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4" r:id="rId16"/>
    <p:sldId id="273" r:id="rId17"/>
    <p:sldId id="272" r:id="rId18"/>
    <p:sldId id="278" r:id="rId19"/>
    <p:sldId id="277" r:id="rId20"/>
    <p:sldId id="275" r:id="rId21"/>
    <p:sldId id="279" r:id="rId22"/>
    <p:sldId id="271" r:id="rId23"/>
    <p:sldId id="276" r:id="rId24"/>
    <p:sldId id="283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288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4A46B"/>
    <a:srgbClr val="1268BD"/>
    <a:srgbClr val="008E8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6992" autoAdjust="0"/>
    <p:restoredTop sz="99275" autoAdjust="0"/>
  </p:normalViewPr>
  <p:slideViewPr>
    <p:cSldViewPr snapToGrid="0" showGuides="1">
      <p:cViewPr>
        <p:scale>
          <a:sx n="66" d="100"/>
          <a:sy n="66" d="100"/>
        </p:scale>
        <p:origin x="-1956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21/07/2017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67100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21/07/2017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07257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21/07/2017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42411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21/07/2017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64900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21/07/2017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34525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21/07/2017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54138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21/07/2017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412649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21/07/2017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7370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21/07/2017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22299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21/07/2017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05673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21/07/2017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17191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D5A3-6871-4623-BDBC-0A043D365282}" type="datetimeFigureOut">
              <a:rPr lang="en-AU" smtClean="0"/>
              <a:pPr/>
              <a:t>21/07/2017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38C77-FDCD-4874-B3FF-6CCFD4A0B09A}" type="slidenum">
              <a:rPr lang="en-AU" smtClean="0"/>
              <a:pPr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74895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47.jpe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3.jpeg"/><Relationship Id="rId7" Type="http://schemas.openxmlformats.org/officeDocument/2006/relationships/image" Target="../media/image14.jpeg"/><Relationship Id="rId2" Type="http://schemas.openxmlformats.org/officeDocument/2006/relationships/hyperlink" Target="http://www.bakensaanhetwater.nl/default.asp?content=30&amp;sub=uitslag&amp;item=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 descr="slide_8a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8810" y="1468805"/>
            <a:ext cx="9274298" cy="42498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7485" y="174171"/>
            <a:ext cx="1621971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Afbeelding 9" descr="Logo Gelderla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3600" y="366939"/>
            <a:ext cx="1427842" cy="508859"/>
          </a:xfrm>
          <a:prstGeom prst="rect">
            <a:avLst/>
          </a:prstGeom>
        </p:spPr>
      </p:pic>
      <p:sp>
        <p:nvSpPr>
          <p:cNvPr id="13" name="Rectangle 35"/>
          <p:cNvSpPr>
            <a:spLocks noGrp="1" noChangeArrowheads="1"/>
          </p:cNvSpPr>
          <p:nvPr>
            <p:ph type="subTitle" idx="1"/>
          </p:nvPr>
        </p:nvSpPr>
        <p:spPr>
          <a:xfrm>
            <a:off x="0" y="1407885"/>
            <a:ext cx="9144000" cy="2569029"/>
          </a:xfrm>
          <a:noFill/>
        </p:spPr>
        <p:txBody>
          <a:bodyPr>
            <a:normAutofit/>
          </a:bodyPr>
          <a:lstStyle/>
          <a:p>
            <a:pPr lvl="1" algn="l">
              <a:lnSpc>
                <a:spcPct val="115000"/>
              </a:lnSpc>
              <a:spcBef>
                <a:spcPct val="0"/>
              </a:spcBef>
            </a:pPr>
            <a:r>
              <a:rPr lang="nl-NL" sz="3600" b="1" i="1" dirty="0" err="1" smtClean="0"/>
              <a:t>Experience</a:t>
            </a:r>
            <a:r>
              <a:rPr lang="nl-NL" sz="3600" b="1" i="1" dirty="0" smtClean="0"/>
              <a:t> The River Waal</a:t>
            </a:r>
          </a:p>
          <a:p>
            <a:pPr lvl="1" algn="l">
              <a:lnSpc>
                <a:spcPct val="115000"/>
              </a:lnSpc>
              <a:spcBef>
                <a:spcPct val="0"/>
              </a:spcBef>
            </a:pPr>
            <a:r>
              <a:rPr lang="nl-NL" sz="3600" b="1" dirty="0" smtClean="0"/>
              <a:t>- </a:t>
            </a:r>
            <a:r>
              <a:rPr lang="nl-NL" sz="3600" b="1" i="1" dirty="0" smtClean="0"/>
              <a:t>Johan Kaspers, </a:t>
            </a:r>
            <a:r>
              <a:rPr lang="nl-NL" sz="3600" b="1" i="1" dirty="0" err="1" smtClean="0"/>
              <a:t>Experience</a:t>
            </a:r>
            <a:r>
              <a:rPr lang="nl-NL" sz="3600" b="1" i="1" dirty="0" smtClean="0"/>
              <a:t> Agent</a:t>
            </a:r>
          </a:p>
        </p:txBody>
      </p:sp>
    </p:spTree>
    <p:extLst>
      <p:ext uri="{BB962C8B-B14F-4D97-AF65-F5344CB8AC3E}">
        <p14:creationId xmlns:p14="http://schemas.microsoft.com/office/powerpoint/2010/main" xmlns="" val="37344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 descr="DSC00736-1200x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7588" y="1349829"/>
            <a:ext cx="9342218" cy="44268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7485" y="174171"/>
            <a:ext cx="1621971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Afbeelding 9" descr="Logo Gelderla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3600" y="366939"/>
            <a:ext cx="1427842" cy="508859"/>
          </a:xfrm>
          <a:prstGeom prst="rect">
            <a:avLst/>
          </a:prstGeom>
        </p:spPr>
      </p:pic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1659608"/>
            <a:ext cx="5675086" cy="288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lnSpc>
                <a:spcPts val="2300"/>
              </a:lnSpc>
              <a:buClr>
                <a:srgbClr val="333333"/>
              </a:buClr>
            </a:pPr>
            <a:r>
              <a:rPr lang="en-US" sz="2400" b="1" i="1" dirty="0" smtClean="0">
                <a:solidFill>
                  <a:srgbClr val="404040"/>
                </a:solidFill>
              </a:rPr>
              <a:t>	</a:t>
            </a:r>
            <a:r>
              <a:rPr lang="en-US" sz="2400" b="1" i="1" dirty="0" smtClean="0">
                <a:solidFill>
                  <a:schemeClr val="bg1"/>
                </a:solidFill>
              </a:rPr>
              <a:t>	1. Infrastructure:</a:t>
            </a:r>
          </a:p>
          <a:p>
            <a:pPr marL="342900" indent="-342900" eaLnBrk="0" hangingPunct="0">
              <a:lnSpc>
                <a:spcPts val="2300"/>
              </a:lnSpc>
              <a:buClr>
                <a:srgbClr val="333333"/>
              </a:buClr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800100" lvl="1" indent="-342900" eaLnBrk="0" hangingPunct="0">
              <a:lnSpc>
                <a:spcPts val="2300"/>
              </a:lnSpc>
              <a:buClr>
                <a:srgbClr val="333333"/>
              </a:buClr>
            </a:pPr>
            <a:r>
              <a:rPr lang="en-US" sz="2400" b="1" dirty="0" smtClean="0">
                <a:solidFill>
                  <a:schemeClr val="bg1"/>
                </a:solidFill>
              </a:rPr>
              <a:t>* Walking and cycling routes</a:t>
            </a:r>
          </a:p>
          <a:p>
            <a:pPr marL="342900" indent="-342900" eaLnBrk="0" hangingPunct="0">
              <a:lnSpc>
                <a:spcPts val="2300"/>
              </a:lnSpc>
              <a:buClr>
                <a:srgbClr val="333333"/>
              </a:buClr>
              <a:buFontTx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800100" lvl="1" indent="-342900" eaLnBrk="0" hangingPunct="0">
              <a:lnSpc>
                <a:spcPts val="2300"/>
              </a:lnSpc>
              <a:buClr>
                <a:srgbClr val="333333"/>
              </a:buClr>
            </a:pPr>
            <a:r>
              <a:rPr lang="en-US" sz="2400" b="1" dirty="0" smtClean="0">
                <a:solidFill>
                  <a:schemeClr val="bg1"/>
                </a:solidFill>
              </a:rPr>
              <a:t>* Hiking The Waal route</a:t>
            </a:r>
          </a:p>
          <a:p>
            <a:pPr marL="342900" indent="-342900" eaLnBrk="0" hangingPunct="0">
              <a:lnSpc>
                <a:spcPts val="2300"/>
              </a:lnSpc>
              <a:buClr>
                <a:srgbClr val="333333"/>
              </a:buClr>
              <a:buFontTx/>
              <a:buChar char="•"/>
            </a:pPr>
            <a:endParaRPr lang="en-US" sz="2400" b="1" dirty="0">
              <a:solidFill>
                <a:schemeClr val="bg1"/>
              </a:solidFill>
            </a:endParaRPr>
          </a:p>
          <a:p>
            <a:pPr marL="800100" lvl="1" indent="-342900" eaLnBrk="0" hangingPunct="0">
              <a:lnSpc>
                <a:spcPts val="2300"/>
              </a:lnSpc>
              <a:buClr>
                <a:srgbClr val="333333"/>
              </a:buClr>
            </a:pPr>
            <a:r>
              <a:rPr lang="en-US" sz="2400" b="1" dirty="0" smtClean="0">
                <a:solidFill>
                  <a:schemeClr val="bg1"/>
                </a:solidFill>
              </a:rPr>
              <a:t>* Points of Experience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44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De Waal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 bwMode="auto">
          <a:xfrm>
            <a:off x="1" y="1393371"/>
            <a:ext cx="9144000" cy="435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7485" y="174171"/>
            <a:ext cx="1621971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Afbeelding 9" descr="Logo Gelderla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3600" y="366939"/>
            <a:ext cx="1427842" cy="508859"/>
          </a:xfrm>
          <a:prstGeom prst="rect">
            <a:avLst/>
          </a:prstGeom>
        </p:spPr>
      </p:pic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1659607"/>
            <a:ext cx="3817257" cy="288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lnSpc>
                <a:spcPts val="2300"/>
              </a:lnSpc>
              <a:buClr>
                <a:srgbClr val="333333"/>
              </a:buClr>
            </a:pPr>
            <a:r>
              <a:rPr lang="en-US" sz="2400" b="1" i="1" dirty="0" smtClean="0">
                <a:solidFill>
                  <a:srgbClr val="404040"/>
                </a:solidFill>
              </a:rPr>
              <a:t>	</a:t>
            </a:r>
            <a:r>
              <a:rPr lang="en-US" sz="2400" b="1" i="1" dirty="0" smtClean="0">
                <a:solidFill>
                  <a:schemeClr val="bg1"/>
                </a:solidFill>
              </a:rPr>
              <a:t>	2. Experience Agent:</a:t>
            </a:r>
          </a:p>
          <a:p>
            <a:pPr marL="342900" indent="-342900" eaLnBrk="0" hangingPunct="0">
              <a:lnSpc>
                <a:spcPts val="2300"/>
              </a:lnSpc>
              <a:buClr>
                <a:srgbClr val="333333"/>
              </a:buClr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800100" lvl="1" indent="-342900" eaLnBrk="0" hangingPunct="0">
              <a:lnSpc>
                <a:spcPts val="2300"/>
              </a:lnSpc>
              <a:buClr>
                <a:srgbClr val="333333"/>
              </a:buClr>
            </a:pPr>
            <a:r>
              <a:rPr lang="en-US" sz="2400" b="1" dirty="0" smtClean="0">
                <a:solidFill>
                  <a:schemeClr val="bg1"/>
                </a:solidFill>
              </a:rPr>
              <a:t>* Advice initiatives</a:t>
            </a:r>
          </a:p>
          <a:p>
            <a:pPr marL="342900" indent="-342900" eaLnBrk="0" hangingPunct="0">
              <a:lnSpc>
                <a:spcPts val="2300"/>
              </a:lnSpc>
              <a:buClr>
                <a:srgbClr val="333333"/>
              </a:buClr>
              <a:buFontTx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800100" lvl="1" indent="-342900" eaLnBrk="0" hangingPunct="0">
              <a:lnSpc>
                <a:spcPts val="2300"/>
              </a:lnSpc>
              <a:buClr>
                <a:srgbClr val="333333"/>
              </a:buClr>
            </a:pPr>
            <a:r>
              <a:rPr lang="en-US" sz="2400" b="1" dirty="0" smtClean="0">
                <a:solidFill>
                  <a:schemeClr val="bg1"/>
                </a:solidFill>
              </a:rPr>
              <a:t>* Connecting people</a:t>
            </a:r>
          </a:p>
          <a:p>
            <a:pPr marL="342900" indent="-342900" eaLnBrk="0" hangingPunct="0">
              <a:lnSpc>
                <a:spcPts val="2300"/>
              </a:lnSpc>
              <a:buClr>
                <a:srgbClr val="333333"/>
              </a:buClr>
              <a:buFontTx/>
              <a:buChar char="•"/>
            </a:pPr>
            <a:endParaRPr lang="en-US" sz="2400" b="1" dirty="0">
              <a:solidFill>
                <a:schemeClr val="bg1"/>
              </a:solidFill>
            </a:endParaRPr>
          </a:p>
          <a:p>
            <a:pPr marL="800100" lvl="1" indent="-342900" eaLnBrk="0" hangingPunct="0">
              <a:lnSpc>
                <a:spcPts val="2300"/>
              </a:lnSpc>
              <a:buClr>
                <a:srgbClr val="333333"/>
              </a:buClr>
            </a:pPr>
            <a:r>
              <a:rPr lang="en-US" sz="2400" b="1" dirty="0" smtClean="0">
                <a:solidFill>
                  <a:schemeClr val="bg1"/>
                </a:solidFill>
              </a:rPr>
              <a:t>* Guidance subsidies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44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 descr="0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64977"/>
            <a:ext cx="9144000" cy="4231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7485" y="174171"/>
            <a:ext cx="1621971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Afbeelding 9" descr="Logo Gelderla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3600" y="366939"/>
            <a:ext cx="1427842" cy="508859"/>
          </a:xfrm>
          <a:prstGeom prst="rect">
            <a:avLst/>
          </a:prstGeom>
        </p:spPr>
      </p:pic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101608" y="3256178"/>
            <a:ext cx="4775200" cy="25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lnSpc>
                <a:spcPts val="2300"/>
              </a:lnSpc>
              <a:buClr>
                <a:srgbClr val="333333"/>
              </a:buClr>
            </a:pPr>
            <a:r>
              <a:rPr lang="en-US" sz="2400" b="1" i="1" dirty="0" smtClean="0">
                <a:solidFill>
                  <a:srgbClr val="404040"/>
                </a:solidFill>
              </a:rPr>
              <a:t>	</a:t>
            </a:r>
            <a:r>
              <a:rPr lang="en-US" sz="2400" b="1" i="1" dirty="0" smtClean="0">
                <a:solidFill>
                  <a:schemeClr val="bg1"/>
                </a:solidFill>
              </a:rPr>
              <a:t>	3. Community of Practice:</a:t>
            </a:r>
          </a:p>
          <a:p>
            <a:pPr marL="342900" indent="-342900" eaLnBrk="0" hangingPunct="0">
              <a:lnSpc>
                <a:spcPts val="2300"/>
              </a:lnSpc>
              <a:buClr>
                <a:srgbClr val="333333"/>
              </a:buClr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800100" lvl="1" indent="-342900" eaLnBrk="0" hangingPunct="0">
              <a:lnSpc>
                <a:spcPts val="2300"/>
              </a:lnSpc>
              <a:buClr>
                <a:srgbClr val="333333"/>
              </a:buClr>
            </a:pPr>
            <a:r>
              <a:rPr lang="en-US" sz="2400" b="1" dirty="0" smtClean="0">
                <a:solidFill>
                  <a:schemeClr val="bg1"/>
                </a:solidFill>
              </a:rPr>
              <a:t>* Cooperation along the river</a:t>
            </a:r>
          </a:p>
          <a:p>
            <a:pPr marL="342900" indent="-342900" eaLnBrk="0" hangingPunct="0">
              <a:lnSpc>
                <a:spcPts val="2300"/>
              </a:lnSpc>
              <a:buClr>
                <a:srgbClr val="333333"/>
              </a:buClr>
              <a:buFontTx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800100" lvl="1" indent="-342900" eaLnBrk="0" hangingPunct="0">
              <a:lnSpc>
                <a:spcPts val="2300"/>
              </a:lnSpc>
              <a:buClr>
                <a:srgbClr val="333333"/>
              </a:buClr>
            </a:pPr>
            <a:r>
              <a:rPr lang="en-US" sz="2400" b="1" dirty="0" smtClean="0">
                <a:solidFill>
                  <a:schemeClr val="bg1"/>
                </a:solidFill>
              </a:rPr>
              <a:t>* Exchange and align</a:t>
            </a:r>
          </a:p>
          <a:p>
            <a:pPr marL="342900" indent="-342900" eaLnBrk="0" hangingPunct="0">
              <a:lnSpc>
                <a:spcPts val="2300"/>
              </a:lnSpc>
              <a:buClr>
                <a:srgbClr val="333333"/>
              </a:buClr>
              <a:buFontTx/>
              <a:buChar char="•"/>
            </a:pPr>
            <a:endParaRPr lang="en-US" sz="2400" b="1" dirty="0">
              <a:solidFill>
                <a:schemeClr val="bg1"/>
              </a:solidFill>
            </a:endParaRPr>
          </a:p>
          <a:p>
            <a:pPr marL="800100" lvl="1" indent="-342900" eaLnBrk="0" hangingPunct="0">
              <a:lnSpc>
                <a:spcPts val="2300"/>
              </a:lnSpc>
              <a:buClr>
                <a:srgbClr val="333333"/>
              </a:buClr>
            </a:pPr>
            <a:r>
              <a:rPr lang="en-US" sz="2400" b="1" dirty="0" smtClean="0">
                <a:solidFill>
                  <a:schemeClr val="bg1"/>
                </a:solidFill>
              </a:rPr>
              <a:t>* Develop ideas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44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Header-Start-14mrt15-Heerewaarden.-Foto-IVN_Anne-Bourgonj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80457" y="1402094"/>
            <a:ext cx="12280201" cy="43165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7485" y="174171"/>
            <a:ext cx="1621971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Afbeelding 9" descr="Logo Gelderla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3600" y="366939"/>
            <a:ext cx="1427842" cy="508859"/>
          </a:xfrm>
          <a:prstGeom prst="rect">
            <a:avLst/>
          </a:prstGeom>
        </p:spPr>
      </p:pic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101608" y="3256178"/>
            <a:ext cx="4775200" cy="25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lnSpc>
                <a:spcPts val="2300"/>
              </a:lnSpc>
              <a:buClr>
                <a:srgbClr val="333333"/>
              </a:buClr>
            </a:pPr>
            <a:r>
              <a:rPr lang="en-US" sz="2400" b="1" i="1" dirty="0" smtClean="0">
                <a:solidFill>
                  <a:srgbClr val="404040"/>
                </a:solidFill>
              </a:rPr>
              <a:t>	</a:t>
            </a:r>
            <a:r>
              <a:rPr lang="en-US" sz="2400" b="1" i="1" dirty="0" smtClean="0">
                <a:solidFill>
                  <a:schemeClr val="bg1"/>
                </a:solidFill>
              </a:rPr>
              <a:t>	4. Subsidies:</a:t>
            </a:r>
          </a:p>
          <a:p>
            <a:pPr marL="342900" indent="-342900" eaLnBrk="0" hangingPunct="0">
              <a:lnSpc>
                <a:spcPts val="2300"/>
              </a:lnSpc>
              <a:buClr>
                <a:srgbClr val="333333"/>
              </a:buClr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800100" lvl="1" indent="-342900" eaLnBrk="0" hangingPunct="0">
              <a:lnSpc>
                <a:spcPts val="2300"/>
              </a:lnSpc>
              <a:buClr>
                <a:srgbClr val="333333"/>
              </a:buClr>
            </a:pPr>
            <a:r>
              <a:rPr lang="en-US" sz="2400" b="1" dirty="0" smtClean="0">
                <a:solidFill>
                  <a:schemeClr val="bg1"/>
                </a:solidFill>
              </a:rPr>
              <a:t>* Activities and events</a:t>
            </a:r>
          </a:p>
          <a:p>
            <a:pPr marL="342900" indent="-342900" eaLnBrk="0" hangingPunct="0">
              <a:lnSpc>
                <a:spcPts val="2300"/>
              </a:lnSpc>
              <a:buClr>
                <a:srgbClr val="333333"/>
              </a:buClr>
              <a:buFontTx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800100" lvl="1" indent="-342900" eaLnBrk="0" hangingPunct="0">
              <a:lnSpc>
                <a:spcPts val="2300"/>
              </a:lnSpc>
              <a:buClr>
                <a:srgbClr val="333333"/>
              </a:buClr>
            </a:pPr>
            <a:r>
              <a:rPr lang="en-US" sz="2400" b="1" dirty="0" smtClean="0">
                <a:solidFill>
                  <a:schemeClr val="bg1"/>
                </a:solidFill>
              </a:rPr>
              <a:t>* Enhancing cooperation</a:t>
            </a:r>
          </a:p>
          <a:p>
            <a:pPr marL="342900" indent="-342900" eaLnBrk="0" hangingPunct="0">
              <a:lnSpc>
                <a:spcPts val="2300"/>
              </a:lnSpc>
              <a:buClr>
                <a:srgbClr val="333333"/>
              </a:buClr>
              <a:buFontTx/>
              <a:buChar char="•"/>
            </a:pPr>
            <a:endParaRPr lang="en-US" sz="2400" b="1" dirty="0">
              <a:solidFill>
                <a:schemeClr val="bg1"/>
              </a:solidFill>
            </a:endParaRPr>
          </a:p>
          <a:p>
            <a:pPr marL="800100" lvl="1" indent="-342900" eaLnBrk="0" hangingPunct="0">
              <a:lnSpc>
                <a:spcPts val="2300"/>
              </a:lnSpc>
              <a:buClr>
                <a:srgbClr val="333333"/>
              </a:buClr>
            </a:pPr>
            <a:r>
              <a:rPr lang="en-US" sz="2400" b="1" dirty="0" smtClean="0">
                <a:solidFill>
                  <a:schemeClr val="bg1"/>
                </a:solidFill>
              </a:rPr>
              <a:t>* Points of Experience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44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7485" y="174171"/>
            <a:ext cx="1621971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Afbeelding 9" descr="Logo Gelderla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13600" y="366939"/>
            <a:ext cx="1427842" cy="508859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9" y="1628678"/>
            <a:ext cx="8694057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sz="2200" b="1" i="1" dirty="0" smtClean="0"/>
              <a:t>Kick </a:t>
            </a:r>
            <a:r>
              <a:rPr lang="nl-NL" sz="2200" b="1" i="1" dirty="0" err="1" smtClean="0"/>
              <a:t>off</a:t>
            </a:r>
            <a:r>
              <a:rPr lang="nl-NL" sz="2200" b="1" i="1" dirty="0" smtClean="0"/>
              <a:t>, Sep’12</a:t>
            </a:r>
            <a:endParaRPr lang="nl-NL" sz="2200" b="1" i="1" dirty="0"/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sz="2200" b="1" i="1" dirty="0" smtClean="0"/>
              <a:t>Workshops, Winter ‘12 / ’13</a:t>
            </a:r>
          </a:p>
          <a:p>
            <a:pPr marL="2171700" lvl="4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nl-NL" sz="2200" b="1" i="1" dirty="0" smtClean="0"/>
          </a:p>
          <a:p>
            <a:pPr marL="2171700" lvl="4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nl-NL" sz="2200" b="1" dirty="0" smtClean="0"/>
              <a:t>A lot of </a:t>
            </a:r>
            <a:r>
              <a:rPr lang="nl-NL" sz="2200" b="1" dirty="0" err="1" smtClean="0"/>
              <a:t>energy</a:t>
            </a:r>
            <a:endParaRPr lang="nl-NL" sz="2200" b="1" dirty="0" smtClean="0"/>
          </a:p>
          <a:p>
            <a:pPr marL="2171700" lvl="4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nl-NL" sz="2200" b="1" dirty="0" err="1" smtClean="0"/>
              <a:t>Many</a:t>
            </a:r>
            <a:r>
              <a:rPr lang="nl-NL" sz="2200" b="1" dirty="0" smtClean="0"/>
              <a:t>, </a:t>
            </a:r>
            <a:r>
              <a:rPr lang="nl-NL" sz="2200" b="1" dirty="0" err="1" smtClean="0"/>
              <a:t>many</a:t>
            </a:r>
            <a:r>
              <a:rPr lang="nl-NL" sz="2200" b="1" dirty="0" smtClean="0"/>
              <a:t> </a:t>
            </a:r>
            <a:r>
              <a:rPr lang="nl-NL" sz="2200" b="1" dirty="0" err="1" smtClean="0"/>
              <a:t>ideas</a:t>
            </a:r>
            <a:endParaRPr lang="nl-NL" sz="2200" b="1" dirty="0" smtClean="0"/>
          </a:p>
          <a:p>
            <a:pPr marL="2171700" lvl="4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nl-NL" sz="2200" b="1" dirty="0" err="1" smtClean="0"/>
              <a:t>Immediate</a:t>
            </a:r>
            <a:r>
              <a:rPr lang="nl-NL" sz="2200" b="1" dirty="0" smtClean="0"/>
              <a:t> </a:t>
            </a:r>
            <a:r>
              <a:rPr lang="nl-NL" sz="2200" b="1" dirty="0" err="1" smtClean="0"/>
              <a:t>network</a:t>
            </a:r>
            <a:endParaRPr lang="nl-NL" sz="2200" b="1" dirty="0" smtClean="0"/>
          </a:p>
          <a:p>
            <a:pPr marL="2171700" lvl="4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nl-NL" sz="2200" b="1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nl-NL" sz="2200" dirty="0" smtClean="0"/>
          </a:p>
          <a:p>
            <a:pPr marL="342900" indent="-342900">
              <a:spcBef>
                <a:spcPct val="20000"/>
              </a:spcBef>
              <a:defRPr/>
            </a:pPr>
            <a:endParaRPr lang="nl-NL" sz="2200" dirty="0" smtClean="0"/>
          </a:p>
        </p:txBody>
      </p:sp>
      <p:sp>
        <p:nvSpPr>
          <p:cNvPr id="17" name="Rechthoek 16"/>
          <p:cNvSpPr/>
          <p:nvPr/>
        </p:nvSpPr>
        <p:spPr>
          <a:xfrm>
            <a:off x="420910" y="1422400"/>
            <a:ext cx="1350000" cy="391885"/>
          </a:xfrm>
          <a:prstGeom prst="rect">
            <a:avLst/>
          </a:prstGeom>
          <a:solidFill>
            <a:srgbClr val="FF0000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2012</a:t>
            </a:r>
            <a:endParaRPr lang="nl-NL" b="1" dirty="0"/>
          </a:p>
        </p:txBody>
      </p:sp>
      <p:sp>
        <p:nvSpPr>
          <p:cNvPr id="20" name="Rechthoek 19"/>
          <p:cNvSpPr/>
          <p:nvPr/>
        </p:nvSpPr>
        <p:spPr>
          <a:xfrm>
            <a:off x="1777972" y="1415146"/>
            <a:ext cx="1350000" cy="391885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2013</a:t>
            </a:r>
            <a:endParaRPr lang="nl-NL" b="1" dirty="0"/>
          </a:p>
        </p:txBody>
      </p:sp>
      <p:sp>
        <p:nvSpPr>
          <p:cNvPr id="21" name="Rechthoek 20"/>
          <p:cNvSpPr/>
          <p:nvPr/>
        </p:nvSpPr>
        <p:spPr>
          <a:xfrm>
            <a:off x="3135024" y="1422406"/>
            <a:ext cx="1350000" cy="391885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2014</a:t>
            </a:r>
            <a:endParaRPr lang="nl-NL" b="1" dirty="0"/>
          </a:p>
        </p:txBody>
      </p:sp>
      <p:sp>
        <p:nvSpPr>
          <p:cNvPr id="22" name="Rechthoek 21"/>
          <p:cNvSpPr/>
          <p:nvPr/>
        </p:nvSpPr>
        <p:spPr>
          <a:xfrm>
            <a:off x="4499424" y="1422403"/>
            <a:ext cx="1350000" cy="391885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2015</a:t>
            </a:r>
            <a:endParaRPr lang="nl-NL" b="1" dirty="0"/>
          </a:p>
        </p:txBody>
      </p:sp>
      <p:sp>
        <p:nvSpPr>
          <p:cNvPr id="23" name="Rechthoek 22" descr="&#10;"/>
          <p:cNvSpPr/>
          <p:nvPr/>
        </p:nvSpPr>
        <p:spPr>
          <a:xfrm>
            <a:off x="5842003" y="1415146"/>
            <a:ext cx="1350000" cy="391885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2016</a:t>
            </a:r>
            <a:endParaRPr lang="nl-NL" b="1" dirty="0"/>
          </a:p>
        </p:txBody>
      </p:sp>
      <p:sp>
        <p:nvSpPr>
          <p:cNvPr id="24" name="Rechthoek 23" descr="&#10;"/>
          <p:cNvSpPr/>
          <p:nvPr/>
        </p:nvSpPr>
        <p:spPr>
          <a:xfrm>
            <a:off x="7199090" y="1422403"/>
            <a:ext cx="1350000" cy="391885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2017</a:t>
            </a:r>
            <a:endParaRPr lang="nl-NL" b="1" dirty="0"/>
          </a:p>
        </p:txBody>
      </p:sp>
      <p:pic>
        <p:nvPicPr>
          <p:cNvPr id="18" name="Afbeelding 17" descr="Macintosh HD:Users:margaretannmcdonald:Pictures:iPhoto-bibliotheek:Masters:2012:12:05:20121205-081742:IMG_3745.JPG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754963" y="2696707"/>
            <a:ext cx="3756131" cy="2828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344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43972" y="2697995"/>
            <a:ext cx="5882314" cy="304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7485" y="174171"/>
            <a:ext cx="1621971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Afbeelding 9" descr="Logo Gelderla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3600" y="366939"/>
            <a:ext cx="1427842" cy="508859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9" y="1788333"/>
            <a:ext cx="8694057" cy="1651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sz="2200" b="1" i="1" dirty="0" smtClean="0">
                <a:solidFill>
                  <a:schemeClr val="bg1">
                    <a:lumMod val="75000"/>
                  </a:schemeClr>
                </a:solidFill>
              </a:rPr>
              <a:t>Kick </a:t>
            </a:r>
            <a:r>
              <a:rPr lang="nl-NL" sz="2200" b="1" i="1" dirty="0" err="1" smtClean="0">
                <a:solidFill>
                  <a:schemeClr val="bg1">
                    <a:lumMod val="75000"/>
                  </a:schemeClr>
                </a:solidFill>
              </a:rPr>
              <a:t>off</a:t>
            </a:r>
            <a:r>
              <a:rPr lang="nl-NL" sz="2200" b="1" i="1" dirty="0" smtClean="0">
                <a:solidFill>
                  <a:schemeClr val="bg1">
                    <a:lumMod val="75000"/>
                  </a:schemeClr>
                </a:solidFill>
              </a:rPr>
              <a:t>, Sep’12</a:t>
            </a:r>
            <a:endParaRPr lang="nl-NL" sz="2200" b="1" i="1" dirty="0">
              <a:solidFill>
                <a:schemeClr val="bg1">
                  <a:lumMod val="75000"/>
                </a:schemeClr>
              </a:solidFill>
            </a:endParaRP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sz="2200" b="1" i="1" dirty="0" smtClean="0">
                <a:solidFill>
                  <a:schemeClr val="bg1">
                    <a:lumMod val="75000"/>
                  </a:schemeClr>
                </a:solidFill>
              </a:rPr>
              <a:t>Workshops, Winter ‘12 / ‘13</a:t>
            </a:r>
          </a:p>
          <a:p>
            <a:pPr marL="2171700" lvl="4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sz="2200" b="1" i="1" dirty="0" err="1" smtClean="0"/>
              <a:t>Experience</a:t>
            </a:r>
            <a:r>
              <a:rPr lang="nl-NL" sz="2200" b="1" i="1" dirty="0" smtClean="0"/>
              <a:t> Agent &amp; Start of </a:t>
            </a:r>
            <a:r>
              <a:rPr lang="nl-NL" sz="2200" b="1" i="1" dirty="0" err="1" smtClean="0"/>
              <a:t>CoP</a:t>
            </a:r>
            <a:r>
              <a:rPr lang="nl-NL" sz="2200" b="1" i="1" dirty="0" smtClean="0"/>
              <a:t>, Sep’13</a:t>
            </a:r>
          </a:p>
        </p:txBody>
      </p:sp>
      <p:sp>
        <p:nvSpPr>
          <p:cNvPr id="17" name="Rechthoek 16"/>
          <p:cNvSpPr/>
          <p:nvPr/>
        </p:nvSpPr>
        <p:spPr>
          <a:xfrm>
            <a:off x="420910" y="1422400"/>
            <a:ext cx="1350000" cy="391885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2012</a:t>
            </a:r>
            <a:endParaRPr lang="nl-NL" b="1" dirty="0"/>
          </a:p>
        </p:txBody>
      </p:sp>
      <p:sp>
        <p:nvSpPr>
          <p:cNvPr id="20" name="Rechthoek 19"/>
          <p:cNvSpPr/>
          <p:nvPr/>
        </p:nvSpPr>
        <p:spPr>
          <a:xfrm>
            <a:off x="1777972" y="1415146"/>
            <a:ext cx="1350000" cy="391885"/>
          </a:xfrm>
          <a:prstGeom prst="rect">
            <a:avLst/>
          </a:prstGeom>
          <a:solidFill>
            <a:srgbClr val="FF0000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2013</a:t>
            </a:r>
            <a:endParaRPr lang="nl-NL" b="1" dirty="0"/>
          </a:p>
        </p:txBody>
      </p:sp>
      <p:sp>
        <p:nvSpPr>
          <p:cNvPr id="21" name="Rechthoek 20"/>
          <p:cNvSpPr/>
          <p:nvPr/>
        </p:nvSpPr>
        <p:spPr>
          <a:xfrm>
            <a:off x="3135024" y="1422406"/>
            <a:ext cx="1350000" cy="391885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2014</a:t>
            </a:r>
            <a:endParaRPr lang="nl-NL" b="1" dirty="0"/>
          </a:p>
        </p:txBody>
      </p:sp>
      <p:sp>
        <p:nvSpPr>
          <p:cNvPr id="22" name="Rechthoek 21"/>
          <p:cNvSpPr/>
          <p:nvPr/>
        </p:nvSpPr>
        <p:spPr>
          <a:xfrm>
            <a:off x="4499424" y="1422403"/>
            <a:ext cx="1350000" cy="391885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2015</a:t>
            </a:r>
            <a:endParaRPr lang="nl-NL" b="1" dirty="0"/>
          </a:p>
        </p:txBody>
      </p:sp>
      <p:sp>
        <p:nvSpPr>
          <p:cNvPr id="23" name="Rechthoek 22" descr="&#10;"/>
          <p:cNvSpPr/>
          <p:nvPr/>
        </p:nvSpPr>
        <p:spPr>
          <a:xfrm>
            <a:off x="5842003" y="1415146"/>
            <a:ext cx="1350000" cy="391885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2016</a:t>
            </a:r>
            <a:endParaRPr lang="nl-NL" b="1" dirty="0"/>
          </a:p>
        </p:txBody>
      </p:sp>
      <p:sp>
        <p:nvSpPr>
          <p:cNvPr id="24" name="Rechthoek 23" descr="&#10;"/>
          <p:cNvSpPr/>
          <p:nvPr/>
        </p:nvSpPr>
        <p:spPr>
          <a:xfrm>
            <a:off x="7199090" y="1422403"/>
            <a:ext cx="1350000" cy="391885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2017</a:t>
            </a:r>
            <a:endParaRPr lang="nl-NL" b="1" dirty="0"/>
          </a:p>
        </p:txBody>
      </p:sp>
      <p:sp>
        <p:nvSpPr>
          <p:cNvPr id="19" name="Rechthoek 18"/>
          <p:cNvSpPr/>
          <p:nvPr/>
        </p:nvSpPr>
        <p:spPr>
          <a:xfrm>
            <a:off x="1436914" y="3439886"/>
            <a:ext cx="5892800" cy="2293257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nl-NL" sz="2200" b="1" dirty="0" smtClean="0">
                <a:solidFill>
                  <a:schemeClr val="tx1"/>
                </a:solidFill>
              </a:rPr>
              <a:t>Ferry </a:t>
            </a:r>
            <a:r>
              <a:rPr lang="nl-NL" sz="2200" b="1" dirty="0" err="1" smtClean="0">
                <a:solidFill>
                  <a:schemeClr val="tx1"/>
                </a:solidFill>
              </a:rPr>
              <a:t>Merry</a:t>
            </a:r>
            <a:r>
              <a:rPr lang="nl-NL" sz="2200" b="1" dirty="0" smtClean="0">
                <a:solidFill>
                  <a:schemeClr val="tx1"/>
                </a:solidFill>
              </a:rPr>
              <a:t> </a:t>
            </a:r>
            <a:r>
              <a:rPr lang="nl-NL" sz="2200" b="1" dirty="0" err="1" smtClean="0">
                <a:solidFill>
                  <a:schemeClr val="tx1"/>
                </a:solidFill>
              </a:rPr>
              <a:t>Cooperation</a:t>
            </a:r>
            <a:endParaRPr lang="nl-NL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44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Afbeelding 27" descr="uit t vliegtuig waalbroodj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2237" y="4169209"/>
            <a:ext cx="2675763" cy="1763432"/>
          </a:xfrm>
          <a:prstGeom prst="rect">
            <a:avLst/>
          </a:prstGeom>
          <a:effectLst/>
        </p:spPr>
      </p:pic>
      <p:pic>
        <p:nvPicPr>
          <p:cNvPr id="27" name="Afbeelding 26" descr="DSC00736-1200x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64226" y="4159933"/>
            <a:ext cx="2762793" cy="17473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7485" y="174171"/>
            <a:ext cx="1621971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Afbeelding 9" descr="Logo Gelderlan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13600" y="366939"/>
            <a:ext cx="1427842" cy="508859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9" y="1628678"/>
            <a:ext cx="8694057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sz="2200" b="1" i="1" dirty="0" smtClean="0">
                <a:solidFill>
                  <a:schemeClr val="bg1">
                    <a:lumMod val="75000"/>
                  </a:schemeClr>
                </a:solidFill>
              </a:rPr>
              <a:t>Kick </a:t>
            </a:r>
            <a:r>
              <a:rPr lang="nl-NL" sz="2200" b="1" i="1" dirty="0" err="1" smtClean="0">
                <a:solidFill>
                  <a:schemeClr val="bg1">
                    <a:lumMod val="75000"/>
                  </a:schemeClr>
                </a:solidFill>
              </a:rPr>
              <a:t>off</a:t>
            </a:r>
            <a:r>
              <a:rPr lang="nl-NL" sz="2200" b="1" i="1" dirty="0" smtClean="0">
                <a:solidFill>
                  <a:schemeClr val="bg1">
                    <a:lumMod val="75000"/>
                  </a:schemeClr>
                </a:solidFill>
              </a:rPr>
              <a:t>, Sep’12</a:t>
            </a:r>
            <a:endParaRPr lang="nl-NL" sz="2200" b="1" i="1" dirty="0">
              <a:solidFill>
                <a:schemeClr val="bg1">
                  <a:lumMod val="75000"/>
                </a:schemeClr>
              </a:solidFill>
            </a:endParaRP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sz="2200" b="1" i="1" dirty="0" smtClean="0">
                <a:solidFill>
                  <a:schemeClr val="bg1">
                    <a:lumMod val="75000"/>
                  </a:schemeClr>
                </a:solidFill>
              </a:rPr>
              <a:t>Workshops, Winter ‘12 / ‘13</a:t>
            </a:r>
          </a:p>
          <a:p>
            <a:pPr marL="2171700" lvl="4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sz="2200" b="1" i="1" dirty="0" err="1" smtClean="0">
                <a:solidFill>
                  <a:schemeClr val="bg1">
                    <a:lumMod val="75000"/>
                  </a:schemeClr>
                </a:solidFill>
              </a:rPr>
              <a:t>Experience</a:t>
            </a:r>
            <a:r>
              <a:rPr lang="nl-NL" sz="2200" b="1" i="1" dirty="0" smtClean="0">
                <a:solidFill>
                  <a:schemeClr val="bg1">
                    <a:lumMod val="75000"/>
                  </a:schemeClr>
                </a:solidFill>
              </a:rPr>
              <a:t> Agent &amp;</a:t>
            </a:r>
          </a:p>
          <a:p>
            <a:pPr marL="2171700" lvl="4" indent="-342900">
              <a:spcBef>
                <a:spcPct val="20000"/>
              </a:spcBef>
              <a:defRPr/>
            </a:pPr>
            <a:r>
              <a:rPr lang="nl-NL" sz="2200" b="1" i="1" dirty="0" smtClean="0">
                <a:solidFill>
                  <a:schemeClr val="bg1">
                    <a:lumMod val="75000"/>
                  </a:schemeClr>
                </a:solidFill>
              </a:rPr>
              <a:t>		Start of </a:t>
            </a:r>
            <a:r>
              <a:rPr lang="nl-NL" sz="2200" b="1" i="1" dirty="0" err="1" smtClean="0">
                <a:solidFill>
                  <a:schemeClr val="bg1">
                    <a:lumMod val="75000"/>
                  </a:schemeClr>
                </a:solidFill>
              </a:rPr>
              <a:t>CoP</a:t>
            </a:r>
            <a:r>
              <a:rPr lang="nl-NL" sz="2200" b="1" i="1" dirty="0" smtClean="0">
                <a:solidFill>
                  <a:schemeClr val="bg1">
                    <a:lumMod val="75000"/>
                  </a:schemeClr>
                </a:solidFill>
              </a:rPr>
              <a:t>, Sep’13</a:t>
            </a:r>
          </a:p>
          <a:p>
            <a:pPr marL="3543300" lvl="7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sz="2200" b="1" i="1" dirty="0" smtClean="0"/>
              <a:t>First Events, May’14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nl-NL" sz="22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nl-NL" sz="22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nl-NL" sz="2200" dirty="0" smtClean="0"/>
          </a:p>
          <a:p>
            <a:pPr marL="342900" indent="-342900">
              <a:spcBef>
                <a:spcPct val="20000"/>
              </a:spcBef>
              <a:defRPr/>
            </a:pPr>
            <a:endParaRPr lang="nl-NL" sz="2200" dirty="0" smtClean="0"/>
          </a:p>
        </p:txBody>
      </p:sp>
      <p:sp>
        <p:nvSpPr>
          <p:cNvPr id="17" name="Rechthoek 16"/>
          <p:cNvSpPr/>
          <p:nvPr/>
        </p:nvSpPr>
        <p:spPr>
          <a:xfrm>
            <a:off x="420910" y="1422400"/>
            <a:ext cx="1350000" cy="391885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2012</a:t>
            </a:r>
            <a:endParaRPr lang="nl-NL" b="1" dirty="0"/>
          </a:p>
        </p:txBody>
      </p:sp>
      <p:sp>
        <p:nvSpPr>
          <p:cNvPr id="20" name="Rechthoek 19"/>
          <p:cNvSpPr/>
          <p:nvPr/>
        </p:nvSpPr>
        <p:spPr>
          <a:xfrm>
            <a:off x="1777972" y="1415146"/>
            <a:ext cx="1350000" cy="391885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2013</a:t>
            </a:r>
            <a:endParaRPr lang="nl-NL" b="1" dirty="0"/>
          </a:p>
        </p:txBody>
      </p:sp>
      <p:sp>
        <p:nvSpPr>
          <p:cNvPr id="21" name="Rechthoek 20"/>
          <p:cNvSpPr/>
          <p:nvPr/>
        </p:nvSpPr>
        <p:spPr>
          <a:xfrm>
            <a:off x="3135024" y="1422406"/>
            <a:ext cx="1350000" cy="391885"/>
          </a:xfrm>
          <a:prstGeom prst="rect">
            <a:avLst/>
          </a:prstGeom>
          <a:solidFill>
            <a:srgbClr val="FF0000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2014</a:t>
            </a:r>
            <a:endParaRPr lang="nl-NL" b="1" dirty="0"/>
          </a:p>
        </p:txBody>
      </p:sp>
      <p:sp>
        <p:nvSpPr>
          <p:cNvPr id="22" name="Rechthoek 21"/>
          <p:cNvSpPr/>
          <p:nvPr/>
        </p:nvSpPr>
        <p:spPr>
          <a:xfrm>
            <a:off x="4499424" y="1422403"/>
            <a:ext cx="1350000" cy="391885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2015</a:t>
            </a:r>
            <a:endParaRPr lang="nl-NL" b="1" dirty="0"/>
          </a:p>
        </p:txBody>
      </p:sp>
      <p:sp>
        <p:nvSpPr>
          <p:cNvPr id="23" name="Rechthoek 22" descr="&#10;"/>
          <p:cNvSpPr/>
          <p:nvPr/>
        </p:nvSpPr>
        <p:spPr>
          <a:xfrm>
            <a:off x="5842003" y="1415146"/>
            <a:ext cx="1350000" cy="391885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2016</a:t>
            </a:r>
            <a:endParaRPr lang="nl-NL" b="1" dirty="0"/>
          </a:p>
        </p:txBody>
      </p:sp>
      <p:sp>
        <p:nvSpPr>
          <p:cNvPr id="24" name="Rechthoek 23" descr="&#10;"/>
          <p:cNvSpPr/>
          <p:nvPr/>
        </p:nvSpPr>
        <p:spPr>
          <a:xfrm>
            <a:off x="7199090" y="1422403"/>
            <a:ext cx="1350000" cy="391885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2017</a:t>
            </a:r>
            <a:endParaRPr lang="nl-NL" b="1" dirty="0"/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3526972" y="2637409"/>
            <a:ext cx="8694057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nl-NL" sz="2200" b="1" i="1" dirty="0" smtClean="0"/>
          </a:p>
          <a:p>
            <a:pPr marL="2171700" lvl="4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nl-NL" sz="2200" b="1" i="1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nl-NL" sz="22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nl-NL" sz="2200" dirty="0" smtClean="0"/>
          </a:p>
        </p:txBody>
      </p:sp>
      <p:sp>
        <p:nvSpPr>
          <p:cNvPr id="26" name="Rechthoek 25"/>
          <p:cNvSpPr/>
          <p:nvPr/>
        </p:nvSpPr>
        <p:spPr>
          <a:xfrm>
            <a:off x="377370" y="4165600"/>
            <a:ext cx="8157029" cy="175622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9" name="Afbeelding 28" descr="Waalscoot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39689" y="4170045"/>
            <a:ext cx="2736998" cy="17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44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 descr="DwaalroutesCMYK_beleefdewaal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9426" y="3744685"/>
            <a:ext cx="3649713" cy="18638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7485" y="174171"/>
            <a:ext cx="1621971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Afbeelding 9" descr="Logo Gelderla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3600" y="366939"/>
            <a:ext cx="1427842" cy="508859"/>
          </a:xfrm>
          <a:prstGeom prst="rect">
            <a:avLst/>
          </a:prstGeom>
        </p:spPr>
      </p:pic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380775" y="1279891"/>
            <a:ext cx="3363911" cy="3350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342900" indent="-342900">
              <a:spcBef>
                <a:spcPct val="20000"/>
              </a:spcBef>
              <a:defRPr/>
            </a:pPr>
            <a:r>
              <a:rPr lang="nl-NL" sz="2200" b="1" dirty="0" err="1" smtClean="0"/>
              <a:t>Every</a:t>
            </a:r>
            <a:r>
              <a:rPr lang="nl-NL" sz="2200" b="1" dirty="0" smtClean="0"/>
              <a:t> </a:t>
            </a:r>
            <a:r>
              <a:rPr lang="nl-NL" sz="2200" b="1" dirty="0" err="1" smtClean="0"/>
              <a:t>year</a:t>
            </a:r>
            <a:r>
              <a:rPr lang="nl-NL" sz="2200" b="1" dirty="0" smtClean="0"/>
              <a:t> &gt; 13 </a:t>
            </a:r>
            <a:r>
              <a:rPr lang="nl-NL" sz="2200" b="1" dirty="0" err="1" smtClean="0"/>
              <a:t>projects</a:t>
            </a:r>
            <a:endParaRPr lang="nl-NL" sz="2200" b="1" dirty="0" smtClean="0"/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nl-NL" sz="2200" b="1" dirty="0" smtClean="0"/>
              <a:t>Events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nl-NL" sz="2200" b="1" dirty="0" err="1" smtClean="0"/>
              <a:t>Activities</a:t>
            </a:r>
            <a:endParaRPr lang="nl-NL" sz="2200" b="1" dirty="0" smtClean="0"/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nl-NL" sz="2200" b="1" dirty="0" smtClean="0"/>
              <a:t>Routes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nl-NL" sz="1000" b="1" dirty="0" smtClean="0"/>
          </a:p>
          <a:p>
            <a:pPr marL="342900" indent="-342900">
              <a:spcBef>
                <a:spcPct val="20000"/>
              </a:spcBef>
              <a:defRPr/>
            </a:pPr>
            <a:r>
              <a:rPr lang="nl-NL" sz="2200" b="1" i="1" dirty="0" err="1" smtClean="0"/>
              <a:t>With</a:t>
            </a:r>
            <a:r>
              <a:rPr lang="nl-NL" sz="2200" b="1" i="1" dirty="0" smtClean="0"/>
              <a:t> the help </a:t>
            </a:r>
            <a:r>
              <a:rPr lang="nl-NL" sz="2200" b="1" i="1" dirty="0" err="1" smtClean="0"/>
              <a:t>from</a:t>
            </a:r>
            <a:r>
              <a:rPr lang="nl-NL" sz="2200" b="1" i="1" dirty="0" smtClean="0"/>
              <a:t> the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nl-NL" sz="2200" b="1" i="1" dirty="0" err="1" smtClean="0"/>
              <a:t>Experience</a:t>
            </a:r>
            <a:r>
              <a:rPr lang="nl-NL" sz="2200" b="1" i="1" dirty="0" smtClean="0"/>
              <a:t> Agent and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nl-NL" sz="2200" b="1" i="1" dirty="0" smtClean="0"/>
              <a:t>the special subsidies</a:t>
            </a: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51087" y="1335312"/>
            <a:ext cx="1983676" cy="204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Afbeelding 21" descr="Tour de Waal 5 mei 2016 Fietsen voor vrijhei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410569">
            <a:off x="6256441" y="1843313"/>
            <a:ext cx="2093886" cy="3628571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344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24607">
            <a:off x="4414776" y="885437"/>
            <a:ext cx="2137748" cy="446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7485" y="174171"/>
            <a:ext cx="1621971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Afbeelding 9" descr="Logo Gelderla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3600" y="366939"/>
            <a:ext cx="1427842" cy="508859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9880" y="2745273"/>
            <a:ext cx="2689077" cy="195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85575" y="1454062"/>
            <a:ext cx="3363911" cy="1477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342900" indent="-342900">
              <a:spcBef>
                <a:spcPct val="20000"/>
              </a:spcBef>
              <a:defRPr/>
            </a:pPr>
            <a:r>
              <a:rPr lang="nl-NL" sz="2200" b="1" dirty="0" err="1" smtClean="0"/>
              <a:t>Community</a:t>
            </a:r>
            <a:r>
              <a:rPr lang="nl-NL" sz="2200" b="1" dirty="0" smtClean="0"/>
              <a:t> </a:t>
            </a:r>
            <a:r>
              <a:rPr lang="nl-NL" sz="2200" b="1" dirty="0" err="1" smtClean="0"/>
              <a:t>projects</a:t>
            </a:r>
            <a:endParaRPr lang="nl-NL" sz="2200" b="1" dirty="0" smtClean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70561">
            <a:off x="6264662" y="1435186"/>
            <a:ext cx="2004428" cy="418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Afbeelding 14" descr="OranjeLinten.jpg"/>
          <p:cNvPicPr>
            <a:picLocks noChangeAspect="1"/>
          </p:cNvPicPr>
          <p:nvPr/>
        </p:nvPicPr>
        <p:blipFill>
          <a:blip r:embed="rId8" cstate="print">
            <a:lum bright="10000"/>
          </a:blip>
          <a:stretch>
            <a:fillRect/>
          </a:stretch>
        </p:blipFill>
        <p:spPr>
          <a:xfrm rot="21311422">
            <a:off x="3507865" y="1407586"/>
            <a:ext cx="2657303" cy="17715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Afbeelding 17" descr="waalspetter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1262926">
            <a:off x="2133600" y="4127285"/>
            <a:ext cx="2351316" cy="15666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344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Afbeelding 23" descr="3 oeve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50971" y="4106142"/>
            <a:ext cx="3367314" cy="16995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7485" y="174171"/>
            <a:ext cx="1621971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Afbeelding 9" descr="Logo Gelderla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3600" y="366939"/>
            <a:ext cx="1427842" cy="508859"/>
          </a:xfrm>
          <a:prstGeom prst="rect">
            <a:avLst/>
          </a:prstGeom>
        </p:spPr>
      </p:pic>
      <p:pic>
        <p:nvPicPr>
          <p:cNvPr id="15" name="Afbeelding 14" descr="Tour de Waal 5 mei 2016 Fietsen voor vrijhei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52230" y="1353028"/>
            <a:ext cx="3782171" cy="2503797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50862" y="1956994"/>
            <a:ext cx="2402284" cy="336454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714603" y="1381492"/>
            <a:ext cx="3363911" cy="175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342900" indent="-342900">
              <a:spcBef>
                <a:spcPct val="20000"/>
              </a:spcBef>
              <a:defRPr/>
            </a:pPr>
            <a:r>
              <a:rPr lang="nl-NL" sz="2200" b="1" dirty="0" smtClean="0"/>
              <a:t>Open air </a:t>
            </a:r>
            <a:r>
              <a:rPr lang="nl-NL" sz="2200" b="1" dirty="0" err="1" smtClean="0"/>
              <a:t>theatre</a:t>
            </a:r>
            <a:r>
              <a:rPr lang="nl-NL" sz="2200" b="1" dirty="0" smtClean="0"/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nl-NL" sz="2200" b="1" dirty="0" smtClean="0"/>
              <a:t>and </a:t>
            </a:r>
            <a:r>
              <a:rPr lang="nl-NL" sz="2200" b="1" dirty="0" err="1" smtClean="0"/>
              <a:t>exhibitions</a:t>
            </a:r>
            <a:endParaRPr lang="nl-NL" sz="2200" b="1" dirty="0" smtClean="0"/>
          </a:p>
        </p:txBody>
      </p:sp>
      <p:pic>
        <p:nvPicPr>
          <p:cNvPr id="20" name="Afbeelding 19" descr="galloway-edelhert-zeearend-klitman_fotoWimWilmers_schminkSpoenk-300x200.jpg"/>
          <p:cNvPicPr>
            <a:picLocks noChangeAspect="1"/>
          </p:cNvPicPr>
          <p:nvPr/>
        </p:nvPicPr>
        <p:blipFill>
          <a:blip r:embed="rId8" cstate="print">
            <a:lum bright="20000"/>
          </a:blip>
          <a:stretch>
            <a:fillRect/>
          </a:stretch>
        </p:blipFill>
        <p:spPr>
          <a:xfrm>
            <a:off x="377041" y="3430282"/>
            <a:ext cx="3120902" cy="20806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344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7485" y="174171"/>
            <a:ext cx="1621971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Afbeelding 9" descr="Logo Gelderla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13600" y="366939"/>
            <a:ext cx="1427842" cy="508859"/>
          </a:xfrm>
          <a:prstGeom prst="rect">
            <a:avLst/>
          </a:prstGeom>
        </p:spPr>
      </p:pic>
      <p:pic>
        <p:nvPicPr>
          <p:cNvPr id="15" name="Afbeelding 14" descr="Afbeelding1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46312" y="1348439"/>
            <a:ext cx="5510830" cy="426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44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Afbeelding 25" descr="OranjeLinten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-1" y="1406851"/>
            <a:ext cx="9144001" cy="43107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7485" y="174171"/>
            <a:ext cx="1621971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Afbeelding 9" descr="Logo Gelderla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3600" y="366939"/>
            <a:ext cx="1427842" cy="508859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9" y="1628678"/>
            <a:ext cx="8694057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sz="2200" b="1" i="1" dirty="0" smtClean="0">
                <a:solidFill>
                  <a:schemeClr val="bg1">
                    <a:lumMod val="75000"/>
                  </a:schemeClr>
                </a:solidFill>
              </a:rPr>
              <a:t>Kick </a:t>
            </a:r>
            <a:r>
              <a:rPr lang="nl-NL" sz="2200" b="1" i="1" dirty="0" err="1" smtClean="0">
                <a:solidFill>
                  <a:schemeClr val="bg1">
                    <a:lumMod val="75000"/>
                  </a:schemeClr>
                </a:solidFill>
              </a:rPr>
              <a:t>off</a:t>
            </a:r>
            <a:r>
              <a:rPr lang="nl-NL" sz="2200" b="1" i="1" dirty="0" smtClean="0">
                <a:solidFill>
                  <a:schemeClr val="bg1">
                    <a:lumMod val="75000"/>
                  </a:schemeClr>
                </a:solidFill>
              </a:rPr>
              <a:t>, Sep’12</a:t>
            </a:r>
            <a:endParaRPr lang="nl-NL" sz="2200" b="1" i="1" dirty="0">
              <a:solidFill>
                <a:schemeClr val="bg1">
                  <a:lumMod val="75000"/>
                </a:schemeClr>
              </a:solidFill>
            </a:endParaRP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sz="2200" b="1" i="1" dirty="0" smtClean="0">
                <a:solidFill>
                  <a:schemeClr val="bg1">
                    <a:lumMod val="75000"/>
                  </a:schemeClr>
                </a:solidFill>
              </a:rPr>
              <a:t>Workshops, Winter ‘12 / ‘13</a:t>
            </a:r>
          </a:p>
          <a:p>
            <a:pPr marL="2171700" lvl="4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sz="2200" b="1" i="1" dirty="0" err="1" smtClean="0">
                <a:solidFill>
                  <a:schemeClr val="bg1">
                    <a:lumMod val="75000"/>
                  </a:schemeClr>
                </a:solidFill>
              </a:rPr>
              <a:t>Experience</a:t>
            </a:r>
            <a:r>
              <a:rPr lang="nl-NL" sz="2200" b="1" i="1" dirty="0" smtClean="0">
                <a:solidFill>
                  <a:schemeClr val="bg1">
                    <a:lumMod val="75000"/>
                  </a:schemeClr>
                </a:solidFill>
              </a:rPr>
              <a:t> Agent &amp;</a:t>
            </a:r>
          </a:p>
          <a:p>
            <a:pPr marL="2171700" lvl="4" indent="-342900">
              <a:spcBef>
                <a:spcPct val="20000"/>
              </a:spcBef>
              <a:defRPr/>
            </a:pPr>
            <a:r>
              <a:rPr lang="nl-NL" sz="2200" b="1" i="1" dirty="0" smtClean="0">
                <a:solidFill>
                  <a:schemeClr val="bg1">
                    <a:lumMod val="75000"/>
                  </a:schemeClr>
                </a:solidFill>
              </a:rPr>
              <a:t>		Start of </a:t>
            </a:r>
            <a:r>
              <a:rPr lang="nl-NL" sz="2200" b="1" i="1" dirty="0" err="1" smtClean="0">
                <a:solidFill>
                  <a:schemeClr val="bg1">
                    <a:lumMod val="75000"/>
                  </a:schemeClr>
                </a:solidFill>
              </a:rPr>
              <a:t>CoP</a:t>
            </a:r>
            <a:r>
              <a:rPr lang="nl-NL" sz="2200" b="1" i="1" dirty="0" smtClean="0">
                <a:solidFill>
                  <a:schemeClr val="bg1">
                    <a:lumMod val="75000"/>
                  </a:schemeClr>
                </a:solidFill>
              </a:rPr>
              <a:t>, Sep’13</a:t>
            </a:r>
          </a:p>
          <a:p>
            <a:pPr marL="3543300" lvl="7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sz="2200" b="1" i="1" dirty="0" smtClean="0">
                <a:solidFill>
                  <a:schemeClr val="bg1">
                    <a:lumMod val="75000"/>
                  </a:schemeClr>
                </a:solidFill>
              </a:rPr>
              <a:t>First Events, May’14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nl-NL" sz="22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nl-NL" sz="22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nl-NL" sz="2200" dirty="0" smtClean="0"/>
          </a:p>
          <a:p>
            <a:pPr marL="342900" indent="-342900">
              <a:spcBef>
                <a:spcPct val="20000"/>
              </a:spcBef>
              <a:defRPr/>
            </a:pPr>
            <a:endParaRPr lang="nl-NL" sz="2200" dirty="0" smtClean="0"/>
          </a:p>
        </p:txBody>
      </p:sp>
      <p:sp>
        <p:nvSpPr>
          <p:cNvPr id="17" name="Rechthoek 16"/>
          <p:cNvSpPr/>
          <p:nvPr/>
        </p:nvSpPr>
        <p:spPr>
          <a:xfrm>
            <a:off x="420910" y="1422400"/>
            <a:ext cx="1350000" cy="391885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2012</a:t>
            </a:r>
            <a:endParaRPr lang="nl-NL" b="1" dirty="0"/>
          </a:p>
        </p:txBody>
      </p:sp>
      <p:sp>
        <p:nvSpPr>
          <p:cNvPr id="20" name="Rechthoek 19"/>
          <p:cNvSpPr/>
          <p:nvPr/>
        </p:nvSpPr>
        <p:spPr>
          <a:xfrm>
            <a:off x="1777972" y="1415146"/>
            <a:ext cx="1350000" cy="391885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2013</a:t>
            </a:r>
            <a:endParaRPr lang="nl-NL" b="1" dirty="0"/>
          </a:p>
        </p:txBody>
      </p:sp>
      <p:sp>
        <p:nvSpPr>
          <p:cNvPr id="21" name="Rechthoek 20"/>
          <p:cNvSpPr/>
          <p:nvPr/>
        </p:nvSpPr>
        <p:spPr>
          <a:xfrm>
            <a:off x="3135024" y="1422406"/>
            <a:ext cx="1350000" cy="391885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2014</a:t>
            </a:r>
            <a:endParaRPr lang="nl-NL" b="1" dirty="0"/>
          </a:p>
        </p:txBody>
      </p:sp>
      <p:sp>
        <p:nvSpPr>
          <p:cNvPr id="22" name="Rechthoek 21"/>
          <p:cNvSpPr/>
          <p:nvPr/>
        </p:nvSpPr>
        <p:spPr>
          <a:xfrm>
            <a:off x="4499424" y="1422403"/>
            <a:ext cx="1350000" cy="391885"/>
          </a:xfrm>
          <a:prstGeom prst="rect">
            <a:avLst/>
          </a:prstGeom>
          <a:solidFill>
            <a:srgbClr val="FF0000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2015</a:t>
            </a:r>
            <a:endParaRPr lang="nl-NL" b="1" dirty="0"/>
          </a:p>
        </p:txBody>
      </p:sp>
      <p:sp>
        <p:nvSpPr>
          <p:cNvPr id="23" name="Rechthoek 22" descr="&#10;"/>
          <p:cNvSpPr/>
          <p:nvPr/>
        </p:nvSpPr>
        <p:spPr>
          <a:xfrm>
            <a:off x="5842003" y="1415146"/>
            <a:ext cx="1350000" cy="391885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2016</a:t>
            </a:r>
            <a:endParaRPr lang="nl-NL" b="1" dirty="0"/>
          </a:p>
        </p:txBody>
      </p:sp>
      <p:sp>
        <p:nvSpPr>
          <p:cNvPr id="24" name="Rechthoek 23" descr="&#10;"/>
          <p:cNvSpPr/>
          <p:nvPr/>
        </p:nvSpPr>
        <p:spPr>
          <a:xfrm>
            <a:off x="7199090" y="1422403"/>
            <a:ext cx="1350000" cy="391885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2017</a:t>
            </a:r>
            <a:endParaRPr lang="nl-NL" b="1" dirty="0"/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3526972" y="2637409"/>
            <a:ext cx="8694057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sz="2200" b="1" i="1" dirty="0" err="1" smtClean="0">
                <a:solidFill>
                  <a:schemeClr val="bg1"/>
                </a:solidFill>
              </a:rPr>
              <a:t>Our</a:t>
            </a:r>
            <a:r>
              <a:rPr lang="nl-NL" sz="2200" b="1" i="1" dirty="0" smtClean="0">
                <a:solidFill>
                  <a:schemeClr val="bg1"/>
                </a:solidFill>
              </a:rPr>
              <a:t> Waal, Spring’15</a:t>
            </a:r>
          </a:p>
          <a:p>
            <a:pPr marL="2171700" lvl="4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nl-NL" sz="2200" b="1" i="1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nl-NL" sz="22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nl-NL" sz="2200" dirty="0" smtClean="0"/>
          </a:p>
        </p:txBody>
      </p:sp>
      <p:pic>
        <p:nvPicPr>
          <p:cNvPr id="19" name="Afbeelding 1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0747" y="4122058"/>
            <a:ext cx="2802339" cy="129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44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3526972" y="2637409"/>
            <a:ext cx="8694057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sz="2200" b="1" i="1" dirty="0" err="1" smtClean="0">
                <a:solidFill>
                  <a:schemeClr val="bg1">
                    <a:lumMod val="75000"/>
                  </a:schemeClr>
                </a:solidFill>
              </a:rPr>
              <a:t>Our</a:t>
            </a:r>
            <a:r>
              <a:rPr lang="nl-NL" sz="2200" b="1" i="1" dirty="0" smtClean="0">
                <a:solidFill>
                  <a:schemeClr val="bg1">
                    <a:lumMod val="75000"/>
                  </a:schemeClr>
                </a:solidFill>
              </a:rPr>
              <a:t> Waal, Spring’15</a:t>
            </a:r>
          </a:p>
          <a:p>
            <a:pPr marL="2171700" lvl="4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sz="2200" b="1" i="1" dirty="0" smtClean="0"/>
              <a:t>Transfer of </a:t>
            </a:r>
            <a:r>
              <a:rPr lang="nl-NL" sz="2200" b="1" i="1" dirty="0" err="1" smtClean="0"/>
              <a:t>tasks</a:t>
            </a:r>
            <a:r>
              <a:rPr lang="nl-NL" sz="2200" b="1" i="1" dirty="0" smtClean="0"/>
              <a:t>, Dec’17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nl-NL" sz="22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nl-NL" sz="2200" dirty="0" smtClean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9" y="1628678"/>
            <a:ext cx="8694057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sz="2200" b="1" i="1" dirty="0" smtClean="0">
                <a:solidFill>
                  <a:schemeClr val="bg1">
                    <a:lumMod val="75000"/>
                  </a:schemeClr>
                </a:solidFill>
              </a:rPr>
              <a:t>Kick </a:t>
            </a:r>
            <a:r>
              <a:rPr lang="nl-NL" sz="2200" b="1" i="1" dirty="0" err="1" smtClean="0">
                <a:solidFill>
                  <a:schemeClr val="bg1">
                    <a:lumMod val="75000"/>
                  </a:schemeClr>
                </a:solidFill>
              </a:rPr>
              <a:t>off</a:t>
            </a:r>
            <a:r>
              <a:rPr lang="nl-NL" sz="2200" b="1" i="1" dirty="0" smtClean="0">
                <a:solidFill>
                  <a:schemeClr val="bg1">
                    <a:lumMod val="75000"/>
                  </a:schemeClr>
                </a:solidFill>
              </a:rPr>
              <a:t>, Sep’12</a:t>
            </a:r>
            <a:endParaRPr lang="nl-NL" sz="2200" b="1" i="1" dirty="0">
              <a:solidFill>
                <a:schemeClr val="bg1">
                  <a:lumMod val="75000"/>
                </a:schemeClr>
              </a:solidFill>
            </a:endParaRP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sz="2200" b="1" i="1" dirty="0" smtClean="0">
                <a:solidFill>
                  <a:schemeClr val="bg1">
                    <a:lumMod val="75000"/>
                  </a:schemeClr>
                </a:solidFill>
              </a:rPr>
              <a:t>Workshops, Winter ‘12 / ‘13</a:t>
            </a:r>
          </a:p>
          <a:p>
            <a:pPr marL="2171700" lvl="4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sz="2200" b="1" i="1" dirty="0" err="1" smtClean="0">
                <a:solidFill>
                  <a:schemeClr val="bg1">
                    <a:lumMod val="75000"/>
                  </a:schemeClr>
                </a:solidFill>
              </a:rPr>
              <a:t>Experience</a:t>
            </a:r>
            <a:r>
              <a:rPr lang="nl-NL" sz="2200" b="1" i="1" dirty="0" smtClean="0">
                <a:solidFill>
                  <a:schemeClr val="bg1">
                    <a:lumMod val="75000"/>
                  </a:schemeClr>
                </a:solidFill>
              </a:rPr>
              <a:t> Agent &amp;</a:t>
            </a:r>
          </a:p>
          <a:p>
            <a:pPr marL="2171700" lvl="4" indent="-342900">
              <a:spcBef>
                <a:spcPct val="20000"/>
              </a:spcBef>
              <a:defRPr/>
            </a:pPr>
            <a:r>
              <a:rPr lang="nl-NL" sz="2200" b="1" i="1" dirty="0" smtClean="0">
                <a:solidFill>
                  <a:schemeClr val="bg1">
                    <a:lumMod val="75000"/>
                  </a:schemeClr>
                </a:solidFill>
              </a:rPr>
              <a:t>		Start of </a:t>
            </a:r>
            <a:r>
              <a:rPr lang="nl-NL" sz="2200" b="1" i="1" dirty="0" err="1" smtClean="0">
                <a:solidFill>
                  <a:schemeClr val="bg1">
                    <a:lumMod val="75000"/>
                  </a:schemeClr>
                </a:solidFill>
              </a:rPr>
              <a:t>CoP</a:t>
            </a:r>
            <a:r>
              <a:rPr lang="nl-NL" sz="2200" b="1" i="1" dirty="0" smtClean="0">
                <a:solidFill>
                  <a:schemeClr val="bg1">
                    <a:lumMod val="75000"/>
                  </a:schemeClr>
                </a:solidFill>
              </a:rPr>
              <a:t>, Sep’13</a:t>
            </a:r>
          </a:p>
          <a:p>
            <a:pPr marL="3543300" lvl="7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sz="2200" b="1" i="1" dirty="0" smtClean="0">
                <a:solidFill>
                  <a:schemeClr val="bg1">
                    <a:lumMod val="75000"/>
                  </a:schemeClr>
                </a:solidFill>
              </a:rPr>
              <a:t>First Events, May’14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nl-NL" sz="22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nl-NL" sz="22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nl-NL" sz="2200" dirty="0" smtClean="0"/>
          </a:p>
          <a:p>
            <a:pPr marL="342900" indent="-342900">
              <a:spcBef>
                <a:spcPct val="20000"/>
              </a:spcBef>
              <a:defRPr/>
            </a:pPr>
            <a:endParaRPr lang="nl-NL" sz="2200" dirty="0" smtClean="0"/>
          </a:p>
        </p:txBody>
      </p:sp>
      <p:pic>
        <p:nvPicPr>
          <p:cNvPr id="18" name="Afbeelding 17" descr="Diplo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35543">
            <a:off x="5627538" y="2445481"/>
            <a:ext cx="2236494" cy="1266144"/>
          </a:xfrm>
          <a:prstGeom prst="rect">
            <a:avLst/>
          </a:prstGeom>
        </p:spPr>
      </p:pic>
      <p:pic>
        <p:nvPicPr>
          <p:cNvPr id="19" name="Afbeelding 18" descr="Estafette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0400" y="3669935"/>
            <a:ext cx="2946400" cy="17678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7485" y="174171"/>
            <a:ext cx="1621971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Afbeelding 9" descr="Logo Gelderlan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13600" y="366939"/>
            <a:ext cx="1427842" cy="508859"/>
          </a:xfrm>
          <a:prstGeom prst="rect">
            <a:avLst/>
          </a:prstGeom>
        </p:spPr>
      </p:pic>
      <p:sp>
        <p:nvSpPr>
          <p:cNvPr id="17" name="Rechthoek 16"/>
          <p:cNvSpPr/>
          <p:nvPr/>
        </p:nvSpPr>
        <p:spPr>
          <a:xfrm>
            <a:off x="420910" y="1422400"/>
            <a:ext cx="1350000" cy="391885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2012</a:t>
            </a:r>
            <a:endParaRPr lang="nl-NL" b="1" dirty="0"/>
          </a:p>
        </p:txBody>
      </p:sp>
      <p:sp>
        <p:nvSpPr>
          <p:cNvPr id="20" name="Rechthoek 19"/>
          <p:cNvSpPr/>
          <p:nvPr/>
        </p:nvSpPr>
        <p:spPr>
          <a:xfrm>
            <a:off x="1777972" y="1415146"/>
            <a:ext cx="1350000" cy="391885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2013</a:t>
            </a:r>
            <a:endParaRPr lang="nl-NL" b="1" dirty="0"/>
          </a:p>
        </p:txBody>
      </p:sp>
      <p:sp>
        <p:nvSpPr>
          <p:cNvPr id="21" name="Rechthoek 20"/>
          <p:cNvSpPr/>
          <p:nvPr/>
        </p:nvSpPr>
        <p:spPr>
          <a:xfrm>
            <a:off x="3135024" y="1422406"/>
            <a:ext cx="1350000" cy="391885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2014</a:t>
            </a:r>
            <a:endParaRPr lang="nl-NL" b="1" dirty="0"/>
          </a:p>
        </p:txBody>
      </p:sp>
      <p:sp>
        <p:nvSpPr>
          <p:cNvPr id="22" name="Rechthoek 21"/>
          <p:cNvSpPr/>
          <p:nvPr/>
        </p:nvSpPr>
        <p:spPr>
          <a:xfrm>
            <a:off x="4499424" y="1422403"/>
            <a:ext cx="1350000" cy="391885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2015</a:t>
            </a:r>
            <a:endParaRPr lang="nl-NL" b="1" dirty="0"/>
          </a:p>
        </p:txBody>
      </p:sp>
      <p:sp>
        <p:nvSpPr>
          <p:cNvPr id="23" name="Rechthoek 22" descr="&#10;"/>
          <p:cNvSpPr/>
          <p:nvPr/>
        </p:nvSpPr>
        <p:spPr>
          <a:xfrm>
            <a:off x="5842003" y="1415146"/>
            <a:ext cx="1350000" cy="391885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2016</a:t>
            </a:r>
            <a:endParaRPr lang="nl-NL" b="1" dirty="0"/>
          </a:p>
        </p:txBody>
      </p:sp>
      <p:sp>
        <p:nvSpPr>
          <p:cNvPr id="24" name="Rechthoek 23" descr="&#10;"/>
          <p:cNvSpPr/>
          <p:nvPr/>
        </p:nvSpPr>
        <p:spPr>
          <a:xfrm>
            <a:off x="7199090" y="1422403"/>
            <a:ext cx="1350000" cy="391885"/>
          </a:xfrm>
          <a:prstGeom prst="rect">
            <a:avLst/>
          </a:prstGeom>
          <a:solidFill>
            <a:srgbClr val="FF0000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2017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xmlns="" val="37344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7485" y="174171"/>
            <a:ext cx="1621971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Afbeelding 9" descr="Logo Gelderla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13600" y="366939"/>
            <a:ext cx="1427842" cy="508859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9" y="932006"/>
            <a:ext cx="8694057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sz="2200" b="1" i="1" dirty="0" smtClean="0"/>
              <a:t>Kick </a:t>
            </a:r>
            <a:r>
              <a:rPr lang="nl-NL" sz="2200" b="1" i="1" dirty="0" err="1" smtClean="0"/>
              <a:t>off</a:t>
            </a:r>
            <a:r>
              <a:rPr lang="nl-NL" sz="2200" b="1" i="1" dirty="0" smtClean="0"/>
              <a:t> &amp; workshops – 100%</a:t>
            </a:r>
          </a:p>
          <a:p>
            <a:pPr marL="2171700" lvl="4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sz="2200" b="1" i="1" dirty="0" err="1" smtClean="0"/>
              <a:t>Experience</a:t>
            </a:r>
            <a:r>
              <a:rPr lang="nl-NL" sz="2200" b="1" i="1" dirty="0" smtClean="0"/>
              <a:t> Agent &amp; </a:t>
            </a:r>
            <a:r>
              <a:rPr lang="nl-NL" sz="2200" b="1" i="1" dirty="0" err="1" smtClean="0"/>
              <a:t>CoP</a:t>
            </a:r>
            <a:r>
              <a:rPr lang="nl-NL" sz="2200" b="1" i="1" dirty="0" smtClean="0"/>
              <a:t> – 100%</a:t>
            </a:r>
          </a:p>
          <a:p>
            <a:pPr marL="3543300" lvl="7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sz="2200" b="1" i="1" dirty="0" smtClean="0"/>
              <a:t>Subsidies Events etc. – 50%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nl-NL" sz="2200" dirty="0" smtClean="0"/>
          </a:p>
          <a:p>
            <a:pPr marL="342900" indent="-342900">
              <a:spcBef>
                <a:spcPct val="20000"/>
              </a:spcBef>
              <a:defRPr/>
            </a:pPr>
            <a:endParaRPr lang="nl-NL" sz="2200" dirty="0" smtClean="0"/>
          </a:p>
        </p:txBody>
      </p:sp>
      <p:sp>
        <p:nvSpPr>
          <p:cNvPr id="17" name="Rechthoek 16"/>
          <p:cNvSpPr/>
          <p:nvPr/>
        </p:nvSpPr>
        <p:spPr>
          <a:xfrm>
            <a:off x="420910" y="1422400"/>
            <a:ext cx="1350000" cy="391885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2012</a:t>
            </a:r>
            <a:endParaRPr lang="nl-NL" b="1" dirty="0"/>
          </a:p>
        </p:txBody>
      </p:sp>
      <p:sp>
        <p:nvSpPr>
          <p:cNvPr id="20" name="Rechthoek 19"/>
          <p:cNvSpPr/>
          <p:nvPr/>
        </p:nvSpPr>
        <p:spPr>
          <a:xfrm>
            <a:off x="1777972" y="1415146"/>
            <a:ext cx="1350000" cy="391885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2013</a:t>
            </a:r>
            <a:endParaRPr lang="nl-NL" b="1" dirty="0"/>
          </a:p>
        </p:txBody>
      </p:sp>
      <p:sp>
        <p:nvSpPr>
          <p:cNvPr id="21" name="Rechthoek 20"/>
          <p:cNvSpPr/>
          <p:nvPr/>
        </p:nvSpPr>
        <p:spPr>
          <a:xfrm>
            <a:off x="3135024" y="1422406"/>
            <a:ext cx="1350000" cy="391885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2014</a:t>
            </a:r>
            <a:endParaRPr lang="nl-NL" b="1" dirty="0"/>
          </a:p>
        </p:txBody>
      </p:sp>
      <p:sp>
        <p:nvSpPr>
          <p:cNvPr id="22" name="Rechthoek 21"/>
          <p:cNvSpPr/>
          <p:nvPr/>
        </p:nvSpPr>
        <p:spPr>
          <a:xfrm>
            <a:off x="4499424" y="1422403"/>
            <a:ext cx="1350000" cy="391885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2015</a:t>
            </a:r>
            <a:endParaRPr lang="nl-NL" b="1" dirty="0"/>
          </a:p>
        </p:txBody>
      </p:sp>
      <p:sp>
        <p:nvSpPr>
          <p:cNvPr id="23" name="Rechthoek 22" descr="&#10;"/>
          <p:cNvSpPr/>
          <p:nvPr/>
        </p:nvSpPr>
        <p:spPr>
          <a:xfrm>
            <a:off x="5842003" y="1415146"/>
            <a:ext cx="1350000" cy="391885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2016</a:t>
            </a:r>
            <a:endParaRPr lang="nl-NL" b="1" dirty="0"/>
          </a:p>
        </p:txBody>
      </p:sp>
      <p:sp>
        <p:nvSpPr>
          <p:cNvPr id="24" name="Rechthoek 23" descr="&#10;"/>
          <p:cNvSpPr/>
          <p:nvPr/>
        </p:nvSpPr>
        <p:spPr>
          <a:xfrm>
            <a:off x="7199090" y="1422403"/>
            <a:ext cx="1350000" cy="391885"/>
          </a:xfrm>
          <a:prstGeom prst="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2017</a:t>
            </a:r>
            <a:endParaRPr lang="nl-NL" b="1" dirty="0"/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3526972" y="1984279"/>
            <a:ext cx="8694057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714500" lvl="3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sz="2200" b="1" i="1" dirty="0" err="1" smtClean="0"/>
              <a:t>Our</a:t>
            </a:r>
            <a:r>
              <a:rPr lang="nl-NL" sz="2200" b="1" i="1" dirty="0" smtClean="0"/>
              <a:t> Waal – 40%</a:t>
            </a:r>
          </a:p>
          <a:p>
            <a:pPr marL="3086100" lvl="6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sz="2200" b="1" i="1" dirty="0" smtClean="0"/>
              <a:t>Transfer – 0%</a:t>
            </a:r>
          </a:p>
          <a:p>
            <a:pPr marL="2628900" lvl="5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nl-NL" sz="22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nl-NL" sz="2200" dirty="0" smtClean="0"/>
          </a:p>
        </p:txBody>
      </p:sp>
      <p:pic>
        <p:nvPicPr>
          <p:cNvPr id="18" name="Afbeelding 17" descr="MONE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3036" y="3730171"/>
            <a:ext cx="1687474" cy="1687474"/>
          </a:xfrm>
          <a:prstGeom prst="rect">
            <a:avLst/>
          </a:prstGeom>
        </p:spPr>
      </p:pic>
      <p:sp>
        <p:nvSpPr>
          <p:cNvPr id="19" name="PIJL-RECHTS 18"/>
          <p:cNvSpPr/>
          <p:nvPr/>
        </p:nvSpPr>
        <p:spPr>
          <a:xfrm rot="975456">
            <a:off x="1045022" y="3802741"/>
            <a:ext cx="6879771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6" name="Afbeelding 25" descr="Peop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53695" y="4281714"/>
            <a:ext cx="1118733" cy="111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44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 descr="natuur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96228" y="1886846"/>
            <a:ext cx="4470400" cy="29277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7485" y="174171"/>
            <a:ext cx="1621971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Afbeelding 9" descr="Logo Gelderla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3600" y="366939"/>
            <a:ext cx="1427842" cy="508859"/>
          </a:xfrm>
          <a:prstGeom prst="rect">
            <a:avLst/>
          </a:prstGeom>
        </p:spPr>
      </p:pic>
      <p:pic>
        <p:nvPicPr>
          <p:cNvPr id="9" name="Afbeelding 8" descr="mauritstoren164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1239" y="1888500"/>
            <a:ext cx="4330762" cy="2915717"/>
          </a:xfrm>
          <a:prstGeom prst="rect">
            <a:avLst/>
          </a:prstGeom>
        </p:spPr>
      </p:pic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32238" y="1369321"/>
            <a:ext cx="4775200" cy="82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lnSpc>
                <a:spcPts val="2300"/>
              </a:lnSpc>
              <a:buClr>
                <a:srgbClr val="333333"/>
              </a:buClr>
            </a:pPr>
            <a:r>
              <a:rPr lang="en-US" sz="2400" b="1" i="1" dirty="0" smtClean="0"/>
              <a:t>		Strategy Our Waal</a:t>
            </a:r>
            <a:endParaRPr lang="en-US" sz="2400" b="1" dirty="0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1487725" y="2015206"/>
            <a:ext cx="1284505" cy="4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lnSpc>
                <a:spcPts val="2300"/>
              </a:lnSpc>
              <a:buClr>
                <a:srgbClr val="333333"/>
              </a:buClr>
            </a:pPr>
            <a:r>
              <a:rPr lang="en-US" sz="2400" b="1" i="1" dirty="0" smtClean="0">
                <a:solidFill>
                  <a:schemeClr val="bg1"/>
                </a:solidFill>
              </a:rPr>
              <a:t>History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5805718" y="1993436"/>
            <a:ext cx="1814277" cy="561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lnSpc>
                <a:spcPts val="2300"/>
              </a:lnSpc>
              <a:buClr>
                <a:srgbClr val="333333"/>
              </a:buClr>
            </a:pPr>
            <a:r>
              <a:rPr lang="en-US" sz="2400" b="1" i="1" dirty="0" smtClean="0">
                <a:solidFill>
                  <a:schemeClr val="bg1"/>
                </a:solidFill>
              </a:rPr>
              <a:t>Landscape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8" name="Rechthoek 17"/>
          <p:cNvSpPr/>
          <p:nvPr/>
        </p:nvSpPr>
        <p:spPr>
          <a:xfrm>
            <a:off x="246743" y="1886857"/>
            <a:ext cx="8519885" cy="2902857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653143" y="5034178"/>
            <a:ext cx="7866739" cy="51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lnSpc>
                <a:spcPts val="2300"/>
              </a:lnSpc>
              <a:buClr>
                <a:srgbClr val="333333"/>
              </a:buClr>
            </a:pPr>
            <a:r>
              <a:rPr lang="en-US" sz="2400" b="1" i="1" dirty="0" smtClean="0"/>
              <a:t>Keep everyone connected and built more content for tourism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37344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0" descr="Afbeelding 1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47031" y="1426708"/>
            <a:ext cx="9312661" cy="4204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7485" y="174171"/>
            <a:ext cx="1621971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Afbeelding 9" descr="Logo Gelderla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3600" y="366939"/>
            <a:ext cx="1427842" cy="508859"/>
          </a:xfrm>
          <a:prstGeom prst="rect">
            <a:avLst/>
          </a:prstGeom>
        </p:spPr>
      </p:pic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395288" y="1268760"/>
            <a:ext cx="856932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nl-NL" sz="2200" b="1" dirty="0" err="1" smtClean="0">
                <a:solidFill>
                  <a:schemeClr val="bg1"/>
                </a:solidFill>
              </a:rPr>
              <a:t>Community</a:t>
            </a:r>
            <a:r>
              <a:rPr lang="nl-NL" sz="2200" b="1" dirty="0" smtClean="0">
                <a:solidFill>
                  <a:schemeClr val="bg1"/>
                </a:solidFill>
              </a:rPr>
              <a:t> of &gt;100 </a:t>
            </a:r>
            <a:r>
              <a:rPr lang="nl-NL" sz="2200" b="1" dirty="0" err="1" smtClean="0">
                <a:solidFill>
                  <a:schemeClr val="bg1"/>
                </a:solidFill>
              </a:rPr>
              <a:t>people</a:t>
            </a:r>
            <a:r>
              <a:rPr lang="nl-NL" sz="2200" b="1" dirty="0" smtClean="0">
                <a:solidFill>
                  <a:schemeClr val="bg1"/>
                </a:solidFill>
              </a:rPr>
              <a:t> </a:t>
            </a:r>
            <a:r>
              <a:rPr lang="nl-NL" sz="2200" b="1" dirty="0" err="1" smtClean="0">
                <a:solidFill>
                  <a:schemeClr val="bg1"/>
                </a:solidFill>
              </a:rPr>
              <a:t>connected</a:t>
            </a:r>
            <a:endParaRPr lang="nl-NL" sz="2200" b="1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nl-NL" sz="2200" b="1" dirty="0" smtClean="0">
                <a:solidFill>
                  <a:schemeClr val="bg1"/>
                </a:solidFill>
              </a:rPr>
              <a:t>More </a:t>
            </a:r>
            <a:r>
              <a:rPr lang="nl-NL" sz="2200" b="1" dirty="0" err="1" smtClean="0">
                <a:solidFill>
                  <a:schemeClr val="bg1"/>
                </a:solidFill>
              </a:rPr>
              <a:t>than</a:t>
            </a:r>
            <a:r>
              <a:rPr lang="nl-NL" sz="2200" b="1" dirty="0" smtClean="0">
                <a:solidFill>
                  <a:schemeClr val="bg1"/>
                </a:solidFill>
              </a:rPr>
              <a:t> 200 </a:t>
            </a:r>
            <a:r>
              <a:rPr lang="nl-NL" sz="2200" b="1" dirty="0" err="1" smtClean="0">
                <a:solidFill>
                  <a:schemeClr val="bg1"/>
                </a:solidFill>
              </a:rPr>
              <a:t>organizations</a:t>
            </a:r>
            <a:r>
              <a:rPr lang="nl-NL" sz="2200" b="1" dirty="0" smtClean="0">
                <a:solidFill>
                  <a:schemeClr val="bg1"/>
                </a:solidFill>
              </a:rPr>
              <a:t> </a:t>
            </a:r>
            <a:r>
              <a:rPr lang="nl-NL" sz="2200" b="1" dirty="0" err="1" smtClean="0">
                <a:solidFill>
                  <a:schemeClr val="bg1"/>
                </a:solidFill>
              </a:rPr>
              <a:t>involved</a:t>
            </a:r>
            <a:endParaRPr lang="nl-NL" sz="2200" b="1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nl-NL" sz="2200" b="1" dirty="0" smtClean="0">
                <a:solidFill>
                  <a:schemeClr val="bg1"/>
                </a:solidFill>
              </a:rPr>
              <a:t>50 plus </a:t>
            </a:r>
            <a:r>
              <a:rPr lang="nl-NL" sz="2200" b="1" dirty="0" err="1" smtClean="0">
                <a:solidFill>
                  <a:schemeClr val="bg1"/>
                </a:solidFill>
              </a:rPr>
              <a:t>events</a:t>
            </a:r>
            <a:r>
              <a:rPr lang="nl-NL" sz="2200" b="1" dirty="0" smtClean="0">
                <a:solidFill>
                  <a:schemeClr val="bg1"/>
                </a:solidFill>
              </a:rPr>
              <a:t>, routes, </a:t>
            </a:r>
            <a:r>
              <a:rPr lang="nl-NL" sz="2200" b="1" dirty="0" err="1" smtClean="0">
                <a:solidFill>
                  <a:schemeClr val="bg1"/>
                </a:solidFill>
              </a:rPr>
              <a:t>activities</a:t>
            </a:r>
            <a:r>
              <a:rPr lang="nl-NL" sz="2200" b="1" dirty="0" smtClean="0">
                <a:solidFill>
                  <a:schemeClr val="bg1"/>
                </a:solidFill>
              </a:rPr>
              <a:t> etc.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393491" y="2246099"/>
            <a:ext cx="1589366" cy="146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0">
              <a:lnSpc>
                <a:spcPct val="150000"/>
              </a:lnSpc>
            </a:pPr>
            <a:r>
              <a:rPr lang="nl-NL" sz="2400" b="1" i="1" dirty="0" err="1" smtClean="0">
                <a:solidFill>
                  <a:schemeClr val="bg1"/>
                </a:solidFill>
              </a:rPr>
              <a:t>Results</a:t>
            </a:r>
            <a:r>
              <a:rPr lang="nl-NL" sz="2400" b="1" i="1" dirty="0" smtClean="0">
                <a:solidFill>
                  <a:schemeClr val="bg1"/>
                </a:solidFill>
              </a:rPr>
              <a:t> of </a:t>
            </a:r>
          </a:p>
          <a:p>
            <a:pPr lvl="0">
              <a:lnSpc>
                <a:spcPct val="150000"/>
              </a:lnSpc>
            </a:pPr>
            <a:r>
              <a:rPr lang="nl-NL" sz="2400" b="1" i="1" dirty="0" err="1" smtClean="0">
                <a:solidFill>
                  <a:schemeClr val="bg1"/>
                </a:solidFill>
              </a:rPr>
              <a:t>Experience</a:t>
            </a:r>
            <a:r>
              <a:rPr lang="nl-NL" sz="2400" b="1" i="1" dirty="0" smtClean="0">
                <a:solidFill>
                  <a:schemeClr val="bg1"/>
                </a:solidFill>
              </a:rPr>
              <a:t> </a:t>
            </a:r>
          </a:p>
          <a:p>
            <a:pPr lvl="0">
              <a:lnSpc>
                <a:spcPct val="150000"/>
              </a:lnSpc>
            </a:pPr>
            <a:r>
              <a:rPr lang="nl-NL" sz="2400" b="1" i="1" dirty="0" smtClean="0">
                <a:solidFill>
                  <a:schemeClr val="bg1"/>
                </a:solidFill>
              </a:rPr>
              <a:t>The Waal</a:t>
            </a:r>
            <a:endParaRPr lang="nl-NL" sz="2400" b="1" i="1" dirty="0">
              <a:solidFill>
                <a:schemeClr val="bg1"/>
              </a:solidFill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4136521" y="4227288"/>
            <a:ext cx="5776687" cy="146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0">
              <a:buFont typeface="Wingdings" pitchFamily="2" charset="2"/>
              <a:buChar char="Ø"/>
            </a:pPr>
            <a:r>
              <a:rPr lang="nl-NL" sz="2200" b="1" dirty="0" smtClean="0">
                <a:solidFill>
                  <a:schemeClr val="bg1"/>
                </a:solidFill>
              </a:rPr>
              <a:t> More content &amp; </a:t>
            </a:r>
            <a:r>
              <a:rPr lang="nl-NL" sz="2200" b="1" dirty="0" err="1" smtClean="0">
                <a:solidFill>
                  <a:schemeClr val="bg1"/>
                </a:solidFill>
              </a:rPr>
              <a:t>network</a:t>
            </a:r>
            <a:r>
              <a:rPr lang="nl-NL" sz="2200" b="1" dirty="0" smtClean="0">
                <a:solidFill>
                  <a:schemeClr val="bg1"/>
                </a:solidFill>
              </a:rPr>
              <a:t> to </a:t>
            </a:r>
            <a:r>
              <a:rPr lang="nl-NL" sz="2200" b="1" dirty="0" err="1" smtClean="0">
                <a:solidFill>
                  <a:schemeClr val="bg1"/>
                </a:solidFill>
              </a:rPr>
              <a:t>follow</a:t>
            </a:r>
            <a:endParaRPr lang="nl-NL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44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7485" y="174171"/>
            <a:ext cx="1621971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Afbeelding 9" descr="Logo Gelderla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13600" y="366939"/>
            <a:ext cx="1427842" cy="508859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062468" y="1367982"/>
            <a:ext cx="5776687" cy="146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buFont typeface="Arial" pitchFamily="34" charset="0"/>
              <a:buChar char="•"/>
            </a:pPr>
            <a:r>
              <a:rPr lang="nl-NL" sz="2200" b="1" dirty="0" smtClean="0"/>
              <a:t> Impulse in </a:t>
            </a:r>
            <a:r>
              <a:rPr lang="nl-NL" sz="2200" b="1" dirty="0" err="1" smtClean="0"/>
              <a:t>liveability</a:t>
            </a:r>
            <a:endParaRPr lang="nl-NL" sz="2200" b="1" dirty="0" smtClean="0"/>
          </a:p>
          <a:p>
            <a:pPr lvl="0">
              <a:buFont typeface="Arial" pitchFamily="34" charset="0"/>
              <a:buChar char="•"/>
            </a:pPr>
            <a:r>
              <a:rPr lang="nl-NL" sz="2200" b="1" dirty="0" smtClean="0"/>
              <a:t> </a:t>
            </a:r>
            <a:r>
              <a:rPr lang="nl-NL" sz="2200" b="1" dirty="0" err="1" smtClean="0"/>
              <a:t>Rich</a:t>
            </a:r>
            <a:r>
              <a:rPr lang="nl-NL" sz="2200" b="1" dirty="0" smtClean="0"/>
              <a:t> &amp; </a:t>
            </a:r>
            <a:r>
              <a:rPr lang="nl-NL" sz="2200" b="1" dirty="0" err="1" smtClean="0"/>
              <a:t>strong</a:t>
            </a:r>
            <a:r>
              <a:rPr lang="nl-NL" sz="2200" b="1" dirty="0" smtClean="0"/>
              <a:t> </a:t>
            </a:r>
            <a:r>
              <a:rPr lang="nl-NL" sz="2200" b="1" dirty="0" err="1" smtClean="0"/>
              <a:t>cooperation</a:t>
            </a:r>
            <a:endParaRPr lang="nl-NL" sz="2200" b="1" dirty="0" smtClean="0"/>
          </a:p>
        </p:txBody>
      </p:sp>
      <p:pic>
        <p:nvPicPr>
          <p:cNvPr id="13" name="Picture 38" descr="WaalRiver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-43589" y="2727817"/>
            <a:ext cx="9218679" cy="210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732920" y="1810670"/>
            <a:ext cx="1589366" cy="146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0">
              <a:lnSpc>
                <a:spcPct val="150000"/>
              </a:lnSpc>
            </a:pPr>
            <a:r>
              <a:rPr lang="nl-NL" sz="2400" b="1" i="1" dirty="0" err="1" smtClean="0"/>
              <a:t>Effects</a:t>
            </a:r>
            <a:r>
              <a:rPr lang="nl-NL" sz="2400" b="1" i="1" dirty="0" smtClean="0"/>
              <a:t> of </a:t>
            </a:r>
          </a:p>
          <a:p>
            <a:pPr lvl="0">
              <a:lnSpc>
                <a:spcPct val="150000"/>
              </a:lnSpc>
            </a:pPr>
            <a:r>
              <a:rPr lang="nl-NL" sz="2400" b="1" i="1" dirty="0" err="1" smtClean="0"/>
              <a:t>Experience</a:t>
            </a:r>
            <a:r>
              <a:rPr lang="nl-NL" sz="2400" b="1" i="1" dirty="0" smtClean="0"/>
              <a:t> </a:t>
            </a:r>
          </a:p>
          <a:p>
            <a:pPr lvl="0">
              <a:lnSpc>
                <a:spcPct val="150000"/>
              </a:lnSpc>
            </a:pPr>
            <a:r>
              <a:rPr lang="nl-NL" sz="2400" b="1" i="1" dirty="0" smtClean="0"/>
              <a:t>The Waal</a:t>
            </a:r>
            <a:endParaRPr lang="nl-NL" sz="2400" b="1" i="1" dirty="0"/>
          </a:p>
        </p:txBody>
      </p:sp>
      <p:pic>
        <p:nvPicPr>
          <p:cNvPr id="17" name="Afbeelding 1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5600" y="1596574"/>
            <a:ext cx="1654630" cy="798283"/>
          </a:xfrm>
          <a:prstGeom prst="rect">
            <a:avLst/>
          </a:prstGeom>
        </p:spPr>
      </p:pic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4071206" y="3857188"/>
            <a:ext cx="5776687" cy="146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0">
              <a:buFont typeface="Arial" pitchFamily="34" charset="0"/>
              <a:buChar char="•"/>
            </a:pPr>
            <a:r>
              <a:rPr lang="nl-NL" sz="2200" b="1" dirty="0" smtClean="0"/>
              <a:t> </a:t>
            </a:r>
            <a:r>
              <a:rPr lang="nl-NL" sz="2200" b="1" dirty="0" err="1" smtClean="0"/>
              <a:t>Stronger</a:t>
            </a:r>
            <a:r>
              <a:rPr lang="nl-NL" sz="2200" b="1" dirty="0" smtClean="0"/>
              <a:t> bond </a:t>
            </a:r>
            <a:r>
              <a:rPr lang="nl-NL" sz="2200" b="1" dirty="0" err="1" smtClean="0"/>
              <a:t>with</a:t>
            </a:r>
            <a:r>
              <a:rPr lang="nl-NL" sz="2200" b="1" dirty="0" smtClean="0"/>
              <a:t> </a:t>
            </a:r>
            <a:r>
              <a:rPr lang="nl-NL" sz="2200" b="1" dirty="0" err="1" smtClean="0"/>
              <a:t>stakeholders</a:t>
            </a:r>
            <a:endParaRPr lang="nl-NL" sz="2200" b="1" dirty="0" smtClean="0"/>
          </a:p>
          <a:p>
            <a:pPr lvl="0">
              <a:buFont typeface="Arial" pitchFamily="34" charset="0"/>
              <a:buChar char="•"/>
            </a:pPr>
            <a:r>
              <a:rPr lang="nl-NL" sz="2200" b="1" dirty="0" smtClean="0"/>
              <a:t>More support </a:t>
            </a:r>
            <a:r>
              <a:rPr lang="nl-NL" sz="2200" b="1" dirty="0" err="1" smtClean="0"/>
              <a:t>river</a:t>
            </a:r>
            <a:r>
              <a:rPr lang="nl-NL" sz="2200" b="1" dirty="0" smtClean="0"/>
              <a:t> </a:t>
            </a:r>
            <a:r>
              <a:rPr lang="nl-NL" sz="2200" b="1" dirty="0" err="1" smtClean="0"/>
              <a:t>interventions</a:t>
            </a:r>
            <a:endParaRPr lang="nl-NL" sz="2200" b="1" dirty="0"/>
          </a:p>
        </p:txBody>
      </p:sp>
    </p:spTree>
    <p:extLst>
      <p:ext uri="{BB962C8B-B14F-4D97-AF65-F5344CB8AC3E}">
        <p14:creationId xmlns:p14="http://schemas.microsoft.com/office/powerpoint/2010/main" xmlns="" val="37344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 descr="slide_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05721" y="1422400"/>
            <a:ext cx="12284014" cy="41365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7485" y="174171"/>
            <a:ext cx="1621971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Afbeelding 9" descr="Logo Gelderla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3600" y="366939"/>
            <a:ext cx="1427842" cy="508859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110295" y="3581412"/>
            <a:ext cx="1879647" cy="146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0">
              <a:lnSpc>
                <a:spcPct val="150000"/>
              </a:lnSpc>
            </a:pPr>
            <a:r>
              <a:rPr lang="nl-NL" sz="2400" b="1" i="1" dirty="0" err="1" smtClean="0">
                <a:solidFill>
                  <a:schemeClr val="bg1"/>
                </a:solidFill>
              </a:rPr>
              <a:t>Key</a:t>
            </a:r>
            <a:r>
              <a:rPr lang="nl-NL" sz="2400" b="1" i="1" dirty="0" smtClean="0">
                <a:solidFill>
                  <a:schemeClr val="bg1"/>
                </a:solidFill>
              </a:rPr>
              <a:t> </a:t>
            </a:r>
            <a:r>
              <a:rPr lang="nl-NL" sz="2400" b="1" i="1" dirty="0" err="1" smtClean="0">
                <a:solidFill>
                  <a:schemeClr val="bg1"/>
                </a:solidFill>
              </a:rPr>
              <a:t>learnings</a:t>
            </a:r>
            <a:r>
              <a:rPr lang="nl-NL" sz="2400" b="1" i="1" dirty="0" smtClean="0">
                <a:solidFill>
                  <a:schemeClr val="bg1"/>
                </a:solidFill>
              </a:rPr>
              <a:t> of </a:t>
            </a:r>
            <a:r>
              <a:rPr lang="nl-NL" sz="2400" b="1" i="1" dirty="0" err="1" smtClean="0">
                <a:solidFill>
                  <a:schemeClr val="bg1"/>
                </a:solidFill>
              </a:rPr>
              <a:t>Experience</a:t>
            </a:r>
            <a:r>
              <a:rPr lang="nl-NL" sz="2400" b="1" i="1" dirty="0" smtClean="0">
                <a:solidFill>
                  <a:schemeClr val="bg1"/>
                </a:solidFill>
              </a:rPr>
              <a:t> </a:t>
            </a:r>
          </a:p>
          <a:p>
            <a:pPr lvl="0">
              <a:lnSpc>
                <a:spcPct val="150000"/>
              </a:lnSpc>
            </a:pPr>
            <a:r>
              <a:rPr lang="nl-NL" sz="2400" b="1" i="1" dirty="0" smtClean="0">
                <a:solidFill>
                  <a:schemeClr val="bg1"/>
                </a:solidFill>
              </a:rPr>
              <a:t>The Waal</a:t>
            </a:r>
            <a:endParaRPr lang="nl-NL" sz="2400" b="1" i="1" dirty="0">
              <a:solidFill>
                <a:schemeClr val="bg1"/>
              </a:solidFill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3439842" y="2079188"/>
            <a:ext cx="5776687" cy="146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0">
              <a:buFont typeface="Arial" pitchFamily="34" charset="0"/>
              <a:buChar char="•"/>
            </a:pPr>
            <a:r>
              <a:rPr lang="nl-NL" sz="2200" b="1" dirty="0" smtClean="0">
                <a:solidFill>
                  <a:schemeClr val="bg1"/>
                </a:solidFill>
              </a:rPr>
              <a:t> </a:t>
            </a:r>
            <a:r>
              <a:rPr lang="nl-NL" sz="2200" b="1" dirty="0" err="1" smtClean="0">
                <a:solidFill>
                  <a:schemeClr val="bg1"/>
                </a:solidFill>
              </a:rPr>
              <a:t>Reach</a:t>
            </a:r>
            <a:r>
              <a:rPr lang="nl-NL" sz="2200" b="1" dirty="0" smtClean="0">
                <a:solidFill>
                  <a:schemeClr val="bg1"/>
                </a:solidFill>
              </a:rPr>
              <a:t> out to the </a:t>
            </a:r>
            <a:r>
              <a:rPr lang="nl-NL" sz="2200" b="1" dirty="0" err="1" smtClean="0">
                <a:solidFill>
                  <a:schemeClr val="bg1"/>
                </a:solidFill>
              </a:rPr>
              <a:t>community</a:t>
            </a:r>
            <a:endParaRPr lang="nl-NL" sz="2200" b="1" dirty="0" smtClean="0">
              <a:solidFill>
                <a:schemeClr val="bg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nl-NL" sz="2200" b="1" dirty="0" smtClean="0">
                <a:solidFill>
                  <a:schemeClr val="bg1"/>
                </a:solidFill>
              </a:rPr>
              <a:t> Be </a:t>
            </a:r>
            <a:r>
              <a:rPr lang="nl-NL" sz="2200" b="1" dirty="0" err="1" smtClean="0">
                <a:solidFill>
                  <a:schemeClr val="bg1"/>
                </a:solidFill>
              </a:rPr>
              <a:t>able</a:t>
            </a:r>
            <a:r>
              <a:rPr lang="nl-NL" sz="2200" b="1" dirty="0" smtClean="0">
                <a:solidFill>
                  <a:schemeClr val="bg1"/>
                </a:solidFill>
              </a:rPr>
              <a:t> to support </a:t>
            </a:r>
            <a:r>
              <a:rPr lang="nl-NL" sz="2200" b="1" dirty="0" err="1" smtClean="0">
                <a:solidFill>
                  <a:schemeClr val="bg1"/>
                </a:solidFill>
              </a:rPr>
              <a:t>initiative</a:t>
            </a:r>
            <a:endParaRPr lang="nl-NL" sz="2200" b="1" dirty="0" smtClean="0">
              <a:solidFill>
                <a:schemeClr val="bg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nl-NL" sz="2200" b="1" dirty="0" smtClean="0">
                <a:solidFill>
                  <a:schemeClr val="bg1"/>
                </a:solidFill>
              </a:rPr>
              <a:t> Let </a:t>
            </a:r>
            <a:r>
              <a:rPr lang="nl-NL" sz="2200" b="1" dirty="0" err="1" smtClean="0">
                <a:solidFill>
                  <a:schemeClr val="bg1"/>
                </a:solidFill>
              </a:rPr>
              <a:t>them</a:t>
            </a:r>
            <a:r>
              <a:rPr lang="nl-NL" sz="2200" b="1" dirty="0" smtClean="0">
                <a:solidFill>
                  <a:schemeClr val="bg1"/>
                </a:solidFill>
              </a:rPr>
              <a:t> do a bit of steering</a:t>
            </a:r>
            <a:endParaRPr lang="nl-NL" sz="2200" b="1" dirty="0">
              <a:solidFill>
                <a:schemeClr val="bg1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5834736" y="3516102"/>
            <a:ext cx="2917372" cy="146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0">
              <a:lnSpc>
                <a:spcPct val="150000"/>
              </a:lnSpc>
            </a:pPr>
            <a:r>
              <a:rPr lang="nl-NL" sz="2200" b="1" i="1" dirty="0" err="1" smtClean="0">
                <a:solidFill>
                  <a:schemeClr val="bg1"/>
                </a:solidFill>
              </a:rPr>
              <a:t>Experience</a:t>
            </a:r>
            <a:r>
              <a:rPr lang="nl-NL" sz="2200" b="1" i="1" dirty="0" smtClean="0">
                <a:solidFill>
                  <a:schemeClr val="bg1"/>
                </a:solidFill>
              </a:rPr>
              <a:t> The IJssel,</a:t>
            </a:r>
          </a:p>
          <a:p>
            <a:pPr lvl="0">
              <a:lnSpc>
                <a:spcPct val="150000"/>
              </a:lnSpc>
            </a:pPr>
            <a:r>
              <a:rPr lang="nl-NL" sz="2200" b="1" i="1" dirty="0" smtClean="0">
                <a:solidFill>
                  <a:schemeClr val="bg1"/>
                </a:solidFill>
              </a:rPr>
              <a:t>The Apeldoorn </a:t>
            </a:r>
            <a:r>
              <a:rPr lang="nl-NL" sz="2200" b="1" i="1" dirty="0" err="1" smtClean="0">
                <a:solidFill>
                  <a:schemeClr val="bg1"/>
                </a:solidFill>
              </a:rPr>
              <a:t>Canal</a:t>
            </a:r>
            <a:endParaRPr lang="nl-NL" sz="2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44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IMG_5978 HR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47077" y="1422400"/>
            <a:ext cx="9307192" cy="417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35"/>
          <p:cNvSpPr>
            <a:spLocks noGrp="1" noChangeArrowheads="1"/>
          </p:cNvSpPr>
          <p:nvPr>
            <p:ph type="subTitle" idx="1"/>
          </p:nvPr>
        </p:nvSpPr>
        <p:spPr>
          <a:xfrm>
            <a:off x="0" y="580590"/>
            <a:ext cx="9144000" cy="4194611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115000"/>
              </a:lnSpc>
              <a:spcBef>
                <a:spcPct val="0"/>
              </a:spcBef>
            </a:pPr>
            <a:endParaRPr lang="nl-NL" dirty="0" smtClean="0"/>
          </a:p>
          <a:p>
            <a:pPr eaLnBrk="1" hangingPunct="1">
              <a:lnSpc>
                <a:spcPct val="115000"/>
              </a:lnSpc>
              <a:spcBef>
                <a:spcPct val="0"/>
              </a:spcBef>
            </a:pPr>
            <a:endParaRPr lang="nl-NL" dirty="0" smtClean="0"/>
          </a:p>
          <a:p>
            <a:pPr lvl="1" algn="l">
              <a:lnSpc>
                <a:spcPct val="115000"/>
              </a:lnSpc>
              <a:spcBef>
                <a:spcPct val="0"/>
              </a:spcBef>
            </a:pPr>
            <a:r>
              <a:rPr lang="nl-NL" sz="3600" b="1" i="1" dirty="0" err="1" smtClean="0">
                <a:solidFill>
                  <a:schemeClr val="bg1"/>
                </a:solidFill>
              </a:rPr>
              <a:t>Experience</a:t>
            </a:r>
            <a:r>
              <a:rPr lang="nl-NL" sz="3600" b="1" i="1" dirty="0" smtClean="0">
                <a:solidFill>
                  <a:schemeClr val="bg1"/>
                </a:solidFill>
              </a:rPr>
              <a:t> The River Waal -</a:t>
            </a:r>
          </a:p>
          <a:p>
            <a:pPr lvl="1" algn="l">
              <a:lnSpc>
                <a:spcPct val="115000"/>
              </a:lnSpc>
              <a:spcBef>
                <a:spcPct val="0"/>
              </a:spcBef>
            </a:pPr>
            <a:r>
              <a:rPr lang="nl-NL" sz="3600" b="1" i="1" dirty="0" err="1" smtClean="0">
                <a:solidFill>
                  <a:schemeClr val="bg1"/>
                </a:solidFill>
              </a:rPr>
              <a:t>Thank</a:t>
            </a:r>
            <a:r>
              <a:rPr lang="nl-NL" sz="3600" b="1" i="1" dirty="0" smtClean="0">
                <a:solidFill>
                  <a:schemeClr val="bg1"/>
                </a:solidFill>
              </a:rPr>
              <a:t> </a:t>
            </a:r>
            <a:r>
              <a:rPr lang="nl-NL" sz="3600" b="1" i="1" dirty="0" err="1" smtClean="0">
                <a:solidFill>
                  <a:schemeClr val="bg1"/>
                </a:solidFill>
              </a:rPr>
              <a:t>you</a:t>
            </a:r>
            <a:r>
              <a:rPr lang="nl-NL" sz="3600" b="1" i="1" dirty="0" smtClean="0">
                <a:solidFill>
                  <a:schemeClr val="bg1"/>
                </a:solidFill>
              </a:rPr>
              <a:t> </a:t>
            </a:r>
            <a:r>
              <a:rPr lang="nl-NL" sz="3600" b="1" i="1" dirty="0" err="1" smtClean="0">
                <a:solidFill>
                  <a:schemeClr val="bg1"/>
                </a:solidFill>
              </a:rPr>
              <a:t>for</a:t>
            </a:r>
            <a:r>
              <a:rPr lang="nl-NL" sz="3600" b="1" i="1" dirty="0" smtClean="0">
                <a:solidFill>
                  <a:schemeClr val="bg1"/>
                </a:solidFill>
              </a:rPr>
              <a:t> </a:t>
            </a:r>
            <a:r>
              <a:rPr lang="nl-NL" sz="3600" b="1" i="1" dirty="0" err="1" smtClean="0">
                <a:solidFill>
                  <a:schemeClr val="bg1"/>
                </a:solidFill>
              </a:rPr>
              <a:t>your</a:t>
            </a:r>
            <a:r>
              <a:rPr lang="nl-NL" sz="3600" b="1" i="1" dirty="0" smtClean="0">
                <a:solidFill>
                  <a:schemeClr val="bg1"/>
                </a:solidFill>
              </a:rPr>
              <a:t> </a:t>
            </a:r>
            <a:r>
              <a:rPr lang="nl-NL" sz="3600" b="1" i="1" dirty="0" err="1" smtClean="0">
                <a:solidFill>
                  <a:schemeClr val="bg1"/>
                </a:solidFill>
              </a:rPr>
              <a:t>attention</a:t>
            </a:r>
            <a:r>
              <a:rPr lang="nl-NL" sz="3600" b="1" i="1" dirty="0" smtClean="0">
                <a:solidFill>
                  <a:schemeClr val="bg1"/>
                </a:solidFill>
              </a:rPr>
              <a:t>!</a:t>
            </a:r>
          </a:p>
          <a:p>
            <a:pPr lvl="1" algn="l">
              <a:lnSpc>
                <a:spcPct val="115000"/>
              </a:lnSpc>
              <a:spcBef>
                <a:spcPct val="0"/>
              </a:spcBef>
            </a:pPr>
            <a:endParaRPr lang="nl-NL" sz="3600" b="1" i="1" dirty="0" smtClean="0">
              <a:solidFill>
                <a:schemeClr val="bg1"/>
              </a:solidFill>
            </a:endParaRPr>
          </a:p>
          <a:p>
            <a:pPr lvl="1" algn="l">
              <a:lnSpc>
                <a:spcPct val="115000"/>
              </a:lnSpc>
              <a:spcBef>
                <a:spcPct val="0"/>
              </a:spcBef>
            </a:pPr>
            <a:r>
              <a:rPr lang="nl-NL" sz="2800" b="1" i="1" dirty="0" smtClean="0">
                <a:solidFill>
                  <a:schemeClr val="bg1"/>
                </a:solidFill>
              </a:rPr>
              <a:t>Johan Kaspers, 0031-613517163</a:t>
            </a:r>
          </a:p>
          <a:p>
            <a:pPr lvl="1" algn="l">
              <a:lnSpc>
                <a:spcPct val="115000"/>
              </a:lnSpc>
              <a:spcBef>
                <a:spcPct val="0"/>
              </a:spcBef>
            </a:pPr>
            <a:r>
              <a:rPr lang="nl-NL" sz="2800" b="1" i="1" dirty="0" smtClean="0">
                <a:solidFill>
                  <a:schemeClr val="bg1"/>
                </a:solidFill>
              </a:rPr>
              <a:t>kaspers@</a:t>
            </a:r>
            <a:r>
              <a:rPr lang="nl-NL" sz="2800" b="1" i="1" dirty="0" err="1" smtClean="0">
                <a:solidFill>
                  <a:schemeClr val="bg1"/>
                </a:solidFill>
              </a:rPr>
              <a:t>brederodeadvies.nl</a:t>
            </a:r>
            <a:endParaRPr lang="nl-NL" sz="2800" b="1" i="1" dirty="0" smtClean="0">
              <a:solidFill>
                <a:schemeClr val="bg1"/>
              </a:solidFill>
            </a:endParaRPr>
          </a:p>
          <a:p>
            <a:pPr lvl="1" algn="l">
              <a:lnSpc>
                <a:spcPct val="115000"/>
              </a:lnSpc>
              <a:spcBef>
                <a:spcPct val="0"/>
              </a:spcBef>
            </a:pPr>
            <a:endParaRPr lang="nl-NL" sz="3600" b="1" i="1" dirty="0" smtClean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7485" y="174171"/>
            <a:ext cx="1621971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Afbeelding 9" descr="Logo Gelderla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3600" y="366939"/>
            <a:ext cx="1427842" cy="508859"/>
          </a:xfrm>
          <a:prstGeom prst="rect">
            <a:avLst/>
          </a:prstGeom>
        </p:spPr>
      </p:pic>
      <p:pic>
        <p:nvPicPr>
          <p:cNvPr id="17" name="Afbeelding 1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3377" y="319314"/>
            <a:ext cx="1233714" cy="624115"/>
          </a:xfrm>
          <a:prstGeom prst="rect">
            <a:avLst/>
          </a:prstGeom>
        </p:spPr>
      </p:pic>
      <p:pic>
        <p:nvPicPr>
          <p:cNvPr id="18" name="Afbeelding 17" descr="LOGO-DEF (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87401" y="217715"/>
            <a:ext cx="1731617" cy="73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44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7485" y="174171"/>
            <a:ext cx="1621971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Afbeelding 9" descr="Logo Gelderla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13600" y="366939"/>
            <a:ext cx="1427842" cy="508859"/>
          </a:xfrm>
          <a:prstGeom prst="rect">
            <a:avLst/>
          </a:prstGeom>
        </p:spPr>
      </p:pic>
      <p:pic>
        <p:nvPicPr>
          <p:cNvPr id="37" name="Afbeelding 36" descr="Afbeelding1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56229" y="1362915"/>
            <a:ext cx="5586037" cy="425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44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IMG_9348 HR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50754" y="1371204"/>
            <a:ext cx="9217315" cy="439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7485" y="174171"/>
            <a:ext cx="1621971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Afbeelding 9" descr="Logo Gelderla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3600" y="366939"/>
            <a:ext cx="1427842" cy="508859"/>
          </a:xfrm>
          <a:prstGeom prst="rect">
            <a:avLst/>
          </a:prstGeom>
        </p:spPr>
      </p:pic>
      <p:sp>
        <p:nvSpPr>
          <p:cNvPr id="41" name="Rectangle 11"/>
          <p:cNvSpPr>
            <a:spLocks noChangeArrowheads="1"/>
          </p:cNvSpPr>
          <p:nvPr/>
        </p:nvSpPr>
        <p:spPr bwMode="auto">
          <a:xfrm>
            <a:off x="3286135" y="3590017"/>
            <a:ext cx="4566104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lnSpc>
                <a:spcPts val="2300"/>
              </a:lnSpc>
              <a:buClr>
                <a:srgbClr val="333333"/>
              </a:buClr>
            </a:pPr>
            <a:r>
              <a:rPr lang="en-US" sz="2400" b="1" dirty="0" smtClean="0">
                <a:solidFill>
                  <a:schemeClr val="bg1"/>
                </a:solidFill>
              </a:rPr>
              <a:t>* Stretch of the river Rhine</a:t>
            </a:r>
          </a:p>
          <a:p>
            <a:pPr marL="342900" indent="-342900" eaLnBrk="0" hangingPunct="0">
              <a:lnSpc>
                <a:spcPts val="2300"/>
              </a:lnSpc>
              <a:buClr>
                <a:srgbClr val="333333"/>
              </a:buClr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342900" indent="-342900" eaLnBrk="0" hangingPunct="0">
              <a:lnSpc>
                <a:spcPts val="2300"/>
              </a:lnSpc>
              <a:buClr>
                <a:srgbClr val="333333"/>
              </a:buClr>
            </a:pPr>
            <a:r>
              <a:rPr lang="en-US" sz="2400" b="1" dirty="0" smtClean="0">
                <a:solidFill>
                  <a:schemeClr val="bg1"/>
                </a:solidFill>
              </a:rPr>
              <a:t>* Dynamic, strong river</a:t>
            </a:r>
          </a:p>
          <a:p>
            <a:pPr marL="342900" indent="-342900" eaLnBrk="0" hangingPunct="0">
              <a:lnSpc>
                <a:spcPts val="2300"/>
              </a:lnSpc>
              <a:buClr>
                <a:srgbClr val="333333"/>
              </a:buClr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342900" indent="-342900" eaLnBrk="0" hangingPunct="0">
              <a:lnSpc>
                <a:spcPts val="2300"/>
              </a:lnSpc>
              <a:buClr>
                <a:srgbClr val="333333"/>
              </a:buClr>
            </a:pPr>
            <a:r>
              <a:rPr lang="en-US" sz="2400" b="1" dirty="0" smtClean="0">
                <a:solidFill>
                  <a:schemeClr val="bg1"/>
                </a:solidFill>
              </a:rPr>
              <a:t>* 165.000 ships passing p/y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43" name="Afbeelding 42" descr="Verboden te zwemme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32214" y="3980543"/>
            <a:ext cx="766762" cy="76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44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7485" y="174171"/>
            <a:ext cx="1621971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Afbeelding 9" descr="Logo Gelderla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13600" y="366939"/>
            <a:ext cx="1427842" cy="508859"/>
          </a:xfrm>
          <a:prstGeom prst="rect">
            <a:avLst/>
          </a:prstGeom>
        </p:spPr>
      </p:pic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4383313" y="1862828"/>
            <a:ext cx="6502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nl-NL" sz="2400" dirty="0" smtClean="0">
                <a:solidFill>
                  <a:srgbClr val="404040"/>
                </a:solidFill>
              </a:rPr>
              <a:t> </a:t>
            </a:r>
            <a:r>
              <a:rPr lang="nl-NL" sz="2400" b="1" dirty="0" err="1" smtClean="0"/>
              <a:t>Floods</a:t>
            </a:r>
            <a:r>
              <a:rPr lang="nl-NL" sz="2400" b="1" dirty="0" smtClean="0"/>
              <a:t> in 1993 and 1995 </a:t>
            </a:r>
            <a:endParaRPr lang="nl-NL" sz="2400" b="1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endParaRPr lang="nl-NL" sz="2400" b="1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nl-NL" sz="2400" b="1" dirty="0"/>
              <a:t> Discharge in 2015: </a:t>
            </a:r>
            <a:r>
              <a:rPr lang="nl-NL" sz="2400" b="1" dirty="0" smtClean="0"/>
              <a:t>16.000 </a:t>
            </a:r>
            <a:r>
              <a:rPr lang="nl-NL" sz="2400" b="1" dirty="0"/>
              <a:t>m</a:t>
            </a:r>
            <a:r>
              <a:rPr lang="en-US" sz="2400" b="1" dirty="0"/>
              <a:t>³</a:t>
            </a:r>
            <a:r>
              <a:rPr lang="nl-NL" sz="2400" b="1" dirty="0" smtClean="0"/>
              <a:t>/sec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endParaRPr lang="nl-NL" sz="2400" b="1" dirty="0" smtClean="0"/>
          </a:p>
          <a:p>
            <a:pPr>
              <a:spcBef>
                <a:spcPct val="0"/>
              </a:spcBef>
              <a:buFontTx/>
              <a:buChar char="•"/>
            </a:pPr>
            <a:r>
              <a:rPr lang="nl-NL" sz="2400" b="1" dirty="0" smtClean="0"/>
              <a:t> </a:t>
            </a:r>
            <a:r>
              <a:rPr lang="en-US" sz="2400" b="1" dirty="0" smtClean="0"/>
              <a:t>13.500 hectares of flood plains</a:t>
            </a:r>
            <a:endParaRPr lang="nl-NL" sz="2400" b="1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endParaRPr lang="nl-NL" sz="2400" b="1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nl-NL" sz="2400" b="1" dirty="0"/>
              <a:t> Discharge in 2100: </a:t>
            </a:r>
            <a:r>
              <a:rPr lang="nl-NL" sz="2400" b="1" dirty="0" smtClean="0"/>
              <a:t>18.000 </a:t>
            </a:r>
            <a:r>
              <a:rPr lang="nl-NL" sz="2400" b="1" dirty="0"/>
              <a:t>m</a:t>
            </a:r>
            <a:r>
              <a:rPr lang="en-US" sz="2400" b="1" dirty="0"/>
              <a:t>³</a:t>
            </a:r>
            <a:r>
              <a:rPr lang="nl-NL" sz="2400" b="1" dirty="0" smtClean="0"/>
              <a:t>/sec</a:t>
            </a:r>
            <a:endParaRPr lang="nl-NL" sz="2400" b="1" dirty="0"/>
          </a:p>
        </p:txBody>
      </p:sp>
      <p:pic>
        <p:nvPicPr>
          <p:cNvPr id="15" name="Picture 41" descr="Intro01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-36351" y="1628775"/>
            <a:ext cx="4255993" cy="34734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344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 descr="Afbeelding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3163" y="1410160"/>
            <a:ext cx="9230705" cy="41052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7485" y="174171"/>
            <a:ext cx="1621971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Afbeelding 9" descr="Logo Gelderla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3600" y="366939"/>
            <a:ext cx="1427842" cy="508859"/>
          </a:xfrm>
          <a:prstGeom prst="rect">
            <a:avLst/>
          </a:prstGeom>
        </p:spPr>
      </p:pic>
      <p:sp>
        <p:nvSpPr>
          <p:cNvPr id="41" name="Rectangle 11"/>
          <p:cNvSpPr>
            <a:spLocks noChangeArrowheads="1"/>
          </p:cNvSpPr>
          <p:nvPr/>
        </p:nvSpPr>
        <p:spPr bwMode="auto">
          <a:xfrm>
            <a:off x="383264" y="1572527"/>
            <a:ext cx="79787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lnSpc>
                <a:spcPts val="2300"/>
              </a:lnSpc>
              <a:buClr>
                <a:srgbClr val="333333"/>
              </a:buClr>
              <a:buFontTx/>
              <a:buChar char="•"/>
            </a:pPr>
            <a:r>
              <a:rPr lang="en-US" sz="2400" b="1" dirty="0" smtClean="0">
                <a:solidFill>
                  <a:srgbClr val="404040"/>
                </a:solidFill>
              </a:rPr>
              <a:t>500.000 inhabitants</a:t>
            </a:r>
          </a:p>
          <a:p>
            <a:pPr marL="342900" indent="-342900" eaLnBrk="0" hangingPunct="0">
              <a:lnSpc>
                <a:spcPts val="2300"/>
              </a:lnSpc>
              <a:buClr>
                <a:srgbClr val="333333"/>
              </a:buClr>
              <a:buFontTx/>
              <a:buChar char="•"/>
            </a:pPr>
            <a:endParaRPr lang="en-US" sz="2400" b="1" dirty="0" smtClean="0">
              <a:solidFill>
                <a:srgbClr val="404040"/>
              </a:solidFill>
            </a:endParaRPr>
          </a:p>
          <a:p>
            <a:pPr marL="342900" indent="-342900" eaLnBrk="0" hangingPunct="0">
              <a:lnSpc>
                <a:spcPts val="2300"/>
              </a:lnSpc>
              <a:buClr>
                <a:srgbClr val="333333"/>
              </a:buClr>
              <a:buFontTx/>
              <a:buChar char="•"/>
            </a:pPr>
            <a:r>
              <a:rPr lang="en-US" sz="2400" b="1" dirty="0" smtClean="0">
                <a:solidFill>
                  <a:srgbClr val="404040"/>
                </a:solidFill>
              </a:rPr>
              <a:t>80 </a:t>
            </a:r>
            <a:r>
              <a:rPr lang="en-US" sz="2400" b="1" dirty="0">
                <a:solidFill>
                  <a:srgbClr val="404040"/>
                </a:solidFill>
              </a:rPr>
              <a:t>kilometers </a:t>
            </a:r>
            <a:r>
              <a:rPr lang="en-US" sz="2400" b="1" dirty="0" smtClean="0">
                <a:solidFill>
                  <a:srgbClr val="404040"/>
                </a:solidFill>
              </a:rPr>
              <a:t>long</a:t>
            </a:r>
          </a:p>
          <a:p>
            <a:pPr marL="342900" indent="-342900" eaLnBrk="0" hangingPunct="0">
              <a:lnSpc>
                <a:spcPts val="2300"/>
              </a:lnSpc>
              <a:buClr>
                <a:srgbClr val="333333"/>
              </a:buClr>
              <a:buFontTx/>
              <a:buChar char="•"/>
            </a:pPr>
            <a:endParaRPr lang="en-US" sz="2400" b="1" dirty="0">
              <a:solidFill>
                <a:srgbClr val="404040"/>
              </a:solidFill>
            </a:endParaRPr>
          </a:p>
          <a:p>
            <a:pPr marL="342900" indent="-342900" eaLnBrk="0" hangingPunct="0">
              <a:lnSpc>
                <a:spcPts val="2300"/>
              </a:lnSpc>
              <a:buClr>
                <a:srgbClr val="333333"/>
              </a:buClr>
              <a:buFontTx/>
              <a:buChar char="•"/>
            </a:pPr>
            <a:r>
              <a:rPr lang="en-US" sz="2400" b="1" dirty="0">
                <a:solidFill>
                  <a:srgbClr val="404040"/>
                </a:solidFill>
              </a:rPr>
              <a:t>15 </a:t>
            </a:r>
            <a:r>
              <a:rPr lang="en-US" sz="2400" b="1" dirty="0" smtClean="0">
                <a:solidFill>
                  <a:srgbClr val="404040"/>
                </a:solidFill>
              </a:rPr>
              <a:t>municipalities</a:t>
            </a:r>
            <a:endParaRPr lang="en-US" sz="2400" b="1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44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9" descr="Camping"/>
          <p:cNvPicPr>
            <a:picLocks noChangeAspect="1" noChangeArrowheads="1"/>
          </p:cNvPicPr>
          <p:nvPr/>
        </p:nvPicPr>
        <p:blipFill>
          <a:blip r:embed="rId2" cstate="print"/>
          <a:srcRect l="10008" t="10979" b="16997"/>
          <a:stretch>
            <a:fillRect/>
          </a:stretch>
        </p:blipFill>
        <p:spPr bwMode="auto">
          <a:xfrm>
            <a:off x="0" y="1335839"/>
            <a:ext cx="9144000" cy="4395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5477766" y="3996406"/>
            <a:ext cx="3666234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lnSpc>
                <a:spcPts val="2300"/>
              </a:lnSpc>
              <a:buClr>
                <a:srgbClr val="333333"/>
              </a:buClr>
            </a:pPr>
            <a:r>
              <a:rPr lang="en-US" sz="2400" b="1" dirty="0" smtClean="0">
                <a:solidFill>
                  <a:schemeClr val="bg1"/>
                </a:solidFill>
              </a:rPr>
              <a:t>* Water safety</a:t>
            </a:r>
          </a:p>
          <a:p>
            <a:pPr marL="342900" indent="-342900" eaLnBrk="0" hangingPunct="0">
              <a:lnSpc>
                <a:spcPts val="2300"/>
              </a:lnSpc>
              <a:buClr>
                <a:srgbClr val="333333"/>
              </a:buClr>
              <a:buFontTx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342900" indent="-342900" eaLnBrk="0" hangingPunct="0">
              <a:lnSpc>
                <a:spcPts val="2300"/>
              </a:lnSpc>
              <a:buClr>
                <a:srgbClr val="333333"/>
              </a:buClr>
            </a:pPr>
            <a:r>
              <a:rPr lang="en-US" sz="2400" b="1" dirty="0" smtClean="0">
                <a:solidFill>
                  <a:schemeClr val="bg1"/>
                </a:solidFill>
              </a:rPr>
              <a:t>* Nature development</a:t>
            </a:r>
          </a:p>
          <a:p>
            <a:pPr marL="342900" indent="-342900" eaLnBrk="0" hangingPunct="0">
              <a:lnSpc>
                <a:spcPts val="2300"/>
              </a:lnSpc>
              <a:buClr>
                <a:srgbClr val="333333"/>
              </a:buClr>
              <a:buFontTx/>
              <a:buChar char="•"/>
            </a:pPr>
            <a:endParaRPr lang="en-US" sz="2400" b="1" dirty="0">
              <a:solidFill>
                <a:schemeClr val="bg1"/>
              </a:solidFill>
            </a:endParaRPr>
          </a:p>
          <a:p>
            <a:pPr marL="342900" indent="-342900" eaLnBrk="0" hangingPunct="0">
              <a:lnSpc>
                <a:spcPts val="2300"/>
              </a:lnSpc>
              <a:buClr>
                <a:srgbClr val="333333"/>
              </a:buClr>
            </a:pPr>
            <a:r>
              <a:rPr lang="en-US" sz="2400" b="1" dirty="0" smtClean="0">
                <a:solidFill>
                  <a:schemeClr val="bg1"/>
                </a:solidFill>
              </a:rPr>
              <a:t>* Tourism and recreation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7485" y="174171"/>
            <a:ext cx="1621971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Afbeelding 9" descr="Logo Gelderla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3600" y="366939"/>
            <a:ext cx="1427842" cy="508859"/>
          </a:xfrm>
          <a:prstGeom prst="rect">
            <a:avLst/>
          </a:prstGeom>
        </p:spPr>
      </p:pic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275772" y="1710409"/>
            <a:ext cx="3860801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lnSpc>
                <a:spcPts val="2300"/>
              </a:lnSpc>
              <a:buClr>
                <a:srgbClr val="333333"/>
              </a:buClr>
            </a:pPr>
            <a:r>
              <a:rPr lang="en-US" sz="2400" b="1" dirty="0" smtClean="0">
                <a:solidFill>
                  <a:schemeClr val="bg1"/>
                </a:solidFill>
              </a:rPr>
              <a:t>Government organizations</a:t>
            </a:r>
          </a:p>
          <a:p>
            <a:pPr marL="342900" indent="-342900" eaLnBrk="0" hangingPunct="0">
              <a:lnSpc>
                <a:spcPts val="2300"/>
              </a:lnSpc>
              <a:buClr>
                <a:srgbClr val="333333"/>
              </a:buClr>
              <a:buFontTx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342900" indent="-342900" eaLnBrk="0" hangingPunct="0">
              <a:lnSpc>
                <a:spcPts val="2300"/>
              </a:lnSpc>
              <a:buClr>
                <a:srgbClr val="333333"/>
              </a:buClr>
            </a:pPr>
            <a:r>
              <a:rPr lang="en-US" sz="2400" b="1" dirty="0" smtClean="0">
                <a:solidFill>
                  <a:schemeClr val="bg1"/>
                </a:solidFill>
              </a:rPr>
              <a:t>&amp; Land owners and NGOs</a:t>
            </a:r>
          </a:p>
          <a:p>
            <a:pPr marL="342900" indent="-342900" eaLnBrk="0" hangingPunct="0">
              <a:lnSpc>
                <a:spcPts val="2300"/>
              </a:lnSpc>
              <a:buClr>
                <a:srgbClr val="333333"/>
              </a:buClr>
              <a:buFontTx/>
              <a:buChar char="•"/>
            </a:pPr>
            <a:endParaRPr lang="en-US" sz="2400" b="1" dirty="0">
              <a:solidFill>
                <a:schemeClr val="bg1"/>
              </a:solidFill>
            </a:endParaRPr>
          </a:p>
          <a:p>
            <a:pPr marL="342900" indent="-342900" eaLnBrk="0" hangingPunct="0">
              <a:lnSpc>
                <a:spcPts val="2300"/>
              </a:lnSpc>
              <a:buClr>
                <a:srgbClr val="333333"/>
              </a:buClr>
            </a:pPr>
            <a:r>
              <a:rPr lang="en-US" sz="2400" b="1" dirty="0" smtClean="0">
                <a:solidFill>
                  <a:schemeClr val="bg1"/>
                </a:solidFill>
              </a:rPr>
              <a:t>&amp; Local business and people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2" name="Picture 36" descr="Logo waalweeld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44923" y="130626"/>
            <a:ext cx="2349136" cy="90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344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Nr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2735263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7485" y="174171"/>
            <a:ext cx="1621971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Afbeelding 9" descr="Logo Gelderlan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13600" y="366939"/>
            <a:ext cx="1427842" cy="508859"/>
          </a:xfrm>
          <a:prstGeom prst="rect">
            <a:avLst/>
          </a:prstGeom>
        </p:spPr>
      </p:pic>
      <p:pic>
        <p:nvPicPr>
          <p:cNvPr id="12" name="Picture 19" descr="P82324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938" y="3645024"/>
            <a:ext cx="1725612" cy="2303463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" name="Picture 2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2988" y="2996952"/>
            <a:ext cx="2693987" cy="1728787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3468914" y="1543499"/>
            <a:ext cx="5675086" cy="336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lnSpc>
                <a:spcPts val="2300"/>
              </a:lnSpc>
              <a:buClr>
                <a:srgbClr val="333333"/>
              </a:buClr>
            </a:pPr>
            <a:r>
              <a:rPr lang="en-US" sz="2400" b="1" i="1" dirty="0" smtClean="0">
                <a:solidFill>
                  <a:srgbClr val="404040"/>
                </a:solidFill>
              </a:rPr>
              <a:t>Experience The Waal – Aims :</a:t>
            </a:r>
          </a:p>
          <a:p>
            <a:pPr marL="342900" indent="-342900" eaLnBrk="0" hangingPunct="0">
              <a:lnSpc>
                <a:spcPts val="2300"/>
              </a:lnSpc>
              <a:buClr>
                <a:srgbClr val="333333"/>
              </a:buClr>
            </a:pPr>
            <a:endParaRPr lang="en-US" sz="2400" b="1" dirty="0" smtClean="0">
              <a:solidFill>
                <a:srgbClr val="404040"/>
              </a:solidFill>
            </a:endParaRPr>
          </a:p>
          <a:p>
            <a:pPr marL="800100" lvl="1" indent="-342900" eaLnBrk="0" hangingPunct="0">
              <a:lnSpc>
                <a:spcPts val="2300"/>
              </a:lnSpc>
              <a:buClr>
                <a:srgbClr val="333333"/>
              </a:buClr>
              <a:buFontTx/>
              <a:buChar char="•"/>
            </a:pPr>
            <a:r>
              <a:rPr lang="en-US" sz="2400" b="1" dirty="0" smtClean="0">
                <a:solidFill>
                  <a:srgbClr val="404040"/>
                </a:solidFill>
              </a:rPr>
              <a:t>Enhance awareness</a:t>
            </a:r>
          </a:p>
          <a:p>
            <a:pPr marL="342900" indent="-342900" eaLnBrk="0" hangingPunct="0">
              <a:lnSpc>
                <a:spcPts val="2300"/>
              </a:lnSpc>
              <a:buClr>
                <a:srgbClr val="333333"/>
              </a:buClr>
              <a:buFontTx/>
              <a:buChar char="•"/>
            </a:pPr>
            <a:endParaRPr lang="en-US" sz="2400" b="1" dirty="0" smtClean="0">
              <a:solidFill>
                <a:srgbClr val="404040"/>
              </a:solidFill>
            </a:endParaRPr>
          </a:p>
          <a:p>
            <a:pPr marL="1257300" lvl="2" indent="-342900" eaLnBrk="0" hangingPunct="0">
              <a:lnSpc>
                <a:spcPts val="2300"/>
              </a:lnSpc>
              <a:buClr>
                <a:srgbClr val="333333"/>
              </a:buClr>
              <a:buFontTx/>
              <a:buChar char="•"/>
            </a:pPr>
            <a:r>
              <a:rPr lang="en-US" sz="2400" b="1" dirty="0" smtClean="0">
                <a:solidFill>
                  <a:srgbClr val="404040"/>
                </a:solidFill>
              </a:rPr>
              <a:t>Improve opportunities</a:t>
            </a:r>
          </a:p>
          <a:p>
            <a:pPr marL="342900" indent="-342900" eaLnBrk="0" hangingPunct="0">
              <a:lnSpc>
                <a:spcPts val="2300"/>
              </a:lnSpc>
              <a:buClr>
                <a:srgbClr val="333333"/>
              </a:buClr>
              <a:buFontTx/>
              <a:buChar char="•"/>
            </a:pPr>
            <a:endParaRPr lang="en-US" sz="2400" b="1" dirty="0">
              <a:solidFill>
                <a:srgbClr val="404040"/>
              </a:solidFill>
            </a:endParaRPr>
          </a:p>
          <a:p>
            <a:pPr marL="2171700" lvl="4" indent="-342900" eaLnBrk="0" hangingPunct="0">
              <a:lnSpc>
                <a:spcPts val="2300"/>
              </a:lnSpc>
              <a:buClr>
                <a:srgbClr val="333333"/>
              </a:buClr>
              <a:buFontTx/>
              <a:buChar char="•"/>
            </a:pPr>
            <a:r>
              <a:rPr lang="en-US" sz="2400" b="1" dirty="0" smtClean="0">
                <a:solidFill>
                  <a:srgbClr val="404040"/>
                </a:solidFill>
              </a:rPr>
              <a:t>Invest in communities</a:t>
            </a:r>
          </a:p>
          <a:p>
            <a:pPr marL="1714500" lvl="3" indent="-342900" eaLnBrk="0" hangingPunct="0">
              <a:lnSpc>
                <a:spcPts val="2300"/>
              </a:lnSpc>
              <a:buClr>
                <a:srgbClr val="333333"/>
              </a:buClr>
              <a:buFontTx/>
              <a:buChar char="•"/>
            </a:pPr>
            <a:endParaRPr lang="en-US" sz="2400" b="1" dirty="0" smtClean="0">
              <a:solidFill>
                <a:srgbClr val="404040"/>
              </a:solidFill>
            </a:endParaRPr>
          </a:p>
          <a:p>
            <a:pPr marL="2628900" lvl="5" indent="-342900" eaLnBrk="0" hangingPunct="0">
              <a:lnSpc>
                <a:spcPts val="2300"/>
              </a:lnSpc>
              <a:buClr>
                <a:srgbClr val="333333"/>
              </a:buClr>
              <a:buFontTx/>
              <a:buChar char="•"/>
            </a:pPr>
            <a:r>
              <a:rPr lang="en-US" sz="2400" b="1" dirty="0" smtClean="0">
                <a:solidFill>
                  <a:srgbClr val="404040"/>
                </a:solidFill>
              </a:rPr>
              <a:t>Increase cooperation</a:t>
            </a:r>
            <a:endParaRPr lang="en-US" sz="2400" b="1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44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7485" y="174171"/>
            <a:ext cx="1621971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Afbeelding 9" descr="Logo Gelderla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13600" y="366939"/>
            <a:ext cx="1427842" cy="508859"/>
          </a:xfrm>
          <a:prstGeom prst="rect">
            <a:avLst/>
          </a:prstGeom>
        </p:spPr>
      </p:pic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20914" y="1543499"/>
            <a:ext cx="5675086" cy="336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lnSpc>
                <a:spcPts val="2300"/>
              </a:lnSpc>
              <a:buClr>
                <a:srgbClr val="333333"/>
              </a:buClr>
            </a:pPr>
            <a:r>
              <a:rPr lang="en-US" sz="2400" b="1" i="1" dirty="0" smtClean="0">
                <a:solidFill>
                  <a:srgbClr val="404040"/>
                </a:solidFill>
              </a:rPr>
              <a:t>		Experience The Waal – Road to success :</a:t>
            </a:r>
          </a:p>
          <a:p>
            <a:pPr marL="342900" indent="-342900" eaLnBrk="0" hangingPunct="0">
              <a:lnSpc>
                <a:spcPts val="2300"/>
              </a:lnSpc>
              <a:buClr>
                <a:srgbClr val="333333"/>
              </a:buClr>
            </a:pPr>
            <a:endParaRPr lang="en-US" sz="2400" b="1" dirty="0" smtClean="0">
              <a:solidFill>
                <a:srgbClr val="404040"/>
              </a:solidFill>
            </a:endParaRPr>
          </a:p>
          <a:p>
            <a:pPr marL="914400" lvl="1" indent="-457200" eaLnBrk="0" hangingPunct="0">
              <a:lnSpc>
                <a:spcPts val="2300"/>
              </a:lnSpc>
              <a:buClr>
                <a:srgbClr val="333333"/>
              </a:buClr>
              <a:buFont typeface="+mj-lt"/>
              <a:buAutoNum type="arabicPeriod"/>
            </a:pPr>
            <a:r>
              <a:rPr lang="en-US" sz="2400" b="1" dirty="0" smtClean="0">
                <a:solidFill>
                  <a:srgbClr val="404040"/>
                </a:solidFill>
              </a:rPr>
              <a:t>Infrastructure</a:t>
            </a:r>
          </a:p>
          <a:p>
            <a:pPr marL="457200" indent="-457200" eaLnBrk="0" hangingPunct="0">
              <a:lnSpc>
                <a:spcPts val="2300"/>
              </a:lnSpc>
              <a:buClr>
                <a:srgbClr val="333333"/>
              </a:buClr>
              <a:buFont typeface="+mj-lt"/>
              <a:buAutoNum type="arabicPeriod"/>
            </a:pPr>
            <a:endParaRPr lang="en-US" sz="2400" b="1" dirty="0" smtClean="0">
              <a:solidFill>
                <a:srgbClr val="404040"/>
              </a:solidFill>
            </a:endParaRPr>
          </a:p>
          <a:p>
            <a:pPr marL="914400" lvl="1" indent="-457200" eaLnBrk="0" hangingPunct="0">
              <a:lnSpc>
                <a:spcPts val="2300"/>
              </a:lnSpc>
              <a:buClr>
                <a:srgbClr val="333333"/>
              </a:buClr>
            </a:pPr>
            <a:r>
              <a:rPr lang="en-US" sz="2400" b="1" dirty="0" smtClean="0">
                <a:solidFill>
                  <a:srgbClr val="404040"/>
                </a:solidFill>
              </a:rPr>
              <a:t>2.	Experience Agent</a:t>
            </a:r>
          </a:p>
          <a:p>
            <a:pPr marL="457200" indent="-457200" eaLnBrk="0" hangingPunct="0">
              <a:lnSpc>
                <a:spcPts val="2300"/>
              </a:lnSpc>
              <a:buClr>
                <a:srgbClr val="333333"/>
              </a:buClr>
              <a:buFont typeface="+mj-lt"/>
              <a:buAutoNum type="arabicPeriod"/>
            </a:pPr>
            <a:endParaRPr lang="en-US" sz="2400" b="1" dirty="0">
              <a:solidFill>
                <a:srgbClr val="404040"/>
              </a:solidFill>
            </a:endParaRPr>
          </a:p>
          <a:p>
            <a:pPr marL="914400" lvl="1" indent="-457200" eaLnBrk="0" hangingPunct="0">
              <a:lnSpc>
                <a:spcPts val="2300"/>
              </a:lnSpc>
              <a:buClr>
                <a:srgbClr val="333333"/>
              </a:buClr>
            </a:pPr>
            <a:r>
              <a:rPr lang="en-US" sz="2400" b="1" dirty="0" smtClean="0">
                <a:solidFill>
                  <a:srgbClr val="404040"/>
                </a:solidFill>
              </a:rPr>
              <a:t>3.	Community of Practice</a:t>
            </a:r>
          </a:p>
          <a:p>
            <a:pPr marL="1828800" lvl="3" indent="-457200" eaLnBrk="0" hangingPunct="0">
              <a:lnSpc>
                <a:spcPts val="2300"/>
              </a:lnSpc>
              <a:buClr>
                <a:srgbClr val="333333"/>
              </a:buClr>
              <a:buFont typeface="+mj-lt"/>
              <a:buAutoNum type="arabicPeriod"/>
            </a:pPr>
            <a:endParaRPr lang="en-US" sz="2400" b="1" dirty="0" smtClean="0">
              <a:solidFill>
                <a:srgbClr val="404040"/>
              </a:solidFill>
            </a:endParaRPr>
          </a:p>
          <a:p>
            <a:pPr marL="914400" lvl="1" indent="-457200" eaLnBrk="0" hangingPunct="0">
              <a:lnSpc>
                <a:spcPts val="2300"/>
              </a:lnSpc>
              <a:buClr>
                <a:srgbClr val="333333"/>
              </a:buClr>
            </a:pPr>
            <a:r>
              <a:rPr lang="en-US" sz="2400" b="1" dirty="0" smtClean="0">
                <a:solidFill>
                  <a:srgbClr val="404040"/>
                </a:solidFill>
              </a:rPr>
              <a:t>4.	Subsidies for initiatives</a:t>
            </a:r>
            <a:endParaRPr lang="en-US" sz="2400" b="1" dirty="0">
              <a:solidFill>
                <a:srgbClr val="404040"/>
              </a:solidFill>
            </a:endParaRPr>
          </a:p>
        </p:txBody>
      </p:sp>
      <p:pic>
        <p:nvPicPr>
          <p:cNvPr id="18" name="Picture 15" descr="IMG_6408 HR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711312" y="1794330"/>
            <a:ext cx="3309578" cy="389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344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1031</TotalTime>
  <Words>706</Words>
  <Application>Microsoft Office PowerPoint</Application>
  <PresentationFormat>Diavoorstelling (4:3)</PresentationFormat>
  <Paragraphs>251</Paragraphs>
  <Slides>27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28" baseType="lpstr">
      <vt:lpstr>Office Theme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  <vt:lpstr>Dia 26</vt:lpstr>
      <vt:lpstr>Dia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Tanushree Rao</dc:creator>
  <cp:lastModifiedBy>Johan Kaspers</cp:lastModifiedBy>
  <cp:revision>76</cp:revision>
  <dcterms:created xsi:type="dcterms:W3CDTF">2016-07-18T05:53:10Z</dcterms:created>
  <dcterms:modified xsi:type="dcterms:W3CDTF">2017-07-21T15:03:40Z</dcterms:modified>
</cp:coreProperties>
</file>