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345" r:id="rId2"/>
    <p:sldId id="298" r:id="rId3"/>
    <p:sldId id="323" r:id="rId4"/>
    <p:sldId id="339" r:id="rId5"/>
    <p:sldId id="340" r:id="rId6"/>
    <p:sldId id="337" r:id="rId7"/>
    <p:sldId id="335" r:id="rId8"/>
    <p:sldId id="342" r:id="rId9"/>
    <p:sldId id="341" r:id="rId10"/>
    <p:sldId id="343" r:id="rId11"/>
    <p:sldId id="331" r:id="rId12"/>
    <p:sldId id="34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0">
          <p15:clr>
            <a:srgbClr val="A4A3A4"/>
          </p15:clr>
        </p15:guide>
        <p15:guide id="2" pos="52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236"/>
    <a:srgbClr val="78D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72" autoAdjust="0"/>
    <p:restoredTop sz="94676" autoAdjust="0"/>
  </p:normalViewPr>
  <p:slideViewPr>
    <p:cSldViewPr snapToGrid="0" snapToObjects="1" showGuides="1">
      <p:cViewPr varScale="1">
        <p:scale>
          <a:sx n="83" d="100"/>
          <a:sy n="83" d="100"/>
        </p:scale>
        <p:origin x="234" y="72"/>
      </p:cViewPr>
      <p:guideLst>
        <p:guide orient="horz" pos="3820"/>
        <p:guide pos="52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18000314063307E-2"/>
          <c:y val="6.8267938965256444E-2"/>
          <c:w val="0.87160306884716332"/>
          <c:h val="0.8092550825214643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Measured streamflow (w/ diversions)</c:v>
                </c:pt>
              </c:strCache>
            </c:strRef>
          </c:tx>
          <c:xVal>
            <c:numRef>
              <c:f>Sheet1!$B$2:$B$57</c:f>
              <c:numCache>
                <c:formatCode>0.0</c:formatCode>
                <c:ptCount val="56"/>
                <c:pt idx="0">
                  <c:v>51.2</c:v>
                </c:pt>
                <c:pt idx="1">
                  <c:v>51.1</c:v>
                </c:pt>
                <c:pt idx="2">
                  <c:v>49.3</c:v>
                </c:pt>
                <c:pt idx="3">
                  <c:v>46.7</c:v>
                </c:pt>
                <c:pt idx="4">
                  <c:v>45.6</c:v>
                </c:pt>
                <c:pt idx="5">
                  <c:v>43.7</c:v>
                </c:pt>
                <c:pt idx="6">
                  <c:v>42.1</c:v>
                </c:pt>
                <c:pt idx="7">
                  <c:v>41.9</c:v>
                </c:pt>
                <c:pt idx="8">
                  <c:v>41.1</c:v>
                </c:pt>
                <c:pt idx="9">
                  <c:v>40.700000000000003</c:v>
                </c:pt>
                <c:pt idx="10">
                  <c:v>40.5</c:v>
                </c:pt>
                <c:pt idx="11">
                  <c:v>40.389127349999995</c:v>
                </c:pt>
                <c:pt idx="12">
                  <c:v>40.1</c:v>
                </c:pt>
                <c:pt idx="13">
                  <c:v>40</c:v>
                </c:pt>
                <c:pt idx="14">
                  <c:v>39.200000000000003</c:v>
                </c:pt>
                <c:pt idx="15">
                  <c:v>39.022110731999994</c:v>
                </c:pt>
                <c:pt idx="16">
                  <c:v>38.1</c:v>
                </c:pt>
                <c:pt idx="17">
                  <c:v>37.799999999999997</c:v>
                </c:pt>
                <c:pt idx="18">
                  <c:v>37.700000000000003</c:v>
                </c:pt>
                <c:pt idx="19">
                  <c:v>37.6</c:v>
                </c:pt>
                <c:pt idx="20">
                  <c:v>37.5</c:v>
                </c:pt>
                <c:pt idx="21">
                  <c:v>37.200000000000003</c:v>
                </c:pt>
                <c:pt idx="22">
                  <c:v>36.660900210000001</c:v>
                </c:pt>
                <c:pt idx="23">
                  <c:v>35.799999999999997</c:v>
                </c:pt>
                <c:pt idx="24">
                  <c:v>34.9</c:v>
                </c:pt>
                <c:pt idx="25">
                  <c:v>34.5</c:v>
                </c:pt>
                <c:pt idx="26">
                  <c:v>33</c:v>
                </c:pt>
                <c:pt idx="27">
                  <c:v>32.746261713000003</c:v>
                </c:pt>
                <c:pt idx="28">
                  <c:v>31.689930689999997</c:v>
                </c:pt>
                <c:pt idx="29">
                  <c:v>30.3</c:v>
                </c:pt>
                <c:pt idx="30">
                  <c:v>29.1</c:v>
                </c:pt>
                <c:pt idx="31">
                  <c:v>27.9</c:v>
                </c:pt>
                <c:pt idx="32">
                  <c:v>27.6</c:v>
                </c:pt>
                <c:pt idx="33">
                  <c:v>27</c:v>
                </c:pt>
                <c:pt idx="34">
                  <c:v>26.8</c:v>
                </c:pt>
                <c:pt idx="35">
                  <c:v>26.594686931999998</c:v>
                </c:pt>
                <c:pt idx="36">
                  <c:v>23.9</c:v>
                </c:pt>
                <c:pt idx="37">
                  <c:v>22.5</c:v>
                </c:pt>
                <c:pt idx="38">
                  <c:v>21.5</c:v>
                </c:pt>
                <c:pt idx="39">
                  <c:v>19.386781127999999</c:v>
                </c:pt>
                <c:pt idx="40">
                  <c:v>18.765409937999998</c:v>
                </c:pt>
                <c:pt idx="41">
                  <c:v>17.899999999999999</c:v>
                </c:pt>
                <c:pt idx="42">
                  <c:v>17</c:v>
                </c:pt>
                <c:pt idx="43">
                  <c:v>16.3</c:v>
                </c:pt>
                <c:pt idx="44">
                  <c:v>16</c:v>
                </c:pt>
                <c:pt idx="45">
                  <c:v>15.7</c:v>
                </c:pt>
                <c:pt idx="46">
                  <c:v>15.5</c:v>
                </c:pt>
                <c:pt idx="47">
                  <c:v>13.2</c:v>
                </c:pt>
                <c:pt idx="48">
                  <c:v>12.5</c:v>
                </c:pt>
                <c:pt idx="49">
                  <c:v>11.6</c:v>
                </c:pt>
                <c:pt idx="50">
                  <c:v>9.6</c:v>
                </c:pt>
                <c:pt idx="51">
                  <c:v>8.6999999999999993</c:v>
                </c:pt>
                <c:pt idx="52">
                  <c:v>6.8350830899999995</c:v>
                </c:pt>
                <c:pt idx="53">
                  <c:v>5.3</c:v>
                </c:pt>
                <c:pt idx="54">
                  <c:v>3.4</c:v>
                </c:pt>
                <c:pt idx="55">
                  <c:v>0</c:v>
                </c:pt>
              </c:numCache>
            </c:numRef>
          </c:xVal>
          <c:yVal>
            <c:numRef>
              <c:f>Sheet1!$C$2:$C$58</c:f>
              <c:numCache>
                <c:formatCode>0.0</c:formatCode>
                <c:ptCount val="57"/>
                <c:pt idx="0">
                  <c:v>63.9</c:v>
                </c:pt>
                <c:pt idx="1">
                  <c:v>67.400000000000006</c:v>
                </c:pt>
                <c:pt idx="2">
                  <c:v>71.400000000000006</c:v>
                </c:pt>
                <c:pt idx="3">
                  <c:v>62.6</c:v>
                </c:pt>
                <c:pt idx="4">
                  <c:v>58.7</c:v>
                </c:pt>
                <c:pt idx="5">
                  <c:v>62.9</c:v>
                </c:pt>
                <c:pt idx="6">
                  <c:v>54.7</c:v>
                </c:pt>
                <c:pt idx="7">
                  <c:v>55.8</c:v>
                </c:pt>
                <c:pt idx="8">
                  <c:v>58.5</c:v>
                </c:pt>
                <c:pt idx="9">
                  <c:v>57.7</c:v>
                </c:pt>
                <c:pt idx="10">
                  <c:v>34.299999999999997</c:v>
                </c:pt>
                <c:pt idx="11">
                  <c:v>0.3</c:v>
                </c:pt>
                <c:pt idx="12">
                  <c:v>0.3</c:v>
                </c:pt>
                <c:pt idx="13">
                  <c:v>5.5</c:v>
                </c:pt>
                <c:pt idx="14">
                  <c:v>4.9000000000000004</c:v>
                </c:pt>
                <c:pt idx="15">
                  <c:v>4.5999999999999996</c:v>
                </c:pt>
                <c:pt idx="16">
                  <c:v>7.1</c:v>
                </c:pt>
                <c:pt idx="17">
                  <c:v>6.7</c:v>
                </c:pt>
                <c:pt idx="18">
                  <c:v>8.5</c:v>
                </c:pt>
                <c:pt idx="19">
                  <c:v>8.6999999999999993</c:v>
                </c:pt>
                <c:pt idx="20">
                  <c:v>10</c:v>
                </c:pt>
                <c:pt idx="21">
                  <c:v>11</c:v>
                </c:pt>
                <c:pt idx="22">
                  <c:v>12.2</c:v>
                </c:pt>
                <c:pt idx="23">
                  <c:v>13.8</c:v>
                </c:pt>
                <c:pt idx="24">
                  <c:v>20.2</c:v>
                </c:pt>
                <c:pt idx="25">
                  <c:v>24.6</c:v>
                </c:pt>
                <c:pt idx="26">
                  <c:v>38.200000000000003</c:v>
                </c:pt>
                <c:pt idx="27">
                  <c:v>39.799999999999997</c:v>
                </c:pt>
                <c:pt idx="28">
                  <c:v>41.4</c:v>
                </c:pt>
                <c:pt idx="29">
                  <c:v>43.8</c:v>
                </c:pt>
                <c:pt idx="30">
                  <c:v>45.1</c:v>
                </c:pt>
                <c:pt idx="31">
                  <c:v>48.2</c:v>
                </c:pt>
                <c:pt idx="32">
                  <c:v>74.7</c:v>
                </c:pt>
                <c:pt idx="33">
                  <c:v>25.5</c:v>
                </c:pt>
                <c:pt idx="34">
                  <c:v>56</c:v>
                </c:pt>
                <c:pt idx="35">
                  <c:v>57.9</c:v>
                </c:pt>
                <c:pt idx="36">
                  <c:v>55.2</c:v>
                </c:pt>
                <c:pt idx="37">
                  <c:v>40.5</c:v>
                </c:pt>
                <c:pt idx="38">
                  <c:v>40.6</c:v>
                </c:pt>
                <c:pt idx="39">
                  <c:v>0.5</c:v>
                </c:pt>
                <c:pt idx="40">
                  <c:v>10.7</c:v>
                </c:pt>
                <c:pt idx="41">
                  <c:v>12.5</c:v>
                </c:pt>
                <c:pt idx="42">
                  <c:v>16.600000000000001</c:v>
                </c:pt>
                <c:pt idx="43">
                  <c:v>16.899999999999999</c:v>
                </c:pt>
                <c:pt idx="44">
                  <c:v>20.6</c:v>
                </c:pt>
                <c:pt idx="45">
                  <c:v>26.3</c:v>
                </c:pt>
                <c:pt idx="46">
                  <c:v>34.799999999999997</c:v>
                </c:pt>
                <c:pt idx="47">
                  <c:v>12.9</c:v>
                </c:pt>
                <c:pt idx="48">
                  <c:v>9</c:v>
                </c:pt>
                <c:pt idx="49">
                  <c:v>10.6</c:v>
                </c:pt>
                <c:pt idx="50">
                  <c:v>14.7</c:v>
                </c:pt>
                <c:pt idx="51">
                  <c:v>36.4</c:v>
                </c:pt>
                <c:pt idx="52">
                  <c:v>34.1</c:v>
                </c:pt>
                <c:pt idx="53">
                  <c:v>37.700000000000003</c:v>
                </c:pt>
                <c:pt idx="54">
                  <c:v>52.4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3E2-4F63-A83A-7A8286317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509248"/>
        <c:axId val="127511168"/>
      </c:scatterChart>
      <c:valAx>
        <c:axId val="127509248"/>
        <c:scaling>
          <c:orientation val="maxMin"/>
          <c:max val="52"/>
        </c:scaling>
        <c:delete val="0"/>
        <c:axPos val="b"/>
        <c:numFmt formatCode="0" sourceLinked="0"/>
        <c:majorTickMark val="out"/>
        <c:minorTickMark val="none"/>
        <c:tickLblPos val="none"/>
        <c:txPr>
          <a:bodyPr rot="-5400000" vert="horz"/>
          <a:lstStyle/>
          <a:p>
            <a:pPr>
              <a:defRPr/>
            </a:pPr>
            <a:endParaRPr lang="en-US"/>
          </a:p>
        </c:txPr>
        <c:crossAx val="127511168"/>
        <c:crosses val="autoZero"/>
        <c:crossBetween val="midCat"/>
        <c:majorUnit val="2"/>
        <c:minorUnit val="1"/>
      </c:valAx>
      <c:valAx>
        <c:axId val="127511168"/>
        <c:scaling>
          <c:orientation val="minMax"/>
          <c:max val="1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7509248"/>
        <c:crosses val="max"/>
        <c:crossBetween val="midCat"/>
        <c:majorUnit val="50"/>
      </c:valAx>
    </c:plotArea>
    <c:plotVisOnly val="1"/>
    <c:dispBlanksAs val="span"/>
    <c:showDLblsOverMax val="0"/>
  </c:chart>
  <c:txPr>
    <a:bodyPr/>
    <a:lstStyle/>
    <a:p>
      <a:pPr>
        <a:defRPr sz="1800">
          <a:solidFill>
            <a:schemeClr val="bg1">
              <a:lumMod val="50000"/>
            </a:schemeClr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A3489-D0DF-3143-9A18-4422C65A1349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BFBD-0561-3442-A1A3-52AAC743A0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2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Arizona’s Water Resources Development Commission forecasts that by 2035, municipal demands will exceed supplies in 26 of the state’s 38 groundwater basins. </a:t>
            </a:r>
            <a:endParaRPr lang="en-US" kern="0" dirty="0">
              <a:solidFill>
                <a:srgbClr val="7F7F7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DBFBD-0561-3442-A1A3-52AAC743A0E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6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Arizona’s Water Resources Development Commission forecasts that by 2035, municipal demands will exceed supplies in 26 of the state’s 38 groundwater basins. </a:t>
            </a:r>
            <a:endParaRPr lang="en-US" kern="0" dirty="0">
              <a:solidFill>
                <a:srgbClr val="7F7F7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DBFBD-0561-3442-A1A3-52AAC743A0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8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Arizona’s Water Resources Development Commission forecasts that by 2035, municipal demands will exceed supplies in 26 of the state’s 38 groundwater basins. </a:t>
            </a:r>
            <a:endParaRPr lang="en-US" kern="0" dirty="0">
              <a:solidFill>
                <a:srgbClr val="7F7F7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DBFBD-0561-3442-A1A3-52AAC743A0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7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>
                <a:solidFill>
                  <a:schemeClr val="bg1">
                    <a:lumMod val="85000"/>
                  </a:schemeClr>
                </a:solidFill>
                <a:latin typeface="+mn-lt"/>
                <a:ea typeface="ＭＳ Ｐゴシック"/>
                <a:cs typeface="+mn-cs"/>
              </a:rPr>
              <a:t>A way for communities to invest in river friendly projects upstream to improve the quality and quantity of river 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DBFBD-0561-3442-A1A3-52AAC743A0E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8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USTO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9143999" cy="6857998"/>
          </a:xfrm>
          <a:prstGeom prst="rect">
            <a:avLst/>
          </a:prstGeom>
          <a:solidFill>
            <a:srgbClr val="000000">
              <a:alpha val="21000"/>
            </a:srgbClr>
          </a:solidFill>
          <a:ln>
            <a:noFill/>
          </a:ln>
        </p:spPr>
        <p:txBody>
          <a:bodyPr vert="horz" anchor="b"/>
          <a:lstStyle>
            <a:lvl1pPr algn="r">
              <a:defRPr baseline="0"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Do Not Touch Gray box</a:t>
            </a:r>
          </a:p>
          <a:p>
            <a:pPr lvl="0"/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39091" y="1815353"/>
            <a:ext cx="7023965" cy="1680882"/>
          </a:xfrm>
          <a:prstGeom prst="rect">
            <a:avLst/>
          </a:prstGeom>
          <a:ln w="38100" cmpd="sng">
            <a:solidFill>
              <a:schemeClr val="bg1"/>
            </a:solidFill>
          </a:ln>
        </p:spPr>
        <p:txBody>
          <a:bodyPr vert="horz" lIns="82048" tIns="41025" rIns="82048" bIns="41025" rtlCol="0" anchor="ctr">
            <a:noAutofit/>
          </a:bodyPr>
          <a:lstStyle>
            <a:lvl1pPr algn="ctr">
              <a:defRPr sz="3200" b="0" i="0">
                <a:solidFill>
                  <a:schemeClr val="bg1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731818" y="3563472"/>
            <a:ext cx="5541818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 algn="ctr">
              <a:defRPr sz="1800" b="0" i="0" cap="all" spc="224">
                <a:solidFill>
                  <a:srgbClr val="78D255"/>
                </a:solidFill>
                <a:latin typeface="Garamond" panose="02020404030301010803" pitchFamily="18" charset="0"/>
                <a:cs typeface="Garamond" panose="020204040303010108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3999" cy="6857999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Step ONE: Select Picture, Then Right Click &gt; Arrange &gt; Send to Back \\ Step TWO: After setting picture, Edit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(2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10545" y="874059"/>
            <a:ext cx="3602182" cy="4975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1"/>
          </p:nvPr>
        </p:nvSpPr>
        <p:spPr>
          <a:xfrm>
            <a:off x="831274" y="2218765"/>
            <a:ext cx="3671455" cy="356347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rgbClr val="7F7F7F"/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rgbClr val="7F7F7F"/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rgbClr val="7F7F7F"/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74" y="1680883"/>
            <a:ext cx="3740727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defRPr sz="1400" b="0" i="0" cap="all" spc="224">
                <a:solidFill>
                  <a:srgbClr val="7F7F7F"/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3740727" cy="614456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LO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2"/>
          <p:cNvSpPr>
            <a:spLocks noGrp="1"/>
          </p:cNvSpPr>
          <p:nvPr>
            <p:ph sz="quarter" idx="11"/>
          </p:nvPr>
        </p:nvSpPr>
        <p:spPr>
          <a:xfrm>
            <a:off x="831274" y="2218765"/>
            <a:ext cx="3671455" cy="356347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rgbClr val="7F7F7F"/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rgbClr val="7F7F7F"/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rgbClr val="7F7F7F"/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5018" y="807011"/>
            <a:ext cx="3602037" cy="4975225"/>
          </a:xfrm>
          <a:prstGeom prst="rect">
            <a:avLst/>
          </a:prstGeom>
          <a:solidFill>
            <a:srgbClr val="78D255"/>
          </a:solidFill>
        </p:spPr>
        <p:txBody>
          <a:bodyPr vert="horz" anchor="ctr"/>
          <a:lstStyle>
            <a:lvl1pPr algn="r">
              <a:defRPr sz="2800" b="0" i="0">
                <a:solidFill>
                  <a:srgbClr val="FFFFFF"/>
                </a:solidFill>
                <a:latin typeface="Imago Light"/>
                <a:cs typeface="Imago Light"/>
              </a:defRPr>
            </a:lvl1pPr>
            <a:lvl2pPr algn="r">
              <a:defRPr sz="2800" b="1">
                <a:solidFill>
                  <a:srgbClr val="FFFFFF"/>
                </a:solidFill>
                <a:latin typeface="Imago Medium"/>
                <a:cs typeface="Imago Medium"/>
              </a:defRPr>
            </a:lvl2pPr>
            <a:lvl3pPr algn="r">
              <a:defRPr sz="2800" b="1">
                <a:solidFill>
                  <a:srgbClr val="FFFFFF"/>
                </a:solidFill>
                <a:latin typeface="Imago Medium"/>
                <a:cs typeface="Imago Medium"/>
              </a:defRPr>
            </a:lvl3pPr>
            <a:lvl4pPr algn="r">
              <a:defRPr sz="2800" b="1">
                <a:solidFill>
                  <a:srgbClr val="FFFFFF"/>
                </a:solidFill>
                <a:latin typeface="Imago Medium"/>
                <a:cs typeface="Imago Medium"/>
              </a:defRPr>
            </a:lvl4pPr>
            <a:lvl5pPr algn="r">
              <a:defRPr sz="2800" b="1">
                <a:solidFill>
                  <a:srgbClr val="FFFFFF"/>
                </a:solidFill>
                <a:latin typeface="Imago Medium"/>
                <a:cs typeface="Imago Medium"/>
              </a:defRPr>
            </a:lvl5pPr>
          </a:lstStyle>
          <a:p>
            <a:pPr lvl="0"/>
            <a:r>
              <a:rPr lang="en-US" dirty="0"/>
              <a:t>CLICK TO </a:t>
            </a:r>
          </a:p>
          <a:p>
            <a:pPr lvl="0"/>
            <a:r>
              <a:rPr lang="en-US" dirty="0"/>
              <a:t>EDIT </a:t>
            </a:r>
          </a:p>
          <a:p>
            <a:pPr lvl="0"/>
            <a:r>
              <a:rPr lang="en-US" dirty="0"/>
              <a:t>MASTER </a:t>
            </a:r>
          </a:p>
          <a:p>
            <a:pPr lvl="0"/>
            <a:r>
              <a:rPr lang="en-US" dirty="0"/>
              <a:t>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74" y="1680883"/>
            <a:ext cx="3740727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defRPr sz="1400" b="0" i="0" cap="all" spc="224">
                <a:solidFill>
                  <a:srgbClr val="7F7F7F"/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3740727" cy="614456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2750" y="1873250"/>
            <a:ext cx="8334375" cy="4143375"/>
          </a:xfrm>
          <a:prstGeom prst="rect">
            <a:avLst/>
          </a:prstGeom>
        </p:spPr>
        <p:txBody>
          <a:bodyPr vert="horz"/>
          <a:lstStyle>
            <a:lvl1pPr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4pPr>
            <a:lvl5pPr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 rot="10800000" flipH="1">
            <a:off x="3255818" y="6252882"/>
            <a:ext cx="2632364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 rot="10800000" flipH="1">
            <a:off x="3255818" y="605118"/>
            <a:ext cx="2632364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7023965" cy="476250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31273" y="1479177"/>
            <a:ext cx="5541818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 sz="1400" b="0" i="0" cap="all" spc="224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2750" y="841376"/>
            <a:ext cx="8334375" cy="51752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4pPr>
            <a:lvl5pPr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Line 2"/>
          <p:cNvSpPr>
            <a:spLocks noChangeShapeType="1"/>
          </p:cNvSpPr>
          <p:nvPr userDrawn="1"/>
        </p:nvSpPr>
        <p:spPr bwMode="auto">
          <a:xfrm rot="10800000" flipH="1">
            <a:off x="3255818" y="6252882"/>
            <a:ext cx="2632364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 userDrawn="1"/>
        </p:nvSpPr>
        <p:spPr bwMode="auto">
          <a:xfrm rot="10800000" flipH="1">
            <a:off x="3255818" y="605118"/>
            <a:ext cx="2632364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5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10545" y="754529"/>
            <a:ext cx="3602182" cy="157536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sz="quarter" idx="11"/>
          </p:nvPr>
        </p:nvSpPr>
        <p:spPr>
          <a:xfrm>
            <a:off x="831274" y="2218765"/>
            <a:ext cx="3671455" cy="356347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rgbClr val="7F7F7F"/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rgbClr val="7F7F7F"/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rgbClr val="7F7F7F"/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10545" y="2478554"/>
            <a:ext cx="3602182" cy="157536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0545" y="4206875"/>
            <a:ext cx="3602182" cy="157536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74" y="1680883"/>
            <a:ext cx="3740727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defRPr sz="1400" b="0" i="0" cap="all" spc="224">
                <a:solidFill>
                  <a:srgbClr val="7F7F7F"/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3740727" cy="614456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3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10545" y="754529"/>
            <a:ext cx="3602182" cy="157536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10545" y="2478554"/>
            <a:ext cx="3602182" cy="157536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10545" y="4206875"/>
            <a:ext cx="3602182" cy="157536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62000" y="758265"/>
            <a:ext cx="3602182" cy="157536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62000" y="2482290"/>
            <a:ext cx="3602182" cy="157536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62000" y="4210611"/>
            <a:ext cx="3602182" cy="157536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CIRCLE Image (2-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332845" y="874059"/>
            <a:ext cx="1791855" cy="1806044"/>
          </a:xfrm>
          <a:prstGeom prst="ellipse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1"/>
          </p:nvPr>
        </p:nvSpPr>
        <p:spPr>
          <a:xfrm>
            <a:off x="831274" y="2218765"/>
            <a:ext cx="3671455" cy="356347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rgbClr val="7F7F7F"/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rgbClr val="7F7F7F"/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rgbClr val="7F7F7F"/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520872" y="2680103"/>
            <a:ext cx="1791855" cy="1806044"/>
          </a:xfrm>
          <a:prstGeom prst="ellipse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001490" y="4305128"/>
            <a:ext cx="1791855" cy="1806044"/>
          </a:xfrm>
          <a:prstGeom prst="ellipse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7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74" y="1680883"/>
            <a:ext cx="3740727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defRPr sz="1400" b="0" i="0" cap="all" spc="224">
                <a:solidFill>
                  <a:srgbClr val="7F7F7F"/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3740727" cy="614456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0" i="0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9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b="0" i="0" dirty="0">
              <a:latin typeface="Imago Book"/>
              <a:cs typeface="Imago Boo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36"/>
          </p:nvPr>
        </p:nvSpPr>
        <p:spPr>
          <a:xfrm>
            <a:off x="831273" y="1970087"/>
            <a:ext cx="3477291" cy="98409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  <a:lvl4pPr>
              <a:defRPr b="0" i="0">
                <a:latin typeface="Imago Book"/>
                <a:cs typeface="Imago Book"/>
              </a:defRPr>
            </a:lvl4pPr>
            <a:lvl5pPr>
              <a:defRPr b="0" i="0">
                <a:latin typeface="Imago Book"/>
                <a:cs typeface="Imago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quarter" idx="37"/>
          </p:nvPr>
        </p:nvSpPr>
        <p:spPr>
          <a:xfrm>
            <a:off x="831274" y="3028636"/>
            <a:ext cx="3477290" cy="98409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  <a:lvl4pPr>
              <a:defRPr b="0" i="0">
                <a:latin typeface="Imago Book"/>
                <a:cs typeface="Imago Book"/>
              </a:defRPr>
            </a:lvl4pPr>
            <a:lvl5pPr>
              <a:defRPr b="0" i="0">
                <a:latin typeface="Imago Book"/>
                <a:cs typeface="Imago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quarter" idx="38"/>
          </p:nvPr>
        </p:nvSpPr>
        <p:spPr>
          <a:xfrm>
            <a:off x="831273" y="4093881"/>
            <a:ext cx="3477290" cy="98409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  <a:lvl4pPr>
              <a:defRPr b="0" i="0">
                <a:latin typeface="Imago Book"/>
                <a:cs typeface="Imago Book"/>
              </a:defRPr>
            </a:lvl4pPr>
            <a:lvl5pPr>
              <a:defRPr b="0" i="0">
                <a:latin typeface="Imago Book"/>
                <a:cs typeface="Imago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39"/>
          </p:nvPr>
        </p:nvSpPr>
        <p:spPr>
          <a:xfrm>
            <a:off x="831273" y="5157507"/>
            <a:ext cx="3477290" cy="98409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  <a:lvl4pPr>
              <a:defRPr b="0" i="0">
                <a:latin typeface="Imago Book"/>
                <a:cs typeface="Imago Book"/>
              </a:defRPr>
            </a:lvl4pPr>
            <a:lvl5pPr>
              <a:defRPr b="0" i="0">
                <a:latin typeface="Imago Book"/>
                <a:cs typeface="Imago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quarter" idx="40"/>
          </p:nvPr>
        </p:nvSpPr>
        <p:spPr>
          <a:xfrm>
            <a:off x="4696892" y="1970087"/>
            <a:ext cx="3477291" cy="98409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  <a:lvl4pPr>
              <a:defRPr b="0" i="0">
                <a:latin typeface="Imago Book"/>
                <a:cs typeface="Imago Book"/>
              </a:defRPr>
            </a:lvl4pPr>
            <a:lvl5pPr>
              <a:defRPr b="0" i="0">
                <a:latin typeface="Imago Book"/>
                <a:cs typeface="Imago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41"/>
          </p:nvPr>
        </p:nvSpPr>
        <p:spPr>
          <a:xfrm>
            <a:off x="4696893" y="3028636"/>
            <a:ext cx="3477290" cy="98409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  <a:lvl4pPr>
              <a:defRPr b="0" i="0">
                <a:latin typeface="Imago Book"/>
                <a:cs typeface="Imago Book"/>
              </a:defRPr>
            </a:lvl4pPr>
            <a:lvl5pPr>
              <a:defRPr b="0" i="0">
                <a:latin typeface="Imago Book"/>
                <a:cs typeface="Imago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42"/>
          </p:nvPr>
        </p:nvSpPr>
        <p:spPr>
          <a:xfrm>
            <a:off x="4696892" y="4093881"/>
            <a:ext cx="3477290" cy="98409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  <a:lvl4pPr>
              <a:defRPr b="0" i="0">
                <a:latin typeface="Imago Book"/>
                <a:cs typeface="Imago Book"/>
              </a:defRPr>
            </a:lvl4pPr>
            <a:lvl5pPr>
              <a:defRPr b="0" i="0">
                <a:latin typeface="Imago Book"/>
                <a:cs typeface="Imago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quarter" idx="43"/>
          </p:nvPr>
        </p:nvSpPr>
        <p:spPr>
          <a:xfrm>
            <a:off x="4696892" y="5157507"/>
            <a:ext cx="3477290" cy="984093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  <a:lvl4pPr>
              <a:defRPr b="0" i="0">
                <a:latin typeface="Imago Book"/>
                <a:cs typeface="Imago Book"/>
              </a:defRPr>
            </a:lvl4pPr>
            <a:lvl5pPr>
              <a:defRPr b="0" i="0">
                <a:latin typeface="Imago Book"/>
                <a:cs typeface="Imago Boo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74" y="1633258"/>
            <a:ext cx="7342908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defRPr sz="1400" b="0" i="0" cap="all" spc="224">
                <a:solidFill>
                  <a:srgbClr val="7F7F7F"/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7342908" cy="614456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36" hasCustomPrompt="1"/>
          </p:nvPr>
        </p:nvSpPr>
        <p:spPr>
          <a:xfrm>
            <a:off x="831273" y="1970087"/>
            <a:ext cx="3477291" cy="984093"/>
          </a:xfrm>
          <a:prstGeom prst="rect">
            <a:avLst/>
          </a:prstGeom>
          <a:solidFill>
            <a:srgbClr val="7F7F7F"/>
          </a:solidFill>
        </p:spPr>
        <p:txBody>
          <a:bodyPr vert="horz" anchor="ctr"/>
          <a:lstStyle>
            <a:lvl1pPr algn="ctr">
              <a:defRPr sz="1400" b="1" i="0">
                <a:solidFill>
                  <a:srgbClr val="FFFFFF"/>
                </a:solidFill>
                <a:latin typeface="Imago Medium"/>
                <a:cs typeface="Imago Medium"/>
              </a:defRPr>
            </a:lvl1pPr>
            <a:lvl2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quarter" idx="37" hasCustomPrompt="1"/>
          </p:nvPr>
        </p:nvSpPr>
        <p:spPr>
          <a:xfrm>
            <a:off x="831274" y="3028636"/>
            <a:ext cx="3477290" cy="984093"/>
          </a:xfrm>
          <a:prstGeom prst="rect">
            <a:avLst/>
          </a:prstGeom>
          <a:solidFill>
            <a:srgbClr val="7F7F7F"/>
          </a:solidFill>
        </p:spPr>
        <p:txBody>
          <a:bodyPr vert="horz" anchor="ctr"/>
          <a:lstStyle>
            <a:lvl1pPr algn="ctr">
              <a:defRPr sz="1400" b="1" i="0">
                <a:solidFill>
                  <a:srgbClr val="FFFFFF"/>
                </a:solidFill>
                <a:latin typeface="Imago Medium"/>
                <a:cs typeface="Imago Medium"/>
              </a:defRPr>
            </a:lvl1pPr>
            <a:lvl2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quarter" idx="38" hasCustomPrompt="1"/>
          </p:nvPr>
        </p:nvSpPr>
        <p:spPr>
          <a:xfrm>
            <a:off x="831273" y="4093881"/>
            <a:ext cx="3477290" cy="984093"/>
          </a:xfrm>
          <a:prstGeom prst="rect">
            <a:avLst/>
          </a:prstGeom>
          <a:solidFill>
            <a:srgbClr val="7F7F7F"/>
          </a:solidFill>
        </p:spPr>
        <p:txBody>
          <a:bodyPr vert="horz" anchor="ctr"/>
          <a:lstStyle>
            <a:lvl1pPr algn="ctr">
              <a:defRPr sz="1400" b="1" i="0">
                <a:solidFill>
                  <a:srgbClr val="FFFFFF"/>
                </a:solidFill>
                <a:latin typeface="Imago Medium"/>
                <a:cs typeface="Imago Medium"/>
              </a:defRPr>
            </a:lvl1pPr>
            <a:lvl2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quarter" idx="39" hasCustomPrompt="1"/>
          </p:nvPr>
        </p:nvSpPr>
        <p:spPr>
          <a:xfrm>
            <a:off x="831273" y="5157507"/>
            <a:ext cx="3477290" cy="984093"/>
          </a:xfrm>
          <a:prstGeom prst="rect">
            <a:avLst/>
          </a:prstGeom>
          <a:solidFill>
            <a:srgbClr val="7F7F7F"/>
          </a:solidFill>
        </p:spPr>
        <p:txBody>
          <a:bodyPr vert="horz" anchor="ctr"/>
          <a:lstStyle>
            <a:lvl1pPr algn="ctr">
              <a:defRPr sz="1400" b="1" i="0">
                <a:solidFill>
                  <a:srgbClr val="FFFFFF"/>
                </a:solidFill>
                <a:latin typeface="Imago Medium"/>
                <a:cs typeface="Imago Medium"/>
              </a:defRPr>
            </a:lvl1pPr>
            <a:lvl2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Content Placeholder 3"/>
          <p:cNvSpPr>
            <a:spLocks noGrp="1"/>
          </p:cNvSpPr>
          <p:nvPr>
            <p:ph sz="quarter" idx="40" hasCustomPrompt="1"/>
          </p:nvPr>
        </p:nvSpPr>
        <p:spPr>
          <a:xfrm>
            <a:off x="4696892" y="1970087"/>
            <a:ext cx="3477291" cy="984093"/>
          </a:xfrm>
          <a:prstGeom prst="rect">
            <a:avLst/>
          </a:prstGeom>
          <a:solidFill>
            <a:srgbClr val="7F7F7F"/>
          </a:solidFill>
        </p:spPr>
        <p:txBody>
          <a:bodyPr vert="horz" anchor="ctr"/>
          <a:lstStyle>
            <a:lvl1pPr algn="ctr">
              <a:defRPr sz="1400" b="1" i="0">
                <a:solidFill>
                  <a:srgbClr val="FFFFFF"/>
                </a:solidFill>
                <a:latin typeface="Imago Medium"/>
                <a:cs typeface="Imago Medium"/>
              </a:defRPr>
            </a:lvl1pPr>
            <a:lvl2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quarter" idx="41" hasCustomPrompt="1"/>
          </p:nvPr>
        </p:nvSpPr>
        <p:spPr>
          <a:xfrm>
            <a:off x="4696893" y="3028636"/>
            <a:ext cx="3477290" cy="984093"/>
          </a:xfrm>
          <a:prstGeom prst="rect">
            <a:avLst/>
          </a:prstGeom>
          <a:solidFill>
            <a:srgbClr val="7F7F7F"/>
          </a:solidFill>
        </p:spPr>
        <p:txBody>
          <a:bodyPr vert="horz" anchor="ctr"/>
          <a:lstStyle>
            <a:lvl1pPr algn="ctr">
              <a:defRPr sz="1400" b="1" i="0">
                <a:solidFill>
                  <a:srgbClr val="FFFFFF"/>
                </a:solidFill>
                <a:latin typeface="Imago Medium"/>
                <a:cs typeface="Imago Medium"/>
              </a:defRPr>
            </a:lvl1pPr>
            <a:lvl2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quarter" idx="42" hasCustomPrompt="1"/>
          </p:nvPr>
        </p:nvSpPr>
        <p:spPr>
          <a:xfrm>
            <a:off x="4696892" y="4093881"/>
            <a:ext cx="3477290" cy="984093"/>
          </a:xfrm>
          <a:prstGeom prst="rect">
            <a:avLst/>
          </a:prstGeom>
          <a:solidFill>
            <a:srgbClr val="7F7F7F"/>
          </a:solidFill>
        </p:spPr>
        <p:txBody>
          <a:bodyPr vert="horz" anchor="ctr"/>
          <a:lstStyle>
            <a:lvl1pPr algn="ctr">
              <a:defRPr sz="1400" b="1" i="0">
                <a:solidFill>
                  <a:srgbClr val="FFFFFF"/>
                </a:solidFill>
                <a:latin typeface="Imago Medium"/>
                <a:cs typeface="Imago Medium"/>
              </a:defRPr>
            </a:lvl1pPr>
            <a:lvl2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quarter" idx="43" hasCustomPrompt="1"/>
          </p:nvPr>
        </p:nvSpPr>
        <p:spPr>
          <a:xfrm>
            <a:off x="4696892" y="5157507"/>
            <a:ext cx="3477290" cy="984093"/>
          </a:xfrm>
          <a:prstGeom prst="rect">
            <a:avLst/>
          </a:prstGeom>
          <a:solidFill>
            <a:srgbClr val="7F7F7F"/>
          </a:solidFill>
        </p:spPr>
        <p:txBody>
          <a:bodyPr vert="horz" anchor="ctr"/>
          <a:lstStyle>
            <a:lvl1pPr algn="ctr">
              <a:defRPr sz="1400" b="1" i="0">
                <a:solidFill>
                  <a:srgbClr val="FFFFFF"/>
                </a:solidFill>
                <a:latin typeface="Imago Medium"/>
                <a:cs typeface="Imago Medium"/>
              </a:defRPr>
            </a:lvl1pPr>
            <a:lvl2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 sz="1400" b="1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74" y="1633258"/>
            <a:ext cx="7342908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defRPr sz="1400" b="0" i="0" cap="all" spc="224">
                <a:solidFill>
                  <a:srgbClr val="7F7F7F"/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7342908" cy="614456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2"/>
          <p:cNvSpPr>
            <a:spLocks noGrp="1"/>
          </p:cNvSpPr>
          <p:nvPr>
            <p:ph sz="quarter" idx="11"/>
          </p:nvPr>
        </p:nvSpPr>
        <p:spPr>
          <a:xfrm>
            <a:off x="831274" y="2218765"/>
            <a:ext cx="3671455" cy="356347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rgbClr val="7F7F7F"/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rgbClr val="7F7F7F"/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rgbClr val="7F7F7F"/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831274" y="1680883"/>
            <a:ext cx="3740727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defRPr sz="1400" b="0" i="0" cap="all" spc="224">
                <a:solidFill>
                  <a:srgbClr val="7F7F7F"/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3740727" cy="614456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0" i="0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17"/>
          </p:nvPr>
        </p:nvSpPr>
        <p:spPr>
          <a:xfrm>
            <a:off x="6808181" y="3731521"/>
            <a:ext cx="2144877" cy="2050715"/>
          </a:xfrm>
          <a:prstGeom prst="ellipse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8"/>
          </p:nvPr>
        </p:nvSpPr>
        <p:spPr>
          <a:xfrm>
            <a:off x="4815619" y="3731521"/>
            <a:ext cx="2144877" cy="2050715"/>
          </a:xfrm>
          <a:prstGeom prst="ellipse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5811633" y="2215533"/>
            <a:ext cx="2144877" cy="2050715"/>
          </a:xfrm>
          <a:prstGeom prst="ellipse">
            <a:avLst/>
          </a:prstGeom>
        </p:spPr>
        <p:txBody>
          <a:bodyPr vert="horz"/>
          <a:lstStyle>
            <a:lvl1pPr>
              <a:defRPr b="0" i="0">
                <a:latin typeface="Imago Book"/>
                <a:cs typeface="Imago Book"/>
              </a:defRPr>
            </a:lvl1pPr>
            <a:lvl2pPr>
              <a:defRPr b="0" i="0">
                <a:latin typeface="Imago Book"/>
                <a:cs typeface="Imago Book"/>
              </a:defRPr>
            </a:lvl2pPr>
            <a:lvl3pPr>
              <a:defRPr b="0" i="0">
                <a:latin typeface="Imago Book"/>
                <a:cs typeface="Imago Book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USTO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9143999" cy="6857998"/>
          </a:xfrm>
          <a:prstGeom prst="rect">
            <a:avLst/>
          </a:prstGeom>
          <a:solidFill>
            <a:srgbClr val="000000">
              <a:alpha val="21000"/>
            </a:srgbClr>
          </a:solidFill>
          <a:ln>
            <a:noFill/>
          </a:ln>
        </p:spPr>
        <p:txBody>
          <a:bodyPr vert="horz" anchor="b"/>
          <a:lstStyle>
            <a:lvl1pPr algn="r">
              <a:defRPr baseline="0"/>
            </a:lvl1pPr>
          </a:lstStyle>
          <a:p>
            <a:pPr lvl="0"/>
            <a:r>
              <a:rPr lang="en-US" dirty="0"/>
              <a:t>Do Not Touch Gray box</a:t>
            </a:r>
          </a:p>
          <a:p>
            <a:pPr lvl="0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831274" y="2587065"/>
            <a:ext cx="3671455" cy="356347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rgbClr val="FFFFFF"/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rgbClr val="FFFFFF"/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rgbClr val="FFFFFF"/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831274" y="2049183"/>
            <a:ext cx="3740727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defRPr sz="1400" b="0" i="0" cap="all" spc="224">
                <a:solidFill>
                  <a:srgbClr val="FFFFFF"/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9143999" cy="6857999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en-US" dirty="0"/>
              <a:t>Step ONE: Select Picture, Then Right Click &gt; Arrange &gt; Send to Back \\ Step TWO: After setting picture, Edit Text</a:t>
            </a:r>
          </a:p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1248522"/>
            <a:ext cx="3740727" cy="614456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solidFill>
                  <a:srgbClr val="FFFFFF"/>
                </a:solidFill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133474" y="-2005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3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9091" y="1008529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9091" y="4235823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39091" y="2622176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840182" y="1008529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840182" y="4235823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840182" y="2622176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641273" y="1008529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641273" y="4235823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641273" y="2622176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442364" y="1008529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442364" y="4235823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442364" y="2622176"/>
            <a:ext cx="1731818" cy="1546412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8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9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68169"/>
            <a:ext cx="7342908" cy="614456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18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2000" y="5004021"/>
            <a:ext cx="1394309" cy="1245036"/>
          </a:xfrm>
          <a:prstGeom prst="rect">
            <a:avLst/>
          </a:prstGeom>
        </p:spPr>
        <p:txBody>
          <a:bodyPr vert="horz"/>
          <a:lstStyle>
            <a:lvl1pPr>
              <a:defRPr sz="1600"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62000" y="791697"/>
            <a:ext cx="2961559" cy="4046915"/>
          </a:xfrm>
          <a:prstGeom prst="rect">
            <a:avLst/>
          </a:prstGeom>
        </p:spPr>
        <p:txBody>
          <a:bodyPr vert="horz"/>
          <a:lstStyle>
            <a:lvl1pPr>
              <a:defRPr sz="1600"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329250" y="5004021"/>
            <a:ext cx="1394309" cy="1245036"/>
          </a:xfrm>
          <a:prstGeom prst="rect">
            <a:avLst/>
          </a:prstGeom>
        </p:spPr>
        <p:txBody>
          <a:bodyPr vert="horz"/>
          <a:lstStyle>
            <a:lvl1pPr>
              <a:defRPr sz="1600"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27060" y="2193178"/>
            <a:ext cx="1394309" cy="1245036"/>
          </a:xfrm>
          <a:prstGeom prst="rect">
            <a:avLst/>
          </a:prstGeom>
        </p:spPr>
        <p:txBody>
          <a:bodyPr vert="horz"/>
          <a:lstStyle>
            <a:lvl1pPr>
              <a:defRPr sz="1600"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927060" y="5004021"/>
            <a:ext cx="1394309" cy="1245036"/>
          </a:xfrm>
          <a:prstGeom prst="rect">
            <a:avLst/>
          </a:prstGeom>
        </p:spPr>
        <p:txBody>
          <a:bodyPr vert="horz"/>
          <a:lstStyle>
            <a:lvl1pPr>
              <a:defRPr sz="1600"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927060" y="3593575"/>
            <a:ext cx="1394309" cy="1245036"/>
          </a:xfrm>
          <a:prstGeom prst="rect">
            <a:avLst/>
          </a:prstGeom>
        </p:spPr>
        <p:txBody>
          <a:bodyPr vert="horz"/>
          <a:lstStyle>
            <a:lvl1pPr>
              <a:defRPr sz="1600"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510096" y="791698"/>
            <a:ext cx="2802631" cy="5457360"/>
          </a:xfrm>
          <a:prstGeom prst="rect">
            <a:avLst/>
          </a:prstGeom>
        </p:spPr>
        <p:txBody>
          <a:bodyPr vert="horz"/>
          <a:lstStyle>
            <a:lvl1pPr>
              <a:defRPr sz="1600"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927060" y="791697"/>
            <a:ext cx="1394309" cy="1245036"/>
          </a:xfrm>
          <a:prstGeom prst="rect">
            <a:avLst/>
          </a:prstGeom>
        </p:spPr>
        <p:txBody>
          <a:bodyPr vert="horz"/>
          <a:lstStyle>
            <a:lvl1pPr>
              <a:defRPr sz="1600">
                <a:latin typeface="Arial "/>
                <a:cs typeface="Arial "/>
              </a:defRPr>
            </a:lvl1pPr>
          </a:lstStyle>
          <a:p>
            <a:pPr lvl="0"/>
            <a:endParaRPr lang="en-US" noProof="0" dirty="0">
              <a:sym typeface="Ideal Sans Book" charset="0"/>
            </a:endParaRPr>
          </a:p>
        </p:txBody>
      </p:sp>
      <p:sp>
        <p:nvSpPr>
          <p:cNvPr id="24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68169"/>
            <a:ext cx="7342908" cy="614456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74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8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N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68A6095B-39D8-4DDD-8348-6D43E0C5D258}" type="datetimeFigureOut">
              <a:rPr lang="en-US" smtClean="0"/>
              <a:t>8/13/2017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D6CAF3-92BF-4435-B5A0-B4BC314AC0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87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13/08/2017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50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WITH CUSTOM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9143999" cy="6857998"/>
          </a:xfrm>
          <a:prstGeom prst="rect">
            <a:avLst/>
          </a:prstGeom>
          <a:solidFill>
            <a:srgbClr val="000000">
              <a:alpha val="21000"/>
            </a:srgbClr>
          </a:solidFill>
          <a:ln>
            <a:noFill/>
          </a:ln>
        </p:spPr>
        <p:txBody>
          <a:bodyPr vert="horz" anchor="b"/>
          <a:lstStyle>
            <a:lvl1pPr algn="r">
              <a:defRPr baseline="0"/>
            </a:lvl1pPr>
          </a:lstStyle>
          <a:p>
            <a:pPr lvl="0"/>
            <a:r>
              <a:rPr lang="en-US" dirty="0"/>
              <a:t>Do Not Touch Gray box</a:t>
            </a:r>
          </a:p>
          <a:p>
            <a:pPr lvl="0"/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95017" y="4291853"/>
            <a:ext cx="7023965" cy="1680882"/>
          </a:xfrm>
          <a:prstGeom prst="rect">
            <a:avLst/>
          </a:prstGeom>
          <a:ln w="38100" cmpd="sng">
            <a:noFill/>
          </a:ln>
        </p:spPr>
        <p:txBody>
          <a:bodyPr vert="horz" lIns="82048" tIns="41025" rIns="82048" bIns="41025" rtlCol="0" anchor="ctr"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Imago Book"/>
                <a:cs typeface="Imago Boo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1"/>
            <a:ext cx="9143999" cy="6857999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r>
              <a:rPr lang="en-US" dirty="0"/>
              <a:t>Step ONE: Select Picture, Then Right Click &gt; Arrange &gt; Send to Back \\ Step TWO: After setting picture, Edit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LERN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26999" y="142875"/>
            <a:ext cx="8905875" cy="6603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651000" y="1425222"/>
            <a:ext cx="0" cy="3795889"/>
          </a:xfrm>
          <a:prstGeom prst="line">
            <a:avLst/>
          </a:prstGeom>
          <a:ln w="63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894899" y="1509992"/>
            <a:ext cx="5541817" cy="1792007"/>
          </a:xfrm>
          <a:prstGeom prst="rect">
            <a:avLst/>
          </a:prstGeom>
        </p:spPr>
        <p:txBody>
          <a:bodyPr vert="horz" lIns="82048" tIns="41025" rIns="82048" bIns="41025" rtlCol="0" anchor="t">
            <a:normAutofit/>
          </a:bodyPr>
          <a:lstStyle>
            <a:lvl1pPr>
              <a:defRPr sz="2400" b="1">
                <a:solidFill>
                  <a:srgbClr val="78D255"/>
                </a:solidFill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894898" y="3587751"/>
            <a:ext cx="5541818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 sz="1400" b="0" i="0" cap="all" spc="224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AUTHOR NAME</a:t>
            </a:r>
          </a:p>
        </p:txBody>
      </p:sp>
      <p:pic>
        <p:nvPicPr>
          <p:cNvPr id="8" name="Picture 2" descr="C:\Users\mckenzie_jones\Desktop\TNCLogoPrimary_2C_Blk349_large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4899" y="4086601"/>
            <a:ext cx="2269019" cy="11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4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7023965" cy="476250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831274" y="2218765"/>
            <a:ext cx="7550727" cy="356347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31273" y="1479177"/>
            <a:ext cx="5541818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 sz="1400" b="0" i="0" cap="all" spc="224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7023965" cy="476250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831274" y="1539875"/>
            <a:ext cx="7550727" cy="424236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5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7023965" cy="476250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831275" y="2218765"/>
            <a:ext cx="3550226" cy="356347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31273" y="1479177"/>
            <a:ext cx="5541818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 sz="1400" b="0" i="0" cap="all" spc="224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12"/>
          <p:cNvSpPr>
            <a:spLocks noGrp="1"/>
          </p:cNvSpPr>
          <p:nvPr>
            <p:ph sz="quarter" idx="14"/>
          </p:nvPr>
        </p:nvSpPr>
        <p:spPr>
          <a:xfrm>
            <a:off x="4667250" y="2218765"/>
            <a:ext cx="3536516" cy="3563471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9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HREE LOWE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7023965" cy="476250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831274" y="2218765"/>
            <a:ext cx="7395151" cy="2416735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31273" y="1479177"/>
            <a:ext cx="5541818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 sz="1400" b="0" i="0" cap="all" spc="224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Content Placeholder 12"/>
          <p:cNvSpPr>
            <a:spLocks noGrp="1"/>
          </p:cNvSpPr>
          <p:nvPr>
            <p:ph sz="quarter" idx="15"/>
          </p:nvPr>
        </p:nvSpPr>
        <p:spPr>
          <a:xfrm>
            <a:off x="3302933" y="4794250"/>
            <a:ext cx="2454275" cy="1343025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6"/>
          </p:nvPr>
        </p:nvSpPr>
        <p:spPr>
          <a:xfrm>
            <a:off x="831273" y="4794250"/>
            <a:ext cx="2454275" cy="1343025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5772150" y="4794250"/>
            <a:ext cx="2454275" cy="1343025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191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1274" y="941294"/>
            <a:ext cx="7023965" cy="476250"/>
          </a:xfrm>
          <a:prstGeom prst="rect">
            <a:avLst/>
          </a:prstGeom>
        </p:spPr>
        <p:txBody>
          <a:bodyPr vert="horz" lIns="82048" tIns="41025" rIns="82048" bIns="41025" rtlCol="0" anchor="ctr">
            <a:normAutofit/>
          </a:bodyPr>
          <a:lstStyle>
            <a:lvl1pPr>
              <a:defRPr sz="2000" b="1">
                <a:latin typeface="Imago Medium"/>
                <a:cs typeface="Imago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831274" y="2194388"/>
            <a:ext cx="3613725" cy="1726737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31273" y="1479177"/>
            <a:ext cx="5541818" cy="268941"/>
          </a:xfrm>
          <a:prstGeom prst="rect">
            <a:avLst/>
          </a:prstGeom>
        </p:spPr>
        <p:txBody>
          <a:bodyPr vert="horz" lIns="82048" tIns="41025" rIns="82048" bIns="41025"/>
          <a:lstStyle>
            <a:lvl1pPr>
              <a:defRPr sz="1400" b="0" i="0" cap="all" spc="224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2"/>
          <p:cNvSpPr>
            <a:spLocks noGrp="1"/>
          </p:cNvSpPr>
          <p:nvPr>
            <p:ph sz="quarter" idx="14"/>
          </p:nvPr>
        </p:nvSpPr>
        <p:spPr>
          <a:xfrm>
            <a:off x="831275" y="4073866"/>
            <a:ext cx="3613724" cy="1726737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12"/>
          <p:cNvSpPr>
            <a:spLocks noGrp="1"/>
          </p:cNvSpPr>
          <p:nvPr>
            <p:ph sz="quarter" idx="15"/>
          </p:nvPr>
        </p:nvSpPr>
        <p:spPr>
          <a:xfrm>
            <a:off x="4699000" y="4073866"/>
            <a:ext cx="3470852" cy="1726737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sz="quarter" idx="16"/>
          </p:nvPr>
        </p:nvSpPr>
        <p:spPr>
          <a:xfrm>
            <a:off x="4699000" y="2194388"/>
            <a:ext cx="3470852" cy="1726737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>
              <a:lnSpc>
                <a:spcPct val="130000"/>
              </a:lnSpc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1pPr>
            <a:lvl2pPr marL="0" indent="0">
              <a:lnSpc>
                <a:spcPct val="130000"/>
              </a:lnSpc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2pPr>
            <a:lvl3pPr marL="1076889" indent="-256402">
              <a:lnSpc>
                <a:spcPct val="130000"/>
              </a:lnSpc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cs typeface="Imago Book"/>
              </a:defRPr>
            </a:lvl3pPr>
            <a:lvl4pPr>
              <a:lnSpc>
                <a:spcPct val="130000"/>
              </a:lnSpc>
              <a:defRPr sz="1400">
                <a:latin typeface="Oakleaf"/>
                <a:cs typeface="Oakleaf"/>
              </a:defRPr>
            </a:lvl4pPr>
            <a:lvl5pPr>
              <a:lnSpc>
                <a:spcPct val="130000"/>
              </a:lnSpc>
              <a:defRPr sz="1400">
                <a:latin typeface="Oakleaf"/>
                <a:cs typeface="Oakleaf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 rot="10800000" flipH="1">
            <a:off x="762000" y="589243"/>
            <a:ext cx="7550727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Line 2"/>
          <p:cNvSpPr>
            <a:spLocks noChangeShapeType="1"/>
          </p:cNvSpPr>
          <p:nvPr userDrawn="1"/>
        </p:nvSpPr>
        <p:spPr bwMode="auto">
          <a:xfrm rot="10800000" flipH="1">
            <a:off x="762000" y="6252882"/>
            <a:ext cx="7550727" cy="0"/>
          </a:xfrm>
          <a:prstGeom prst="line">
            <a:avLst/>
          </a:prstGeom>
          <a:noFill/>
          <a:ln w="6350" cmpd="sng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97" y="6402640"/>
            <a:ext cx="2008187" cy="365125"/>
          </a:xfrm>
          <a:prstGeom prst="rect">
            <a:avLst/>
          </a:prstGeom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906822" y="6495960"/>
            <a:ext cx="415636" cy="201706"/>
          </a:xfrm>
          <a:prstGeom prst="rect">
            <a:avLst/>
          </a:prstGeom>
          <a:noFill/>
          <a:ln>
            <a:noFill/>
          </a:ln>
        </p:spPr>
        <p:txBody>
          <a:bodyPr vert="horz" lIns="82058" tIns="41029" rIns="82058" bIns="41029" rtlCol="0" anchor="ctr"/>
          <a:lstStyle>
            <a:lvl1pPr algn="ctr">
              <a:defRPr sz="1100" b="0" i="0">
                <a:solidFill>
                  <a:srgbClr val="008000"/>
                </a:solidFill>
                <a:latin typeface="Imago Light"/>
                <a:cs typeface="Imago Light"/>
              </a:defRPr>
            </a:lvl1pPr>
          </a:lstStyle>
          <a:p>
            <a:pPr>
              <a:defRPr/>
            </a:pPr>
            <a:r>
              <a:rPr lang="en-US" dirty="0"/>
              <a:t>/</a:t>
            </a:r>
            <a:fld id="{39AC6DD2-7F43-1B4A-82D6-A60DA721F0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3" r:id="rId3"/>
    <p:sldLayoutId id="2147483691" r:id="rId4"/>
    <p:sldLayoutId id="2147483664" r:id="rId5"/>
    <p:sldLayoutId id="2147483689" r:id="rId6"/>
    <p:sldLayoutId id="2147483686" r:id="rId7"/>
    <p:sldLayoutId id="2147483687" r:id="rId8"/>
    <p:sldLayoutId id="2147483672" r:id="rId9"/>
    <p:sldLayoutId id="2147483665" r:id="rId10"/>
    <p:sldLayoutId id="2147483684" r:id="rId11"/>
    <p:sldLayoutId id="2147483666" r:id="rId12"/>
    <p:sldLayoutId id="2147483688" r:id="rId13"/>
    <p:sldLayoutId id="2147483673" r:id="rId14"/>
    <p:sldLayoutId id="2147483690" r:id="rId15"/>
    <p:sldLayoutId id="2147483667" r:id="rId16"/>
    <p:sldLayoutId id="2147483682" r:id="rId17"/>
    <p:sldLayoutId id="2147483685" r:id="rId18"/>
    <p:sldLayoutId id="2147483681" r:id="rId19"/>
    <p:sldLayoutId id="2147483668" r:id="rId20"/>
    <p:sldLayoutId id="2147483670" r:id="rId21"/>
    <p:sldLayoutId id="2147483663" r:id="rId22"/>
    <p:sldLayoutId id="2147483671" r:id="rId23"/>
    <p:sldLayoutId id="2147483692" r:id="rId24"/>
    <p:sldLayoutId id="2147483693" r:id="rId25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spc="179">
          <a:solidFill>
            <a:srgbClr val="82BE49"/>
          </a:solidFill>
          <a:latin typeface="Homestead Display"/>
          <a:ea typeface="+mj-ea"/>
          <a:cs typeface="Homestead Display"/>
          <a:sym typeface="Chronicle Display Black Ital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82BE49"/>
          </a:solidFill>
          <a:latin typeface="Homestead Display" charset="0"/>
          <a:ea typeface="ヒラギノ角ゴ ProN W6" charset="0"/>
          <a:cs typeface="ヒラギノ角ゴ ProN W6" charset="0"/>
          <a:sym typeface="Chronicle Display Black Ital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82BE49"/>
          </a:solidFill>
          <a:latin typeface="Homestead Display" charset="0"/>
          <a:ea typeface="ヒラギノ角ゴ ProN W6" charset="0"/>
          <a:cs typeface="ヒラギノ角ゴ ProN W6" charset="0"/>
          <a:sym typeface="Chronicle Display Black Ital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82BE49"/>
          </a:solidFill>
          <a:latin typeface="Homestead Display" charset="0"/>
          <a:ea typeface="ヒラギノ角ゴ ProN W6" charset="0"/>
          <a:cs typeface="ヒラギノ角ゴ ProN W6" charset="0"/>
          <a:sym typeface="Chronicle Display Black Ital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rgbClr val="82BE49"/>
          </a:solidFill>
          <a:latin typeface="Homestead Display" charset="0"/>
          <a:ea typeface="ヒラギノ角ゴ ProN W6" charset="0"/>
          <a:cs typeface="ヒラギノ角ゴ ProN W6" charset="0"/>
          <a:sym typeface="Chronicle Display Black Italic" charset="0"/>
        </a:defRPr>
      </a:lvl5pPr>
      <a:lvl6pPr marL="410291" algn="l" rtl="0" fontAlgn="base">
        <a:spcBef>
          <a:spcPct val="0"/>
        </a:spcBef>
        <a:spcAft>
          <a:spcPct val="0"/>
        </a:spcAft>
        <a:defRPr sz="5000">
          <a:solidFill>
            <a:srgbClr val="82BE49"/>
          </a:solidFill>
          <a:latin typeface="Chronicle Display Black Italic" charset="0"/>
          <a:ea typeface="ヒラギノ角ゴ ProN W6" charset="0"/>
          <a:cs typeface="ヒラギノ角ゴ ProN W6" charset="0"/>
          <a:sym typeface="Chronicle Display Black Italic" charset="0"/>
        </a:defRPr>
      </a:lvl6pPr>
      <a:lvl7pPr marL="820583" algn="l" rtl="0" fontAlgn="base">
        <a:spcBef>
          <a:spcPct val="0"/>
        </a:spcBef>
        <a:spcAft>
          <a:spcPct val="0"/>
        </a:spcAft>
        <a:defRPr sz="5000">
          <a:solidFill>
            <a:srgbClr val="82BE49"/>
          </a:solidFill>
          <a:latin typeface="Chronicle Display Black Italic" charset="0"/>
          <a:ea typeface="ヒラギノ角ゴ ProN W6" charset="0"/>
          <a:cs typeface="ヒラギノ角ゴ ProN W6" charset="0"/>
          <a:sym typeface="Chronicle Display Black Italic" charset="0"/>
        </a:defRPr>
      </a:lvl7pPr>
      <a:lvl8pPr marL="1230874" algn="l" rtl="0" fontAlgn="base">
        <a:spcBef>
          <a:spcPct val="0"/>
        </a:spcBef>
        <a:spcAft>
          <a:spcPct val="0"/>
        </a:spcAft>
        <a:defRPr sz="5000">
          <a:solidFill>
            <a:srgbClr val="82BE49"/>
          </a:solidFill>
          <a:latin typeface="Chronicle Display Black Italic" charset="0"/>
          <a:ea typeface="ヒラギノ角ゴ ProN W6" charset="0"/>
          <a:cs typeface="ヒラギノ角ゴ ProN W6" charset="0"/>
          <a:sym typeface="Chronicle Display Black Italic" charset="0"/>
        </a:defRPr>
      </a:lvl8pPr>
      <a:lvl9pPr marL="1641165" algn="l" rtl="0" fontAlgn="base">
        <a:spcBef>
          <a:spcPct val="0"/>
        </a:spcBef>
        <a:spcAft>
          <a:spcPct val="0"/>
        </a:spcAft>
        <a:defRPr sz="5000">
          <a:solidFill>
            <a:srgbClr val="82BE49"/>
          </a:solidFill>
          <a:latin typeface="Chronicle Display Black Italic" charset="0"/>
          <a:ea typeface="ヒラギノ角ゴ ProN W6" charset="0"/>
          <a:cs typeface="ヒラギノ角ゴ ProN W6" charset="0"/>
          <a:sym typeface="Chronicle Display Black Italic" charset="0"/>
        </a:defRPr>
      </a:lvl9pPr>
    </p:titleStyle>
    <p:bodyStyle>
      <a:lvl1pPr marL="307718" indent="-307718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  <a:sym typeface="Ideal Sans Book" charset="0"/>
        </a:defRPr>
      </a:lvl1pPr>
      <a:lvl2pPr marL="666723" indent="-256432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  <a:sym typeface="Ideal Sans Book" charset="0"/>
        </a:defRPr>
      </a:lvl2pPr>
      <a:lvl3pPr marL="1025728" indent="-20514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  <a:sym typeface="Ideal Sans Book" charset="0"/>
        </a:defRPr>
      </a:lvl3pPr>
      <a:lvl4pPr marL="1436019" indent="-20514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  <a:sym typeface="Ideal Sans Book" charset="0"/>
        </a:defRPr>
      </a:lvl4pPr>
      <a:lvl5pPr marL="1846311" indent="-205146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  <a:sym typeface="Ideal Sans Book" charset="0"/>
        </a:defRPr>
      </a:lvl5pPr>
      <a:lvl6pPr marL="410291" algn="l" rtl="0" fontAlgn="base">
        <a:lnSpc>
          <a:spcPct val="110000"/>
        </a:lnSpc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  <a:sym typeface="Ideal Sans Book" charset="0"/>
        </a:defRPr>
      </a:lvl6pPr>
      <a:lvl7pPr marL="820583" algn="l" rtl="0" fontAlgn="base">
        <a:lnSpc>
          <a:spcPct val="110000"/>
        </a:lnSpc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  <a:sym typeface="Ideal Sans Book" charset="0"/>
        </a:defRPr>
      </a:lvl7pPr>
      <a:lvl8pPr marL="1230874" algn="l" rtl="0" fontAlgn="base">
        <a:lnSpc>
          <a:spcPct val="110000"/>
        </a:lnSpc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  <a:sym typeface="Ideal Sans Book" charset="0"/>
        </a:defRPr>
      </a:lvl8pPr>
      <a:lvl9pPr marL="1641165" algn="l" rtl="0" fontAlgn="base">
        <a:lnSpc>
          <a:spcPct val="110000"/>
        </a:lnSpc>
        <a:spcBef>
          <a:spcPct val="0"/>
        </a:spcBef>
        <a:spcAft>
          <a:spcPct val="0"/>
        </a:spcAft>
        <a:defRPr sz="1100">
          <a:solidFill>
            <a:schemeClr val="tx1"/>
          </a:solidFill>
          <a:latin typeface="+mn-lt"/>
          <a:ea typeface="+mn-ea"/>
          <a:cs typeface="+mn-cs"/>
          <a:sym typeface="Ideal Sans Book" charset="0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wm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kschonek\Pictures\Steve Trimble June 2012\Verde Valley 2012 16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3866" y="-12016"/>
            <a:ext cx="9303012" cy="69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0" y="-12017"/>
            <a:ext cx="9269146" cy="6977259"/>
          </a:xfrm>
          <a:prstGeom prst="rect">
            <a:avLst/>
          </a:prstGeom>
          <a:solidFill>
            <a:schemeClr val="bg1">
              <a:alpha val="15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20349" y="2492630"/>
            <a:ext cx="7384178" cy="2983891"/>
          </a:xfrm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spc="179">
                <a:solidFill>
                  <a:srgbClr val="82BE49"/>
                </a:solidFill>
                <a:latin typeface="Homestead Display"/>
                <a:ea typeface="+mj-ea"/>
                <a:cs typeface="Homestead Display"/>
                <a:sym typeface="Chronicle Display Black Ital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82BE49"/>
                </a:solidFill>
                <a:latin typeface="Homestead Display" charset="0"/>
                <a:ea typeface="ヒラギノ角ゴ ProN W6" charset="0"/>
                <a:cs typeface="ヒラギノ角ゴ ProN W6" charset="0"/>
                <a:sym typeface="Chronicle Display Black Ital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82BE49"/>
                </a:solidFill>
                <a:latin typeface="Homestead Display" charset="0"/>
                <a:ea typeface="ヒラギノ角ゴ ProN W6" charset="0"/>
                <a:cs typeface="ヒラギノ角ゴ ProN W6" charset="0"/>
                <a:sym typeface="Chronicle Display Black Ital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82BE49"/>
                </a:solidFill>
                <a:latin typeface="Homestead Display" charset="0"/>
                <a:ea typeface="ヒラギノ角ゴ ProN W6" charset="0"/>
                <a:cs typeface="ヒラギノ角ゴ ProN W6" charset="0"/>
                <a:sym typeface="Chronicle Display Black Ital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82BE49"/>
                </a:solidFill>
                <a:latin typeface="Homestead Display" charset="0"/>
                <a:ea typeface="ヒラギノ角ゴ ProN W6" charset="0"/>
                <a:cs typeface="ヒラギノ角ゴ ProN W6" charset="0"/>
                <a:sym typeface="Chronicle Display Black Italic" charset="0"/>
              </a:defRPr>
            </a:lvl5pPr>
            <a:lvl6pPr marL="410291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82BE49"/>
                </a:solidFill>
                <a:latin typeface="Chronicle Display Black Italic" charset="0"/>
                <a:ea typeface="ヒラギノ角ゴ ProN W6" charset="0"/>
                <a:cs typeface="ヒラギノ角ゴ ProN W6" charset="0"/>
                <a:sym typeface="Chronicle Display Black Italic" charset="0"/>
              </a:defRPr>
            </a:lvl6pPr>
            <a:lvl7pPr marL="82058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82BE49"/>
                </a:solidFill>
                <a:latin typeface="Chronicle Display Black Italic" charset="0"/>
                <a:ea typeface="ヒラギノ角ゴ ProN W6" charset="0"/>
                <a:cs typeface="ヒラギノ角ゴ ProN W6" charset="0"/>
                <a:sym typeface="Chronicle Display Black Italic" charset="0"/>
              </a:defRPr>
            </a:lvl7pPr>
            <a:lvl8pPr marL="1230874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82BE49"/>
                </a:solidFill>
                <a:latin typeface="Chronicle Display Black Italic" charset="0"/>
                <a:ea typeface="ヒラギノ角ゴ ProN W6" charset="0"/>
                <a:cs typeface="ヒラギノ角ゴ ProN W6" charset="0"/>
                <a:sym typeface="Chronicle Display Black Italic" charset="0"/>
              </a:defRPr>
            </a:lvl8pPr>
            <a:lvl9pPr marL="164116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rgbClr val="82BE49"/>
                </a:solidFill>
                <a:latin typeface="Chronicle Display Black Italic" charset="0"/>
                <a:ea typeface="ヒラギノ角ゴ ProN W6" charset="0"/>
                <a:cs typeface="ヒラギノ角ゴ ProN W6" charset="0"/>
                <a:sym typeface="Chronicle Display Black Italic" charset="0"/>
              </a:defRPr>
            </a:lvl9pPr>
          </a:lstStyle>
          <a:p>
            <a:pPr defTabSz="914400"/>
            <a:r>
              <a:rPr lang="en-US" sz="3200" kern="0" dirty="0">
                <a:solidFill>
                  <a:schemeClr val="tx1"/>
                </a:solidFill>
              </a:rPr>
              <a:t>Verde River </a:t>
            </a:r>
            <a:br>
              <a:rPr lang="en-US" sz="3200" kern="0" dirty="0">
                <a:solidFill>
                  <a:schemeClr val="tx1"/>
                </a:solidFill>
              </a:rPr>
            </a:br>
            <a:r>
              <a:rPr lang="en-US" sz="3200" kern="0" dirty="0">
                <a:solidFill>
                  <a:schemeClr val="tx1"/>
                </a:solidFill>
              </a:rPr>
              <a:t>Flow Restoration Initiative</a:t>
            </a:r>
            <a:br>
              <a:rPr lang="en-US" sz="3200" kern="0" dirty="0">
                <a:solidFill>
                  <a:schemeClr val="tx1"/>
                </a:solidFill>
              </a:rPr>
            </a:br>
            <a:r>
              <a:rPr lang="en-US" sz="3200" kern="0" dirty="0">
                <a:solidFill>
                  <a:schemeClr val="tx1"/>
                </a:solidFill>
              </a:rPr>
              <a:t>Colorado River Program</a:t>
            </a:r>
          </a:p>
          <a:p>
            <a:pPr defTabSz="914400"/>
            <a:endParaRPr lang="en-US" sz="3200" kern="0" dirty="0">
              <a:solidFill>
                <a:schemeClr val="tx1"/>
              </a:solidFill>
            </a:endParaRPr>
          </a:p>
          <a:p>
            <a:pPr defTabSz="914400"/>
            <a:r>
              <a:rPr lang="en-US" sz="3200" kern="0" dirty="0">
                <a:solidFill>
                  <a:schemeClr val="tx1"/>
                </a:solidFill>
              </a:rPr>
              <a:t>Kimberly Schonek</a:t>
            </a:r>
          </a:p>
          <a:p>
            <a:pPr defTabSz="914400"/>
            <a:r>
              <a:rPr lang="en-US" sz="3200" kern="0" dirty="0">
                <a:solidFill>
                  <a:schemeClr val="tx1"/>
                </a:solidFill>
              </a:rPr>
              <a:t>The Nature Conservancy</a:t>
            </a:r>
            <a:br>
              <a:rPr lang="en-US" sz="32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pic>
        <p:nvPicPr>
          <p:cNvPr id="15" name="Picture 14" descr="TNCLogoPrimary_Rev_WhtCMYK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223" y="170689"/>
            <a:ext cx="2204095" cy="111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D6CAF3-92BF-4435-B5A0-B4BC314AC07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2" y="1688641"/>
            <a:ext cx="8904933" cy="500902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45" y="-2747"/>
            <a:ext cx="7717499" cy="32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4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/</a:t>
            </a:r>
            <a:fld id="{39AC6DD2-7F43-1B4A-82D6-A60DA721F0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3091" y="1596339"/>
            <a:ext cx="2562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 Light" panose="020F0302020204030204" pitchFamily="34" charset="0"/>
              </a:rPr>
              <a:t>Thank you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98785" y="2022631"/>
            <a:ext cx="6278698" cy="4160033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ea typeface="+mn-ea"/>
                <a:cs typeface="Imago Book"/>
                <a:sym typeface="Ideal Sans Book" charset="0"/>
              </a:defRPr>
            </a:lvl1pPr>
            <a:lvl2pPr marL="0" indent="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ea typeface="+mn-ea"/>
                <a:cs typeface="Imago Book"/>
                <a:sym typeface="Ideal Sans Book" charset="0"/>
              </a:defRPr>
            </a:lvl2pPr>
            <a:lvl3pPr marL="1076889" indent="-25640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ea typeface="+mn-ea"/>
                <a:cs typeface="Imago Book"/>
                <a:sym typeface="Ideal Sans Book" charset="0"/>
              </a:defRPr>
            </a:lvl3pPr>
            <a:lvl4pPr marL="1436019" indent="-205146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akleaf"/>
                <a:ea typeface="+mn-ea"/>
                <a:cs typeface="Oakleaf"/>
                <a:sym typeface="Ideal Sans Book" charset="0"/>
              </a:defRPr>
            </a:lvl4pPr>
            <a:lvl5pPr marL="1846311" indent="-205146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akleaf"/>
                <a:ea typeface="+mn-ea"/>
                <a:cs typeface="Oakleaf"/>
                <a:sym typeface="Ideal Sans Book" charset="0"/>
              </a:defRPr>
            </a:lvl5pPr>
            <a:lvl6pPr marL="410291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6pPr>
            <a:lvl7pPr marL="82058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7pPr>
            <a:lvl8pPr marL="123087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8pPr>
            <a:lvl9pPr marL="1641165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4400" kern="0" dirty="0">
                <a:solidFill>
                  <a:schemeClr val="tx1"/>
                </a:solidFill>
              </a:rPr>
              <a:t>Strong and diverse partnerships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4400" kern="0" dirty="0">
                <a:solidFill>
                  <a:schemeClr val="tx1"/>
                </a:solidFill>
              </a:rPr>
              <a:t>Creative problem solving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4400" kern="0" dirty="0">
                <a:solidFill>
                  <a:schemeClr val="tx1"/>
                </a:solidFill>
              </a:rPr>
              <a:t>Mutual benefits</a:t>
            </a:r>
          </a:p>
        </p:txBody>
      </p:sp>
      <p:pic>
        <p:nvPicPr>
          <p:cNvPr id="12" name="Picture 18" descr="Verde_Reed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5142" y="577355"/>
            <a:ext cx="9653286" cy="1328114"/>
          </a:xfrm>
          <a:prstGeom prst="rect">
            <a:avLst/>
          </a:prstGeom>
          <a:noFill/>
          <a:ln/>
        </p:spPr>
      </p:pic>
      <p:sp>
        <p:nvSpPr>
          <p:cNvPr id="13" name="TextBox 12"/>
          <p:cNvSpPr txBox="1"/>
          <p:nvPr/>
        </p:nvSpPr>
        <p:spPr>
          <a:xfrm>
            <a:off x="243070" y="978677"/>
            <a:ext cx="4682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 Light" panose="020F0302020204030204" pitchFamily="34" charset="0"/>
              </a:rPr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15155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/</a:t>
            </a:r>
            <a:fld id="{39AC6DD2-7F43-1B4A-82D6-A60DA721F0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73091" y="1596339"/>
            <a:ext cx="2562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 Light" panose="020F0302020204030204" pitchFamily="34" charset="0"/>
              </a:rPr>
              <a:t>Thank you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78735" y="2022631"/>
            <a:ext cx="8565266" cy="4160033"/>
          </a:xfrm>
          <a:prstGeom prst="rect">
            <a:avLst/>
          </a:prstGeom>
        </p:spPr>
        <p:txBody>
          <a:bodyPr vert="horz" lIns="82048" tIns="41025" rIns="82048" bIns="41025"/>
          <a:lstStyle>
            <a:lvl1pPr marL="0" indent="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ea typeface="+mn-ea"/>
                <a:cs typeface="Imago Book"/>
                <a:sym typeface="Ideal Sans Book" charset="0"/>
              </a:defRPr>
            </a:lvl1pPr>
            <a:lvl2pPr marL="0" indent="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ea typeface="+mn-ea"/>
                <a:cs typeface="Imago Book"/>
                <a:sym typeface="Ideal Sans Book" charset="0"/>
              </a:defRPr>
            </a:lvl2pPr>
            <a:lvl3pPr marL="1076889" indent="-256402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82BF4A"/>
              </a:buClr>
              <a:buSzPct val="75000"/>
              <a:buFont typeface="Wingdings" charset="2"/>
              <a:buChar char=""/>
              <a:defRPr sz="1400" b="0" i="0">
                <a:solidFill>
                  <a:schemeClr val="tx1">
                    <a:lumMod val="50000"/>
                    <a:lumOff val="50000"/>
                  </a:schemeClr>
                </a:solidFill>
                <a:latin typeface="Imago Book"/>
                <a:ea typeface="+mn-ea"/>
                <a:cs typeface="Imago Book"/>
                <a:sym typeface="Ideal Sans Book" charset="0"/>
              </a:defRPr>
            </a:lvl3pPr>
            <a:lvl4pPr marL="1436019" indent="-205146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akleaf"/>
                <a:ea typeface="+mn-ea"/>
                <a:cs typeface="Oakleaf"/>
                <a:sym typeface="Ideal Sans Book" charset="0"/>
              </a:defRPr>
            </a:lvl4pPr>
            <a:lvl5pPr marL="1846311" indent="-205146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akleaf"/>
                <a:ea typeface="+mn-ea"/>
                <a:cs typeface="Oakleaf"/>
                <a:sym typeface="Ideal Sans Book" charset="0"/>
              </a:defRPr>
            </a:lvl5pPr>
            <a:lvl6pPr marL="410291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6pPr>
            <a:lvl7pPr marL="82058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7pPr>
            <a:lvl8pPr marL="123087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8pPr>
            <a:lvl9pPr marL="1641165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9pPr>
          </a:lstStyle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chemeClr val="tx1"/>
                </a:solidFill>
              </a:rPr>
              <a:t>More than $1M in Corporate Funding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chemeClr val="tx1"/>
                </a:solidFill>
              </a:rPr>
              <a:t>$3M in federal funding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chemeClr val="tx1"/>
                </a:solidFill>
              </a:rPr>
              <a:t>Increased flow in 20 miles of river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chemeClr val="tx1"/>
                </a:solidFill>
              </a:rPr>
              <a:t>More than 62 M gallons of water left instream in 2017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chemeClr val="tx1"/>
                </a:solidFill>
              </a:rPr>
              <a:t>Strong foundation for on-going projects</a:t>
            </a:r>
          </a:p>
        </p:txBody>
      </p:sp>
      <p:pic>
        <p:nvPicPr>
          <p:cNvPr id="12" name="Picture 18" descr="Verde_Reed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5142" y="577355"/>
            <a:ext cx="9653286" cy="1328114"/>
          </a:xfrm>
          <a:prstGeom prst="rect">
            <a:avLst/>
          </a:prstGeom>
          <a:noFill/>
          <a:ln/>
        </p:spPr>
      </p:pic>
      <p:sp>
        <p:nvSpPr>
          <p:cNvPr id="13" name="TextBox 12"/>
          <p:cNvSpPr txBox="1"/>
          <p:nvPr/>
        </p:nvSpPr>
        <p:spPr>
          <a:xfrm>
            <a:off x="243070" y="978677"/>
            <a:ext cx="4682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 Light" panose="020F0302020204030204" pitchFamily="34" charset="0"/>
              </a:rPr>
              <a:t>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30795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375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D6CAF3-92BF-4435-B5A0-B4BC314AC073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2225" y="-447288"/>
            <a:ext cx="8229600" cy="1219200"/>
          </a:xfrm>
        </p:spPr>
        <p:txBody>
          <a:bodyPr/>
          <a:lstStyle/>
          <a:p>
            <a:r>
              <a:rPr lang="en-US" dirty="0"/>
              <a:t>Verde River Watershed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21382" y="3392659"/>
            <a:ext cx="4322617" cy="3148882"/>
          </a:xfrm>
          <a:prstGeom prst="rect">
            <a:avLst/>
          </a:prstGeom>
        </p:spPr>
        <p:txBody>
          <a:bodyPr/>
          <a:lstStyle>
            <a:lvl1pPr marL="307718" indent="-30771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1pPr>
            <a:lvl2pPr marL="666723" indent="-25643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2pPr>
            <a:lvl3pPr marL="1025728" indent="-205146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3pPr>
            <a:lvl4pPr marL="1436019" indent="-205146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4pPr>
            <a:lvl5pPr marL="1846311" indent="-205146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5pPr>
            <a:lvl6pPr marL="410291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6pPr>
            <a:lvl7pPr marL="82058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7pPr>
            <a:lvl8pPr marL="123087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8pPr>
            <a:lvl9pPr marL="1641165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9pPr>
          </a:lstStyle>
          <a:p>
            <a:pPr defTabSz="9144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One of 26 of the state’s 38 groundwater basins forecasted to have more demand than supply within 2 decades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Surface flows are highly impacted by groundwater and surface water diversions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Supplies surface water to one of the five largest metro areas in the country</a:t>
            </a:r>
          </a:p>
          <a:p>
            <a:pPr defTabSz="914400"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</a:rPr>
              <a:t>Drinking water supply for one of the fastest growing counties in rural Arizona</a:t>
            </a:r>
            <a:endParaRPr lang="en-US" kern="0" dirty="0">
              <a:solidFill>
                <a:srgbClr val="7F7F7F"/>
              </a:solidFill>
            </a:endParaRPr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1212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374" y="663780"/>
            <a:ext cx="4845864" cy="61942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D6CAF3-92BF-4435-B5A0-B4BC314AC07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076711"/>
              </p:ext>
            </p:extLst>
          </p:nvPr>
        </p:nvGraphicFramePr>
        <p:xfrm>
          <a:off x="4004212" y="583847"/>
          <a:ext cx="4684889" cy="2893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V="1">
            <a:off x="2754489" y="3149600"/>
            <a:ext cx="1873955" cy="191911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3364089" y="3149600"/>
            <a:ext cx="5204178" cy="1151467"/>
          </a:xfrm>
          <a:prstGeom prst="straightConnector1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tar: 5 Points 1"/>
          <p:cNvSpPr/>
          <p:nvPr/>
        </p:nvSpPr>
        <p:spPr bwMode="auto">
          <a:xfrm>
            <a:off x="5238044" y="2658533"/>
            <a:ext cx="654756" cy="530578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" name="Star: 5 Points 9"/>
          <p:cNvSpPr/>
          <p:nvPr/>
        </p:nvSpPr>
        <p:spPr bwMode="auto">
          <a:xfrm>
            <a:off x="6815145" y="2714977"/>
            <a:ext cx="654756" cy="530578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" name="Star: 5 Points 11"/>
          <p:cNvSpPr/>
          <p:nvPr/>
        </p:nvSpPr>
        <p:spPr bwMode="auto">
          <a:xfrm>
            <a:off x="7537220" y="2683933"/>
            <a:ext cx="654756" cy="530578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374" y="663780"/>
            <a:ext cx="4845864" cy="61942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D6CAF3-92BF-4435-B5A0-B4BC314AC073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364089" y="3149600"/>
            <a:ext cx="1648178" cy="115146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Star: 5 Points 12"/>
          <p:cNvSpPr/>
          <p:nvPr/>
        </p:nvSpPr>
        <p:spPr bwMode="auto">
          <a:xfrm>
            <a:off x="3036711" y="4201715"/>
            <a:ext cx="654756" cy="530578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4" name="Content Placeholder 4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8178" y="232555"/>
            <a:ext cx="4788938" cy="305766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 14"/>
          <p:cNvGrpSpPr/>
          <p:nvPr/>
        </p:nvGrpSpPr>
        <p:grpSpPr>
          <a:xfrm>
            <a:off x="6115102" y="3830717"/>
            <a:ext cx="1759178" cy="1803152"/>
            <a:chOff x="6527747" y="2333758"/>
            <a:chExt cx="2345570" cy="2404203"/>
          </a:xfrm>
        </p:grpSpPr>
        <p:sp>
          <p:nvSpPr>
            <p:cNvPr id="16" name="TextBox 15"/>
            <p:cNvSpPr txBox="1"/>
            <p:nvPr/>
          </p:nvSpPr>
          <p:spPr>
            <a:xfrm>
              <a:off x="6527747" y="2333758"/>
              <a:ext cx="1691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Ø"/>
              </a:pPr>
              <a:r>
                <a:rPr lang="en-US" sz="1650" b="1" dirty="0">
                  <a:latin typeface="+mj-lt"/>
                </a:rPr>
                <a:t>Drought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30019" y="2827355"/>
              <a:ext cx="234102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Ø"/>
              </a:pPr>
              <a:r>
                <a:rPr lang="en-US" sz="1650" b="1" dirty="0">
                  <a:latin typeface="+mj-lt"/>
                </a:rPr>
                <a:t>Groundwater Pumping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32291" y="3689442"/>
              <a:ext cx="234102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57175" indent="-257175">
                <a:buFont typeface="Wingdings" panose="05000000000000000000" pitchFamily="2" charset="2"/>
                <a:buChar char="Ø"/>
              </a:pPr>
              <a:r>
                <a:rPr lang="en-US" sz="1650" b="1" dirty="0">
                  <a:latin typeface="+mj-lt"/>
                </a:rPr>
                <a:t>Climate Change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32291" y="4276296"/>
              <a:ext cx="2341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5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6401" y="3948906"/>
            <a:ext cx="3533422" cy="1783643"/>
          </a:xfrm>
        </p:spPr>
        <p:txBody>
          <a:bodyPr/>
          <a:lstStyle/>
          <a:p>
            <a:pPr marL="800100" lvl="3" indent="-342900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ea typeface="ＭＳ Ｐゴシック"/>
              </a:rPr>
              <a:t>Cost Effective</a:t>
            </a:r>
          </a:p>
          <a:p>
            <a:pPr marL="800100" lvl="3" indent="-342900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200" dirty="0">
                <a:ea typeface="ＭＳ Ｐゴシック"/>
              </a:rPr>
              <a:t>Measurable Results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D6CAF3-92BF-4435-B5A0-B4BC314AC07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7822"/>
          </a:xfrm>
        </p:spPr>
        <p:txBody>
          <a:bodyPr/>
          <a:lstStyle/>
          <a:p>
            <a:r>
              <a:rPr lang="en-US" dirty="0"/>
              <a:t>Salt and Verde Rivers Water Fund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7910"/>
            <a:ext cx="5904901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352801" y="5163255"/>
            <a:ext cx="5667022" cy="917222"/>
          </a:xfrm>
          <a:prstGeom prst="rect">
            <a:avLst/>
          </a:prstGeom>
        </p:spPr>
        <p:txBody>
          <a:bodyPr/>
          <a:lstStyle>
            <a:lvl1pPr marL="307718" indent="-30771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1pPr>
            <a:lvl2pPr marL="666723" indent="-256432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2pPr>
            <a:lvl3pPr marL="1025728" indent="-205146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3pPr>
            <a:lvl4pPr marL="1436019" indent="-205146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4pPr>
            <a:lvl5pPr marL="1846311" indent="-205146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5pPr>
            <a:lvl6pPr marL="410291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6pPr>
            <a:lvl7pPr marL="820583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7pPr>
            <a:lvl8pPr marL="1230874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8pPr>
            <a:lvl9pPr marL="1641165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  <a:sym typeface="Ideal Sans Book" charset="0"/>
              </a:defRPr>
            </a:lvl9pPr>
          </a:lstStyle>
          <a:p>
            <a:pPr marL="800100" lvl="3" indent="-342900" defTabSz="914400">
              <a:lnSpc>
                <a:spcPct val="16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200" kern="0" dirty="0">
                <a:ea typeface="ＭＳ Ｐゴシック"/>
              </a:rPr>
              <a:t>Cooperation between rural and urban</a:t>
            </a:r>
          </a:p>
        </p:txBody>
      </p:sp>
    </p:spTree>
    <p:extLst>
      <p:ext uri="{BB962C8B-B14F-4D97-AF65-F5344CB8AC3E}">
        <p14:creationId xmlns:p14="http://schemas.microsoft.com/office/powerpoint/2010/main" val="352462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Achieving Goals</a:t>
            </a:r>
          </a:p>
        </p:txBody>
      </p:sp>
      <p:sp>
        <p:nvSpPr>
          <p:cNvPr id="10" name="Circular Arrow 9"/>
          <p:cNvSpPr/>
          <p:nvPr/>
        </p:nvSpPr>
        <p:spPr>
          <a:xfrm>
            <a:off x="2760547" y="1273979"/>
            <a:ext cx="2047505" cy="206931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842430" y="2128634"/>
            <a:ext cx="3657600" cy="676526"/>
          </a:xfrm>
          <a:custGeom>
            <a:avLst/>
            <a:gdLst>
              <a:gd name="connsiteX0" fmla="*/ 0 w 1019539"/>
              <a:gd name="connsiteY0" fmla="*/ 0 h 676526"/>
              <a:gd name="connsiteX1" fmla="*/ 1019539 w 1019539"/>
              <a:gd name="connsiteY1" fmla="*/ 0 h 676526"/>
              <a:gd name="connsiteX2" fmla="*/ 1019539 w 1019539"/>
              <a:gd name="connsiteY2" fmla="*/ 676526 h 676526"/>
              <a:gd name="connsiteX3" fmla="*/ 0 w 1019539"/>
              <a:gd name="connsiteY3" fmla="*/ 676526 h 676526"/>
              <a:gd name="connsiteX4" fmla="*/ 0 w 1019539"/>
              <a:gd name="connsiteY4" fmla="*/ 0 h 67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39" h="676526">
                <a:moveTo>
                  <a:pt x="0" y="0"/>
                </a:moveTo>
                <a:lnTo>
                  <a:pt x="1019539" y="0"/>
                </a:lnTo>
                <a:lnTo>
                  <a:pt x="1019539" y="676526"/>
                </a:lnTo>
                <a:lnTo>
                  <a:pt x="0" y="676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/>
              <a:t>Must be able to control diversions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/>
              <a:t>By-pass saved water</a:t>
            </a:r>
          </a:p>
        </p:txBody>
      </p:sp>
      <p:sp>
        <p:nvSpPr>
          <p:cNvPr id="12" name="Freeform 11"/>
          <p:cNvSpPr/>
          <p:nvPr/>
        </p:nvSpPr>
        <p:spPr>
          <a:xfrm>
            <a:off x="2951354" y="1889619"/>
            <a:ext cx="1595448" cy="577278"/>
          </a:xfrm>
          <a:custGeom>
            <a:avLst/>
            <a:gdLst>
              <a:gd name="connsiteX0" fmla="*/ 0 w 949039"/>
              <a:gd name="connsiteY0" fmla="*/ 0 h 474470"/>
              <a:gd name="connsiteX1" fmla="*/ 949039 w 949039"/>
              <a:gd name="connsiteY1" fmla="*/ 0 h 474470"/>
              <a:gd name="connsiteX2" fmla="*/ 949039 w 949039"/>
              <a:gd name="connsiteY2" fmla="*/ 474470 h 474470"/>
              <a:gd name="connsiteX3" fmla="*/ 0 w 949039"/>
              <a:gd name="connsiteY3" fmla="*/ 474470 h 474470"/>
              <a:gd name="connsiteX4" fmla="*/ 0 w 949039"/>
              <a:gd name="connsiteY4" fmla="*/ 0 h 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039" h="474470">
                <a:moveTo>
                  <a:pt x="0" y="0"/>
                </a:moveTo>
                <a:lnTo>
                  <a:pt x="949039" y="0"/>
                </a:lnTo>
                <a:lnTo>
                  <a:pt x="949039" y="474470"/>
                </a:lnTo>
                <a:lnTo>
                  <a:pt x="0" y="4744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Enabling Infrastructure</a:t>
            </a:r>
          </a:p>
        </p:txBody>
      </p:sp>
      <p:sp>
        <p:nvSpPr>
          <p:cNvPr id="13" name="Shape 12"/>
          <p:cNvSpPr/>
          <p:nvPr/>
        </p:nvSpPr>
        <p:spPr>
          <a:xfrm>
            <a:off x="2252476" y="2251334"/>
            <a:ext cx="2047505" cy="2069313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4842430" y="3232298"/>
            <a:ext cx="3657600" cy="676526"/>
          </a:xfrm>
          <a:custGeom>
            <a:avLst/>
            <a:gdLst>
              <a:gd name="connsiteX0" fmla="*/ 0 w 1019539"/>
              <a:gd name="connsiteY0" fmla="*/ 0 h 676526"/>
              <a:gd name="connsiteX1" fmla="*/ 1019539 w 1019539"/>
              <a:gd name="connsiteY1" fmla="*/ 0 h 676526"/>
              <a:gd name="connsiteX2" fmla="*/ 1019539 w 1019539"/>
              <a:gd name="connsiteY2" fmla="*/ 676526 h 676526"/>
              <a:gd name="connsiteX3" fmla="*/ 0 w 1019539"/>
              <a:gd name="connsiteY3" fmla="*/ 676526 h 676526"/>
              <a:gd name="connsiteX4" fmla="*/ 0 w 1019539"/>
              <a:gd name="connsiteY4" fmla="*/ 0 h 67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39" h="676526">
                <a:moveTo>
                  <a:pt x="0" y="0"/>
                </a:moveTo>
                <a:lnTo>
                  <a:pt x="1019539" y="0"/>
                </a:lnTo>
                <a:lnTo>
                  <a:pt x="1019539" y="676526"/>
                </a:lnTo>
                <a:lnTo>
                  <a:pt x="0" y="676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/>
              <a:t>All users are fully satisfied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/>
              <a:t>Downstream users do not need “saved” water</a:t>
            </a:r>
          </a:p>
        </p:txBody>
      </p:sp>
      <p:sp>
        <p:nvSpPr>
          <p:cNvPr id="15" name="Freeform 14"/>
          <p:cNvSpPr/>
          <p:nvPr/>
        </p:nvSpPr>
        <p:spPr>
          <a:xfrm>
            <a:off x="2430244" y="2845028"/>
            <a:ext cx="1713744" cy="577278"/>
          </a:xfrm>
          <a:custGeom>
            <a:avLst/>
            <a:gdLst>
              <a:gd name="connsiteX0" fmla="*/ 0 w 949039"/>
              <a:gd name="connsiteY0" fmla="*/ 0 h 474470"/>
              <a:gd name="connsiteX1" fmla="*/ 949039 w 949039"/>
              <a:gd name="connsiteY1" fmla="*/ 0 h 474470"/>
              <a:gd name="connsiteX2" fmla="*/ 949039 w 949039"/>
              <a:gd name="connsiteY2" fmla="*/ 474470 h 474470"/>
              <a:gd name="connsiteX3" fmla="*/ 0 w 949039"/>
              <a:gd name="connsiteY3" fmla="*/ 474470 h 474470"/>
              <a:gd name="connsiteX4" fmla="*/ 0 w 949039"/>
              <a:gd name="connsiteY4" fmla="*/ 0 h 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039" h="474470">
                <a:moveTo>
                  <a:pt x="0" y="0"/>
                </a:moveTo>
                <a:lnTo>
                  <a:pt x="949039" y="0"/>
                </a:lnTo>
                <a:lnTo>
                  <a:pt x="949039" y="474470"/>
                </a:lnTo>
                <a:lnTo>
                  <a:pt x="0" y="4744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Satisfied downstream users</a:t>
            </a:r>
          </a:p>
        </p:txBody>
      </p:sp>
      <p:sp>
        <p:nvSpPr>
          <p:cNvPr id="16" name="Circular Arrow 15"/>
          <p:cNvSpPr/>
          <p:nvPr/>
        </p:nvSpPr>
        <p:spPr>
          <a:xfrm>
            <a:off x="2724922" y="3232298"/>
            <a:ext cx="2047505" cy="206931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reeform 16"/>
          <p:cNvSpPr/>
          <p:nvPr/>
        </p:nvSpPr>
        <p:spPr>
          <a:xfrm>
            <a:off x="4849485" y="4162131"/>
            <a:ext cx="3657600" cy="676526"/>
          </a:xfrm>
          <a:custGeom>
            <a:avLst/>
            <a:gdLst>
              <a:gd name="connsiteX0" fmla="*/ 0 w 3220888"/>
              <a:gd name="connsiteY0" fmla="*/ 0 h 676526"/>
              <a:gd name="connsiteX1" fmla="*/ 3220888 w 3220888"/>
              <a:gd name="connsiteY1" fmla="*/ 0 h 676526"/>
              <a:gd name="connsiteX2" fmla="*/ 3220888 w 3220888"/>
              <a:gd name="connsiteY2" fmla="*/ 676526 h 676526"/>
              <a:gd name="connsiteX3" fmla="*/ 0 w 3220888"/>
              <a:gd name="connsiteY3" fmla="*/ 676526 h 676526"/>
              <a:gd name="connsiteX4" fmla="*/ 0 w 3220888"/>
              <a:gd name="connsiteY4" fmla="*/ 0 h 67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888" h="676526">
                <a:moveTo>
                  <a:pt x="0" y="0"/>
                </a:moveTo>
                <a:lnTo>
                  <a:pt x="3220888" y="0"/>
                </a:lnTo>
                <a:lnTo>
                  <a:pt x="3220888" y="676526"/>
                </a:lnTo>
                <a:lnTo>
                  <a:pt x="0" y="676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/>
              <a:t>Fallowing agreements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/>
              <a:t>Diversion reduction agreements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/>
              <a:t>Mitigate new uses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2822691" y="3847938"/>
            <a:ext cx="1794141" cy="577278"/>
          </a:xfrm>
          <a:custGeom>
            <a:avLst/>
            <a:gdLst>
              <a:gd name="connsiteX0" fmla="*/ 0 w 949039"/>
              <a:gd name="connsiteY0" fmla="*/ 0 h 474470"/>
              <a:gd name="connsiteX1" fmla="*/ 949039 w 949039"/>
              <a:gd name="connsiteY1" fmla="*/ 0 h 474470"/>
              <a:gd name="connsiteX2" fmla="*/ 949039 w 949039"/>
              <a:gd name="connsiteY2" fmla="*/ 474470 h 474470"/>
              <a:gd name="connsiteX3" fmla="*/ 0 w 949039"/>
              <a:gd name="connsiteY3" fmla="*/ 474470 h 474470"/>
              <a:gd name="connsiteX4" fmla="*/ 0 w 949039"/>
              <a:gd name="connsiteY4" fmla="*/ 0 h 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039" h="474470">
                <a:moveTo>
                  <a:pt x="0" y="0"/>
                </a:moveTo>
                <a:lnTo>
                  <a:pt x="949039" y="0"/>
                </a:lnTo>
                <a:lnTo>
                  <a:pt x="949039" y="474470"/>
                </a:lnTo>
                <a:lnTo>
                  <a:pt x="0" y="4744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Market Transactions</a:t>
            </a:r>
          </a:p>
        </p:txBody>
      </p:sp>
      <p:sp>
        <p:nvSpPr>
          <p:cNvPr id="19" name="Block Arc 18"/>
          <p:cNvSpPr/>
          <p:nvPr/>
        </p:nvSpPr>
        <p:spPr>
          <a:xfrm>
            <a:off x="2422566" y="4322409"/>
            <a:ext cx="1759064" cy="1778478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Freeform 19"/>
          <p:cNvSpPr/>
          <p:nvPr/>
        </p:nvSpPr>
        <p:spPr>
          <a:xfrm>
            <a:off x="4842430" y="5066113"/>
            <a:ext cx="3657600" cy="676526"/>
          </a:xfrm>
          <a:custGeom>
            <a:avLst/>
            <a:gdLst>
              <a:gd name="connsiteX0" fmla="*/ 0 w 1019539"/>
              <a:gd name="connsiteY0" fmla="*/ 0 h 676526"/>
              <a:gd name="connsiteX1" fmla="*/ 1019539 w 1019539"/>
              <a:gd name="connsiteY1" fmla="*/ 0 h 676526"/>
              <a:gd name="connsiteX2" fmla="*/ 1019539 w 1019539"/>
              <a:gd name="connsiteY2" fmla="*/ 676526 h 676526"/>
              <a:gd name="connsiteX3" fmla="*/ 0 w 1019539"/>
              <a:gd name="connsiteY3" fmla="*/ 676526 h 676526"/>
              <a:gd name="connsiteX4" fmla="*/ 0 w 1019539"/>
              <a:gd name="connsiteY4" fmla="*/ 0 h 67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539" h="676526">
                <a:moveTo>
                  <a:pt x="0" y="0"/>
                </a:moveTo>
                <a:lnTo>
                  <a:pt x="1019539" y="0"/>
                </a:lnTo>
                <a:lnTo>
                  <a:pt x="1019539" y="676526"/>
                </a:lnTo>
                <a:lnTo>
                  <a:pt x="0" y="67652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/>
              <a:t>Less consumptive use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600" kern="1200" dirty="0"/>
              <a:t>More water in critical reaches</a:t>
            </a:r>
          </a:p>
        </p:txBody>
      </p:sp>
      <p:sp>
        <p:nvSpPr>
          <p:cNvPr id="21" name="Freeform 20"/>
          <p:cNvSpPr/>
          <p:nvPr/>
        </p:nvSpPr>
        <p:spPr>
          <a:xfrm>
            <a:off x="2779336" y="4827098"/>
            <a:ext cx="1142623" cy="577278"/>
          </a:xfrm>
          <a:custGeom>
            <a:avLst/>
            <a:gdLst>
              <a:gd name="connsiteX0" fmla="*/ 0 w 949039"/>
              <a:gd name="connsiteY0" fmla="*/ 0 h 474470"/>
              <a:gd name="connsiteX1" fmla="*/ 949039 w 949039"/>
              <a:gd name="connsiteY1" fmla="*/ 0 h 474470"/>
              <a:gd name="connsiteX2" fmla="*/ 949039 w 949039"/>
              <a:gd name="connsiteY2" fmla="*/ 474470 h 474470"/>
              <a:gd name="connsiteX3" fmla="*/ 0 w 949039"/>
              <a:gd name="connsiteY3" fmla="*/ 474470 h 474470"/>
              <a:gd name="connsiteX4" fmla="*/ 0 w 949039"/>
              <a:gd name="connsiteY4" fmla="*/ 0 h 47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9039" h="474470">
                <a:moveTo>
                  <a:pt x="0" y="0"/>
                </a:moveTo>
                <a:lnTo>
                  <a:pt x="949039" y="0"/>
                </a:lnTo>
                <a:lnTo>
                  <a:pt x="949039" y="474470"/>
                </a:lnTo>
                <a:lnTo>
                  <a:pt x="0" y="4744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Flowing River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04820" y="1479177"/>
            <a:ext cx="5541818" cy="268941"/>
          </a:xfrm>
        </p:spPr>
        <p:txBody>
          <a:bodyPr/>
          <a:lstStyle/>
          <a:p>
            <a:r>
              <a:rPr lang="en-US" dirty="0"/>
              <a:t>There’s a plan……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/</a:t>
            </a:r>
            <a:fld id="{39AC6DD2-7F43-1B4A-82D6-A60DA721F0B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5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D6CAF3-92BF-4435-B5A0-B4BC314AC07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33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813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Collaborative Projects with Multiple Benefits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526" y="1524000"/>
            <a:ext cx="7725114" cy="4900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99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D6CAF3-92BF-4435-B5A0-B4BC314AC07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Irrigation Infrastructure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6" y="2071130"/>
            <a:ext cx="4478099" cy="2628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415" y="561631"/>
            <a:ext cx="4078495" cy="56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30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D6CAF3-92BF-4435-B5A0-B4BC314AC073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758" y="-7440"/>
            <a:ext cx="4193242" cy="686543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83644"/>
            <a:ext cx="6349825" cy="43072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93558" cy="1219200"/>
          </a:xfrm>
        </p:spPr>
        <p:txBody>
          <a:bodyPr/>
          <a:lstStyle/>
          <a:p>
            <a:pPr algn="ctr"/>
            <a:r>
              <a:rPr lang="en-US" dirty="0"/>
              <a:t>Crop Conversion</a:t>
            </a:r>
            <a:br>
              <a:rPr lang="en-US" dirty="0"/>
            </a:br>
            <a:r>
              <a:rPr lang="en-US" dirty="0"/>
              <a:t>Low Water Use</a:t>
            </a:r>
          </a:p>
        </p:txBody>
      </p:sp>
    </p:spTree>
    <p:extLst>
      <p:ext uri="{BB962C8B-B14F-4D97-AF65-F5344CB8AC3E}">
        <p14:creationId xmlns:p14="http://schemas.microsoft.com/office/powerpoint/2010/main" val="2470181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VANCED TNC D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ster #1">
      <a:majorFont>
        <a:latin typeface="Chronicle Display Black Italic"/>
        <a:ea typeface="ヒラギノ角ゴ ProN W6"/>
        <a:cs typeface="ヒラギノ角ゴ ProN W6"/>
      </a:majorFont>
      <a:minorFont>
        <a:latin typeface="Ideal Sans 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Master #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18243</TotalTime>
  <Words>321</Words>
  <Application>Microsoft Office PowerPoint</Application>
  <PresentationFormat>On-screen Show (4:3)</PresentationFormat>
  <Paragraphs>67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ＭＳ Ｐゴシック</vt:lpstr>
      <vt:lpstr>Arial</vt:lpstr>
      <vt:lpstr>Arial </vt:lpstr>
      <vt:lpstr>Calibri</vt:lpstr>
      <vt:lpstr>Calibri Light</vt:lpstr>
      <vt:lpstr>Chronicle Display Black Italic</vt:lpstr>
      <vt:lpstr>Garamond</vt:lpstr>
      <vt:lpstr>Gill Sans</vt:lpstr>
      <vt:lpstr>Homestead Display</vt:lpstr>
      <vt:lpstr>Ideal Sans Book</vt:lpstr>
      <vt:lpstr>Imago Book</vt:lpstr>
      <vt:lpstr>Imago Light</vt:lpstr>
      <vt:lpstr>Imago Medium</vt:lpstr>
      <vt:lpstr>Oakleaf</vt:lpstr>
      <vt:lpstr>Wingdings</vt:lpstr>
      <vt:lpstr>ヒラギノ角ゴ ProN W3</vt:lpstr>
      <vt:lpstr>ヒラギノ角ゴ ProN W6</vt:lpstr>
      <vt:lpstr>ADVANCED TNC DECK</vt:lpstr>
      <vt:lpstr>PowerPoint Presentation</vt:lpstr>
      <vt:lpstr>Verde River Watershed</vt:lpstr>
      <vt:lpstr>PowerPoint Presentation</vt:lpstr>
      <vt:lpstr>PowerPoint Presentation</vt:lpstr>
      <vt:lpstr>Salt and Verde Rivers Water Fund</vt:lpstr>
      <vt:lpstr>Achieving Goals</vt:lpstr>
      <vt:lpstr>Collaborative Projects with Multiple Benefits</vt:lpstr>
      <vt:lpstr>Irrigation Infrastructure</vt:lpstr>
      <vt:lpstr>Crop Conversion Low Water Use</vt:lpstr>
      <vt:lpstr>PowerPoint Presentation</vt:lpstr>
      <vt:lpstr>PowerPoint Presentation</vt:lpstr>
      <vt:lpstr>PowerPoint Presentation</vt:lpstr>
    </vt:vector>
  </TitlesOfParts>
  <Company>The Nature Conservnacy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Macanlalay</dc:creator>
  <cp:lastModifiedBy>Kimberly Schonek</cp:lastModifiedBy>
  <cp:revision>128</cp:revision>
  <dcterms:created xsi:type="dcterms:W3CDTF">2013-11-19T18:44:43Z</dcterms:created>
  <dcterms:modified xsi:type="dcterms:W3CDTF">2017-08-14T00:13:53Z</dcterms:modified>
</cp:coreProperties>
</file>