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4"/>
  </p:notesMasterIdLst>
  <p:handoutMasterIdLst>
    <p:handoutMasterId r:id="rId25"/>
  </p:handoutMasterIdLst>
  <p:sldIdLst>
    <p:sldId id="364" r:id="rId5"/>
    <p:sldId id="341" r:id="rId6"/>
    <p:sldId id="373" r:id="rId7"/>
    <p:sldId id="372" r:id="rId8"/>
    <p:sldId id="342" r:id="rId9"/>
    <p:sldId id="343" r:id="rId10"/>
    <p:sldId id="295" r:id="rId11"/>
    <p:sldId id="365" r:id="rId12"/>
    <p:sldId id="366" r:id="rId13"/>
    <p:sldId id="367" r:id="rId14"/>
    <p:sldId id="368" r:id="rId15"/>
    <p:sldId id="369" r:id="rId16"/>
    <p:sldId id="363" r:id="rId17"/>
    <p:sldId id="327" r:id="rId18"/>
    <p:sldId id="349" r:id="rId19"/>
    <p:sldId id="350" r:id="rId20"/>
    <p:sldId id="370" r:id="rId21"/>
    <p:sldId id="374" r:id="rId22"/>
    <p:sldId id="371" r:id="rId23"/>
  </p:sldIdLst>
  <p:sldSz cx="9144000" cy="5143500" type="screen16x9"/>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ta Grant" initials="M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0" autoAdjust="0"/>
    <p:restoredTop sz="91806" autoAdjust="0"/>
  </p:normalViewPr>
  <p:slideViewPr>
    <p:cSldViewPr snapToGrid="0" snapToObjects="1">
      <p:cViewPr varScale="1">
        <p:scale>
          <a:sx n="86" d="100"/>
          <a:sy n="86" d="100"/>
        </p:scale>
        <p:origin x="-738" y="-114"/>
      </p:cViewPr>
      <p:guideLst>
        <p:guide orient="horz" pos="2920"/>
        <p:guide orient="horz" pos="397"/>
        <p:guide orient="horz" pos="815"/>
        <p:guide pos="420"/>
        <p:guide pos="53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72365-3903-4EA5-8ED6-B5871A959F31}" type="doc">
      <dgm:prSet loTypeId="urn:microsoft.com/office/officeart/2005/8/layout/venn1" loCatId="relationship" qsTypeId="urn:microsoft.com/office/officeart/2005/8/quickstyle/simple1" qsCatId="simple" csTypeId="urn:microsoft.com/office/officeart/2005/8/colors/colorful4" csCatId="colorful" phldr="1"/>
      <dgm:spPr/>
    </dgm:pt>
    <dgm:pt modelId="{E6A6D771-7A2D-4AF4-BDB6-E758BCFF999B}">
      <dgm:prSet phldrT="[Text]"/>
      <dgm:spPr/>
      <dgm:t>
        <a:bodyPr/>
        <a:lstStyle/>
        <a:p>
          <a:r>
            <a:rPr lang="en-AU" dirty="0" smtClean="0"/>
            <a:t>Design</a:t>
          </a:r>
          <a:endParaRPr lang="en-AU" dirty="0"/>
        </a:p>
      </dgm:t>
    </dgm:pt>
    <dgm:pt modelId="{FD67A260-F583-4EFE-8A00-8E107C5C5249}" type="parTrans" cxnId="{68D10E24-16EA-4969-B295-809E4D80A6B8}">
      <dgm:prSet/>
      <dgm:spPr/>
      <dgm:t>
        <a:bodyPr/>
        <a:lstStyle/>
        <a:p>
          <a:endParaRPr lang="en-AU"/>
        </a:p>
      </dgm:t>
    </dgm:pt>
    <dgm:pt modelId="{C7751EFD-068F-49C6-886D-BA3138C9F29D}" type="sibTrans" cxnId="{68D10E24-16EA-4969-B295-809E4D80A6B8}">
      <dgm:prSet/>
      <dgm:spPr/>
      <dgm:t>
        <a:bodyPr/>
        <a:lstStyle/>
        <a:p>
          <a:endParaRPr lang="en-AU"/>
        </a:p>
      </dgm:t>
    </dgm:pt>
    <dgm:pt modelId="{348649AC-D682-4460-A995-5B0549DA370F}">
      <dgm:prSet phldrT="[Text]"/>
      <dgm:spPr/>
      <dgm:t>
        <a:bodyPr/>
        <a:lstStyle/>
        <a:p>
          <a:r>
            <a:rPr lang="en-AU" dirty="0" smtClean="0"/>
            <a:t>Implement</a:t>
          </a:r>
          <a:endParaRPr lang="en-AU" dirty="0"/>
        </a:p>
      </dgm:t>
    </dgm:pt>
    <dgm:pt modelId="{7D677A8C-1EC6-4CF2-8B84-6AA2E0D8DCA8}" type="parTrans" cxnId="{4B4A94B5-5917-4309-A943-1D07D10FDE72}">
      <dgm:prSet/>
      <dgm:spPr/>
      <dgm:t>
        <a:bodyPr/>
        <a:lstStyle/>
        <a:p>
          <a:endParaRPr lang="en-AU"/>
        </a:p>
      </dgm:t>
    </dgm:pt>
    <dgm:pt modelId="{AABABEE9-BFC6-4A66-822B-D926A4B2D54E}" type="sibTrans" cxnId="{4B4A94B5-5917-4309-A943-1D07D10FDE72}">
      <dgm:prSet/>
      <dgm:spPr/>
      <dgm:t>
        <a:bodyPr/>
        <a:lstStyle/>
        <a:p>
          <a:endParaRPr lang="en-AU"/>
        </a:p>
      </dgm:t>
    </dgm:pt>
    <dgm:pt modelId="{B90321D9-F45D-4F96-B34A-46C367F1F29F}">
      <dgm:prSet phldrT="[Text]"/>
      <dgm:spPr/>
      <dgm:t>
        <a:bodyPr/>
        <a:lstStyle/>
        <a:p>
          <a:r>
            <a:rPr lang="en-AU" dirty="0" smtClean="0"/>
            <a:t>Monitor</a:t>
          </a:r>
          <a:endParaRPr lang="en-AU" dirty="0"/>
        </a:p>
      </dgm:t>
    </dgm:pt>
    <dgm:pt modelId="{9C118CC1-FDCD-4559-9565-9870DD45C1DB}" type="parTrans" cxnId="{583ADB39-7ECD-4839-BD61-DED706B53973}">
      <dgm:prSet/>
      <dgm:spPr/>
      <dgm:t>
        <a:bodyPr/>
        <a:lstStyle/>
        <a:p>
          <a:endParaRPr lang="en-AU"/>
        </a:p>
      </dgm:t>
    </dgm:pt>
    <dgm:pt modelId="{44215CB0-2896-4BF2-ABE1-A6F8FF21FA0D}" type="sibTrans" cxnId="{583ADB39-7ECD-4839-BD61-DED706B53973}">
      <dgm:prSet/>
      <dgm:spPr/>
      <dgm:t>
        <a:bodyPr/>
        <a:lstStyle/>
        <a:p>
          <a:endParaRPr lang="en-AU"/>
        </a:p>
      </dgm:t>
    </dgm:pt>
    <dgm:pt modelId="{B80539FB-900E-4E14-B767-5F70A69A5C94}" type="pres">
      <dgm:prSet presAssocID="{3E572365-3903-4EA5-8ED6-B5871A959F31}" presName="compositeShape" presStyleCnt="0">
        <dgm:presLayoutVars>
          <dgm:chMax val="7"/>
          <dgm:dir/>
          <dgm:resizeHandles val="exact"/>
        </dgm:presLayoutVars>
      </dgm:prSet>
      <dgm:spPr/>
    </dgm:pt>
    <dgm:pt modelId="{FAE4203B-0F84-4201-BA6B-FD55379576FD}" type="pres">
      <dgm:prSet presAssocID="{E6A6D771-7A2D-4AF4-BDB6-E758BCFF999B}" presName="circ1" presStyleLbl="vennNode1" presStyleIdx="0" presStyleCnt="3"/>
      <dgm:spPr/>
      <dgm:t>
        <a:bodyPr/>
        <a:lstStyle/>
        <a:p>
          <a:endParaRPr lang="en-AU"/>
        </a:p>
      </dgm:t>
    </dgm:pt>
    <dgm:pt modelId="{FE6FCC48-ABAF-44DF-A713-B6E0807D099E}" type="pres">
      <dgm:prSet presAssocID="{E6A6D771-7A2D-4AF4-BDB6-E758BCFF999B}" presName="circ1Tx" presStyleLbl="revTx" presStyleIdx="0" presStyleCnt="0">
        <dgm:presLayoutVars>
          <dgm:chMax val="0"/>
          <dgm:chPref val="0"/>
          <dgm:bulletEnabled val="1"/>
        </dgm:presLayoutVars>
      </dgm:prSet>
      <dgm:spPr/>
      <dgm:t>
        <a:bodyPr/>
        <a:lstStyle/>
        <a:p>
          <a:endParaRPr lang="en-AU"/>
        </a:p>
      </dgm:t>
    </dgm:pt>
    <dgm:pt modelId="{5581172C-8F8B-4242-B51A-36089A9B919F}" type="pres">
      <dgm:prSet presAssocID="{348649AC-D682-4460-A995-5B0549DA370F}" presName="circ2" presStyleLbl="vennNode1" presStyleIdx="1" presStyleCnt="3"/>
      <dgm:spPr/>
      <dgm:t>
        <a:bodyPr/>
        <a:lstStyle/>
        <a:p>
          <a:endParaRPr lang="en-AU"/>
        </a:p>
      </dgm:t>
    </dgm:pt>
    <dgm:pt modelId="{4A393F88-1FDD-413B-B971-CF44E1992B57}" type="pres">
      <dgm:prSet presAssocID="{348649AC-D682-4460-A995-5B0549DA370F}" presName="circ2Tx" presStyleLbl="revTx" presStyleIdx="0" presStyleCnt="0">
        <dgm:presLayoutVars>
          <dgm:chMax val="0"/>
          <dgm:chPref val="0"/>
          <dgm:bulletEnabled val="1"/>
        </dgm:presLayoutVars>
      </dgm:prSet>
      <dgm:spPr/>
      <dgm:t>
        <a:bodyPr/>
        <a:lstStyle/>
        <a:p>
          <a:endParaRPr lang="en-AU"/>
        </a:p>
      </dgm:t>
    </dgm:pt>
    <dgm:pt modelId="{8F8C7384-C51B-456F-85B7-7637357ECCE1}" type="pres">
      <dgm:prSet presAssocID="{B90321D9-F45D-4F96-B34A-46C367F1F29F}" presName="circ3" presStyleLbl="vennNode1" presStyleIdx="2" presStyleCnt="3" custLinFactNeighborX="1774" custLinFactNeighborY="-562"/>
      <dgm:spPr/>
      <dgm:t>
        <a:bodyPr/>
        <a:lstStyle/>
        <a:p>
          <a:endParaRPr lang="en-AU"/>
        </a:p>
      </dgm:t>
    </dgm:pt>
    <dgm:pt modelId="{94CAC533-72A5-4315-9FB8-B1887AF80EBA}" type="pres">
      <dgm:prSet presAssocID="{B90321D9-F45D-4F96-B34A-46C367F1F29F}" presName="circ3Tx" presStyleLbl="revTx" presStyleIdx="0" presStyleCnt="0">
        <dgm:presLayoutVars>
          <dgm:chMax val="0"/>
          <dgm:chPref val="0"/>
          <dgm:bulletEnabled val="1"/>
        </dgm:presLayoutVars>
      </dgm:prSet>
      <dgm:spPr/>
      <dgm:t>
        <a:bodyPr/>
        <a:lstStyle/>
        <a:p>
          <a:endParaRPr lang="en-AU"/>
        </a:p>
      </dgm:t>
    </dgm:pt>
  </dgm:ptLst>
  <dgm:cxnLst>
    <dgm:cxn modelId="{2C6993DF-2557-4EB0-83A5-C002C4D60CC9}" type="presOf" srcId="{E6A6D771-7A2D-4AF4-BDB6-E758BCFF999B}" destId="{FE6FCC48-ABAF-44DF-A713-B6E0807D099E}" srcOrd="1" destOrd="0" presId="urn:microsoft.com/office/officeart/2005/8/layout/venn1"/>
    <dgm:cxn modelId="{4B4A94B5-5917-4309-A943-1D07D10FDE72}" srcId="{3E572365-3903-4EA5-8ED6-B5871A959F31}" destId="{348649AC-D682-4460-A995-5B0549DA370F}" srcOrd="1" destOrd="0" parTransId="{7D677A8C-1EC6-4CF2-8B84-6AA2E0D8DCA8}" sibTransId="{AABABEE9-BFC6-4A66-822B-D926A4B2D54E}"/>
    <dgm:cxn modelId="{244AB229-26DD-4297-A3BD-08EACC6015E8}" type="presOf" srcId="{348649AC-D682-4460-A995-5B0549DA370F}" destId="{5581172C-8F8B-4242-B51A-36089A9B919F}" srcOrd="0" destOrd="0" presId="urn:microsoft.com/office/officeart/2005/8/layout/venn1"/>
    <dgm:cxn modelId="{8E45B04A-ADF5-465D-9E70-937EC2A9E0D7}" type="presOf" srcId="{3E572365-3903-4EA5-8ED6-B5871A959F31}" destId="{B80539FB-900E-4E14-B767-5F70A69A5C94}" srcOrd="0" destOrd="0" presId="urn:microsoft.com/office/officeart/2005/8/layout/venn1"/>
    <dgm:cxn modelId="{01B9DF56-5AC1-4825-AE7D-91AAD9C2BB64}" type="presOf" srcId="{348649AC-D682-4460-A995-5B0549DA370F}" destId="{4A393F88-1FDD-413B-B971-CF44E1992B57}" srcOrd="1" destOrd="0" presId="urn:microsoft.com/office/officeart/2005/8/layout/venn1"/>
    <dgm:cxn modelId="{68D10E24-16EA-4969-B295-809E4D80A6B8}" srcId="{3E572365-3903-4EA5-8ED6-B5871A959F31}" destId="{E6A6D771-7A2D-4AF4-BDB6-E758BCFF999B}" srcOrd="0" destOrd="0" parTransId="{FD67A260-F583-4EFE-8A00-8E107C5C5249}" sibTransId="{C7751EFD-068F-49C6-886D-BA3138C9F29D}"/>
    <dgm:cxn modelId="{89558AA8-A1B9-4728-911B-8452729DA335}" type="presOf" srcId="{B90321D9-F45D-4F96-B34A-46C367F1F29F}" destId="{94CAC533-72A5-4315-9FB8-B1887AF80EBA}" srcOrd="1" destOrd="0" presId="urn:microsoft.com/office/officeart/2005/8/layout/venn1"/>
    <dgm:cxn modelId="{6B80F539-57A5-4A3F-B5FD-46566DC024D5}" type="presOf" srcId="{B90321D9-F45D-4F96-B34A-46C367F1F29F}" destId="{8F8C7384-C51B-456F-85B7-7637357ECCE1}" srcOrd="0" destOrd="0" presId="urn:microsoft.com/office/officeart/2005/8/layout/venn1"/>
    <dgm:cxn modelId="{583ADB39-7ECD-4839-BD61-DED706B53973}" srcId="{3E572365-3903-4EA5-8ED6-B5871A959F31}" destId="{B90321D9-F45D-4F96-B34A-46C367F1F29F}" srcOrd="2" destOrd="0" parTransId="{9C118CC1-FDCD-4559-9565-9870DD45C1DB}" sibTransId="{44215CB0-2896-4BF2-ABE1-A6F8FF21FA0D}"/>
    <dgm:cxn modelId="{2DB8297E-3CAE-40BB-A4BA-D38EA213A89C}" type="presOf" srcId="{E6A6D771-7A2D-4AF4-BDB6-E758BCFF999B}" destId="{FAE4203B-0F84-4201-BA6B-FD55379576FD}" srcOrd="0" destOrd="0" presId="urn:microsoft.com/office/officeart/2005/8/layout/venn1"/>
    <dgm:cxn modelId="{4673D8FF-3A0C-48C5-98EE-9675DA53D184}" type="presParOf" srcId="{B80539FB-900E-4E14-B767-5F70A69A5C94}" destId="{FAE4203B-0F84-4201-BA6B-FD55379576FD}" srcOrd="0" destOrd="0" presId="urn:microsoft.com/office/officeart/2005/8/layout/venn1"/>
    <dgm:cxn modelId="{969FE35A-58D0-4DBF-B29B-732517D37115}" type="presParOf" srcId="{B80539FB-900E-4E14-B767-5F70A69A5C94}" destId="{FE6FCC48-ABAF-44DF-A713-B6E0807D099E}" srcOrd="1" destOrd="0" presId="urn:microsoft.com/office/officeart/2005/8/layout/venn1"/>
    <dgm:cxn modelId="{9ECDC6F5-85CC-412C-A0B2-CBE6A85C2AFE}" type="presParOf" srcId="{B80539FB-900E-4E14-B767-5F70A69A5C94}" destId="{5581172C-8F8B-4242-B51A-36089A9B919F}" srcOrd="2" destOrd="0" presId="urn:microsoft.com/office/officeart/2005/8/layout/venn1"/>
    <dgm:cxn modelId="{79AEFC07-E519-4EC6-B081-987C00E9C13A}" type="presParOf" srcId="{B80539FB-900E-4E14-B767-5F70A69A5C94}" destId="{4A393F88-1FDD-413B-B971-CF44E1992B57}" srcOrd="3" destOrd="0" presId="urn:microsoft.com/office/officeart/2005/8/layout/venn1"/>
    <dgm:cxn modelId="{0275551A-7904-4A94-8F4A-E0FCB92C00A5}" type="presParOf" srcId="{B80539FB-900E-4E14-B767-5F70A69A5C94}" destId="{8F8C7384-C51B-456F-85B7-7637357ECCE1}" srcOrd="4" destOrd="0" presId="urn:microsoft.com/office/officeart/2005/8/layout/venn1"/>
    <dgm:cxn modelId="{FF2715C8-C0B5-48AF-AE03-31337991F265}" type="presParOf" srcId="{B80539FB-900E-4E14-B767-5F70A69A5C94}" destId="{94CAC533-72A5-4315-9FB8-B1887AF80EB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4203B-0F84-4201-BA6B-FD55379576FD}">
      <dsp:nvSpPr>
        <dsp:cNvPr id="0" name=""/>
        <dsp:cNvSpPr/>
      </dsp:nvSpPr>
      <dsp:spPr>
        <a:xfrm>
          <a:off x="3127057" y="41155"/>
          <a:ext cx="1975485" cy="197548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kern="1200" dirty="0" smtClean="0"/>
            <a:t>Design</a:t>
          </a:r>
          <a:endParaRPr lang="en-AU" sz="1900" kern="1200" dirty="0"/>
        </a:p>
      </dsp:txBody>
      <dsp:txXfrm>
        <a:off x="3390455" y="386865"/>
        <a:ext cx="1448689" cy="888968"/>
      </dsp:txXfrm>
    </dsp:sp>
    <dsp:sp modelId="{5581172C-8F8B-4242-B51A-36089A9B919F}">
      <dsp:nvSpPr>
        <dsp:cNvPr id="0" name=""/>
        <dsp:cNvSpPr/>
      </dsp:nvSpPr>
      <dsp:spPr>
        <a:xfrm>
          <a:off x="3839878" y="1275834"/>
          <a:ext cx="1975485" cy="1975485"/>
        </a:xfrm>
        <a:prstGeom prst="ellipse">
          <a:avLst/>
        </a:prstGeom>
        <a:solidFill>
          <a:schemeClr val="accent4">
            <a:alpha val="50000"/>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kern="1200" dirty="0" smtClean="0"/>
            <a:t>Implement</a:t>
          </a:r>
          <a:endParaRPr lang="en-AU" sz="1900" kern="1200" dirty="0"/>
        </a:p>
      </dsp:txBody>
      <dsp:txXfrm>
        <a:off x="4444047" y="1786167"/>
        <a:ext cx="1185291" cy="1086516"/>
      </dsp:txXfrm>
    </dsp:sp>
    <dsp:sp modelId="{8F8C7384-C51B-456F-85B7-7637357ECCE1}">
      <dsp:nvSpPr>
        <dsp:cNvPr id="0" name=""/>
        <dsp:cNvSpPr/>
      </dsp:nvSpPr>
      <dsp:spPr>
        <a:xfrm>
          <a:off x="2449281" y="1264731"/>
          <a:ext cx="1975485" cy="1975485"/>
        </a:xfrm>
        <a:prstGeom prst="ellipse">
          <a:avLst/>
        </a:prstGeom>
        <a:solidFill>
          <a:schemeClr val="accent4">
            <a:alpha val="50000"/>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kern="1200" dirty="0" smtClean="0"/>
            <a:t>Monitor</a:t>
          </a:r>
          <a:endParaRPr lang="en-AU" sz="1900" kern="1200" dirty="0"/>
        </a:p>
      </dsp:txBody>
      <dsp:txXfrm>
        <a:off x="2635306" y="1775065"/>
        <a:ext cx="1185291" cy="108651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A2F3CCA1-2121-4213-A839-E4A672704C57}" type="datetimeFigureOut">
              <a:rPr lang="en-AU" smtClean="0"/>
              <a:t>18/09/2017</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1674B2B-74DB-4180-8814-ED37D14AC405}" type="slidenum">
              <a:rPr lang="en-AU" smtClean="0"/>
              <a:t>‹#›</a:t>
            </a:fld>
            <a:endParaRPr lang="en-AU"/>
          </a:p>
        </p:txBody>
      </p:sp>
    </p:spTree>
    <p:extLst>
      <p:ext uri="{BB962C8B-B14F-4D97-AF65-F5344CB8AC3E}">
        <p14:creationId xmlns:p14="http://schemas.microsoft.com/office/powerpoint/2010/main" val="2721746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3C04933-2342-4CA2-920D-6CFAE4AF42F0}" type="datetimeFigureOut">
              <a:rPr lang="en-US" smtClean="0"/>
              <a:pPr/>
              <a:t>9/18/2017</a:t>
            </a:fld>
            <a:endParaRPr lang="en-US"/>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128C508-9378-416B-A78D-286D55287404}" type="slidenum">
              <a:rPr lang="en-US" smtClean="0"/>
              <a:pPr/>
              <a:t>‹#›</a:t>
            </a:fld>
            <a:endParaRPr lang="en-US"/>
          </a:p>
        </p:txBody>
      </p:sp>
    </p:spTree>
    <p:extLst>
      <p:ext uri="{BB962C8B-B14F-4D97-AF65-F5344CB8AC3E}">
        <p14:creationId xmlns:p14="http://schemas.microsoft.com/office/powerpoint/2010/main" val="1725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wmi.cgiar.org/Publications/Other/training_materials/gender_in_irrigation_learning_and_improvement_too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mn-lt"/>
                <a:ea typeface="+mn-ea"/>
                <a:cs typeface="+mn-cs"/>
              </a:rPr>
              <a:t>While an awareness of the importance of inclusion and gender equality within water management has increased in recent decades, much work remains to effectively embed inclusive policies and practices by the sector. Gender equality can be seen as one key dimension an inclusive approach – where no group is marginalised or excluded systematically. Sustainable Development Goal 6 to “ensure access to clean water and sanitation for all” requires explicit attention to gender equality and inclusion.</a:t>
            </a:r>
          </a:p>
          <a:p>
            <a:r>
              <a:rPr lang="en-AU" sz="1200" kern="1200" dirty="0" smtClean="0">
                <a:solidFill>
                  <a:schemeClr val="tx1"/>
                </a:solidFill>
                <a:effectLst/>
                <a:latin typeface="+mn-lt"/>
                <a:ea typeface="+mn-ea"/>
                <a:cs typeface="+mn-cs"/>
              </a:rPr>
              <a:t>The Global Water Partnership (GWP) identified a serious need to analyse gaps and opportunities in the mainstreaming of gender equality in integrated water resources management (IWRM). To identify, explore, and begin to resolve these gaps, In 2017 the GWP commissioned the Institute for Sustainable Futures from the University of Technology Sydney to conduct a study investigating gender equality and inclusion efforts within IWRM at a range of scales (global, regional, national and local), including government, CSOs, private sector and multilateral organisations. Following a comprehensive gender analysis of water resources management literature and issues, and interviews with 15 global water management and gender equality leaders, the project brought influencers together in a high level meeting to deliberate and support the development of a major think piece.  This presentation summarises the findings of the study, including an outline of clear and practical actions that all water governance sector stakeholders can take into their own organisations to champion inclusive IWRM – with a focus on driving gender equality.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GWP is an intergovernmental organisation established in 1996 to support countries in their efforts to implement a more equitable and sustainable management of their water resources. The network spans 13 regions with more than 3,000 institutional partners in 158 countries.</a:t>
            </a:r>
          </a:p>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1</a:t>
            </a:fld>
            <a:endParaRPr lang="en-US"/>
          </a:p>
        </p:txBody>
      </p:sp>
    </p:spTree>
    <p:extLst>
      <p:ext uri="{BB962C8B-B14F-4D97-AF65-F5344CB8AC3E}">
        <p14:creationId xmlns:p14="http://schemas.microsoft.com/office/powerpoint/2010/main" val="204489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buNone/>
            </a:pPr>
            <a:r>
              <a:rPr lang="en-AU" sz="3200" b="1" dirty="0" smtClean="0"/>
              <a:t>Principle No. 1:</a:t>
            </a:r>
            <a:r>
              <a:rPr lang="en-AU" sz="3200" dirty="0" smtClean="0"/>
              <a:t> </a:t>
            </a:r>
            <a:r>
              <a:rPr lang="en-AU" sz="3200" b="1" dirty="0" smtClean="0"/>
              <a:t>water resources demands a holistic approach</a:t>
            </a:r>
          </a:p>
          <a:p>
            <a:pPr marL="0" indent="0">
              <a:buNone/>
            </a:pPr>
            <a:r>
              <a:rPr lang="en-AU" dirty="0" smtClean="0"/>
              <a:t>Fresh water is a finite and vulnerable resource, essential to sustain life, development and the environment </a:t>
            </a:r>
          </a:p>
          <a:p>
            <a:pPr marL="0" indent="0">
              <a:buNone/>
            </a:pPr>
            <a:r>
              <a:rPr lang="en-AU" dirty="0" smtClean="0"/>
              <a:t>Since water sustains life, effective management of water resources demands a holistic approach, linking social and economic development with protection of natural ecosystems. Effective management links land and water uses across the whole of a catchment area or ground water aquifer. </a:t>
            </a:r>
          </a:p>
          <a:p>
            <a:pPr marL="0" indent="0">
              <a:buNone/>
            </a:pPr>
            <a:r>
              <a:rPr lang="en-AU" sz="3200" b="1" dirty="0" smtClean="0"/>
              <a:t>Principle No. 2: participatory approaches</a:t>
            </a:r>
          </a:p>
          <a:p>
            <a:pPr marL="0" indent="0">
              <a:buNone/>
            </a:pPr>
            <a:r>
              <a:rPr lang="en-AU" dirty="0" smtClean="0"/>
              <a:t>Water development and management should be based on a participatory approach, involving users, planners and policy-makers at all levels </a:t>
            </a:r>
          </a:p>
          <a:p>
            <a:pPr marL="0" indent="0">
              <a:buNone/>
            </a:pPr>
            <a:r>
              <a:rPr lang="en-AU" dirty="0" smtClean="0"/>
              <a:t>The participatory approach involves raising awareness of the importance of water among policy-makers and the general public. It means that decisions are taken at the lowest appropriate level, with full public consultation and involvement of users in the planning and implementation of water projects. </a:t>
            </a:r>
          </a:p>
          <a:p>
            <a:pPr marL="0" indent="0">
              <a:buNone/>
            </a:pPr>
            <a:r>
              <a:rPr lang="en-AU" sz="3200" b="1" dirty="0" smtClean="0"/>
              <a:t>Principle No. 3: </a:t>
            </a:r>
            <a:r>
              <a:rPr lang="en-AU" sz="3200" dirty="0" smtClean="0"/>
              <a:t>Women play a central part </a:t>
            </a:r>
            <a:endParaRPr lang="en-AU" sz="3200" b="1" dirty="0" smtClean="0"/>
          </a:p>
          <a:p>
            <a:pPr marL="0" indent="0">
              <a:buNone/>
            </a:pPr>
            <a:r>
              <a:rPr lang="en-AU" dirty="0" smtClean="0"/>
              <a:t>Women play a central part in the provision, management and safeguarding of water </a:t>
            </a:r>
          </a:p>
          <a:p>
            <a:pPr marL="0" indent="0">
              <a:buNone/>
            </a:pPr>
            <a:r>
              <a:rPr lang="en-AU" dirty="0" smtClean="0"/>
              <a:t>This pivotal role of women as providers and users of water and guardians of the living environment has seldom been reflected in institutional arrangements for the development and management of water resources. Acceptance and implementation of this principle requires positive policies to address women's specific needs and to equip and empower women to participate at all levels In water resources programmes, including decision-making and implementation, in ways defined by them. </a:t>
            </a:r>
          </a:p>
          <a:p>
            <a:pPr marL="0" indent="0">
              <a:buNone/>
            </a:pPr>
            <a:r>
              <a:rPr lang="en-AU" sz="3200" b="1" dirty="0" smtClean="0"/>
              <a:t>Principle No. 4: </a:t>
            </a:r>
            <a:r>
              <a:rPr lang="en-AU" sz="3200" dirty="0" smtClean="0"/>
              <a:t>Water has an economic value </a:t>
            </a:r>
            <a:endParaRPr lang="en-AU" sz="3200" b="1" dirty="0" smtClean="0"/>
          </a:p>
          <a:p>
            <a:pPr marL="0" indent="0">
              <a:buNone/>
            </a:pPr>
            <a:r>
              <a:rPr lang="en-AU" dirty="0" smtClean="0"/>
              <a:t>Water has an economic value in all its competing uses and should be recognized as an economic good </a:t>
            </a:r>
          </a:p>
          <a:p>
            <a:pPr marL="0" indent="0">
              <a:buNone/>
            </a:pPr>
            <a:r>
              <a:rPr lang="en-AU" dirty="0" smtClean="0"/>
              <a:t>Within this principle, it is vital to recognize first the basic right of all human beings to have access to clean water and sanitation at an affordable price. Past failure to recognize the economic value of water has led to wasteful and environmentally damaging uses of the resource. Managing water as an economic good is an important way of achieving efficient and equitable use, and of encouraging conservation and protection of water resources. </a:t>
            </a:r>
          </a:p>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2</a:t>
            </a:fld>
            <a:endParaRPr lang="en-US"/>
          </a:p>
        </p:txBody>
      </p:sp>
    </p:spTree>
    <p:extLst>
      <p:ext uri="{BB962C8B-B14F-4D97-AF65-F5344CB8AC3E}">
        <p14:creationId xmlns:p14="http://schemas.microsoft.com/office/powerpoint/2010/main" val="255366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3"/>
              </a:rPr>
              <a:t>http://www.iwmi.cgiar.org/Publications/Other/training_materials/gender_in_irrigation_learning_and_improvement_tool.pdf</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2128C508-9378-416B-A78D-286D55287404}" type="slidenum">
              <a:rPr lang="en-US" smtClean="0"/>
              <a:pPr/>
              <a:t>15</a:t>
            </a:fld>
            <a:endParaRPr lang="en-US"/>
          </a:p>
        </p:txBody>
      </p:sp>
    </p:spTree>
    <p:extLst>
      <p:ext uri="{BB962C8B-B14F-4D97-AF65-F5344CB8AC3E}">
        <p14:creationId xmlns:p14="http://schemas.microsoft.com/office/powerpoint/2010/main" val="2344632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dirty="0">
              <a:solidFill>
                <a:srgbClr val="FFFFFF"/>
              </a:solidFill>
            </a:endParaRPr>
          </a:p>
        </p:txBody>
      </p:sp>
      <p:sp>
        <p:nvSpPr>
          <p:cNvPr id="19" name="Footer Placeholder 18"/>
          <p:cNvSpPr>
            <a:spLocks noGrp="1"/>
          </p:cNvSpPr>
          <p:nvPr>
            <p:ph type="ftr" sz="quarter" idx="11"/>
          </p:nvPr>
        </p:nvSpPr>
        <p:spPr/>
        <p:txBody>
          <a:body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with image">
    <p:spTree>
      <p:nvGrpSpPr>
        <p:cNvPr id="1" name=""/>
        <p:cNvGrpSpPr/>
        <p:nvPr/>
      </p:nvGrpSpPr>
      <p:grpSpPr>
        <a:xfrm>
          <a:off x="0" y="0"/>
          <a:ext cx="0" cy="0"/>
          <a:chOff x="0" y="0"/>
          <a:chExt cx="0" cy="0"/>
        </a:xfrm>
      </p:grpSpPr>
      <p:pic>
        <p:nvPicPr>
          <p:cNvPr id="7" name="Picture 6" descr="19035 ISF ID_PPT_16x9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6143" y="0"/>
            <a:ext cx="6987856" cy="5143500"/>
          </a:xfrm>
          <a:prstGeom prst="rect">
            <a:avLst/>
          </a:prstGeom>
        </p:spPr>
      </p:pic>
      <p:pic>
        <p:nvPicPr>
          <p:cNvPr id="8" name="Picture 7" descr="19035 ISF ID_PPT_16x92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7803511" cy="5143500"/>
          </a:xfrm>
          <a:prstGeom prst="rect">
            <a:avLst/>
          </a:prstGeom>
        </p:spPr>
      </p:pic>
      <p:sp>
        <p:nvSpPr>
          <p:cNvPr id="2" name="Title 1"/>
          <p:cNvSpPr>
            <a:spLocks noGrp="1"/>
          </p:cNvSpPr>
          <p:nvPr userDrawn="1">
            <p:ph type="ctrTitle"/>
          </p:nvPr>
        </p:nvSpPr>
        <p:spPr>
          <a:xfrm>
            <a:off x="537025" y="1445178"/>
            <a:ext cx="5276850" cy="777136"/>
          </a:xfrm>
          <a:prstGeom prst="rect">
            <a:avLst/>
          </a:prstGeom>
        </p:spPr>
        <p:txBody>
          <a:bodyPr lIns="0" tIns="0" rIns="0" bIns="0" anchor="b" anchorCtr="0"/>
          <a:lstStyle>
            <a:lvl1pPr>
              <a:lnSpc>
                <a:spcPts val="3000"/>
              </a:lnSpc>
              <a:defRPr sz="2800">
                <a:solidFill>
                  <a:schemeClr val="bg1"/>
                </a:solidFill>
              </a:defRPr>
            </a:lvl1pPr>
          </a:lstStyle>
          <a:p>
            <a:r>
              <a:rPr lang="en-US" noProof="0" smtClean="0"/>
              <a:t>Click to edit Master title style</a:t>
            </a:r>
            <a:endParaRPr lang="en-AU" noProof="0" dirty="0"/>
          </a:p>
        </p:txBody>
      </p:sp>
      <p:pic>
        <p:nvPicPr>
          <p:cNvPr id="14" name="Picture 13" descr="Black-UTS-logo-Tit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5900" y="-6827"/>
            <a:ext cx="2118101" cy="1359655"/>
          </a:xfrm>
          <a:prstGeom prst="rect">
            <a:avLst/>
          </a:prstGeom>
        </p:spPr>
      </p:pic>
      <p:sp>
        <p:nvSpPr>
          <p:cNvPr id="6" name="Text Placeholder 5"/>
          <p:cNvSpPr>
            <a:spLocks noGrp="1"/>
          </p:cNvSpPr>
          <p:nvPr>
            <p:ph type="body" sz="quarter" idx="10" hasCustomPrompt="1"/>
          </p:nvPr>
        </p:nvSpPr>
        <p:spPr>
          <a:xfrm>
            <a:off x="550683" y="2342868"/>
            <a:ext cx="3375025" cy="498475"/>
          </a:xfrm>
          <a:prstGeom prst="rect">
            <a:avLst/>
          </a:prstGeom>
        </p:spPr>
        <p:txBody>
          <a:bodyPr lIns="0" tIns="0" rIns="0" bIns="0"/>
          <a:lstStyle>
            <a:lvl1pPr>
              <a:defRPr sz="2400" cap="all">
                <a:solidFill>
                  <a:srgbClr val="FFFFFF"/>
                </a:solidFill>
              </a:defRPr>
            </a:lvl1pPr>
          </a:lstStyle>
          <a:p>
            <a:pPr lvl="0"/>
            <a:r>
              <a:rPr lang="en-US" dirty="0" smtClean="0"/>
              <a:t>Sub heading</a:t>
            </a:r>
            <a:endParaRPr lang="en-US" dirty="0"/>
          </a:p>
        </p:txBody>
      </p:sp>
      <p:sp>
        <p:nvSpPr>
          <p:cNvPr id="15" name="Text Placeholder 9"/>
          <p:cNvSpPr>
            <a:spLocks noGrp="1"/>
          </p:cNvSpPr>
          <p:nvPr>
            <p:ph type="body" sz="quarter" idx="11" hasCustomPrompt="1"/>
          </p:nvPr>
        </p:nvSpPr>
        <p:spPr>
          <a:xfrm>
            <a:off x="6510424" y="4323579"/>
            <a:ext cx="2219325" cy="374198"/>
          </a:xfrm>
          <a:prstGeom prst="rect">
            <a:avLst/>
          </a:prstGeom>
        </p:spPr>
        <p:txBody>
          <a:bodyPr lIns="0" tIns="0" rIns="0" bIns="0" anchor="b" anchorCtr="0"/>
          <a:lstStyle>
            <a:lvl1pPr algn="r">
              <a:defRPr sz="2400">
                <a:solidFill>
                  <a:schemeClr val="bg1"/>
                </a:solidFill>
              </a:defRPr>
            </a:lvl1pPr>
          </a:lstStyle>
          <a:p>
            <a:pPr lvl="0"/>
            <a:r>
              <a:rPr lang="en-US" dirty="0" err="1" smtClean="0"/>
              <a:t>isf.uts.edu.au</a:t>
            </a:r>
            <a:endParaRPr lang="en-US" dirty="0"/>
          </a:p>
        </p:txBody>
      </p:sp>
      <p:sp>
        <p:nvSpPr>
          <p:cNvPr id="16" name="Text Placeholder 7"/>
          <p:cNvSpPr>
            <a:spLocks noGrp="1"/>
          </p:cNvSpPr>
          <p:nvPr>
            <p:ph type="body" sz="quarter" idx="12" hasCustomPrompt="1"/>
          </p:nvPr>
        </p:nvSpPr>
        <p:spPr>
          <a:xfrm>
            <a:off x="6118787" y="4731917"/>
            <a:ext cx="2617788" cy="167896"/>
          </a:xfrm>
          <a:prstGeom prst="rect">
            <a:avLst/>
          </a:prstGeom>
        </p:spPr>
        <p:txBody>
          <a:bodyPr lIns="0" tIns="0" rIns="0" bIns="0"/>
          <a:lstStyle>
            <a:lvl1pPr algn="r">
              <a:lnSpc>
                <a:spcPts val="600"/>
              </a:lnSpc>
              <a:defRPr sz="600">
                <a:solidFill>
                  <a:srgbClr val="FFFFFF"/>
                </a:solidFill>
              </a:defRPr>
            </a:lvl1pPr>
          </a:lstStyle>
          <a:p>
            <a:pPr lvl="0"/>
            <a:r>
              <a:rPr lang="en-US" dirty="0" smtClean="0"/>
              <a:t>UTS CRICOS PROVIDER CODE: 00099F</a:t>
            </a:r>
            <a:endParaRPr lang="en-US" dirty="0"/>
          </a:p>
        </p:txBody>
      </p:sp>
    </p:spTree>
    <p:extLst>
      <p:ext uri="{BB962C8B-B14F-4D97-AF65-F5344CB8AC3E}">
        <p14:creationId xmlns:p14="http://schemas.microsoft.com/office/powerpoint/2010/main" val="35661509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537020" y="421863"/>
            <a:ext cx="6994567" cy="365912"/>
          </a:xfrm>
          <a:prstGeom prst="rect">
            <a:avLst/>
          </a:prstGeom>
        </p:spPr>
        <p:txBody>
          <a:bodyPr lIns="0" tIns="0" rIns="0" bIns="0"/>
          <a:lstStyle>
            <a:lvl1pPr>
              <a:defRPr b="0">
                <a:solidFill>
                  <a:schemeClr val="accent2">
                    <a:lumMod val="75000"/>
                  </a:schemeClr>
                </a:solidFill>
              </a:defRPr>
            </a:lvl1pPr>
          </a:lstStyle>
          <a:p>
            <a:r>
              <a:rPr lang="en-US" noProof="0" dirty="0" smtClean="0"/>
              <a:t>Click to edit Master title style</a:t>
            </a:r>
            <a:endParaRPr lang="en-AU" noProof="0" dirty="0"/>
          </a:p>
        </p:txBody>
      </p:sp>
      <p:sp>
        <p:nvSpPr>
          <p:cNvPr id="12" name="Content Placeholder 2"/>
          <p:cNvSpPr>
            <a:spLocks noGrp="1"/>
          </p:cNvSpPr>
          <p:nvPr>
            <p:ph idx="1"/>
          </p:nvPr>
        </p:nvSpPr>
        <p:spPr>
          <a:xfrm>
            <a:off x="543846" y="1286985"/>
            <a:ext cx="7810500" cy="3341290"/>
          </a:xfrm>
          <a:prstGeom prst="rect">
            <a:avLst/>
          </a:prstGeom>
        </p:spPr>
        <p:txBody>
          <a:bodyPr lIns="0" tIns="0" rIns="0" bIns="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AU" noProof="0"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68622" y="4235159"/>
            <a:ext cx="685800" cy="75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0590" y="4408736"/>
            <a:ext cx="226218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916" y="4176635"/>
            <a:ext cx="1708785" cy="81701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3868" y="707924"/>
            <a:ext cx="5648632" cy="629264"/>
          </a:xfrm>
        </p:spPr>
        <p:txBody>
          <a:bodyPr>
            <a:normAutofit/>
          </a:bodyPr>
          <a:lstStyle>
            <a:lvl1pPr>
              <a:defRPr sz="3600"/>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262" y="4448793"/>
            <a:ext cx="523875" cy="57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8708" y="4466155"/>
            <a:ext cx="2103437" cy="54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RS17 ID long_blue.png"/>
          <p:cNvPicPr>
            <a:picLocks noChangeAspect="1"/>
          </p:cNvPicPr>
          <p:nvPr userDrawn="1"/>
        </p:nvPicPr>
        <p:blipFill>
          <a:blip r:embed="rId4" cstate="print"/>
          <a:stretch>
            <a:fillRect/>
          </a:stretch>
        </p:blipFill>
        <p:spPr>
          <a:xfrm>
            <a:off x="0" y="75616"/>
            <a:ext cx="3147736" cy="750126"/>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68729" y="4568900"/>
            <a:ext cx="2119060" cy="472207"/>
          </a:xfrm>
          <a:prstGeom prst="rect">
            <a:avLst/>
          </a:prstGeom>
        </p:spPr>
      </p:pic>
      <p:sp>
        <p:nvSpPr>
          <p:cNvPr id="12" name="TextBox 11"/>
          <p:cNvSpPr txBox="1"/>
          <p:nvPr userDrawn="1"/>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17120" y="4364502"/>
            <a:ext cx="2061435" cy="8585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9/18/2017</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a:xfrm>
            <a:off x="8077200" y="4767263"/>
            <a:ext cx="609600" cy="273844"/>
          </a:xfrm>
        </p:spPr>
        <p:txBody>
          <a:bodyPr/>
          <a:lstStyle/>
          <a:p>
            <a:fld id="{D5BBC35B-A44B-4119-B8DA-DE9E3DFADA20}" type="slidenum">
              <a:rPr kumimoji="0" lang="en-US" smtClean="0"/>
              <a:pPr eaLnBrk="1" latinLnBrk="0" hangingPunct="1"/>
              <a:t>‹#›</a:t>
            </a:fld>
            <a:endParaRPr kumimoji="0" lang="en-US">
              <a:solidFill>
                <a:schemeClr val="tx1"/>
              </a:solidFil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eaLnBrk="1" latinLnBrk="0" hangingPunct="1"/>
            <a:fld id="{544213AF-26F6-41FA-8D85-E2C5388D6E58}" type="datetimeFigureOut">
              <a:rPr lang="en-US" smtClean="0"/>
              <a:pPr eaLnBrk="1" latinLnBrk="0" hangingPunct="1"/>
              <a:t>9/18/2017</a:t>
            </a:fld>
            <a:endParaRPr lang="en-US" sz="1000" dirty="0">
              <a:solidFill>
                <a:schemeClr val="tx1"/>
              </a:solidFill>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664" r:id="rId12"/>
    <p:sldLayoutId id="2147483662" r:id="rId13"/>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cid:image013.jpg@01D2EE88.43F81360"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81" y="1622024"/>
            <a:ext cx="8445357" cy="629264"/>
          </a:xfrm>
        </p:spPr>
        <p:txBody>
          <a:bodyPr>
            <a:normAutofit fontScale="90000"/>
          </a:bodyPr>
          <a:lstStyle/>
          <a:p>
            <a:pPr algn="ctr"/>
            <a:r>
              <a:rPr lang="en-AU" dirty="0"/>
              <a:t>What does inclusive Integrated Water Resources Management look like? </a:t>
            </a:r>
            <a:br>
              <a:rPr lang="en-AU" dirty="0"/>
            </a:br>
            <a:endParaRPr lang="en-AU" dirty="0"/>
          </a:p>
        </p:txBody>
      </p:sp>
      <p:sp>
        <p:nvSpPr>
          <p:cNvPr id="4" name="Footer Placeholder 3"/>
          <p:cNvSpPr>
            <a:spLocks noGrp="1"/>
          </p:cNvSpPr>
          <p:nvPr>
            <p:ph type="ftr" sz="quarter" idx="4294967295"/>
          </p:nvPr>
        </p:nvSpPr>
        <p:spPr>
          <a:xfrm>
            <a:off x="2667000" y="4767263"/>
            <a:ext cx="3352800" cy="273844"/>
          </a:xfrm>
        </p:spPr>
        <p:txBody>
          <a:bodyPr/>
          <a:lstStyle/>
          <a:p>
            <a:endParaRPr lang="en-US" dirty="0"/>
          </a:p>
        </p:txBody>
      </p:sp>
      <p:pic>
        <p:nvPicPr>
          <p:cNvPr id="7" name="Content Placeholder 6" descr="Image result for global water partnership gender"/>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2006930" y="1935677"/>
            <a:ext cx="5613070" cy="2471531"/>
          </a:xfrm>
          <a:prstGeom prst="rect">
            <a:avLst/>
          </a:prstGeom>
          <a:noFill/>
          <a:ln>
            <a:noFill/>
          </a:ln>
        </p:spPr>
      </p:pic>
    </p:spTree>
    <p:extLst>
      <p:ext uri="{BB962C8B-B14F-4D97-AF65-F5344CB8AC3E}">
        <p14:creationId xmlns:p14="http://schemas.microsoft.com/office/powerpoint/2010/main" val="1633128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65" y="679578"/>
            <a:ext cx="4007535" cy="629264"/>
          </a:xfrm>
        </p:spPr>
        <p:txBody>
          <a:bodyPr/>
          <a:lstStyle/>
          <a:p>
            <a:r>
              <a:rPr lang="en-AU" dirty="0" smtClean="0"/>
              <a:t>2. Gender Analysis</a:t>
            </a:r>
            <a:endParaRPr lang="en-AU" dirty="0"/>
          </a:p>
        </p:txBody>
      </p:sp>
      <p:sp>
        <p:nvSpPr>
          <p:cNvPr id="7" name="Oval 6"/>
          <p:cNvSpPr/>
          <p:nvPr/>
        </p:nvSpPr>
        <p:spPr>
          <a:xfrm>
            <a:off x="448514" y="1736419"/>
            <a:ext cx="2026117" cy="20593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15000"/>
              </a:lnSpc>
              <a:spcAft>
                <a:spcPts val="1000"/>
              </a:spcAft>
            </a:pPr>
            <a:r>
              <a:rPr lang="en-AU" sz="1200" b="1" dirty="0" smtClean="0">
                <a:effectLst/>
                <a:ea typeface="Calibri"/>
                <a:cs typeface="Times New Roman"/>
              </a:rPr>
              <a:t>Quality  </a:t>
            </a:r>
            <a:r>
              <a:rPr lang="en-AU" sz="1200" b="1" dirty="0">
                <a:effectLst/>
                <a:ea typeface="Calibri"/>
                <a:cs typeface="Times New Roman"/>
              </a:rPr>
              <a:t>gender and inclusion analysis that informs design</a:t>
            </a:r>
            <a:endParaRPr lang="en-AU" sz="1200" dirty="0">
              <a:effectLst/>
              <a:ea typeface="Calibri"/>
              <a:cs typeface="Times New Roman"/>
            </a:endParaRPr>
          </a:p>
        </p:txBody>
      </p:sp>
      <p:pic>
        <p:nvPicPr>
          <p:cNvPr id="8" name="Picture 2" descr="Women collecting water from a well on the outskirts of the town of Dudu, Rajasthan, on June 5, 2006."/>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149561" y="1512647"/>
            <a:ext cx="4072939" cy="272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0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513" y="779177"/>
            <a:ext cx="5648632" cy="629264"/>
          </a:xfrm>
        </p:spPr>
        <p:txBody>
          <a:bodyPr/>
          <a:lstStyle/>
          <a:p>
            <a:r>
              <a:rPr lang="en-AU" dirty="0" smtClean="0"/>
              <a:t>3. Meaningful participation</a:t>
            </a:r>
            <a:endParaRPr lang="en-AU" dirty="0"/>
          </a:p>
        </p:txBody>
      </p:sp>
      <p:sp>
        <p:nvSpPr>
          <p:cNvPr id="4" name="Oval 3"/>
          <p:cNvSpPr/>
          <p:nvPr/>
        </p:nvSpPr>
        <p:spPr>
          <a:xfrm>
            <a:off x="368135" y="1740738"/>
            <a:ext cx="2018805" cy="20669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Meaningful </a:t>
            </a:r>
            <a:r>
              <a:rPr lang="en-AU" sz="1200" b="1" dirty="0">
                <a:effectLst/>
                <a:ea typeface="Calibri"/>
                <a:cs typeface="Times New Roman"/>
              </a:rPr>
              <a:t>and inclusive participation in decision making and partnerships</a:t>
            </a:r>
            <a:endParaRPr lang="en-AU" sz="1200" dirty="0">
              <a:effectLst/>
              <a:ea typeface="Calibri"/>
              <a:cs typeface="Times New Roman"/>
            </a:endParaRPr>
          </a:p>
        </p:txBody>
      </p:sp>
      <p:pic>
        <p:nvPicPr>
          <p:cNvPr id="6" name="Picture 4" descr="A group of rural women testing water quality using a field kit"/>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175552" y="1599514"/>
            <a:ext cx="3403378" cy="255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29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681" y="624797"/>
            <a:ext cx="2760626" cy="629264"/>
          </a:xfrm>
        </p:spPr>
        <p:txBody>
          <a:bodyPr/>
          <a:lstStyle/>
          <a:p>
            <a:r>
              <a:rPr lang="en-AU" dirty="0" smtClean="0"/>
              <a:t>4. Resources</a:t>
            </a:r>
            <a:endParaRPr lang="en-AU" dirty="0"/>
          </a:p>
        </p:txBody>
      </p:sp>
      <p:sp>
        <p:nvSpPr>
          <p:cNvPr id="4" name="Oval 3"/>
          <p:cNvSpPr/>
          <p:nvPr/>
        </p:nvSpPr>
        <p:spPr>
          <a:xfrm>
            <a:off x="463892" y="1652502"/>
            <a:ext cx="2006175" cy="21380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Address </a:t>
            </a:r>
            <a:r>
              <a:rPr lang="en-AU" sz="1200" b="1" dirty="0">
                <a:effectLst/>
                <a:ea typeface="Calibri"/>
                <a:cs typeface="Times New Roman"/>
              </a:rPr>
              <a:t>unequal access and control of resources</a:t>
            </a:r>
            <a:endParaRPr lang="en-AU" sz="1200" dirty="0">
              <a:effectLst/>
              <a:ea typeface="Calibri"/>
              <a:cs typeface="Times New Roman"/>
            </a:endParaRPr>
          </a:p>
        </p:txBody>
      </p:sp>
      <p:pic>
        <p:nvPicPr>
          <p:cNvPr id="6" name="Picture 2" descr="PHOTO: FI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8282" y="1480729"/>
            <a:ext cx="3720465" cy="279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5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667000" y="4767263"/>
            <a:ext cx="3352800" cy="273844"/>
          </a:xfrm>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4273468"/>
              </p:ext>
            </p:extLst>
          </p:nvPr>
        </p:nvGraphicFramePr>
        <p:xfrm>
          <a:off x="457200" y="841927"/>
          <a:ext cx="8229600" cy="329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p:cNvGrpSpPr/>
          <p:nvPr/>
        </p:nvGrpSpPr>
        <p:grpSpPr>
          <a:xfrm>
            <a:off x="4678878" y="446315"/>
            <a:ext cx="4203865" cy="936172"/>
            <a:chOff x="4678878" y="446315"/>
            <a:chExt cx="4203865" cy="936172"/>
          </a:xfrm>
        </p:grpSpPr>
        <p:sp>
          <p:nvSpPr>
            <p:cNvPr id="6" name="Rounded Rectangle 5"/>
            <p:cNvSpPr/>
            <p:nvPr/>
          </p:nvSpPr>
          <p:spPr>
            <a:xfrm>
              <a:off x="6291943" y="446315"/>
              <a:ext cx="2590800" cy="936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1. Pre-design phase: Quality gender and inclusion analysis</a:t>
              </a:r>
              <a:endParaRPr lang="en-AU" sz="1600" dirty="0"/>
            </a:p>
          </p:txBody>
        </p:sp>
        <p:cxnSp>
          <p:nvCxnSpPr>
            <p:cNvPr id="8" name="Straight Arrow Connector 7"/>
            <p:cNvCxnSpPr/>
            <p:nvPr/>
          </p:nvCxnSpPr>
          <p:spPr>
            <a:xfrm flipH="1">
              <a:off x="4678878" y="841927"/>
              <a:ext cx="1613066" cy="5405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6368143" y="2174571"/>
            <a:ext cx="2590800" cy="1099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2. Design gender mainstreamed and targeted approaches into the initiative</a:t>
            </a:r>
            <a:endParaRPr lang="en-AU" sz="1600" dirty="0"/>
          </a:p>
        </p:txBody>
      </p:sp>
      <p:cxnSp>
        <p:nvCxnSpPr>
          <p:cNvPr id="10" name="Straight Arrow Connector 9"/>
          <p:cNvCxnSpPr>
            <a:stCxn id="9" idx="1"/>
          </p:cNvCxnSpPr>
          <p:nvPr/>
        </p:nvCxnSpPr>
        <p:spPr>
          <a:xfrm flipH="1" flipV="1">
            <a:off x="4800601" y="2330700"/>
            <a:ext cx="1567542" cy="393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291943" y="3450771"/>
            <a:ext cx="2590800" cy="1262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3. Implement approaches in partnership with women’s organisations and gender expertise</a:t>
            </a:r>
            <a:endParaRPr lang="en-AU" sz="1600" dirty="0"/>
          </a:p>
        </p:txBody>
      </p:sp>
      <p:cxnSp>
        <p:nvCxnSpPr>
          <p:cNvPr id="13" name="Straight Arrow Connector 12"/>
          <p:cNvCxnSpPr/>
          <p:nvPr/>
        </p:nvCxnSpPr>
        <p:spPr>
          <a:xfrm flipH="1" flipV="1">
            <a:off x="5344886" y="3450771"/>
            <a:ext cx="1023257" cy="3156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2138185"/>
            <a:ext cx="2590800" cy="2074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4. Monitor activities to see if they are achieving practical and strategic outcomes for marginalised people and groups.</a:t>
            </a:r>
            <a:endParaRPr lang="en-AU" dirty="0"/>
          </a:p>
        </p:txBody>
      </p:sp>
      <p:cxnSp>
        <p:nvCxnSpPr>
          <p:cNvPr id="17" name="Straight Arrow Connector 16"/>
          <p:cNvCxnSpPr>
            <a:stCxn id="15" idx="3"/>
          </p:cNvCxnSpPr>
          <p:nvPr/>
        </p:nvCxnSpPr>
        <p:spPr>
          <a:xfrm>
            <a:off x="2667000" y="3175478"/>
            <a:ext cx="4789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57200" y="832758"/>
            <a:ext cx="4114800" cy="1845128"/>
            <a:chOff x="457200" y="832758"/>
            <a:chExt cx="4114800" cy="1845128"/>
          </a:xfrm>
        </p:grpSpPr>
        <p:sp>
          <p:nvSpPr>
            <p:cNvPr id="18" name="Rounded Rectangle 17"/>
            <p:cNvSpPr/>
            <p:nvPr/>
          </p:nvSpPr>
          <p:spPr>
            <a:xfrm>
              <a:off x="457200" y="832758"/>
              <a:ext cx="2590800" cy="1099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5. Feed monitoring outcomes into program adaptation processes</a:t>
              </a:r>
              <a:endParaRPr lang="en-AU" dirty="0"/>
            </a:p>
          </p:txBody>
        </p:sp>
        <p:cxnSp>
          <p:nvCxnSpPr>
            <p:cNvPr id="19" name="Straight Arrow Connector 18"/>
            <p:cNvCxnSpPr>
              <a:stCxn id="18" idx="3"/>
            </p:cNvCxnSpPr>
            <p:nvPr/>
          </p:nvCxnSpPr>
          <p:spPr>
            <a:xfrm>
              <a:off x="3048000" y="1382487"/>
              <a:ext cx="1524000" cy="12953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10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5437" y="629190"/>
            <a:ext cx="6136834" cy="433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03383" y="337105"/>
            <a:ext cx="1975485" cy="1975485"/>
            <a:chOff x="2449281" y="1330580"/>
            <a:chExt cx="1975485" cy="1975485"/>
          </a:xfrm>
        </p:grpSpPr>
        <p:sp>
          <p:nvSpPr>
            <p:cNvPr id="6" name="Oval 5"/>
            <p:cNvSpPr/>
            <p:nvPr/>
          </p:nvSpPr>
          <p:spPr>
            <a:xfrm>
              <a:off x="2449281" y="1330580"/>
              <a:ext cx="1975485" cy="1975485"/>
            </a:xfrm>
            <a:prstGeom prst="ellipse">
              <a:avLst/>
            </a:prstGeom>
          </p:spPr>
          <p:style>
            <a:lnRef idx="2">
              <a:schemeClr val="lt1">
                <a:hueOff val="0"/>
                <a:satOff val="0"/>
                <a:lumOff val="0"/>
                <a:alphaOff val="0"/>
              </a:schemeClr>
            </a:lnRef>
            <a:fillRef idx="1">
              <a:schemeClr val="accent4">
                <a:alpha val="50000"/>
                <a:hueOff val="-3519944"/>
                <a:satOff val="-36129"/>
                <a:lumOff val="15099"/>
                <a:alphaOff val="0"/>
              </a:schemeClr>
            </a:fillRef>
            <a:effectRef idx="0">
              <a:schemeClr val="accent4">
                <a:alpha val="50000"/>
                <a:hueOff val="-3519944"/>
                <a:satOff val="-36129"/>
                <a:lumOff val="15099"/>
                <a:alphaOff val="0"/>
              </a:schemeClr>
            </a:effectRef>
            <a:fontRef idx="minor">
              <a:schemeClr val="tx1"/>
            </a:fontRef>
          </p:style>
        </p:sp>
        <p:sp>
          <p:nvSpPr>
            <p:cNvPr id="7" name="Oval 4"/>
            <p:cNvSpPr/>
            <p:nvPr/>
          </p:nvSpPr>
          <p:spPr>
            <a:xfrm>
              <a:off x="2703098" y="1775065"/>
              <a:ext cx="1419725" cy="10865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Monitor</a:t>
              </a:r>
              <a:endParaRPr lang="en-AU" sz="1900" b="1" kern="1200" dirty="0"/>
            </a:p>
          </p:txBody>
        </p:sp>
      </p:grpSp>
    </p:spTree>
    <p:extLst>
      <p:ext uri="{BB962C8B-B14F-4D97-AF65-F5344CB8AC3E}">
        <p14:creationId xmlns:p14="http://schemas.microsoft.com/office/powerpoint/2010/main" val="1828649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658" y="162045"/>
            <a:ext cx="3909223" cy="433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70030" y="4129607"/>
            <a:ext cx="1937085" cy="276999"/>
          </a:xfrm>
          <a:prstGeom prst="rect">
            <a:avLst/>
          </a:prstGeom>
          <a:noFill/>
        </p:spPr>
        <p:txBody>
          <a:bodyPr wrap="square" rtlCol="0">
            <a:spAutoFit/>
          </a:bodyPr>
          <a:lstStyle/>
          <a:p>
            <a:r>
              <a:rPr lang="en-AU" sz="1200" dirty="0" smtClean="0"/>
              <a:t>Source:  IWMI &amp; CGIAR</a:t>
            </a:r>
            <a:endParaRPr lang="en-AU" sz="1200" dirty="0"/>
          </a:p>
        </p:txBody>
      </p:sp>
      <p:grpSp>
        <p:nvGrpSpPr>
          <p:cNvPr id="6" name="Group 5"/>
          <p:cNvGrpSpPr/>
          <p:nvPr/>
        </p:nvGrpSpPr>
        <p:grpSpPr>
          <a:xfrm>
            <a:off x="242636" y="931162"/>
            <a:ext cx="1975485" cy="1975485"/>
            <a:chOff x="2449281" y="1330580"/>
            <a:chExt cx="1975485" cy="1975485"/>
          </a:xfrm>
        </p:grpSpPr>
        <p:sp>
          <p:nvSpPr>
            <p:cNvPr id="7" name="Oval 6"/>
            <p:cNvSpPr/>
            <p:nvPr/>
          </p:nvSpPr>
          <p:spPr>
            <a:xfrm>
              <a:off x="2449281" y="1330580"/>
              <a:ext cx="1975485" cy="1975485"/>
            </a:xfrm>
            <a:prstGeom prst="ellipse">
              <a:avLst/>
            </a:prstGeom>
          </p:spPr>
          <p:style>
            <a:lnRef idx="2">
              <a:schemeClr val="lt1">
                <a:hueOff val="0"/>
                <a:satOff val="0"/>
                <a:lumOff val="0"/>
                <a:alphaOff val="0"/>
              </a:schemeClr>
            </a:lnRef>
            <a:fillRef idx="1">
              <a:schemeClr val="accent4">
                <a:alpha val="50000"/>
                <a:hueOff val="-3519944"/>
                <a:satOff val="-36129"/>
                <a:lumOff val="15099"/>
                <a:alphaOff val="0"/>
              </a:schemeClr>
            </a:fillRef>
            <a:effectRef idx="0">
              <a:schemeClr val="accent4">
                <a:alpha val="50000"/>
                <a:hueOff val="-3519944"/>
                <a:satOff val="-36129"/>
                <a:lumOff val="15099"/>
                <a:alphaOff val="0"/>
              </a:schemeClr>
            </a:effectRef>
            <a:fontRef idx="minor">
              <a:schemeClr val="tx1"/>
            </a:fontRef>
          </p:style>
        </p:sp>
        <p:sp>
          <p:nvSpPr>
            <p:cNvPr id="8" name="Oval 4"/>
            <p:cNvSpPr/>
            <p:nvPr/>
          </p:nvSpPr>
          <p:spPr>
            <a:xfrm>
              <a:off x="2703098" y="1775065"/>
              <a:ext cx="1522847" cy="10865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Monitor</a:t>
              </a:r>
              <a:endParaRPr lang="en-AU" sz="1900" b="1" kern="1200" dirty="0"/>
            </a:p>
          </p:txBody>
        </p:sp>
      </p:grpSp>
    </p:spTree>
    <p:extLst>
      <p:ext uri="{BB962C8B-B14F-4D97-AF65-F5344CB8AC3E}">
        <p14:creationId xmlns:p14="http://schemas.microsoft.com/office/powerpoint/2010/main" val="301823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60" y="851484"/>
            <a:ext cx="7348940" cy="3700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01600" y="940764"/>
            <a:ext cx="1975485" cy="1975485"/>
            <a:chOff x="2550881" y="1190880"/>
            <a:chExt cx="1975485" cy="1975485"/>
          </a:xfrm>
        </p:grpSpPr>
        <p:sp>
          <p:nvSpPr>
            <p:cNvPr id="4" name="Oval 3"/>
            <p:cNvSpPr/>
            <p:nvPr/>
          </p:nvSpPr>
          <p:spPr>
            <a:xfrm>
              <a:off x="2550881" y="1190880"/>
              <a:ext cx="1975485" cy="1975485"/>
            </a:xfrm>
            <a:prstGeom prst="ellipse">
              <a:avLst/>
            </a:prstGeom>
          </p:spPr>
          <p:style>
            <a:lnRef idx="2">
              <a:schemeClr val="lt1">
                <a:hueOff val="0"/>
                <a:satOff val="0"/>
                <a:lumOff val="0"/>
                <a:alphaOff val="0"/>
              </a:schemeClr>
            </a:lnRef>
            <a:fillRef idx="1">
              <a:schemeClr val="accent4">
                <a:alpha val="50000"/>
                <a:hueOff val="-3519944"/>
                <a:satOff val="-36129"/>
                <a:lumOff val="15099"/>
                <a:alphaOff val="0"/>
              </a:schemeClr>
            </a:fillRef>
            <a:effectRef idx="0">
              <a:schemeClr val="accent4">
                <a:alpha val="50000"/>
                <a:hueOff val="-3519944"/>
                <a:satOff val="-36129"/>
                <a:lumOff val="15099"/>
                <a:alphaOff val="0"/>
              </a:schemeClr>
            </a:effectRef>
            <a:fontRef idx="minor">
              <a:schemeClr val="tx1"/>
            </a:fontRef>
          </p:style>
        </p:sp>
        <p:sp>
          <p:nvSpPr>
            <p:cNvPr id="5" name="Oval 4"/>
            <p:cNvSpPr/>
            <p:nvPr/>
          </p:nvSpPr>
          <p:spPr>
            <a:xfrm>
              <a:off x="2703098" y="1672516"/>
              <a:ext cx="1689283" cy="11890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AU" sz="1900" b="1" kern="1200" dirty="0" smtClean="0"/>
                <a:t>Monitor</a:t>
              </a:r>
              <a:endParaRPr lang="en-AU" sz="1900" b="1" kern="1200" dirty="0"/>
            </a:p>
          </p:txBody>
        </p:sp>
      </p:grpSp>
    </p:spTree>
    <p:extLst>
      <p:ext uri="{BB962C8B-B14F-4D97-AF65-F5344CB8AC3E}">
        <p14:creationId xmlns:p14="http://schemas.microsoft.com/office/powerpoint/2010/main" val="3112328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48" y="1118964"/>
            <a:ext cx="8603286" cy="629264"/>
          </a:xfrm>
        </p:spPr>
        <p:txBody>
          <a:bodyPr>
            <a:normAutofit fontScale="90000"/>
          </a:bodyPr>
          <a:lstStyle/>
          <a:p>
            <a:pPr algn="ctr"/>
            <a:r>
              <a:rPr lang="en-AU" dirty="0" smtClean="0"/>
              <a:t>Four principles for inclusive </a:t>
            </a:r>
            <a:br>
              <a:rPr lang="en-AU" dirty="0" smtClean="0"/>
            </a:br>
            <a:r>
              <a:rPr lang="en-AU" dirty="0" smtClean="0"/>
              <a:t>water resources management</a:t>
            </a:r>
            <a:endParaRPr lang="en-AU" dirty="0"/>
          </a:p>
        </p:txBody>
      </p:sp>
      <p:sp>
        <p:nvSpPr>
          <p:cNvPr id="4" name="Oval 3"/>
          <p:cNvSpPr/>
          <p:nvPr/>
        </p:nvSpPr>
        <p:spPr>
          <a:xfrm>
            <a:off x="303649" y="2095920"/>
            <a:ext cx="1987848" cy="20916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 </a:t>
            </a:r>
            <a:r>
              <a:rPr lang="en-AU" sz="1600" b="1" dirty="0" smtClean="0">
                <a:effectLst/>
                <a:latin typeface="+mj-lt"/>
                <a:ea typeface="Calibri"/>
                <a:cs typeface="Times New Roman"/>
              </a:rPr>
              <a:t>Leadership</a:t>
            </a:r>
            <a:endParaRPr lang="en-AU" sz="1600" dirty="0">
              <a:effectLst/>
              <a:latin typeface="+mj-lt"/>
              <a:ea typeface="Calibri"/>
              <a:cs typeface="Times New Roman"/>
            </a:endParaRPr>
          </a:p>
        </p:txBody>
      </p:sp>
      <p:sp>
        <p:nvSpPr>
          <p:cNvPr id="5" name="Oval 4"/>
          <p:cNvSpPr/>
          <p:nvPr/>
        </p:nvSpPr>
        <p:spPr>
          <a:xfrm>
            <a:off x="2474631" y="2128305"/>
            <a:ext cx="2026117" cy="20593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15000"/>
              </a:lnSpc>
              <a:spcAft>
                <a:spcPts val="1000"/>
              </a:spcAft>
            </a:pPr>
            <a:r>
              <a:rPr lang="en-AU" sz="1600" b="1" dirty="0" smtClean="0">
                <a:effectLst/>
                <a:latin typeface="+mj-lt"/>
                <a:ea typeface="Calibri"/>
                <a:cs typeface="Times New Roman"/>
              </a:rPr>
              <a:t>Gender analysis</a:t>
            </a:r>
            <a:endParaRPr lang="en-AU" sz="1600" dirty="0">
              <a:effectLst/>
              <a:latin typeface="+mj-lt"/>
              <a:ea typeface="Calibri"/>
              <a:cs typeface="Times New Roman"/>
            </a:endParaRPr>
          </a:p>
        </p:txBody>
      </p:sp>
      <p:sp>
        <p:nvSpPr>
          <p:cNvPr id="6" name="Oval 5"/>
          <p:cNvSpPr/>
          <p:nvPr/>
        </p:nvSpPr>
        <p:spPr>
          <a:xfrm>
            <a:off x="4607626" y="2085124"/>
            <a:ext cx="2018805" cy="20669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500" b="1" dirty="0" smtClean="0">
                <a:effectLst/>
                <a:latin typeface="+mj-lt"/>
                <a:ea typeface="Calibri"/>
                <a:cs typeface="Times New Roman"/>
              </a:rPr>
              <a:t>Meaningful participation</a:t>
            </a:r>
            <a:endParaRPr lang="en-AU" sz="1500" dirty="0">
              <a:effectLst/>
              <a:latin typeface="+mj-lt"/>
              <a:ea typeface="Calibri"/>
              <a:cs typeface="Times New Roman"/>
            </a:endParaRPr>
          </a:p>
        </p:txBody>
      </p:sp>
      <p:sp>
        <p:nvSpPr>
          <p:cNvPr id="7" name="Oval 6"/>
          <p:cNvSpPr/>
          <p:nvPr/>
        </p:nvSpPr>
        <p:spPr>
          <a:xfrm>
            <a:off x="6734063" y="2072742"/>
            <a:ext cx="2006175" cy="21380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600" b="1" dirty="0" smtClean="0">
                <a:effectLst/>
                <a:latin typeface="+mj-lt"/>
                <a:ea typeface="Calibri"/>
                <a:cs typeface="Times New Roman"/>
              </a:rPr>
              <a:t>Resources</a:t>
            </a:r>
            <a:endParaRPr lang="en-AU" sz="1600" dirty="0">
              <a:effectLst/>
              <a:latin typeface="+mj-lt"/>
              <a:ea typeface="Calibri"/>
              <a:cs typeface="Times New Roman"/>
            </a:endParaRPr>
          </a:p>
        </p:txBody>
      </p:sp>
    </p:spTree>
    <p:extLst>
      <p:ext uri="{BB962C8B-B14F-4D97-AF65-F5344CB8AC3E}">
        <p14:creationId xmlns:p14="http://schemas.microsoft.com/office/powerpoint/2010/main" val="7556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p:cNvSpPr>
          <p:nvPr/>
        </p:nvSpPr>
        <p:spPr>
          <a:xfrm>
            <a:off x="5826994" y="4729138"/>
            <a:ext cx="2895600" cy="2410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mtClean="0"/>
              <a:t>isf.uts.edu.au</a:t>
            </a:r>
            <a:endParaRPr lang="en-AU" dirty="0"/>
          </a:p>
        </p:txBody>
      </p:sp>
      <p:sp>
        <p:nvSpPr>
          <p:cNvPr id="6" name="Rounded Rectangle 5"/>
          <p:cNvSpPr/>
          <p:nvPr/>
        </p:nvSpPr>
        <p:spPr>
          <a:xfrm>
            <a:off x="413655" y="1251856"/>
            <a:ext cx="1621971" cy="28629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Global Water Partnership: Action Piece</a:t>
            </a:r>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864" y="119641"/>
            <a:ext cx="3437315" cy="888558"/>
          </a:xfrm>
          <a:prstGeom prst="rect">
            <a:avLst/>
          </a:prstGeom>
        </p:spPr>
      </p:pic>
      <p:sp>
        <p:nvSpPr>
          <p:cNvPr id="8" name="Rounded Rectangle 7"/>
          <p:cNvSpPr/>
          <p:nvPr/>
        </p:nvSpPr>
        <p:spPr>
          <a:xfrm>
            <a:off x="2166356" y="1008199"/>
            <a:ext cx="6847014" cy="867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Action area 1: Institutional leadership and commitment</a:t>
            </a:r>
          </a:p>
          <a:p>
            <a:pPr algn="ctr"/>
            <a:r>
              <a:rPr lang="en-AU" sz="1400" i="1" dirty="0" smtClean="0">
                <a:solidFill>
                  <a:srgbClr val="810048"/>
                </a:solidFill>
              </a:rPr>
              <a:t>Make gender equality and inclusion a core business goal</a:t>
            </a:r>
            <a:endParaRPr lang="en-AU" sz="1400" i="1" dirty="0">
              <a:solidFill>
                <a:srgbClr val="810048"/>
              </a:solidFill>
            </a:endParaRPr>
          </a:p>
        </p:txBody>
      </p:sp>
      <p:sp>
        <p:nvSpPr>
          <p:cNvPr id="9" name="Rounded Rectangle 8"/>
          <p:cNvSpPr/>
          <p:nvPr/>
        </p:nvSpPr>
        <p:spPr>
          <a:xfrm>
            <a:off x="2166355" y="1966956"/>
            <a:ext cx="6847015" cy="661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Action area 2: Gender and inclusion analysis that drives change</a:t>
            </a:r>
          </a:p>
          <a:p>
            <a:pPr algn="ctr"/>
            <a:r>
              <a:rPr lang="en-AU" sz="1400" i="1" dirty="0" smtClean="0">
                <a:solidFill>
                  <a:srgbClr val="810048"/>
                </a:solidFill>
              </a:rPr>
              <a:t>Conduct gender and inclusion analysis at all levels</a:t>
            </a:r>
            <a:endParaRPr lang="en-AU" sz="1400" i="1" dirty="0">
              <a:solidFill>
                <a:srgbClr val="810048"/>
              </a:solidFill>
            </a:endParaRPr>
          </a:p>
        </p:txBody>
      </p:sp>
      <p:sp>
        <p:nvSpPr>
          <p:cNvPr id="10" name="Rounded Rectangle 9"/>
          <p:cNvSpPr/>
          <p:nvPr/>
        </p:nvSpPr>
        <p:spPr>
          <a:xfrm>
            <a:off x="2166355" y="2743200"/>
            <a:ext cx="684701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p>
          <a:p>
            <a:pPr algn="ctr"/>
            <a:r>
              <a:rPr lang="en-AU" dirty="0" smtClean="0"/>
              <a:t>Action area 3: Meaningful and inclusive participation in decision- making and partnerships</a:t>
            </a:r>
          </a:p>
          <a:p>
            <a:pPr algn="ctr"/>
            <a:r>
              <a:rPr lang="en-AU" sz="1400" i="1" dirty="0" smtClean="0">
                <a:solidFill>
                  <a:srgbClr val="810048"/>
                </a:solidFill>
              </a:rPr>
              <a:t>Adopt a ‘nothing about them without them’ approach</a:t>
            </a:r>
          </a:p>
          <a:p>
            <a:pPr algn="ctr"/>
            <a:endParaRPr lang="en-AU" dirty="0"/>
          </a:p>
        </p:txBody>
      </p:sp>
      <p:sp>
        <p:nvSpPr>
          <p:cNvPr id="11" name="Rounded Rectangle 10"/>
          <p:cNvSpPr/>
          <p:nvPr/>
        </p:nvSpPr>
        <p:spPr>
          <a:xfrm>
            <a:off x="2166359" y="3809286"/>
            <a:ext cx="6847011" cy="611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Action area 4: Equal access to and control of resources</a:t>
            </a:r>
          </a:p>
          <a:p>
            <a:pPr algn="ctr"/>
            <a:r>
              <a:rPr lang="en-AU" sz="1400" i="1" dirty="0" smtClean="0">
                <a:solidFill>
                  <a:srgbClr val="810048"/>
                </a:solidFill>
              </a:rPr>
              <a:t>Create a level playing field with respect to access to and control of resources</a:t>
            </a:r>
            <a:endParaRPr lang="en-AU" sz="1400" i="1" dirty="0">
              <a:solidFill>
                <a:srgbClr val="810048"/>
              </a:solidFill>
            </a:endParaRPr>
          </a:p>
        </p:txBody>
      </p:sp>
    </p:spTree>
    <p:extLst>
      <p:ext uri="{BB962C8B-B14F-4D97-AF65-F5344CB8AC3E}">
        <p14:creationId xmlns:p14="http://schemas.microsoft.com/office/powerpoint/2010/main" val="396633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838552"/>
            <a:ext cx="8250301" cy="629264"/>
          </a:xfrm>
        </p:spPr>
        <p:txBody>
          <a:bodyPr>
            <a:normAutofit/>
          </a:bodyPr>
          <a:lstStyle/>
          <a:p>
            <a:r>
              <a:rPr lang="en-AU" dirty="0" smtClean="0"/>
              <a:t>More </a:t>
            </a:r>
            <a:r>
              <a:rPr lang="en-AU" dirty="0"/>
              <a:t>info…. </a:t>
            </a:r>
            <a:r>
              <a:rPr lang="en-AU" dirty="0" smtClean="0"/>
              <a:t>www.gwp.org</a:t>
            </a:r>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12" y="1757547"/>
            <a:ext cx="5258158" cy="210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56415" y="1836329"/>
            <a:ext cx="2149433" cy="646331"/>
          </a:xfrm>
          <a:prstGeom prst="rect">
            <a:avLst/>
          </a:prstGeom>
          <a:noFill/>
        </p:spPr>
        <p:txBody>
          <a:bodyPr wrap="square" rtlCol="0">
            <a:spAutoFit/>
          </a:bodyPr>
          <a:lstStyle/>
          <a:p>
            <a:r>
              <a:rPr lang="en-AU" b="1" dirty="0" smtClean="0"/>
              <a:t>Melita Grant</a:t>
            </a:r>
          </a:p>
          <a:p>
            <a:endParaRPr lang="en-AU"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288" y="2482660"/>
            <a:ext cx="822180" cy="82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60782" y="2570583"/>
            <a:ext cx="1843830" cy="646331"/>
          </a:xfrm>
          <a:prstGeom prst="rect">
            <a:avLst/>
          </a:prstGeom>
          <a:noFill/>
        </p:spPr>
        <p:txBody>
          <a:bodyPr wrap="square" rtlCol="0">
            <a:spAutoFit/>
          </a:bodyPr>
          <a:lstStyle/>
          <a:p>
            <a:r>
              <a:rPr lang="en-AU" dirty="0" smtClean="0"/>
              <a:t>@</a:t>
            </a:r>
            <a:r>
              <a:rPr lang="en-AU" dirty="0" err="1" smtClean="0"/>
              <a:t>MelitaGrant</a:t>
            </a:r>
            <a:endParaRPr lang="en-AU" dirty="0" smtClean="0"/>
          </a:p>
          <a:p>
            <a:endParaRPr lang="en-AU" dirty="0"/>
          </a:p>
        </p:txBody>
      </p:sp>
      <p:sp>
        <p:nvSpPr>
          <p:cNvPr id="5" name="AutoShape 5" descr="Image result for em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950" y="3421834"/>
            <a:ext cx="8763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98250" y="3536819"/>
            <a:ext cx="2422939" cy="615553"/>
          </a:xfrm>
          <a:prstGeom prst="rect">
            <a:avLst/>
          </a:prstGeom>
          <a:noFill/>
        </p:spPr>
        <p:txBody>
          <a:bodyPr wrap="square" rtlCol="0">
            <a:spAutoFit/>
          </a:bodyPr>
          <a:lstStyle/>
          <a:p>
            <a:r>
              <a:rPr lang="en-AU" sz="1600" dirty="0" smtClean="0"/>
              <a:t>Melita.Grant@uts.edu.au</a:t>
            </a:r>
          </a:p>
          <a:p>
            <a:endParaRPr lang="en-AU" dirty="0"/>
          </a:p>
        </p:txBody>
      </p:sp>
      <p:pic>
        <p:nvPicPr>
          <p:cNvPr id="11"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359275" y="2219643"/>
            <a:ext cx="1241425" cy="16403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2720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smtClean="0"/>
              <a:t>Dublin Principles 1992</a:t>
            </a:r>
            <a:endParaRPr lang="en-AU" sz="4000" dirty="0"/>
          </a:p>
        </p:txBody>
      </p:sp>
      <p:sp>
        <p:nvSpPr>
          <p:cNvPr id="3" name="Content Placeholder 2"/>
          <p:cNvSpPr>
            <a:spLocks noGrp="1"/>
          </p:cNvSpPr>
          <p:nvPr>
            <p:ph idx="1"/>
          </p:nvPr>
        </p:nvSpPr>
        <p:spPr>
          <a:xfrm>
            <a:off x="457200" y="1725930"/>
            <a:ext cx="8229600" cy="3017520"/>
          </a:xfrm>
        </p:spPr>
        <p:txBody>
          <a:bodyPr>
            <a:normAutofit fontScale="62500" lnSpcReduction="20000"/>
          </a:bodyPr>
          <a:lstStyle/>
          <a:p>
            <a:pPr marL="0" indent="0">
              <a:buNone/>
            </a:pPr>
            <a:r>
              <a:rPr lang="en-AU" sz="5500" dirty="0">
                <a:solidFill>
                  <a:schemeClr val="bg2">
                    <a:lumMod val="50000"/>
                  </a:schemeClr>
                </a:solidFill>
                <a:latin typeface="+mj-lt"/>
                <a:cs typeface="Arial" panose="020B0604020202020204" pitchFamily="34" charset="0"/>
              </a:rPr>
              <a:t>Principle No. 1</a:t>
            </a:r>
            <a:r>
              <a:rPr lang="en-AU" sz="5500" dirty="0" smtClean="0">
                <a:solidFill>
                  <a:schemeClr val="bg2">
                    <a:lumMod val="50000"/>
                  </a:schemeClr>
                </a:solidFill>
                <a:latin typeface="+mj-lt"/>
                <a:cs typeface="Arial" panose="020B0604020202020204" pitchFamily="34" charset="0"/>
              </a:rPr>
              <a:t>:</a:t>
            </a:r>
            <a:r>
              <a:rPr lang="en-AU" sz="5500" dirty="0">
                <a:solidFill>
                  <a:schemeClr val="bg2">
                    <a:lumMod val="50000"/>
                  </a:schemeClr>
                </a:solidFill>
                <a:latin typeface="+mj-lt"/>
                <a:cs typeface="Arial" panose="020B0604020202020204" pitchFamily="34" charset="0"/>
              </a:rPr>
              <a:t> </a:t>
            </a:r>
            <a:r>
              <a:rPr lang="en-AU" sz="5500" dirty="0">
                <a:latin typeface="+mj-lt"/>
                <a:cs typeface="Arial" panose="020B0604020202020204" pitchFamily="34" charset="0"/>
              </a:rPr>
              <a:t>water resources demands a holistic approach</a:t>
            </a:r>
          </a:p>
          <a:p>
            <a:pPr marL="0" indent="0">
              <a:buNone/>
            </a:pPr>
            <a:r>
              <a:rPr lang="en-AU" sz="5500" dirty="0" smtClean="0">
                <a:solidFill>
                  <a:schemeClr val="bg2">
                    <a:lumMod val="50000"/>
                  </a:schemeClr>
                </a:solidFill>
                <a:latin typeface="+mj-lt"/>
                <a:cs typeface="Arial" panose="020B0604020202020204" pitchFamily="34" charset="0"/>
              </a:rPr>
              <a:t>Principle </a:t>
            </a:r>
            <a:r>
              <a:rPr lang="en-AU" sz="5500" dirty="0">
                <a:solidFill>
                  <a:schemeClr val="bg2">
                    <a:lumMod val="50000"/>
                  </a:schemeClr>
                </a:solidFill>
                <a:latin typeface="+mj-lt"/>
                <a:cs typeface="Arial" panose="020B0604020202020204" pitchFamily="34" charset="0"/>
              </a:rPr>
              <a:t>No. 2</a:t>
            </a:r>
            <a:r>
              <a:rPr lang="en-AU" sz="5500" dirty="0" smtClean="0">
                <a:solidFill>
                  <a:schemeClr val="bg2">
                    <a:lumMod val="50000"/>
                  </a:schemeClr>
                </a:solidFill>
                <a:latin typeface="+mj-lt"/>
                <a:cs typeface="Arial" panose="020B0604020202020204" pitchFamily="34" charset="0"/>
              </a:rPr>
              <a:t>: </a:t>
            </a:r>
            <a:r>
              <a:rPr lang="en-AU" sz="5500" dirty="0" smtClean="0">
                <a:latin typeface="+mj-lt"/>
                <a:cs typeface="Arial" panose="020B0604020202020204" pitchFamily="34" charset="0"/>
              </a:rPr>
              <a:t>participatory approaches</a:t>
            </a:r>
            <a:endParaRPr lang="en-AU" sz="5500" dirty="0">
              <a:latin typeface="+mj-lt"/>
              <a:cs typeface="Arial" panose="020B0604020202020204" pitchFamily="34" charset="0"/>
            </a:endParaRPr>
          </a:p>
          <a:p>
            <a:pPr marL="0" indent="0">
              <a:buNone/>
            </a:pPr>
            <a:r>
              <a:rPr lang="en-AU" sz="5500" dirty="0" smtClean="0">
                <a:solidFill>
                  <a:schemeClr val="bg2">
                    <a:lumMod val="50000"/>
                  </a:schemeClr>
                </a:solidFill>
                <a:latin typeface="+mj-lt"/>
                <a:cs typeface="Arial" panose="020B0604020202020204" pitchFamily="34" charset="0"/>
              </a:rPr>
              <a:t>Principle </a:t>
            </a:r>
            <a:r>
              <a:rPr lang="en-AU" sz="5500" dirty="0">
                <a:solidFill>
                  <a:schemeClr val="bg2">
                    <a:lumMod val="50000"/>
                  </a:schemeClr>
                </a:solidFill>
                <a:latin typeface="+mj-lt"/>
                <a:cs typeface="Arial" panose="020B0604020202020204" pitchFamily="34" charset="0"/>
              </a:rPr>
              <a:t>No. 3</a:t>
            </a:r>
            <a:r>
              <a:rPr lang="en-AU" sz="5500" dirty="0" smtClean="0">
                <a:solidFill>
                  <a:schemeClr val="bg2">
                    <a:lumMod val="50000"/>
                  </a:schemeClr>
                </a:solidFill>
                <a:latin typeface="+mj-lt"/>
                <a:cs typeface="Arial" panose="020B0604020202020204" pitchFamily="34" charset="0"/>
              </a:rPr>
              <a:t>: </a:t>
            </a:r>
            <a:r>
              <a:rPr lang="en-AU" sz="5500" dirty="0">
                <a:latin typeface="+mj-lt"/>
                <a:cs typeface="Arial" panose="020B0604020202020204" pitchFamily="34" charset="0"/>
              </a:rPr>
              <a:t>Women play a central part </a:t>
            </a:r>
          </a:p>
          <a:p>
            <a:pPr marL="0" indent="0">
              <a:buNone/>
            </a:pPr>
            <a:r>
              <a:rPr lang="en-AU" sz="5500" dirty="0" smtClean="0">
                <a:solidFill>
                  <a:schemeClr val="bg2">
                    <a:lumMod val="50000"/>
                  </a:schemeClr>
                </a:solidFill>
                <a:latin typeface="+mj-lt"/>
                <a:cs typeface="Arial" panose="020B0604020202020204" pitchFamily="34" charset="0"/>
              </a:rPr>
              <a:t>Principle </a:t>
            </a:r>
            <a:r>
              <a:rPr lang="en-AU" sz="5500" dirty="0">
                <a:solidFill>
                  <a:schemeClr val="bg2">
                    <a:lumMod val="50000"/>
                  </a:schemeClr>
                </a:solidFill>
                <a:latin typeface="+mj-lt"/>
                <a:cs typeface="Arial" panose="020B0604020202020204" pitchFamily="34" charset="0"/>
              </a:rPr>
              <a:t>No. 4</a:t>
            </a:r>
            <a:r>
              <a:rPr lang="en-AU" sz="5500" dirty="0" smtClean="0">
                <a:solidFill>
                  <a:schemeClr val="bg2">
                    <a:lumMod val="50000"/>
                  </a:schemeClr>
                </a:solidFill>
                <a:latin typeface="+mj-lt"/>
                <a:cs typeface="Arial" panose="020B0604020202020204" pitchFamily="34" charset="0"/>
              </a:rPr>
              <a:t>: </a:t>
            </a:r>
            <a:r>
              <a:rPr lang="en-AU" sz="5500" dirty="0">
                <a:latin typeface="+mj-lt"/>
                <a:cs typeface="Arial" panose="020B0604020202020204" pitchFamily="34" charset="0"/>
              </a:rPr>
              <a:t>Water </a:t>
            </a:r>
            <a:r>
              <a:rPr lang="en-AU" sz="5500" dirty="0">
                <a:latin typeface="+mj-lt"/>
              </a:rPr>
              <a:t>has an economic value </a:t>
            </a:r>
            <a:endParaRPr lang="en-AU" sz="5500" b="1" dirty="0">
              <a:latin typeface="+mj-lt"/>
            </a:endParaRPr>
          </a:p>
        </p:txBody>
      </p:sp>
      <p:sp>
        <p:nvSpPr>
          <p:cNvPr id="5" name="Line Callout 1 4"/>
          <p:cNvSpPr/>
          <p:nvPr/>
        </p:nvSpPr>
        <p:spPr>
          <a:xfrm>
            <a:off x="3909060" y="228600"/>
            <a:ext cx="5154930" cy="3989070"/>
          </a:xfrm>
          <a:prstGeom prst="borderCallout1">
            <a:avLst>
              <a:gd name="adj1" fmla="val 31758"/>
              <a:gd name="adj2" fmla="val 314"/>
              <a:gd name="adj3" fmla="val 79613"/>
              <a:gd name="adj4" fmla="val -13721"/>
            </a:avLst>
          </a:prstGeom>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b="1" dirty="0" smtClean="0"/>
              <a:t>‘</a:t>
            </a:r>
            <a:r>
              <a:rPr lang="en-AU" sz="1600" b="1" dirty="0" smtClean="0">
                <a:solidFill>
                  <a:schemeClr val="bg1"/>
                </a:solidFill>
              </a:rPr>
              <a:t>Women </a:t>
            </a:r>
            <a:r>
              <a:rPr lang="en-AU" sz="1600" b="1" dirty="0">
                <a:solidFill>
                  <a:schemeClr val="bg1"/>
                </a:solidFill>
              </a:rPr>
              <a:t>play a central part in the provision, management and safeguarding of water </a:t>
            </a:r>
            <a:endParaRPr lang="en-AU" sz="1600" b="1" dirty="0" smtClean="0">
              <a:solidFill>
                <a:schemeClr val="bg1"/>
              </a:solidFill>
            </a:endParaRPr>
          </a:p>
          <a:p>
            <a:endParaRPr lang="en-AU" sz="1600" b="1" dirty="0">
              <a:solidFill>
                <a:srgbClr val="FFC000"/>
              </a:solidFill>
            </a:endParaRPr>
          </a:p>
          <a:p>
            <a:r>
              <a:rPr lang="en-AU" sz="1600" b="1" dirty="0"/>
              <a:t>This pivotal role of women as providers and users of water and guardians of the living environment has </a:t>
            </a:r>
            <a:r>
              <a:rPr lang="en-AU" sz="1600" b="1" dirty="0">
                <a:solidFill>
                  <a:srgbClr val="FFC000"/>
                </a:solidFill>
              </a:rPr>
              <a:t>seldom been reflected in institutional arrangements for the development and management of water resources. </a:t>
            </a:r>
            <a:endParaRPr lang="en-AU" sz="1600" b="1" dirty="0" smtClean="0">
              <a:solidFill>
                <a:srgbClr val="FFC000"/>
              </a:solidFill>
            </a:endParaRPr>
          </a:p>
          <a:p>
            <a:endParaRPr lang="en-AU" sz="1600" b="1" dirty="0"/>
          </a:p>
          <a:p>
            <a:r>
              <a:rPr lang="en-AU" sz="1600" b="1" dirty="0" smtClean="0"/>
              <a:t>Acceptance </a:t>
            </a:r>
            <a:r>
              <a:rPr lang="en-AU" sz="1600" b="1" dirty="0"/>
              <a:t>and implementation of this principle requires </a:t>
            </a:r>
            <a:r>
              <a:rPr lang="en-AU" sz="1600" b="1" dirty="0">
                <a:solidFill>
                  <a:srgbClr val="FFC000"/>
                </a:solidFill>
              </a:rPr>
              <a:t>positive policies to address women's specific needs and to equip and empower women to participate at all levels </a:t>
            </a:r>
            <a:r>
              <a:rPr lang="en-AU" sz="1600" b="1" dirty="0" smtClean="0">
                <a:solidFill>
                  <a:srgbClr val="FFC000"/>
                </a:solidFill>
              </a:rPr>
              <a:t>in </a:t>
            </a:r>
            <a:r>
              <a:rPr lang="en-AU" sz="1600" b="1" dirty="0">
                <a:solidFill>
                  <a:srgbClr val="FFC000"/>
                </a:solidFill>
              </a:rPr>
              <a:t>water resources programmes</a:t>
            </a:r>
            <a:r>
              <a:rPr lang="en-AU" sz="1600" b="1" dirty="0"/>
              <a:t>, including decision-making and implementation, in ways defined by them</a:t>
            </a:r>
            <a:r>
              <a:rPr lang="en-AU" sz="1600" b="1" dirty="0" smtClean="0"/>
              <a:t>.’ </a:t>
            </a:r>
            <a:endParaRPr lang="en-AU" sz="1600" b="1" dirty="0"/>
          </a:p>
        </p:txBody>
      </p:sp>
    </p:spTree>
    <p:extLst>
      <p:ext uri="{BB962C8B-B14F-4D97-AF65-F5344CB8AC3E}">
        <p14:creationId xmlns:p14="http://schemas.microsoft.com/office/powerpoint/2010/main" val="1005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707924"/>
            <a:ext cx="7556500" cy="629264"/>
          </a:xfrm>
        </p:spPr>
        <p:txBody>
          <a:bodyPr>
            <a:normAutofit/>
          </a:bodyPr>
          <a:lstStyle/>
          <a:p>
            <a:r>
              <a:rPr lang="en-AU" dirty="0" smtClean="0"/>
              <a:t>Examples of the benefits of inclusion</a:t>
            </a:r>
            <a:endParaRPr lang="en-AU" dirty="0"/>
          </a:p>
        </p:txBody>
      </p:sp>
      <p:sp>
        <p:nvSpPr>
          <p:cNvPr id="3" name="Content Placeholder 2"/>
          <p:cNvSpPr>
            <a:spLocks noGrp="1"/>
          </p:cNvSpPr>
          <p:nvPr>
            <p:ph idx="1"/>
          </p:nvPr>
        </p:nvSpPr>
        <p:spPr/>
        <p:txBody>
          <a:bodyPr/>
          <a:lstStyle/>
          <a:p>
            <a:r>
              <a:rPr lang="en-GB" sz="2000" dirty="0">
                <a:latin typeface="+mj-lt"/>
              </a:rPr>
              <a:t>Research across 15 countries showed that water supply projects designed and run with the full participation of women (compared with non- or partial participation) were </a:t>
            </a:r>
            <a:r>
              <a:rPr lang="en-GB" sz="2000" b="1" dirty="0">
                <a:latin typeface="+mj-lt"/>
              </a:rPr>
              <a:t>more sustainable </a:t>
            </a:r>
            <a:r>
              <a:rPr lang="en-GB" sz="2000" dirty="0">
                <a:latin typeface="+mj-lt"/>
              </a:rPr>
              <a:t>(Gross et al., 2000</a:t>
            </a:r>
            <a:r>
              <a:rPr lang="en-GB" sz="2000" dirty="0" smtClean="0">
                <a:latin typeface="+mj-lt"/>
              </a:rPr>
              <a:t>).</a:t>
            </a:r>
          </a:p>
          <a:p>
            <a:pPr marL="0" indent="0">
              <a:buNone/>
            </a:pPr>
            <a:endParaRPr lang="en-AU" sz="2000" dirty="0">
              <a:latin typeface="+mj-lt"/>
            </a:endParaRPr>
          </a:p>
          <a:p>
            <a:r>
              <a:rPr lang="en-GB" sz="2000" dirty="0" smtClean="0">
                <a:latin typeface="+mj-lt"/>
              </a:rPr>
              <a:t>Closing </a:t>
            </a:r>
            <a:r>
              <a:rPr lang="en-GB" sz="2000" dirty="0">
                <a:latin typeface="+mj-lt"/>
              </a:rPr>
              <a:t>the gender gap (through equal access to assets such as land and </a:t>
            </a:r>
            <a:r>
              <a:rPr lang="en-GB" sz="2000" b="1" dirty="0">
                <a:latin typeface="+mj-lt"/>
              </a:rPr>
              <a:t>water</a:t>
            </a:r>
            <a:r>
              <a:rPr lang="en-GB" sz="2000" dirty="0">
                <a:latin typeface="+mj-lt"/>
              </a:rPr>
              <a:t>, inputs such as seeds and fertiliser, and training) would </a:t>
            </a:r>
            <a:r>
              <a:rPr lang="en-GB" sz="2000" b="1" dirty="0">
                <a:latin typeface="+mj-lt"/>
              </a:rPr>
              <a:t>increase yields on women-run farms by 20–30 percent </a:t>
            </a:r>
            <a:r>
              <a:rPr lang="en-GB" sz="2000" dirty="0">
                <a:latin typeface="+mj-lt"/>
              </a:rPr>
              <a:t>which could reduce the number of hungry people in the world by 12–17 percent (FAO, 2011; World Bank, 2017a).</a:t>
            </a:r>
            <a:endParaRPr lang="en-AU" sz="2000" dirty="0">
              <a:latin typeface="+mj-lt"/>
            </a:endParaRPr>
          </a:p>
          <a:p>
            <a:endParaRPr lang="en-AU" dirty="0"/>
          </a:p>
        </p:txBody>
      </p:sp>
    </p:spTree>
    <p:extLst>
      <p:ext uri="{BB962C8B-B14F-4D97-AF65-F5344CB8AC3E}">
        <p14:creationId xmlns:p14="http://schemas.microsoft.com/office/powerpoint/2010/main" val="4501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968" y="492024"/>
            <a:ext cx="5648632" cy="629264"/>
          </a:xfrm>
        </p:spPr>
        <p:txBody>
          <a:bodyPr/>
          <a:lstStyle/>
          <a:p>
            <a:r>
              <a:rPr lang="en-AU" dirty="0"/>
              <a:t>So where are we now? </a:t>
            </a:r>
          </a:p>
        </p:txBody>
      </p:sp>
      <p:sp>
        <p:nvSpPr>
          <p:cNvPr id="3" name="Content Placeholder 2"/>
          <p:cNvSpPr>
            <a:spLocks noGrp="1"/>
          </p:cNvSpPr>
          <p:nvPr>
            <p:ph idx="1"/>
          </p:nvPr>
        </p:nvSpPr>
        <p:spPr>
          <a:xfrm>
            <a:off x="457200" y="1210188"/>
            <a:ext cx="8229600" cy="3291840"/>
          </a:xfrm>
        </p:spPr>
        <p:txBody>
          <a:bodyPr>
            <a:normAutofit/>
          </a:bodyPr>
          <a:lstStyle/>
          <a:p>
            <a:r>
              <a:rPr lang="en-AU" sz="2400" dirty="0">
                <a:latin typeface="+mj-lt"/>
              </a:rPr>
              <a:t>25 years after the Dublin Principles</a:t>
            </a:r>
          </a:p>
          <a:p>
            <a:r>
              <a:rPr lang="en-GB" sz="2400" dirty="0" smtClean="0">
                <a:latin typeface="+mj-lt"/>
              </a:rPr>
              <a:t>Women = 43 </a:t>
            </a:r>
            <a:r>
              <a:rPr lang="en-GB" sz="2400" dirty="0">
                <a:latin typeface="+mj-lt"/>
              </a:rPr>
              <a:t>percent </a:t>
            </a:r>
            <a:r>
              <a:rPr lang="en-GB" sz="2400" dirty="0" smtClean="0">
                <a:latin typeface="+mj-lt"/>
              </a:rPr>
              <a:t>+ of </a:t>
            </a:r>
            <a:r>
              <a:rPr lang="en-GB" sz="2400" dirty="0">
                <a:latin typeface="+mj-lt"/>
              </a:rPr>
              <a:t>the agricultural labour force globally, </a:t>
            </a:r>
            <a:r>
              <a:rPr lang="en-GB" sz="2400" dirty="0" smtClean="0">
                <a:latin typeface="+mj-lt"/>
              </a:rPr>
              <a:t>yet </a:t>
            </a:r>
            <a:r>
              <a:rPr lang="en-GB" sz="2400" dirty="0">
                <a:latin typeface="+mj-lt"/>
              </a:rPr>
              <a:t>ownership of and access to land and water resources is not equal to that of men</a:t>
            </a:r>
            <a:r>
              <a:rPr lang="en-US" sz="2400" dirty="0">
                <a:latin typeface="+mj-lt"/>
              </a:rPr>
              <a:t> (de Jong et al., 2012</a:t>
            </a:r>
            <a:r>
              <a:rPr lang="en-US" sz="2400" dirty="0" smtClean="0">
                <a:latin typeface="+mj-lt"/>
              </a:rPr>
              <a:t>).</a:t>
            </a:r>
          </a:p>
          <a:p>
            <a:r>
              <a:rPr lang="en-GB" sz="2400" dirty="0">
                <a:latin typeface="+mj-lt"/>
              </a:rPr>
              <a:t>T</a:t>
            </a:r>
            <a:r>
              <a:rPr lang="en-GB" sz="2400" dirty="0" smtClean="0">
                <a:latin typeface="+mj-lt"/>
              </a:rPr>
              <a:t>he </a:t>
            </a:r>
            <a:r>
              <a:rPr lang="en-GB" sz="2400" dirty="0">
                <a:latin typeface="+mj-lt"/>
              </a:rPr>
              <a:t>laws or customs in 102 countries still deny women the same land access rights as </a:t>
            </a:r>
            <a:r>
              <a:rPr lang="en-GB" sz="2400" dirty="0" smtClean="0">
                <a:latin typeface="+mj-lt"/>
              </a:rPr>
              <a:t>men (</a:t>
            </a:r>
            <a:r>
              <a:rPr lang="en-GB" sz="2400" dirty="0">
                <a:latin typeface="+mj-lt"/>
              </a:rPr>
              <a:t>OECD, 2014, p. 9). </a:t>
            </a:r>
            <a:endParaRPr lang="en-GB" sz="2400" dirty="0" smtClean="0">
              <a:latin typeface="+mj-lt"/>
            </a:endParaRPr>
          </a:p>
          <a:p>
            <a:r>
              <a:rPr lang="en-GB" sz="2400" dirty="0" smtClean="0">
                <a:latin typeface="+mj-lt"/>
              </a:rPr>
              <a:t>Women and marginalised people are often excluded from water management decisions</a:t>
            </a:r>
            <a:endParaRPr lang="en-US" sz="2400" dirty="0" smtClean="0">
              <a:latin typeface="+mj-lt"/>
            </a:endParaRPr>
          </a:p>
          <a:p>
            <a:endParaRPr lang="en-AU" sz="2400" dirty="0"/>
          </a:p>
          <a:p>
            <a:endParaRPr lang="en-AU" sz="2400" dirty="0">
              <a:latin typeface="+mj-lt"/>
            </a:endParaRPr>
          </a:p>
        </p:txBody>
      </p:sp>
    </p:spTree>
    <p:extLst>
      <p:ext uri="{BB962C8B-B14F-4D97-AF65-F5344CB8AC3E}">
        <p14:creationId xmlns:p14="http://schemas.microsoft.com/office/powerpoint/2010/main" val="15789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511" y="486509"/>
            <a:ext cx="4967555" cy="716780"/>
          </a:xfrm>
        </p:spPr>
        <p:txBody>
          <a:bodyPr>
            <a:normAutofit/>
          </a:bodyPr>
          <a:lstStyle/>
          <a:p>
            <a:r>
              <a:rPr lang="en-AU" sz="3600" dirty="0" smtClean="0"/>
              <a:t>So where are we now? </a:t>
            </a:r>
            <a:endParaRPr lang="en-AU" sz="3600" dirty="0"/>
          </a:p>
        </p:txBody>
      </p:sp>
      <p:sp>
        <p:nvSpPr>
          <p:cNvPr id="3" name="Content Placeholder 2"/>
          <p:cNvSpPr>
            <a:spLocks noGrp="1"/>
          </p:cNvSpPr>
          <p:nvPr>
            <p:ph idx="1"/>
          </p:nvPr>
        </p:nvSpPr>
        <p:spPr>
          <a:xfrm>
            <a:off x="457200" y="1225354"/>
            <a:ext cx="8229600" cy="3291840"/>
          </a:xfrm>
        </p:spPr>
        <p:txBody>
          <a:bodyPr>
            <a:normAutofit/>
          </a:bodyPr>
          <a:lstStyle/>
          <a:p>
            <a:r>
              <a:rPr lang="en-AU" sz="2400" dirty="0" smtClean="0">
                <a:latin typeface="+mj-lt"/>
              </a:rPr>
              <a:t>Increasing understanding of gender and inclusion issues in </a:t>
            </a:r>
            <a:r>
              <a:rPr lang="en-AU" sz="2400" dirty="0">
                <a:latin typeface="+mj-lt"/>
              </a:rPr>
              <a:t>WASH and development interventions more broadly (less action in WRM)</a:t>
            </a:r>
          </a:p>
          <a:p>
            <a:r>
              <a:rPr lang="en-AU" sz="2400" dirty="0" smtClean="0">
                <a:latin typeface="+mj-lt"/>
              </a:rPr>
              <a:t>International </a:t>
            </a:r>
            <a:r>
              <a:rPr lang="en-AU" sz="2400" dirty="0" smtClean="0">
                <a:latin typeface="+mj-lt"/>
              </a:rPr>
              <a:t>acceptance of the economic and social benefits of reducing </a:t>
            </a:r>
            <a:r>
              <a:rPr lang="en-AU" sz="2400" dirty="0" smtClean="0">
                <a:latin typeface="+mj-lt"/>
              </a:rPr>
              <a:t>inequalities</a:t>
            </a:r>
          </a:p>
          <a:p>
            <a:r>
              <a:rPr lang="en-AU" sz="2400" dirty="0" smtClean="0">
                <a:latin typeface="+mj-lt"/>
              </a:rPr>
              <a:t>Lot’s of strategies and studies! (not so many success stories or evidence of significant action or adequate resourcing of strategies)</a:t>
            </a:r>
            <a:endParaRPr lang="en-AU" sz="2400" dirty="0" smtClean="0">
              <a:latin typeface="+mj-lt"/>
            </a:endParaRPr>
          </a:p>
          <a:p>
            <a:endParaRPr lang="en-AU" dirty="0">
              <a:latin typeface="+mj-lt"/>
            </a:endParaRPr>
          </a:p>
        </p:txBody>
      </p:sp>
    </p:spTree>
    <p:extLst>
      <p:ext uri="{BB962C8B-B14F-4D97-AF65-F5344CB8AC3E}">
        <p14:creationId xmlns:p14="http://schemas.microsoft.com/office/powerpoint/2010/main" val="6460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868" y="862303"/>
            <a:ext cx="5648632" cy="629264"/>
          </a:xfrm>
        </p:spPr>
        <p:txBody>
          <a:bodyPr>
            <a:normAutofit fontScale="90000"/>
          </a:bodyPr>
          <a:lstStyle/>
          <a:p>
            <a:r>
              <a:rPr lang="en-AU" dirty="0"/>
              <a:t>Thousands of local level initiatives</a:t>
            </a:r>
          </a:p>
        </p:txBody>
      </p:sp>
      <p:pic>
        <p:nvPicPr>
          <p:cNvPr id="14338"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10967" y="1957533"/>
            <a:ext cx="2231008" cy="167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www.womenforwater.org/uploads/7/7/5/1/77516286/5740444_orig.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7200" y="1866886"/>
            <a:ext cx="2646748" cy="176390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Image result for water sanitation hygiene disability"/>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70868" y="2004163"/>
            <a:ext cx="2998812" cy="16495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1168" y="4144438"/>
            <a:ext cx="7089106" cy="261610"/>
          </a:xfrm>
          <a:prstGeom prst="rect">
            <a:avLst/>
          </a:prstGeom>
          <a:noFill/>
        </p:spPr>
        <p:txBody>
          <a:bodyPr wrap="square" rtlCol="0">
            <a:spAutoFit/>
          </a:bodyPr>
          <a:lstStyle/>
          <a:p>
            <a:r>
              <a:rPr lang="en-AU" sz="1100" dirty="0" smtClean="0"/>
              <a:t>Image source: Women for Water </a:t>
            </a:r>
            <a:r>
              <a:rPr lang="en-AU" sz="1100" dirty="0"/>
              <a:t>Partnership, Footprints network </a:t>
            </a:r>
          </a:p>
        </p:txBody>
      </p:sp>
    </p:spTree>
    <p:extLst>
      <p:ext uri="{BB962C8B-B14F-4D97-AF65-F5344CB8AC3E}">
        <p14:creationId xmlns:p14="http://schemas.microsoft.com/office/powerpoint/2010/main" val="1329020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74" y="933706"/>
            <a:ext cx="3769663" cy="176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500" y="487382"/>
            <a:ext cx="3572977" cy="3970318"/>
          </a:xfrm>
          <a:prstGeom prst="rect">
            <a:avLst/>
          </a:prstGeom>
          <a:noFill/>
        </p:spPr>
        <p:txBody>
          <a:bodyPr wrap="square" rtlCol="0">
            <a:spAutoFit/>
          </a:bodyPr>
          <a:lstStyle/>
          <a:p>
            <a:r>
              <a:rPr lang="en-AU" b="1" dirty="0" smtClean="0">
                <a:latin typeface="+mj-lt"/>
              </a:rPr>
              <a:t>Scope: </a:t>
            </a:r>
            <a:r>
              <a:rPr lang="en-AU" dirty="0" smtClean="0">
                <a:latin typeface="+mj-lt"/>
              </a:rPr>
              <a:t>Focused primarily on water resources management issues (SDG 6.3 – 6.6)</a:t>
            </a:r>
          </a:p>
          <a:p>
            <a:endParaRPr lang="en-AU" b="1" dirty="0" smtClean="0">
              <a:latin typeface="+mj-lt"/>
            </a:endParaRPr>
          </a:p>
          <a:p>
            <a:r>
              <a:rPr lang="en-AU" b="1" dirty="0" smtClean="0">
                <a:latin typeface="+mj-lt"/>
              </a:rPr>
              <a:t>Methodology</a:t>
            </a:r>
            <a:r>
              <a:rPr lang="en-AU" dirty="0">
                <a:latin typeface="+mj-lt"/>
              </a:rPr>
              <a:t>: 39 people were consulted from 25 leading organisations in water governance, water management, gender equality, and inclusion policy and practice.</a:t>
            </a:r>
          </a:p>
          <a:p>
            <a:endParaRPr lang="en-AU" dirty="0" smtClean="0">
              <a:latin typeface="+mj-lt"/>
            </a:endParaRPr>
          </a:p>
          <a:p>
            <a:r>
              <a:rPr lang="en-AU" b="1" dirty="0" smtClean="0">
                <a:latin typeface="+mj-lt"/>
              </a:rPr>
              <a:t>Outcome</a:t>
            </a:r>
            <a:r>
              <a:rPr lang="en-AU" b="1" dirty="0">
                <a:latin typeface="+mj-lt"/>
              </a:rPr>
              <a:t>:</a:t>
            </a:r>
            <a:r>
              <a:rPr lang="en-AU" dirty="0">
                <a:latin typeface="+mj-lt"/>
              </a:rPr>
              <a:t> Action Piece makes </a:t>
            </a:r>
            <a:r>
              <a:rPr lang="en-AU" dirty="0" smtClean="0">
                <a:latin typeface="+mj-lt"/>
              </a:rPr>
              <a:t>recommendations against four key action areas…..</a:t>
            </a:r>
            <a:endParaRPr lang="en-AU" dirty="0">
              <a:latin typeface="+mj-lt"/>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6598" y="2081786"/>
            <a:ext cx="1697080" cy="22424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014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48" y="1118964"/>
            <a:ext cx="8603286" cy="629264"/>
          </a:xfrm>
        </p:spPr>
        <p:txBody>
          <a:bodyPr>
            <a:normAutofit fontScale="90000"/>
          </a:bodyPr>
          <a:lstStyle/>
          <a:p>
            <a:pPr algn="ctr"/>
            <a:r>
              <a:rPr lang="en-AU" dirty="0" smtClean="0"/>
              <a:t>Four principles for inclusive </a:t>
            </a:r>
            <a:br>
              <a:rPr lang="en-AU" dirty="0" smtClean="0"/>
            </a:br>
            <a:r>
              <a:rPr lang="en-AU" dirty="0" smtClean="0"/>
              <a:t>water resources management</a:t>
            </a:r>
            <a:endParaRPr lang="en-AU" dirty="0"/>
          </a:p>
        </p:txBody>
      </p:sp>
      <p:sp>
        <p:nvSpPr>
          <p:cNvPr id="4" name="Oval 3"/>
          <p:cNvSpPr/>
          <p:nvPr/>
        </p:nvSpPr>
        <p:spPr>
          <a:xfrm>
            <a:off x="303649" y="2095920"/>
            <a:ext cx="1987848" cy="20916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 </a:t>
            </a:r>
            <a:r>
              <a:rPr lang="en-AU" sz="1200" b="1" dirty="0">
                <a:effectLst/>
                <a:ea typeface="Calibri"/>
                <a:cs typeface="Times New Roman"/>
              </a:rPr>
              <a:t>Institutional   practice, commitment and leadership on advancing gender equality and inclusion</a:t>
            </a:r>
            <a:endParaRPr lang="en-AU" sz="1200" dirty="0">
              <a:effectLst/>
              <a:ea typeface="Calibri"/>
              <a:cs typeface="Times New Roman"/>
            </a:endParaRPr>
          </a:p>
        </p:txBody>
      </p:sp>
      <p:sp>
        <p:nvSpPr>
          <p:cNvPr id="5" name="Oval 4"/>
          <p:cNvSpPr/>
          <p:nvPr/>
        </p:nvSpPr>
        <p:spPr>
          <a:xfrm>
            <a:off x="2474631" y="2128305"/>
            <a:ext cx="2026117" cy="20593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15000"/>
              </a:lnSpc>
              <a:spcAft>
                <a:spcPts val="1000"/>
              </a:spcAft>
            </a:pPr>
            <a:r>
              <a:rPr lang="en-AU" sz="1200" b="1" dirty="0" smtClean="0">
                <a:effectLst/>
                <a:ea typeface="Calibri"/>
                <a:cs typeface="Times New Roman"/>
              </a:rPr>
              <a:t>Quality  </a:t>
            </a:r>
            <a:r>
              <a:rPr lang="en-AU" sz="1200" b="1" dirty="0">
                <a:effectLst/>
                <a:ea typeface="Calibri"/>
                <a:cs typeface="Times New Roman"/>
              </a:rPr>
              <a:t>gender and inclusion analysis that informs design</a:t>
            </a:r>
            <a:endParaRPr lang="en-AU" sz="1200" dirty="0">
              <a:effectLst/>
              <a:ea typeface="Calibri"/>
              <a:cs typeface="Times New Roman"/>
            </a:endParaRPr>
          </a:p>
        </p:txBody>
      </p:sp>
      <p:sp>
        <p:nvSpPr>
          <p:cNvPr id="6" name="Oval 5"/>
          <p:cNvSpPr/>
          <p:nvPr/>
        </p:nvSpPr>
        <p:spPr>
          <a:xfrm>
            <a:off x="4607626" y="2085124"/>
            <a:ext cx="2018805" cy="20669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Meaningful </a:t>
            </a:r>
            <a:r>
              <a:rPr lang="en-AU" sz="1200" b="1" dirty="0">
                <a:effectLst/>
                <a:ea typeface="Calibri"/>
                <a:cs typeface="Times New Roman"/>
              </a:rPr>
              <a:t>and inclusive participation in decision making and partnerships</a:t>
            </a:r>
            <a:endParaRPr lang="en-AU" sz="1200" dirty="0">
              <a:effectLst/>
              <a:ea typeface="Calibri"/>
              <a:cs typeface="Times New Roman"/>
            </a:endParaRPr>
          </a:p>
        </p:txBody>
      </p:sp>
      <p:sp>
        <p:nvSpPr>
          <p:cNvPr id="7" name="Oval 6"/>
          <p:cNvSpPr/>
          <p:nvPr/>
        </p:nvSpPr>
        <p:spPr>
          <a:xfrm>
            <a:off x="6734063" y="2072742"/>
            <a:ext cx="2006175" cy="21380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Address </a:t>
            </a:r>
            <a:r>
              <a:rPr lang="en-AU" sz="1200" b="1" dirty="0">
                <a:effectLst/>
                <a:ea typeface="Calibri"/>
                <a:cs typeface="Times New Roman"/>
              </a:rPr>
              <a:t>unequal access and control of resources</a:t>
            </a:r>
            <a:endParaRPr lang="en-AU" sz="1200" dirty="0">
              <a:effectLst/>
              <a:ea typeface="Calibri"/>
              <a:cs typeface="Times New Roman"/>
            </a:endParaRPr>
          </a:p>
        </p:txBody>
      </p:sp>
    </p:spTree>
    <p:extLst>
      <p:ext uri="{BB962C8B-B14F-4D97-AF65-F5344CB8AC3E}">
        <p14:creationId xmlns:p14="http://schemas.microsoft.com/office/powerpoint/2010/main" val="23529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316" y="593767"/>
            <a:ext cx="3211888" cy="726580"/>
          </a:xfrm>
        </p:spPr>
        <p:txBody>
          <a:bodyPr/>
          <a:lstStyle/>
          <a:p>
            <a:r>
              <a:rPr lang="en-AU" dirty="0" smtClean="0"/>
              <a:t>1. Leadership</a:t>
            </a:r>
            <a:endParaRPr lang="en-AU" dirty="0"/>
          </a:p>
        </p:txBody>
      </p:sp>
      <p:sp>
        <p:nvSpPr>
          <p:cNvPr id="6" name="Oval 5"/>
          <p:cNvSpPr/>
          <p:nvPr/>
        </p:nvSpPr>
        <p:spPr>
          <a:xfrm>
            <a:off x="303649" y="1763411"/>
            <a:ext cx="1987848" cy="20916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200" b="1" dirty="0" smtClean="0">
                <a:effectLst/>
                <a:ea typeface="Calibri"/>
                <a:cs typeface="Times New Roman"/>
              </a:rPr>
              <a:t> </a:t>
            </a:r>
            <a:r>
              <a:rPr lang="en-AU" sz="1200" b="1" dirty="0">
                <a:effectLst/>
                <a:ea typeface="Calibri"/>
                <a:cs typeface="Times New Roman"/>
              </a:rPr>
              <a:t>Institutional   practice, commitment and leadership on advancing gender equality and inclusion</a:t>
            </a:r>
            <a:endParaRPr lang="en-AU" sz="1200" dirty="0">
              <a:effectLst/>
              <a:ea typeface="Calibri"/>
              <a:cs typeface="Times New Roman"/>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7263" y="1450975"/>
            <a:ext cx="3769163" cy="29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8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7840C104501445960AD295980B72DA" ma:contentTypeVersion="1" ma:contentTypeDescription="Create a new document." ma:contentTypeScope="" ma:versionID="0a7e907226349f5b952e7c99c0aa5671">
  <xsd:schema xmlns:xsd="http://www.w3.org/2001/XMLSchema" xmlns:xs="http://www.w3.org/2001/XMLSchema" xmlns:p="http://schemas.microsoft.com/office/2006/metadata/properties" xmlns:ns2="dec1e159-1560-429c-a84a-d002b39dbc7d" targetNamespace="http://schemas.microsoft.com/office/2006/metadata/properties" ma:root="true" ma:fieldsID="0b14ea94770358ed81317c0795bb6857" ns2:_="">
    <xsd:import namespace="dec1e159-1560-429c-a84a-d002b39dbc7d"/>
    <xsd:element name="properties">
      <xsd:complexType>
        <xsd:sequence>
          <xsd:element name="documentManagement">
            <xsd:complexType>
              <xsd:all>
                <xsd:element ref="ns2:type_x0020_of_x0020_fo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1e159-1560-429c-a84a-d002b39dbc7d" elementFormDefault="qualified">
    <xsd:import namespace="http://schemas.microsoft.com/office/2006/documentManagement/types"/>
    <xsd:import namespace="http://schemas.microsoft.com/office/infopath/2007/PartnerControls"/>
    <xsd:element name="type_x0020_of_x0020_form" ma:index="8" nillable="true" ma:displayName="type of form" ma:default="Travel" ma:description="to help sort forms by type" ma:format="Dropdown" ma:internalName="type_x0020_of_x0020_form">
      <xsd:simpleType>
        <xsd:restriction base="dms:Choice">
          <xsd:enumeration value="Travel"/>
          <xsd:enumeration value="HR"/>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form xmlns="dec1e159-1560-429c-a84a-d002b39dbc7d">Travel</type_x0020_of_x0020_form>
  </documentManagement>
</p:properties>
</file>

<file path=customXml/itemProps1.xml><?xml version="1.0" encoding="utf-8"?>
<ds:datastoreItem xmlns:ds="http://schemas.openxmlformats.org/officeDocument/2006/customXml" ds:itemID="{A2B9C09A-4706-4086-ABF8-84A72891378D}">
  <ds:schemaRefs>
    <ds:schemaRef ds:uri="http://schemas.microsoft.com/sharepoint/v3/contenttype/forms"/>
  </ds:schemaRefs>
</ds:datastoreItem>
</file>

<file path=customXml/itemProps2.xml><?xml version="1.0" encoding="utf-8"?>
<ds:datastoreItem xmlns:ds="http://schemas.openxmlformats.org/officeDocument/2006/customXml" ds:itemID="{7831C346-8925-433A-929E-8DD9DA2C5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1e159-1560-429c-a84a-d002b39dbc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B9D992-12D4-45D9-9AA4-53EDA5207D64}">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ec1e159-1560-429c-a84a-d002b39dbc7d"/>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Flow</Template>
  <TotalTime>10832</TotalTime>
  <Words>1355</Words>
  <Application>Microsoft Office PowerPoint</Application>
  <PresentationFormat>On-screen Show (16:9)</PresentationFormat>
  <Paragraphs>96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What does inclusive Integrated Water Resources Management look like?  </vt:lpstr>
      <vt:lpstr>Dublin Principles 1992</vt:lpstr>
      <vt:lpstr>Examples of the benefits of inclusion</vt:lpstr>
      <vt:lpstr>So where are we now? </vt:lpstr>
      <vt:lpstr>So where are we now? </vt:lpstr>
      <vt:lpstr>Thousands of local level initiatives</vt:lpstr>
      <vt:lpstr>PowerPoint Presentation</vt:lpstr>
      <vt:lpstr>Four principles for inclusive  water resources management</vt:lpstr>
      <vt:lpstr>1. Leadership</vt:lpstr>
      <vt:lpstr>2. Gender Analysis</vt:lpstr>
      <vt:lpstr>3. Meaningful participation</vt:lpstr>
      <vt:lpstr>4. Resources</vt:lpstr>
      <vt:lpstr>PowerPoint Presentation</vt:lpstr>
      <vt:lpstr>PowerPoint Presentation</vt:lpstr>
      <vt:lpstr>PowerPoint Presentation</vt:lpstr>
      <vt:lpstr>PowerPoint Presentation</vt:lpstr>
      <vt:lpstr>Four principles for inclusive  water resources management</vt:lpstr>
      <vt:lpstr>PowerPoint Presentation</vt:lpstr>
      <vt:lpstr>More info…. www.gwp.org</vt:lpstr>
    </vt:vector>
  </TitlesOfParts>
  <Company>University of Technology, Sydney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&amp; evaluating :   the WASH-WRM nexus</dc:title>
  <dc:creator>Melita Grant</dc:creator>
  <cp:lastModifiedBy>Melita Grant</cp:lastModifiedBy>
  <cp:revision>172</cp:revision>
  <cp:lastPrinted>2015-12-08T04:38:11Z</cp:lastPrinted>
  <dcterms:created xsi:type="dcterms:W3CDTF">2015-12-03T23:40:08Z</dcterms:created>
  <dcterms:modified xsi:type="dcterms:W3CDTF">2017-09-17T22:10:00Z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0x010100157840C104501445960AD295980B72DA</vt:lpwstr>
  </property>
</Properties>
</file>