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CF"/>
    <a:srgbClr val="92D400"/>
    <a:srgbClr val="D4A46B"/>
    <a:srgbClr val="1268BD"/>
    <a:srgbClr val="008E83"/>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992" autoAdjust="0"/>
    <p:restoredTop sz="99275" autoAdjust="0"/>
  </p:normalViewPr>
  <p:slideViewPr>
    <p:cSldViewPr snapToGrid="0" showGuides="1">
      <p:cViewPr>
        <p:scale>
          <a:sx n="80" d="100"/>
          <a:sy n="80" d="100"/>
        </p:scale>
        <p:origin x="-1531" y="-29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4/08/2017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4/08/2017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4/08/2017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4/08/2017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4/08/2017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4/08/2017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4/08/2017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jpe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4.png"/><Relationship Id="rId9" Type="http://schemas.openxmlformats.org/officeDocument/2006/relationships/image" Target="../media/image33.pn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0762" y="3541395"/>
            <a:ext cx="8784336" cy="2499360"/>
          </a:xfrm>
          <a:prstGeom prst="rect">
            <a:avLst/>
          </a:prstGeom>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t="19191" r="2778" b="13493"/>
          <a:stretch/>
        </p:blipFill>
        <p:spPr>
          <a:xfrm>
            <a:off x="5857870" y="131855"/>
            <a:ext cx="3032357" cy="927551"/>
          </a:xfrm>
          <a:prstGeom prst="rect">
            <a:avLst/>
          </a:prstGeom>
        </p:spPr>
      </p:pic>
      <p:sp>
        <p:nvSpPr>
          <p:cNvPr id="5" name="TextBox 4"/>
          <p:cNvSpPr txBox="1"/>
          <p:nvPr/>
        </p:nvSpPr>
        <p:spPr>
          <a:xfrm>
            <a:off x="185057" y="1281248"/>
            <a:ext cx="8820041" cy="2000548"/>
          </a:xfrm>
          <a:prstGeom prst="rect">
            <a:avLst/>
          </a:prstGeom>
          <a:noFill/>
        </p:spPr>
        <p:txBody>
          <a:bodyPr wrap="square" rtlCol="0">
            <a:spAutoFit/>
          </a:bodyPr>
          <a:lstStyle/>
          <a:p>
            <a:pPr algn="ctr"/>
            <a:r>
              <a:rPr lang="en-AU" sz="4800" dirty="0" smtClean="0">
                <a:solidFill>
                  <a:srgbClr val="0073CF"/>
                </a:solidFill>
                <a:latin typeface="DINPro-Medium" pitchFamily="50" charset="0"/>
              </a:rPr>
              <a:t>Environment &amp; Waterways Alliance:</a:t>
            </a:r>
          </a:p>
          <a:p>
            <a:pPr algn="ctr"/>
            <a:r>
              <a:rPr lang="en-AU" sz="2800" i="1" dirty="0">
                <a:solidFill>
                  <a:srgbClr val="92D400"/>
                </a:solidFill>
                <a:effectLst>
                  <a:outerShdw blurRad="38100" dist="38100" dir="2700000" algn="tl">
                    <a:srgbClr val="000000">
                      <a:alpha val="43137"/>
                    </a:srgbClr>
                  </a:outerShdw>
                </a:effectLst>
                <a:latin typeface="DINPro-Medium" pitchFamily="50" charset="0"/>
              </a:rPr>
              <a:t>a</a:t>
            </a:r>
            <a:r>
              <a:rPr lang="en-AU" sz="2800" i="1" dirty="0" smtClean="0">
                <a:solidFill>
                  <a:srgbClr val="92D400"/>
                </a:solidFill>
                <a:effectLst>
                  <a:outerShdw blurRad="38100" dist="38100" dir="2700000" algn="tl">
                    <a:srgbClr val="000000">
                      <a:alpha val="43137"/>
                    </a:srgbClr>
                  </a:outerShdw>
                </a:effectLst>
                <a:latin typeface="DINPro-Medium" pitchFamily="50" charset="0"/>
              </a:rPr>
              <a:t> model of engagement</a:t>
            </a:r>
            <a:endParaRPr lang="en-AU" sz="2800" i="1" dirty="0">
              <a:solidFill>
                <a:srgbClr val="92D400"/>
              </a:solidFill>
              <a:effectLst>
                <a:outerShdw blurRad="38100" dist="38100" dir="2700000" algn="tl">
                  <a:srgbClr val="000000">
                    <a:alpha val="43137"/>
                  </a:srgbClr>
                </a:outerShdw>
              </a:effectLst>
              <a:latin typeface="DINPro-Medium" pitchFamily="50" charset="0"/>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9191" r="2778" b="13493"/>
          <a:stretch/>
        </p:blipFill>
        <p:spPr>
          <a:xfrm>
            <a:off x="5857870" y="131855"/>
            <a:ext cx="3032357" cy="927551"/>
          </a:xfrm>
          <a:prstGeom prst="rect">
            <a:avLst/>
          </a:prstGeom>
        </p:spPr>
      </p:pic>
      <p:sp>
        <p:nvSpPr>
          <p:cNvPr id="12" name="Curved Right Arrow 11"/>
          <p:cNvSpPr/>
          <p:nvPr/>
        </p:nvSpPr>
        <p:spPr>
          <a:xfrm>
            <a:off x="999199" y="3861048"/>
            <a:ext cx="731520" cy="1122797"/>
          </a:xfrm>
          <a:prstGeom prst="curvedRightArrow">
            <a:avLst/>
          </a:prstGeom>
          <a:solidFill>
            <a:srgbClr val="00A1DE"/>
          </a:solidFill>
          <a:ln w="25400" cap="flat" cmpd="sng" algn="ctr">
            <a:solidFill>
              <a:srgbClr val="00A1D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prstClr val="black"/>
              </a:solidFill>
              <a:effectLst/>
              <a:uLnTx/>
              <a:uFillTx/>
            </a:endParaRPr>
          </a:p>
        </p:txBody>
      </p:sp>
      <p:sp>
        <p:nvSpPr>
          <p:cNvPr id="13" name="Curved Left Arrow 12"/>
          <p:cNvSpPr/>
          <p:nvPr/>
        </p:nvSpPr>
        <p:spPr>
          <a:xfrm>
            <a:off x="7431534" y="2404770"/>
            <a:ext cx="731520" cy="1182144"/>
          </a:xfrm>
          <a:prstGeom prst="curvedLeftArrow">
            <a:avLst/>
          </a:prstGeom>
          <a:solidFill>
            <a:srgbClr val="00A1DE"/>
          </a:solidFill>
          <a:ln w="25400" cap="flat" cmpd="sng" algn="ctr">
            <a:solidFill>
              <a:srgbClr val="00A1D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prstClr val="black"/>
              </a:solidFill>
              <a:effectLst/>
              <a:uLnTx/>
              <a:uFillTx/>
            </a:endParaRPr>
          </a:p>
        </p:txBody>
      </p:sp>
      <p:sp>
        <p:nvSpPr>
          <p:cNvPr id="15" name="Curved Right Arrow 14"/>
          <p:cNvSpPr/>
          <p:nvPr/>
        </p:nvSpPr>
        <p:spPr>
          <a:xfrm flipV="1">
            <a:off x="996749" y="2441224"/>
            <a:ext cx="731520" cy="1122797"/>
          </a:xfrm>
          <a:prstGeom prst="curvedRightArrow">
            <a:avLst/>
          </a:prstGeom>
          <a:solidFill>
            <a:srgbClr val="92D400"/>
          </a:solidFill>
          <a:ln w="25400" cap="flat" cmpd="sng" algn="ctr">
            <a:solidFill>
              <a:srgbClr val="92D4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prstClr val="black"/>
              </a:solidFill>
              <a:effectLst/>
              <a:uLnTx/>
              <a:uFillTx/>
            </a:endParaRPr>
          </a:p>
        </p:txBody>
      </p:sp>
      <p:sp>
        <p:nvSpPr>
          <p:cNvPr id="17" name="Curved Right Arrow 16"/>
          <p:cNvSpPr/>
          <p:nvPr/>
        </p:nvSpPr>
        <p:spPr>
          <a:xfrm flipH="1" flipV="1">
            <a:off x="7444887" y="3861047"/>
            <a:ext cx="731520" cy="1122797"/>
          </a:xfrm>
          <a:prstGeom prst="curvedRightArrow">
            <a:avLst/>
          </a:prstGeom>
          <a:solidFill>
            <a:srgbClr val="92D400"/>
          </a:solidFill>
          <a:ln w="25400" cap="flat" cmpd="sng" algn="ctr">
            <a:solidFill>
              <a:srgbClr val="92D4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prstClr val="black"/>
              </a:solidFill>
              <a:effectLst/>
              <a:uLnTx/>
              <a:uFillTx/>
            </a:endParaRPr>
          </a:p>
        </p:txBody>
      </p:sp>
      <p:pic>
        <p:nvPicPr>
          <p:cNvPr id="18" name="Picture 4" descr="C:\Users\callanm\Pictures\LLS Logos\Central Tablelands Logo.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07690" y="2058329"/>
            <a:ext cx="2464309" cy="64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callanm\Documents\Alliance Design Files - Originals\CWCEWA_logo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93781" y="3105506"/>
            <a:ext cx="3556437" cy="11284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callanm\Pictures\LLS Logos\Central West Logo.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40551" y="2058329"/>
            <a:ext cx="1981200" cy="64611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14968" y="4509119"/>
            <a:ext cx="4714061" cy="646331"/>
          </a:xfrm>
          <a:prstGeom prst="rect">
            <a:avLst/>
          </a:prstGeom>
          <a:noFill/>
        </p:spPr>
        <p:txBody>
          <a:bodyPr wrap="square" rtlCol="0">
            <a:spAutoFit/>
          </a:bodyPr>
          <a:lstStyle/>
          <a:p>
            <a:pPr algn="ctr" defTabSz="914400"/>
            <a:r>
              <a:rPr lang="en-AU" sz="3600" b="1" dirty="0" smtClean="0">
                <a:solidFill>
                  <a:srgbClr val="0073CF"/>
                </a:solidFill>
                <a:latin typeface="DINPro-Medium" pitchFamily="50" charset="0"/>
              </a:rPr>
              <a:t>18 Member Councils</a:t>
            </a:r>
            <a:endParaRPr lang="en-AU" sz="3600" b="1" dirty="0">
              <a:solidFill>
                <a:srgbClr val="0073CF"/>
              </a:solidFill>
              <a:latin typeface="DINPro-Medium" pitchFamily="50" charset="0"/>
            </a:endParaRPr>
          </a:p>
        </p:txBody>
      </p:sp>
    </p:spTree>
    <p:extLst>
      <p:ext uri="{BB962C8B-B14F-4D97-AF65-F5344CB8AC3E}">
        <p14:creationId xmlns:p14="http://schemas.microsoft.com/office/powerpoint/2010/main" val="35929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9191" r="2778" b="13493"/>
          <a:stretch/>
        </p:blipFill>
        <p:spPr>
          <a:xfrm>
            <a:off x="5857870" y="131855"/>
            <a:ext cx="3032357" cy="92755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9898" y="1247773"/>
            <a:ext cx="3467699" cy="490537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040037" y="1367909"/>
            <a:ext cx="4757738" cy="4247317"/>
          </a:xfrm>
          <a:prstGeom prst="rect">
            <a:avLst/>
          </a:prstGeom>
          <a:noFill/>
        </p:spPr>
        <p:txBody>
          <a:bodyPr wrap="square" rtlCol="0">
            <a:spAutoFit/>
          </a:bodyPr>
          <a:lstStyle/>
          <a:p>
            <a:r>
              <a:rPr lang="en-AU" b="1" dirty="0" smtClean="0"/>
              <a:t>Mission Statement:</a:t>
            </a:r>
            <a:br>
              <a:rPr lang="en-AU" b="1" dirty="0" smtClean="0"/>
            </a:br>
            <a:r>
              <a:rPr lang="en-AU" i="1" dirty="0" smtClean="0"/>
              <a:t>To be an active partnership of Councils across the Central West of NSW, engaging all tiers of Government and our Communities, contributing to the protection and enhancement of the environmental, social, economic and cultural condition of our part of the world</a:t>
            </a:r>
          </a:p>
          <a:p>
            <a:endParaRPr lang="en-AU" i="1" dirty="0"/>
          </a:p>
          <a:p>
            <a:r>
              <a:rPr lang="en-AU" b="1" dirty="0" smtClean="0"/>
              <a:t>Priorities:</a:t>
            </a:r>
          </a:p>
          <a:p>
            <a:pPr marL="285750" indent="-285750">
              <a:buFont typeface="Arial" panose="020B0604020202020204" pitchFamily="34" charset="0"/>
              <a:buChar char="•"/>
            </a:pPr>
            <a:r>
              <a:rPr lang="en-AU" dirty="0" smtClean="0"/>
              <a:t>Land</a:t>
            </a:r>
          </a:p>
          <a:p>
            <a:pPr marL="285750" indent="-285750">
              <a:buFont typeface="Arial" panose="020B0604020202020204" pitchFamily="34" charset="0"/>
              <a:buChar char="•"/>
            </a:pPr>
            <a:r>
              <a:rPr lang="en-AU" dirty="0" smtClean="0"/>
              <a:t>Biodiversity</a:t>
            </a:r>
          </a:p>
          <a:p>
            <a:pPr marL="285750" indent="-285750">
              <a:buFont typeface="Arial" panose="020B0604020202020204" pitchFamily="34" charset="0"/>
              <a:buChar char="•"/>
            </a:pPr>
            <a:r>
              <a:rPr lang="en-AU" dirty="0" smtClean="0"/>
              <a:t>Water &amp; Waterways</a:t>
            </a:r>
          </a:p>
          <a:p>
            <a:pPr marL="285750" indent="-285750">
              <a:buFont typeface="Arial" panose="020B0604020202020204" pitchFamily="34" charset="0"/>
              <a:buChar char="•"/>
            </a:pPr>
            <a:r>
              <a:rPr lang="en-AU" dirty="0" smtClean="0"/>
              <a:t>People &amp; Communities</a:t>
            </a:r>
          </a:p>
          <a:p>
            <a:pPr marL="285750" indent="-285750">
              <a:buFont typeface="Arial" panose="020B0604020202020204" pitchFamily="34" charset="0"/>
              <a:buChar char="•"/>
            </a:pPr>
            <a:r>
              <a:rPr lang="en-AU" dirty="0" smtClean="0"/>
              <a:t>Towards Sustainability</a:t>
            </a:r>
          </a:p>
          <a:p>
            <a:pPr marL="285750" indent="-285750">
              <a:buFont typeface="Arial" panose="020B0604020202020204" pitchFamily="34" charset="0"/>
              <a:buChar char="•"/>
            </a:pPr>
            <a:r>
              <a:rPr lang="en-AU" dirty="0" smtClean="0"/>
              <a:t>Council Capacity</a:t>
            </a:r>
            <a:endParaRPr lang="en-AU" dirty="0"/>
          </a:p>
        </p:txBody>
      </p:sp>
    </p:spTree>
    <p:extLst>
      <p:ext uri="{BB962C8B-B14F-4D97-AF65-F5344CB8AC3E}">
        <p14:creationId xmlns:p14="http://schemas.microsoft.com/office/powerpoint/2010/main" val="230792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9191" r="2778" b="13493"/>
          <a:stretch/>
        </p:blipFill>
        <p:spPr>
          <a:xfrm>
            <a:off x="5857870" y="131855"/>
            <a:ext cx="3032357" cy="927551"/>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9390" y="1185214"/>
            <a:ext cx="8627433" cy="1839621"/>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5057" y="3314700"/>
            <a:ext cx="4571999" cy="2571749"/>
          </a:xfrm>
          <a:prstGeom prst="rect">
            <a:avLst/>
          </a:prstGeom>
        </p:spPr>
      </p:pic>
      <p:pic>
        <p:nvPicPr>
          <p:cNvPr id="2050" name="Picture 2" descr="C:\Users\callanm\Pictures\Images for ABNS\Alliance Field Trip to the Macquarie Marshes with Tim Hosking from OEH - image M Callan.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876800" y="3314700"/>
            <a:ext cx="3940022" cy="2571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6021" y="2719261"/>
            <a:ext cx="3329431" cy="276999"/>
          </a:xfrm>
          <a:prstGeom prst="rect">
            <a:avLst/>
          </a:prstGeom>
          <a:solidFill>
            <a:schemeClr val="bg1"/>
          </a:solidFill>
          <a:effectLst>
            <a:softEdge rad="63500"/>
          </a:effectLst>
        </p:spPr>
        <p:txBody>
          <a:bodyPr wrap="square" rtlCol="0">
            <a:spAutoFit/>
          </a:bodyPr>
          <a:lstStyle/>
          <a:p>
            <a:r>
              <a:rPr lang="en-AU" sz="1200" b="1" dirty="0" smtClean="0"/>
              <a:t>Alliance Meetings with guest speakers - Quarterly</a:t>
            </a:r>
            <a:endParaRPr lang="en-AU" sz="1200" b="1" dirty="0"/>
          </a:p>
        </p:txBody>
      </p:sp>
      <p:sp>
        <p:nvSpPr>
          <p:cNvPr id="12" name="TextBox 11"/>
          <p:cNvSpPr txBox="1"/>
          <p:nvPr/>
        </p:nvSpPr>
        <p:spPr>
          <a:xfrm>
            <a:off x="1238251" y="5529135"/>
            <a:ext cx="3413352" cy="276999"/>
          </a:xfrm>
          <a:prstGeom prst="rect">
            <a:avLst/>
          </a:prstGeom>
          <a:solidFill>
            <a:schemeClr val="bg1"/>
          </a:solidFill>
          <a:effectLst>
            <a:softEdge rad="63500"/>
          </a:effectLst>
        </p:spPr>
        <p:txBody>
          <a:bodyPr wrap="square" rtlCol="0">
            <a:spAutoFit/>
          </a:bodyPr>
          <a:lstStyle/>
          <a:p>
            <a:r>
              <a:rPr lang="en-AU" sz="1200" b="1" dirty="0" smtClean="0"/>
              <a:t>Displays and information at environmental events</a:t>
            </a:r>
            <a:endParaRPr lang="en-AU" sz="1200" b="1" dirty="0"/>
          </a:p>
        </p:txBody>
      </p:sp>
      <p:sp>
        <p:nvSpPr>
          <p:cNvPr id="13" name="TextBox 12"/>
          <p:cNvSpPr txBox="1"/>
          <p:nvPr/>
        </p:nvSpPr>
        <p:spPr>
          <a:xfrm>
            <a:off x="6063106" y="5529136"/>
            <a:ext cx="2671290" cy="276999"/>
          </a:xfrm>
          <a:prstGeom prst="rect">
            <a:avLst/>
          </a:prstGeom>
          <a:solidFill>
            <a:schemeClr val="bg1"/>
          </a:solidFill>
          <a:effectLst>
            <a:softEdge rad="63500"/>
          </a:effectLst>
        </p:spPr>
        <p:txBody>
          <a:bodyPr wrap="square" rtlCol="0">
            <a:spAutoFit/>
          </a:bodyPr>
          <a:lstStyle/>
          <a:p>
            <a:r>
              <a:rPr lang="en-AU" sz="1200" b="1" dirty="0" smtClean="0"/>
              <a:t>Field Trips – Macquarie Marshes 2016</a:t>
            </a:r>
            <a:endParaRPr lang="en-AU" sz="1200" b="1" dirty="0"/>
          </a:p>
        </p:txBody>
      </p:sp>
    </p:spTree>
    <p:extLst>
      <p:ext uri="{BB962C8B-B14F-4D97-AF65-F5344CB8AC3E}">
        <p14:creationId xmlns:p14="http://schemas.microsoft.com/office/powerpoint/2010/main" val="263283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9191" r="2778" b="13493"/>
          <a:stretch/>
        </p:blipFill>
        <p:spPr>
          <a:xfrm>
            <a:off x="5857870" y="131855"/>
            <a:ext cx="3032357" cy="927551"/>
          </a:xfrm>
          <a:prstGeom prst="rect">
            <a:avLst/>
          </a:prstGeom>
        </p:spPr>
      </p:pic>
      <p:pic>
        <p:nvPicPr>
          <p:cNvPr id="1028" name="Picture 4" descr="C:\Users\callanm\Pictures\Facebook Images\Alliance Launch Even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897" y="1276348"/>
            <a:ext cx="3049036" cy="255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allanm\Pictures\Facebook Images\Stormwater 2015.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36416" y="1275874"/>
            <a:ext cx="3049036" cy="255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callanm\Pictures\Facebook Images\Hollows extended.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62157" y="3371850"/>
            <a:ext cx="2556000" cy="255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762" y="3838575"/>
            <a:ext cx="2227163" cy="923330"/>
          </a:xfrm>
          <a:prstGeom prst="rect">
            <a:avLst/>
          </a:prstGeom>
          <a:noFill/>
        </p:spPr>
        <p:txBody>
          <a:bodyPr wrap="square" rtlCol="0">
            <a:spAutoFit/>
          </a:bodyPr>
          <a:lstStyle/>
          <a:p>
            <a:r>
              <a:rPr lang="en-AU" dirty="0" smtClean="0"/>
              <a:t>5 Year Plan and Alliance Website Launch</a:t>
            </a:r>
            <a:endParaRPr lang="en-AU" dirty="0"/>
          </a:p>
        </p:txBody>
      </p:sp>
      <p:sp>
        <p:nvSpPr>
          <p:cNvPr id="17" name="TextBox 16"/>
          <p:cNvSpPr txBox="1"/>
          <p:nvPr/>
        </p:nvSpPr>
        <p:spPr>
          <a:xfrm>
            <a:off x="6559383" y="3831874"/>
            <a:ext cx="2227163" cy="646331"/>
          </a:xfrm>
          <a:prstGeom prst="rect">
            <a:avLst/>
          </a:prstGeom>
          <a:noFill/>
        </p:spPr>
        <p:txBody>
          <a:bodyPr wrap="square" rtlCol="0">
            <a:spAutoFit/>
          </a:bodyPr>
          <a:lstStyle/>
          <a:p>
            <a:pPr algn="r"/>
            <a:r>
              <a:rPr lang="en-AU" dirty="0" smtClean="0"/>
              <a:t>Stormwater 2015 Conference</a:t>
            </a:r>
            <a:endParaRPr lang="en-AU" dirty="0"/>
          </a:p>
        </p:txBody>
      </p:sp>
      <p:sp>
        <p:nvSpPr>
          <p:cNvPr id="18" name="TextBox 17"/>
          <p:cNvSpPr txBox="1"/>
          <p:nvPr/>
        </p:nvSpPr>
        <p:spPr>
          <a:xfrm>
            <a:off x="5857870" y="5004520"/>
            <a:ext cx="2227163" cy="646331"/>
          </a:xfrm>
          <a:prstGeom prst="rect">
            <a:avLst/>
          </a:prstGeom>
          <a:noFill/>
        </p:spPr>
        <p:txBody>
          <a:bodyPr wrap="square" rtlCol="0">
            <a:spAutoFit/>
          </a:bodyPr>
          <a:lstStyle/>
          <a:p>
            <a:r>
              <a:rPr lang="en-AU" dirty="0" smtClean="0"/>
              <a:t>Hollows for Habitat Forums</a:t>
            </a:r>
            <a:endParaRPr lang="en-AU" dirty="0"/>
          </a:p>
        </p:txBody>
      </p:sp>
    </p:spTree>
    <p:extLst>
      <p:ext uri="{BB962C8B-B14F-4D97-AF65-F5344CB8AC3E}">
        <p14:creationId xmlns:p14="http://schemas.microsoft.com/office/powerpoint/2010/main" val="776531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9191" r="2778" b="13493"/>
          <a:stretch/>
        </p:blipFill>
        <p:spPr>
          <a:xfrm>
            <a:off x="5857870" y="131855"/>
            <a:ext cx="3032357" cy="927551"/>
          </a:xfrm>
          <a:prstGeom prst="rect">
            <a:avLst/>
          </a:prstGeom>
        </p:spPr>
      </p:pic>
      <p:pic>
        <p:nvPicPr>
          <p:cNvPr id="3074" name="Picture 2" descr="C:\Users\callanm\Pictures\Website Images\202020 Vision.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747" y="1145449"/>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llanm\Pictures\Website Images\AABR.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36640" y="1284774"/>
            <a:ext cx="1914465" cy="14358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allanm\Pictures\Website Images\IPWEA Banner.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51105" y="1527310"/>
            <a:ext cx="3013414" cy="108956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allanm\Pictures\Website Images\LLS Square.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9747" y="2549173"/>
            <a:ext cx="2665352" cy="19990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allanm\Pictures\Website Images\NSW REC Log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811251" y="2795377"/>
            <a:ext cx="1415631" cy="141563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callanm\Pictures\Website Images\Short Term Dump\1413036_orig.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305903" y="3055551"/>
            <a:ext cx="1742635" cy="9862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callanm\Pictures\Website Images\Short Term Dump\Birdlife Australia logo.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8782" y="4126122"/>
            <a:ext cx="1508866" cy="112035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callanm\Pictures\Website Images\Short Term Dump\gems_em_ts_logo.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669850" y="2766715"/>
            <a:ext cx="1306102" cy="154990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callanm\Pictures\Website Images\Short Term Dump\Invasive Animals CRC Banner.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59423" y="5436978"/>
            <a:ext cx="59436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callanm\Pictures\Website Images\Short Term Dump\Landcare_Inline_pos_3701.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740525" y="4568825"/>
            <a:ext cx="2084388" cy="8445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callanm\Pictures\Website Images\Short Term Dump\Murray Darling Association.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301078" y="2888829"/>
            <a:ext cx="12668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callanm\Pictures\Website Images\Short Term Dump\SummerHillCreekcarelogo.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131674" y="1337799"/>
            <a:ext cx="1758553" cy="132979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callanm\Documents\Hollows for Habitat\Media\Design Files\Great Eastern Ranges Logo.png"/>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085653" y="4387431"/>
            <a:ext cx="2425700" cy="932281"/>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callanm\Documents\Hollows for Habitat\Media\Design Files\GLIDEWAYS-LOGO_FINAL_7-AUGUST.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380282" y="4211008"/>
            <a:ext cx="1427179" cy="13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02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9191" r="2778" b="13493"/>
          <a:stretch/>
        </p:blipFill>
        <p:spPr>
          <a:xfrm>
            <a:off x="5857870" y="131855"/>
            <a:ext cx="3032357" cy="927551"/>
          </a:xfrm>
          <a:prstGeom prst="rect">
            <a:avLst/>
          </a:prstGeom>
        </p:spPr>
      </p:pic>
      <p:pic>
        <p:nvPicPr>
          <p:cNvPr id="409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1304925"/>
            <a:ext cx="3215806" cy="4565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74224" y="1754261"/>
            <a:ext cx="3183646" cy="4565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673458" y="1194308"/>
            <a:ext cx="3286879" cy="456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87549" y="1519008"/>
            <a:ext cx="3339275" cy="456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44357" y="1304925"/>
            <a:ext cx="3328032" cy="456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837039" y="1755111"/>
            <a:ext cx="3332135" cy="456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85057" y="1685925"/>
            <a:ext cx="3331971" cy="456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922458" y="1397000"/>
            <a:ext cx="3221542" cy="456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488057" y="1131961"/>
            <a:ext cx="3145633" cy="456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6254" y="1248708"/>
            <a:ext cx="3190818" cy="456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397250" y="1338198"/>
            <a:ext cx="3175022" cy="456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53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9191" r="2778" b="13493"/>
          <a:stretch/>
        </p:blipFill>
        <p:spPr>
          <a:xfrm>
            <a:off x="5857870" y="131855"/>
            <a:ext cx="3032357" cy="927551"/>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5057" y="3573970"/>
            <a:ext cx="8785225"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42872" y="1724025"/>
            <a:ext cx="4120469" cy="1323439"/>
          </a:xfrm>
          <a:prstGeom prst="rect">
            <a:avLst/>
          </a:prstGeom>
          <a:noFill/>
        </p:spPr>
        <p:txBody>
          <a:bodyPr wrap="square" rtlCol="0">
            <a:spAutoFit/>
          </a:bodyPr>
          <a:lstStyle/>
          <a:p>
            <a:r>
              <a:rPr lang="en-AU" sz="2000" b="1" dirty="0" smtClean="0">
                <a:solidFill>
                  <a:srgbClr val="0073CF"/>
                </a:solidFill>
              </a:rPr>
              <a:t>Mick Callan</a:t>
            </a:r>
          </a:p>
          <a:p>
            <a:r>
              <a:rPr lang="en-AU" sz="2000" b="1" dirty="0" smtClean="0">
                <a:solidFill>
                  <a:srgbClr val="0073CF"/>
                </a:solidFill>
              </a:rPr>
              <a:t>Project Support Officer</a:t>
            </a:r>
          </a:p>
          <a:p>
            <a:r>
              <a:rPr lang="en-AU" sz="2000" b="1" dirty="0" smtClean="0">
                <a:solidFill>
                  <a:srgbClr val="0073CF"/>
                </a:solidFill>
              </a:rPr>
              <a:t>Environment &amp; Waterways Alliance</a:t>
            </a:r>
          </a:p>
          <a:p>
            <a:r>
              <a:rPr lang="en-AU" sz="2000" b="1" dirty="0" smtClean="0">
                <a:solidFill>
                  <a:srgbClr val="0073CF"/>
                </a:solidFill>
              </a:rPr>
              <a:t>mick.callan@lls.nsw.gov.au</a:t>
            </a:r>
          </a:p>
        </p:txBody>
      </p:sp>
    </p:spTree>
    <p:extLst>
      <p:ext uri="{BB962C8B-B14F-4D97-AF65-F5344CB8AC3E}">
        <p14:creationId xmlns:p14="http://schemas.microsoft.com/office/powerpoint/2010/main" val="1622954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146</Words>
  <Application>Microsoft Office PowerPoint</Application>
  <PresentationFormat>On-screen Show (4:3)</PresentationFormat>
  <Paragraphs>38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M Callan</cp:lastModifiedBy>
  <cp:revision>24</cp:revision>
  <dcterms:created xsi:type="dcterms:W3CDTF">2016-07-18T05:53:10Z</dcterms:created>
  <dcterms:modified xsi:type="dcterms:W3CDTF">2017-08-04T06:04:15Z</dcterms:modified>
</cp:coreProperties>
</file>