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256" r:id="rId2"/>
    <p:sldId id="278" r:id="rId3"/>
    <p:sldId id="293" r:id="rId4"/>
    <p:sldId id="282" r:id="rId5"/>
    <p:sldId id="274" r:id="rId6"/>
    <p:sldId id="284" r:id="rId7"/>
    <p:sldId id="283" r:id="rId8"/>
    <p:sldId id="261" r:id="rId9"/>
    <p:sldId id="265" r:id="rId10"/>
    <p:sldId id="292" r:id="rId11"/>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D236"/>
    <a:srgbClr val="DCDC62"/>
    <a:srgbClr val="F8A15A"/>
    <a:srgbClr val="003366"/>
    <a:srgbClr val="C586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1009" autoAdjust="0"/>
    <p:restoredTop sz="75029" autoAdjust="0"/>
  </p:normalViewPr>
  <p:slideViewPr>
    <p:cSldViewPr>
      <p:cViewPr varScale="1">
        <p:scale>
          <a:sx n="44" d="100"/>
          <a:sy n="44" d="100"/>
        </p:scale>
        <p:origin x="990" y="5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A854017D-BA73-49FE-9FBD-41DB8D05D6CF}" type="datetimeFigureOut">
              <a:rPr lang="en-AU" smtClean="0"/>
              <a:t>18/09/2017</a:t>
            </a:fld>
            <a:endParaRPr lang="en-AU"/>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37FA8C95-FB03-4D4C-AB71-63D3051B4C80}" type="slidenum">
              <a:rPr lang="en-AU" smtClean="0"/>
              <a:t>‹#›</a:t>
            </a:fld>
            <a:endParaRPr lang="en-AU"/>
          </a:p>
        </p:txBody>
      </p:sp>
    </p:spTree>
    <p:extLst>
      <p:ext uri="{BB962C8B-B14F-4D97-AF65-F5344CB8AC3E}">
        <p14:creationId xmlns:p14="http://schemas.microsoft.com/office/powerpoint/2010/main" val="11320057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200" b="0" i="0" kern="1200" dirty="0" smtClean="0">
                <a:solidFill>
                  <a:schemeClr val="tx1"/>
                </a:solidFill>
                <a:effectLst/>
                <a:latin typeface="+mn-lt"/>
                <a:ea typeface="+mn-ea"/>
                <a:cs typeface="+mn-cs"/>
              </a:rPr>
              <a:t>Firstly</a:t>
            </a:r>
            <a:r>
              <a:rPr lang="en-AU" sz="1200" b="0" i="0" kern="1200" baseline="0" dirty="0" smtClean="0">
                <a:solidFill>
                  <a:schemeClr val="tx1"/>
                </a:solidFill>
                <a:effectLst/>
                <a:latin typeface="+mn-lt"/>
                <a:ea typeface="+mn-ea"/>
                <a:cs typeface="+mn-cs"/>
              </a:rPr>
              <a:t> want to introduce the Peter Cullen Trust…….</a:t>
            </a:r>
          </a:p>
          <a:p>
            <a:pPr fontAlgn="base"/>
            <a:endParaRPr lang="en-AU" sz="1200" b="0" i="0" kern="1200" baseline="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mn-lt"/>
                <a:ea typeface="+mn-ea"/>
                <a:cs typeface="+mn-cs"/>
              </a:rPr>
              <a:t>The Trust is an independent</a:t>
            </a:r>
            <a:r>
              <a:rPr lang="en-AU" sz="1200" b="0" i="0" kern="1200" baseline="0" dirty="0" smtClean="0">
                <a:solidFill>
                  <a:schemeClr val="tx1"/>
                </a:solidFill>
                <a:effectLst/>
                <a:latin typeface="+mn-lt"/>
                <a:ea typeface="+mn-ea"/>
                <a:cs typeface="+mn-cs"/>
              </a:rPr>
              <a:t> and</a:t>
            </a:r>
            <a:r>
              <a:rPr lang="en-AU" sz="1200" b="0" i="0" kern="1200" dirty="0" smtClean="0">
                <a:solidFill>
                  <a:schemeClr val="tx1"/>
                </a:solidFill>
                <a:effectLst/>
                <a:latin typeface="+mn-lt"/>
                <a:ea typeface="+mn-ea"/>
                <a:cs typeface="+mn-cs"/>
              </a:rPr>
              <a:t> apolitical organisation with</a:t>
            </a:r>
            <a:r>
              <a:rPr lang="en-AU" sz="1200" b="0" i="0" kern="1200" baseline="0" dirty="0" smtClean="0">
                <a:solidFill>
                  <a:schemeClr val="tx1"/>
                </a:solidFill>
                <a:effectLst/>
                <a:latin typeface="+mn-lt"/>
                <a:ea typeface="+mn-ea"/>
                <a:cs typeface="+mn-cs"/>
              </a:rPr>
              <a:t> the </a:t>
            </a:r>
            <a:r>
              <a:rPr lang="en-AU" sz="1200" b="0" i="0" kern="1200" dirty="0" smtClean="0">
                <a:solidFill>
                  <a:schemeClr val="tx1"/>
                </a:solidFill>
                <a:effectLst/>
                <a:latin typeface="+mn-lt"/>
                <a:ea typeface="+mn-ea"/>
                <a:cs typeface="+mn-cs"/>
              </a:rPr>
              <a:t>mission: Bridging Science, People and the Environment.  It was founded in 2009</a:t>
            </a:r>
            <a:r>
              <a:rPr lang="en-AU" sz="1200" b="0" i="0" kern="1200" baseline="0" dirty="0" smtClean="0">
                <a:solidFill>
                  <a:schemeClr val="tx1"/>
                </a:solidFill>
                <a:effectLst/>
                <a:latin typeface="+mn-lt"/>
                <a:ea typeface="+mn-ea"/>
                <a:cs typeface="+mn-cs"/>
              </a:rPr>
              <a:t> with a commitment to carry on the legacy of the late Professor Peter Cullen who </a:t>
            </a:r>
            <a:r>
              <a:rPr lang="en-AU" sz="1200" b="0" i="0" kern="1200" dirty="0" smtClean="0">
                <a:solidFill>
                  <a:schemeClr val="tx1"/>
                </a:solidFill>
                <a:effectLst/>
                <a:latin typeface="+mn-lt"/>
                <a:ea typeface="+mn-ea"/>
                <a:cs typeface="+mn-cs"/>
              </a:rPr>
              <a:t>is remembered for his superb ability to synthesise and communicate complex ideas, to a</a:t>
            </a:r>
            <a:r>
              <a:rPr lang="en-AU" sz="1200" b="0" i="0" kern="1200" baseline="0" dirty="0" smtClean="0">
                <a:solidFill>
                  <a:schemeClr val="tx1"/>
                </a:solidFill>
                <a:effectLst/>
                <a:latin typeface="+mn-lt"/>
                <a:ea typeface="+mn-ea"/>
                <a:cs typeface="+mn-cs"/>
              </a:rPr>
              <a:t> broad audience </a:t>
            </a:r>
            <a:r>
              <a:rPr lang="en-AU" sz="1200" b="0" i="0" kern="1200" dirty="0" smtClean="0">
                <a:solidFill>
                  <a:schemeClr val="tx1"/>
                </a:solidFill>
                <a:effectLst/>
                <a:latin typeface="+mn-lt"/>
                <a:ea typeface="+mn-ea"/>
                <a:cs typeface="+mn-cs"/>
              </a:rPr>
              <a:t>in a way that enabled influential decision-makers to work together and take action.  The aim of the Trust is to </a:t>
            </a:r>
            <a:r>
              <a:rPr lang="en-AU" sz="1200" b="0" i="0" kern="1200" baseline="0" dirty="0" smtClean="0">
                <a:solidFill>
                  <a:schemeClr val="tx1"/>
                </a:solidFill>
                <a:effectLst/>
                <a:latin typeface="+mn-lt"/>
                <a:ea typeface="+mn-ea"/>
                <a:cs typeface="+mn-cs"/>
              </a:rPr>
              <a:t>support a new generation of scientists, practitioners and policy makers who were not just experts in water management, but were able to work across the complex interactions between water, climate, food and energy.  </a:t>
            </a:r>
            <a:endParaRPr lang="en-AU" sz="1200" b="0" i="0" kern="1200" dirty="0" smtClean="0">
              <a:solidFill>
                <a:schemeClr val="tx1"/>
              </a:solidFill>
              <a:effectLst/>
              <a:latin typeface="+mn-lt"/>
              <a:ea typeface="+mn-ea"/>
              <a:cs typeface="+mn-cs"/>
            </a:endParaRPr>
          </a:p>
          <a:p>
            <a:pPr fontAlgn="base"/>
            <a:endParaRPr lang="en-AU" sz="1200" b="0" i="0" kern="1200" dirty="0" smtClean="0">
              <a:solidFill>
                <a:schemeClr val="tx1"/>
              </a:solidFill>
              <a:effectLst/>
              <a:latin typeface="+mn-lt"/>
              <a:ea typeface="+mn-ea"/>
              <a:cs typeface="+mn-cs"/>
            </a:endParaRPr>
          </a:p>
          <a:p>
            <a:pPr fontAlgn="base"/>
            <a:r>
              <a:rPr lang="en-AU" sz="1200" b="0" i="0" kern="1200" dirty="0" smtClean="0">
                <a:solidFill>
                  <a:schemeClr val="tx1"/>
                </a:solidFill>
                <a:effectLst/>
                <a:latin typeface="+mn-lt"/>
                <a:ea typeface="+mn-ea"/>
                <a:cs typeface="+mn-cs"/>
              </a:rPr>
              <a:t>To achieve this the Trust:</a:t>
            </a:r>
          </a:p>
          <a:p>
            <a:pPr marL="171450" indent="-171450" fontAlgn="base">
              <a:buFont typeface="Arial" panose="020B0604020202020204" pitchFamily="34" charset="0"/>
              <a:buChar char="•"/>
            </a:pPr>
            <a:r>
              <a:rPr lang="en-AU" sz="1200" b="0" i="0" kern="1200" baseline="0" dirty="0" smtClean="0">
                <a:solidFill>
                  <a:schemeClr val="tx1"/>
                </a:solidFill>
                <a:effectLst/>
                <a:latin typeface="+mn-lt"/>
                <a:ea typeface="+mn-ea"/>
                <a:cs typeface="+mn-cs"/>
              </a:rPr>
              <a:t>Running activities, lectures and events to strengthen the understanding between science, policy and stakeholders in water system management </a:t>
            </a:r>
          </a:p>
          <a:p>
            <a:pPr marL="171450" indent="-171450" fontAlgn="base">
              <a:buFont typeface="Arial" panose="020B0604020202020204" pitchFamily="34" charset="0"/>
              <a:buChar char="•"/>
            </a:pPr>
            <a:r>
              <a:rPr lang="en-AU" sz="1200" b="0" i="0" kern="1200" baseline="0" dirty="0" smtClean="0">
                <a:solidFill>
                  <a:schemeClr val="tx1"/>
                </a:solidFill>
                <a:effectLst/>
                <a:latin typeface="+mn-lt"/>
                <a:ea typeface="+mn-ea"/>
                <a:cs typeface="+mn-cs"/>
              </a:rPr>
              <a:t>Supports a vibrant network of Fellows to continue their development and exchange ideas and debate on important water management issues</a:t>
            </a: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AU" sz="1200" b="0" i="0" kern="1200" dirty="0" smtClean="0">
                <a:solidFill>
                  <a:schemeClr val="tx1"/>
                </a:solidFill>
                <a:effectLst/>
                <a:latin typeface="+mn-lt"/>
                <a:ea typeface="+mn-ea"/>
                <a:cs typeface="+mn-cs"/>
              </a:rPr>
              <a:t>Builds capacity in</a:t>
            </a:r>
            <a:r>
              <a:rPr lang="en-AU" sz="1200" b="0" i="0" kern="1200" baseline="0" dirty="0" smtClean="0">
                <a:solidFill>
                  <a:schemeClr val="tx1"/>
                </a:solidFill>
                <a:effectLst/>
                <a:latin typeface="+mn-lt"/>
                <a:ea typeface="+mn-ea"/>
                <a:cs typeface="+mn-cs"/>
              </a:rPr>
              <a:t> water leadership through its highly regarded leadership programs</a:t>
            </a:r>
          </a:p>
          <a:p>
            <a:pPr marL="171450" indent="-171450" fontAlgn="base">
              <a:buFont typeface="Arial" panose="020B0604020202020204" pitchFamily="34" charset="0"/>
              <a:buChar char="•"/>
            </a:pPr>
            <a:endParaRPr lang="en-AU" sz="1200" b="0" i="0" kern="1200" baseline="0" dirty="0" smtClean="0">
              <a:solidFill>
                <a:schemeClr val="tx1"/>
              </a:solidFill>
              <a:effectLst/>
              <a:latin typeface="+mn-lt"/>
              <a:ea typeface="+mn-ea"/>
              <a:cs typeface="+mn-cs"/>
            </a:endParaRPr>
          </a:p>
          <a:p>
            <a:pPr fontAlgn="base"/>
            <a:endParaRPr lang="en-AU" sz="1200" b="0" i="0" kern="1200" baseline="0" dirty="0" smtClean="0">
              <a:solidFill>
                <a:schemeClr val="tx1"/>
              </a:solidFill>
              <a:effectLst/>
              <a:latin typeface="+mn-lt"/>
              <a:ea typeface="+mn-ea"/>
              <a:cs typeface="+mn-cs"/>
            </a:endParaRPr>
          </a:p>
          <a:p>
            <a:pPr fontAlgn="base"/>
            <a:endParaRPr lang="en-AU" sz="1200" b="0" i="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AU" dirty="0" smtClean="0"/>
              <a:t/>
            </a:r>
            <a:br>
              <a:rPr lang="en-AU" dirty="0" smtClean="0"/>
            </a:br>
            <a:endParaRPr lang="en-AU" sz="1200" b="0" i="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37FA8C95-FB03-4D4C-AB71-63D3051B4C80}" type="slidenum">
              <a:rPr lang="en-AU" smtClean="0"/>
              <a:t>1</a:t>
            </a:fld>
            <a:endParaRPr lang="en-AU"/>
          </a:p>
        </p:txBody>
      </p:sp>
    </p:spTree>
    <p:extLst>
      <p:ext uri="{BB962C8B-B14F-4D97-AF65-F5344CB8AC3E}">
        <p14:creationId xmlns:p14="http://schemas.microsoft.com/office/powerpoint/2010/main" val="37342376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The</a:t>
            </a:r>
            <a:r>
              <a:rPr lang="en-AU" baseline="0" dirty="0" smtClean="0"/>
              <a:t> leadership programs are both being run again this year, with the Victorian Government again partly funding the Women in Water leadership program in Victoria.  It would be great to get this program up and running in other states to help support women in the water industry.  </a:t>
            </a:r>
            <a:endParaRPr lang="en-AU" dirty="0"/>
          </a:p>
        </p:txBody>
      </p:sp>
      <p:sp>
        <p:nvSpPr>
          <p:cNvPr id="4" name="Slide Number Placeholder 3"/>
          <p:cNvSpPr>
            <a:spLocks noGrp="1"/>
          </p:cNvSpPr>
          <p:nvPr>
            <p:ph type="sldNum" sz="quarter" idx="10"/>
          </p:nvPr>
        </p:nvSpPr>
        <p:spPr/>
        <p:txBody>
          <a:bodyPr/>
          <a:lstStyle/>
          <a:p>
            <a:fld id="{37FA8C95-FB03-4D4C-AB71-63D3051B4C80}" type="slidenum">
              <a:rPr lang="en-AU" smtClean="0"/>
              <a:t>10</a:t>
            </a:fld>
            <a:endParaRPr lang="en-AU"/>
          </a:p>
        </p:txBody>
      </p:sp>
    </p:spTree>
    <p:extLst>
      <p:ext uri="{BB962C8B-B14F-4D97-AF65-F5344CB8AC3E}">
        <p14:creationId xmlns:p14="http://schemas.microsoft.com/office/powerpoint/2010/main" val="2990923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sz="1200" b="0" i="0" kern="1200" dirty="0" smtClean="0">
                <a:solidFill>
                  <a:schemeClr val="tx1"/>
                </a:solidFill>
                <a:effectLst/>
                <a:latin typeface="+mn-lt"/>
                <a:ea typeface="+mn-ea"/>
                <a:cs typeface="+mn-cs"/>
              </a:rPr>
              <a:t>The leadership training programs is the foundation program of the Peter Cullen Trust and is run in Australian each year for emerging leaders in the water &amp; environment sector. </a:t>
            </a:r>
          </a:p>
          <a:p>
            <a:pPr fontAlgn="base"/>
            <a:endParaRPr lang="en-AU" sz="1200" b="0" i="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AU" baseline="0" dirty="0" smtClean="0"/>
              <a:t>It is highly competitive and is targeted at mid-career rising stars who are highly skilled and motivated.  The program combines interactive experiential learning that challenges participants to stretch themselves beyond their current boundaries and brings high profile speakers to share their own experiences. The program provides common experiences for the group, but learning is individualised and through the program participants are encouraged to identify and focus on their leadership strengths and weaknesses (with strategies for improvement) in their workplace.  </a:t>
            </a:r>
          </a:p>
          <a:p>
            <a:pPr marL="0" marR="0" lvl="0" indent="0" algn="l" defTabSz="914400" rtl="0" eaLnBrk="1" fontAlgn="base" latinLnBrk="0" hangingPunct="1">
              <a:lnSpc>
                <a:spcPct val="100000"/>
              </a:lnSpc>
              <a:spcBef>
                <a:spcPts val="0"/>
              </a:spcBef>
              <a:spcAft>
                <a:spcPts val="0"/>
              </a:spcAft>
              <a:buClrTx/>
              <a:buSzTx/>
              <a:buFontTx/>
              <a:buNone/>
              <a:tabLst/>
              <a:defRPr/>
            </a:pPr>
            <a:endParaRPr lang="en-AU" sz="1200" b="0" i="0" kern="1200" dirty="0" smtClean="0">
              <a:solidFill>
                <a:schemeClr val="tx1"/>
              </a:solidFill>
              <a:effectLst/>
              <a:latin typeface="+mn-lt"/>
              <a:ea typeface="+mn-ea"/>
              <a:cs typeface="+mn-cs"/>
            </a:endParaRPr>
          </a:p>
          <a:p>
            <a:pPr marL="0" marR="0" lvl="0" indent="0" algn="l" defTabSz="914400" rtl="0" eaLnBrk="1" fontAlgn="base" latinLnBrk="0" hangingPunct="1">
              <a:lnSpc>
                <a:spcPct val="100000"/>
              </a:lnSpc>
              <a:spcBef>
                <a:spcPts val="0"/>
              </a:spcBef>
              <a:spcAft>
                <a:spcPts val="0"/>
              </a:spcAft>
              <a:buClrTx/>
              <a:buSzTx/>
              <a:buFontTx/>
              <a:buNone/>
              <a:tabLst/>
              <a:defRPr/>
            </a:pPr>
            <a:r>
              <a:rPr lang="en-AU" sz="1200" b="0" i="0" kern="1200" dirty="0" smtClean="0">
                <a:solidFill>
                  <a:schemeClr val="tx1"/>
                </a:solidFill>
                <a:effectLst/>
                <a:latin typeface="+mn-lt"/>
                <a:ea typeface="+mn-ea"/>
                <a:cs typeface="+mn-cs"/>
              </a:rPr>
              <a:t>Participants (including myself)</a:t>
            </a:r>
            <a:r>
              <a:rPr lang="en-AU" sz="1200" b="0" i="0" kern="1200" baseline="0" dirty="0" smtClean="0">
                <a:solidFill>
                  <a:schemeClr val="tx1"/>
                </a:solidFill>
                <a:effectLst/>
                <a:latin typeface="+mn-lt"/>
                <a:ea typeface="+mn-ea"/>
                <a:cs typeface="+mn-cs"/>
              </a:rPr>
              <a:t> undergo quite a transformation during the program and are given the tools and confidence to </a:t>
            </a:r>
            <a:r>
              <a:rPr lang="en-AU" sz="1200" b="0" i="0" kern="1200" dirty="0" smtClean="0">
                <a:solidFill>
                  <a:schemeClr val="tx1"/>
                </a:solidFill>
                <a:effectLst/>
                <a:latin typeface="+mn-lt"/>
                <a:ea typeface="+mn-ea"/>
                <a:cs typeface="+mn-cs"/>
              </a:rPr>
              <a:t>‘speak for the rivers’ with clarity and credibility</a:t>
            </a:r>
            <a:r>
              <a:rPr lang="en-AU" sz="1200" b="0" i="0" kern="1200" baseline="0" dirty="0" smtClean="0">
                <a:solidFill>
                  <a:schemeClr val="tx1"/>
                </a:solidFill>
                <a:effectLst/>
                <a:latin typeface="+mn-lt"/>
                <a:ea typeface="+mn-ea"/>
                <a:cs typeface="+mn-cs"/>
              </a:rPr>
              <a:t> to influence important water management issues.</a:t>
            </a:r>
            <a:endParaRPr lang="en-AU" sz="1200" b="0" i="0" kern="1200" dirty="0" smtClean="0">
              <a:solidFill>
                <a:schemeClr val="tx1"/>
              </a:solidFill>
              <a:effectLst/>
              <a:latin typeface="+mn-lt"/>
              <a:ea typeface="+mn-ea"/>
              <a:cs typeface="+mn-cs"/>
            </a:endParaRPr>
          </a:p>
          <a:p>
            <a:pPr fontAlgn="base"/>
            <a:endParaRPr lang="en-AU" sz="1200" b="0" i="0" kern="1200" dirty="0" smtClean="0">
              <a:solidFill>
                <a:schemeClr val="tx1"/>
              </a:solidFill>
              <a:effectLst/>
              <a:latin typeface="+mn-lt"/>
              <a:ea typeface="+mn-ea"/>
              <a:cs typeface="+mn-cs"/>
            </a:endParaRPr>
          </a:p>
          <a:p>
            <a:pPr fontAlgn="base"/>
            <a:r>
              <a:rPr lang="en-AU" sz="1200" b="0" i="0" kern="1200" dirty="0" smtClean="0">
                <a:solidFill>
                  <a:schemeClr val="tx1"/>
                </a:solidFill>
                <a:effectLst/>
                <a:latin typeface="+mn-lt"/>
                <a:ea typeface="+mn-ea"/>
                <a:cs typeface="+mn-cs"/>
              </a:rPr>
              <a:t>On successfully completing a leadership program, the participants are awarded Fellowships of the Peter Cullen Trust.  There are now 122 Fellows, linked across Australia in a network, staying connected, offering mutual support and ongoing professional development.  </a:t>
            </a:r>
            <a:endParaRPr lang="en-AU" dirty="0" smtClean="0"/>
          </a:p>
          <a:p>
            <a:endParaRPr lang="en-AU" dirty="0" smtClean="0"/>
          </a:p>
          <a:p>
            <a:endParaRPr lang="en-AU" dirty="0"/>
          </a:p>
        </p:txBody>
      </p:sp>
      <p:sp>
        <p:nvSpPr>
          <p:cNvPr id="4" name="Slide Number Placeholder 3"/>
          <p:cNvSpPr>
            <a:spLocks noGrp="1"/>
          </p:cNvSpPr>
          <p:nvPr>
            <p:ph type="sldNum" sz="quarter" idx="10"/>
          </p:nvPr>
        </p:nvSpPr>
        <p:spPr/>
        <p:txBody>
          <a:bodyPr/>
          <a:lstStyle/>
          <a:p>
            <a:fld id="{37FA8C95-FB03-4D4C-AB71-63D3051B4C80}" type="slidenum">
              <a:rPr lang="en-AU" smtClean="0"/>
              <a:t>2</a:t>
            </a:fld>
            <a:endParaRPr lang="en-AU"/>
          </a:p>
        </p:txBody>
      </p:sp>
    </p:spTree>
    <p:extLst>
      <p:ext uri="{BB962C8B-B14F-4D97-AF65-F5344CB8AC3E}">
        <p14:creationId xmlns:p14="http://schemas.microsoft.com/office/powerpoint/2010/main" val="2042846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Challenges facing</a:t>
            </a:r>
            <a:r>
              <a:rPr lang="en-AU" baseline="0" dirty="0" smtClean="0"/>
              <a:t> women in water sector in Australia….. Recognising this varies globally where water is considered ‘women’s business’ yet women are well under represented in decision-making.</a:t>
            </a:r>
            <a:endParaRPr lang="en-AU" dirty="0" smtClean="0"/>
          </a:p>
          <a:p>
            <a:endParaRPr lang="en-AU" dirty="0" smtClean="0"/>
          </a:p>
          <a:p>
            <a:r>
              <a:rPr lang="en-AU" dirty="0" smtClean="0"/>
              <a:t>Women</a:t>
            </a:r>
            <a:r>
              <a:rPr lang="en-AU" baseline="0" dirty="0" smtClean="0"/>
              <a:t> working in the water and catchments sector in Victoria.  Currently only 1 in 20 leaders in this sector are female. While Australia is a great place to be a professional woman compared to many other countries, if you look at our statistics on female leadership, we’ve clearly still got a long way to go.  According to the Workplace Gender Equality Agency women make up only: 12% of chair positions; 17.3% of CEO’s; 26.1% key management personnel; 27.8% other executives / general managers; 31.7% senior managers, and 39.8% other managers.  Australia women are pursuing education at a greater rate than men but from the time they start working their salaries are 4% lower than men’s starting salaries.  This increases to a difference of 18.8% (~$15,000) between full-time working men and women, adding up over a lifetime to $700,000 less on average.</a:t>
            </a:r>
            <a:endParaRPr lang="en-AU" dirty="0"/>
          </a:p>
        </p:txBody>
      </p:sp>
      <p:sp>
        <p:nvSpPr>
          <p:cNvPr id="4" name="Slide Number Placeholder 3"/>
          <p:cNvSpPr>
            <a:spLocks noGrp="1"/>
          </p:cNvSpPr>
          <p:nvPr>
            <p:ph type="sldNum" sz="quarter" idx="10"/>
          </p:nvPr>
        </p:nvSpPr>
        <p:spPr/>
        <p:txBody>
          <a:bodyPr/>
          <a:lstStyle/>
          <a:p>
            <a:fld id="{37FA8C95-FB03-4D4C-AB71-63D3051B4C80}" type="slidenum">
              <a:rPr lang="en-AU" smtClean="0"/>
              <a:t>3</a:t>
            </a:fld>
            <a:endParaRPr lang="en-AU"/>
          </a:p>
        </p:txBody>
      </p:sp>
    </p:spTree>
    <p:extLst>
      <p:ext uri="{BB962C8B-B14F-4D97-AF65-F5344CB8AC3E}">
        <p14:creationId xmlns:p14="http://schemas.microsoft.com/office/powerpoint/2010/main" val="8067098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baseline="0" dirty="0" smtClean="0"/>
              <a:t>The Women in Water Leadership program is based on the Science-to-Policy Leadership Program and has been developed at the request of the Department of Environment, Land, Water and Planning (</a:t>
            </a:r>
            <a:r>
              <a:rPr lang="en-AU" baseline="0" dirty="0" err="1" smtClean="0"/>
              <a:t>DELWP</a:t>
            </a:r>
            <a:r>
              <a:rPr lang="en-AU" baseline="0" dirty="0" smtClean="0"/>
              <a:t>) which wants to increase diversity in Victoria’s water workplaces.  Dr Sarina Loo who is a fellow from the 2010 leadership program, was instrumental in getting this program up and running.  Sarina is currently working as the Co-Executive Officer of the Victorian Environmental Water Holder in a job-share position.</a:t>
            </a:r>
          </a:p>
          <a:p>
            <a:endParaRPr lang="en-AU" baseline="0" dirty="0" smtClean="0"/>
          </a:p>
          <a:p>
            <a:r>
              <a:rPr lang="en-AU" baseline="0" dirty="0" smtClean="0"/>
              <a:t>The Women in Water leadership program was first run last year with a cohort of highly skilled, intelligent and motivated women who were chosen from their sponsoring organisations in the sector who have shown the potential for leadership. As with the Science-to-Policy Leadership program, the women were pulled out of their comfort zones and asked to reflect on what it takes to be a leader in the water sector.  There were some interesting insights with 3 key challenges identified as confronting Women in advancing through leadership positions in the Australian water sector……..</a:t>
            </a:r>
          </a:p>
          <a:p>
            <a:endParaRPr lang="en-AU" dirty="0"/>
          </a:p>
        </p:txBody>
      </p:sp>
      <p:sp>
        <p:nvSpPr>
          <p:cNvPr id="4" name="Slide Number Placeholder 3"/>
          <p:cNvSpPr>
            <a:spLocks noGrp="1"/>
          </p:cNvSpPr>
          <p:nvPr>
            <p:ph type="sldNum" sz="quarter" idx="10"/>
          </p:nvPr>
        </p:nvSpPr>
        <p:spPr/>
        <p:txBody>
          <a:bodyPr/>
          <a:lstStyle/>
          <a:p>
            <a:fld id="{37FA8C95-FB03-4D4C-AB71-63D3051B4C80}" type="slidenum">
              <a:rPr lang="en-AU" smtClean="0"/>
              <a:t>4</a:t>
            </a:fld>
            <a:endParaRPr lang="en-AU"/>
          </a:p>
        </p:txBody>
      </p:sp>
    </p:spTree>
    <p:extLst>
      <p:ext uri="{BB962C8B-B14F-4D97-AF65-F5344CB8AC3E}">
        <p14:creationId xmlns:p14="http://schemas.microsoft.com/office/powerpoint/2010/main" val="34768871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This is something that was raised which was </a:t>
            </a:r>
            <a:r>
              <a:rPr lang="en-AU" baseline="0" dirty="0" smtClean="0"/>
              <a:t>something that many women I have spoken to hadn’t given a great deal of thought to previously.   Many women in high level positions are typically working alongside men and therefore were not used to working alongside women.  There were also shared experiences that in those instances that they were working alongside women, that these relationships were not usually supportive and could be in fact quite competitive, vying against each other for that ‘one place’ for women on boards and senior leadership positions.   </a:t>
            </a:r>
          </a:p>
          <a:p>
            <a:endParaRPr lang="en-AU" baseline="0" dirty="0" smtClean="0"/>
          </a:p>
          <a:p>
            <a:r>
              <a:rPr lang="en-AU" baseline="0" dirty="0" smtClean="0"/>
              <a:t>This seems to be an important reflection from the program that is rarely spoken about but would need to be addressed in organisations to help support the next generation  of women leaders in our industry.  </a:t>
            </a:r>
          </a:p>
          <a:p>
            <a:endParaRPr lang="en-AU" baseline="0" dirty="0" smtClean="0"/>
          </a:p>
        </p:txBody>
      </p:sp>
      <p:sp>
        <p:nvSpPr>
          <p:cNvPr id="4" name="Slide Number Placeholder 3"/>
          <p:cNvSpPr>
            <a:spLocks noGrp="1"/>
          </p:cNvSpPr>
          <p:nvPr>
            <p:ph type="sldNum" sz="quarter" idx="10"/>
          </p:nvPr>
        </p:nvSpPr>
        <p:spPr/>
        <p:txBody>
          <a:bodyPr/>
          <a:lstStyle/>
          <a:p>
            <a:fld id="{37FA8C95-FB03-4D4C-AB71-63D3051B4C80}" type="slidenum">
              <a:rPr lang="en-AU" smtClean="0"/>
              <a:t>5</a:t>
            </a:fld>
            <a:endParaRPr lang="en-AU"/>
          </a:p>
        </p:txBody>
      </p:sp>
    </p:spTree>
    <p:extLst>
      <p:ext uri="{BB962C8B-B14F-4D97-AF65-F5344CB8AC3E}">
        <p14:creationId xmlns:p14="http://schemas.microsoft.com/office/powerpoint/2010/main" val="35650976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Another</a:t>
            </a:r>
            <a:r>
              <a:rPr lang="en-AU" baseline="0" dirty="0" smtClean="0"/>
              <a:t> common reflection from participants was recognition of suffering from the ‘imposter syndrome’ with many of the women lacking confidence in their abilities and feeling they didn’t deserve their success and would be found out as frauds.  Studies have found that imposter syndrome is not a uniquely female problem, but it is interesting how it came out as a unique theme to the Women in Water leadership program.   This feeling could come from working in an engineering field when you have an environmental scientist background or other ‘softer science’ background or finding that you are losing yourself working in a position that doesn’t reflect your values.  </a:t>
            </a:r>
          </a:p>
          <a:p>
            <a:endParaRPr lang="en-AU" baseline="0" dirty="0" smtClean="0"/>
          </a:p>
          <a:p>
            <a:r>
              <a:rPr lang="en-AU" baseline="0" dirty="0" smtClean="0"/>
              <a:t>On reflection, participants of the Women in Water leadership program found their inner confidence, strengthened their resolve on what was important to them and understood that there were in fact good enough!</a:t>
            </a:r>
          </a:p>
          <a:p>
            <a:endParaRPr lang="en-AU" dirty="0" smtClean="0"/>
          </a:p>
        </p:txBody>
      </p:sp>
      <p:sp>
        <p:nvSpPr>
          <p:cNvPr id="4" name="Slide Number Placeholder 3"/>
          <p:cNvSpPr>
            <a:spLocks noGrp="1"/>
          </p:cNvSpPr>
          <p:nvPr>
            <p:ph type="sldNum" sz="quarter" idx="10"/>
          </p:nvPr>
        </p:nvSpPr>
        <p:spPr/>
        <p:txBody>
          <a:bodyPr/>
          <a:lstStyle/>
          <a:p>
            <a:fld id="{37FA8C95-FB03-4D4C-AB71-63D3051B4C80}" type="slidenum">
              <a:rPr lang="en-AU" smtClean="0"/>
              <a:t>6</a:t>
            </a:fld>
            <a:endParaRPr lang="en-AU"/>
          </a:p>
        </p:txBody>
      </p:sp>
    </p:spTree>
    <p:extLst>
      <p:ext uri="{BB962C8B-B14F-4D97-AF65-F5344CB8AC3E}">
        <p14:creationId xmlns:p14="http://schemas.microsoft.com/office/powerpoint/2010/main" val="1662469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Balancing</a:t>
            </a:r>
            <a:r>
              <a:rPr lang="en-AU" baseline="0" dirty="0" smtClean="0"/>
              <a:t> family and career can be difficult.  Typically our work week is based on a long established pattern of working 5 days a week.  Many women returning from having children are finding it difficult to, or unwilling to work within this construct and therefore feel they are missing out on leadership roles because of it.  It does appear uncommon to see leadership roles available as part time roles.  </a:t>
            </a:r>
          </a:p>
          <a:p>
            <a:endParaRPr lang="en-AU"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AU" baseline="0" dirty="0" smtClean="0"/>
              <a:t>Again, participants of the program realised the importance of being true to their values and what they can achieve and asking for support when needed.  I also feel that the industry is changing and flexible working arrangements are becoming more common, and hopefully this will be transcend to leadership roles.  An example of this is Sarina Loo’s flexible working arrangement as an executive officer at the Victorian Environmental Water Holder which allowed her to work part-time when she returned from maternity leave.  </a:t>
            </a:r>
          </a:p>
          <a:p>
            <a:endParaRPr lang="en-AU" dirty="0"/>
          </a:p>
        </p:txBody>
      </p:sp>
      <p:sp>
        <p:nvSpPr>
          <p:cNvPr id="4" name="Slide Number Placeholder 3"/>
          <p:cNvSpPr>
            <a:spLocks noGrp="1"/>
          </p:cNvSpPr>
          <p:nvPr>
            <p:ph type="sldNum" sz="quarter" idx="10"/>
          </p:nvPr>
        </p:nvSpPr>
        <p:spPr/>
        <p:txBody>
          <a:bodyPr/>
          <a:lstStyle/>
          <a:p>
            <a:fld id="{37FA8C95-FB03-4D4C-AB71-63D3051B4C80}" type="slidenum">
              <a:rPr lang="en-AU" smtClean="0"/>
              <a:t>7</a:t>
            </a:fld>
            <a:endParaRPr lang="en-AU"/>
          </a:p>
        </p:txBody>
      </p:sp>
    </p:spTree>
    <p:extLst>
      <p:ext uri="{BB962C8B-B14F-4D97-AF65-F5344CB8AC3E}">
        <p14:creationId xmlns:p14="http://schemas.microsoft.com/office/powerpoint/2010/main" val="180925500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Participants</a:t>
            </a:r>
            <a:r>
              <a:rPr lang="en-AU" baseline="0" dirty="0" smtClean="0"/>
              <a:t> from the 2016 Women in Leadership program came together this year to reflect on the program.  Overall there were some common learnings and experiences shared by the women: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Self-awareness</a:t>
            </a:r>
            <a:r>
              <a:rPr lang="en-AU" baseline="0" dirty="0" smtClean="0"/>
              <a:t> and </a:t>
            </a:r>
            <a:r>
              <a:rPr lang="en-AU" dirty="0" smtClean="0"/>
              <a:t>understanding where their true leadership</a:t>
            </a:r>
            <a:r>
              <a:rPr lang="en-AU" baseline="0" dirty="0" smtClean="0"/>
              <a:t> </a:t>
            </a:r>
            <a:r>
              <a:rPr lang="en-AU" dirty="0" smtClean="0"/>
              <a:t>strengths lay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Understanding the importance</a:t>
            </a:r>
            <a:r>
              <a:rPr lang="en-AU" baseline="0" dirty="0" smtClean="0"/>
              <a:t> of authentic leadership</a:t>
            </a:r>
            <a:endParaRPr lang="en-AU" dirty="0" smtClean="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Self-awareness</a:t>
            </a:r>
            <a:r>
              <a:rPr lang="en-AU" baseline="0" dirty="0" smtClean="0"/>
              <a:t> and </a:t>
            </a:r>
            <a:r>
              <a:rPr lang="en-AU" dirty="0" smtClean="0"/>
              <a:t>understanding where their true leadership</a:t>
            </a:r>
            <a:r>
              <a:rPr lang="en-AU" baseline="0" dirty="0" smtClean="0"/>
              <a:t> </a:t>
            </a:r>
            <a:r>
              <a:rPr lang="en-AU" dirty="0" smtClean="0"/>
              <a:t>strengths lay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Having a sense of the bigger picture and their personal values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dirty="0" smtClean="0"/>
              <a:t>Having</a:t>
            </a:r>
            <a:r>
              <a:rPr lang="en-AU" baseline="0" dirty="0" smtClean="0"/>
              <a:t> a c</a:t>
            </a:r>
            <a:r>
              <a:rPr lang="en-AU" dirty="0" smtClean="0"/>
              <a:t>onnected</a:t>
            </a:r>
            <a:r>
              <a:rPr lang="en-AU" baseline="0" dirty="0" smtClean="0"/>
              <a:t> and </a:t>
            </a:r>
            <a:r>
              <a:rPr lang="en-AU" dirty="0" smtClean="0"/>
              <a:t>supportive network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AU" baseline="0" dirty="0" smtClean="0"/>
              <a:t>Being open, vulnerable and free to express your true self</a:t>
            </a:r>
          </a:p>
          <a:p>
            <a:pPr marL="171450" indent="-171450">
              <a:buFont typeface="Arial" panose="020B0604020202020204" pitchFamily="34" charset="0"/>
              <a:buChar char="•"/>
            </a:pPr>
            <a:r>
              <a:rPr lang="en-AU" dirty="0" smtClean="0"/>
              <a:t>Confidence and knowing they are good enough</a:t>
            </a:r>
          </a:p>
          <a:p>
            <a:endParaRPr lang="en-AU" dirty="0"/>
          </a:p>
        </p:txBody>
      </p:sp>
      <p:sp>
        <p:nvSpPr>
          <p:cNvPr id="4" name="Slide Number Placeholder 3"/>
          <p:cNvSpPr>
            <a:spLocks noGrp="1"/>
          </p:cNvSpPr>
          <p:nvPr>
            <p:ph type="sldNum" sz="quarter" idx="10"/>
          </p:nvPr>
        </p:nvSpPr>
        <p:spPr/>
        <p:txBody>
          <a:bodyPr/>
          <a:lstStyle/>
          <a:p>
            <a:fld id="{37FA8C95-FB03-4D4C-AB71-63D3051B4C80}" type="slidenum">
              <a:rPr lang="en-AU" smtClean="0"/>
              <a:t>8</a:t>
            </a:fld>
            <a:endParaRPr lang="en-AU"/>
          </a:p>
        </p:txBody>
      </p:sp>
    </p:spTree>
    <p:extLst>
      <p:ext uri="{BB962C8B-B14F-4D97-AF65-F5344CB8AC3E}">
        <p14:creationId xmlns:p14="http://schemas.microsoft.com/office/powerpoint/2010/main" val="3673989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en-AU" dirty="0" smtClean="0"/>
              <a:t>A special connection is created</a:t>
            </a:r>
            <a:r>
              <a:rPr lang="en-AU" baseline="0" dirty="0" smtClean="0"/>
              <a:t> between the participants during the program, creating a safe and trusted environment where participants are a</a:t>
            </a:r>
            <a:r>
              <a:rPr lang="en-AU" sz="1200" kern="1200" dirty="0" smtClean="0">
                <a:solidFill>
                  <a:schemeClr val="tx1"/>
                </a:solidFill>
                <a:effectLst/>
                <a:latin typeface="+mn-lt"/>
                <a:ea typeface="+mn-ea"/>
                <a:cs typeface="+mn-cs"/>
              </a:rPr>
              <a:t>ble to share stories in a safe and trusted environment.  </a:t>
            </a:r>
          </a:p>
          <a:p>
            <a:pPr fontAlgn="base"/>
            <a:endParaRPr lang="en-AU" sz="1200" kern="1200" dirty="0" smtClean="0">
              <a:solidFill>
                <a:schemeClr val="tx1"/>
              </a:solidFill>
              <a:effectLst/>
              <a:latin typeface="+mn-lt"/>
              <a:ea typeface="+mn-ea"/>
              <a:cs typeface="+mn-cs"/>
            </a:endParaRPr>
          </a:p>
          <a:p>
            <a:pPr fontAlgn="base"/>
            <a:r>
              <a:rPr lang="en-AU" sz="1200" kern="1200" dirty="0" smtClean="0">
                <a:solidFill>
                  <a:schemeClr val="tx1"/>
                </a:solidFill>
                <a:effectLst/>
                <a:latin typeface="+mn-lt"/>
                <a:ea typeface="+mn-ea"/>
                <a:cs typeface="+mn-cs"/>
              </a:rPr>
              <a:t>The Trust also supports all Fellows with offerings of mentoring and automatic </a:t>
            </a:r>
            <a:r>
              <a:rPr lang="en-AU" sz="1200" kern="1200" dirty="0" err="1" smtClean="0">
                <a:solidFill>
                  <a:schemeClr val="tx1"/>
                </a:solidFill>
                <a:effectLst/>
                <a:latin typeface="+mn-lt"/>
                <a:ea typeface="+mn-ea"/>
                <a:cs typeface="+mn-cs"/>
              </a:rPr>
              <a:t>membershipin</a:t>
            </a:r>
            <a:r>
              <a:rPr lang="en-AU" sz="1200" kern="1200" dirty="0" smtClean="0">
                <a:solidFill>
                  <a:schemeClr val="tx1"/>
                </a:solidFill>
                <a:effectLst/>
                <a:latin typeface="+mn-lt"/>
                <a:ea typeface="+mn-ea"/>
                <a:cs typeface="+mn-cs"/>
              </a:rPr>
              <a:t> the </a:t>
            </a:r>
            <a:r>
              <a:rPr lang="en-AU" sz="1200" kern="1200" dirty="0" err="1" smtClean="0">
                <a:solidFill>
                  <a:schemeClr val="tx1"/>
                </a:solidFill>
                <a:effectLst/>
                <a:latin typeface="+mn-lt"/>
                <a:ea typeface="+mn-ea"/>
                <a:cs typeface="+mn-cs"/>
              </a:rPr>
              <a:t>PCT</a:t>
            </a:r>
            <a:r>
              <a:rPr lang="en-AU" sz="1200" kern="1200" dirty="0" smtClean="0">
                <a:solidFill>
                  <a:schemeClr val="tx1"/>
                </a:solidFill>
                <a:effectLst/>
                <a:latin typeface="+mn-lt"/>
                <a:ea typeface="+mn-ea"/>
                <a:cs typeface="+mn-cs"/>
              </a:rPr>
              <a:t> National Fellows Network.</a:t>
            </a:r>
            <a:r>
              <a:rPr lang="en-AU" sz="1200" kern="1200" baseline="0" dirty="0" smtClean="0">
                <a:solidFill>
                  <a:schemeClr val="tx1"/>
                </a:solidFill>
                <a:effectLst/>
                <a:latin typeface="+mn-lt"/>
                <a:ea typeface="+mn-ea"/>
                <a:cs typeface="+mn-cs"/>
              </a:rPr>
              <a:t> </a:t>
            </a:r>
            <a:r>
              <a:rPr lang="en-AU" sz="1200" b="0" i="0" kern="1200" dirty="0" smtClean="0">
                <a:solidFill>
                  <a:schemeClr val="tx1"/>
                </a:solidFill>
                <a:effectLst/>
                <a:latin typeface="+mn-lt"/>
                <a:ea typeface="+mn-ea"/>
                <a:cs typeface="+mn-cs"/>
              </a:rPr>
              <a:t>This network</a:t>
            </a:r>
            <a:r>
              <a:rPr lang="en-AU" sz="1200" b="0" i="0" kern="1200" baseline="0" dirty="0" smtClean="0">
                <a:solidFill>
                  <a:schemeClr val="tx1"/>
                </a:solidFill>
                <a:effectLst/>
                <a:latin typeface="+mn-lt"/>
                <a:ea typeface="+mn-ea"/>
                <a:cs typeface="+mn-cs"/>
              </a:rPr>
              <a:t> provides opportunities for Fellows to meet for various social and networking events as well as </a:t>
            </a:r>
            <a:r>
              <a:rPr lang="en-AU" sz="1200" b="0" i="0" kern="1200" dirty="0" smtClean="0">
                <a:solidFill>
                  <a:schemeClr val="tx1"/>
                </a:solidFill>
                <a:effectLst/>
                <a:latin typeface="+mn-lt"/>
                <a:ea typeface="+mn-ea"/>
                <a:cs typeface="+mn-cs"/>
              </a:rPr>
              <a:t>collaborating on projects</a:t>
            </a:r>
            <a:r>
              <a:rPr lang="en-AU" sz="1200" b="0" i="0" kern="1200" baseline="0" dirty="0" smtClean="0">
                <a:solidFill>
                  <a:schemeClr val="tx1"/>
                </a:solidFill>
                <a:effectLst/>
                <a:latin typeface="+mn-lt"/>
                <a:ea typeface="+mn-ea"/>
                <a:cs typeface="+mn-cs"/>
              </a:rPr>
              <a:t> and activities such as speaking at conferences like this and publishing articles.  An e newsletter is sent out regularly, providing updates on fellows and work in the water industry. </a:t>
            </a:r>
            <a:r>
              <a:rPr lang="en-AU" sz="1200" b="0" i="0" kern="1200" dirty="0" smtClean="0">
                <a:solidFill>
                  <a:schemeClr val="tx1"/>
                </a:solidFill>
                <a:effectLst/>
                <a:latin typeface="+mn-lt"/>
                <a:ea typeface="+mn-ea"/>
                <a:cs typeface="+mn-cs"/>
              </a:rPr>
              <a:t>The network also functions as a community of practice across various parts of the water sector, including Government, corporate, NGO's, community, legal, farming, consulting, utilities and academia.</a:t>
            </a:r>
            <a:r>
              <a:rPr lang="en-AU" sz="1200" b="0" i="0" kern="1200" baseline="0" dirty="0" smtClean="0">
                <a:solidFill>
                  <a:schemeClr val="tx1"/>
                </a:solidFill>
                <a:effectLst/>
                <a:latin typeface="+mn-lt"/>
                <a:ea typeface="+mn-ea"/>
                <a:cs typeface="+mn-cs"/>
              </a:rPr>
              <a:t>  </a:t>
            </a:r>
            <a:endParaRPr lang="en-AU" sz="1200" b="0" i="0" kern="1200" dirty="0" smtClean="0">
              <a:solidFill>
                <a:schemeClr val="tx1"/>
              </a:solidFill>
              <a:effectLst/>
              <a:latin typeface="+mn-lt"/>
              <a:ea typeface="+mn-ea"/>
              <a:cs typeface="+mn-cs"/>
            </a:endParaRPr>
          </a:p>
          <a:p>
            <a:endParaRPr lang="en-AU" dirty="0" smtClean="0"/>
          </a:p>
        </p:txBody>
      </p:sp>
      <p:sp>
        <p:nvSpPr>
          <p:cNvPr id="4" name="Slide Number Placeholder 3"/>
          <p:cNvSpPr>
            <a:spLocks noGrp="1"/>
          </p:cNvSpPr>
          <p:nvPr>
            <p:ph type="sldNum" sz="quarter" idx="10"/>
          </p:nvPr>
        </p:nvSpPr>
        <p:spPr/>
        <p:txBody>
          <a:bodyPr/>
          <a:lstStyle/>
          <a:p>
            <a:fld id="{37FA8C95-FB03-4D4C-AB71-63D3051B4C80}" type="slidenum">
              <a:rPr lang="en-AU" smtClean="0"/>
              <a:t>9</a:t>
            </a:fld>
            <a:endParaRPr lang="en-AU"/>
          </a:p>
        </p:txBody>
      </p:sp>
    </p:spTree>
    <p:extLst>
      <p:ext uri="{BB962C8B-B14F-4D97-AF65-F5344CB8AC3E}">
        <p14:creationId xmlns:p14="http://schemas.microsoft.com/office/powerpoint/2010/main" val="17387449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AU"/>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AU"/>
          </a:p>
        </p:txBody>
      </p:sp>
      <p:sp>
        <p:nvSpPr>
          <p:cNvPr id="4" name="Date Placeholder 3"/>
          <p:cNvSpPr>
            <a:spLocks noGrp="1"/>
          </p:cNvSpPr>
          <p:nvPr>
            <p:ph type="dt" sz="half" idx="10"/>
          </p:nvPr>
        </p:nvSpPr>
        <p:spPr/>
        <p:txBody>
          <a:bodyPr/>
          <a:lstStyle/>
          <a:p>
            <a:fld id="{A1B5FB69-FC4D-4913-959C-ACD2CC42F94A}" type="datetimeFigureOut">
              <a:rPr lang="en-AU" smtClean="0"/>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3B10BF-9EA7-4DFB-83C3-C1FA5B157009}" type="slidenum">
              <a:rPr lang="en-AU" smtClean="0"/>
              <a:t>‹#›</a:t>
            </a:fld>
            <a:endParaRPr lang="en-AU"/>
          </a:p>
        </p:txBody>
      </p:sp>
    </p:spTree>
    <p:extLst>
      <p:ext uri="{BB962C8B-B14F-4D97-AF65-F5344CB8AC3E}">
        <p14:creationId xmlns:p14="http://schemas.microsoft.com/office/powerpoint/2010/main" val="1257494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1B5FB69-FC4D-4913-959C-ACD2CC42F94A}" type="datetimeFigureOut">
              <a:rPr lang="en-AU" smtClean="0"/>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3B10BF-9EA7-4DFB-83C3-C1FA5B157009}" type="slidenum">
              <a:rPr lang="en-AU" smtClean="0"/>
              <a:t>‹#›</a:t>
            </a:fld>
            <a:endParaRPr lang="en-AU"/>
          </a:p>
        </p:txBody>
      </p:sp>
    </p:spTree>
    <p:extLst>
      <p:ext uri="{BB962C8B-B14F-4D97-AF65-F5344CB8AC3E}">
        <p14:creationId xmlns:p14="http://schemas.microsoft.com/office/powerpoint/2010/main" val="1047335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A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1B5FB69-FC4D-4913-959C-ACD2CC42F94A}" type="datetimeFigureOut">
              <a:rPr lang="en-AU" smtClean="0"/>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3B10BF-9EA7-4DFB-83C3-C1FA5B157009}" type="slidenum">
              <a:rPr lang="en-AU" smtClean="0"/>
              <a:t>‹#›</a:t>
            </a:fld>
            <a:endParaRPr lang="en-AU"/>
          </a:p>
        </p:txBody>
      </p:sp>
    </p:spTree>
    <p:extLst>
      <p:ext uri="{BB962C8B-B14F-4D97-AF65-F5344CB8AC3E}">
        <p14:creationId xmlns:p14="http://schemas.microsoft.com/office/powerpoint/2010/main" val="186650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10"/>
          </p:nvPr>
        </p:nvSpPr>
        <p:spPr/>
        <p:txBody>
          <a:bodyPr/>
          <a:lstStyle/>
          <a:p>
            <a:fld id="{A1B5FB69-FC4D-4913-959C-ACD2CC42F94A}" type="datetimeFigureOut">
              <a:rPr lang="en-AU" smtClean="0"/>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3B10BF-9EA7-4DFB-83C3-C1FA5B157009}" type="slidenum">
              <a:rPr lang="en-AU" smtClean="0"/>
              <a:t>‹#›</a:t>
            </a:fld>
            <a:endParaRPr lang="en-AU"/>
          </a:p>
        </p:txBody>
      </p:sp>
    </p:spTree>
    <p:extLst>
      <p:ext uri="{BB962C8B-B14F-4D97-AF65-F5344CB8AC3E}">
        <p14:creationId xmlns:p14="http://schemas.microsoft.com/office/powerpoint/2010/main" val="34381489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A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1B5FB69-FC4D-4913-959C-ACD2CC42F94A}" type="datetimeFigureOut">
              <a:rPr lang="en-AU" smtClean="0"/>
              <a:t>18/09/2017</a:t>
            </a:fld>
            <a:endParaRPr lang="en-AU"/>
          </a:p>
        </p:txBody>
      </p:sp>
      <p:sp>
        <p:nvSpPr>
          <p:cNvPr id="5" name="Footer Placeholder 4"/>
          <p:cNvSpPr>
            <a:spLocks noGrp="1"/>
          </p:cNvSpPr>
          <p:nvPr>
            <p:ph type="ftr" sz="quarter" idx="11"/>
          </p:nvPr>
        </p:nvSpPr>
        <p:spPr/>
        <p:txBody>
          <a:bodyPr/>
          <a:lstStyle/>
          <a:p>
            <a:endParaRPr lang="en-AU"/>
          </a:p>
        </p:txBody>
      </p:sp>
      <p:sp>
        <p:nvSpPr>
          <p:cNvPr id="6" name="Slide Number Placeholder 5"/>
          <p:cNvSpPr>
            <a:spLocks noGrp="1"/>
          </p:cNvSpPr>
          <p:nvPr>
            <p:ph type="sldNum" sz="quarter" idx="12"/>
          </p:nvPr>
        </p:nvSpPr>
        <p:spPr/>
        <p:txBody>
          <a:bodyPr/>
          <a:lstStyle/>
          <a:p>
            <a:fld id="{343B10BF-9EA7-4DFB-83C3-C1FA5B157009}" type="slidenum">
              <a:rPr lang="en-AU" smtClean="0"/>
              <a:t>‹#›</a:t>
            </a:fld>
            <a:endParaRPr lang="en-AU"/>
          </a:p>
        </p:txBody>
      </p:sp>
    </p:spTree>
    <p:extLst>
      <p:ext uri="{BB962C8B-B14F-4D97-AF65-F5344CB8AC3E}">
        <p14:creationId xmlns:p14="http://schemas.microsoft.com/office/powerpoint/2010/main" val="2264520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Date Placeholder 4"/>
          <p:cNvSpPr>
            <a:spLocks noGrp="1"/>
          </p:cNvSpPr>
          <p:nvPr>
            <p:ph type="dt" sz="half" idx="10"/>
          </p:nvPr>
        </p:nvSpPr>
        <p:spPr/>
        <p:txBody>
          <a:bodyPr/>
          <a:lstStyle/>
          <a:p>
            <a:fld id="{A1B5FB69-FC4D-4913-959C-ACD2CC42F94A}" type="datetimeFigureOut">
              <a:rPr lang="en-AU" smtClean="0"/>
              <a:t>18/09/2017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43B10BF-9EA7-4DFB-83C3-C1FA5B157009}" type="slidenum">
              <a:rPr lang="en-AU" smtClean="0"/>
              <a:t>‹#›</a:t>
            </a:fld>
            <a:endParaRPr lang="en-AU"/>
          </a:p>
        </p:txBody>
      </p:sp>
    </p:spTree>
    <p:extLst>
      <p:ext uri="{BB962C8B-B14F-4D97-AF65-F5344CB8AC3E}">
        <p14:creationId xmlns:p14="http://schemas.microsoft.com/office/powerpoint/2010/main" val="39987760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A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7" name="Date Placeholder 6"/>
          <p:cNvSpPr>
            <a:spLocks noGrp="1"/>
          </p:cNvSpPr>
          <p:nvPr>
            <p:ph type="dt" sz="half" idx="10"/>
          </p:nvPr>
        </p:nvSpPr>
        <p:spPr/>
        <p:txBody>
          <a:bodyPr/>
          <a:lstStyle/>
          <a:p>
            <a:fld id="{A1B5FB69-FC4D-4913-959C-ACD2CC42F94A}" type="datetimeFigureOut">
              <a:rPr lang="en-AU" smtClean="0"/>
              <a:t>18/09/2017</a:t>
            </a:fld>
            <a:endParaRPr lang="en-AU"/>
          </a:p>
        </p:txBody>
      </p:sp>
      <p:sp>
        <p:nvSpPr>
          <p:cNvPr id="8" name="Footer Placeholder 7"/>
          <p:cNvSpPr>
            <a:spLocks noGrp="1"/>
          </p:cNvSpPr>
          <p:nvPr>
            <p:ph type="ftr" sz="quarter" idx="11"/>
          </p:nvPr>
        </p:nvSpPr>
        <p:spPr/>
        <p:txBody>
          <a:bodyPr/>
          <a:lstStyle/>
          <a:p>
            <a:endParaRPr lang="en-AU"/>
          </a:p>
        </p:txBody>
      </p:sp>
      <p:sp>
        <p:nvSpPr>
          <p:cNvPr id="9" name="Slide Number Placeholder 8"/>
          <p:cNvSpPr>
            <a:spLocks noGrp="1"/>
          </p:cNvSpPr>
          <p:nvPr>
            <p:ph type="sldNum" sz="quarter" idx="12"/>
          </p:nvPr>
        </p:nvSpPr>
        <p:spPr/>
        <p:txBody>
          <a:bodyPr/>
          <a:lstStyle/>
          <a:p>
            <a:fld id="{343B10BF-9EA7-4DFB-83C3-C1FA5B157009}" type="slidenum">
              <a:rPr lang="en-AU" smtClean="0"/>
              <a:t>‹#›</a:t>
            </a:fld>
            <a:endParaRPr lang="en-AU"/>
          </a:p>
        </p:txBody>
      </p:sp>
    </p:spTree>
    <p:extLst>
      <p:ext uri="{BB962C8B-B14F-4D97-AF65-F5344CB8AC3E}">
        <p14:creationId xmlns:p14="http://schemas.microsoft.com/office/powerpoint/2010/main" val="16273659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AU"/>
          </a:p>
        </p:txBody>
      </p:sp>
      <p:sp>
        <p:nvSpPr>
          <p:cNvPr id="3" name="Date Placeholder 2"/>
          <p:cNvSpPr>
            <a:spLocks noGrp="1"/>
          </p:cNvSpPr>
          <p:nvPr>
            <p:ph type="dt" sz="half" idx="10"/>
          </p:nvPr>
        </p:nvSpPr>
        <p:spPr/>
        <p:txBody>
          <a:bodyPr/>
          <a:lstStyle/>
          <a:p>
            <a:fld id="{A1B5FB69-FC4D-4913-959C-ACD2CC42F94A}" type="datetimeFigureOut">
              <a:rPr lang="en-AU" smtClean="0"/>
              <a:t>18/09/2017</a:t>
            </a:fld>
            <a:endParaRPr lang="en-AU"/>
          </a:p>
        </p:txBody>
      </p:sp>
      <p:sp>
        <p:nvSpPr>
          <p:cNvPr id="4" name="Footer Placeholder 3"/>
          <p:cNvSpPr>
            <a:spLocks noGrp="1"/>
          </p:cNvSpPr>
          <p:nvPr>
            <p:ph type="ftr" sz="quarter" idx="11"/>
          </p:nvPr>
        </p:nvSpPr>
        <p:spPr/>
        <p:txBody>
          <a:bodyPr/>
          <a:lstStyle/>
          <a:p>
            <a:endParaRPr lang="en-AU"/>
          </a:p>
        </p:txBody>
      </p:sp>
      <p:sp>
        <p:nvSpPr>
          <p:cNvPr id="5" name="Slide Number Placeholder 4"/>
          <p:cNvSpPr>
            <a:spLocks noGrp="1"/>
          </p:cNvSpPr>
          <p:nvPr>
            <p:ph type="sldNum" sz="quarter" idx="12"/>
          </p:nvPr>
        </p:nvSpPr>
        <p:spPr/>
        <p:txBody>
          <a:bodyPr/>
          <a:lstStyle/>
          <a:p>
            <a:fld id="{343B10BF-9EA7-4DFB-83C3-C1FA5B157009}" type="slidenum">
              <a:rPr lang="en-AU" smtClean="0"/>
              <a:t>‹#›</a:t>
            </a:fld>
            <a:endParaRPr lang="en-AU"/>
          </a:p>
        </p:txBody>
      </p:sp>
    </p:spTree>
    <p:extLst>
      <p:ext uri="{BB962C8B-B14F-4D97-AF65-F5344CB8AC3E}">
        <p14:creationId xmlns:p14="http://schemas.microsoft.com/office/powerpoint/2010/main" val="32539856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1B5FB69-FC4D-4913-959C-ACD2CC42F94A}" type="datetimeFigureOut">
              <a:rPr lang="en-AU" smtClean="0"/>
              <a:t>18/09/2017</a:t>
            </a:fld>
            <a:endParaRPr lang="en-AU"/>
          </a:p>
        </p:txBody>
      </p:sp>
      <p:sp>
        <p:nvSpPr>
          <p:cNvPr id="3" name="Footer Placeholder 2"/>
          <p:cNvSpPr>
            <a:spLocks noGrp="1"/>
          </p:cNvSpPr>
          <p:nvPr>
            <p:ph type="ftr" sz="quarter" idx="11"/>
          </p:nvPr>
        </p:nvSpPr>
        <p:spPr/>
        <p:txBody>
          <a:bodyPr/>
          <a:lstStyle/>
          <a:p>
            <a:endParaRPr lang="en-AU"/>
          </a:p>
        </p:txBody>
      </p:sp>
      <p:sp>
        <p:nvSpPr>
          <p:cNvPr id="4" name="Slide Number Placeholder 3"/>
          <p:cNvSpPr>
            <a:spLocks noGrp="1"/>
          </p:cNvSpPr>
          <p:nvPr>
            <p:ph type="sldNum" sz="quarter" idx="12"/>
          </p:nvPr>
        </p:nvSpPr>
        <p:spPr/>
        <p:txBody>
          <a:bodyPr/>
          <a:lstStyle/>
          <a:p>
            <a:fld id="{343B10BF-9EA7-4DFB-83C3-C1FA5B157009}" type="slidenum">
              <a:rPr lang="en-AU" smtClean="0"/>
              <a:t>‹#›</a:t>
            </a:fld>
            <a:endParaRPr lang="en-AU"/>
          </a:p>
        </p:txBody>
      </p:sp>
    </p:spTree>
    <p:extLst>
      <p:ext uri="{BB962C8B-B14F-4D97-AF65-F5344CB8AC3E}">
        <p14:creationId xmlns:p14="http://schemas.microsoft.com/office/powerpoint/2010/main" val="1908191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A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5FB69-FC4D-4913-959C-ACD2CC42F94A}" type="datetimeFigureOut">
              <a:rPr lang="en-AU" smtClean="0"/>
              <a:t>18/09/2017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43B10BF-9EA7-4DFB-83C3-C1FA5B157009}" type="slidenum">
              <a:rPr lang="en-AU" smtClean="0"/>
              <a:t>‹#›</a:t>
            </a:fld>
            <a:endParaRPr lang="en-AU"/>
          </a:p>
        </p:txBody>
      </p:sp>
    </p:spTree>
    <p:extLst>
      <p:ext uri="{BB962C8B-B14F-4D97-AF65-F5344CB8AC3E}">
        <p14:creationId xmlns:p14="http://schemas.microsoft.com/office/powerpoint/2010/main" val="12053046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A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B5FB69-FC4D-4913-959C-ACD2CC42F94A}" type="datetimeFigureOut">
              <a:rPr lang="en-AU" smtClean="0"/>
              <a:t>18/09/2017</a:t>
            </a:fld>
            <a:endParaRPr lang="en-AU"/>
          </a:p>
        </p:txBody>
      </p:sp>
      <p:sp>
        <p:nvSpPr>
          <p:cNvPr id="6" name="Footer Placeholder 5"/>
          <p:cNvSpPr>
            <a:spLocks noGrp="1"/>
          </p:cNvSpPr>
          <p:nvPr>
            <p:ph type="ftr" sz="quarter" idx="11"/>
          </p:nvPr>
        </p:nvSpPr>
        <p:spPr/>
        <p:txBody>
          <a:bodyPr/>
          <a:lstStyle/>
          <a:p>
            <a:endParaRPr lang="en-AU"/>
          </a:p>
        </p:txBody>
      </p:sp>
      <p:sp>
        <p:nvSpPr>
          <p:cNvPr id="7" name="Slide Number Placeholder 6"/>
          <p:cNvSpPr>
            <a:spLocks noGrp="1"/>
          </p:cNvSpPr>
          <p:nvPr>
            <p:ph type="sldNum" sz="quarter" idx="12"/>
          </p:nvPr>
        </p:nvSpPr>
        <p:spPr/>
        <p:txBody>
          <a:bodyPr/>
          <a:lstStyle/>
          <a:p>
            <a:fld id="{343B10BF-9EA7-4DFB-83C3-C1FA5B157009}" type="slidenum">
              <a:rPr lang="en-AU" smtClean="0"/>
              <a:t>‹#›</a:t>
            </a:fld>
            <a:endParaRPr lang="en-AU"/>
          </a:p>
        </p:txBody>
      </p:sp>
    </p:spTree>
    <p:extLst>
      <p:ext uri="{BB962C8B-B14F-4D97-AF65-F5344CB8AC3E}">
        <p14:creationId xmlns:p14="http://schemas.microsoft.com/office/powerpoint/2010/main" val="2562146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336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AU"/>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AU"/>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B5FB69-FC4D-4913-959C-ACD2CC42F94A}" type="datetimeFigureOut">
              <a:rPr lang="en-AU" smtClean="0"/>
              <a:t>18/09/2017</a:t>
            </a:fld>
            <a:endParaRPr lang="en-A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A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43B10BF-9EA7-4DFB-83C3-C1FA5B157009}" type="slidenum">
              <a:rPr lang="en-AU" smtClean="0"/>
              <a:t>‹#›</a:t>
            </a:fld>
            <a:endParaRPr lang="en-AU"/>
          </a:p>
        </p:txBody>
      </p:sp>
    </p:spTree>
    <p:extLst>
      <p:ext uri="{BB962C8B-B14F-4D97-AF65-F5344CB8AC3E}">
        <p14:creationId xmlns:p14="http://schemas.microsoft.com/office/powerpoint/2010/main" val="26547083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emf"/><Relationship Id="rId5" Type="http://schemas.openxmlformats.org/officeDocument/2006/relationships/image" Target="../media/image3.emf"/><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emf"/><Relationship Id="rId4" Type="http://schemas.openxmlformats.org/officeDocument/2006/relationships/image" Target="../media/image10.emf"/></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2915816" y="5013176"/>
            <a:ext cx="1565370" cy="156366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3" name="Picture 2"/>
          <p:cNvPicPr>
            <a:picLocks noChangeAspect="1"/>
          </p:cNvPicPr>
          <p:nvPr/>
        </p:nvPicPr>
        <p:blipFill>
          <a:blip r:embed="rId4"/>
          <a:stretch>
            <a:fillRect/>
          </a:stretch>
        </p:blipFill>
        <p:spPr>
          <a:xfrm>
            <a:off x="5001094" y="5013175"/>
            <a:ext cx="1565906" cy="155745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Picture 4"/>
          <p:cNvPicPr>
            <a:picLocks noChangeAspect="1"/>
          </p:cNvPicPr>
          <p:nvPr/>
        </p:nvPicPr>
        <p:blipFill>
          <a:blip r:embed="rId5"/>
          <a:stretch>
            <a:fillRect/>
          </a:stretch>
        </p:blipFill>
        <p:spPr>
          <a:xfrm>
            <a:off x="7086908" y="4987076"/>
            <a:ext cx="1592146" cy="158355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6" name="Picture 5"/>
          <p:cNvPicPr>
            <a:picLocks noChangeAspect="1"/>
          </p:cNvPicPr>
          <p:nvPr/>
        </p:nvPicPr>
        <p:blipFill>
          <a:blip r:embed="rId6"/>
          <a:stretch>
            <a:fillRect/>
          </a:stretch>
        </p:blipFill>
        <p:spPr>
          <a:xfrm>
            <a:off x="383882" y="323926"/>
            <a:ext cx="4097304" cy="368707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7" name="Picture 6"/>
          <p:cNvPicPr>
            <a:picLocks noChangeAspect="1"/>
          </p:cNvPicPr>
          <p:nvPr/>
        </p:nvPicPr>
        <p:blipFill>
          <a:blip r:embed="rId7"/>
          <a:stretch>
            <a:fillRect/>
          </a:stretch>
        </p:blipFill>
        <p:spPr>
          <a:xfrm>
            <a:off x="4788024" y="332656"/>
            <a:ext cx="4086225" cy="2819400"/>
          </a:xfrm>
          <a:prstGeom prst="rect">
            <a:avLst/>
          </a:prstGeom>
        </p:spPr>
      </p:pic>
    </p:spTree>
    <p:extLst>
      <p:ext uri="{BB962C8B-B14F-4D97-AF65-F5344CB8AC3E}">
        <p14:creationId xmlns:p14="http://schemas.microsoft.com/office/powerpoint/2010/main" val="16959444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467544" y="3429000"/>
            <a:ext cx="5272894" cy="312044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5" name="Content Placeholder 3"/>
          <p:cNvPicPr>
            <a:picLocks noChangeAspect="1"/>
          </p:cNvPicPr>
          <p:nvPr/>
        </p:nvPicPr>
        <p:blipFill>
          <a:blip r:embed="rId4"/>
          <a:stretch>
            <a:fillRect/>
          </a:stretch>
        </p:blipFill>
        <p:spPr>
          <a:xfrm>
            <a:off x="3995936" y="332656"/>
            <a:ext cx="4577214" cy="340258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6" name="TextBox 5"/>
          <p:cNvSpPr txBox="1"/>
          <p:nvPr/>
        </p:nvSpPr>
        <p:spPr>
          <a:xfrm>
            <a:off x="251520" y="803610"/>
            <a:ext cx="3512949" cy="1077218"/>
          </a:xfrm>
          <a:prstGeom prst="rect">
            <a:avLst/>
          </a:prstGeom>
          <a:noFill/>
        </p:spPr>
        <p:txBody>
          <a:bodyPr wrap="none" rtlCol="0">
            <a:spAutoFit/>
          </a:bodyPr>
          <a:lstStyle/>
          <a:p>
            <a:pPr algn="ctr"/>
            <a:r>
              <a:rPr lang="en-AU" sz="3200" dirty="0" smtClean="0">
                <a:solidFill>
                  <a:schemeClr val="bg1"/>
                </a:solidFill>
              </a:rPr>
              <a:t>Women in Water</a:t>
            </a:r>
          </a:p>
          <a:p>
            <a:pPr algn="ctr"/>
            <a:r>
              <a:rPr lang="en-AU" sz="3200" dirty="0" smtClean="0">
                <a:solidFill>
                  <a:srgbClr val="D6D236"/>
                </a:solidFill>
              </a:rPr>
              <a:t>Leadership Program</a:t>
            </a:r>
            <a:endParaRPr lang="en-AU" sz="3200" dirty="0">
              <a:solidFill>
                <a:srgbClr val="D6D236"/>
              </a:solidFill>
            </a:endParaRPr>
          </a:p>
        </p:txBody>
      </p:sp>
      <p:sp>
        <p:nvSpPr>
          <p:cNvPr id="7" name="TextBox 6"/>
          <p:cNvSpPr txBox="1"/>
          <p:nvPr/>
        </p:nvSpPr>
        <p:spPr>
          <a:xfrm>
            <a:off x="6156176" y="4725144"/>
            <a:ext cx="2088232" cy="523220"/>
          </a:xfrm>
          <a:prstGeom prst="rect">
            <a:avLst/>
          </a:prstGeom>
          <a:noFill/>
        </p:spPr>
        <p:txBody>
          <a:bodyPr wrap="square" rtlCol="0">
            <a:spAutoFit/>
          </a:bodyPr>
          <a:lstStyle/>
          <a:p>
            <a:pPr algn="ctr"/>
            <a:r>
              <a:rPr lang="en-AU" sz="2800" dirty="0" smtClean="0">
                <a:solidFill>
                  <a:srgbClr val="D6D236"/>
                </a:solidFill>
              </a:rPr>
              <a:t>Thank you </a:t>
            </a:r>
            <a:r>
              <a:rPr lang="en-AU" sz="2800" dirty="0" smtClean="0">
                <a:solidFill>
                  <a:srgbClr val="D6D236"/>
                </a:solidFill>
                <a:sym typeface="Wingdings" panose="05000000000000000000" pitchFamily="2" charset="2"/>
              </a:rPr>
              <a:t></a:t>
            </a:r>
            <a:endParaRPr lang="en-AU" sz="2800" dirty="0">
              <a:solidFill>
                <a:srgbClr val="D6D236"/>
              </a:solidFill>
            </a:endParaRPr>
          </a:p>
        </p:txBody>
      </p:sp>
    </p:spTree>
    <p:extLst>
      <p:ext uri="{BB962C8B-B14F-4D97-AF65-F5344CB8AC3E}">
        <p14:creationId xmlns:p14="http://schemas.microsoft.com/office/powerpoint/2010/main" val="39155608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60648"/>
            <a:ext cx="8229600" cy="1143000"/>
          </a:xfrm>
        </p:spPr>
        <p:txBody>
          <a:bodyPr>
            <a:noAutofit/>
          </a:bodyPr>
          <a:lstStyle/>
          <a:p>
            <a:r>
              <a:rPr lang="en-AU" sz="8000" b="1" spc="300" dirty="0" smtClean="0">
                <a:solidFill>
                  <a:schemeClr val="bg1"/>
                </a:solidFill>
              </a:rPr>
              <a:t>LEADERSHIP</a:t>
            </a:r>
            <a:endParaRPr lang="en-AU" sz="8000" b="1" spc="300" dirty="0">
              <a:solidFill>
                <a:schemeClr val="bg1"/>
              </a:solidFill>
            </a:endParaRPr>
          </a:p>
        </p:txBody>
      </p:sp>
      <p:sp>
        <p:nvSpPr>
          <p:cNvPr id="4" name="Round Diagonal Corner Rectangle 3"/>
          <p:cNvSpPr/>
          <p:nvPr/>
        </p:nvSpPr>
        <p:spPr>
          <a:xfrm>
            <a:off x="467544" y="6021288"/>
            <a:ext cx="2520280" cy="648072"/>
          </a:xfrm>
          <a:prstGeom prst="round2DiagRect">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6" name="Round Diagonal Corner Rectangle 5"/>
          <p:cNvSpPr/>
          <p:nvPr/>
        </p:nvSpPr>
        <p:spPr>
          <a:xfrm>
            <a:off x="3275856" y="6021288"/>
            <a:ext cx="2520280" cy="648072"/>
          </a:xfrm>
          <a:prstGeom prst="round2Diag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ound Diagonal Corner Rectangle 6"/>
          <p:cNvSpPr/>
          <p:nvPr/>
        </p:nvSpPr>
        <p:spPr>
          <a:xfrm>
            <a:off x="6084168" y="6021288"/>
            <a:ext cx="2520280" cy="648072"/>
          </a:xfrm>
          <a:prstGeom prst="round2DiagRect">
            <a:avLst/>
          </a:prstGeom>
          <a:solidFill>
            <a:srgbClr val="D6D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5" name="Content Placeholder 4"/>
          <p:cNvSpPr>
            <a:spLocks noGrp="1"/>
          </p:cNvSpPr>
          <p:nvPr>
            <p:ph idx="1"/>
          </p:nvPr>
        </p:nvSpPr>
        <p:spPr>
          <a:xfrm>
            <a:off x="457200" y="2546648"/>
            <a:ext cx="3682752" cy="3579515"/>
          </a:xfrm>
        </p:spPr>
        <p:txBody>
          <a:bodyPr>
            <a:normAutofit/>
          </a:bodyPr>
          <a:lstStyle/>
          <a:p>
            <a:pPr marL="0" indent="0" algn="ctr">
              <a:buNone/>
            </a:pPr>
            <a:r>
              <a:rPr lang="en-AU" sz="2400" i="1" dirty="0">
                <a:solidFill>
                  <a:srgbClr val="D6D236"/>
                </a:solidFill>
              </a:rPr>
              <a:t>“I have changed </a:t>
            </a:r>
            <a:r>
              <a:rPr lang="en-AU" sz="2400" i="1" dirty="0" smtClean="0">
                <a:solidFill>
                  <a:srgbClr val="D6D236"/>
                </a:solidFill>
              </a:rPr>
              <a:t>profoundly during this course.  I look forward to influencing water policy for as long as I am able”</a:t>
            </a:r>
          </a:p>
          <a:p>
            <a:pPr marL="0" indent="0" algn="r">
              <a:buNone/>
            </a:pPr>
            <a:r>
              <a:rPr lang="en-AU" sz="1200" i="1" dirty="0" smtClean="0">
                <a:solidFill>
                  <a:srgbClr val="D6D236"/>
                </a:solidFill>
              </a:rPr>
              <a:t>2012 Program Graduate</a:t>
            </a:r>
            <a:endParaRPr lang="en-AU" sz="1200" dirty="0">
              <a:solidFill>
                <a:srgbClr val="D6D236"/>
              </a:solidFill>
            </a:endParaRPr>
          </a:p>
          <a:p>
            <a:pPr marL="0" indent="0">
              <a:buNone/>
            </a:pPr>
            <a:endParaRPr lang="en-AU" sz="2400" dirty="0">
              <a:solidFill>
                <a:schemeClr val="bg1"/>
              </a:solidFill>
            </a:endParaRPr>
          </a:p>
        </p:txBody>
      </p:sp>
      <p:pic>
        <p:nvPicPr>
          <p:cNvPr id="8"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83967" y="2636912"/>
            <a:ext cx="4412645" cy="2943200"/>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p:spPr>
      </p:pic>
      <p:sp>
        <p:nvSpPr>
          <p:cNvPr id="3" name="Rectangle 2"/>
          <p:cNvSpPr/>
          <p:nvPr/>
        </p:nvSpPr>
        <p:spPr>
          <a:xfrm>
            <a:off x="844939" y="1403648"/>
            <a:ext cx="7353936" cy="707886"/>
          </a:xfrm>
          <a:prstGeom prst="rect">
            <a:avLst/>
          </a:prstGeom>
        </p:spPr>
        <p:txBody>
          <a:bodyPr wrap="none">
            <a:spAutoFit/>
          </a:bodyPr>
          <a:lstStyle/>
          <a:p>
            <a:r>
              <a:rPr lang="en-AU" sz="3600" dirty="0">
                <a:solidFill>
                  <a:schemeClr val="bg1"/>
                </a:solidFill>
              </a:rPr>
              <a:t>Science to Policy </a:t>
            </a:r>
            <a:r>
              <a:rPr lang="en-AU" sz="4000" dirty="0">
                <a:solidFill>
                  <a:schemeClr val="bg1"/>
                </a:solidFill>
              </a:rPr>
              <a:t>Leadership</a:t>
            </a:r>
            <a:r>
              <a:rPr lang="en-AU" sz="3600" dirty="0">
                <a:solidFill>
                  <a:schemeClr val="bg1"/>
                </a:solidFill>
              </a:rPr>
              <a:t> Program</a:t>
            </a:r>
          </a:p>
        </p:txBody>
      </p:sp>
    </p:spTree>
    <p:extLst>
      <p:ext uri="{BB962C8B-B14F-4D97-AF65-F5344CB8AC3E}">
        <p14:creationId xmlns:p14="http://schemas.microsoft.com/office/powerpoint/2010/main" val="209135816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457200" y="26064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5400" b="1" spc="300" dirty="0" smtClean="0">
                <a:solidFill>
                  <a:schemeClr val="bg1"/>
                </a:solidFill>
              </a:rPr>
              <a:t>WOMEN IN </a:t>
            </a:r>
            <a:r>
              <a:rPr lang="en-AU" sz="5400" b="1" spc="300" dirty="0" smtClean="0">
                <a:solidFill>
                  <a:schemeClr val="bg1"/>
                </a:solidFill>
              </a:rPr>
              <a:t>LEADERSHIP</a:t>
            </a:r>
            <a:endParaRPr lang="en-AU" sz="5400" b="1" spc="300" dirty="0" smtClean="0">
              <a:solidFill>
                <a:schemeClr val="bg1"/>
              </a:solidFill>
            </a:endParaRPr>
          </a:p>
        </p:txBody>
      </p:sp>
      <p:sp>
        <p:nvSpPr>
          <p:cNvPr id="8" name="TextBox 7"/>
          <p:cNvSpPr txBox="1"/>
          <p:nvPr/>
        </p:nvSpPr>
        <p:spPr>
          <a:xfrm>
            <a:off x="1619672" y="5949280"/>
            <a:ext cx="6264696" cy="707886"/>
          </a:xfrm>
          <a:prstGeom prst="rect">
            <a:avLst/>
          </a:prstGeom>
          <a:noFill/>
        </p:spPr>
        <p:txBody>
          <a:bodyPr wrap="square" rtlCol="0">
            <a:spAutoFit/>
          </a:bodyPr>
          <a:lstStyle/>
          <a:p>
            <a:pPr algn="ctr"/>
            <a:r>
              <a:rPr lang="en-AU" sz="2000" i="1" dirty="0" smtClean="0">
                <a:solidFill>
                  <a:srgbClr val="D6D236"/>
                </a:solidFill>
              </a:rPr>
              <a:t>Currently </a:t>
            </a:r>
            <a:r>
              <a:rPr lang="en-AU" sz="2000" i="1" dirty="0">
                <a:solidFill>
                  <a:srgbClr val="D6D236"/>
                </a:solidFill>
              </a:rPr>
              <a:t>only 1 in 20 leaders in </a:t>
            </a:r>
            <a:r>
              <a:rPr lang="en-AU" sz="2000" i="1" dirty="0" smtClean="0">
                <a:solidFill>
                  <a:srgbClr val="D6D236"/>
                </a:solidFill>
              </a:rPr>
              <a:t>the Victorian water and catchments sector </a:t>
            </a:r>
            <a:r>
              <a:rPr lang="en-AU" sz="2000" i="1" dirty="0">
                <a:solidFill>
                  <a:srgbClr val="D6D236"/>
                </a:solidFill>
              </a:rPr>
              <a:t>are </a:t>
            </a:r>
            <a:r>
              <a:rPr lang="en-AU" sz="2000" i="1" dirty="0" smtClean="0">
                <a:solidFill>
                  <a:srgbClr val="D6D236"/>
                </a:solidFill>
              </a:rPr>
              <a:t>female</a:t>
            </a:r>
            <a:endParaRPr lang="en-AU" sz="2000" i="1" dirty="0">
              <a:solidFill>
                <a:srgbClr val="D6D236"/>
              </a:solidFill>
            </a:endParaRPr>
          </a:p>
        </p:txBody>
      </p:sp>
      <p:pic>
        <p:nvPicPr>
          <p:cNvPr id="3" name="Picture 2"/>
          <p:cNvPicPr>
            <a:picLocks noChangeAspect="1"/>
          </p:cNvPicPr>
          <p:nvPr/>
        </p:nvPicPr>
        <p:blipFill>
          <a:blip r:embed="rId3"/>
          <a:stretch>
            <a:fillRect/>
          </a:stretch>
        </p:blipFill>
        <p:spPr>
          <a:xfrm>
            <a:off x="1115617" y="2204864"/>
            <a:ext cx="7056784" cy="3528392"/>
          </a:xfrm>
          <a:prstGeom prst="rect">
            <a:avLst/>
          </a:prstGeom>
        </p:spPr>
      </p:pic>
      <p:pic>
        <p:nvPicPr>
          <p:cNvPr id="10" name="Picture 9"/>
          <p:cNvPicPr>
            <a:picLocks noChangeAspect="1"/>
          </p:cNvPicPr>
          <p:nvPr/>
        </p:nvPicPr>
        <p:blipFill rotWithShape="1">
          <a:blip r:embed="rId4"/>
          <a:srcRect r="1152"/>
          <a:stretch/>
        </p:blipFill>
        <p:spPr>
          <a:xfrm>
            <a:off x="1115616" y="1484784"/>
            <a:ext cx="7056785" cy="720080"/>
          </a:xfrm>
          <a:prstGeom prst="rect">
            <a:avLst/>
          </a:prstGeom>
        </p:spPr>
      </p:pic>
    </p:spTree>
    <p:extLst>
      <p:ext uri="{BB962C8B-B14F-4D97-AF65-F5344CB8AC3E}">
        <p14:creationId xmlns:p14="http://schemas.microsoft.com/office/powerpoint/2010/main" val="1533031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3"/>
          <a:stretch>
            <a:fillRect/>
          </a:stretch>
        </p:blipFill>
        <p:spPr>
          <a:xfrm>
            <a:off x="6228184" y="2057630"/>
            <a:ext cx="2692050" cy="3384377"/>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pic>
        <p:nvPicPr>
          <p:cNvPr id="5" name="Picture 4"/>
          <p:cNvPicPr>
            <a:picLocks noChangeAspect="1"/>
          </p:cNvPicPr>
          <p:nvPr/>
        </p:nvPicPr>
        <p:blipFill>
          <a:blip r:embed="rId4"/>
          <a:stretch>
            <a:fillRect/>
          </a:stretch>
        </p:blipFill>
        <p:spPr>
          <a:xfrm>
            <a:off x="3263819" y="2057630"/>
            <a:ext cx="2626062" cy="3384376"/>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pic>
        <p:nvPicPr>
          <p:cNvPr id="6" name="Picture 5"/>
          <p:cNvPicPr>
            <a:picLocks noChangeAspect="1"/>
          </p:cNvPicPr>
          <p:nvPr/>
        </p:nvPicPr>
        <p:blipFill>
          <a:blip r:embed="rId5"/>
          <a:stretch>
            <a:fillRect/>
          </a:stretch>
        </p:blipFill>
        <p:spPr>
          <a:xfrm>
            <a:off x="251520" y="2060849"/>
            <a:ext cx="2673997" cy="3384376"/>
          </a:xfrm>
          <a:prstGeom prst="round2DiagRect">
            <a:avLst>
              <a:gd name="adj1" fmla="val 16667"/>
              <a:gd name="adj2" fmla="val 0"/>
            </a:avLst>
          </a:prstGeom>
          <a:ln w="38100" cap="sq">
            <a:solidFill>
              <a:srgbClr val="FFFFFF"/>
            </a:solidFill>
            <a:miter lim="800000"/>
          </a:ln>
          <a:effectLst>
            <a:outerShdw blurRad="254000" algn="tl" rotWithShape="0">
              <a:srgbClr val="000000">
                <a:alpha val="43000"/>
              </a:srgbClr>
            </a:outerShdw>
          </a:effectLst>
        </p:spPr>
      </p:pic>
      <p:sp>
        <p:nvSpPr>
          <p:cNvPr id="7" name="Title 1"/>
          <p:cNvSpPr txBox="1">
            <a:spLocks/>
          </p:cNvSpPr>
          <p:nvPr/>
        </p:nvSpPr>
        <p:spPr>
          <a:xfrm>
            <a:off x="457200" y="260648"/>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sz="7200" b="1" spc="300" dirty="0" smtClean="0">
                <a:solidFill>
                  <a:schemeClr val="bg1"/>
                </a:solidFill>
              </a:rPr>
              <a:t>WOMEN IN WATER</a:t>
            </a:r>
          </a:p>
          <a:p>
            <a:r>
              <a:rPr lang="en-AU" spc="300" dirty="0" smtClean="0">
                <a:solidFill>
                  <a:schemeClr val="bg1"/>
                </a:solidFill>
              </a:rPr>
              <a:t>Leadership Program</a:t>
            </a:r>
            <a:endParaRPr lang="en-AU" spc="300" dirty="0">
              <a:solidFill>
                <a:schemeClr val="bg1"/>
              </a:solidFill>
            </a:endParaRPr>
          </a:p>
        </p:txBody>
      </p:sp>
      <p:sp>
        <p:nvSpPr>
          <p:cNvPr id="8" name="TextBox 7"/>
          <p:cNvSpPr txBox="1"/>
          <p:nvPr/>
        </p:nvSpPr>
        <p:spPr>
          <a:xfrm>
            <a:off x="323528" y="5661248"/>
            <a:ext cx="8596706" cy="707886"/>
          </a:xfrm>
          <a:prstGeom prst="rect">
            <a:avLst/>
          </a:prstGeom>
          <a:noFill/>
        </p:spPr>
        <p:txBody>
          <a:bodyPr wrap="square" rtlCol="0">
            <a:spAutoFit/>
          </a:bodyPr>
          <a:lstStyle/>
          <a:p>
            <a:pPr algn="ctr"/>
            <a:r>
              <a:rPr lang="en-AU" sz="2000" i="1" dirty="0" smtClean="0">
                <a:solidFill>
                  <a:srgbClr val="D6D236"/>
                </a:solidFill>
              </a:rPr>
              <a:t>A transformational program designed to create long-term impact and change for women in the water and catchment management sector</a:t>
            </a:r>
            <a:endParaRPr lang="en-AU" sz="2000" i="1" dirty="0">
              <a:solidFill>
                <a:srgbClr val="D6D236"/>
              </a:solidFill>
            </a:endParaRPr>
          </a:p>
        </p:txBody>
      </p:sp>
    </p:spTree>
    <p:extLst>
      <p:ext uri="{BB962C8B-B14F-4D97-AF65-F5344CB8AC3E}">
        <p14:creationId xmlns:p14="http://schemas.microsoft.com/office/powerpoint/2010/main" val="12771865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544" y="988377"/>
            <a:ext cx="8229600" cy="1143000"/>
          </a:xfrm>
        </p:spPr>
        <p:txBody>
          <a:bodyPr>
            <a:noAutofit/>
          </a:bodyPr>
          <a:lstStyle/>
          <a:p>
            <a:r>
              <a:rPr lang="en-AU" sz="6000" b="1" spc="300" dirty="0" smtClean="0">
                <a:solidFill>
                  <a:schemeClr val="bg1"/>
                </a:solidFill>
              </a:rPr>
              <a:t>WORKING WITH WOMEN</a:t>
            </a:r>
            <a:endParaRPr lang="en-AU" sz="6000" b="1" spc="300" dirty="0">
              <a:solidFill>
                <a:schemeClr val="bg1"/>
              </a:solidFill>
            </a:endParaRPr>
          </a:p>
        </p:txBody>
      </p:sp>
      <p:sp>
        <p:nvSpPr>
          <p:cNvPr id="3" name="Content Placeholder 2"/>
          <p:cNvSpPr>
            <a:spLocks noGrp="1"/>
          </p:cNvSpPr>
          <p:nvPr>
            <p:ph idx="1"/>
          </p:nvPr>
        </p:nvSpPr>
        <p:spPr>
          <a:xfrm>
            <a:off x="449824" y="2137387"/>
            <a:ext cx="8229600" cy="4525963"/>
          </a:xfrm>
        </p:spPr>
        <p:txBody>
          <a:bodyPr/>
          <a:lstStyle/>
          <a:p>
            <a:pPr marL="0" indent="0" algn="ctr">
              <a:buNone/>
            </a:pPr>
            <a:endParaRPr lang="en-AU" i="1" dirty="0">
              <a:solidFill>
                <a:schemeClr val="bg1"/>
              </a:solidFill>
            </a:endParaRPr>
          </a:p>
          <a:p>
            <a:pPr marL="0" indent="0" algn="ctr">
              <a:buNone/>
            </a:pPr>
            <a:r>
              <a:rPr lang="en-AU" i="1" dirty="0" smtClean="0">
                <a:solidFill>
                  <a:srgbClr val="D6D236"/>
                </a:solidFill>
              </a:rPr>
              <a:t>“one of the hardest and most important lessons I’ve had to learn is how to work with other women in leadership positions, as I have mostly worked with men”</a:t>
            </a:r>
            <a:endParaRPr lang="en-AU" i="1" dirty="0">
              <a:solidFill>
                <a:srgbClr val="D6D236"/>
              </a:solidFill>
            </a:endParaRPr>
          </a:p>
        </p:txBody>
      </p:sp>
      <p:sp>
        <p:nvSpPr>
          <p:cNvPr id="4" name="Round Diagonal Corner Rectangle 3"/>
          <p:cNvSpPr/>
          <p:nvPr/>
        </p:nvSpPr>
        <p:spPr>
          <a:xfrm>
            <a:off x="467544" y="6021288"/>
            <a:ext cx="2520280" cy="648072"/>
          </a:xfrm>
          <a:prstGeom prst="round2DiagRect">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6" name="Round Diagonal Corner Rectangle 5"/>
          <p:cNvSpPr/>
          <p:nvPr/>
        </p:nvSpPr>
        <p:spPr>
          <a:xfrm>
            <a:off x="3275856" y="6021288"/>
            <a:ext cx="2520280" cy="648072"/>
          </a:xfrm>
          <a:prstGeom prst="round2Diag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ound Diagonal Corner Rectangle 6"/>
          <p:cNvSpPr/>
          <p:nvPr/>
        </p:nvSpPr>
        <p:spPr>
          <a:xfrm>
            <a:off x="6084168" y="6021288"/>
            <a:ext cx="2520280" cy="648072"/>
          </a:xfrm>
          <a:prstGeom prst="round2DiagRect">
            <a:avLst/>
          </a:prstGeom>
          <a:solidFill>
            <a:srgbClr val="D6D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305907135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516" y="1052736"/>
            <a:ext cx="8229600" cy="1143000"/>
          </a:xfrm>
        </p:spPr>
        <p:txBody>
          <a:bodyPr>
            <a:noAutofit/>
          </a:bodyPr>
          <a:lstStyle/>
          <a:p>
            <a:r>
              <a:rPr lang="en-AU" sz="6000" b="1" spc="300" dirty="0" smtClean="0">
                <a:solidFill>
                  <a:schemeClr val="bg1"/>
                </a:solidFill>
              </a:rPr>
              <a:t>RECOGNISING IMPOSTER SYNDROME</a:t>
            </a:r>
            <a:endParaRPr lang="en-AU" sz="6000" b="1" spc="300" dirty="0">
              <a:solidFill>
                <a:schemeClr val="bg1"/>
              </a:solidFill>
            </a:endParaRPr>
          </a:p>
        </p:txBody>
      </p:sp>
      <p:sp>
        <p:nvSpPr>
          <p:cNvPr id="3" name="Content Placeholder 2"/>
          <p:cNvSpPr>
            <a:spLocks noGrp="1"/>
          </p:cNvSpPr>
          <p:nvPr>
            <p:ph idx="1"/>
          </p:nvPr>
        </p:nvSpPr>
        <p:spPr>
          <a:xfrm>
            <a:off x="482077" y="2636912"/>
            <a:ext cx="8229600" cy="3805883"/>
          </a:xfrm>
        </p:spPr>
        <p:txBody>
          <a:bodyPr/>
          <a:lstStyle/>
          <a:p>
            <a:pPr marL="0" indent="0" algn="ctr">
              <a:buNone/>
            </a:pPr>
            <a:endParaRPr lang="en-AU" i="1" dirty="0" smtClean="0">
              <a:solidFill>
                <a:schemeClr val="bg1"/>
              </a:solidFill>
            </a:endParaRPr>
          </a:p>
          <a:p>
            <a:pPr marL="0" indent="0" algn="ctr">
              <a:buNone/>
            </a:pPr>
            <a:r>
              <a:rPr lang="en-US" i="1" dirty="0" smtClean="0">
                <a:solidFill>
                  <a:srgbClr val="D6D236"/>
                </a:solidFill>
              </a:rPr>
              <a:t>“I </a:t>
            </a:r>
            <a:r>
              <a:rPr lang="en-US" i="1" dirty="0" err="1">
                <a:solidFill>
                  <a:srgbClr val="D6D236"/>
                </a:solidFill>
              </a:rPr>
              <a:t>realised</a:t>
            </a:r>
            <a:r>
              <a:rPr lang="en-US" i="1" dirty="0">
                <a:solidFill>
                  <a:srgbClr val="D6D236"/>
                </a:solidFill>
              </a:rPr>
              <a:t> that </a:t>
            </a:r>
            <a:r>
              <a:rPr lang="en-US" i="1" dirty="0" smtClean="0">
                <a:solidFill>
                  <a:srgbClr val="D6D236"/>
                </a:solidFill>
              </a:rPr>
              <a:t>sometimes </a:t>
            </a:r>
            <a:r>
              <a:rPr lang="en-US" i="1" dirty="0">
                <a:solidFill>
                  <a:srgbClr val="D6D236"/>
                </a:solidFill>
              </a:rPr>
              <a:t>I suffer from imposter syndrome </a:t>
            </a:r>
            <a:r>
              <a:rPr lang="en-US" i="1" dirty="0" smtClean="0">
                <a:solidFill>
                  <a:srgbClr val="D6D236"/>
                </a:solidFill>
              </a:rPr>
              <a:t>and </a:t>
            </a:r>
            <a:r>
              <a:rPr lang="en-US" i="1" dirty="0">
                <a:solidFill>
                  <a:srgbClr val="D6D236"/>
                </a:solidFill>
              </a:rPr>
              <a:t>that even though outwardly I seem </a:t>
            </a:r>
            <a:r>
              <a:rPr lang="en-US" i="1" dirty="0" smtClean="0">
                <a:solidFill>
                  <a:srgbClr val="D6D236"/>
                </a:solidFill>
              </a:rPr>
              <a:t>confident </a:t>
            </a:r>
            <a:r>
              <a:rPr lang="en-US" i="1" dirty="0">
                <a:solidFill>
                  <a:srgbClr val="D6D236"/>
                </a:solidFill>
              </a:rPr>
              <a:t>it is really not the case </a:t>
            </a:r>
            <a:r>
              <a:rPr lang="en-US" i="1" dirty="0" smtClean="0">
                <a:solidFill>
                  <a:srgbClr val="D6D236"/>
                </a:solidFill>
              </a:rPr>
              <a:t>– but it should be”</a:t>
            </a:r>
            <a:endParaRPr lang="en-AU" i="1" dirty="0">
              <a:solidFill>
                <a:srgbClr val="D6D236"/>
              </a:solidFill>
            </a:endParaRPr>
          </a:p>
        </p:txBody>
      </p:sp>
      <p:sp>
        <p:nvSpPr>
          <p:cNvPr id="4" name="Round Diagonal Corner Rectangle 3"/>
          <p:cNvSpPr/>
          <p:nvPr/>
        </p:nvSpPr>
        <p:spPr>
          <a:xfrm>
            <a:off x="467544" y="6021288"/>
            <a:ext cx="2520280" cy="648072"/>
          </a:xfrm>
          <a:prstGeom prst="round2DiagRect">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6" name="Round Diagonal Corner Rectangle 5"/>
          <p:cNvSpPr/>
          <p:nvPr/>
        </p:nvSpPr>
        <p:spPr>
          <a:xfrm>
            <a:off x="3275856" y="6021288"/>
            <a:ext cx="2520280" cy="648072"/>
          </a:xfrm>
          <a:prstGeom prst="round2Diag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ound Diagonal Corner Rectangle 6"/>
          <p:cNvSpPr/>
          <p:nvPr/>
        </p:nvSpPr>
        <p:spPr>
          <a:xfrm>
            <a:off x="6084168" y="6021288"/>
            <a:ext cx="2520280" cy="648072"/>
          </a:xfrm>
          <a:prstGeom prst="round2DiagRect">
            <a:avLst/>
          </a:prstGeom>
          <a:solidFill>
            <a:srgbClr val="D6D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163860109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1157" y="630494"/>
            <a:ext cx="8229600" cy="1143000"/>
          </a:xfrm>
        </p:spPr>
        <p:txBody>
          <a:bodyPr>
            <a:noAutofit/>
          </a:bodyPr>
          <a:lstStyle/>
          <a:p>
            <a:r>
              <a:rPr lang="en-AU" sz="6000" b="1" spc="300" dirty="0" smtClean="0">
                <a:solidFill>
                  <a:schemeClr val="bg1"/>
                </a:solidFill>
              </a:rPr>
              <a:t>RETURNING TO WORK</a:t>
            </a:r>
            <a:endParaRPr lang="en-AU" sz="6000" b="1" spc="300" dirty="0">
              <a:solidFill>
                <a:schemeClr val="bg1"/>
              </a:solidFill>
            </a:endParaRPr>
          </a:p>
        </p:txBody>
      </p:sp>
      <p:sp>
        <p:nvSpPr>
          <p:cNvPr id="3" name="Content Placeholder 2"/>
          <p:cNvSpPr>
            <a:spLocks noGrp="1"/>
          </p:cNvSpPr>
          <p:nvPr>
            <p:ph idx="1"/>
          </p:nvPr>
        </p:nvSpPr>
        <p:spPr>
          <a:xfrm>
            <a:off x="457200" y="1792911"/>
            <a:ext cx="8229600" cy="4525963"/>
          </a:xfrm>
        </p:spPr>
        <p:txBody>
          <a:bodyPr/>
          <a:lstStyle/>
          <a:p>
            <a:pPr marL="0" indent="0" algn="ctr">
              <a:buNone/>
            </a:pPr>
            <a:endParaRPr lang="en-AU" i="1" dirty="0" smtClean="0">
              <a:solidFill>
                <a:schemeClr val="bg1"/>
              </a:solidFill>
            </a:endParaRPr>
          </a:p>
          <a:p>
            <a:pPr marL="0" indent="0" algn="ctr">
              <a:buNone/>
            </a:pPr>
            <a:r>
              <a:rPr lang="en-US" i="1" dirty="0" smtClean="0">
                <a:solidFill>
                  <a:srgbClr val="D6D236"/>
                </a:solidFill>
              </a:rPr>
              <a:t>“I </a:t>
            </a:r>
            <a:r>
              <a:rPr lang="en-US" i="1" dirty="0">
                <a:solidFill>
                  <a:srgbClr val="D6D236"/>
                </a:solidFill>
              </a:rPr>
              <a:t>was flippant, I dominated, I rushed, I got frustrated, I lost confidence, I cried, and my family suffered the </a:t>
            </a:r>
            <a:r>
              <a:rPr lang="en-US" i="1" dirty="0" smtClean="0">
                <a:solidFill>
                  <a:srgbClr val="D6D236"/>
                </a:solidFill>
              </a:rPr>
              <a:t>most”</a:t>
            </a:r>
            <a:endParaRPr lang="en-AU" i="1" dirty="0">
              <a:solidFill>
                <a:srgbClr val="D6D236"/>
              </a:solidFill>
            </a:endParaRPr>
          </a:p>
        </p:txBody>
      </p:sp>
      <p:sp>
        <p:nvSpPr>
          <p:cNvPr id="4" name="Round Diagonal Corner Rectangle 3"/>
          <p:cNvSpPr/>
          <p:nvPr/>
        </p:nvSpPr>
        <p:spPr>
          <a:xfrm>
            <a:off x="467544" y="6021288"/>
            <a:ext cx="2520280" cy="648072"/>
          </a:xfrm>
          <a:prstGeom prst="round2DiagRect">
            <a:avLst/>
          </a:prstGeom>
          <a:solidFill>
            <a:schemeClr val="accent6">
              <a:lumMod val="75000"/>
            </a:schemeClr>
          </a:solidFill>
          <a:ln>
            <a:noFill/>
          </a:ln>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AU"/>
          </a:p>
        </p:txBody>
      </p:sp>
      <p:sp>
        <p:nvSpPr>
          <p:cNvPr id="6" name="Round Diagonal Corner Rectangle 5"/>
          <p:cNvSpPr/>
          <p:nvPr/>
        </p:nvSpPr>
        <p:spPr>
          <a:xfrm>
            <a:off x="3275856" y="6021288"/>
            <a:ext cx="2520280" cy="648072"/>
          </a:xfrm>
          <a:prstGeom prst="round2DiagRect">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7" name="Round Diagonal Corner Rectangle 6"/>
          <p:cNvSpPr/>
          <p:nvPr/>
        </p:nvSpPr>
        <p:spPr>
          <a:xfrm>
            <a:off x="6084168" y="6021288"/>
            <a:ext cx="2520280" cy="648072"/>
          </a:xfrm>
          <a:prstGeom prst="round2DiagRect">
            <a:avLst/>
          </a:prstGeom>
          <a:solidFill>
            <a:srgbClr val="D6D23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AU"/>
          </a:p>
        </p:txBody>
      </p:sp>
    </p:spTree>
    <p:extLst>
      <p:ext uri="{BB962C8B-B14F-4D97-AF65-F5344CB8AC3E}">
        <p14:creationId xmlns:p14="http://schemas.microsoft.com/office/powerpoint/2010/main" val="276268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741" y="332656"/>
            <a:ext cx="8928992" cy="1143000"/>
          </a:xfrm>
        </p:spPr>
        <p:txBody>
          <a:bodyPr>
            <a:normAutofit fontScale="90000"/>
          </a:bodyPr>
          <a:lstStyle/>
          <a:p>
            <a:r>
              <a:rPr lang="en-AU" b="1" spc="300" dirty="0" smtClean="0">
                <a:solidFill>
                  <a:schemeClr val="bg1"/>
                </a:solidFill>
              </a:rPr>
              <a:t>HOW THE PROGRAM IS EMPOWERING WOMEN</a:t>
            </a:r>
            <a:endParaRPr lang="en-AU" b="1" spc="300" dirty="0">
              <a:solidFill>
                <a:schemeClr val="bg1"/>
              </a:solidFill>
            </a:endParaRPr>
          </a:p>
        </p:txBody>
      </p:sp>
      <p:sp>
        <p:nvSpPr>
          <p:cNvPr id="3" name="Content Placeholder 2"/>
          <p:cNvSpPr>
            <a:spLocks noGrp="1"/>
          </p:cNvSpPr>
          <p:nvPr>
            <p:ph idx="1"/>
          </p:nvPr>
        </p:nvSpPr>
        <p:spPr>
          <a:xfrm>
            <a:off x="467544" y="2060848"/>
            <a:ext cx="3826768" cy="4525963"/>
          </a:xfrm>
        </p:spPr>
        <p:txBody>
          <a:bodyPr>
            <a:normAutofit/>
          </a:bodyPr>
          <a:lstStyle/>
          <a:p>
            <a:r>
              <a:rPr lang="en-AU" sz="2400" dirty="0" smtClean="0">
                <a:solidFill>
                  <a:schemeClr val="bg1"/>
                </a:solidFill>
              </a:rPr>
              <a:t>Authentic leadership</a:t>
            </a:r>
          </a:p>
          <a:p>
            <a:r>
              <a:rPr lang="en-AU" sz="2400" dirty="0" smtClean="0">
                <a:solidFill>
                  <a:schemeClr val="bg1"/>
                </a:solidFill>
              </a:rPr>
              <a:t>Understanding personal values</a:t>
            </a:r>
          </a:p>
          <a:p>
            <a:r>
              <a:rPr lang="en-AU" sz="2400" dirty="0" smtClean="0">
                <a:solidFill>
                  <a:schemeClr val="bg1"/>
                </a:solidFill>
              </a:rPr>
              <a:t>Self-awareness</a:t>
            </a:r>
          </a:p>
          <a:p>
            <a:r>
              <a:rPr lang="en-AU" sz="2400" dirty="0" smtClean="0">
                <a:solidFill>
                  <a:schemeClr val="bg1"/>
                </a:solidFill>
              </a:rPr>
              <a:t>Importance of personal connections</a:t>
            </a:r>
          </a:p>
          <a:p>
            <a:r>
              <a:rPr lang="en-AU" sz="2400" dirty="0" smtClean="0">
                <a:solidFill>
                  <a:schemeClr val="bg1"/>
                </a:solidFill>
              </a:rPr>
              <a:t>Showing your vulnerabilities</a:t>
            </a:r>
          </a:p>
          <a:p>
            <a:r>
              <a:rPr lang="en-AU" sz="2400" dirty="0" smtClean="0">
                <a:solidFill>
                  <a:schemeClr val="bg1"/>
                </a:solidFill>
              </a:rPr>
              <a:t>Confidence</a:t>
            </a:r>
          </a:p>
        </p:txBody>
      </p:sp>
      <p:sp>
        <p:nvSpPr>
          <p:cNvPr id="5" name="Content Placeholder 2"/>
          <p:cNvSpPr txBox="1">
            <a:spLocks/>
          </p:cNvSpPr>
          <p:nvPr/>
        </p:nvSpPr>
        <p:spPr>
          <a:xfrm>
            <a:off x="4788024" y="1844824"/>
            <a:ext cx="4032448" cy="4525963"/>
          </a:xfrm>
          <a:prstGeom prst="rect">
            <a:avLst/>
          </a:prstGeom>
        </p:spPr>
        <p:txBody>
          <a:bodyPr vert="horz" lIns="91440" tIns="45720" rIns="91440" bIns="45720" rtlCol="0">
            <a:normAutofit fontScale="47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5100" i="1" dirty="0" smtClean="0">
                <a:solidFill>
                  <a:srgbClr val="D6D236"/>
                </a:solidFill>
              </a:rPr>
              <a:t>”I am more confident in my ability to lead and more focused in how to use this for positive change.”</a:t>
            </a:r>
          </a:p>
          <a:p>
            <a:pPr marL="0" indent="0" algn="ctr">
              <a:buFont typeface="Arial" panose="020B0604020202020204" pitchFamily="34" charset="0"/>
              <a:buNone/>
            </a:pPr>
            <a:endParaRPr lang="en-US" sz="5100" i="1" dirty="0" smtClean="0">
              <a:solidFill>
                <a:srgbClr val="D6D236"/>
              </a:solidFill>
            </a:endParaRPr>
          </a:p>
          <a:p>
            <a:pPr marL="0" indent="0" algn="ctr">
              <a:buFont typeface="Arial" panose="020B0604020202020204" pitchFamily="34" charset="0"/>
              <a:buNone/>
            </a:pPr>
            <a:r>
              <a:rPr lang="en-US" sz="5100" i="1" dirty="0" smtClean="0">
                <a:solidFill>
                  <a:srgbClr val="D6D236"/>
                </a:solidFill>
              </a:rPr>
              <a:t>“I </a:t>
            </a:r>
            <a:r>
              <a:rPr lang="en-US" sz="5100" i="1" dirty="0" err="1" smtClean="0">
                <a:solidFill>
                  <a:srgbClr val="D6D236"/>
                </a:solidFill>
              </a:rPr>
              <a:t>realised</a:t>
            </a:r>
            <a:r>
              <a:rPr lang="en-US" sz="5100" i="1" dirty="0" smtClean="0">
                <a:solidFill>
                  <a:srgbClr val="D6D236"/>
                </a:solidFill>
              </a:rPr>
              <a:t> that my true strength lies in my ability to make connections and build strong relationships with people, and that this can actually achieve great outcomes and it’s a real positive thing and that this is not just the soft stuff.”</a:t>
            </a:r>
            <a:endParaRPr lang="en-AU" sz="5100" i="1" dirty="0">
              <a:solidFill>
                <a:srgbClr val="D6D236"/>
              </a:solidFill>
            </a:endParaRPr>
          </a:p>
        </p:txBody>
      </p:sp>
    </p:spTree>
    <p:extLst>
      <p:ext uri="{BB962C8B-B14F-4D97-AF65-F5344CB8AC3E}">
        <p14:creationId xmlns:p14="http://schemas.microsoft.com/office/powerpoint/2010/main" val="9897227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04" y="1628800"/>
            <a:ext cx="4248472" cy="1296144"/>
          </a:xfrm>
        </p:spPr>
        <p:txBody>
          <a:bodyPr>
            <a:normAutofit/>
          </a:bodyPr>
          <a:lstStyle/>
          <a:p>
            <a:r>
              <a:rPr lang="en-AU" sz="2400" b="1" spc="300" dirty="0">
                <a:solidFill>
                  <a:schemeClr val="accent5">
                    <a:lumMod val="60000"/>
                    <a:lumOff val="40000"/>
                  </a:schemeClr>
                </a:solidFill>
                <a:latin typeface="+mn-lt"/>
                <a:ea typeface="+mn-ea"/>
                <a:cs typeface="+mn-cs"/>
              </a:rPr>
              <a:t>NFN COORDINATING GROUP</a:t>
            </a: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60032" y="1700808"/>
            <a:ext cx="3248962" cy="4849624"/>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3167" y="3140968"/>
            <a:ext cx="3904564" cy="23042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621243" y="5661248"/>
            <a:ext cx="3528392" cy="461665"/>
          </a:xfrm>
          <a:prstGeom prst="rect">
            <a:avLst/>
          </a:prstGeom>
          <a:noFill/>
        </p:spPr>
        <p:txBody>
          <a:bodyPr wrap="square" rtlCol="0">
            <a:spAutoFit/>
          </a:bodyPr>
          <a:lstStyle/>
          <a:p>
            <a:r>
              <a:rPr lang="en-AU" sz="2400" b="1" spc="300" dirty="0" smtClean="0">
                <a:solidFill>
                  <a:schemeClr val="accent5">
                    <a:lumMod val="60000"/>
                    <a:lumOff val="40000"/>
                  </a:schemeClr>
                </a:solidFill>
              </a:rPr>
              <a:t>KEEP IN TOUCH…..</a:t>
            </a:r>
            <a:endParaRPr lang="en-AU" sz="2400" b="1" spc="300" dirty="0">
              <a:solidFill>
                <a:schemeClr val="accent5">
                  <a:lumMod val="60000"/>
                  <a:lumOff val="40000"/>
                </a:schemeClr>
              </a:solidFill>
            </a:endParaRPr>
          </a:p>
        </p:txBody>
      </p:sp>
      <p:sp>
        <p:nvSpPr>
          <p:cNvPr id="6" name="Title 1"/>
          <p:cNvSpPr txBox="1">
            <a:spLocks/>
          </p:cNvSpPr>
          <p:nvPr/>
        </p:nvSpPr>
        <p:spPr>
          <a:xfrm>
            <a:off x="526336" y="332656"/>
            <a:ext cx="8229600" cy="1143000"/>
          </a:xfrm>
          <a:prstGeom prst="rect">
            <a:avLst/>
          </a:prstGeom>
        </p:spPr>
        <p:txBody>
          <a:bodyPr vert="horz" lIns="91440" tIns="45720" rIns="91440" bIns="45720" rtlCol="0" anchor="ctr">
            <a:normAutofit fontScale="90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n-AU" b="1" spc="300" smtClean="0">
                <a:solidFill>
                  <a:schemeClr val="bg1"/>
                </a:solidFill>
              </a:rPr>
              <a:t>CONNECTIONS AND NETWORKING</a:t>
            </a:r>
            <a:endParaRPr lang="en-AU" b="1" spc="300" dirty="0">
              <a:solidFill>
                <a:schemeClr val="bg1"/>
              </a:solidFill>
            </a:endParaRPr>
          </a:p>
        </p:txBody>
      </p:sp>
    </p:spTree>
    <p:extLst>
      <p:ext uri="{BB962C8B-B14F-4D97-AF65-F5344CB8AC3E}">
        <p14:creationId xmlns:p14="http://schemas.microsoft.com/office/powerpoint/2010/main" val="315121979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Angles</Template>
  <TotalTime>5252</TotalTime>
  <Words>1722</Words>
  <Application>Microsoft Office PowerPoint</Application>
  <PresentationFormat>On-screen Show (4:3)</PresentationFormat>
  <Paragraphs>90</Paragraphs>
  <Slides>10</Slides>
  <Notes>10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Wingdings</vt:lpstr>
      <vt:lpstr>Office Theme</vt:lpstr>
      <vt:lpstr>PowerPoint Presentation</vt:lpstr>
      <vt:lpstr>LEADERSHIP</vt:lpstr>
      <vt:lpstr>PowerPoint Presentation</vt:lpstr>
      <vt:lpstr>PowerPoint Presentation</vt:lpstr>
      <vt:lpstr>WORKING WITH WOMEN</vt:lpstr>
      <vt:lpstr>RECOGNISING IMPOSTER SYNDROME</vt:lpstr>
      <vt:lpstr>RETURNING TO WORK</vt:lpstr>
      <vt:lpstr>HOW THE PROGRAM IS EMPOWERING WOMEN</vt:lpstr>
      <vt:lpstr>NFN COORDINATING GROUP</vt:lpstr>
      <vt:lpstr>PowerPoint Presentation</vt:lpstr>
    </vt:vector>
  </TitlesOfParts>
  <Company>Ipswich City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Kaye Cavanagh</dc:creator>
  <cp:lastModifiedBy>Technicals@bcec.com.au</cp:lastModifiedBy>
  <cp:revision>53</cp:revision>
  <cp:lastPrinted>2017-09-14T06:48:48Z</cp:lastPrinted>
  <dcterms:created xsi:type="dcterms:W3CDTF">2015-09-18T23:48:32Z</dcterms:created>
  <dcterms:modified xsi:type="dcterms:W3CDTF">2017-09-17T22:17:54Z</dcterms:modified>
</cp:coreProperties>
</file>