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9" r:id="rId4"/>
    <p:sldId id="289" r:id="rId5"/>
    <p:sldId id="269" r:id="rId6"/>
    <p:sldId id="288" r:id="rId7"/>
    <p:sldId id="279" r:id="rId8"/>
    <p:sldId id="275" r:id="rId9"/>
    <p:sldId id="292" r:id="rId10"/>
    <p:sldId id="272" r:id="rId11"/>
    <p:sldId id="291" r:id="rId12"/>
    <p:sldId id="260" r:id="rId13"/>
    <p:sldId id="267" r:id="rId14"/>
    <p:sldId id="268" r:id="rId15"/>
    <p:sldId id="263" r:id="rId16"/>
    <p:sldId id="264"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89698" autoAdjust="0"/>
  </p:normalViewPr>
  <p:slideViewPr>
    <p:cSldViewPr snapToGrid="0" showGuides="1">
      <p:cViewPr>
        <p:scale>
          <a:sx n="100" d="100"/>
          <a:sy n="100" d="100"/>
        </p:scale>
        <p:origin x="-792"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A5129-4BF6-4416-AEE8-3B33B3437337}" type="datetimeFigureOut">
              <a:rPr lang="en-AU" smtClean="0"/>
              <a:t>7/08/2017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B76C2-C377-413D-BEF3-656CFB8E892A}" type="slidenum">
              <a:rPr lang="en-AU" smtClean="0"/>
              <a:t>‹#›</a:t>
            </a:fld>
            <a:endParaRPr lang="en-AU"/>
          </a:p>
        </p:txBody>
      </p:sp>
    </p:spTree>
    <p:extLst>
      <p:ext uri="{BB962C8B-B14F-4D97-AF65-F5344CB8AC3E}">
        <p14:creationId xmlns:p14="http://schemas.microsoft.com/office/powerpoint/2010/main" val="237879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Case studies mostly show</a:t>
            </a:r>
            <a:r>
              <a:rPr lang="en-AU" baseline="0" dirty="0" smtClean="0"/>
              <a:t> catchments for Gauging station features, but these could equally be for water asset features such as wetlands.</a:t>
            </a:r>
            <a:endParaRPr lang="en-AU" dirty="0"/>
          </a:p>
        </p:txBody>
      </p:sp>
      <p:sp>
        <p:nvSpPr>
          <p:cNvPr id="4" name="Slide Number Placeholder 3"/>
          <p:cNvSpPr>
            <a:spLocks noGrp="1"/>
          </p:cNvSpPr>
          <p:nvPr>
            <p:ph type="sldNum" sz="quarter" idx="10"/>
          </p:nvPr>
        </p:nvSpPr>
        <p:spPr/>
        <p:txBody>
          <a:bodyPr/>
          <a:lstStyle/>
          <a:p>
            <a:fld id="{35CB76C2-C377-413D-BEF3-656CFB8E892A}" type="slidenum">
              <a:rPr lang="en-AU" smtClean="0"/>
              <a:t>2</a:t>
            </a:fld>
            <a:endParaRPr lang="en-AU" dirty="0"/>
          </a:p>
        </p:txBody>
      </p:sp>
    </p:spTree>
    <p:extLst>
      <p:ext uri="{BB962C8B-B14F-4D97-AF65-F5344CB8AC3E}">
        <p14:creationId xmlns:p14="http://schemas.microsoft.com/office/powerpoint/2010/main" val="264549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5CB76C2-C377-413D-BEF3-656CFB8E892A}" type="slidenum">
              <a:rPr lang="en-AU" smtClean="0"/>
              <a:t>12</a:t>
            </a:fld>
            <a:endParaRPr lang="en-AU"/>
          </a:p>
        </p:txBody>
      </p:sp>
    </p:spTree>
    <p:extLst>
      <p:ext uri="{BB962C8B-B14F-4D97-AF65-F5344CB8AC3E}">
        <p14:creationId xmlns:p14="http://schemas.microsoft.com/office/powerpoint/2010/main" val="194305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132 input Gauges, Geofabric successfully created 116 catchments. Most of the 16 fell</a:t>
            </a:r>
            <a:r>
              <a:rPr lang="en-AU" sz="1200" baseline="0" dirty="0" smtClean="0"/>
              <a:t> outside the toolsets stream search radius, which can be set by the users</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Identified a number of erroneous catchment areas values in </a:t>
            </a:r>
            <a:r>
              <a:rPr lang="en-AU" sz="1200" dirty="0" err="1" smtClean="0"/>
              <a:t>Hydstra</a:t>
            </a:r>
            <a:r>
              <a:rPr lang="en-AU" sz="1200" dirty="0" smtClean="0"/>
              <a:t> and provided good alternative values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Excelled at calculating area values for small-medium catchments (1-2,000 km</a:t>
            </a:r>
            <a:r>
              <a:rPr lang="en-AU" sz="1200" baseline="30000" dirty="0" smtClean="0"/>
              <a:t>2</a:t>
            </a:r>
            <a:r>
              <a:rPr lang="en-AU" sz="1200" dirty="0" smtClean="0"/>
              <a:t>) and gauges close to Darwin</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Current Versions 2 Geofabric has limited, though still workable application for urban and built up areas, large catchments (&gt;2,000 km</a:t>
            </a:r>
            <a:r>
              <a:rPr lang="en-AU" sz="1200" baseline="30000" dirty="0" smtClean="0"/>
              <a:t>2</a:t>
            </a:r>
            <a:r>
              <a:rPr lang="en-AU" sz="1200" dirty="0" smtClean="0"/>
              <a:t>), and remote areas</a:t>
            </a:r>
          </a:p>
          <a:p>
            <a:r>
              <a:rPr lang="en-US" dirty="0" smtClean="0"/>
              <a:t>Geofabric </a:t>
            </a:r>
            <a:r>
              <a:rPr lang="en-AU" sz="1200" dirty="0" smtClean="0"/>
              <a:t>provides consistent results</a:t>
            </a:r>
            <a:r>
              <a:rPr lang="en-AU" sz="1200" baseline="0" dirty="0" smtClean="0"/>
              <a:t>, </a:t>
            </a:r>
            <a:r>
              <a:rPr lang="en-AU" sz="1200" dirty="0" smtClean="0"/>
              <a:t>proved a workable, time efficient and transparent alternative for calculating catchment boundaries.</a:t>
            </a:r>
          </a:p>
          <a:p>
            <a:endParaRPr lang="en-AU" dirty="0"/>
          </a:p>
        </p:txBody>
      </p:sp>
      <p:sp>
        <p:nvSpPr>
          <p:cNvPr id="4" name="Slide Number Placeholder 3"/>
          <p:cNvSpPr>
            <a:spLocks noGrp="1"/>
          </p:cNvSpPr>
          <p:nvPr>
            <p:ph type="sldNum" sz="quarter" idx="10"/>
          </p:nvPr>
        </p:nvSpPr>
        <p:spPr/>
        <p:txBody>
          <a:bodyPr/>
          <a:lstStyle/>
          <a:p>
            <a:fld id="{35CB76C2-C377-413D-BEF3-656CFB8E892A}" type="slidenum">
              <a:rPr lang="en-AU" smtClean="0"/>
              <a:t>13</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Inconsistencies in Geofabric data likely to be remedied in updated version, with V3 based on higher resolution DEM data which should improve catchment delineation in larger catchments,</a:t>
            </a:r>
            <a:r>
              <a:rPr lang="en-AU" sz="1200" baseline="0" dirty="0" smtClean="0"/>
              <a:t> </a:t>
            </a:r>
            <a:r>
              <a:rPr lang="en-AU" sz="1200" dirty="0" smtClean="0"/>
              <a:t>low relief</a:t>
            </a:r>
            <a:r>
              <a:rPr lang="en-AU" sz="1200" baseline="0" dirty="0" smtClean="0"/>
              <a:t> and remote areas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Multiple tools with many parameters to enter, built an ArcMap Model to streamline the catchment creation process.</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Some gauge locations placed on wrong stream</a:t>
            </a:r>
            <a:r>
              <a:rPr lang="en-AU" sz="1200" baseline="0" dirty="0" smtClean="0"/>
              <a:t> segment</a:t>
            </a:r>
            <a:r>
              <a:rPr lang="en-AU" sz="1200" dirty="0" smtClean="0"/>
              <a:t>, particularly </a:t>
            </a:r>
            <a:r>
              <a:rPr lang="en-AU" sz="1200" baseline="0" dirty="0" smtClean="0"/>
              <a:t>an issue around significant stream junctions where gauge location either Downstream or Upstream of the junction can dramatically change the catchment area result</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Should use automated name match logic in the toolset, or area value logic if an existing value is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Problematic input data and results should undergo manual checking by hydrologists</a:t>
            </a:r>
            <a:r>
              <a:rPr lang="en-AU" sz="1200" baseline="0" dirty="0" smtClean="0"/>
              <a:t> - v</a:t>
            </a:r>
            <a:r>
              <a:rPr lang="en-AU" sz="1200" dirty="0" smtClean="0"/>
              <a:t>isualisation of the Geofabric results against 1:50,000 topographic maps greatly assists results validation.</a:t>
            </a:r>
          </a:p>
        </p:txBody>
      </p:sp>
      <p:sp>
        <p:nvSpPr>
          <p:cNvPr id="4" name="Slide Number Placeholder 3"/>
          <p:cNvSpPr>
            <a:spLocks noGrp="1"/>
          </p:cNvSpPr>
          <p:nvPr>
            <p:ph type="sldNum" sz="quarter" idx="10"/>
          </p:nvPr>
        </p:nvSpPr>
        <p:spPr/>
        <p:txBody>
          <a:bodyPr/>
          <a:lstStyle/>
          <a:p>
            <a:fld id="{35CB76C2-C377-413D-BEF3-656CFB8E892A}" type="slidenum">
              <a:rPr lang="en-AU" smtClean="0"/>
              <a:t>14</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Improved spatial resolution of map features</a:t>
            </a:r>
            <a:r>
              <a:rPr lang="en-US" baseline="0" dirty="0" smtClean="0"/>
              <a:t> (Multi </a:t>
            </a:r>
            <a:r>
              <a:rPr lang="en-US" dirty="0" smtClean="0"/>
              <a:t>Jurisdictional) and</a:t>
            </a:r>
            <a:r>
              <a:rPr lang="en-US" baseline="0" dirty="0" smtClean="0"/>
              <a:t> </a:t>
            </a:r>
            <a:r>
              <a:rPr lang="en-US" dirty="0" smtClean="0"/>
              <a:t>1 second DEM</a:t>
            </a:r>
            <a:r>
              <a:rPr lang="en-US" baseline="0" dirty="0" smtClean="0"/>
              <a:t> | </a:t>
            </a:r>
            <a:r>
              <a:rPr lang="en-US" dirty="0" smtClean="0"/>
              <a:t>V1 &amp; 2 Geofabric based</a:t>
            </a:r>
            <a:r>
              <a:rPr lang="en-US" baseline="0" dirty="0" smtClean="0"/>
              <a:t> on GA 1:250K mapped features and 9 second DEM, ~30m grids Vs ~250m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Greatly improved catchment boundaries that better reflect reality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Iteratively</a:t>
            </a:r>
            <a:r>
              <a:rPr lang="en-US" baseline="0" dirty="0" smtClean="0"/>
              <a:t> processing, validating, testing  and releasing V3 drainage divisions products, with completion of a national extent this year</a:t>
            </a:r>
            <a:endParaRPr lang="en-US" dirty="0" smtClean="0"/>
          </a:p>
          <a:p>
            <a:endParaRPr lang="en-AU" dirty="0"/>
          </a:p>
        </p:txBody>
      </p:sp>
      <p:sp>
        <p:nvSpPr>
          <p:cNvPr id="4" name="Slide Number Placeholder 3"/>
          <p:cNvSpPr>
            <a:spLocks noGrp="1"/>
          </p:cNvSpPr>
          <p:nvPr>
            <p:ph type="sldNum" sz="quarter" idx="10"/>
          </p:nvPr>
        </p:nvSpPr>
        <p:spPr/>
        <p:txBody>
          <a:bodyPr/>
          <a:lstStyle/>
          <a:p>
            <a:fld id="{35CB76C2-C377-413D-BEF3-656CFB8E892A}" type="slidenum">
              <a:rPr lang="en-AU" smtClean="0"/>
              <a:t>15</a:t>
            </a:fld>
            <a:endParaRPr lang="en-AU"/>
          </a:p>
        </p:txBody>
      </p:sp>
    </p:spTree>
    <p:extLst>
      <p:ext uri="{BB962C8B-B14F-4D97-AF65-F5344CB8AC3E}">
        <p14:creationId xmlns:p14="http://schemas.microsoft.com/office/powerpoint/2010/main" val="88927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Stream flow direction with</a:t>
            </a:r>
            <a:r>
              <a:rPr lang="en-US" sz="1200" baseline="0" dirty="0" smtClean="0"/>
              <a:t> subsequent </a:t>
            </a:r>
            <a:r>
              <a:rPr lang="en-US" sz="1200" dirty="0" smtClean="0"/>
              <a:t>stream and catchment connectivity functionality enables stream tracing</a:t>
            </a:r>
            <a:r>
              <a:rPr lang="en-US" sz="1200" baseline="0" dirty="0" smtClean="0"/>
              <a:t> and identification of contributing catchment areas, no need to process DEM data.</a:t>
            </a:r>
            <a:endParaRPr lang="en-US" sz="1200" dirty="0" smtClean="0"/>
          </a:p>
          <a:p>
            <a:r>
              <a:rPr lang="en-AU" sz="1200" dirty="0" smtClean="0"/>
              <a:t>Provides</a:t>
            </a:r>
            <a:r>
              <a:rPr lang="en-AU" sz="1200" baseline="0" dirty="0" smtClean="0"/>
              <a:t> b</a:t>
            </a:r>
            <a:r>
              <a:rPr lang="en-AU" sz="1200" dirty="0" smtClean="0"/>
              <a:t>ase level catchments which users can customise to create catchment areas that meet there unique business requirements.</a:t>
            </a:r>
          </a:p>
          <a:p>
            <a:r>
              <a:rPr lang="en-AU" sz="1200" dirty="0" smtClean="0"/>
              <a:t>Toolset facilitates </a:t>
            </a:r>
            <a:r>
              <a:rPr lang="en-AU" altLang="en-US" dirty="0" smtClean="0"/>
              <a:t>bulk processing, is efficient,</a:t>
            </a:r>
            <a:r>
              <a:rPr lang="en-AU" altLang="en-US" baseline="0" dirty="0" smtClean="0"/>
              <a:t> consistent, </a:t>
            </a:r>
            <a:r>
              <a:rPr lang="en-AU" altLang="en-US" dirty="0" smtClean="0"/>
              <a:t>repeatable and can be customised for the users workflow requirements.</a:t>
            </a:r>
            <a:endParaRPr lang="en-AU" sz="1200" dirty="0" smtClean="0"/>
          </a:p>
          <a:p>
            <a:r>
              <a:rPr lang="en-AU" sz="1200" dirty="0" smtClean="0"/>
              <a:t>Version 3</a:t>
            </a:r>
            <a:r>
              <a:rPr lang="en-AU" sz="1200" baseline="0" dirty="0" smtClean="0"/>
              <a:t> </a:t>
            </a:r>
            <a:r>
              <a:rPr lang="en-AU" sz="1200" dirty="0" smtClean="0"/>
              <a:t>Geofabric data has improved mapped features and is based on a 1 second DEM,</a:t>
            </a:r>
            <a:r>
              <a:rPr lang="en-AU" sz="1200" baseline="0" dirty="0" smtClean="0"/>
              <a:t> providing improved Catchments.</a:t>
            </a:r>
            <a:endParaRPr lang="en-AU" sz="1200" dirty="0" smtClean="0"/>
          </a:p>
          <a:p>
            <a:r>
              <a:rPr lang="en-AU" dirty="0" smtClean="0"/>
              <a:t>Bureau Geofabric products are Creative Commons</a:t>
            </a:r>
          </a:p>
          <a:p>
            <a:r>
              <a:rPr lang="en-AU" dirty="0" smtClean="0"/>
              <a:t>Web Map and Web Feature services also available</a:t>
            </a:r>
          </a:p>
          <a:p>
            <a:endParaRPr lang="en-AU" dirty="0"/>
          </a:p>
        </p:txBody>
      </p:sp>
      <p:sp>
        <p:nvSpPr>
          <p:cNvPr id="4" name="Slide Number Placeholder 3"/>
          <p:cNvSpPr>
            <a:spLocks noGrp="1"/>
          </p:cNvSpPr>
          <p:nvPr>
            <p:ph type="sldNum" sz="quarter" idx="10"/>
          </p:nvPr>
        </p:nvSpPr>
        <p:spPr/>
        <p:txBody>
          <a:bodyPr/>
          <a:lstStyle/>
          <a:p>
            <a:fld id="{35CB76C2-C377-413D-BEF3-656CFB8E892A}" type="slidenum">
              <a:rPr lang="en-AU" smtClean="0"/>
              <a:t>16</a:t>
            </a:fld>
            <a:endParaRPr lang="en-AU"/>
          </a:p>
        </p:txBody>
      </p:sp>
    </p:spTree>
    <p:extLst>
      <p:ext uri="{BB962C8B-B14F-4D97-AF65-F5344CB8AC3E}">
        <p14:creationId xmlns:p14="http://schemas.microsoft.com/office/powerpoint/2010/main" val="264434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ea typeface="MS PGothic" pitchFamily="34" charset="-128"/>
              </a:rPr>
              <a:t>Creates catchments for multiple points of interest, Node Link networks &amp; download of WDO times series data</a:t>
            </a:r>
          </a:p>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latin typeface="Times" pitchFamily="2" charset="0"/>
              </a:rPr>
              <a:t>Delineation of sub-catchments and associated  node link networks for use in surface water modelling</a:t>
            </a:r>
          </a:p>
          <a:p>
            <a:endParaRPr lang="en-AU" dirty="0" smtClean="0"/>
          </a:p>
          <a:p>
            <a:r>
              <a:rPr lang="en-AU" dirty="0" smtClean="0"/>
              <a:t>ArcGIS toolbox of 17 script tools that supports workflows commonly performed by hydrologists.</a:t>
            </a:r>
            <a:endParaRPr lang="en-AU"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Creates catchments or sub catchments from any inputted or selected points of interest, along with associated simplified node link stream networks. Bega Sample area using 13 Geofabric Monitoring Point Ghost Nodes to create reach sub-catchments and associated</a:t>
            </a:r>
            <a:r>
              <a:rPr lang="en-AU" baseline="0" dirty="0" smtClean="0"/>
              <a:t> links.</a:t>
            </a:r>
            <a:endParaRPr lang="en-AU" dirty="0" smtClean="0"/>
          </a:p>
          <a:p>
            <a:pPr marL="0" marR="0" indent="0" algn="l" defTabSz="457161" rtl="0" eaLnBrk="0" fontAlgn="base" latinLnBrk="0" hangingPunct="0">
              <a:lnSpc>
                <a:spcPct val="100000"/>
              </a:lnSpc>
              <a:spcBef>
                <a:spcPct val="30000"/>
              </a:spcBef>
              <a:spcAft>
                <a:spcPct val="0"/>
              </a:spcAft>
              <a:buClrTx/>
              <a:buSzTx/>
              <a:buFontTx/>
              <a:buNone/>
              <a:tabLst/>
              <a:defRPr/>
            </a:pPr>
            <a:r>
              <a:rPr lang="en-AU" altLang="en-US" dirty="0" smtClean="0"/>
              <a:t>Facilitates bulk processing,  </a:t>
            </a:r>
          </a:p>
          <a:p>
            <a:pPr marL="0" marR="0" indent="0" algn="l" defTabSz="457161" rtl="0" eaLnBrk="0" fontAlgn="base" latinLnBrk="0" hangingPunct="0">
              <a:lnSpc>
                <a:spcPct val="100000"/>
              </a:lnSpc>
              <a:spcBef>
                <a:spcPct val="30000"/>
              </a:spcBef>
              <a:spcAft>
                <a:spcPct val="0"/>
              </a:spcAft>
              <a:buClrTx/>
              <a:buSzTx/>
              <a:buFontTx/>
              <a:buNone/>
              <a:tabLst/>
              <a:defRPr/>
            </a:pPr>
            <a:r>
              <a:rPr lang="en-AU" dirty="0" smtClean="0"/>
              <a:t>storage of hydrological decision made (such</a:t>
            </a:r>
            <a:r>
              <a:rPr lang="en-AU" baseline="0" dirty="0" smtClean="0"/>
              <a:t> as preferred flow through complex anabranching drainage networks)</a:t>
            </a:r>
          </a:p>
          <a:p>
            <a:pPr marL="0" marR="0" indent="0" algn="l" defTabSz="457161" rtl="0" eaLnBrk="0" fontAlgn="base" latinLnBrk="0" hangingPunct="0">
              <a:lnSpc>
                <a:spcPct val="100000"/>
              </a:lnSpc>
              <a:spcBef>
                <a:spcPct val="30000"/>
              </a:spcBef>
              <a:spcAft>
                <a:spcPct val="0"/>
              </a:spcAft>
              <a:buClrTx/>
              <a:buSzTx/>
              <a:buFontTx/>
              <a:buNone/>
              <a:tabLst/>
              <a:defRPr/>
            </a:pPr>
            <a:r>
              <a:rPr lang="en-AU" dirty="0" smtClean="0"/>
              <a:t>,ensuring repeatability and efficient updates to complex networks when required,</a:t>
            </a:r>
            <a:r>
              <a:rPr lang="en-AU" baseline="0" dirty="0" smtClean="0"/>
              <a:t> </a:t>
            </a:r>
            <a:r>
              <a:rPr lang="en-AU" baseline="0" dirty="0" err="1" smtClean="0"/>
              <a:t>eg</a:t>
            </a:r>
            <a:r>
              <a:rPr lang="en-AU" baseline="0" dirty="0" smtClean="0"/>
              <a:t> </a:t>
            </a:r>
            <a:r>
              <a:rPr lang="en-AU" dirty="0" smtClean="0"/>
              <a:t>addition or removal of Nodes</a:t>
            </a:r>
          </a:p>
          <a:p>
            <a:pPr marL="0" marR="0" indent="0" algn="l" defTabSz="457161" rtl="0" eaLnBrk="0" fontAlgn="base" latinLnBrk="0" hangingPunct="0">
              <a:lnSpc>
                <a:spcPct val="100000"/>
              </a:lnSpc>
              <a:spcBef>
                <a:spcPct val="30000"/>
              </a:spcBef>
              <a:spcAft>
                <a:spcPct val="0"/>
              </a:spcAft>
              <a:buClrTx/>
              <a:buSzTx/>
              <a:buFontTx/>
              <a:buNone/>
              <a:tabLst/>
              <a:defRPr/>
            </a:pPr>
            <a:r>
              <a:rPr lang="en-AU" dirty="0" smtClean="0"/>
              <a:t>Also enables bulk download of Water Data Online time series observations data when used with Geofabric</a:t>
            </a:r>
            <a:r>
              <a:rPr lang="en-AU" baseline="0" dirty="0" smtClean="0"/>
              <a:t> monitoring point features</a:t>
            </a:r>
            <a:r>
              <a:rPr lang="en-AU" dirty="0" smtClean="0"/>
              <a:t>.</a:t>
            </a:r>
            <a:endParaRPr lang="en-AU" altLang="en-US" dirty="0" smtClean="0"/>
          </a:p>
          <a:p>
            <a:pPr marL="0" marR="0" indent="0" algn="l" defTabSz="457161" rtl="0" eaLnBrk="0" fontAlgn="base" latinLnBrk="0" hangingPunct="0">
              <a:lnSpc>
                <a:spcPct val="100000"/>
              </a:lnSpc>
              <a:spcBef>
                <a:spcPct val="30000"/>
              </a:spcBef>
              <a:spcAft>
                <a:spcPct val="0"/>
              </a:spcAft>
              <a:buClrTx/>
              <a:buSzTx/>
              <a:buFontTx/>
              <a:buNone/>
              <a:tabLst/>
              <a:defRPr/>
            </a:pPr>
            <a:endParaRPr lang="en-AU" altLang="en-US" dirty="0" smtClean="0"/>
          </a:p>
          <a:p>
            <a:r>
              <a:rPr lang="en-AU" dirty="0" smtClean="0"/>
              <a:t>Originally</a:t>
            </a:r>
            <a:r>
              <a:rPr lang="en-AU" baseline="0" dirty="0" smtClean="0"/>
              <a:t> </a:t>
            </a:r>
            <a:r>
              <a:rPr lang="en-AU" dirty="0" smtClean="0"/>
              <a:t>developed</a:t>
            </a:r>
            <a:r>
              <a:rPr lang="en-AU" baseline="0" dirty="0" smtClean="0"/>
              <a:t> in-house to delineate gauging station catchments.</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Designed for use with Geofabric products, but will work with similarly structured data.</a:t>
            </a:r>
            <a:endParaRPr lang="en-AU" dirty="0" smtClean="0">
              <a:solidFill>
                <a:schemeClr val="tx1"/>
              </a:solidFill>
            </a:endParaRPr>
          </a:p>
          <a:p>
            <a:endParaRPr lang="en-AU" baseline="0" dirty="0" smtClean="0"/>
          </a:p>
          <a:p>
            <a:r>
              <a:rPr lang="en-AU" dirty="0" smtClean="0"/>
              <a:t>Supporting tutorial and extensive tool help in ArcGIS.</a:t>
            </a:r>
          </a:p>
          <a:p>
            <a:r>
              <a:rPr lang="en-AU" dirty="0" smtClean="0"/>
              <a:t>Updated toolset and quick guide soon to be released.</a:t>
            </a:r>
          </a:p>
          <a:p>
            <a:endParaRPr lang="en-US" dirty="0" smtClean="0"/>
          </a:p>
          <a:p>
            <a:endParaRPr lang="en-AU" dirty="0"/>
          </a:p>
        </p:txBody>
      </p:sp>
      <p:sp>
        <p:nvSpPr>
          <p:cNvPr id="4" name="Slide Number Placeholder 3"/>
          <p:cNvSpPr>
            <a:spLocks noGrp="1"/>
          </p:cNvSpPr>
          <p:nvPr>
            <p:ph type="sldNum" sz="quarter" idx="10"/>
          </p:nvPr>
        </p:nvSpPr>
        <p:spPr/>
        <p:txBody>
          <a:bodyPr/>
          <a:lstStyle/>
          <a:p>
            <a:fld id="{35CB76C2-C377-413D-BEF3-656CFB8E892A}" type="slidenum">
              <a:rPr lang="en-AU" smtClean="0"/>
              <a:t>4</a:t>
            </a:fld>
            <a:endParaRPr lang="en-AU"/>
          </a:p>
        </p:txBody>
      </p:sp>
    </p:spTree>
    <p:extLst>
      <p:ext uri="{BB962C8B-B14F-4D97-AF65-F5344CB8AC3E}">
        <p14:creationId xmlns:p14="http://schemas.microsoft.com/office/powerpoint/2010/main" val="83727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AWRA-L  modelling currently uses </a:t>
            </a:r>
            <a:r>
              <a:rPr lang="en-US" sz="2200" dirty="0" smtClean="0"/>
              <a:t>589 unimpaired catchments (295 for calibration and 294 for validation)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 Reduced</a:t>
            </a:r>
            <a:r>
              <a:rPr lang="en-US" sz="2200" baseline="0" dirty="0" smtClean="0"/>
              <a:t> numbers from shortlist, with removal of larger catchments and nested sub-catchments -  identified that these require stream routing. Work underway to incorporate routing into AWRA-L modelling.</a:t>
            </a:r>
            <a:endParaRPr lang="en-US" sz="2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	-15 required minor editing, as v2 Geofabric catchments based on the 9 sec DEM didn't provide the spatial resolution required in these low relief</a:t>
            </a:r>
            <a:r>
              <a:rPr lang="en-US" sz="2200" baseline="0" dirty="0" smtClean="0"/>
              <a:t> areas</a:t>
            </a:r>
            <a:endParaRPr lang="en-US" sz="2200" dirty="0" smtClean="0"/>
          </a:p>
          <a:p>
            <a:endParaRPr lang="en-US"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HRS 	-</a:t>
            </a:r>
            <a:r>
              <a:rPr lang="en-US" sz="2200" dirty="0" smtClean="0"/>
              <a:t>222 high quality monitoring station sites used for identifying long-term trends in streamflow variability, across contrasting hydro-climatic regions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-Main objective is to allow for detection and attribution of long-term streamflow variability and change</a:t>
            </a:r>
          </a:p>
          <a:p>
            <a:endParaRPr lang="en-AU" sz="1200" dirty="0" smtClean="0"/>
          </a:p>
        </p:txBody>
      </p:sp>
      <p:sp>
        <p:nvSpPr>
          <p:cNvPr id="4" name="Slide Number Placeholder 3"/>
          <p:cNvSpPr>
            <a:spLocks noGrp="1"/>
          </p:cNvSpPr>
          <p:nvPr>
            <p:ph type="sldNum" sz="quarter" idx="10"/>
          </p:nvPr>
        </p:nvSpPr>
        <p:spPr/>
        <p:txBody>
          <a:bodyPr/>
          <a:lstStyle/>
          <a:p>
            <a:fld id="{35CB76C2-C377-413D-BEF3-656CFB8E892A}" type="slidenum">
              <a:rPr lang="en-AU" smtClean="0"/>
              <a:t>5</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Times" pitchFamily="1" charset="0"/>
              </a:rPr>
              <a:t>(AWRA-L) Australian Water Resources Assessment – Landscape, </a:t>
            </a:r>
          </a:p>
          <a:p>
            <a:r>
              <a:rPr lang="en-AU" altLang="en-US" dirty="0" smtClean="0">
                <a:latin typeface="Times" pitchFamily="1" charset="0"/>
              </a:rPr>
              <a:t> (EHP) Extended Hydrological</a:t>
            </a:r>
            <a:r>
              <a:rPr lang="en-AU" altLang="en-US" baseline="0" dirty="0" smtClean="0">
                <a:latin typeface="Times" pitchFamily="1" charset="0"/>
              </a:rPr>
              <a:t> Prediction Hydrology Reference Stations</a:t>
            </a:r>
          </a:p>
          <a:p>
            <a:r>
              <a:rPr lang="en-AU" altLang="en-US" dirty="0" smtClean="0">
                <a:latin typeface="Times" pitchFamily="1" charset="0"/>
              </a:rPr>
              <a:t>-</a:t>
            </a:r>
          </a:p>
        </p:txBody>
      </p:sp>
      <p:sp>
        <p:nvSpPr>
          <p:cNvPr id="4" name="Slide Number Placeholder 3"/>
          <p:cNvSpPr>
            <a:spLocks noGrp="1"/>
          </p:cNvSpPr>
          <p:nvPr>
            <p:ph type="sldNum" sz="quarter" idx="10"/>
          </p:nvPr>
        </p:nvSpPr>
        <p:spPr/>
        <p:txBody>
          <a:bodyPr/>
          <a:lstStyle/>
          <a:p>
            <a:fld id="{35CB76C2-C377-413D-BEF3-656CFB8E892A}" type="slidenum">
              <a:rPr lang="en-AU" smtClean="0"/>
              <a:t>6</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When creating nodes on Geofabric network streams, wherever possible use toolset station stream name matching to improve station locations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Wide variance of accuracy in historical catchment area figures, beneficial for comparison to identify possible problematic catchments to review</a:t>
            </a:r>
          </a:p>
          <a:p>
            <a:pPr marL="171450" indent="-171450">
              <a:spcAft>
                <a:spcPts val="600"/>
              </a:spcAft>
              <a:buFont typeface="Arial" panose="020B0604020202020204" pitchFamily="34" charset="0"/>
              <a:buChar char="•"/>
            </a:pPr>
            <a:r>
              <a:rPr lang="en-US" sz="1200" dirty="0" smtClean="0"/>
              <a:t>Also useful to </a:t>
            </a:r>
            <a:r>
              <a:rPr lang="en-US" sz="1200" dirty="0" err="1" smtClean="0"/>
              <a:t>prioritise</a:t>
            </a:r>
            <a:r>
              <a:rPr lang="en-US" sz="1200" dirty="0" smtClean="0"/>
              <a:t> review of catchments based on toolset created node attribution, such as where there is no name match, or multiple name matches, particularly in the absence of historical catchment area figures</a:t>
            </a:r>
          </a:p>
          <a:p>
            <a:pPr marL="171450" indent="-171450">
              <a:spcAft>
                <a:spcPts val="600"/>
              </a:spcAft>
              <a:buFont typeface="Arial" panose="020B0604020202020204" pitchFamily="34" charset="0"/>
              <a:buChar char="•"/>
            </a:pPr>
            <a:r>
              <a:rPr lang="en-US" sz="1200" dirty="0" smtClean="0"/>
              <a:t>Review should be undertaken with supporting data, including imagery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t>Document review undertaken to improve confidence in reuse by others</a:t>
            </a:r>
          </a:p>
          <a:p>
            <a:pPr marL="171450" indent="-171450">
              <a:spcAft>
                <a:spcPts val="600"/>
              </a:spcAft>
              <a:buFont typeface="Arial" panose="020B0604020202020204" pitchFamily="34" charset="0"/>
              <a:buChar char="•"/>
            </a:pPr>
            <a:r>
              <a:rPr lang="en-US" sz="1200" dirty="0" smtClean="0"/>
              <a:t>Geofabric v2 includes a supporting monitoring station ghost node dataset, which includes station location confidence levels  and review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35CB76C2-C377-413D-BEF3-656CFB8E892A}" type="slidenum">
              <a:rPr lang="en-AU" smtClean="0"/>
              <a:t>7</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AWRA –R Catchments 741 across 5</a:t>
            </a:r>
            <a:r>
              <a:rPr lang="en-AU" sz="1200" baseline="0" dirty="0" smtClean="0"/>
              <a:t> Regions</a:t>
            </a:r>
            <a:r>
              <a:rPr lang="en-AU"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MDB</a:t>
            </a:r>
            <a:r>
              <a:rPr lang="en-AU" sz="1200" baseline="0" dirty="0" smtClean="0"/>
              <a:t>        	489 – 8 overlapping with Canberra	</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Canberra</a:t>
            </a:r>
            <a:r>
              <a:rPr lang="en-AU" sz="1200" baseline="0" dirty="0" smtClean="0"/>
              <a:t>    	  </a:t>
            </a:r>
            <a:r>
              <a:rPr lang="en-AU" sz="1200" dirty="0" smtClean="0"/>
              <a:t>36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Perth         </a:t>
            </a:r>
            <a:r>
              <a:rPr lang="en-AU" sz="1200" baseline="0" dirty="0" smtClean="0"/>
              <a:t> 	  </a:t>
            </a:r>
            <a:r>
              <a:rPr lang="en-AU" sz="1200" dirty="0" smtClean="0"/>
              <a:t>59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SEQ	  65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err="1" smtClean="0"/>
              <a:t>Melb</a:t>
            </a:r>
            <a:r>
              <a:rPr lang="en-AU" sz="1200" dirty="0" smtClean="0"/>
              <a:t>	</a:t>
            </a:r>
            <a:r>
              <a:rPr lang="en-AU" sz="1200" baseline="0" dirty="0" smtClean="0"/>
              <a:t>  92</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Australian Water Resource Assessment Modelling</a:t>
            </a:r>
            <a:r>
              <a:rPr lang="en-US" sz="1200" baseline="0" dirty="0" smtClean="0"/>
              <a:t> System (</a:t>
            </a:r>
            <a:r>
              <a:rPr lang="en-AU" sz="1200" dirty="0" smtClean="0"/>
              <a:t>AWRAMS)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https://www.researchgate.net/publication/280055539_A_New_Integrated_Continental_Hydrological_Simulation_System_An_overview_of_the_Australian_Water_Resource_Assessment_Modelling_System_AWRAMS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https://www.researchgate.net/publication/287508478_Australian_Water_Resources_Assessment_Modelling_System_AWRAMS-informing_water_resources_assessment_and_national_water_accounting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https://www.researchgate.net/publication/280055539_A_New_Integrated_Continental_Hydrological_Simulation_System_An_overview_of_the_Australian_Water_Resource_Assessment_Modelling_System_AWRAMS</a:t>
            </a:r>
          </a:p>
        </p:txBody>
      </p:sp>
      <p:sp>
        <p:nvSpPr>
          <p:cNvPr id="4" name="Slide Number Placeholder 3"/>
          <p:cNvSpPr>
            <a:spLocks noGrp="1"/>
          </p:cNvSpPr>
          <p:nvPr>
            <p:ph type="sldNum" sz="quarter" idx="10"/>
          </p:nvPr>
        </p:nvSpPr>
        <p:spPr/>
        <p:txBody>
          <a:bodyPr/>
          <a:lstStyle/>
          <a:p>
            <a:fld id="{35CB76C2-C377-413D-BEF3-656CFB8E892A}" type="slidenum">
              <a:rPr lang="en-AU" smtClean="0"/>
              <a:t>8</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AWRA –R Catchments 741 across 5</a:t>
            </a:r>
            <a:r>
              <a:rPr lang="en-AU" sz="1200" baseline="0" dirty="0" smtClean="0"/>
              <a:t> Regions</a:t>
            </a:r>
            <a:r>
              <a:rPr lang="en-AU"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MDB</a:t>
            </a:r>
            <a:r>
              <a:rPr lang="en-AU" sz="1200" baseline="0" dirty="0" smtClean="0"/>
              <a:t>        	489 – 8 overlapping with Canberra</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Canberra</a:t>
            </a:r>
            <a:r>
              <a:rPr lang="en-AU" sz="1200" baseline="0" dirty="0" smtClean="0"/>
              <a:t>    	  </a:t>
            </a:r>
            <a:r>
              <a:rPr lang="en-AU" sz="1200" dirty="0" smtClean="0"/>
              <a:t>36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Perth         </a:t>
            </a:r>
            <a:r>
              <a:rPr lang="en-AU" sz="1200" baseline="0" dirty="0" smtClean="0"/>
              <a:t> 	  </a:t>
            </a:r>
            <a:r>
              <a:rPr lang="en-AU" sz="1200" dirty="0" smtClean="0"/>
              <a:t>59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SEQ	  65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err="1" smtClean="0"/>
              <a:t>Melb</a:t>
            </a:r>
            <a:r>
              <a:rPr lang="en-AU" sz="1200" dirty="0" smtClean="0"/>
              <a:t>	</a:t>
            </a:r>
            <a:r>
              <a:rPr lang="en-AU" sz="1200" baseline="0" dirty="0" smtClean="0"/>
              <a:t>  92</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Australian Water Resource Assessment Modelling</a:t>
            </a:r>
            <a:r>
              <a:rPr lang="en-US" sz="1200" baseline="0" dirty="0" smtClean="0"/>
              <a:t> System (</a:t>
            </a:r>
            <a:r>
              <a:rPr lang="en-AU" sz="1200" dirty="0" smtClean="0"/>
              <a:t>AWRAMS)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https://www.researchgate.net/publication/287508478_Australian_Water_Resources_Assessment_Modelling_System_AWRAMS-informing_water_resources_assessment_and_national_water_accounting</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https://www.researchgate.net/publication/280055539_A_New_Integrated_Continental_Hydrological_Simulation_System_An_overview_of_the_Australian_Water_Resource_Assessment_Modelling_System_AWRAMS</a:t>
            </a:r>
          </a:p>
        </p:txBody>
      </p:sp>
      <p:sp>
        <p:nvSpPr>
          <p:cNvPr id="4" name="Slide Number Placeholder 3"/>
          <p:cNvSpPr>
            <a:spLocks noGrp="1"/>
          </p:cNvSpPr>
          <p:nvPr>
            <p:ph type="sldNum" sz="quarter" idx="10"/>
          </p:nvPr>
        </p:nvSpPr>
        <p:spPr/>
        <p:txBody>
          <a:bodyPr/>
          <a:lstStyle/>
          <a:p>
            <a:fld id="{35CB76C2-C377-413D-BEF3-656CFB8E892A}" type="slidenum">
              <a:rPr lang="en-AU" smtClean="0"/>
              <a:t>9</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61" rtl="0" eaLnBrk="0" fontAlgn="base" latinLnBrk="0" hangingPunct="0">
              <a:lnSpc>
                <a:spcPct val="100000"/>
              </a:lnSpc>
              <a:spcBef>
                <a:spcPct val="30000"/>
              </a:spcBef>
              <a:spcAft>
                <a:spcPct val="0"/>
              </a:spcAft>
              <a:buClrTx/>
              <a:buSzTx/>
              <a:buFontTx/>
              <a:buNone/>
              <a:tabLst/>
              <a:defRPr/>
            </a:pPr>
            <a:r>
              <a:rPr lang="en-AU" baseline="0" dirty="0" smtClean="0"/>
              <a:t>Store</a:t>
            </a:r>
            <a:r>
              <a:rPr lang="en-AU" dirty="0" smtClean="0"/>
              <a:t> hydrological decision made (such</a:t>
            </a:r>
            <a:r>
              <a:rPr lang="en-AU" baseline="0" dirty="0" smtClean="0"/>
              <a:t> as preferred flow through complex divergent drainage networks)</a:t>
            </a:r>
            <a:r>
              <a:rPr lang="en-AU" dirty="0" smtClean="0"/>
              <a:t>, ensuring repeatability and efficient updates to complex networks when required </a:t>
            </a:r>
            <a:r>
              <a:rPr lang="en-AU" dirty="0" err="1" smtClean="0"/>
              <a:t>eg</a:t>
            </a:r>
            <a:r>
              <a:rPr lang="en-AU" dirty="0" smtClean="0"/>
              <a:t>:(addition or removal of nodes, changes to preferred</a:t>
            </a:r>
            <a:r>
              <a:rPr lang="en-AU" baseline="0" dirty="0" smtClean="0"/>
              <a:t> flow</a:t>
            </a:r>
            <a:r>
              <a:rPr lang="en-AU" dirty="0" smtClean="0"/>
              <a:t>)</a:t>
            </a:r>
          </a:p>
          <a:p>
            <a:pPr marL="0" marR="0" indent="0" algn="l" defTabSz="457161"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(In divergent flow areas, initial set of sub-catchments might not be what you're expecting.</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Preferred flow tool (advanced) can be used to control network traceability through divergent nodes.</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Preferred flow automatically initialised using </a:t>
            </a:r>
            <a:r>
              <a:rPr lang="en-AU" dirty="0" err="1" smtClean="0"/>
              <a:t>Geofabric</a:t>
            </a:r>
            <a:r>
              <a:rPr lang="en-AU" dirty="0" smtClean="0"/>
              <a:t> attribution (can be adjusted manually).</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Information stored allowing for repeatability.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35CB76C2-C377-413D-BEF3-656CFB8E892A}" type="slidenum">
              <a:rPr lang="en-AU" smtClean="0"/>
              <a:t>10</a:t>
            </a:fld>
            <a:endParaRPr lang="en-AU"/>
          </a:p>
        </p:txBody>
      </p:sp>
    </p:spTree>
    <p:extLst>
      <p:ext uri="{BB962C8B-B14F-4D97-AF65-F5344CB8AC3E}">
        <p14:creationId xmlns:p14="http://schemas.microsoft.com/office/powerpoint/2010/main" val="160011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pitchFamily="2" charset="0"/>
              </a:rPr>
              <a:t>Processing of catchments capturing hydrological decisions made </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(In divergent flow areas, initial set of sub-catchments might not be what you're expecting.</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Preferred flow tool (advanced) can be used to control network traceability through divergent nodes.</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Preferred flow automatically initialised using </a:t>
            </a:r>
            <a:r>
              <a:rPr lang="en-AU" dirty="0" err="1" smtClean="0"/>
              <a:t>Geofabric</a:t>
            </a:r>
            <a:r>
              <a:rPr lang="en-AU" dirty="0" smtClean="0"/>
              <a:t> attribution (can be adjusted manually).</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t>Information stored allowing for repeatability.)</a:t>
            </a:r>
          </a:p>
        </p:txBody>
      </p:sp>
      <p:sp>
        <p:nvSpPr>
          <p:cNvPr id="4" name="Slide Number Placeholder 3"/>
          <p:cNvSpPr>
            <a:spLocks noGrp="1"/>
          </p:cNvSpPr>
          <p:nvPr>
            <p:ph type="sldNum" sz="quarter" idx="10"/>
          </p:nvPr>
        </p:nvSpPr>
        <p:spPr/>
        <p:txBody>
          <a:bodyPr/>
          <a:lstStyle/>
          <a:p>
            <a:fld id="{35CB76C2-C377-413D-BEF3-656CFB8E892A}" type="slidenum">
              <a:rPr lang="en-AU" smtClean="0"/>
              <a:t>11</a:t>
            </a:fld>
            <a:endParaRPr lang="en-AU"/>
          </a:p>
        </p:txBody>
      </p:sp>
    </p:spTree>
    <p:extLst>
      <p:ext uri="{BB962C8B-B14F-4D97-AF65-F5344CB8AC3E}">
        <p14:creationId xmlns:p14="http://schemas.microsoft.com/office/powerpoint/2010/main" val="160011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7/08/2017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7/08/2017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7/08/2017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7/08/2017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7/08/2017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7/08/2017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7/08/2017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7/08/2017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21.jpeg"/><Relationship Id="rId1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www.researchgate.net/publication/287508478_Australian_Water_Resources_Assessment_Modelling_System_AWRAMS-informing_water_resources_assessment_and_national_water_account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bom.gov.au/water/hrs/" TargetMode="External"/><Relationship Id="rId5" Type="http://schemas.openxmlformats.org/officeDocument/2006/relationships/hyperlink" Target="http://www.bom.gov.au/water/geofabric" TargetMode="External"/><Relationship Id="rId4" Type="http://schemas.openxmlformats.org/officeDocument/2006/relationships/hyperlink" Target="mailto:AHGF@bom.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49897" y="1554801"/>
            <a:ext cx="8564689" cy="4500000"/>
          </a:xfrm>
          <a:prstGeom prst="rect">
            <a:avLst/>
          </a:prstGeom>
          <a:noFill/>
        </p:spPr>
        <p:txBody>
          <a:bodyPr wrap="square" rtlCol="0">
            <a:normAutofit/>
          </a:bodyPr>
          <a:lstStyle/>
          <a:p>
            <a:pPr algn="ctr"/>
            <a:r>
              <a:rPr lang="en-AU" sz="3600" b="1" dirty="0"/>
              <a:t>Creating </a:t>
            </a:r>
            <a:r>
              <a:rPr lang="en-AU" sz="3600" b="1" dirty="0" smtClean="0"/>
              <a:t>stream gauging </a:t>
            </a:r>
            <a:r>
              <a:rPr lang="en-AU" sz="3600" b="1" dirty="0"/>
              <a:t>station catchment areas and </a:t>
            </a:r>
            <a:r>
              <a:rPr lang="en-AU" sz="3600" b="1" dirty="0" smtClean="0"/>
              <a:t>streamflow routing </a:t>
            </a:r>
            <a:r>
              <a:rPr lang="en-AU" sz="3600" b="1" dirty="0"/>
              <a:t>networks using the </a:t>
            </a:r>
            <a:r>
              <a:rPr lang="en-AU" sz="3600" b="1" dirty="0" smtClean="0"/>
              <a:t>Geofabric</a:t>
            </a:r>
          </a:p>
          <a:p>
            <a:pPr algn="ctr"/>
            <a:endParaRPr lang="en-AU" sz="3600" b="1"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200" dirty="0" smtClean="0"/>
              <a:t>Matthew Brooks, Geofabric Project Manager, Bureau of Meteorology</a:t>
            </a:r>
          </a:p>
          <a:p>
            <a:pPr algn="ctr"/>
            <a:endParaRPr lang="en-AU" sz="3600" dirty="0"/>
          </a:p>
        </p:txBody>
      </p:sp>
      <p:pic>
        <p:nvPicPr>
          <p:cNvPr id="1028" name="Picture 4" descr="I:\Geofabric\Communication_and_Adoption\Logos\PNG\BOM_inline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4549" y="3238826"/>
            <a:ext cx="4914900" cy="2241725"/>
          </a:xfrm>
          <a:prstGeom prst="rect">
            <a:avLst/>
          </a:prstGeom>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2159999"/>
            <a:ext cx="8564689" cy="3888000"/>
          </a:xfrm>
          <a:prstGeom prst="rect">
            <a:avLst/>
          </a:prstGeom>
          <a:noFill/>
        </p:spPr>
        <p:txBody>
          <a:bodyPr wrap="square" rtlCol="0">
            <a:normAutofit fontScale="77500" lnSpcReduction="20000"/>
          </a:bodyPr>
          <a:lstStyle/>
          <a:p>
            <a:pPr marL="342900" indent="-342900">
              <a:spcAft>
                <a:spcPts val="600"/>
              </a:spcAft>
              <a:buFont typeface="Arial" panose="020B0604020202020204" pitchFamily="34" charset="0"/>
              <a:buChar char="•"/>
            </a:pPr>
            <a:r>
              <a:rPr lang="en-US" sz="2800" dirty="0" smtClean="0"/>
              <a:t>Significant changes to gauge nodes in the MDB resulted in the need to recreate, manually review and update catchments and routing from scratch </a:t>
            </a:r>
          </a:p>
          <a:p>
            <a:pPr marL="342900" indent="-342900">
              <a:spcAft>
                <a:spcPts val="600"/>
              </a:spcAft>
              <a:buFont typeface="Arial" panose="020B0604020202020204" pitchFamily="34" charset="0"/>
              <a:buChar char="•"/>
            </a:pPr>
            <a:r>
              <a:rPr lang="en-US" sz="2800" dirty="0" smtClean="0"/>
              <a:t>Identified need to capture hydrological decision, </a:t>
            </a:r>
            <a:r>
              <a:rPr lang="en-AU" sz="2800" dirty="0" smtClean="0"/>
              <a:t>enabling </a:t>
            </a:r>
            <a:r>
              <a:rPr lang="en-AU" sz="2800" dirty="0"/>
              <a:t>repeatability and efficient updates </a:t>
            </a:r>
            <a:r>
              <a:rPr lang="en-AU" sz="2800" dirty="0" smtClean="0"/>
              <a:t>to </a:t>
            </a:r>
            <a:r>
              <a:rPr lang="en-AU" sz="2800" dirty="0"/>
              <a:t>complex </a:t>
            </a:r>
            <a:r>
              <a:rPr lang="en-AU" sz="2800" dirty="0" smtClean="0"/>
              <a:t>anabranching drainage networks</a:t>
            </a:r>
          </a:p>
          <a:p>
            <a:pPr marL="342900" indent="-342900">
              <a:spcAft>
                <a:spcPts val="600"/>
              </a:spcAft>
              <a:buFont typeface="Arial" panose="020B0604020202020204" pitchFamily="34" charset="0"/>
              <a:buChar char="•"/>
            </a:pPr>
            <a:r>
              <a:rPr lang="en-US" sz="2800" dirty="0" smtClean="0"/>
              <a:t>Further tools developed, utilising preferred flow node attribution at bifurcation points, capturing attribution for reuse</a:t>
            </a:r>
          </a:p>
          <a:p>
            <a:pPr marL="342900" lvl="1" indent="-342900">
              <a:spcAft>
                <a:spcPts val="600"/>
              </a:spcAft>
              <a:buFont typeface="Arial" panose="020B0604020202020204" pitchFamily="34" charset="0"/>
              <a:buChar char="•"/>
            </a:pPr>
            <a:r>
              <a:rPr lang="en-US" sz="2800" dirty="0" smtClean="0"/>
              <a:t>Improved resolution of v3 catchment boundaries in problematic MDB low relief areas</a:t>
            </a:r>
          </a:p>
          <a:p>
            <a:pPr marL="342900" lvl="1" indent="-342900">
              <a:spcAft>
                <a:spcPts val="600"/>
              </a:spcAft>
              <a:buFont typeface="Arial" panose="020B0604020202020204" pitchFamily="34" charset="0"/>
              <a:buChar char="•"/>
            </a:pPr>
            <a:r>
              <a:rPr lang="en-US" sz="2800" dirty="0" smtClean="0"/>
              <a:t>V3 catchments include additional attribution that mimics DEM filling of sinks, enabling automated inclusion of these areas to streams they potentially contribute flow to if filled</a:t>
            </a:r>
            <a:endParaRPr lang="en-US" sz="2200" dirty="0"/>
          </a:p>
        </p:txBody>
      </p:sp>
      <p:sp>
        <p:nvSpPr>
          <p:cNvPr id="12" name="TextBox 11"/>
          <p:cNvSpPr txBox="1"/>
          <p:nvPr/>
        </p:nvSpPr>
        <p:spPr>
          <a:xfrm>
            <a:off x="220763" y="1127390"/>
            <a:ext cx="8564689" cy="1077218"/>
          </a:xfrm>
          <a:prstGeom prst="rect">
            <a:avLst/>
          </a:prstGeom>
          <a:noFill/>
        </p:spPr>
        <p:txBody>
          <a:bodyPr wrap="square" rtlCol="0">
            <a:spAutoFit/>
          </a:bodyPr>
          <a:lstStyle/>
          <a:p>
            <a:pPr algn="ctr"/>
            <a:r>
              <a:rPr lang="en-US" sz="3200" dirty="0"/>
              <a:t>Case Study </a:t>
            </a:r>
            <a:r>
              <a:rPr lang="en-US" sz="3200" dirty="0" smtClean="0"/>
              <a:t>– Bureau AWRA-R </a:t>
            </a:r>
            <a:r>
              <a:rPr lang="en-US" sz="3200" dirty="0"/>
              <a:t>Catchments and Streamflow Routing - </a:t>
            </a:r>
            <a:r>
              <a:rPr lang="en-US" sz="3200" dirty="0" smtClean="0"/>
              <a:t>Learnings</a:t>
            </a:r>
            <a:endParaRPr lang="en-US"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034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252000" y="2160000"/>
            <a:ext cx="8564689" cy="3888000"/>
          </a:xfrm>
          <a:prstGeom prst="rect">
            <a:avLst/>
          </a:prstGeom>
          <a:noFill/>
        </p:spPr>
        <p:txBody>
          <a:bodyPr wrap="square" rtlCol="0">
            <a:normAutofit/>
          </a:bodyPr>
          <a:lstStyle/>
          <a:p>
            <a:pPr lvl="1">
              <a:spcAft>
                <a:spcPts val="600"/>
              </a:spcAft>
            </a:pPr>
            <a:endParaRPr lang="en-US" sz="2200" dirty="0"/>
          </a:p>
        </p:txBody>
      </p:sp>
      <p:pic>
        <p:nvPicPr>
          <p:cNvPr id="1028" name="Picture 4" descr="I:\Geofabric\Communication_and_Adoption\Logos\PNG\BOM_inline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2" name="TextBox 11"/>
          <p:cNvSpPr txBox="1"/>
          <p:nvPr/>
        </p:nvSpPr>
        <p:spPr>
          <a:xfrm>
            <a:off x="220763" y="1127390"/>
            <a:ext cx="8564689" cy="1077218"/>
          </a:xfrm>
          <a:prstGeom prst="rect">
            <a:avLst/>
          </a:prstGeom>
          <a:noFill/>
        </p:spPr>
        <p:txBody>
          <a:bodyPr wrap="square" rtlCol="0">
            <a:spAutoFit/>
          </a:bodyPr>
          <a:lstStyle/>
          <a:p>
            <a:pPr algn="ctr"/>
            <a:r>
              <a:rPr lang="en-US" sz="3200" dirty="0"/>
              <a:t>Case Study </a:t>
            </a:r>
            <a:r>
              <a:rPr lang="en-US" sz="3200" dirty="0" smtClean="0"/>
              <a:t>– Bureau AWRA-R Catchments </a:t>
            </a:r>
            <a:r>
              <a:rPr lang="en-US" sz="3200" dirty="0"/>
              <a:t>and Streamflow Routing</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pic>
        <p:nvPicPr>
          <p:cNvPr id="2" name="Picture 1" descr="MBD_AltFlow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3" name="Picture 2" descr="MBD_AltFlow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4" name="Picture 3" descr="MBD_AltFlow3.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5" name="Picture 4" descr="MBD_AltFlow4.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7" name="Picture 6" descr="MBD_AltFlow5.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9" name="Picture 8" descr="MBD_AltFlow6.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13" name="Picture 12" descr="MBD_AltFlow7.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15" name="Picture 14" descr="MBD_AltFlow8.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pic>
        <p:nvPicPr>
          <p:cNvPr id="17" name="Picture 16" descr="MBD_AltFlow9.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36000" y="2160000"/>
            <a:ext cx="5483906" cy="3877887"/>
          </a:xfrm>
          <a:prstGeom prst="rect">
            <a:avLst/>
          </a:prstGeom>
        </p:spPr>
      </p:pic>
    </p:spTree>
    <p:extLst>
      <p:ext uri="{BB962C8B-B14F-4D97-AF65-F5344CB8AC3E}">
        <p14:creationId xmlns:p14="http://schemas.microsoft.com/office/powerpoint/2010/main" val="26353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728000"/>
            <a:ext cx="8564689" cy="4320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r>
              <a:rPr lang="en-US" sz="2200" dirty="0" smtClean="0"/>
              <a:t>Northern Territory Dept. of Land </a:t>
            </a:r>
            <a:r>
              <a:rPr lang="en-US" sz="2200" dirty="0"/>
              <a:t>R</a:t>
            </a:r>
            <a:r>
              <a:rPr lang="en-US" sz="2200" dirty="0" smtClean="0"/>
              <a:t>esource Management evaluated </a:t>
            </a:r>
            <a:r>
              <a:rPr lang="en-US" sz="2200" dirty="0"/>
              <a:t>Geofabric </a:t>
            </a:r>
            <a:r>
              <a:rPr lang="en-US" sz="2200" dirty="0" smtClean="0"/>
              <a:t>version 2 data </a:t>
            </a:r>
            <a:r>
              <a:rPr lang="en-US" sz="2200" dirty="0"/>
              <a:t>and </a:t>
            </a:r>
            <a:r>
              <a:rPr lang="en-US" sz="2200" dirty="0" smtClean="0"/>
              <a:t>the Geofabric </a:t>
            </a:r>
            <a:r>
              <a:rPr lang="en-US" sz="2200" dirty="0"/>
              <a:t>toolset to delineate catchments for gauging stations for entry into </a:t>
            </a:r>
            <a:r>
              <a:rPr lang="en-US" sz="2200" dirty="0" smtClean="0"/>
              <a:t>their </a:t>
            </a:r>
            <a:r>
              <a:rPr lang="en-US" sz="2200" dirty="0" err="1" smtClean="0"/>
              <a:t>Hydstra</a:t>
            </a:r>
            <a:r>
              <a:rPr lang="en-US" sz="2200" dirty="0" smtClean="0"/>
              <a:t> system</a:t>
            </a:r>
            <a:endParaRPr lang="en-US" sz="2200" dirty="0"/>
          </a:p>
          <a:p>
            <a:pPr marL="342900" indent="-342900">
              <a:spcAft>
                <a:spcPts val="600"/>
              </a:spcAft>
              <a:buFont typeface="Arial" panose="020B0604020202020204" pitchFamily="34" charset="0"/>
              <a:buChar char="•"/>
            </a:pPr>
            <a:r>
              <a:rPr lang="en-US" sz="2200" dirty="0"/>
              <a:t>Study area around Darwin, compared Geofabric results against catchment areas derived by experienced hydrographers, and 1:50,000 topographic maps</a:t>
            </a:r>
          </a:p>
          <a:p>
            <a:pPr marL="342900" indent="-342900">
              <a:spcAft>
                <a:spcPts val="600"/>
              </a:spcAft>
              <a:buFont typeface="Arial" panose="020B0604020202020204" pitchFamily="34" charset="0"/>
              <a:buChar char="•"/>
            </a:pPr>
            <a:r>
              <a:rPr lang="en-US" sz="2200" dirty="0"/>
              <a:t>Acknowledgement to Corey Baird, NT Dept. of Land Resource Management</a:t>
            </a:r>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AU" sz="3200" dirty="0" smtClean="0"/>
              <a:t>Case study - </a:t>
            </a:r>
            <a:r>
              <a:rPr lang="en-US" sz="3200" dirty="0" smtClean="0"/>
              <a:t>NT DLRM Gauging </a:t>
            </a:r>
            <a:r>
              <a:rPr lang="en-US" sz="3200" dirty="0"/>
              <a:t>Catchments</a:t>
            </a:r>
            <a:r>
              <a:rPr lang="en-AU" sz="3200" dirty="0" smtClean="0"/>
              <a:t> </a:t>
            </a:r>
            <a:endParaRPr lang="en-AU"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8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2160000"/>
            <a:ext cx="8564689" cy="3888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r>
              <a:rPr lang="en-AU" sz="2200" dirty="0"/>
              <a:t>132 input Gauges, Geofabric successfully created 116 catchments</a:t>
            </a:r>
          </a:p>
          <a:p>
            <a:pPr marL="342900" indent="-342900">
              <a:spcAft>
                <a:spcPts val="600"/>
              </a:spcAft>
              <a:buFont typeface="Arial" panose="020B0604020202020204" pitchFamily="34" charset="0"/>
              <a:buChar char="•"/>
            </a:pPr>
            <a:r>
              <a:rPr lang="en-AU" sz="2200" dirty="0"/>
              <a:t>Identified a number of errors in pre-existing values in </a:t>
            </a:r>
            <a:r>
              <a:rPr lang="en-AU" sz="2200" dirty="0" err="1"/>
              <a:t>Hydstra</a:t>
            </a:r>
            <a:endParaRPr lang="en-AU" sz="2200" dirty="0"/>
          </a:p>
          <a:p>
            <a:pPr marL="342900" indent="-342900">
              <a:spcAft>
                <a:spcPts val="600"/>
              </a:spcAft>
              <a:buFont typeface="Arial" panose="020B0604020202020204" pitchFamily="34" charset="0"/>
              <a:buChar char="•"/>
            </a:pPr>
            <a:r>
              <a:rPr lang="en-AU" sz="2200" dirty="0"/>
              <a:t>Excelled at calculating area values for small-medium catchments (1-2,000 km</a:t>
            </a:r>
            <a:r>
              <a:rPr lang="en-AU" sz="2200" baseline="30000" dirty="0"/>
              <a:t>2 </a:t>
            </a:r>
            <a:r>
              <a:rPr lang="en-AU" sz="2200" dirty="0"/>
              <a:t>) and gauges close to Darwin</a:t>
            </a:r>
          </a:p>
          <a:p>
            <a:pPr marL="342900" indent="-342900">
              <a:spcAft>
                <a:spcPts val="600"/>
              </a:spcAft>
              <a:buFont typeface="Arial" panose="020B0604020202020204" pitchFamily="34" charset="0"/>
              <a:buChar char="•"/>
            </a:pPr>
            <a:r>
              <a:rPr lang="en-AU" sz="2200" dirty="0"/>
              <a:t>V2 Geofabric has limited, though still workable application for urban /</a:t>
            </a:r>
            <a:r>
              <a:rPr lang="en-AU" sz="2200" dirty="0" smtClean="0"/>
              <a:t>built </a:t>
            </a:r>
            <a:r>
              <a:rPr lang="en-AU" sz="2200" dirty="0"/>
              <a:t>up areas, large catchments (&gt;2,000 km</a:t>
            </a:r>
            <a:r>
              <a:rPr lang="en-AU" sz="2200" baseline="30000" dirty="0"/>
              <a:t>2 </a:t>
            </a:r>
            <a:r>
              <a:rPr lang="en-AU" sz="2200" dirty="0"/>
              <a:t>), and remote areas</a:t>
            </a:r>
          </a:p>
          <a:p>
            <a:pPr marL="342900" indent="-342900">
              <a:spcAft>
                <a:spcPts val="600"/>
              </a:spcAft>
              <a:buFont typeface="Arial" panose="020B0604020202020204" pitchFamily="34" charset="0"/>
              <a:buChar char="•"/>
            </a:pPr>
            <a:r>
              <a:rPr lang="en-AU" sz="2200" dirty="0"/>
              <a:t>Provides consistent results, proved a workable, time efficient and transparent alternative for calculating catchment boundaries</a:t>
            </a:r>
          </a:p>
        </p:txBody>
      </p:sp>
      <p:sp>
        <p:nvSpPr>
          <p:cNvPr id="12" name="TextBox 11"/>
          <p:cNvSpPr txBox="1"/>
          <p:nvPr/>
        </p:nvSpPr>
        <p:spPr>
          <a:xfrm>
            <a:off x="220763" y="1127390"/>
            <a:ext cx="8564689" cy="1077218"/>
          </a:xfrm>
          <a:prstGeom prst="rect">
            <a:avLst/>
          </a:prstGeom>
          <a:noFill/>
        </p:spPr>
        <p:txBody>
          <a:bodyPr wrap="square" rtlCol="0">
            <a:spAutoFit/>
          </a:bodyPr>
          <a:lstStyle/>
          <a:p>
            <a:pPr algn="ctr"/>
            <a:r>
              <a:rPr lang="en-AU" sz="3200" dirty="0" smtClean="0"/>
              <a:t>Case study - </a:t>
            </a:r>
            <a:r>
              <a:rPr lang="en-US" sz="3200" dirty="0" smtClean="0"/>
              <a:t>NT DLRM Gauging Catchments Results</a:t>
            </a:r>
            <a:r>
              <a:rPr lang="en-AU" sz="3200" dirty="0" smtClean="0"/>
              <a:t> </a:t>
            </a:r>
            <a:endParaRPr lang="en-AU"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65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2160000"/>
            <a:ext cx="8564689" cy="3888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r>
              <a:rPr lang="en-US" sz="2200" dirty="0"/>
              <a:t>Inconsistencies in </a:t>
            </a:r>
            <a:r>
              <a:rPr lang="en-US" sz="2200" dirty="0" smtClean="0"/>
              <a:t>v2 Geofabric </a:t>
            </a:r>
            <a:r>
              <a:rPr lang="en-US" sz="2200" dirty="0"/>
              <a:t>data likely to be remedied </a:t>
            </a:r>
            <a:r>
              <a:rPr lang="en-US" sz="2200" dirty="0" smtClean="0"/>
              <a:t>in updated version 3</a:t>
            </a:r>
            <a:endParaRPr lang="en-US" sz="2200" dirty="0"/>
          </a:p>
          <a:p>
            <a:pPr marL="342900" indent="-342900">
              <a:spcAft>
                <a:spcPts val="600"/>
              </a:spcAft>
              <a:buFont typeface="Arial" panose="020B0604020202020204" pitchFamily="34" charset="0"/>
              <a:buChar char="•"/>
            </a:pPr>
            <a:r>
              <a:rPr lang="en-US" sz="2200" dirty="0"/>
              <a:t>Multiple tools with many parameters, created ArcMap Model workflow to streamline catchment creation process</a:t>
            </a:r>
          </a:p>
          <a:p>
            <a:pPr marL="342900" indent="-342900">
              <a:spcAft>
                <a:spcPts val="600"/>
              </a:spcAft>
              <a:buFont typeface="Arial" panose="020B0604020202020204" pitchFamily="34" charset="0"/>
              <a:buChar char="•"/>
            </a:pPr>
            <a:r>
              <a:rPr lang="en-US" sz="2200" dirty="0"/>
              <a:t>Some gauge locations placed on the wrong stream segment, should use automated name match or area logic</a:t>
            </a:r>
          </a:p>
          <a:p>
            <a:pPr marL="342900" indent="-342900">
              <a:spcAft>
                <a:spcPts val="600"/>
              </a:spcAft>
              <a:buFont typeface="Arial" panose="020B0604020202020204" pitchFamily="34" charset="0"/>
              <a:buChar char="•"/>
            </a:pPr>
            <a:r>
              <a:rPr lang="en-US" sz="2200" dirty="0"/>
              <a:t>Validation procedures are </a:t>
            </a:r>
            <a:r>
              <a:rPr lang="en-US" sz="2200" dirty="0" smtClean="0"/>
              <a:t>necessary by hydrologists, </a:t>
            </a:r>
            <a:r>
              <a:rPr lang="en-US" sz="2200" dirty="0"/>
              <a:t>on both inputs and results</a:t>
            </a:r>
          </a:p>
        </p:txBody>
      </p:sp>
      <p:sp>
        <p:nvSpPr>
          <p:cNvPr id="12" name="TextBox 11"/>
          <p:cNvSpPr txBox="1"/>
          <p:nvPr/>
        </p:nvSpPr>
        <p:spPr>
          <a:xfrm>
            <a:off x="220763" y="1127390"/>
            <a:ext cx="8564689" cy="1077218"/>
          </a:xfrm>
          <a:prstGeom prst="rect">
            <a:avLst/>
          </a:prstGeom>
          <a:noFill/>
        </p:spPr>
        <p:txBody>
          <a:bodyPr wrap="square" rtlCol="0">
            <a:spAutoFit/>
          </a:bodyPr>
          <a:lstStyle/>
          <a:p>
            <a:pPr algn="ctr"/>
            <a:r>
              <a:rPr lang="en-AU" sz="3200" dirty="0" smtClean="0"/>
              <a:t>Case study - </a:t>
            </a:r>
            <a:r>
              <a:rPr lang="en-US" sz="3200" dirty="0" smtClean="0"/>
              <a:t>NT DLRM Gauging </a:t>
            </a:r>
            <a:r>
              <a:rPr lang="en-US" sz="3200" dirty="0"/>
              <a:t>Catchments Challenges and </a:t>
            </a:r>
            <a:r>
              <a:rPr lang="en-US" sz="3200" dirty="0" smtClean="0"/>
              <a:t>Learnings</a:t>
            </a:r>
            <a:r>
              <a:rPr lang="en-AU" sz="3200" dirty="0" smtClean="0"/>
              <a:t> </a:t>
            </a:r>
            <a:endParaRPr lang="en-AU"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21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728000"/>
            <a:ext cx="8564689" cy="4320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r>
              <a:rPr lang="en-US" sz="2200" dirty="0"/>
              <a:t>Improved map features and 1 second DEM, greatly improving catchment boundaries that better reflect reality</a:t>
            </a:r>
          </a:p>
          <a:p>
            <a:pPr marL="342900" indent="-342900">
              <a:spcAft>
                <a:spcPts val="600"/>
              </a:spcAft>
              <a:buFont typeface="Arial" panose="020B0604020202020204" pitchFamily="34" charset="0"/>
              <a:buChar char="•"/>
            </a:pPr>
            <a:r>
              <a:rPr lang="en-US" sz="2200" dirty="0" smtClean="0"/>
              <a:t>Contracted catchment product includes important monitoring stations</a:t>
            </a:r>
            <a:endParaRPr lang="en-US" sz="2200" dirty="0"/>
          </a:p>
          <a:p>
            <a:pPr marL="342900" indent="-342900">
              <a:spcAft>
                <a:spcPts val="600"/>
              </a:spcAft>
              <a:buFont typeface="Arial" panose="020B0604020202020204" pitchFamily="34" charset="0"/>
              <a:buChar char="•"/>
            </a:pPr>
            <a:r>
              <a:rPr lang="en-US" sz="2200" dirty="0" smtClean="0"/>
              <a:t>4 </a:t>
            </a:r>
            <a:r>
              <a:rPr lang="en-US" sz="2200" dirty="0"/>
              <a:t>of 13 drainage divisions </a:t>
            </a:r>
            <a:r>
              <a:rPr lang="en-US" sz="2200" dirty="0" smtClean="0"/>
              <a:t>publicly </a:t>
            </a:r>
            <a:r>
              <a:rPr lang="en-US" sz="2200" dirty="0"/>
              <a:t>available</a:t>
            </a:r>
          </a:p>
          <a:p>
            <a:pPr marL="342900" indent="-342900">
              <a:spcAft>
                <a:spcPts val="600"/>
              </a:spcAft>
              <a:buFont typeface="Arial" panose="020B0604020202020204" pitchFamily="34" charset="0"/>
              <a:buChar char="•"/>
            </a:pPr>
            <a:r>
              <a:rPr lang="en-US" sz="2200" dirty="0"/>
              <a:t>Remaining </a:t>
            </a:r>
            <a:r>
              <a:rPr lang="en-US" sz="2200" dirty="0" smtClean="0"/>
              <a:t>9 to </a:t>
            </a:r>
            <a:r>
              <a:rPr lang="en-US" sz="2200" dirty="0"/>
              <a:t>be </a:t>
            </a:r>
            <a:r>
              <a:rPr lang="en-US" sz="2200" dirty="0" err="1"/>
              <a:t>finalised</a:t>
            </a:r>
            <a:r>
              <a:rPr lang="en-US" sz="2200" dirty="0"/>
              <a:t> </a:t>
            </a:r>
            <a:r>
              <a:rPr lang="en-US" sz="2200" dirty="0" smtClean="0"/>
              <a:t>this year</a:t>
            </a:r>
            <a:endParaRPr lang="en-US" sz="2200" dirty="0"/>
          </a:p>
          <a:p>
            <a:pPr marL="342900" indent="-342900">
              <a:spcAft>
                <a:spcPts val="600"/>
              </a:spcAft>
              <a:buFont typeface="Arial" panose="020B0604020202020204" pitchFamily="34" charset="0"/>
              <a:buChar char="•"/>
            </a:pPr>
            <a:r>
              <a:rPr lang="en-US" sz="2200" dirty="0"/>
              <a:t>Challenge with hundreds of thousands of sinks in the DEM and aggregation of multi-jurisdictional mapped </a:t>
            </a:r>
            <a:r>
              <a:rPr lang="en-US" sz="2200" dirty="0" smtClean="0"/>
              <a:t>features</a:t>
            </a:r>
          </a:p>
          <a:p>
            <a:pPr marL="342900" indent="-342900">
              <a:spcAft>
                <a:spcPts val="600"/>
              </a:spcAft>
              <a:buFont typeface="Arial" panose="020B0604020202020204" pitchFamily="34" charset="0"/>
              <a:buChar char="•"/>
            </a:pPr>
            <a:r>
              <a:rPr lang="en-US" sz="2200" dirty="0" smtClean="0"/>
              <a:t>Significant resources in reviewing important monitoring stations</a:t>
            </a:r>
            <a:endParaRPr lang="en-US" sz="2200" dirty="0"/>
          </a:p>
          <a:p>
            <a:pPr marL="342900" indent="-342900">
              <a:spcAft>
                <a:spcPts val="600"/>
              </a:spcAft>
              <a:buFont typeface="Arial" panose="020B0604020202020204" pitchFamily="34" charset="0"/>
              <a:buChar char="•"/>
            </a:pPr>
            <a:r>
              <a:rPr lang="en-US" sz="2200" dirty="0"/>
              <a:t>Partnership with Geoscience Australia and the Australian National University </a:t>
            </a:r>
            <a:r>
              <a:rPr lang="en-US" sz="2200" dirty="0" err="1"/>
              <a:t>Fenner</a:t>
            </a:r>
            <a:r>
              <a:rPr lang="en-US" sz="2200" dirty="0"/>
              <a:t> School of Environment &amp; Society</a:t>
            </a:r>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AU" sz="3200" dirty="0"/>
              <a:t>Geofabric </a:t>
            </a:r>
            <a:r>
              <a:rPr lang="en-AU" sz="3200" dirty="0" smtClean="0"/>
              <a:t>Version 3 Products</a:t>
            </a:r>
            <a:endParaRPr lang="en-AU"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56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728000"/>
            <a:ext cx="8564689" cy="4320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r>
              <a:rPr lang="en-US" sz="2200" dirty="0"/>
              <a:t>Functionality -Tracing stream flow directions and creating contributing catchment areas</a:t>
            </a:r>
          </a:p>
          <a:p>
            <a:pPr marL="342900" indent="-342900">
              <a:spcAft>
                <a:spcPts val="600"/>
              </a:spcAft>
              <a:buFont typeface="Arial" panose="020B0604020202020204" pitchFamily="34" charset="0"/>
              <a:buChar char="•"/>
            </a:pPr>
            <a:r>
              <a:rPr lang="en-US" sz="2200" dirty="0"/>
              <a:t>Base level catchments can be </a:t>
            </a:r>
            <a:r>
              <a:rPr lang="en-US" sz="2200" dirty="0" err="1"/>
              <a:t>customised</a:t>
            </a:r>
            <a:r>
              <a:rPr lang="en-US" sz="2200" dirty="0"/>
              <a:t> to meet users requirements</a:t>
            </a:r>
          </a:p>
          <a:p>
            <a:pPr marL="342900" indent="-342900">
              <a:spcAft>
                <a:spcPts val="600"/>
              </a:spcAft>
              <a:buFont typeface="Arial" panose="020B0604020202020204" pitchFamily="34" charset="0"/>
              <a:buChar char="•"/>
            </a:pPr>
            <a:r>
              <a:rPr lang="en-US" sz="2200" dirty="0"/>
              <a:t>Toolset facilitates efficient bulk processing to create </a:t>
            </a:r>
            <a:r>
              <a:rPr lang="en-US" sz="2200" dirty="0" err="1"/>
              <a:t>customised</a:t>
            </a:r>
            <a:r>
              <a:rPr lang="en-US" sz="2200" dirty="0"/>
              <a:t> catchments and networks, providing consistency and repeatability</a:t>
            </a:r>
          </a:p>
          <a:p>
            <a:pPr marL="342900" indent="-342900">
              <a:spcAft>
                <a:spcPts val="600"/>
              </a:spcAft>
              <a:buFont typeface="Arial" panose="020B0604020202020204" pitchFamily="34" charset="0"/>
              <a:buChar char="•"/>
            </a:pPr>
            <a:r>
              <a:rPr lang="en-US" sz="2200" dirty="0"/>
              <a:t>Version 3 (V3) Geofabric data has improved catchments based on the 1 second </a:t>
            </a:r>
            <a:r>
              <a:rPr lang="en-US" sz="2200" dirty="0" smtClean="0"/>
              <a:t>DEM, and value added attribution</a:t>
            </a:r>
            <a:endParaRPr lang="en-US" sz="2200" dirty="0"/>
          </a:p>
          <a:p>
            <a:pPr marL="342900" indent="-342900">
              <a:spcAft>
                <a:spcPts val="600"/>
              </a:spcAft>
              <a:buFont typeface="Arial" panose="020B0604020202020204" pitchFamily="34" charset="0"/>
              <a:buChar char="•"/>
            </a:pPr>
            <a:r>
              <a:rPr lang="en-US" sz="2200" dirty="0"/>
              <a:t>All Creative </a:t>
            </a:r>
            <a:r>
              <a:rPr lang="en-US" sz="2200" dirty="0" smtClean="0"/>
              <a:t>Commons</a:t>
            </a:r>
          </a:p>
          <a:p>
            <a:pPr marL="342900" indent="-342900">
              <a:spcAft>
                <a:spcPts val="600"/>
              </a:spcAft>
              <a:buFont typeface="Arial" panose="020B0604020202020204" pitchFamily="34" charset="0"/>
              <a:buChar char="•"/>
            </a:pPr>
            <a:r>
              <a:rPr lang="en-US" sz="2200" dirty="0" smtClean="0"/>
              <a:t>Web </a:t>
            </a:r>
            <a:r>
              <a:rPr lang="en-US" sz="2200" dirty="0"/>
              <a:t>Feature and Map services also available</a:t>
            </a:r>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AU" sz="3200" dirty="0" smtClean="0"/>
              <a:t>Summary</a:t>
            </a:r>
            <a:endParaRPr lang="en-AU"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930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728000"/>
            <a:ext cx="8564689" cy="4320000"/>
          </a:xfrm>
          <a:prstGeom prst="rect">
            <a:avLst/>
          </a:prstGeom>
          <a:noFill/>
        </p:spPr>
        <p:txBody>
          <a:bodyPr wrap="square" rtlCol="0">
            <a:normAutofit fontScale="92500"/>
          </a:bodyPr>
          <a:lstStyle/>
          <a:p>
            <a:pPr marL="342900" indent="-342900">
              <a:spcAft>
                <a:spcPts val="1800"/>
              </a:spcAft>
              <a:buFont typeface="Arial" panose="020B0604020202020204" pitchFamily="34" charset="0"/>
              <a:buChar char="•"/>
            </a:pPr>
            <a:r>
              <a:rPr lang="en-AU" sz="2400" dirty="0"/>
              <a:t>Get involved, let us know your interest in the Geofabric, become </a:t>
            </a:r>
            <a:r>
              <a:rPr lang="en-AU" sz="2400" dirty="0" smtClean="0"/>
              <a:t>a V3 Beta </a:t>
            </a:r>
            <a:r>
              <a:rPr lang="en-AU" sz="2400" dirty="0"/>
              <a:t>Tester</a:t>
            </a:r>
            <a:endParaRPr lang="en-US" sz="2400" dirty="0"/>
          </a:p>
          <a:p>
            <a:pPr marL="342900" indent="-342900">
              <a:spcAft>
                <a:spcPts val="1800"/>
              </a:spcAft>
              <a:buFont typeface="Arial" panose="020B0604020202020204" pitchFamily="34" charset="0"/>
              <a:buChar char="•"/>
            </a:pPr>
            <a:r>
              <a:rPr lang="en-US" sz="2400" dirty="0"/>
              <a:t>Questions?</a:t>
            </a:r>
          </a:p>
          <a:p>
            <a:endParaRPr lang="en-US" sz="2400" dirty="0" smtClean="0"/>
          </a:p>
          <a:p>
            <a:r>
              <a:rPr lang="en-US" sz="2400" dirty="0" err="1" smtClean="0"/>
              <a:t>Geofabric</a:t>
            </a:r>
            <a:r>
              <a:rPr lang="en-US" sz="2400" dirty="0" smtClean="0"/>
              <a:t> Email </a:t>
            </a:r>
            <a:r>
              <a:rPr lang="en-US" sz="2400" dirty="0"/>
              <a:t>:      </a:t>
            </a:r>
            <a:r>
              <a:rPr lang="en-US" sz="2400" dirty="0">
                <a:hlinkClick r:id="rId4"/>
              </a:rPr>
              <a:t>AHGF@bom.gov.au</a:t>
            </a:r>
            <a:endParaRPr lang="en-US" sz="2400" dirty="0"/>
          </a:p>
          <a:p>
            <a:r>
              <a:rPr lang="en-US" sz="2400" dirty="0" err="1" smtClean="0"/>
              <a:t>Geofabric</a:t>
            </a:r>
            <a:r>
              <a:rPr lang="en-US" sz="2400" dirty="0" smtClean="0"/>
              <a:t> Website </a:t>
            </a:r>
            <a:r>
              <a:rPr lang="en-US" sz="2400" dirty="0"/>
              <a:t>: </a:t>
            </a:r>
            <a:r>
              <a:rPr lang="en-AU" sz="2400" dirty="0">
                <a:hlinkClick r:id="rId5"/>
              </a:rPr>
              <a:t>www.bom.gov.au/water/</a:t>
            </a:r>
            <a:r>
              <a:rPr lang="en-AU" sz="2400" dirty="0" smtClean="0">
                <a:hlinkClick r:id="rId5"/>
              </a:rPr>
              <a:t>geofabric</a:t>
            </a:r>
            <a:endParaRPr lang="en-AU" sz="2400" dirty="0" smtClean="0"/>
          </a:p>
          <a:p>
            <a:r>
              <a:rPr lang="en-AU" sz="2400" dirty="0" smtClean="0"/>
              <a:t>HRS Website : </a:t>
            </a:r>
            <a:r>
              <a:rPr lang="en-AU" sz="2400" dirty="0">
                <a:hlinkClick r:id="rId6"/>
              </a:rPr>
              <a:t>http://www.bom.gov.au/water/hrs</a:t>
            </a:r>
            <a:r>
              <a:rPr lang="en-AU" sz="2400" dirty="0" smtClean="0">
                <a:hlinkClick r:id="rId6"/>
              </a:rPr>
              <a:t>/</a:t>
            </a:r>
            <a:endParaRPr lang="en-AU" sz="2400" dirty="0" smtClean="0"/>
          </a:p>
          <a:p>
            <a:r>
              <a:rPr lang="en-AU" sz="2400" dirty="0" smtClean="0"/>
              <a:t>AWRA Modelling System paper : </a:t>
            </a:r>
            <a:r>
              <a:rPr lang="en-AU" sz="2400" dirty="0" smtClean="0">
                <a:hlinkClick r:id="rId7"/>
              </a:rPr>
              <a:t>https://www.researchgate.net/publication/287508478_Australian_Water_Resources_Assessment_Modelling_System_AWRAMS-informing_water_resources_assessment_and_national_water_accounting</a:t>
            </a:r>
            <a:endParaRPr lang="en-AU" sz="2400" dirty="0"/>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AU" sz="3200" dirty="0" smtClean="0"/>
              <a:t>Thank you</a:t>
            </a:r>
            <a:endParaRPr lang="en-AU" sz="3200" dirty="0"/>
          </a:p>
        </p:txBody>
      </p:sp>
      <p:pic>
        <p:nvPicPr>
          <p:cNvPr id="1028" name="Picture 4" descr="I:\Geofabric\Communication_and_Adoption\Logos\PNG\BOM_inline_bla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2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728000"/>
            <a:ext cx="8564689" cy="4320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r>
              <a:rPr lang="en-US" sz="2200" dirty="0" smtClean="0"/>
              <a:t>Key Geofabric Functionality</a:t>
            </a:r>
          </a:p>
          <a:p>
            <a:pPr marL="342900" indent="-342900">
              <a:spcAft>
                <a:spcPts val="600"/>
              </a:spcAft>
              <a:buFont typeface="Arial" panose="020B0604020202020204" pitchFamily="34" charset="0"/>
              <a:buChar char="•"/>
            </a:pPr>
            <a:r>
              <a:rPr lang="en-US" sz="2200" dirty="0" smtClean="0"/>
              <a:t>Geofabric Toolset</a:t>
            </a:r>
          </a:p>
          <a:p>
            <a:pPr marL="342900" indent="-342900">
              <a:spcAft>
                <a:spcPts val="600"/>
              </a:spcAft>
              <a:buFont typeface="Arial" panose="020B0604020202020204" pitchFamily="34" charset="0"/>
              <a:buChar char="•"/>
            </a:pPr>
            <a:r>
              <a:rPr lang="en-US" sz="2200" dirty="0" smtClean="0"/>
              <a:t>Geofabric Use Case Studies</a:t>
            </a:r>
          </a:p>
          <a:p>
            <a:pPr marL="800100" lvl="1" indent="-342900">
              <a:spcAft>
                <a:spcPts val="600"/>
              </a:spcAft>
              <a:buFont typeface="Wingdings" panose="05000000000000000000" pitchFamily="2" charset="2"/>
              <a:buChar char="Ø"/>
            </a:pPr>
            <a:r>
              <a:rPr lang="en-US" sz="2200" dirty="0" smtClean="0"/>
              <a:t>Bureau Hydrology Reference Station (HRS) &amp; </a:t>
            </a:r>
            <a:r>
              <a:rPr lang="en-US" sz="2200" dirty="0"/>
              <a:t>Australian Water Resource Assessment </a:t>
            </a:r>
            <a:r>
              <a:rPr lang="en-US" sz="2200" dirty="0" smtClean="0"/>
              <a:t>Landscape (AWRA-L) Modelling Catchments</a:t>
            </a:r>
            <a:endParaRPr lang="en-US" sz="2200" dirty="0"/>
          </a:p>
          <a:p>
            <a:pPr marL="800100" lvl="1" indent="-342900">
              <a:spcAft>
                <a:spcPts val="600"/>
              </a:spcAft>
              <a:buFont typeface="Wingdings" panose="05000000000000000000" pitchFamily="2" charset="2"/>
              <a:buChar char="Ø"/>
            </a:pPr>
            <a:r>
              <a:rPr lang="en-US" sz="2200" dirty="0" smtClean="0"/>
              <a:t>Bureau </a:t>
            </a:r>
            <a:r>
              <a:rPr lang="en-US" sz="2200" dirty="0"/>
              <a:t>Australian Water Resource Assessment </a:t>
            </a:r>
            <a:r>
              <a:rPr lang="en-US" sz="2200" dirty="0" smtClean="0"/>
              <a:t>River (AWRA-R) Modelling Catchments </a:t>
            </a:r>
            <a:r>
              <a:rPr lang="en-US" sz="2200" dirty="0"/>
              <a:t>and </a:t>
            </a:r>
            <a:r>
              <a:rPr lang="en-US" sz="2200" dirty="0" smtClean="0"/>
              <a:t>Streamflow Routing</a:t>
            </a:r>
          </a:p>
          <a:p>
            <a:pPr marL="800100" lvl="1" indent="-342900">
              <a:spcAft>
                <a:spcPts val="600"/>
              </a:spcAft>
              <a:buFont typeface="Wingdings" panose="05000000000000000000" pitchFamily="2" charset="2"/>
              <a:buChar char="Ø"/>
            </a:pPr>
            <a:r>
              <a:rPr lang="en-US" sz="2200" dirty="0"/>
              <a:t>Northern Territory </a:t>
            </a:r>
            <a:r>
              <a:rPr lang="en-US" sz="2200" dirty="0" smtClean="0"/>
              <a:t>Dept</a:t>
            </a:r>
            <a:r>
              <a:rPr lang="en-US" sz="2200" dirty="0"/>
              <a:t>. of Land Resource Management (DLRM) Delineation of Gauging </a:t>
            </a:r>
            <a:r>
              <a:rPr lang="en-US" sz="2200" dirty="0" smtClean="0"/>
              <a:t>Catchments</a:t>
            </a:r>
            <a:endParaRPr lang="en-US" sz="2200" dirty="0"/>
          </a:p>
          <a:p>
            <a:pPr marL="342900" indent="-342900">
              <a:spcAft>
                <a:spcPts val="600"/>
              </a:spcAft>
              <a:buFont typeface="Arial" panose="020B0604020202020204" pitchFamily="34" charset="0"/>
              <a:buChar char="•"/>
            </a:pPr>
            <a:r>
              <a:rPr lang="en-US" sz="2200" dirty="0" smtClean="0"/>
              <a:t>Geofabric Version </a:t>
            </a:r>
            <a:r>
              <a:rPr lang="en-US" sz="2200" dirty="0"/>
              <a:t>3 Products</a:t>
            </a:r>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AU" sz="3200" dirty="0"/>
              <a:t>Geofabric Presentation Overview</a:t>
            </a:r>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11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728000"/>
            <a:ext cx="8564689" cy="4320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endParaRPr lang="en-US" sz="2200" dirty="0"/>
          </a:p>
        </p:txBody>
      </p:sp>
      <p:pic>
        <p:nvPicPr>
          <p:cNvPr id="1028" name="Picture 4" descr="I:\Geofabric\Communication_and_Adoption\Logos\PNG\BOM_inline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57200" y="1004249"/>
            <a:ext cx="8229600" cy="6892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ysClr val="window" lastClr="FFFFFF"/>
                </a:solidFill>
                <a:effectLst/>
                <a:uLnTx/>
                <a:uFillTx/>
                <a:latin typeface="Calibri"/>
                <a:ea typeface="+mj-ea"/>
                <a:cs typeface="+mj-cs"/>
              </a:rPr>
              <a:t>Geofabric Key Functionality</a:t>
            </a:r>
            <a:endParaRPr kumimoji="0" lang="en-US" sz="3400" b="0" i="0" u="none" strike="noStrike" kern="1200" cap="none" spc="0" normalizeH="0" baseline="0" noProof="0" dirty="0">
              <a:ln>
                <a:noFill/>
              </a:ln>
              <a:solidFill>
                <a:sysClr val="window" lastClr="FFFFFF"/>
              </a:solidFill>
              <a:effectLst/>
              <a:uLnTx/>
              <a:uFillTx/>
              <a:latin typeface="Calibri"/>
              <a:ea typeface="+mj-ea"/>
              <a:cs typeface="+mj-cs"/>
            </a:endParaRPr>
          </a:p>
        </p:txBody>
      </p:sp>
      <p:pic>
        <p:nvPicPr>
          <p:cNvPr id="17" name="1 Pic streams and DEM"/>
          <p:cNvPicPr>
            <a:picLocks noChangeAspect="1" noChangeArrowheads="1"/>
          </p:cNvPicPr>
          <p:nvPr/>
        </p:nvPicPr>
        <p:blipFill rotWithShape="1">
          <a:blip r:embed="rId5">
            <a:extLst>
              <a:ext uri="{28A0092B-C50C-407E-A947-70E740481C1C}">
                <a14:useLocalDpi xmlns:a14="http://schemas.microsoft.com/office/drawing/2010/main" val="0"/>
              </a:ext>
            </a:extLst>
          </a:blip>
          <a:srcRect l="460" t="379"/>
          <a:stretch/>
        </p:blipFill>
        <p:spPr bwMode="auto">
          <a:xfrm>
            <a:off x="3481059" y="1844530"/>
            <a:ext cx="5231940" cy="347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4 Pic Related catchments"/>
          <p:cNvPicPr>
            <a:picLocks noChangeAspect="1"/>
          </p:cNvPicPr>
          <p:nvPr/>
        </p:nvPicPr>
        <p:blipFill rotWithShape="1">
          <a:blip r:embed="rId6" cstate="print">
            <a:extLst>
              <a:ext uri="{28A0092B-C50C-407E-A947-70E740481C1C}">
                <a14:useLocalDpi xmlns:a14="http://schemas.microsoft.com/office/drawing/2010/main" val="0"/>
              </a:ext>
            </a:extLst>
          </a:blip>
          <a:srcRect l="2557" t="3029"/>
          <a:stretch/>
        </p:blipFill>
        <p:spPr>
          <a:xfrm>
            <a:off x="3561855" y="1914959"/>
            <a:ext cx="5182172" cy="3432289"/>
          </a:xfrm>
          <a:prstGeom prst="rect">
            <a:avLst/>
          </a:prstGeom>
        </p:spPr>
      </p:pic>
      <p:pic>
        <p:nvPicPr>
          <p:cNvPr id="19" name="5 Pic Related catchments"/>
          <p:cNvPicPr>
            <a:picLocks noChangeAspect="1"/>
          </p:cNvPicPr>
          <p:nvPr/>
        </p:nvPicPr>
        <p:blipFill rotWithShape="1">
          <a:blip r:embed="rId6" cstate="print">
            <a:duotone>
              <a:prstClr val="black"/>
              <a:srgbClr val="02B2E4">
                <a:tint val="45000"/>
                <a:satMod val="400000"/>
              </a:srgbClr>
            </a:duotone>
            <a:extLst>
              <a:ext uri="{28A0092B-C50C-407E-A947-70E740481C1C}">
                <a14:useLocalDpi xmlns:a14="http://schemas.microsoft.com/office/drawing/2010/main" val="0"/>
              </a:ext>
            </a:extLst>
          </a:blip>
          <a:srcRect l="2557" t="3029"/>
          <a:stretch/>
        </p:blipFill>
        <p:spPr>
          <a:xfrm>
            <a:off x="3561855" y="1914959"/>
            <a:ext cx="5182172" cy="3432288"/>
          </a:xfrm>
          <a:prstGeom prst="rect">
            <a:avLst/>
          </a:prstGeom>
        </p:spPr>
      </p:pic>
      <p:pic>
        <p:nvPicPr>
          <p:cNvPr id="20" name="6 Pic Merged single catchment"/>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5201" t="4673"/>
          <a:stretch/>
        </p:blipFill>
        <p:spPr>
          <a:xfrm>
            <a:off x="3201752" y="1636031"/>
            <a:ext cx="6101049" cy="4083091"/>
          </a:xfrm>
          <a:prstGeom prst="rect">
            <a:avLst/>
          </a:prstGeom>
        </p:spPr>
      </p:pic>
      <p:pic>
        <p:nvPicPr>
          <p:cNvPr id="21" name="3 Pic Trace Streams" descr="S:\Head Office\Shared\Video Production\geofabric working folder\GeofabricV2.1.1\Video\4 Network Streams\Trace Result 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52" t="2032"/>
          <a:stretch/>
        </p:blipFill>
        <p:spPr bwMode="auto">
          <a:xfrm>
            <a:off x="3561855" y="1914958"/>
            <a:ext cx="5126947" cy="3395513"/>
          </a:xfrm>
          <a:prstGeom prst="rect">
            <a:avLst/>
          </a:prstGeom>
          <a:noFill/>
          <a:extLst>
            <a:ext uri="{909E8E84-426E-40DD-AFC4-6F175D3DCCD1}">
              <a14:hiddenFill xmlns:a14="http://schemas.microsoft.com/office/drawing/2010/main">
                <a:solidFill>
                  <a:srgbClr val="FFFFFF"/>
                </a:solidFill>
              </a14:hiddenFill>
            </a:ext>
          </a:extLst>
        </p:spPr>
      </p:pic>
      <p:pic>
        <p:nvPicPr>
          <p:cNvPr id="22" name="7 Pic Subcatchment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77762" y="2186676"/>
            <a:ext cx="4092662" cy="2776821"/>
          </a:xfrm>
          <a:prstGeom prst="rect">
            <a:avLst/>
          </a:prstGeom>
        </p:spPr>
      </p:pic>
      <p:pic>
        <p:nvPicPr>
          <p:cNvPr id="23" name="8 Pic Link Network" descr="S:\Head Office\Shared\Video Production\geofabric working folder\GeofabricV2.1.1\Video\5 Hydrologist Network\New_5_Hydro links.pn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2748" y="2248065"/>
            <a:ext cx="4041609" cy="2654042"/>
          </a:xfrm>
          <a:prstGeom prst="rect">
            <a:avLst/>
          </a:prstGeom>
          <a:noFill/>
          <a:extLst>
            <a:ext uri="{909E8E84-426E-40DD-AFC4-6F175D3DCCD1}">
              <a14:hiddenFill xmlns:a14="http://schemas.microsoft.com/office/drawing/2010/main">
                <a:solidFill>
                  <a:srgbClr val="FFFFFF"/>
                </a:solidFill>
              </a14:hiddenFill>
            </a:ext>
          </a:extLst>
        </p:spPr>
      </p:pic>
      <p:pic>
        <p:nvPicPr>
          <p:cNvPr id="24" name="2 Pic Start Trace Flag"/>
          <p:cNvPicPr>
            <a:picLocks noChangeAspect="1"/>
          </p:cNvPicPr>
          <p:nvPr/>
        </p:nvPicPr>
        <p:blipFill rotWithShape="1">
          <a:blip r:embed="rId12" cstate="print">
            <a:extLst>
              <a:ext uri="{28A0092B-C50C-407E-A947-70E740481C1C}">
                <a14:useLocalDpi xmlns:a14="http://schemas.microsoft.com/office/drawing/2010/main" val="0"/>
              </a:ext>
            </a:extLst>
          </a:blip>
          <a:srcRect l="12231" t="9781"/>
          <a:stretch/>
        </p:blipFill>
        <p:spPr>
          <a:xfrm>
            <a:off x="2141429" y="900763"/>
            <a:ext cx="8498402" cy="5813946"/>
          </a:xfrm>
          <a:prstGeom prst="rect">
            <a:avLst/>
          </a:prstGeom>
        </p:spPr>
      </p:pic>
      <p:sp>
        <p:nvSpPr>
          <p:cNvPr id="25" name="1 Content Placeholde"/>
          <p:cNvSpPr txBox="1">
            <a:spLocks/>
          </p:cNvSpPr>
          <p:nvPr/>
        </p:nvSpPr>
        <p:spPr>
          <a:xfrm>
            <a:off x="457200" y="1844530"/>
            <a:ext cx="3787254" cy="3502718"/>
          </a:xfrm>
          <a:prstGeom prst="rect">
            <a:avLst/>
          </a:prstGeom>
          <a:solidFill>
            <a:sysClr val="window" lastClr="FFFFFF"/>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1800"/>
              </a:spcBef>
              <a:spcAft>
                <a:spcPts val="600"/>
              </a:spcAft>
              <a:buClrTx/>
              <a:buSzTx/>
              <a:buFont typeface="Arial"/>
              <a:buChar char="•"/>
              <a:tabLst/>
              <a:defRPr/>
            </a:pPr>
            <a:endParaRPr kumimoji="0" lang="en-AU"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600"/>
              </a:spcAft>
              <a:buClrTx/>
              <a:buSzTx/>
              <a:buFont typeface="Arial"/>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Calibri"/>
                <a:ea typeface="+mn-ea"/>
                <a:cs typeface="+mn-cs"/>
              </a:rPr>
              <a:t>Trace the connected &amp; flow directed stream network </a:t>
            </a:r>
            <a:r>
              <a:rPr lang="en-AU" sz="2200" dirty="0" smtClean="0">
                <a:solidFill>
                  <a:sysClr val="windowText" lastClr="000000"/>
                </a:solidFill>
                <a:latin typeface="Calibri"/>
              </a:rPr>
              <a:t>up</a:t>
            </a:r>
            <a:r>
              <a:rPr kumimoji="0" lang="en-AU" sz="2200" b="0" i="0" u="none" strike="noStrike" kern="1200" cap="none" spc="0" normalizeH="0" baseline="0" noProof="0" dirty="0" smtClean="0">
                <a:ln>
                  <a:noFill/>
                </a:ln>
                <a:solidFill>
                  <a:sysClr val="windowText" lastClr="000000"/>
                </a:solidFill>
                <a:effectLst/>
                <a:uLnTx/>
                <a:uFillTx/>
                <a:latin typeface="Calibri"/>
                <a:ea typeface="+mn-ea"/>
                <a:cs typeface="+mn-cs"/>
              </a:rPr>
              <a:t>stream or</a:t>
            </a:r>
            <a:r>
              <a:rPr kumimoji="0" lang="en-AU" sz="2200" b="0" i="0" u="none" strike="noStrike" kern="1200" cap="none" spc="0" normalizeH="0" noProof="0" dirty="0" smtClean="0">
                <a:ln>
                  <a:noFill/>
                </a:ln>
                <a:solidFill>
                  <a:sysClr val="windowText" lastClr="000000"/>
                </a:solidFill>
                <a:effectLst/>
                <a:uLnTx/>
                <a:uFillTx/>
                <a:latin typeface="Calibri"/>
                <a:ea typeface="+mn-ea"/>
                <a:cs typeface="+mn-cs"/>
              </a:rPr>
              <a:t> </a:t>
            </a:r>
            <a:r>
              <a:rPr lang="en-AU" sz="2200" dirty="0" smtClean="0">
                <a:solidFill>
                  <a:sysClr val="windowText" lastClr="000000"/>
                </a:solidFill>
                <a:latin typeface="Calibri"/>
              </a:rPr>
              <a:t>down</a:t>
            </a:r>
            <a:r>
              <a:rPr kumimoji="0" lang="en-AU" sz="2200" b="0" i="0" u="none" strike="noStrike" kern="1200" cap="none" spc="0" normalizeH="0" baseline="0" noProof="0" dirty="0" smtClean="0">
                <a:ln>
                  <a:noFill/>
                </a:ln>
                <a:solidFill>
                  <a:sysClr val="windowText" lastClr="000000"/>
                </a:solidFill>
                <a:effectLst/>
                <a:uLnTx/>
                <a:uFillTx/>
                <a:latin typeface="Calibri"/>
                <a:ea typeface="+mn-ea"/>
                <a:cs typeface="+mn-cs"/>
              </a:rPr>
              <a:t>stream</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6" name="2 Text Related Catchments"/>
          <p:cNvSpPr txBox="1">
            <a:spLocks/>
          </p:cNvSpPr>
          <p:nvPr/>
        </p:nvSpPr>
        <p:spPr>
          <a:xfrm>
            <a:off x="459883" y="3274886"/>
            <a:ext cx="3787254" cy="492530"/>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AU" sz="2200" b="0" i="0" u="none" strike="noStrike" kern="1200" cap="none" spc="0" normalizeH="0" baseline="0" noProof="0" dirty="0" smtClean="0">
                <a:ln>
                  <a:noFill/>
                </a:ln>
                <a:solidFill>
                  <a:prstClr val="black"/>
                </a:solidFill>
                <a:effectLst/>
                <a:uLnTx/>
                <a:uFillTx/>
                <a:latin typeface="Calibri"/>
                <a:ea typeface="+mn-ea"/>
                <a:cs typeface="+mn-cs"/>
              </a:rPr>
              <a:t>Find related catchments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AU" sz="20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3 Text Total Catchemnt Area"/>
          <p:cNvSpPr txBox="1">
            <a:spLocks/>
          </p:cNvSpPr>
          <p:nvPr/>
        </p:nvSpPr>
        <p:spPr>
          <a:xfrm>
            <a:off x="457200" y="3677576"/>
            <a:ext cx="3787254" cy="810669"/>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AU" sz="2200" b="0" i="0" u="none" strike="noStrike" kern="1200" cap="none" spc="0" normalizeH="0" baseline="0" noProof="0" dirty="0" smtClean="0">
                <a:ln>
                  <a:noFill/>
                </a:ln>
                <a:solidFill>
                  <a:prstClr val="black"/>
                </a:solidFill>
                <a:effectLst/>
                <a:uLnTx/>
                <a:uFillTx/>
                <a:latin typeface="Calibri"/>
                <a:ea typeface="+mn-ea"/>
                <a:cs typeface="+mn-cs"/>
              </a:rPr>
              <a:t>Derive total contributing catchment area</a:t>
            </a:r>
          </a:p>
        </p:txBody>
      </p:sp>
      <p:sp>
        <p:nvSpPr>
          <p:cNvPr id="28" name="4 Text Sub-Catchment &amp; Links"/>
          <p:cNvSpPr txBox="1">
            <a:spLocks/>
          </p:cNvSpPr>
          <p:nvPr/>
        </p:nvSpPr>
        <p:spPr>
          <a:xfrm>
            <a:off x="457200" y="4460840"/>
            <a:ext cx="3787254" cy="775787"/>
          </a:xfrm>
          <a:prstGeom prst="rect">
            <a:avLst/>
          </a:prstGeom>
          <a:no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10000"/>
              </a:lnSpc>
              <a:spcBef>
                <a:spcPct val="20000"/>
              </a:spcBef>
              <a:spcAft>
                <a:spcPts val="600"/>
              </a:spcAft>
              <a:buClrTx/>
              <a:buSzTx/>
              <a:buFont typeface="Arial"/>
              <a:buChar char="•"/>
              <a:tabLst/>
              <a:defRPr/>
            </a:pPr>
            <a:r>
              <a:rPr kumimoji="0" lang="en-AU" sz="2400" b="0" i="0" u="none" strike="noStrike" kern="1200" cap="none" spc="0" normalizeH="0" baseline="0" noProof="0" dirty="0" smtClean="0">
                <a:ln>
                  <a:noFill/>
                </a:ln>
                <a:solidFill>
                  <a:prstClr val="black"/>
                </a:solidFill>
                <a:effectLst/>
                <a:uLnTx/>
                <a:uFillTx/>
                <a:latin typeface="Calibri"/>
                <a:ea typeface="+mn-ea"/>
                <a:cs typeface="+mn-cs"/>
              </a:rPr>
              <a:t>Or sub-catchments &amp; linked network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AU" sz="20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AU" sz="3200" dirty="0" smtClean="0"/>
              <a:t>Key Geofabric Functionality</a:t>
            </a:r>
            <a:endParaRPr lang="en-AU" sz="3200" dirty="0"/>
          </a:p>
        </p:txBody>
      </p:sp>
    </p:spTree>
    <p:extLst>
      <p:ext uri="{BB962C8B-B14F-4D97-AF65-F5344CB8AC3E}">
        <p14:creationId xmlns:p14="http://schemas.microsoft.com/office/powerpoint/2010/main" val="24549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2000"/>
                                        <p:tgtEl>
                                          <p:spTgt spid="18"/>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000"/>
                                        <p:tgtEl>
                                          <p:spTgt spid="20"/>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900"/>
                                        <p:tgtEl>
                                          <p:spTgt spid="22"/>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par>
                          <p:cTn id="50" fill="hold">
                            <p:stCondLst>
                              <p:cond delay="19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8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AU" sz="3200" dirty="0" smtClean="0"/>
              <a:t>Geofabric Toolset - Key Functionality</a:t>
            </a:r>
            <a:endParaRPr lang="en-AU"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4984" y="1863847"/>
            <a:ext cx="31242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a:spLocks/>
          </p:cNvSpPr>
          <p:nvPr/>
        </p:nvSpPr>
        <p:spPr>
          <a:xfrm>
            <a:off x="252000" y="1728000"/>
            <a:ext cx="5562377" cy="791105"/>
          </a:xfrm>
          <a:prstGeom prst="rect">
            <a:avLst/>
          </a:prstGeom>
          <a:noFill/>
        </p:spPr>
        <p:txBody>
          <a:bodyPr wrap="square" rtlCol="0">
            <a:normAutofit/>
          </a:bodyPr>
          <a:lstStyle/>
          <a:p>
            <a:pPr marL="342900" indent="-342900">
              <a:spcAft>
                <a:spcPts val="600"/>
              </a:spcAft>
              <a:buFont typeface="Arial"/>
              <a:buChar char="•"/>
            </a:pPr>
            <a:r>
              <a:rPr lang="en-AU" sz="2200" dirty="0" smtClean="0"/>
              <a:t>Supports workflows </a:t>
            </a:r>
            <a:r>
              <a:rPr lang="en-AU" sz="2200" dirty="0"/>
              <a:t>commonly </a:t>
            </a:r>
            <a:r>
              <a:rPr lang="en-AU" sz="2200" dirty="0" smtClean="0"/>
              <a:t>performed </a:t>
            </a:r>
            <a:r>
              <a:rPr lang="en-AU" sz="2200" dirty="0"/>
              <a:t>by </a:t>
            </a:r>
            <a:r>
              <a:rPr lang="en-AU" sz="2200" dirty="0" smtClean="0"/>
              <a:t>hydrologists for multiple sites</a:t>
            </a:r>
            <a:endParaRPr lang="en-US" sz="220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8519" y="4275257"/>
            <a:ext cx="3096604" cy="203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p:cNvSpPr>
          <p:nvPr/>
        </p:nvSpPr>
        <p:spPr>
          <a:xfrm>
            <a:off x="257470" y="2405200"/>
            <a:ext cx="5562377" cy="575741"/>
          </a:xfrm>
          <a:prstGeom prst="rect">
            <a:avLst/>
          </a:prstGeom>
          <a:noFill/>
        </p:spPr>
        <p:txBody>
          <a:bodyPr wrap="square" rtlCol="0">
            <a:normAutofit/>
          </a:bodyPr>
          <a:lstStyle/>
          <a:p>
            <a:pPr marL="342900" indent="-342900">
              <a:spcAft>
                <a:spcPts val="600"/>
              </a:spcAft>
              <a:buFont typeface="Arial"/>
              <a:buChar char="•"/>
            </a:pPr>
            <a:r>
              <a:rPr lang="en-US" sz="2200" dirty="0" smtClean="0"/>
              <a:t>Create nodes on streams from users points</a:t>
            </a:r>
            <a:endParaRPr lang="en-US" sz="2200" dirty="0"/>
          </a:p>
        </p:txBody>
      </p:sp>
      <p:sp>
        <p:nvSpPr>
          <p:cNvPr id="17" name="TextBox 16"/>
          <p:cNvSpPr txBox="1">
            <a:spLocks/>
          </p:cNvSpPr>
          <p:nvPr/>
        </p:nvSpPr>
        <p:spPr>
          <a:xfrm>
            <a:off x="262940" y="2809505"/>
            <a:ext cx="5562377" cy="759227"/>
          </a:xfrm>
          <a:prstGeom prst="rect">
            <a:avLst/>
          </a:prstGeom>
          <a:noFill/>
        </p:spPr>
        <p:txBody>
          <a:bodyPr wrap="square" rtlCol="0">
            <a:normAutofit lnSpcReduction="10000"/>
          </a:bodyPr>
          <a:lstStyle/>
          <a:p>
            <a:pPr marL="342900" indent="-342900">
              <a:spcAft>
                <a:spcPts val="600"/>
              </a:spcAft>
              <a:buFont typeface="Arial"/>
              <a:buChar char="•"/>
            </a:pPr>
            <a:r>
              <a:rPr lang="en-AU" sz="2200" dirty="0" smtClean="0"/>
              <a:t>Derive upstream </a:t>
            </a:r>
            <a:r>
              <a:rPr lang="en-AU" sz="2200" dirty="0"/>
              <a:t>catchments or </a:t>
            </a:r>
            <a:r>
              <a:rPr lang="en-AU" sz="2200" dirty="0" smtClean="0"/>
              <a:t>sub- </a:t>
            </a:r>
            <a:r>
              <a:rPr lang="en-AU" sz="2200" dirty="0"/>
              <a:t>catchments from </a:t>
            </a:r>
            <a:r>
              <a:rPr lang="en-AU" sz="2200" dirty="0" smtClean="0"/>
              <a:t>selected nodes </a:t>
            </a:r>
            <a:r>
              <a:rPr lang="en-AU" sz="2200" dirty="0"/>
              <a:t>of </a:t>
            </a:r>
            <a:r>
              <a:rPr lang="en-AU" sz="2200" dirty="0" smtClean="0"/>
              <a:t>interest</a:t>
            </a:r>
            <a:endParaRPr lang="en-US" sz="2200" dirty="0"/>
          </a:p>
        </p:txBody>
      </p:sp>
      <p:sp>
        <p:nvSpPr>
          <p:cNvPr id="18" name="TextBox 17"/>
          <p:cNvSpPr txBox="1">
            <a:spLocks/>
          </p:cNvSpPr>
          <p:nvPr/>
        </p:nvSpPr>
        <p:spPr>
          <a:xfrm>
            <a:off x="268410" y="3455216"/>
            <a:ext cx="5562377" cy="512378"/>
          </a:xfrm>
          <a:prstGeom prst="rect">
            <a:avLst/>
          </a:prstGeom>
          <a:noFill/>
        </p:spPr>
        <p:txBody>
          <a:bodyPr wrap="square" rtlCol="0">
            <a:normAutofit/>
          </a:bodyPr>
          <a:lstStyle/>
          <a:p>
            <a:pPr marL="342900" indent="-342900">
              <a:spcAft>
                <a:spcPts val="600"/>
              </a:spcAft>
              <a:buFont typeface="Arial"/>
              <a:buChar char="•"/>
            </a:pPr>
            <a:r>
              <a:rPr lang="en-AU" sz="2200" dirty="0" smtClean="0"/>
              <a:t>Create sub-catchment stream links</a:t>
            </a:r>
            <a:endParaRPr lang="en-US" sz="2200" dirty="0" smtClean="0"/>
          </a:p>
        </p:txBody>
      </p:sp>
      <p:sp>
        <p:nvSpPr>
          <p:cNvPr id="19" name="TextBox 18"/>
          <p:cNvSpPr txBox="1">
            <a:spLocks/>
          </p:cNvSpPr>
          <p:nvPr/>
        </p:nvSpPr>
        <p:spPr>
          <a:xfrm>
            <a:off x="272870" y="3838519"/>
            <a:ext cx="5552002" cy="464952"/>
          </a:xfrm>
          <a:prstGeom prst="rect">
            <a:avLst/>
          </a:prstGeom>
          <a:noFill/>
        </p:spPr>
        <p:txBody>
          <a:bodyPr wrap="square" rtlCol="0">
            <a:noAutofit/>
          </a:bodyPr>
          <a:lstStyle/>
          <a:p>
            <a:pPr marL="342900" indent="-342900" defTabSz="914400">
              <a:buFont typeface="Arial"/>
              <a:buChar char="•"/>
              <a:defRPr/>
            </a:pPr>
            <a:r>
              <a:rPr lang="en-AU" altLang="en-US" sz="2200" dirty="0" smtClean="0">
                <a:ea typeface="MS PGothic" pitchFamily="34" charset="-128"/>
              </a:rPr>
              <a:t>Bulk download stream gauge time </a:t>
            </a:r>
            <a:r>
              <a:rPr lang="en-AU" altLang="en-US" sz="2200" dirty="0">
                <a:ea typeface="MS PGothic" pitchFamily="34" charset="-128"/>
              </a:rPr>
              <a:t>series data</a:t>
            </a:r>
          </a:p>
        </p:txBody>
      </p:sp>
    </p:spTree>
    <p:extLst>
      <p:ext uri="{BB962C8B-B14F-4D97-AF65-F5344CB8AC3E}">
        <p14:creationId xmlns:p14="http://schemas.microsoft.com/office/powerpoint/2010/main" val="8169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698972"/>
            <a:ext cx="8564689" cy="4320000"/>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200" dirty="0" smtClean="0"/>
              <a:t>Australian </a:t>
            </a:r>
            <a:r>
              <a:rPr lang="en-US" sz="2200" dirty="0"/>
              <a:t>Water Resource Assessment </a:t>
            </a:r>
            <a:r>
              <a:rPr lang="en-US" sz="2200" dirty="0" smtClean="0"/>
              <a:t>Landscape (AWRA-L) model Geofabric v2 catchments</a:t>
            </a:r>
          </a:p>
          <a:p>
            <a:pPr marL="800100" lvl="1" indent="-342900">
              <a:spcAft>
                <a:spcPts val="600"/>
              </a:spcAft>
              <a:buFont typeface="Arial" panose="020B0604020202020204" pitchFamily="34" charset="0"/>
              <a:buChar char="•"/>
            </a:pPr>
            <a:r>
              <a:rPr lang="en-US" sz="2200" dirty="0" smtClean="0"/>
              <a:t>807 shortlisted station catchments compared against alternately sourced catchment boundaries, reviewed</a:t>
            </a:r>
            <a:r>
              <a:rPr lang="en-US" sz="2200" dirty="0" smtClean="0">
                <a:solidFill>
                  <a:srgbClr val="FF0000"/>
                </a:solidFill>
              </a:rPr>
              <a:t> </a:t>
            </a:r>
            <a:r>
              <a:rPr lang="en-US" sz="2200" dirty="0" smtClean="0"/>
              <a:t>89 with variance &gt; 5%</a:t>
            </a:r>
          </a:p>
          <a:p>
            <a:pPr marL="800100" lvl="1" indent="-342900">
              <a:spcAft>
                <a:spcPts val="600"/>
              </a:spcAft>
              <a:buFont typeface="Arial" panose="020B0604020202020204" pitchFamily="34" charset="0"/>
              <a:buChar char="•"/>
            </a:pPr>
            <a:r>
              <a:rPr lang="en-US" sz="2200" dirty="0" smtClean="0"/>
              <a:t>After review and update of station locations and catchments, 15 (~2%) required editing of catchment boundaries in low relief areas</a:t>
            </a:r>
          </a:p>
          <a:p>
            <a:pPr marL="800100" lvl="1" indent="-342900">
              <a:spcAft>
                <a:spcPts val="600"/>
              </a:spcAft>
              <a:buFont typeface="Arial" panose="020B0604020202020204" pitchFamily="34" charset="0"/>
              <a:buChar char="•"/>
            </a:pPr>
            <a:r>
              <a:rPr lang="en-US" sz="2200" dirty="0" smtClean="0"/>
              <a:t>589 currently used in the AWRA-L model </a:t>
            </a:r>
          </a:p>
          <a:p>
            <a:pPr marL="342900" indent="-342900">
              <a:spcAft>
                <a:spcPts val="600"/>
              </a:spcAft>
              <a:buFont typeface="Arial" panose="020B0604020202020204" pitchFamily="34" charset="0"/>
              <a:buChar char="•"/>
            </a:pPr>
            <a:r>
              <a:rPr lang="en-US" sz="2200" dirty="0" smtClean="0"/>
              <a:t>Hydrologic Reference Stations (HRS) Geofabric v2 catchments </a:t>
            </a:r>
          </a:p>
          <a:p>
            <a:pPr marL="800100" lvl="1" indent="-342900">
              <a:spcAft>
                <a:spcPts val="600"/>
              </a:spcAft>
              <a:buFont typeface="Arial" panose="020B0604020202020204" pitchFamily="34" charset="0"/>
              <a:buChar char="•"/>
            </a:pPr>
            <a:r>
              <a:rPr lang="en-US" sz="2200" dirty="0" smtClean="0"/>
              <a:t>222 </a:t>
            </a:r>
            <a:r>
              <a:rPr lang="en-US" sz="2200" dirty="0"/>
              <a:t>high </a:t>
            </a:r>
            <a:r>
              <a:rPr lang="en-US" sz="2200" dirty="0" smtClean="0"/>
              <a:t>quality monitoring stations, reviewed against historical catchment area figures and proximity to stream junctions</a:t>
            </a:r>
          </a:p>
          <a:p>
            <a:pPr marL="800100" lvl="1" indent="-342900">
              <a:spcAft>
                <a:spcPts val="600"/>
              </a:spcAft>
              <a:buFont typeface="Arial" panose="020B0604020202020204" pitchFamily="34" charset="0"/>
              <a:buChar char="•"/>
            </a:pPr>
            <a:r>
              <a:rPr lang="en-US" sz="2200" dirty="0" smtClean="0"/>
              <a:t>Updated station locations and catchments</a:t>
            </a:r>
          </a:p>
        </p:txBody>
      </p:sp>
      <p:sp>
        <p:nvSpPr>
          <p:cNvPr id="12" name="TextBox 11"/>
          <p:cNvSpPr txBox="1"/>
          <p:nvPr/>
        </p:nvSpPr>
        <p:spPr>
          <a:xfrm>
            <a:off x="220763" y="1127390"/>
            <a:ext cx="8564689" cy="584775"/>
          </a:xfrm>
          <a:prstGeom prst="rect">
            <a:avLst/>
          </a:prstGeom>
          <a:noFill/>
        </p:spPr>
        <p:txBody>
          <a:bodyPr wrap="square" rtlCol="0">
            <a:spAutoFit/>
          </a:bodyPr>
          <a:lstStyle/>
          <a:p>
            <a:pPr algn="ctr"/>
            <a:r>
              <a:rPr lang="en-US" sz="3200" dirty="0"/>
              <a:t>Case </a:t>
            </a:r>
            <a:r>
              <a:rPr lang="en-US" sz="3200" dirty="0" smtClean="0"/>
              <a:t>Study – Bureau AWRA-L and HRS Catchments</a:t>
            </a:r>
            <a:endParaRPr lang="en-US"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55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69518" y="1069522"/>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1698972"/>
            <a:ext cx="8564689" cy="4320000"/>
          </a:xfrm>
          <a:prstGeom prst="rect">
            <a:avLst/>
          </a:prstGeom>
          <a:noFill/>
        </p:spPr>
        <p:txBody>
          <a:bodyPr wrap="square" rtlCol="0">
            <a:noAutofit/>
          </a:bodyPr>
          <a:lstStyle/>
          <a:p>
            <a:pPr>
              <a:spcAft>
                <a:spcPts val="600"/>
              </a:spcAft>
            </a:pPr>
            <a:endParaRPr lang="en-US" sz="2200" dirty="0" smtClean="0"/>
          </a:p>
        </p:txBody>
      </p:sp>
      <p:pic>
        <p:nvPicPr>
          <p:cNvPr id="1028" name="Picture 4" descr="I:\Geofabric\Communication_and_Adoption\Logos\PNG\BOM_inline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0763" y="1127390"/>
            <a:ext cx="8564689" cy="584775"/>
          </a:xfrm>
          <a:prstGeom prst="rect">
            <a:avLst/>
          </a:prstGeom>
          <a:noFill/>
        </p:spPr>
        <p:txBody>
          <a:bodyPr wrap="square" rtlCol="0">
            <a:spAutoFit/>
          </a:bodyPr>
          <a:lstStyle/>
          <a:p>
            <a:pPr algn="ctr"/>
            <a:r>
              <a:rPr lang="en-US" sz="3200" dirty="0"/>
              <a:t>Case </a:t>
            </a:r>
            <a:r>
              <a:rPr lang="en-US" sz="3200" dirty="0" smtClean="0"/>
              <a:t>Study – Bureau AWRA-L and HRS Catchments</a:t>
            </a:r>
            <a:endParaRPr lang="en-US" sz="3200" dirty="0"/>
          </a:p>
        </p:txBody>
      </p:sp>
      <p:pic>
        <p:nvPicPr>
          <p:cNvPr id="2" name="Picture 1" descr="AWRA-L_and_EHP_HRS_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000" y="1620000"/>
            <a:ext cx="6397891" cy="4524202"/>
          </a:xfrm>
          <a:prstGeom prst="rect">
            <a:avLst/>
          </a:prstGeom>
        </p:spPr>
      </p:pic>
      <p:pic>
        <p:nvPicPr>
          <p:cNvPr id="3" name="Picture 2" descr="AWRA-L_and_EHP_HRS_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0000" y="1620000"/>
            <a:ext cx="6397891" cy="4524202"/>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Tree>
    <p:extLst>
      <p:ext uri="{BB962C8B-B14F-4D97-AF65-F5344CB8AC3E}">
        <p14:creationId xmlns:p14="http://schemas.microsoft.com/office/powerpoint/2010/main" val="164049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2160000"/>
            <a:ext cx="8564689" cy="3888000"/>
          </a:xfrm>
          <a:prstGeom prst="rect">
            <a:avLst/>
          </a:prstGeom>
          <a:noFill/>
        </p:spPr>
        <p:txBody>
          <a:bodyPr wrap="square" rtlCol="0">
            <a:noAutofit/>
          </a:bodyPr>
          <a:lstStyle/>
          <a:p>
            <a:pPr marL="342900" indent="-342900">
              <a:spcAft>
                <a:spcPts val="600"/>
              </a:spcAft>
              <a:buFont typeface="Arial" panose="020B0604020202020204" pitchFamily="34" charset="0"/>
              <a:buChar char="•"/>
            </a:pPr>
            <a:r>
              <a:rPr lang="en-US" sz="2200" dirty="0"/>
              <a:t>T</a:t>
            </a:r>
            <a:r>
              <a:rPr lang="en-US" sz="2200" dirty="0" smtClean="0"/>
              <a:t>oolset station stream name matching improves station locations</a:t>
            </a:r>
          </a:p>
          <a:p>
            <a:pPr marL="342900" indent="-342900">
              <a:spcAft>
                <a:spcPts val="600"/>
              </a:spcAft>
              <a:buFont typeface="Arial" panose="020B0604020202020204" pitchFamily="34" charset="0"/>
              <a:buChar char="•"/>
            </a:pPr>
            <a:r>
              <a:rPr lang="en-US" sz="2200" dirty="0" smtClean="0"/>
              <a:t>Wide </a:t>
            </a:r>
            <a:r>
              <a:rPr lang="en-US" sz="2200" dirty="0"/>
              <a:t>variance of </a:t>
            </a:r>
            <a:r>
              <a:rPr lang="en-US" sz="2200" dirty="0" smtClean="0"/>
              <a:t>accuracy in historical </a:t>
            </a:r>
            <a:r>
              <a:rPr lang="en-US" sz="2200" dirty="0"/>
              <a:t>catchment area </a:t>
            </a:r>
            <a:r>
              <a:rPr lang="en-US" sz="2200" dirty="0" smtClean="0"/>
              <a:t>figures, beneficial in identifying priority station catchments for review</a:t>
            </a:r>
          </a:p>
          <a:p>
            <a:pPr marL="342900" indent="-342900">
              <a:spcAft>
                <a:spcPts val="600"/>
              </a:spcAft>
              <a:buFont typeface="Arial" panose="020B0604020202020204" pitchFamily="34" charset="0"/>
              <a:buChar char="•"/>
            </a:pPr>
            <a:r>
              <a:rPr lang="en-US" sz="2200" dirty="0" smtClean="0"/>
              <a:t>Review required, </a:t>
            </a:r>
            <a:r>
              <a:rPr lang="en-US" sz="2200" dirty="0" err="1" smtClean="0"/>
              <a:t>prioritising</a:t>
            </a:r>
            <a:r>
              <a:rPr lang="en-US" sz="2200" dirty="0" smtClean="0"/>
              <a:t> stations with conflicting catchments areas, no stream name match, or multiple stream name matches</a:t>
            </a:r>
          </a:p>
          <a:p>
            <a:pPr marL="342900" indent="-342900">
              <a:spcAft>
                <a:spcPts val="600"/>
              </a:spcAft>
              <a:buFont typeface="Arial" panose="020B0604020202020204" pitchFamily="34" charset="0"/>
              <a:buChar char="•"/>
            </a:pPr>
            <a:r>
              <a:rPr lang="en-US" sz="2200" dirty="0"/>
              <a:t>Most updates </a:t>
            </a:r>
            <a:r>
              <a:rPr lang="en-US" sz="2200" dirty="0" smtClean="0"/>
              <a:t>correcting station locations near </a:t>
            </a:r>
            <a:r>
              <a:rPr lang="en-US" sz="2200" dirty="0"/>
              <a:t>stream </a:t>
            </a:r>
            <a:r>
              <a:rPr lang="en-US" sz="2200" dirty="0" smtClean="0"/>
              <a:t>junctions</a:t>
            </a:r>
          </a:p>
          <a:p>
            <a:pPr marL="342900" indent="-342900">
              <a:spcAft>
                <a:spcPts val="600"/>
              </a:spcAft>
              <a:buFont typeface="Arial" panose="020B0604020202020204" pitchFamily="34" charset="0"/>
              <a:buChar char="•"/>
            </a:pPr>
            <a:r>
              <a:rPr lang="en-US" sz="2200" dirty="0" smtClean="0"/>
              <a:t>Document reviews undertaken to facilitate reuse by others</a:t>
            </a:r>
          </a:p>
          <a:p>
            <a:pPr marL="342900" indent="-342900">
              <a:spcAft>
                <a:spcPts val="600"/>
              </a:spcAft>
              <a:buFont typeface="Arial" panose="020B0604020202020204" pitchFamily="34" charset="0"/>
              <a:buChar char="•"/>
            </a:pPr>
            <a:r>
              <a:rPr lang="en-US" sz="2200" dirty="0" smtClean="0"/>
              <a:t>Geofabric v2.1.1 includes monitoring station ghost nodes, with station location confidence levels and review notes</a:t>
            </a:r>
          </a:p>
          <a:p>
            <a:pPr marL="342900" lvl="1" indent="-342900">
              <a:spcAft>
                <a:spcPts val="600"/>
              </a:spcAft>
              <a:buFont typeface="Arial" panose="020B0604020202020204" pitchFamily="34" charset="0"/>
              <a:buChar char="•"/>
            </a:pPr>
            <a:r>
              <a:rPr lang="en-US" sz="2200" dirty="0"/>
              <a:t>Improvements in v3 catchments in lower relief areas</a:t>
            </a:r>
          </a:p>
          <a:p>
            <a:pPr marL="342900" indent="-342900">
              <a:spcAft>
                <a:spcPts val="600"/>
              </a:spcAft>
              <a:buFont typeface="Arial" panose="020B0604020202020204" pitchFamily="34" charset="0"/>
              <a:buChar char="•"/>
            </a:pPr>
            <a:endParaRPr lang="en-US" sz="2200" dirty="0" smtClean="0"/>
          </a:p>
        </p:txBody>
      </p:sp>
      <p:sp>
        <p:nvSpPr>
          <p:cNvPr id="12" name="TextBox 11"/>
          <p:cNvSpPr txBox="1"/>
          <p:nvPr/>
        </p:nvSpPr>
        <p:spPr>
          <a:xfrm>
            <a:off x="220763" y="1127390"/>
            <a:ext cx="8564689" cy="1077218"/>
          </a:xfrm>
          <a:prstGeom prst="rect">
            <a:avLst/>
          </a:prstGeom>
          <a:noFill/>
        </p:spPr>
        <p:txBody>
          <a:bodyPr wrap="square" rtlCol="0">
            <a:spAutoFit/>
          </a:bodyPr>
          <a:lstStyle/>
          <a:p>
            <a:pPr algn="ctr"/>
            <a:r>
              <a:rPr lang="en-US" sz="3200" dirty="0"/>
              <a:t>Case </a:t>
            </a:r>
            <a:r>
              <a:rPr lang="en-US" sz="3200" dirty="0" smtClean="0"/>
              <a:t>Study – Bureau AWRA-L and HRS Catchments </a:t>
            </a:r>
            <a:r>
              <a:rPr lang="en-AU" sz="3200" dirty="0" smtClean="0"/>
              <a:t>Learnings</a:t>
            </a:r>
            <a:endParaRPr lang="en-AU" sz="3200" dirty="0"/>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4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extBox 9"/>
          <p:cNvSpPr txBox="1">
            <a:spLocks/>
          </p:cNvSpPr>
          <p:nvPr/>
        </p:nvSpPr>
        <p:spPr>
          <a:xfrm>
            <a:off x="252000" y="2160000"/>
            <a:ext cx="8564689" cy="3888000"/>
          </a:xfrm>
          <a:prstGeom prst="rect">
            <a:avLst/>
          </a:prstGeom>
          <a:noFill/>
        </p:spPr>
        <p:txBody>
          <a:bodyPr wrap="square" rtlCol="0">
            <a:normAutofit/>
          </a:bodyPr>
          <a:lstStyle/>
          <a:p>
            <a:pPr marL="342900" indent="-342900">
              <a:spcAft>
                <a:spcPts val="600"/>
              </a:spcAft>
              <a:buFont typeface="Arial" panose="020B0604020202020204" pitchFamily="34" charset="0"/>
              <a:buChar char="•"/>
            </a:pPr>
            <a:r>
              <a:rPr lang="en-US" sz="2200" dirty="0"/>
              <a:t>Australian Water Resource </a:t>
            </a:r>
            <a:r>
              <a:rPr lang="en-US" sz="2200" dirty="0" smtClean="0"/>
              <a:t>Assessment River (AWRA-R) </a:t>
            </a:r>
            <a:r>
              <a:rPr lang="en-US" sz="2200" dirty="0"/>
              <a:t>model Geofabric v2 </a:t>
            </a:r>
            <a:r>
              <a:rPr lang="en-US" sz="2200" dirty="0" smtClean="0"/>
              <a:t>catchments and streamflow routing</a:t>
            </a:r>
          </a:p>
          <a:p>
            <a:pPr marL="800100" lvl="1" indent="-342900">
              <a:spcAft>
                <a:spcPts val="600"/>
              </a:spcAft>
              <a:buFont typeface="Arial" panose="020B0604020202020204" pitchFamily="34" charset="0"/>
              <a:buChar char="•"/>
            </a:pPr>
            <a:r>
              <a:rPr lang="en-US" sz="2200" dirty="0" smtClean="0"/>
              <a:t>751 river sub-catchments and associated routing across 5 regions</a:t>
            </a:r>
          </a:p>
          <a:p>
            <a:pPr marL="800100" lvl="1" indent="-342900">
              <a:spcAft>
                <a:spcPts val="600"/>
              </a:spcAft>
              <a:buFont typeface="Arial" panose="020B0604020202020204" pitchFamily="34" charset="0"/>
              <a:buChar char="•"/>
            </a:pPr>
            <a:r>
              <a:rPr lang="en-US" sz="2200" dirty="0" smtClean="0"/>
              <a:t>Resource intensive manual </a:t>
            </a:r>
            <a:r>
              <a:rPr lang="en-US" sz="2200" dirty="0"/>
              <a:t>review and update </a:t>
            </a:r>
            <a:r>
              <a:rPr lang="en-US" sz="2200" dirty="0" smtClean="0"/>
              <a:t>was required for modelling sub-catchment </a:t>
            </a:r>
            <a:r>
              <a:rPr lang="en-US" sz="2200" dirty="0"/>
              <a:t>boundaries in the Murray-Darling Basin </a:t>
            </a:r>
            <a:r>
              <a:rPr lang="en-US" sz="2200" dirty="0" smtClean="0"/>
              <a:t>(MDB), with its complex </a:t>
            </a:r>
            <a:r>
              <a:rPr lang="en-US" sz="2200" dirty="0" err="1"/>
              <a:t>anabranching</a:t>
            </a:r>
            <a:r>
              <a:rPr lang="en-US" sz="2200" dirty="0"/>
              <a:t> stream </a:t>
            </a:r>
            <a:r>
              <a:rPr lang="en-US" sz="2200" dirty="0" smtClean="0"/>
              <a:t>drainage network and thousands of sinks</a:t>
            </a:r>
          </a:p>
          <a:p>
            <a:pPr marL="800100" lvl="1" indent="-342900">
              <a:spcAft>
                <a:spcPts val="600"/>
              </a:spcAft>
              <a:buFont typeface="Arial" panose="020B0604020202020204" pitchFamily="34" charset="0"/>
              <a:buChar char="•"/>
            </a:pPr>
            <a:r>
              <a:rPr lang="en-US" sz="2200" dirty="0" smtClean="0"/>
              <a:t>10 of 489 (~2%) MDB sub-catchments edited where v2 Geofabric catchments didn’t provide required resolution in low relief areas</a:t>
            </a:r>
            <a:endParaRPr lang="en-US" sz="2200" dirty="0"/>
          </a:p>
          <a:p>
            <a:pPr marL="800100" lvl="1" indent="-342900">
              <a:spcAft>
                <a:spcPts val="600"/>
              </a:spcAft>
              <a:buFont typeface="Arial" panose="020B0604020202020204" pitchFamily="34" charset="0"/>
              <a:buChar char="•"/>
            </a:pPr>
            <a:endParaRPr lang="en-US" sz="2200" dirty="0"/>
          </a:p>
        </p:txBody>
      </p:sp>
      <p:sp>
        <p:nvSpPr>
          <p:cNvPr id="12" name="TextBox 11"/>
          <p:cNvSpPr txBox="1"/>
          <p:nvPr/>
        </p:nvSpPr>
        <p:spPr>
          <a:xfrm>
            <a:off x="220763" y="1127390"/>
            <a:ext cx="8564689" cy="1077218"/>
          </a:xfrm>
          <a:prstGeom prst="rect">
            <a:avLst/>
          </a:prstGeom>
          <a:noFill/>
        </p:spPr>
        <p:txBody>
          <a:bodyPr wrap="square" rtlCol="0">
            <a:spAutoFit/>
          </a:bodyPr>
          <a:lstStyle/>
          <a:p>
            <a:pPr algn="ctr"/>
            <a:r>
              <a:rPr lang="en-US" sz="3200" dirty="0"/>
              <a:t>Case Study </a:t>
            </a:r>
            <a:r>
              <a:rPr lang="en-US" sz="3200" dirty="0" smtClean="0"/>
              <a:t>– Bureau AWRA-R Catchments </a:t>
            </a:r>
            <a:r>
              <a:rPr lang="en-US" sz="3200" dirty="0"/>
              <a:t>and Streamflow Routing</a:t>
            </a:r>
          </a:p>
        </p:txBody>
      </p:sp>
      <p:pic>
        <p:nvPicPr>
          <p:cNvPr id="1028" name="Picture 4" descr="I:\Geofabric\Communication_and_Adoption\Logos\PNG\BOM_inline_bl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26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0" name="TextBox 9"/>
          <p:cNvSpPr txBox="1">
            <a:spLocks/>
          </p:cNvSpPr>
          <p:nvPr/>
        </p:nvSpPr>
        <p:spPr>
          <a:xfrm>
            <a:off x="252000" y="2160000"/>
            <a:ext cx="8564689" cy="3888000"/>
          </a:xfrm>
          <a:prstGeom prst="rect">
            <a:avLst/>
          </a:prstGeom>
          <a:noFill/>
        </p:spPr>
        <p:txBody>
          <a:bodyPr wrap="square" rtlCol="0">
            <a:normAutofit/>
          </a:bodyPr>
          <a:lstStyle/>
          <a:p>
            <a:pPr lvl="1">
              <a:spcAft>
                <a:spcPts val="600"/>
              </a:spcAft>
            </a:pPr>
            <a:endParaRPr lang="en-US" sz="2200" dirty="0"/>
          </a:p>
        </p:txBody>
      </p:sp>
      <p:sp>
        <p:nvSpPr>
          <p:cNvPr id="12" name="TextBox 11"/>
          <p:cNvSpPr txBox="1"/>
          <p:nvPr/>
        </p:nvSpPr>
        <p:spPr>
          <a:xfrm>
            <a:off x="220763" y="1127390"/>
            <a:ext cx="8564689" cy="1077218"/>
          </a:xfrm>
          <a:prstGeom prst="rect">
            <a:avLst/>
          </a:prstGeom>
          <a:noFill/>
        </p:spPr>
        <p:txBody>
          <a:bodyPr wrap="square" rtlCol="0">
            <a:spAutoFit/>
          </a:bodyPr>
          <a:lstStyle/>
          <a:p>
            <a:pPr algn="ctr"/>
            <a:r>
              <a:rPr lang="en-US" sz="3200" dirty="0"/>
              <a:t>Case Study </a:t>
            </a:r>
            <a:r>
              <a:rPr lang="en-US" sz="3200" dirty="0" smtClean="0"/>
              <a:t>– Bureau AWRA-R Catchments </a:t>
            </a:r>
            <a:r>
              <a:rPr lang="en-US" sz="3200" dirty="0"/>
              <a:t>and Streamflow Routing</a:t>
            </a:r>
          </a:p>
        </p:txBody>
      </p:sp>
      <p:pic>
        <p:nvPicPr>
          <p:cNvPr id="1028" name="Picture 4" descr="I:\Geofabric\Communication_and_Adoption\Logos\PNG\BOM_inline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941" y="343804"/>
            <a:ext cx="24384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057401"/>
            <a:ext cx="5693937" cy="402640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1546" y="2156639"/>
            <a:ext cx="3150108" cy="4455352"/>
          </a:xfrm>
          <a:prstGeom prst="rect">
            <a:avLst/>
          </a:prstGeom>
        </p:spPr>
      </p:pic>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5" name="Rectangle 4"/>
          <p:cNvSpPr/>
          <p:nvPr/>
        </p:nvSpPr>
        <p:spPr>
          <a:xfrm>
            <a:off x="4742121" y="4017441"/>
            <a:ext cx="223284" cy="25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0" name="Right Arrow 1029"/>
          <p:cNvSpPr/>
          <p:nvPr/>
        </p:nvSpPr>
        <p:spPr>
          <a:xfrm>
            <a:off x="5103628" y="4090276"/>
            <a:ext cx="316985" cy="12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034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wipe(left)">
                                      <p:cBhvr>
                                        <p:cTn id="10" dur="500"/>
                                        <p:tgtEl>
                                          <p:spTgt spid="103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3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1845</TotalTime>
  <Words>2155</Words>
  <Application>Microsoft Office PowerPoint</Application>
  <PresentationFormat>On-screen Show (4:3)</PresentationFormat>
  <Paragraphs>229</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Matthew Brooks</cp:lastModifiedBy>
  <cp:revision>262</cp:revision>
  <dcterms:created xsi:type="dcterms:W3CDTF">2016-07-18T05:53:10Z</dcterms:created>
  <dcterms:modified xsi:type="dcterms:W3CDTF">2017-08-07T02:09:25Z</dcterms:modified>
</cp:coreProperties>
</file>