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8"/>
  </p:notesMasterIdLst>
  <p:sldIdLst>
    <p:sldId id="257" r:id="rId2"/>
    <p:sldId id="277" r:id="rId3"/>
    <p:sldId id="258" r:id="rId4"/>
    <p:sldId id="259" r:id="rId5"/>
    <p:sldId id="260" r:id="rId6"/>
    <p:sldId id="261" r:id="rId7"/>
    <p:sldId id="274" r:id="rId8"/>
    <p:sldId id="275" r:id="rId9"/>
    <p:sldId id="262" r:id="rId10"/>
    <p:sldId id="276" r:id="rId11"/>
    <p:sldId id="264" r:id="rId12"/>
    <p:sldId id="273" r:id="rId13"/>
    <p:sldId id="265" r:id="rId14"/>
    <p:sldId id="267" r:id="rId15"/>
    <p:sldId id="266"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A46B"/>
    <a:srgbClr val="1268BD"/>
    <a:srgbClr val="008E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6992" autoAdjust="0"/>
    <p:restoredTop sz="99275" autoAdjust="0"/>
  </p:normalViewPr>
  <p:slideViewPr>
    <p:cSldViewPr snapToGrid="0" showGuides="1">
      <p:cViewPr varScale="1">
        <p:scale>
          <a:sx n="51" d="100"/>
          <a:sy n="51" d="100"/>
        </p:scale>
        <p:origin x="1376" y="36"/>
      </p:cViewPr>
      <p:guideLst>
        <p:guide pos="288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C58898-6F94-4A8D-98A9-C92E04516BDC}" type="datetimeFigureOut">
              <a:rPr lang="en-AU" smtClean="0"/>
              <a:t>15/08/2017</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37095C-E4C6-44C1-9877-72536046F7D2}" type="slidenum">
              <a:rPr lang="en-AU" smtClean="0"/>
              <a:t>‹#›</a:t>
            </a:fld>
            <a:endParaRPr lang="en-AU"/>
          </a:p>
        </p:txBody>
      </p:sp>
    </p:spTree>
    <p:extLst>
      <p:ext uri="{BB962C8B-B14F-4D97-AF65-F5344CB8AC3E}">
        <p14:creationId xmlns:p14="http://schemas.microsoft.com/office/powerpoint/2010/main" val="1426090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defTabSz="966612">
              <a:defRPr/>
            </a:pPr>
            <a:r>
              <a:rPr lang="en-US" sz="1300" b="1" dirty="0" smtClean="0">
                <a:solidFill>
                  <a:prstClr val="black"/>
                </a:solidFill>
              </a:rPr>
              <a:t>Rippling Water</a:t>
            </a:r>
          </a:p>
          <a:p>
            <a:pPr defTabSz="966612">
              <a:defRPr/>
            </a:pPr>
            <a:r>
              <a:rPr lang="en-US" sz="1300" dirty="0" smtClean="0">
                <a:solidFill>
                  <a:prstClr val="black"/>
                </a:solidFill>
              </a:rPr>
              <a:t>(Basic)</a:t>
            </a:r>
          </a:p>
          <a:p>
            <a:pPr defTabSz="966612">
              <a:defRPr/>
            </a:pPr>
            <a:endParaRPr lang="en-US" sz="1300" b="1" dirty="0" smtClean="0">
              <a:solidFill>
                <a:prstClr val="black"/>
              </a:solidFill>
            </a:endParaRPr>
          </a:p>
          <a:p>
            <a:pPr defTabSz="966612">
              <a:defRPr/>
            </a:pPr>
            <a:r>
              <a:rPr lang="en-US" sz="1300" b="1" dirty="0" smtClean="0">
                <a:solidFill>
                  <a:prstClr val="black"/>
                </a:solidFill>
              </a:rPr>
              <a:t>Note: </a:t>
            </a:r>
            <a:r>
              <a:rPr lang="en-US" sz="1300" dirty="0" smtClean="0">
                <a:solidFill>
                  <a:prstClr val="black"/>
                </a:solidFill>
              </a:rPr>
              <a:t>This video template is optimized for Microsoft PowerPoint 2010.</a:t>
            </a:r>
          </a:p>
          <a:p>
            <a:pPr marL="724959" lvl="1" indent="-241653" defTabSz="966612">
              <a:buFont typeface="Arial" pitchFamily="34" charset="0"/>
              <a:buChar char="•"/>
              <a:defRPr/>
            </a:pPr>
            <a:r>
              <a:rPr lang="en-US" sz="1300" dirty="0" smtClean="0">
                <a:solidFill>
                  <a:prstClr val="black"/>
                </a:solidFill>
              </a:rPr>
              <a:t>In PowerPoint 2007, video elements will play, but any content overlapping the video bars will be covered by the video when in slideshow mode.</a:t>
            </a:r>
          </a:p>
          <a:p>
            <a:pPr marL="724959" lvl="1" indent="-241653" defTabSz="966612">
              <a:buFont typeface="Arial" pitchFamily="34" charset="0"/>
              <a:buChar char="•"/>
              <a:defRPr/>
            </a:pPr>
            <a:r>
              <a:rPr lang="en-US" sz="1300" dirty="0" smtClean="0">
                <a:solidFill>
                  <a:prstClr val="black"/>
                </a:solidFill>
              </a:rPr>
              <a:t>In PowerPoint 2003, video will not play, but the poster frame of the videos will remain in place as static images. </a:t>
            </a:r>
            <a:r>
              <a:rPr lang="en-US" dirty="0" smtClean="0"/>
              <a:t/>
            </a:r>
            <a:br>
              <a:rPr lang="en-US" dirty="0" smtClean="0"/>
            </a:br>
            <a:endParaRPr lang="en-US" dirty="0" smtClean="0"/>
          </a:p>
          <a:p>
            <a:pPr marL="241653" indent="-241653" defTabSz="966612">
              <a:buFont typeface="+mj-lt"/>
              <a:buAutoNum type="arabicPeriod"/>
              <a:defRPr/>
            </a:pPr>
            <a:r>
              <a:rPr lang="en-US" sz="1300" dirty="0" smtClean="0">
                <a:solidFill>
                  <a:prstClr val="black"/>
                </a:solidFill>
                <a:latin typeface="Calibri"/>
              </a:rPr>
              <a:t>The video:</a:t>
            </a:r>
          </a:p>
          <a:p>
            <a:pPr marL="724959" lvl="1" indent="-241653" defTabSz="966612">
              <a:buFont typeface="+mj-lt"/>
              <a:buAutoNum type="arabicPeriod"/>
              <a:defRPr/>
            </a:pPr>
            <a:r>
              <a:rPr lang="en-US" sz="1300" dirty="0" smtClean="0">
                <a:solidFill>
                  <a:prstClr val="black"/>
                </a:solidFill>
                <a:latin typeface="Calibri"/>
              </a:rPr>
              <a:t>Plays automatically after each slide transition.</a:t>
            </a:r>
          </a:p>
          <a:p>
            <a:pPr marL="724959" lvl="1" indent="-241653" defTabSz="966612">
              <a:buFont typeface="+mj-lt"/>
              <a:buAutoNum type="arabicPeriod"/>
              <a:defRPr/>
            </a:pPr>
            <a:r>
              <a:rPr lang="en-US" sz="1300" dirty="0" smtClean="0">
                <a:solidFill>
                  <a:prstClr val="black"/>
                </a:solidFill>
                <a:latin typeface="Calibri"/>
              </a:rPr>
              <a:t>Is 15 seconds long.</a:t>
            </a:r>
          </a:p>
          <a:p>
            <a:pPr marL="724959" lvl="1" indent="-241653" defTabSz="966612">
              <a:buFont typeface="+mj-lt"/>
              <a:buAutoNum type="arabicPeriod"/>
              <a:defRPr/>
            </a:pPr>
            <a:r>
              <a:rPr lang="en-US" sz="1300" dirty="0" smtClean="0">
                <a:solidFill>
                  <a:prstClr val="black"/>
                </a:solidFill>
                <a:latin typeface="Calibri"/>
              </a:rPr>
              <a:t>Seamlessly loops for infinite playback.</a:t>
            </a:r>
            <a:br>
              <a:rPr lang="en-US" sz="1300" dirty="0" smtClean="0">
                <a:solidFill>
                  <a:prstClr val="black"/>
                </a:solidFill>
                <a:latin typeface="Calibri"/>
              </a:rPr>
            </a:br>
            <a:endParaRPr lang="en-US" sz="1300" dirty="0" smtClean="0">
              <a:solidFill>
                <a:prstClr val="black"/>
              </a:solidFill>
              <a:latin typeface="Calibri"/>
            </a:endParaRPr>
          </a:p>
          <a:p>
            <a:pPr marL="241653" indent="-241653" defTabSz="966612">
              <a:buFont typeface="+mj-lt"/>
              <a:buAutoNum type="arabicPeriod"/>
              <a:defRPr/>
            </a:pPr>
            <a:r>
              <a:rPr lang="en-US" sz="1300" dirty="0" smtClean="0">
                <a:solidFill>
                  <a:prstClr val="black"/>
                </a:solidFill>
                <a:latin typeface="Calibri"/>
              </a:rPr>
              <a:t>To add slides or change layout:</a:t>
            </a:r>
          </a:p>
          <a:p>
            <a:pPr marL="724959" lvl="1" indent="-241653" defTabSz="966612">
              <a:buFont typeface="+mj-lt"/>
              <a:buAutoNum type="arabicPeriod"/>
              <a:defRPr/>
            </a:pPr>
            <a:r>
              <a:rPr lang="en-US" sz="1300" dirty="0" smtClean="0">
                <a:solidFill>
                  <a:prstClr val="black"/>
                </a:solidFill>
                <a:latin typeface="Calibri"/>
              </a:rPr>
              <a:t>To add a new slide, on the </a:t>
            </a:r>
            <a:r>
              <a:rPr lang="en-US" sz="1300" b="1" dirty="0" smtClean="0">
                <a:solidFill>
                  <a:prstClr val="black"/>
                </a:solidFill>
                <a:latin typeface="Calibri"/>
              </a:rPr>
              <a:t>Home</a:t>
            </a:r>
            <a:r>
              <a:rPr lang="en-US" sz="1300" dirty="0" smtClean="0">
                <a:solidFill>
                  <a:prstClr val="black"/>
                </a:solidFill>
                <a:latin typeface="Calibri"/>
              </a:rPr>
              <a:t> tab, in the </a:t>
            </a:r>
            <a:r>
              <a:rPr lang="en-US" sz="1300" b="1" dirty="0" smtClean="0">
                <a:solidFill>
                  <a:prstClr val="black"/>
                </a:solidFill>
                <a:latin typeface="Calibri"/>
              </a:rPr>
              <a:t>Slides</a:t>
            </a:r>
            <a:r>
              <a:rPr lang="en-US" sz="1300" dirty="0" smtClean="0">
                <a:solidFill>
                  <a:prstClr val="black"/>
                </a:solidFill>
                <a:latin typeface="Calibri"/>
              </a:rPr>
              <a:t> group, click the arrow under </a:t>
            </a:r>
            <a:r>
              <a:rPr lang="en-US" sz="1300" b="1" dirty="0" smtClean="0">
                <a:solidFill>
                  <a:prstClr val="black"/>
                </a:solidFill>
                <a:latin typeface="Calibri"/>
              </a:rPr>
              <a:t>New Slide</a:t>
            </a:r>
            <a:r>
              <a:rPr lang="en-US" sz="1300" dirty="0" smtClean="0">
                <a:solidFill>
                  <a:prstClr val="black"/>
                </a:solidFill>
                <a:latin typeface="Calibri"/>
              </a:rPr>
              <a:t>, then click under </a:t>
            </a:r>
            <a:r>
              <a:rPr lang="en-US" sz="1300" b="1" dirty="0" smtClean="0">
                <a:solidFill>
                  <a:prstClr val="black"/>
                </a:solidFill>
                <a:latin typeface="Calibri"/>
              </a:rPr>
              <a:t>Motion Background Theme</a:t>
            </a:r>
            <a:r>
              <a:rPr lang="en-US" sz="1300" dirty="0" smtClean="0">
                <a:solidFill>
                  <a:prstClr val="black"/>
                </a:solidFill>
                <a:latin typeface="Calibri"/>
              </a:rPr>
              <a:t>, then select the desired layout.</a:t>
            </a:r>
          </a:p>
          <a:p>
            <a:pPr marL="724959" lvl="1" indent="-241653" defTabSz="966612">
              <a:buFont typeface="+mj-lt"/>
              <a:buAutoNum type="arabicPeriod"/>
              <a:defRPr/>
            </a:pPr>
            <a:r>
              <a:rPr lang="en-US" sz="1300" dirty="0" smtClean="0">
                <a:solidFill>
                  <a:prstClr val="black"/>
                </a:solidFill>
                <a:latin typeface="Calibri"/>
              </a:rPr>
              <a:t>To change the layout of an existing slide, on the </a:t>
            </a:r>
            <a:r>
              <a:rPr lang="en-US" sz="1300" b="1" dirty="0" smtClean="0">
                <a:solidFill>
                  <a:prstClr val="black"/>
                </a:solidFill>
                <a:latin typeface="Calibri"/>
              </a:rPr>
              <a:t>Home</a:t>
            </a:r>
            <a:r>
              <a:rPr lang="en-US" sz="1300" dirty="0" smtClean="0">
                <a:solidFill>
                  <a:prstClr val="black"/>
                </a:solidFill>
                <a:latin typeface="Calibri"/>
              </a:rPr>
              <a:t> tab, in the </a:t>
            </a:r>
            <a:r>
              <a:rPr lang="en-US" sz="1300" b="1" dirty="0" smtClean="0">
                <a:solidFill>
                  <a:prstClr val="black"/>
                </a:solidFill>
                <a:latin typeface="Calibri"/>
              </a:rPr>
              <a:t>Slides</a:t>
            </a:r>
            <a:r>
              <a:rPr lang="en-US" sz="1300" dirty="0" smtClean="0">
                <a:solidFill>
                  <a:prstClr val="black"/>
                </a:solidFill>
                <a:latin typeface="Calibri"/>
              </a:rPr>
              <a:t> group, click </a:t>
            </a:r>
            <a:r>
              <a:rPr lang="en-US" sz="1300" b="1" dirty="0" smtClean="0">
                <a:solidFill>
                  <a:prstClr val="black"/>
                </a:solidFill>
                <a:latin typeface="Calibri"/>
              </a:rPr>
              <a:t>Layout</a:t>
            </a:r>
            <a:r>
              <a:rPr lang="en-US" sz="1300" dirty="0" smtClean="0">
                <a:solidFill>
                  <a:prstClr val="black"/>
                </a:solidFill>
                <a:latin typeface="Calibri"/>
              </a:rPr>
              <a:t>, then select the desired layout.</a:t>
            </a:r>
            <a:r>
              <a:rPr lang="en-US" sz="1300" dirty="0" smtClean="0"/>
              <a:t/>
            </a:r>
            <a:br>
              <a:rPr lang="en-US" sz="1300" dirty="0" smtClean="0"/>
            </a:br>
            <a:endParaRPr lang="en-US" sz="1300" dirty="0" smtClean="0"/>
          </a:p>
          <a:p>
            <a:pPr marL="241653" indent="-241653">
              <a:buFont typeface="+mj-lt"/>
              <a:buAutoNum type="arabicPeriod"/>
            </a:pPr>
            <a:r>
              <a:rPr lang="en-US" kern="1200" baseline="0" dirty="0" smtClean="0">
                <a:solidFill>
                  <a:schemeClr val="tx1"/>
                </a:solidFill>
                <a:effectLst/>
                <a:latin typeface="+mn-lt"/>
                <a:ea typeface="+mn-ea"/>
                <a:cs typeface="+mn-cs"/>
              </a:rPr>
              <a:t>Other </a:t>
            </a:r>
            <a:r>
              <a:rPr lang="en-US" b="0" kern="1200" baseline="0" dirty="0" smtClean="0">
                <a:solidFill>
                  <a:schemeClr val="tx1"/>
                </a:solidFill>
                <a:effectLst/>
                <a:latin typeface="+mn-lt"/>
                <a:ea typeface="+mn-ea"/>
                <a:cs typeface="+mn-cs"/>
              </a:rPr>
              <a:t>animated elements:</a:t>
            </a:r>
          </a:p>
          <a:p>
            <a:pPr marL="664546" lvl="1" indent="-181240">
              <a:buFont typeface="Arial" pitchFamily="34" charset="0"/>
              <a:buChar char="•"/>
            </a:pPr>
            <a:r>
              <a:rPr lang="en-US" kern="1200" baseline="0" dirty="0" smtClean="0">
                <a:solidFill>
                  <a:schemeClr val="tx1"/>
                </a:solidFill>
                <a:effectLst/>
                <a:latin typeface="+mn-lt"/>
                <a:ea typeface="+mn-ea"/>
                <a:cs typeface="+mn-cs"/>
              </a:rPr>
              <a:t>Any animated element you insert will begin after the slide transition and the background video has started.</a:t>
            </a:r>
          </a:p>
          <a:p>
            <a:pPr marL="724959" lvl="1" indent="-241653">
              <a:buFont typeface="+mj-lt"/>
              <a:buAutoNum type="arabicPeriod"/>
            </a:pPr>
            <a:endParaRPr lang="en-US" kern="1200" baseline="0" dirty="0" smtClean="0">
              <a:solidFill>
                <a:schemeClr val="tx1"/>
              </a:solidFill>
              <a:effectLst/>
              <a:latin typeface="+mn-lt"/>
              <a:ea typeface="+mn-ea"/>
              <a:cs typeface="+mn-cs"/>
            </a:endParaRPr>
          </a:p>
          <a:p>
            <a:pPr marL="241653" indent="-241653">
              <a:buFont typeface="+mj-lt"/>
              <a:buAutoNum type="arabicPeriod"/>
            </a:pPr>
            <a:r>
              <a:rPr lang="en-US" kern="1200" baseline="0" dirty="0" smtClean="0">
                <a:solidFill>
                  <a:schemeClr val="tx1"/>
                </a:solidFill>
                <a:effectLst/>
                <a:latin typeface="+mn-lt"/>
                <a:ea typeface="+mn-ea"/>
                <a:cs typeface="+mn-cs"/>
              </a:rPr>
              <a:t>Layouts with </a:t>
            </a:r>
            <a:r>
              <a:rPr lang="en-US" b="0" kern="1200" baseline="0" dirty="0" smtClean="0">
                <a:solidFill>
                  <a:schemeClr val="tx1"/>
                </a:solidFill>
                <a:effectLst/>
                <a:latin typeface="+mn-lt"/>
                <a:ea typeface="+mn-ea"/>
                <a:cs typeface="+mn-cs"/>
              </a:rPr>
              <a:t>video effects:</a:t>
            </a:r>
          </a:p>
          <a:p>
            <a:pPr marL="724959" lvl="1" indent="-241653">
              <a:buFont typeface="Arial" pitchFamily="34" charset="0"/>
              <a:buChar char="•"/>
            </a:pPr>
            <a:r>
              <a:rPr lang="en-US" kern="1200" baseline="0" dirty="0" smtClean="0">
                <a:solidFill>
                  <a:schemeClr val="tx1"/>
                </a:solidFill>
                <a:effectLst/>
                <a:latin typeface="+mn-lt"/>
                <a:ea typeface="+mn-ea"/>
                <a:cs typeface="+mn-cs"/>
              </a:rPr>
              <a:t>The “(Green) Title and Content” and “(Purple) Title and Content” layouts are creating by using a color overlay on the video.</a:t>
            </a:r>
          </a:p>
          <a:p>
            <a:pPr marL="1208265" lvl="2" indent="-241653">
              <a:buFont typeface="Courier New" pitchFamily="49" charset="0"/>
              <a:buChar char="o"/>
            </a:pPr>
            <a:r>
              <a:rPr lang="en-US" kern="1200" baseline="0" dirty="0" smtClean="0">
                <a:solidFill>
                  <a:schemeClr val="tx1"/>
                </a:solidFill>
                <a:effectLst/>
                <a:latin typeface="+mn-lt"/>
                <a:ea typeface="+mn-ea"/>
                <a:cs typeface="+mn-cs"/>
              </a:rPr>
              <a:t>With the video selected, under </a:t>
            </a:r>
            <a:r>
              <a:rPr lang="en-US" b="1" kern="1200" baseline="0" dirty="0" smtClean="0">
                <a:solidFill>
                  <a:schemeClr val="tx1"/>
                </a:solidFill>
                <a:effectLst/>
                <a:latin typeface="+mn-lt"/>
                <a:ea typeface="+mn-ea"/>
                <a:cs typeface="+mn-cs"/>
              </a:rPr>
              <a:t>Video Tools</a:t>
            </a:r>
            <a:r>
              <a:rPr lang="en-US" kern="1200" baseline="0" dirty="0" smtClean="0">
                <a:solidFill>
                  <a:schemeClr val="tx1"/>
                </a:solidFill>
                <a:effectLst/>
                <a:latin typeface="+mn-lt"/>
                <a:ea typeface="+mn-ea"/>
                <a:cs typeface="+mn-cs"/>
              </a:rPr>
              <a:t>, on the </a:t>
            </a:r>
            <a:r>
              <a:rPr lang="en-US" b="1" kern="1200" baseline="0" dirty="0" smtClean="0">
                <a:solidFill>
                  <a:schemeClr val="tx1"/>
                </a:solidFill>
                <a:effectLst/>
                <a:latin typeface="+mn-lt"/>
                <a:ea typeface="+mn-ea"/>
                <a:cs typeface="+mn-cs"/>
              </a:rPr>
              <a:t>Format</a:t>
            </a:r>
            <a:r>
              <a:rPr lang="en-US" kern="1200" baseline="0" dirty="0" smtClean="0">
                <a:solidFill>
                  <a:schemeClr val="tx1"/>
                </a:solidFill>
                <a:effectLst/>
                <a:latin typeface="+mn-lt"/>
                <a:ea typeface="+mn-ea"/>
                <a:cs typeface="+mn-cs"/>
              </a:rPr>
              <a:t> tab, in the </a:t>
            </a:r>
            <a:r>
              <a:rPr lang="en-US" b="1" kern="1200" baseline="0" dirty="0" smtClean="0">
                <a:solidFill>
                  <a:schemeClr val="tx1"/>
                </a:solidFill>
                <a:effectLst/>
                <a:latin typeface="+mn-lt"/>
                <a:ea typeface="+mn-ea"/>
                <a:cs typeface="+mn-cs"/>
              </a:rPr>
              <a:t>Adjust</a:t>
            </a:r>
            <a:r>
              <a:rPr lang="en-US" kern="1200" baseline="0" dirty="0" smtClean="0">
                <a:solidFill>
                  <a:schemeClr val="tx1"/>
                </a:solidFill>
                <a:effectLst/>
                <a:latin typeface="+mn-lt"/>
                <a:ea typeface="+mn-ea"/>
                <a:cs typeface="+mn-cs"/>
              </a:rPr>
              <a:t> group, select </a:t>
            </a:r>
            <a:r>
              <a:rPr lang="en-US" b="1" kern="1200" baseline="0" dirty="0" smtClean="0">
                <a:solidFill>
                  <a:schemeClr val="tx1"/>
                </a:solidFill>
                <a:effectLst/>
                <a:latin typeface="+mn-lt"/>
                <a:ea typeface="+mn-ea"/>
                <a:cs typeface="+mn-cs"/>
              </a:rPr>
              <a:t>Color</a:t>
            </a:r>
            <a:r>
              <a:rPr lang="en-US" kern="1200" baseline="0" dirty="0" smtClean="0">
                <a:solidFill>
                  <a:schemeClr val="tx1"/>
                </a:solidFill>
                <a:effectLst/>
                <a:latin typeface="+mn-lt"/>
                <a:ea typeface="+mn-ea"/>
                <a:cs typeface="+mn-cs"/>
              </a:rPr>
              <a:t> and choose </a:t>
            </a:r>
            <a:r>
              <a:rPr lang="en-US" b="1" kern="1200" baseline="0" dirty="0" smtClean="0">
                <a:solidFill>
                  <a:schemeClr val="tx1"/>
                </a:solidFill>
                <a:effectLst/>
                <a:latin typeface="+mn-lt"/>
                <a:ea typeface="+mn-ea"/>
                <a:cs typeface="+mn-cs"/>
              </a:rPr>
              <a:t>Teal, Accent Color 6 Light</a:t>
            </a:r>
            <a:r>
              <a:rPr lang="en-US" kern="1200" baseline="0" dirty="0" smtClean="0">
                <a:solidFill>
                  <a:schemeClr val="tx1"/>
                </a:solidFill>
                <a:effectLst/>
                <a:latin typeface="+mn-lt"/>
                <a:ea typeface="+mn-ea"/>
                <a:cs typeface="+mn-cs"/>
              </a:rPr>
              <a:t> (third row, seventh option from left) or </a:t>
            </a:r>
            <a:r>
              <a:rPr lang="en-US" b="1" kern="1200" baseline="0" dirty="0" smtClean="0">
                <a:solidFill>
                  <a:schemeClr val="tx1"/>
                </a:solidFill>
                <a:effectLst/>
                <a:latin typeface="+mn-lt"/>
                <a:ea typeface="+mn-ea"/>
                <a:cs typeface="+mn-cs"/>
              </a:rPr>
              <a:t>Periwinkle, Accent Color 5 Light</a:t>
            </a:r>
            <a:r>
              <a:rPr lang="en-US" kern="1200" baseline="0" dirty="0" smtClean="0">
                <a:solidFill>
                  <a:schemeClr val="tx1"/>
                </a:solidFill>
                <a:effectLst/>
                <a:latin typeface="+mn-lt"/>
                <a:ea typeface="+mn-ea"/>
                <a:cs typeface="+mn-cs"/>
              </a:rPr>
              <a:t> (third row, sixth option from left).</a:t>
            </a:r>
          </a:p>
          <a:p>
            <a:endParaRPr lang="en-US" baseline="0" dirty="0" smtClean="0"/>
          </a:p>
        </p:txBody>
      </p:sp>
      <p:sp>
        <p:nvSpPr>
          <p:cNvPr id="4" name="Slide Number Placeholder 3"/>
          <p:cNvSpPr>
            <a:spLocks noGrp="1"/>
          </p:cNvSpPr>
          <p:nvPr>
            <p:ph type="sldNum" sz="quarter" idx="10"/>
          </p:nvPr>
        </p:nvSpPr>
        <p:spPr/>
        <p:txBody>
          <a:bodyPr/>
          <a:lstStyle/>
          <a:p>
            <a:fld id="{649C13A5-511F-4D4F-B778-6AB878583413}" type="slidenum">
              <a:rPr lang="en-US" smtClean="0"/>
              <a:pPr/>
              <a:t>1</a:t>
            </a:fld>
            <a:endParaRPr lang="en-US"/>
          </a:p>
        </p:txBody>
      </p:sp>
    </p:spTree>
    <p:extLst>
      <p:ext uri="{BB962C8B-B14F-4D97-AF65-F5344CB8AC3E}">
        <p14:creationId xmlns:p14="http://schemas.microsoft.com/office/powerpoint/2010/main" val="3038874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Accepted as a measure of impact if satisfaction changes significantly due to management action. </a:t>
            </a:r>
          </a:p>
          <a:p>
            <a:r>
              <a:rPr lang="en-AU" dirty="0" smtClean="0"/>
              <a:t>Likert scale: very satisfied (5) to very dissatisfied (1)</a:t>
            </a:r>
          </a:p>
          <a:p>
            <a:r>
              <a:rPr lang="en-AU" dirty="0" smtClean="0"/>
              <a:t>Target audience: land managers, community groups, local residents, indigenous community members </a:t>
            </a:r>
            <a:r>
              <a:rPr lang="en-AU" dirty="0" err="1" smtClean="0"/>
              <a:t>etc</a:t>
            </a:r>
            <a:endParaRPr lang="en-AU" dirty="0" smtClean="0"/>
          </a:p>
          <a:p>
            <a:r>
              <a:rPr lang="en-AU" dirty="0" smtClean="0"/>
              <a:t>Common attributes are recommended – allowing for consistent metrics</a:t>
            </a:r>
          </a:p>
          <a:p>
            <a:endParaRPr lang="en-AU" dirty="0"/>
          </a:p>
        </p:txBody>
      </p:sp>
      <p:sp>
        <p:nvSpPr>
          <p:cNvPr id="4" name="Slide Number Placeholder 3"/>
          <p:cNvSpPr>
            <a:spLocks noGrp="1"/>
          </p:cNvSpPr>
          <p:nvPr>
            <p:ph type="sldNum" sz="quarter" idx="10"/>
          </p:nvPr>
        </p:nvSpPr>
        <p:spPr/>
        <p:txBody>
          <a:bodyPr/>
          <a:lstStyle/>
          <a:p>
            <a:fld id="{649C13A5-511F-4D4F-B778-6AB878583413}" type="slidenum">
              <a:rPr lang="en-US" smtClean="0"/>
              <a:pPr/>
              <a:t>13</a:t>
            </a:fld>
            <a:endParaRPr lang="en-US"/>
          </a:p>
        </p:txBody>
      </p:sp>
    </p:spTree>
    <p:extLst>
      <p:ext uri="{BB962C8B-B14F-4D97-AF65-F5344CB8AC3E}">
        <p14:creationId xmlns:p14="http://schemas.microsoft.com/office/powerpoint/2010/main" val="3851505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e.g. aesthetic pleasure has consistently been found to be one of the most important motivations for outdoor recreation.</a:t>
            </a:r>
          </a:p>
          <a:p>
            <a:pPr>
              <a:spcBef>
                <a:spcPts val="1200"/>
              </a:spcBef>
            </a:pPr>
            <a:r>
              <a:rPr lang="en-AU" dirty="0" smtClean="0">
                <a:solidFill>
                  <a:schemeClr val="bg1"/>
                </a:solidFill>
              </a:rPr>
              <a:t>A wide range of waterway works can have positive outcomes for amenity</a:t>
            </a:r>
          </a:p>
          <a:p>
            <a:pPr>
              <a:spcBef>
                <a:spcPts val="1200"/>
              </a:spcBef>
            </a:pPr>
            <a:r>
              <a:rPr lang="en-AU" dirty="0" smtClean="0">
                <a:solidFill>
                  <a:schemeClr val="bg1"/>
                </a:solidFill>
              </a:rPr>
              <a:t>The pleasantness of a site affects people’s use of the site</a:t>
            </a:r>
          </a:p>
          <a:p>
            <a:pPr>
              <a:spcBef>
                <a:spcPts val="1200"/>
              </a:spcBef>
            </a:pPr>
            <a:r>
              <a:rPr lang="en-AU" dirty="0" smtClean="0">
                <a:solidFill>
                  <a:schemeClr val="bg1"/>
                </a:solidFill>
              </a:rPr>
              <a:t>Waterway amenity also supports economic values</a:t>
            </a:r>
          </a:p>
          <a:p>
            <a:pPr marL="0" indent="0">
              <a:buNone/>
            </a:pPr>
            <a:r>
              <a:rPr lang="en-AU" dirty="0" smtClean="0">
                <a:solidFill>
                  <a:schemeClr val="bg1"/>
                </a:solidFill>
              </a:rPr>
              <a:t>Amenity supplementary attributes:</a:t>
            </a:r>
          </a:p>
          <a:p>
            <a:pPr lvl="1"/>
            <a:r>
              <a:rPr lang="en-AU" dirty="0" smtClean="0">
                <a:solidFill>
                  <a:schemeClr val="bg1"/>
                </a:solidFill>
              </a:rPr>
              <a:t>Water quantity </a:t>
            </a:r>
          </a:p>
          <a:p>
            <a:pPr lvl="1"/>
            <a:r>
              <a:rPr lang="en-AU" dirty="0" smtClean="0">
                <a:solidFill>
                  <a:schemeClr val="bg1"/>
                </a:solidFill>
              </a:rPr>
              <a:t>Water flow</a:t>
            </a:r>
          </a:p>
          <a:p>
            <a:pPr lvl="1"/>
            <a:r>
              <a:rPr lang="en-AU" dirty="0" smtClean="0">
                <a:solidFill>
                  <a:schemeClr val="bg1"/>
                </a:solidFill>
              </a:rPr>
              <a:t>Water quality (characteristics other than erosion and sedimentation which are covered as a core attribute e.g. pollution or algae)</a:t>
            </a:r>
          </a:p>
          <a:p>
            <a:pPr lvl="1"/>
            <a:r>
              <a:rPr lang="en-AU" dirty="0" smtClean="0">
                <a:solidFill>
                  <a:schemeClr val="bg1"/>
                </a:solidFill>
              </a:rPr>
              <a:t>Habitat for wildlife, fish, other aquatic animals </a:t>
            </a:r>
          </a:p>
          <a:p>
            <a:pPr lvl="1"/>
            <a:r>
              <a:rPr lang="en-AU" dirty="0" smtClean="0">
                <a:solidFill>
                  <a:schemeClr val="bg1"/>
                </a:solidFill>
              </a:rPr>
              <a:t>Visitor information about the waterway </a:t>
            </a:r>
          </a:p>
          <a:p>
            <a:r>
              <a:rPr lang="en-US" dirty="0" smtClean="0">
                <a:solidFill>
                  <a:schemeClr val="bg1"/>
                </a:solidFill>
              </a:rPr>
              <a:t>These are not directly linked in Output Data Standard</a:t>
            </a:r>
          </a:p>
          <a:p>
            <a:pPr>
              <a:spcBef>
                <a:spcPts val="1200"/>
              </a:spcBef>
            </a:pPr>
            <a:r>
              <a:rPr lang="en-US" dirty="0" smtClean="0">
                <a:solidFill>
                  <a:schemeClr val="bg1"/>
                </a:solidFill>
              </a:rPr>
              <a:t>MW do survey satisfaction with ‘quantity of water flowing in’ to waterway</a:t>
            </a:r>
            <a:endParaRPr lang="en-AU" dirty="0" smtClean="0">
              <a:solidFill>
                <a:schemeClr val="bg1"/>
              </a:solidFill>
            </a:endParaRPr>
          </a:p>
          <a:p>
            <a:endParaRPr lang="en-AU" dirty="0" smtClean="0"/>
          </a:p>
          <a:p>
            <a:endParaRPr lang="en-AU" dirty="0"/>
          </a:p>
        </p:txBody>
      </p:sp>
      <p:sp>
        <p:nvSpPr>
          <p:cNvPr id="4" name="Slide Number Placeholder 3"/>
          <p:cNvSpPr>
            <a:spLocks noGrp="1"/>
          </p:cNvSpPr>
          <p:nvPr>
            <p:ph type="sldNum" sz="quarter" idx="10"/>
          </p:nvPr>
        </p:nvSpPr>
        <p:spPr/>
        <p:txBody>
          <a:bodyPr/>
          <a:lstStyle/>
          <a:p>
            <a:fld id="{649C13A5-511F-4D4F-B778-6AB878583413}" type="slidenum">
              <a:rPr lang="en-US" smtClean="0"/>
              <a:pPr/>
              <a:t>14</a:t>
            </a:fld>
            <a:endParaRPr lang="en-US"/>
          </a:p>
        </p:txBody>
      </p:sp>
    </p:spTree>
    <p:extLst>
      <p:ext uri="{BB962C8B-B14F-4D97-AF65-F5344CB8AC3E}">
        <p14:creationId xmlns:p14="http://schemas.microsoft.com/office/powerpoint/2010/main" val="2881890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Survey to establish benchmark, then allocate trajectory to target</a:t>
            </a:r>
            <a:endParaRPr lang="en-AU" dirty="0" smtClean="0">
              <a:solidFill>
                <a:schemeClr val="bg1"/>
              </a:solidFill>
            </a:endParaRPr>
          </a:p>
          <a:p>
            <a:endParaRPr lang="en-AU" dirty="0" smtClean="0"/>
          </a:p>
          <a:p>
            <a:r>
              <a:rPr lang="en-AU" dirty="0" smtClean="0"/>
              <a:t>An 80% threshold for satisfaction metrics equates to the average score of 4 of 5 (or satisfied) on the standard Likert scale. Therefore establishing a KPI of 80% for the following provision scores would be the ideal target. Ultimately the target must consider the site’s unique context and work program.</a:t>
            </a:r>
            <a:endParaRPr lang="en-AU" dirty="0"/>
          </a:p>
        </p:txBody>
      </p:sp>
      <p:sp>
        <p:nvSpPr>
          <p:cNvPr id="4" name="Slide Number Placeholder 3"/>
          <p:cNvSpPr>
            <a:spLocks noGrp="1"/>
          </p:cNvSpPr>
          <p:nvPr>
            <p:ph type="sldNum" sz="quarter" idx="10"/>
          </p:nvPr>
        </p:nvSpPr>
        <p:spPr/>
        <p:txBody>
          <a:bodyPr/>
          <a:lstStyle/>
          <a:p>
            <a:fld id="{649C13A5-511F-4D4F-B778-6AB878583413}" type="slidenum">
              <a:rPr lang="en-US" smtClean="0"/>
              <a:pPr/>
              <a:t>15</a:t>
            </a:fld>
            <a:endParaRPr lang="en-US"/>
          </a:p>
        </p:txBody>
      </p:sp>
    </p:spTree>
    <p:extLst>
      <p:ext uri="{BB962C8B-B14F-4D97-AF65-F5344CB8AC3E}">
        <p14:creationId xmlns:p14="http://schemas.microsoft.com/office/powerpoint/2010/main" val="1176397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Mike Nurse (Secretariat </a:t>
            </a:r>
            <a:r>
              <a:rPr lang="en-AU" dirty="0" err="1" smtClean="0"/>
              <a:t>Fed’n</a:t>
            </a:r>
            <a:r>
              <a:rPr lang="en-AU" dirty="0" smtClean="0"/>
              <a:t> Vic T. O. Corporations) who suggested combined</a:t>
            </a:r>
            <a:r>
              <a:rPr lang="en-AU" baseline="0" dirty="0" smtClean="0"/>
              <a:t> </a:t>
            </a:r>
            <a:r>
              <a:rPr lang="en-AU" dirty="0" smtClean="0"/>
              <a:t>meeting with Will Mooney (MLDRN)</a:t>
            </a:r>
            <a:endParaRPr lang="en-AU" dirty="0"/>
          </a:p>
        </p:txBody>
      </p:sp>
      <p:sp>
        <p:nvSpPr>
          <p:cNvPr id="4" name="Slide Number Placeholder 3"/>
          <p:cNvSpPr>
            <a:spLocks noGrp="1"/>
          </p:cNvSpPr>
          <p:nvPr>
            <p:ph type="sldNum" sz="quarter" idx="10"/>
          </p:nvPr>
        </p:nvSpPr>
        <p:spPr/>
        <p:txBody>
          <a:bodyPr/>
          <a:lstStyle/>
          <a:p>
            <a:fld id="{649C13A5-511F-4D4F-B778-6AB878583413}" type="slidenum">
              <a:rPr lang="en-US" smtClean="0"/>
              <a:pPr/>
              <a:t>16</a:t>
            </a:fld>
            <a:endParaRPr lang="en-US"/>
          </a:p>
        </p:txBody>
      </p:sp>
    </p:spTree>
    <p:extLst>
      <p:ext uri="{BB962C8B-B14F-4D97-AF65-F5344CB8AC3E}">
        <p14:creationId xmlns:p14="http://schemas.microsoft.com/office/powerpoint/2010/main" val="1202016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They are also intended to complement future economic analysis and/or non-biophysical outputs</a:t>
            </a:r>
          </a:p>
          <a:p>
            <a:endParaRPr lang="en-AU" dirty="0"/>
          </a:p>
        </p:txBody>
      </p:sp>
      <p:sp>
        <p:nvSpPr>
          <p:cNvPr id="4" name="Slide Number Placeholder 3"/>
          <p:cNvSpPr>
            <a:spLocks noGrp="1"/>
          </p:cNvSpPr>
          <p:nvPr>
            <p:ph type="sldNum" sz="quarter" idx="10"/>
          </p:nvPr>
        </p:nvSpPr>
        <p:spPr/>
        <p:txBody>
          <a:bodyPr/>
          <a:lstStyle/>
          <a:p>
            <a:fld id="{649C13A5-511F-4D4F-B778-6AB878583413}" type="slidenum">
              <a:rPr lang="en-US" smtClean="0"/>
              <a:pPr/>
              <a:t>2</a:t>
            </a:fld>
            <a:endParaRPr lang="en-US"/>
          </a:p>
        </p:txBody>
      </p:sp>
    </p:spTree>
    <p:extLst>
      <p:ext uri="{BB962C8B-B14F-4D97-AF65-F5344CB8AC3E}">
        <p14:creationId xmlns:p14="http://schemas.microsoft.com/office/powerpoint/2010/main" val="3118583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They are also intended to complement future economic analysis and/or non-biophysical outputs</a:t>
            </a:r>
          </a:p>
          <a:p>
            <a:endParaRPr lang="en-AU" dirty="0"/>
          </a:p>
        </p:txBody>
      </p:sp>
      <p:sp>
        <p:nvSpPr>
          <p:cNvPr id="4" name="Slide Number Placeholder 3"/>
          <p:cNvSpPr>
            <a:spLocks noGrp="1"/>
          </p:cNvSpPr>
          <p:nvPr>
            <p:ph type="sldNum" sz="quarter" idx="10"/>
          </p:nvPr>
        </p:nvSpPr>
        <p:spPr/>
        <p:txBody>
          <a:bodyPr/>
          <a:lstStyle/>
          <a:p>
            <a:fld id="{649C13A5-511F-4D4F-B778-6AB878583413}" type="slidenum">
              <a:rPr lang="en-US" smtClean="0"/>
              <a:pPr/>
              <a:t>3</a:t>
            </a:fld>
            <a:endParaRPr lang="en-US"/>
          </a:p>
        </p:txBody>
      </p:sp>
    </p:spTree>
    <p:extLst>
      <p:ext uri="{BB962C8B-B14F-4D97-AF65-F5344CB8AC3E}">
        <p14:creationId xmlns:p14="http://schemas.microsoft.com/office/powerpoint/2010/main" val="807281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u="none" dirty="0" smtClean="0"/>
              <a:t>MERI process</a:t>
            </a:r>
            <a:r>
              <a:rPr lang="en-AU" u="none" baseline="0" dirty="0" smtClean="0"/>
              <a:t> - m</a:t>
            </a:r>
            <a:r>
              <a:rPr lang="en-AU" u="none" dirty="0" smtClean="0"/>
              <a:t>aps outputs to target resource conditions supporting social and cultural values </a:t>
            </a:r>
          </a:p>
          <a:p>
            <a:r>
              <a:rPr lang="en-AU" u="none" dirty="0" smtClean="0"/>
              <a:t>Allows consistent approach to progress reporting</a:t>
            </a:r>
          </a:p>
          <a:p>
            <a:endParaRPr lang="en-AU" u="none" dirty="0"/>
          </a:p>
        </p:txBody>
      </p:sp>
      <p:sp>
        <p:nvSpPr>
          <p:cNvPr id="4" name="Slide Number Placeholder 3"/>
          <p:cNvSpPr>
            <a:spLocks noGrp="1"/>
          </p:cNvSpPr>
          <p:nvPr>
            <p:ph type="sldNum" sz="quarter" idx="10"/>
          </p:nvPr>
        </p:nvSpPr>
        <p:spPr/>
        <p:txBody>
          <a:bodyPr/>
          <a:lstStyle/>
          <a:p>
            <a:fld id="{649C13A5-511F-4D4F-B778-6AB878583413}" type="slidenum">
              <a:rPr lang="en-US" smtClean="0"/>
              <a:pPr/>
              <a:t>4</a:t>
            </a:fld>
            <a:endParaRPr lang="en-US"/>
          </a:p>
        </p:txBody>
      </p:sp>
    </p:spTree>
    <p:extLst>
      <p:ext uri="{BB962C8B-B14F-4D97-AF65-F5344CB8AC3E}">
        <p14:creationId xmlns:p14="http://schemas.microsoft.com/office/powerpoint/2010/main" val="937969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49C13A5-511F-4D4F-B778-6AB878583413}" type="slidenum">
              <a:rPr lang="en-US" smtClean="0"/>
              <a:pPr/>
              <a:t>5</a:t>
            </a:fld>
            <a:endParaRPr lang="en-US"/>
          </a:p>
        </p:txBody>
      </p:sp>
    </p:spTree>
    <p:extLst>
      <p:ext uri="{BB962C8B-B14F-4D97-AF65-F5344CB8AC3E}">
        <p14:creationId xmlns:p14="http://schemas.microsoft.com/office/powerpoint/2010/main" val="339002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 review of AVIRA recommended the social values within the AVIRA framework be reviewed to remove the subjectivity of scoring, particularly by improving the metrics for Beside Water Activity to include scaling of scores, rather than just presence or absence of activity. </a:t>
            </a:r>
          </a:p>
          <a:p>
            <a:r>
              <a:rPr lang="en-US" dirty="0" smtClean="0"/>
              <a:t>Note – could combine</a:t>
            </a:r>
            <a:r>
              <a:rPr lang="en-US" baseline="0" dirty="0" smtClean="0"/>
              <a:t> and this would solve the camping dilemma! </a:t>
            </a:r>
            <a:r>
              <a:rPr lang="en-AU" baseline="0" dirty="0" smtClean="0"/>
              <a:t>The Victorian Waterway Health Social Condition Benchmarking Project found camping is often associated with boating, fishing and swimming, suggesting that these activities are of longer duration than beside water use and more likely associated with holidays.</a:t>
            </a:r>
            <a:endParaRPr lang="en-AU" dirty="0"/>
          </a:p>
        </p:txBody>
      </p:sp>
      <p:sp>
        <p:nvSpPr>
          <p:cNvPr id="4" name="Slide Number Placeholder 3"/>
          <p:cNvSpPr>
            <a:spLocks noGrp="1"/>
          </p:cNvSpPr>
          <p:nvPr>
            <p:ph type="sldNum" sz="quarter" idx="10"/>
          </p:nvPr>
        </p:nvSpPr>
        <p:spPr/>
        <p:txBody>
          <a:bodyPr/>
          <a:lstStyle/>
          <a:p>
            <a:fld id="{649C13A5-511F-4D4F-B778-6AB878583413}" type="slidenum">
              <a:rPr lang="en-US" smtClean="0"/>
              <a:pPr/>
              <a:t>6</a:t>
            </a:fld>
            <a:endParaRPr lang="en-US"/>
          </a:p>
        </p:txBody>
      </p:sp>
    </p:spTree>
    <p:extLst>
      <p:ext uri="{BB962C8B-B14F-4D97-AF65-F5344CB8AC3E}">
        <p14:creationId xmlns:p14="http://schemas.microsoft.com/office/powerpoint/2010/main" val="135421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Based on works program and logic</a:t>
            </a:r>
            <a:endParaRPr lang="en-AU" dirty="0"/>
          </a:p>
        </p:txBody>
      </p:sp>
      <p:sp>
        <p:nvSpPr>
          <p:cNvPr id="4" name="Slide Number Placeholder 3"/>
          <p:cNvSpPr>
            <a:spLocks noGrp="1"/>
          </p:cNvSpPr>
          <p:nvPr>
            <p:ph type="sldNum" sz="quarter" idx="10"/>
          </p:nvPr>
        </p:nvSpPr>
        <p:spPr/>
        <p:txBody>
          <a:bodyPr/>
          <a:lstStyle/>
          <a:p>
            <a:fld id="{649C13A5-511F-4D4F-B778-6AB878583413}" type="slidenum">
              <a:rPr lang="en-US" smtClean="0"/>
              <a:pPr/>
              <a:t>9</a:t>
            </a:fld>
            <a:endParaRPr lang="en-US"/>
          </a:p>
        </p:txBody>
      </p:sp>
    </p:spTree>
    <p:extLst>
      <p:ext uri="{BB962C8B-B14F-4D97-AF65-F5344CB8AC3E}">
        <p14:creationId xmlns:p14="http://schemas.microsoft.com/office/powerpoint/2010/main" val="3246455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49C13A5-511F-4D4F-B778-6AB878583413}" type="slidenum">
              <a:rPr lang="en-US" smtClean="0"/>
              <a:pPr/>
              <a:t>11</a:t>
            </a:fld>
            <a:endParaRPr lang="en-US"/>
          </a:p>
        </p:txBody>
      </p:sp>
    </p:spTree>
    <p:extLst>
      <p:ext uri="{BB962C8B-B14F-4D97-AF65-F5344CB8AC3E}">
        <p14:creationId xmlns:p14="http://schemas.microsoft.com/office/powerpoint/2010/main" val="1476790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49C13A5-511F-4D4F-B778-6AB878583413}" type="slidenum">
              <a:rPr lang="en-US" smtClean="0"/>
              <a:pPr/>
              <a:t>12</a:t>
            </a:fld>
            <a:endParaRPr lang="en-US"/>
          </a:p>
        </p:txBody>
      </p:sp>
    </p:spTree>
    <p:extLst>
      <p:ext uri="{BB962C8B-B14F-4D97-AF65-F5344CB8AC3E}">
        <p14:creationId xmlns:p14="http://schemas.microsoft.com/office/powerpoint/2010/main" val="3271301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5AD5A3-6871-4623-BDBC-0A043D365282}" type="datetimeFigureOut">
              <a:rPr lang="en-AU" smtClean="0"/>
              <a:pPr/>
              <a:t>15/08/2017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2671000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5AD5A3-6871-4623-BDBC-0A043D365282}" type="datetimeFigureOut">
              <a:rPr lang="en-AU" smtClean="0"/>
              <a:pPr/>
              <a:t>15/08/2017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1072579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5AD5A3-6871-4623-BDBC-0A043D365282}" type="datetimeFigureOut">
              <a:rPr lang="en-AU" smtClean="0"/>
              <a:pPr/>
              <a:t>15/08/2017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142411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5AD5A3-6871-4623-BDBC-0A043D365282}" type="datetimeFigureOut">
              <a:rPr lang="en-AU" smtClean="0"/>
              <a:pPr/>
              <a:t>15/08/2017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264900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55AD5A3-6871-4623-BDBC-0A043D365282}" type="datetimeFigureOut">
              <a:rPr lang="en-AU" smtClean="0"/>
              <a:pPr/>
              <a:t>15/08/2017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1345253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5AD5A3-6871-4623-BDBC-0A043D365282}" type="datetimeFigureOut">
              <a:rPr lang="en-AU" smtClean="0"/>
              <a:pPr/>
              <a:t>15/08/2017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3541380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5AD5A3-6871-4623-BDBC-0A043D365282}" type="datetimeFigureOut">
              <a:rPr lang="en-AU" smtClean="0"/>
              <a:pPr/>
              <a:t>15/08/2017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4126498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5AD5A3-6871-4623-BDBC-0A043D365282}" type="datetimeFigureOut">
              <a:rPr lang="en-AU" smtClean="0"/>
              <a:pPr/>
              <a:t>15/08/2017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373706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AD5A3-6871-4623-BDBC-0A043D365282}" type="datetimeFigureOut">
              <a:rPr lang="en-AU" smtClean="0"/>
              <a:pPr/>
              <a:t>15/08/2017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2222994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5AD5A3-6871-4623-BDBC-0A043D365282}" type="datetimeFigureOut">
              <a:rPr lang="en-AU" smtClean="0"/>
              <a:pPr/>
              <a:t>15/08/2017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3056736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5AD5A3-6871-4623-BDBC-0A043D365282}" type="datetimeFigureOut">
              <a:rPr lang="en-AU" smtClean="0"/>
              <a:pPr/>
              <a:t>15/08/2017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1171914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AD5A3-6871-4623-BDBC-0A043D365282}" type="datetimeFigureOut">
              <a:rPr lang="en-AU" smtClean="0"/>
              <a:pPr/>
              <a:t>15/08/2017</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38C77-FDCD-4874-B3FF-6CCFD4A0B09A}" type="slidenum">
              <a:rPr lang="en-AU" smtClean="0"/>
              <a:pPr/>
              <a:t>‹#›</a:t>
            </a:fld>
            <a:endParaRPr lang="en-AU"/>
          </a:p>
        </p:txBody>
      </p:sp>
    </p:spTree>
    <p:extLst>
      <p:ext uri="{BB962C8B-B14F-4D97-AF65-F5344CB8AC3E}">
        <p14:creationId xmlns:p14="http://schemas.microsoft.com/office/powerpoint/2010/main" val="27489560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Tracking social and cultural benefits</a:t>
            </a:r>
            <a:endParaRPr lang="en-US" dirty="0"/>
          </a:p>
        </p:txBody>
      </p:sp>
      <p:sp>
        <p:nvSpPr>
          <p:cNvPr id="3" name="Subtitle 2"/>
          <p:cNvSpPr>
            <a:spLocks noGrp="1"/>
          </p:cNvSpPr>
          <p:nvPr>
            <p:ph type="subTitle" idx="1"/>
          </p:nvPr>
        </p:nvSpPr>
        <p:spPr>
          <a:xfrm>
            <a:off x="1143000" y="3895413"/>
            <a:ext cx="6858000" cy="1655762"/>
          </a:xfrm>
        </p:spPr>
        <p:txBody>
          <a:bodyPr/>
          <a:lstStyle/>
          <a:p>
            <a:r>
              <a:rPr lang="en-US" sz="2800" dirty="0" smtClean="0"/>
              <a:t>… of waterway investment</a:t>
            </a:r>
          </a:p>
          <a:p>
            <a:endParaRPr lang="en-US" dirty="0" smtClean="0"/>
          </a:p>
          <a:p>
            <a:r>
              <a:rPr lang="en-US" sz="1800" dirty="0" err="1" smtClean="0">
                <a:solidFill>
                  <a:schemeClr val="tx2"/>
                </a:solidFill>
                <a:latin typeface="+mj-lt"/>
              </a:rPr>
              <a:t>Dr</a:t>
            </a:r>
            <a:r>
              <a:rPr lang="en-US" sz="1800" dirty="0" smtClean="0">
                <a:solidFill>
                  <a:schemeClr val="tx2"/>
                </a:solidFill>
                <a:latin typeface="+mj-lt"/>
              </a:rPr>
              <a:t> Tamara Boyd, </a:t>
            </a:r>
            <a:r>
              <a:rPr lang="en-US" sz="1800" dirty="0" err="1" smtClean="0">
                <a:solidFill>
                  <a:schemeClr val="tx2"/>
                </a:solidFill>
                <a:latin typeface="+mj-lt"/>
              </a:rPr>
              <a:t>INtrinsic</a:t>
            </a:r>
            <a:r>
              <a:rPr lang="en-US" sz="1800" dirty="0" smtClean="0">
                <a:solidFill>
                  <a:schemeClr val="tx2"/>
                </a:solidFill>
                <a:latin typeface="+mj-lt"/>
              </a:rPr>
              <a:t> SCOPE Pty Ltd</a:t>
            </a:r>
            <a:endParaRPr lang="en-US" sz="1800" dirty="0">
              <a:solidFill>
                <a:schemeClr val="tx2"/>
              </a:solidFill>
              <a:latin typeface="+mj-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5" name="TextBox 4"/>
          <p:cNvSpPr txBox="1"/>
          <p:nvPr/>
        </p:nvSpPr>
        <p:spPr>
          <a:xfrm>
            <a:off x="402779" y="6181879"/>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6" name="Picture 5" descr="RS17 ID long_blue.png"/>
          <p:cNvPicPr>
            <a:picLocks noChangeAspect="1"/>
          </p:cNvPicPr>
          <p:nvPr/>
        </p:nvPicPr>
        <p:blipFill>
          <a:blip r:embed="rId4" cstate="print"/>
          <a:stretch>
            <a:fillRect/>
          </a:stretch>
        </p:blipFill>
        <p:spPr>
          <a:xfrm>
            <a:off x="185057" y="170689"/>
            <a:ext cx="3842657" cy="915730"/>
          </a:xfrm>
          <a:prstGeom prst="rect">
            <a:avLst/>
          </a:prstGeom>
        </p:spPr>
      </p:pic>
      <p:cxnSp>
        <p:nvCxnSpPr>
          <p:cNvPr id="7" name="Straight Connector 6"/>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10" name="Picture 9"/>
          <p:cNvPicPr>
            <a:picLocks noChangeAspect="1"/>
          </p:cNvPicPr>
          <p:nvPr/>
        </p:nvPicPr>
        <p:blipFill rotWithShape="1">
          <a:blip r:embed="rId5" cstate="print">
            <a:extLst>
              <a:ext uri="{28A0092B-C50C-407E-A947-70E740481C1C}">
                <a14:useLocalDpi xmlns:a14="http://schemas.microsoft.com/office/drawing/2010/main" val="0"/>
              </a:ext>
            </a:extLst>
          </a:blip>
          <a:srcRect r="5423"/>
          <a:stretch/>
        </p:blipFill>
        <p:spPr>
          <a:xfrm>
            <a:off x="6857685" y="382754"/>
            <a:ext cx="1841774" cy="494068"/>
          </a:xfrm>
          <a:prstGeom prst="rect">
            <a:avLst/>
          </a:prstGeom>
        </p:spPr>
      </p:pic>
    </p:spTree>
    <p:extLst>
      <p:ext uri="{BB962C8B-B14F-4D97-AF65-F5344CB8AC3E}">
        <p14:creationId xmlns:p14="http://schemas.microsoft.com/office/powerpoint/2010/main" val="13379168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8968" b="10040"/>
          <a:stretch/>
        </p:blipFill>
        <p:spPr>
          <a:xfrm>
            <a:off x="801666" y="1351918"/>
            <a:ext cx="7402881" cy="4496845"/>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4" name="TextBox 3"/>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5" name="Picture 4" descr="RS17 ID long_blue.png"/>
          <p:cNvPicPr>
            <a:picLocks noChangeAspect="1"/>
          </p:cNvPicPr>
          <p:nvPr/>
        </p:nvPicPr>
        <p:blipFill>
          <a:blip r:embed="rId4" cstate="print"/>
          <a:stretch>
            <a:fillRect/>
          </a:stretch>
        </p:blipFill>
        <p:spPr>
          <a:xfrm>
            <a:off x="185057" y="170689"/>
            <a:ext cx="3842657" cy="915730"/>
          </a:xfrm>
          <a:prstGeom prst="rect">
            <a:avLst/>
          </a:prstGeom>
        </p:spPr>
      </p:pic>
      <p:cxnSp>
        <p:nvCxnSpPr>
          <p:cNvPr id="6" name="Straight Connector 5"/>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8" name="Picture 7"/>
          <p:cNvPicPr>
            <a:picLocks noChangeAspect="1"/>
          </p:cNvPicPr>
          <p:nvPr/>
        </p:nvPicPr>
        <p:blipFill rotWithShape="1">
          <a:blip r:embed="rId5" cstate="print">
            <a:extLst>
              <a:ext uri="{28A0092B-C50C-407E-A947-70E740481C1C}">
                <a14:useLocalDpi xmlns:a14="http://schemas.microsoft.com/office/drawing/2010/main" val="0"/>
              </a:ext>
            </a:extLst>
          </a:blip>
          <a:srcRect r="5423"/>
          <a:stretch/>
        </p:blipFill>
        <p:spPr>
          <a:xfrm>
            <a:off x="6857685" y="382754"/>
            <a:ext cx="1841774" cy="494068"/>
          </a:xfrm>
          <a:prstGeom prst="rect">
            <a:avLst/>
          </a:prstGeom>
        </p:spPr>
      </p:pic>
    </p:spTree>
    <p:extLst>
      <p:ext uri="{BB962C8B-B14F-4D97-AF65-F5344CB8AC3E}">
        <p14:creationId xmlns:p14="http://schemas.microsoft.com/office/powerpoint/2010/main" val="1648178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757" y="1186762"/>
            <a:ext cx="7886700" cy="1325563"/>
          </a:xfrm>
        </p:spPr>
        <p:txBody>
          <a:bodyPr/>
          <a:lstStyle/>
          <a:p>
            <a:r>
              <a:rPr lang="en-AU" dirty="0" smtClean="0"/>
              <a:t>C&amp;H Capacity Index</a:t>
            </a:r>
            <a:endParaRPr lang="en-AU" dirty="0"/>
          </a:p>
        </p:txBody>
      </p:sp>
      <p:sp>
        <p:nvSpPr>
          <p:cNvPr id="3" name="Content Placeholder 2"/>
          <p:cNvSpPr>
            <a:spLocks noGrp="1"/>
          </p:cNvSpPr>
          <p:nvPr>
            <p:ph idx="1"/>
          </p:nvPr>
        </p:nvSpPr>
        <p:spPr>
          <a:xfrm>
            <a:off x="628650" y="2582213"/>
            <a:ext cx="7950201" cy="4537506"/>
          </a:xfrm>
        </p:spPr>
        <p:txBody>
          <a:bodyPr>
            <a:normAutofit/>
          </a:bodyPr>
          <a:lstStyle/>
          <a:p>
            <a:pPr marL="0" lvl="1" indent="0">
              <a:buNone/>
            </a:pPr>
            <a:r>
              <a:rPr lang="en-AU" dirty="0" smtClean="0"/>
              <a:t>Includes the following activity metrics:</a:t>
            </a:r>
          </a:p>
          <a:p>
            <a:endParaRPr lang="en-AU" sz="1200" dirty="0" smtClean="0"/>
          </a:p>
          <a:p>
            <a:pPr lvl="1" indent="-342900"/>
            <a:r>
              <a:rPr lang="en-AU" dirty="0" smtClean="0"/>
              <a:t>Site </a:t>
            </a:r>
            <a:r>
              <a:rPr lang="en-AU" dirty="0"/>
              <a:t>significance </a:t>
            </a:r>
            <a:r>
              <a:rPr lang="en-AU" dirty="0" smtClean="0"/>
              <a:t>- Historic </a:t>
            </a:r>
            <a:r>
              <a:rPr lang="en-AU" dirty="0" smtClean="0"/>
              <a:t>heritage</a:t>
            </a:r>
            <a:endParaRPr lang="en-AU" i="1" dirty="0"/>
          </a:p>
          <a:p>
            <a:pPr lvl="1" indent="-342900"/>
            <a:r>
              <a:rPr lang="en-AU" dirty="0" smtClean="0"/>
              <a:t>Site </a:t>
            </a:r>
            <a:r>
              <a:rPr lang="en-AU" dirty="0"/>
              <a:t>significance </a:t>
            </a:r>
            <a:r>
              <a:rPr lang="en-AU" dirty="0" smtClean="0"/>
              <a:t>- Indigenous </a:t>
            </a:r>
            <a:r>
              <a:rPr lang="en-AU" dirty="0" smtClean="0"/>
              <a:t>heritage </a:t>
            </a:r>
          </a:p>
          <a:p>
            <a:pPr lvl="1" indent="-342900"/>
            <a:r>
              <a:rPr lang="en-AU" dirty="0" smtClean="0"/>
              <a:t>Cultural </a:t>
            </a:r>
            <a:r>
              <a:rPr lang="en-AU" dirty="0"/>
              <a:t>use of resources </a:t>
            </a:r>
            <a:endParaRPr lang="en-AU" dirty="0" smtClean="0"/>
          </a:p>
          <a:p>
            <a:pPr lvl="1" indent="-342900"/>
            <a:r>
              <a:rPr lang="en-AU" dirty="0" smtClean="0"/>
              <a:t>Connection </a:t>
            </a:r>
            <a:r>
              <a:rPr lang="en-AU" dirty="0"/>
              <a:t>to </a:t>
            </a:r>
            <a:r>
              <a:rPr lang="en-AU" dirty="0" smtClean="0"/>
              <a:t>country </a:t>
            </a:r>
          </a:p>
          <a:p>
            <a:pPr lvl="1" indent="-342900"/>
            <a:r>
              <a:rPr lang="en-AU" dirty="0" smtClean="0"/>
              <a:t>Cultural heritage volunteering </a:t>
            </a:r>
            <a:endParaRPr lang="en-AU" dirty="0"/>
          </a:p>
          <a:p>
            <a:endParaRPr lang="en-US" dirty="0" smtClean="0"/>
          </a:p>
          <a:p>
            <a:endParaRPr lang="en-AU"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5" name="TextBox 4"/>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6" name="Picture 5" descr="RS17 ID long_blue.png"/>
          <p:cNvPicPr>
            <a:picLocks noChangeAspect="1"/>
          </p:cNvPicPr>
          <p:nvPr/>
        </p:nvPicPr>
        <p:blipFill>
          <a:blip r:embed="rId4" cstate="print"/>
          <a:stretch>
            <a:fillRect/>
          </a:stretch>
        </p:blipFill>
        <p:spPr>
          <a:xfrm>
            <a:off x="185057" y="170689"/>
            <a:ext cx="3842657" cy="915730"/>
          </a:xfrm>
          <a:prstGeom prst="rect">
            <a:avLst/>
          </a:prstGeom>
        </p:spPr>
      </p:pic>
      <p:cxnSp>
        <p:nvCxnSpPr>
          <p:cNvPr id="7" name="Straight Connector 6"/>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9" name="Picture 8"/>
          <p:cNvPicPr>
            <a:picLocks noChangeAspect="1"/>
          </p:cNvPicPr>
          <p:nvPr/>
        </p:nvPicPr>
        <p:blipFill rotWithShape="1">
          <a:blip r:embed="rId5" cstate="print">
            <a:extLst>
              <a:ext uri="{28A0092B-C50C-407E-A947-70E740481C1C}">
                <a14:useLocalDpi xmlns:a14="http://schemas.microsoft.com/office/drawing/2010/main" val="0"/>
              </a:ext>
            </a:extLst>
          </a:blip>
          <a:srcRect r="5423"/>
          <a:stretch/>
        </p:blipFill>
        <p:spPr>
          <a:xfrm>
            <a:off x="6857685" y="382754"/>
            <a:ext cx="1841774" cy="494068"/>
          </a:xfrm>
          <a:prstGeom prst="rect">
            <a:avLst/>
          </a:prstGeom>
        </p:spPr>
      </p:pic>
    </p:spTree>
    <p:extLst>
      <p:ext uri="{BB962C8B-B14F-4D97-AF65-F5344CB8AC3E}">
        <p14:creationId xmlns:p14="http://schemas.microsoft.com/office/powerpoint/2010/main" val="16731559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24670" t="14779" r="23912" b="6703"/>
          <a:stretch/>
        </p:blipFill>
        <p:spPr bwMode="auto">
          <a:xfrm>
            <a:off x="839244" y="1086419"/>
            <a:ext cx="7565720" cy="5458536"/>
          </a:xfrm>
          <a:prstGeom prst="rect">
            <a:avLst/>
          </a:prstGeom>
          <a:ln>
            <a:noFill/>
          </a:ln>
          <a:extLst>
            <a:ext uri="{53640926-AAD7-44D8-BBD7-CCE9431645EC}">
              <a14:shadowObscured xmlns:a14="http://schemas.microsoft.com/office/drawing/2010/main"/>
            </a:ext>
          </a:extLst>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5" name="TextBox 4"/>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6" name="Picture 5" descr="RS17 ID long_blue.png"/>
          <p:cNvPicPr>
            <a:picLocks noChangeAspect="1"/>
          </p:cNvPicPr>
          <p:nvPr/>
        </p:nvPicPr>
        <p:blipFill>
          <a:blip r:embed="rId5" cstate="print"/>
          <a:stretch>
            <a:fillRect/>
          </a:stretch>
        </p:blipFill>
        <p:spPr>
          <a:xfrm>
            <a:off x="185057" y="170689"/>
            <a:ext cx="3842657" cy="915730"/>
          </a:xfrm>
          <a:prstGeom prst="rect">
            <a:avLst/>
          </a:prstGeom>
        </p:spPr>
      </p:pic>
      <p:cxnSp>
        <p:nvCxnSpPr>
          <p:cNvPr id="7" name="Straight Connector 6"/>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r="5423"/>
          <a:stretch/>
        </p:blipFill>
        <p:spPr>
          <a:xfrm>
            <a:off x="6857685" y="382754"/>
            <a:ext cx="1841774" cy="494068"/>
          </a:xfrm>
          <a:prstGeom prst="rect">
            <a:avLst/>
          </a:prstGeom>
        </p:spPr>
      </p:pic>
    </p:spTree>
    <p:extLst>
      <p:ext uri="{BB962C8B-B14F-4D97-AF65-F5344CB8AC3E}">
        <p14:creationId xmlns:p14="http://schemas.microsoft.com/office/powerpoint/2010/main" val="31129345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2767" y="2306801"/>
            <a:ext cx="7854666" cy="4162197"/>
          </a:xfrm>
        </p:spPr>
        <p:txBody>
          <a:bodyPr/>
          <a:lstStyle/>
          <a:p>
            <a:pPr marL="0" indent="0">
              <a:buNone/>
            </a:pPr>
            <a:r>
              <a:rPr lang="en-AU" dirty="0" smtClean="0"/>
              <a:t>Change to the resource condition (supporting social/cultural values) expected to occur via:</a:t>
            </a:r>
          </a:p>
          <a:p>
            <a:pPr lvl="1">
              <a:spcBef>
                <a:spcPts val="600"/>
              </a:spcBef>
            </a:pPr>
            <a:r>
              <a:rPr lang="en-AU" dirty="0" smtClean="0"/>
              <a:t>Amenity </a:t>
            </a:r>
            <a:endParaRPr lang="en-AU" dirty="0"/>
          </a:p>
          <a:p>
            <a:pPr lvl="1">
              <a:spcBef>
                <a:spcPts val="0"/>
              </a:spcBef>
            </a:pPr>
            <a:r>
              <a:rPr lang="en-AU" dirty="0" smtClean="0"/>
              <a:t>Accessibility </a:t>
            </a:r>
            <a:endParaRPr lang="en-AU" dirty="0"/>
          </a:p>
          <a:p>
            <a:pPr lvl="1">
              <a:spcBef>
                <a:spcPts val="0"/>
              </a:spcBef>
            </a:pPr>
            <a:r>
              <a:rPr lang="en-AU" dirty="0" smtClean="0"/>
              <a:t>Cultural heritage</a:t>
            </a:r>
            <a:endParaRPr lang="en-AU" dirty="0"/>
          </a:p>
          <a:p>
            <a:pPr marL="0" indent="0">
              <a:spcBef>
                <a:spcPts val="1200"/>
              </a:spcBef>
              <a:buNone/>
            </a:pPr>
            <a:r>
              <a:rPr lang="en-AU" dirty="0"/>
              <a:t>Satisfaction with tangible provisions will influence </a:t>
            </a:r>
            <a:r>
              <a:rPr lang="en-AU" dirty="0" smtClean="0"/>
              <a:t>use </a:t>
            </a:r>
            <a:r>
              <a:rPr lang="en-AU" dirty="0"/>
              <a:t>of the </a:t>
            </a:r>
            <a:r>
              <a:rPr lang="en-AU" dirty="0" smtClean="0"/>
              <a:t>site</a:t>
            </a:r>
          </a:p>
          <a:p>
            <a:pPr marL="0" indent="0">
              <a:spcBef>
                <a:spcPts val="1200"/>
              </a:spcBef>
              <a:buNone/>
            </a:pPr>
            <a:r>
              <a:rPr lang="en-AU" dirty="0" smtClean="0"/>
              <a:t>Assess </a:t>
            </a:r>
            <a:r>
              <a:rPr lang="en-AU" dirty="0"/>
              <a:t>target audience satisfaction with key waterway </a:t>
            </a:r>
            <a:r>
              <a:rPr lang="en-AU" dirty="0" smtClean="0"/>
              <a:t>attributes</a:t>
            </a:r>
          </a:p>
          <a:p>
            <a:endParaRPr lang="en-AU" dirty="0"/>
          </a:p>
        </p:txBody>
      </p:sp>
      <p:sp>
        <p:nvSpPr>
          <p:cNvPr id="2" name="Title 1"/>
          <p:cNvSpPr>
            <a:spLocks noGrp="1"/>
          </p:cNvSpPr>
          <p:nvPr>
            <p:ph type="title"/>
          </p:nvPr>
        </p:nvSpPr>
        <p:spPr>
          <a:xfrm>
            <a:off x="772767" y="1111971"/>
            <a:ext cx="7705581" cy="1143000"/>
          </a:xfrm>
        </p:spPr>
        <p:txBody>
          <a:bodyPr/>
          <a:lstStyle/>
          <a:p>
            <a:r>
              <a:rPr lang="en-US" dirty="0" smtClean="0"/>
              <a:t>Management outcomes  </a:t>
            </a:r>
            <a:endParaRPr lang="en-AU"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5" name="TextBox 4"/>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6" name="Picture 5" descr="RS17 ID long_blue.png"/>
          <p:cNvPicPr>
            <a:picLocks noChangeAspect="1"/>
          </p:cNvPicPr>
          <p:nvPr/>
        </p:nvPicPr>
        <p:blipFill>
          <a:blip r:embed="rId4" cstate="print"/>
          <a:stretch>
            <a:fillRect/>
          </a:stretch>
        </p:blipFill>
        <p:spPr>
          <a:xfrm>
            <a:off x="185057" y="170689"/>
            <a:ext cx="3842657" cy="915730"/>
          </a:xfrm>
          <a:prstGeom prst="rect">
            <a:avLst/>
          </a:prstGeom>
        </p:spPr>
      </p:pic>
      <p:cxnSp>
        <p:nvCxnSpPr>
          <p:cNvPr id="7" name="Straight Connector 6"/>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9" name="Picture 8"/>
          <p:cNvPicPr>
            <a:picLocks noChangeAspect="1"/>
          </p:cNvPicPr>
          <p:nvPr/>
        </p:nvPicPr>
        <p:blipFill rotWithShape="1">
          <a:blip r:embed="rId5" cstate="print">
            <a:extLst>
              <a:ext uri="{28A0092B-C50C-407E-A947-70E740481C1C}">
                <a14:useLocalDpi xmlns:a14="http://schemas.microsoft.com/office/drawing/2010/main" val="0"/>
              </a:ext>
            </a:extLst>
          </a:blip>
          <a:srcRect r="5423"/>
          <a:stretch/>
        </p:blipFill>
        <p:spPr>
          <a:xfrm>
            <a:off x="6857685" y="382754"/>
            <a:ext cx="1841774" cy="494068"/>
          </a:xfrm>
          <a:prstGeom prst="rect">
            <a:avLst/>
          </a:prstGeom>
        </p:spPr>
      </p:pic>
    </p:spTree>
    <p:extLst>
      <p:ext uri="{BB962C8B-B14F-4D97-AF65-F5344CB8AC3E}">
        <p14:creationId xmlns:p14="http://schemas.microsoft.com/office/powerpoint/2010/main" val="30715807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67" y="1489519"/>
            <a:ext cx="7886700" cy="1325563"/>
          </a:xfrm>
        </p:spPr>
        <p:txBody>
          <a:bodyPr/>
          <a:lstStyle/>
          <a:p>
            <a:r>
              <a:rPr lang="en-US" dirty="0" smtClean="0"/>
              <a:t>Amenity core attributes</a:t>
            </a:r>
            <a:endParaRPr lang="en-AU" dirty="0"/>
          </a:p>
        </p:txBody>
      </p:sp>
      <p:sp>
        <p:nvSpPr>
          <p:cNvPr id="3" name="Content Placeholder 2"/>
          <p:cNvSpPr>
            <a:spLocks noGrp="1"/>
          </p:cNvSpPr>
          <p:nvPr>
            <p:ph idx="1"/>
          </p:nvPr>
        </p:nvSpPr>
        <p:spPr>
          <a:xfrm>
            <a:off x="628650" y="2705621"/>
            <a:ext cx="7886700" cy="3471341"/>
          </a:xfrm>
        </p:spPr>
        <p:txBody>
          <a:bodyPr>
            <a:normAutofit/>
          </a:bodyPr>
          <a:lstStyle/>
          <a:p>
            <a:pPr marL="0" indent="0" algn="ctr">
              <a:buNone/>
            </a:pPr>
            <a:endParaRPr lang="en-AU" sz="2000" i="1" dirty="0"/>
          </a:p>
          <a:p>
            <a:pPr lvl="1"/>
            <a:r>
              <a:rPr lang="en-AU" dirty="0" smtClean="0"/>
              <a:t>Vegetation </a:t>
            </a:r>
            <a:r>
              <a:rPr lang="en-AU" dirty="0"/>
              <a:t>extent </a:t>
            </a:r>
          </a:p>
          <a:p>
            <a:pPr lvl="1"/>
            <a:r>
              <a:rPr lang="en-AU" dirty="0"/>
              <a:t>Vegetation appearance (structure, diversity)</a:t>
            </a:r>
          </a:p>
          <a:p>
            <a:pPr lvl="1"/>
            <a:r>
              <a:rPr lang="en-AU" dirty="0"/>
              <a:t>Soil stability (as it affects water quality i.e. erosion or sedimentation)</a:t>
            </a:r>
          </a:p>
          <a:p>
            <a:pPr lvl="1"/>
            <a:r>
              <a:rPr lang="en-AU" dirty="0"/>
              <a:t>Rubbish removal</a:t>
            </a:r>
          </a:p>
          <a:p>
            <a:pPr lvl="1"/>
            <a:r>
              <a:rPr lang="en-AU" dirty="0"/>
              <a:t>Visitor </a:t>
            </a:r>
            <a:r>
              <a:rPr lang="en-AU" dirty="0" smtClean="0"/>
              <a:t>facilities</a:t>
            </a:r>
          </a:p>
          <a:p>
            <a:pPr marL="457200" lvl="1" indent="0">
              <a:buNone/>
            </a:pPr>
            <a:endParaRPr lang="en-AU" dirty="0"/>
          </a:p>
          <a:p>
            <a:pPr marL="0" indent="0" algn="ctr">
              <a:buNone/>
            </a:pPr>
            <a:endParaRPr lang="en-AU" sz="2000" i="1" dirty="0" smtClean="0"/>
          </a:p>
          <a:p>
            <a:pPr marL="0" indent="0" algn="ctr">
              <a:buNone/>
            </a:pPr>
            <a:endParaRPr lang="en-US" sz="2000"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5" name="TextBox 4"/>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6" name="Picture 5" descr="RS17 ID long_blue.png"/>
          <p:cNvPicPr>
            <a:picLocks noChangeAspect="1"/>
          </p:cNvPicPr>
          <p:nvPr/>
        </p:nvPicPr>
        <p:blipFill>
          <a:blip r:embed="rId4" cstate="print"/>
          <a:stretch>
            <a:fillRect/>
          </a:stretch>
        </p:blipFill>
        <p:spPr>
          <a:xfrm>
            <a:off x="185057" y="170689"/>
            <a:ext cx="3842657" cy="915730"/>
          </a:xfrm>
          <a:prstGeom prst="rect">
            <a:avLst/>
          </a:prstGeom>
        </p:spPr>
      </p:pic>
      <p:cxnSp>
        <p:nvCxnSpPr>
          <p:cNvPr id="7" name="Straight Connector 6"/>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9" name="Picture 8"/>
          <p:cNvPicPr>
            <a:picLocks noChangeAspect="1"/>
          </p:cNvPicPr>
          <p:nvPr/>
        </p:nvPicPr>
        <p:blipFill rotWithShape="1">
          <a:blip r:embed="rId5" cstate="print">
            <a:extLst>
              <a:ext uri="{28A0092B-C50C-407E-A947-70E740481C1C}">
                <a14:useLocalDpi xmlns:a14="http://schemas.microsoft.com/office/drawing/2010/main" val="0"/>
              </a:ext>
            </a:extLst>
          </a:blip>
          <a:srcRect r="5423"/>
          <a:stretch/>
        </p:blipFill>
        <p:spPr>
          <a:xfrm>
            <a:off x="6857685" y="382754"/>
            <a:ext cx="1841774" cy="494068"/>
          </a:xfrm>
          <a:prstGeom prst="rect">
            <a:avLst/>
          </a:prstGeom>
        </p:spPr>
      </p:pic>
    </p:spTree>
    <p:extLst>
      <p:ext uri="{BB962C8B-B14F-4D97-AF65-F5344CB8AC3E}">
        <p14:creationId xmlns:p14="http://schemas.microsoft.com/office/powerpoint/2010/main" val="22475601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36187" y="1202499"/>
            <a:ext cx="8760218" cy="5003619"/>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5" name="TextBox 4"/>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6" name="Picture 5" descr="RS17 ID long_blue.png"/>
          <p:cNvPicPr>
            <a:picLocks noChangeAspect="1"/>
          </p:cNvPicPr>
          <p:nvPr/>
        </p:nvPicPr>
        <p:blipFill>
          <a:blip r:embed="rId5" cstate="print"/>
          <a:stretch>
            <a:fillRect/>
          </a:stretch>
        </p:blipFill>
        <p:spPr>
          <a:xfrm>
            <a:off x="185057" y="170689"/>
            <a:ext cx="3842657" cy="915730"/>
          </a:xfrm>
          <a:prstGeom prst="rect">
            <a:avLst/>
          </a:prstGeom>
        </p:spPr>
      </p:pic>
      <p:cxnSp>
        <p:nvCxnSpPr>
          <p:cNvPr id="7" name="Straight Connector 6"/>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r="5423"/>
          <a:stretch/>
        </p:blipFill>
        <p:spPr>
          <a:xfrm>
            <a:off x="6857685" y="382754"/>
            <a:ext cx="1841774" cy="494068"/>
          </a:xfrm>
          <a:prstGeom prst="rect">
            <a:avLst/>
          </a:prstGeom>
        </p:spPr>
      </p:pic>
    </p:spTree>
    <p:extLst>
      <p:ext uri="{BB962C8B-B14F-4D97-AF65-F5344CB8AC3E}">
        <p14:creationId xmlns:p14="http://schemas.microsoft.com/office/powerpoint/2010/main" val="14950710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7707" y="1459621"/>
            <a:ext cx="7670800" cy="4859336"/>
          </a:xfrm>
        </p:spPr>
        <p:txBody>
          <a:bodyPr/>
          <a:lstStyle/>
          <a:p>
            <a:r>
              <a:rPr lang="en-US" dirty="0" smtClean="0"/>
              <a:t>Templates developed</a:t>
            </a:r>
          </a:p>
          <a:p>
            <a:pPr>
              <a:spcBef>
                <a:spcPts val="1200"/>
              </a:spcBef>
            </a:pPr>
            <a:r>
              <a:rPr lang="en-US" dirty="0" smtClean="0"/>
              <a:t>Case studies underway with CMAs:</a:t>
            </a:r>
          </a:p>
          <a:p>
            <a:pPr lvl="1">
              <a:spcBef>
                <a:spcPts val="600"/>
              </a:spcBef>
            </a:pPr>
            <a:r>
              <a:rPr lang="en-US" dirty="0" smtClean="0"/>
              <a:t>Scoring </a:t>
            </a:r>
          </a:p>
          <a:p>
            <a:pPr lvl="1">
              <a:spcBef>
                <a:spcPts val="600"/>
              </a:spcBef>
            </a:pPr>
            <a:r>
              <a:rPr lang="en-US" dirty="0" smtClean="0"/>
              <a:t>Indicators to be tracked</a:t>
            </a:r>
          </a:p>
          <a:p>
            <a:pPr lvl="1">
              <a:spcBef>
                <a:spcPts val="600"/>
              </a:spcBef>
            </a:pPr>
            <a:r>
              <a:rPr lang="en-US" dirty="0" smtClean="0"/>
              <a:t>Target audiences </a:t>
            </a:r>
          </a:p>
          <a:p>
            <a:pPr lvl="1">
              <a:spcBef>
                <a:spcPts val="600"/>
              </a:spcBef>
            </a:pPr>
            <a:r>
              <a:rPr lang="en-US" dirty="0" smtClean="0"/>
              <a:t>Survey approach</a:t>
            </a:r>
          </a:p>
          <a:p>
            <a:pPr marL="457200" lvl="1" indent="0">
              <a:spcBef>
                <a:spcPts val="600"/>
              </a:spcBef>
              <a:buNone/>
            </a:pPr>
            <a:endParaRPr lang="en-US" sz="1200" dirty="0" smtClean="0"/>
          </a:p>
          <a:p>
            <a:pPr>
              <a:spcBef>
                <a:spcPts val="1200"/>
              </a:spcBef>
              <a:buFont typeface="Wingdings" panose="05000000000000000000" pitchFamily="2" charset="2"/>
              <a:buChar char="Ø"/>
            </a:pPr>
            <a:r>
              <a:rPr lang="en-US" dirty="0" smtClean="0"/>
              <a:t>Benchmark surveys</a:t>
            </a:r>
          </a:p>
          <a:p>
            <a:pPr>
              <a:spcBef>
                <a:spcPts val="1200"/>
              </a:spcBef>
              <a:buFont typeface="Wingdings" panose="05000000000000000000" pitchFamily="2" charset="2"/>
              <a:buChar char="Ø"/>
            </a:pPr>
            <a:r>
              <a:rPr lang="en-US" dirty="0" smtClean="0"/>
              <a:t>MER Plan targets</a:t>
            </a:r>
          </a:p>
          <a:p>
            <a:pPr>
              <a:spcBef>
                <a:spcPts val="1200"/>
              </a:spcBef>
              <a:buFont typeface="Wingdings" panose="05000000000000000000" pitchFamily="2" charset="2"/>
              <a:buChar char="Ø"/>
            </a:pPr>
            <a:r>
              <a:rPr lang="en-US" dirty="0" smtClean="0"/>
              <a:t>Refine approach/guidance</a:t>
            </a:r>
          </a:p>
          <a:p>
            <a:endParaRPr lang="en-US" dirty="0" smtClean="0"/>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5" name="TextBox 4"/>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6" name="Picture 5" descr="RS17 ID long_blue.png"/>
          <p:cNvPicPr>
            <a:picLocks noChangeAspect="1"/>
          </p:cNvPicPr>
          <p:nvPr/>
        </p:nvPicPr>
        <p:blipFill>
          <a:blip r:embed="rId4" cstate="print"/>
          <a:stretch>
            <a:fillRect/>
          </a:stretch>
        </p:blipFill>
        <p:spPr>
          <a:xfrm>
            <a:off x="185057" y="170689"/>
            <a:ext cx="3842657" cy="915730"/>
          </a:xfrm>
          <a:prstGeom prst="rect">
            <a:avLst/>
          </a:prstGeom>
        </p:spPr>
      </p:pic>
      <p:cxnSp>
        <p:nvCxnSpPr>
          <p:cNvPr id="7" name="Straight Connector 6"/>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9" name="Picture 8"/>
          <p:cNvPicPr>
            <a:picLocks noChangeAspect="1"/>
          </p:cNvPicPr>
          <p:nvPr/>
        </p:nvPicPr>
        <p:blipFill rotWithShape="1">
          <a:blip r:embed="rId5" cstate="print">
            <a:extLst>
              <a:ext uri="{28A0092B-C50C-407E-A947-70E740481C1C}">
                <a14:useLocalDpi xmlns:a14="http://schemas.microsoft.com/office/drawing/2010/main" val="0"/>
              </a:ext>
            </a:extLst>
          </a:blip>
          <a:srcRect r="5423"/>
          <a:stretch/>
        </p:blipFill>
        <p:spPr>
          <a:xfrm>
            <a:off x="6857685" y="382754"/>
            <a:ext cx="1841774" cy="494068"/>
          </a:xfrm>
          <a:prstGeom prst="rect">
            <a:avLst/>
          </a:prstGeom>
        </p:spPr>
      </p:pic>
    </p:spTree>
    <p:extLst>
      <p:ext uri="{BB962C8B-B14F-4D97-AF65-F5344CB8AC3E}">
        <p14:creationId xmlns:p14="http://schemas.microsoft.com/office/powerpoint/2010/main" val="22071705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5" name="TextBox 4"/>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6" name="Picture 5" descr="RS17 ID long_blue.png"/>
          <p:cNvPicPr>
            <a:picLocks noChangeAspect="1"/>
          </p:cNvPicPr>
          <p:nvPr/>
        </p:nvPicPr>
        <p:blipFill>
          <a:blip r:embed="rId4" cstate="print"/>
          <a:stretch>
            <a:fillRect/>
          </a:stretch>
        </p:blipFill>
        <p:spPr>
          <a:xfrm>
            <a:off x="220762" y="197334"/>
            <a:ext cx="3842657" cy="915730"/>
          </a:xfrm>
          <a:prstGeom prst="rect">
            <a:avLst/>
          </a:prstGeom>
        </p:spPr>
      </p:pic>
      <p:cxnSp>
        <p:nvCxnSpPr>
          <p:cNvPr id="7" name="Straight Connector 6"/>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10" name="Picture 9"/>
          <p:cNvPicPr>
            <a:picLocks noChangeAspect="1"/>
          </p:cNvPicPr>
          <p:nvPr/>
        </p:nvPicPr>
        <p:blipFill rotWithShape="1">
          <a:blip r:embed="rId5" cstate="print">
            <a:extLst>
              <a:ext uri="{28A0092B-C50C-407E-A947-70E740481C1C}">
                <a14:useLocalDpi xmlns:a14="http://schemas.microsoft.com/office/drawing/2010/main" val="0"/>
              </a:ext>
            </a:extLst>
          </a:blip>
          <a:srcRect r="5423"/>
          <a:stretch/>
        </p:blipFill>
        <p:spPr>
          <a:xfrm>
            <a:off x="7132265" y="420332"/>
            <a:ext cx="1552409" cy="416444"/>
          </a:xfrm>
          <a:prstGeom prst="rect">
            <a:avLst/>
          </a:prstGeom>
        </p:spPr>
      </p:pic>
      <p:pic>
        <p:nvPicPr>
          <p:cNvPr id="12" name="Picture 11"/>
          <p:cNvPicPr>
            <a:picLocks noChangeAspect="1"/>
          </p:cNvPicPr>
          <p:nvPr/>
        </p:nvPicPr>
        <p:blipFill rotWithShape="1">
          <a:blip r:embed="rId6"/>
          <a:srcRect l="8001" t="31253" r="32411"/>
          <a:stretch/>
        </p:blipFill>
        <p:spPr>
          <a:xfrm>
            <a:off x="1" y="1240076"/>
            <a:ext cx="9081369" cy="5500492"/>
          </a:xfrm>
          <a:prstGeom prst="rect">
            <a:avLst/>
          </a:prstGeom>
        </p:spPr>
      </p:pic>
    </p:spTree>
    <p:extLst>
      <p:ext uri="{BB962C8B-B14F-4D97-AF65-F5344CB8AC3E}">
        <p14:creationId xmlns:p14="http://schemas.microsoft.com/office/powerpoint/2010/main" val="39411236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71925"/>
            <a:ext cx="7886700" cy="1538827"/>
          </a:xfrm>
        </p:spPr>
        <p:txBody>
          <a:bodyPr>
            <a:normAutofit/>
          </a:bodyPr>
          <a:lstStyle/>
          <a:p>
            <a:r>
              <a:rPr lang="en-AU" sz="4000" dirty="0" smtClean="0"/>
              <a:t>Design principles</a:t>
            </a:r>
            <a:endParaRPr lang="en-AU" sz="4000" dirty="0"/>
          </a:p>
        </p:txBody>
      </p:sp>
      <p:sp>
        <p:nvSpPr>
          <p:cNvPr id="3" name="Content Placeholder 2"/>
          <p:cNvSpPr>
            <a:spLocks noGrp="1"/>
          </p:cNvSpPr>
          <p:nvPr>
            <p:ph idx="1"/>
          </p:nvPr>
        </p:nvSpPr>
        <p:spPr>
          <a:xfrm>
            <a:off x="628650" y="2484596"/>
            <a:ext cx="7886700" cy="3499204"/>
          </a:xfrm>
        </p:spPr>
        <p:txBody>
          <a:bodyPr>
            <a:noAutofit/>
          </a:bodyPr>
          <a:lstStyle/>
          <a:p>
            <a:r>
              <a:rPr lang="en-AU" sz="2400" dirty="0" smtClean="0"/>
              <a:t>Identify how works can achieve changes in resource condition which support social and cultural values</a:t>
            </a:r>
          </a:p>
          <a:p>
            <a:r>
              <a:rPr lang="en-AU" sz="2400" dirty="0" smtClean="0"/>
              <a:t>Set long-term </a:t>
            </a:r>
            <a:r>
              <a:rPr lang="en-AU" sz="2400" dirty="0"/>
              <a:t>targets and system trajectories </a:t>
            </a:r>
            <a:endParaRPr lang="en-AU" sz="2400" dirty="0" smtClean="0"/>
          </a:p>
          <a:p>
            <a:r>
              <a:rPr lang="en-AU" sz="2400" dirty="0" smtClean="0"/>
              <a:t>Track progress towards both objectives and outcomes</a:t>
            </a:r>
          </a:p>
          <a:p>
            <a:r>
              <a:rPr lang="en-AU" sz="2400" dirty="0" smtClean="0"/>
              <a:t>Complement </a:t>
            </a:r>
            <a:r>
              <a:rPr lang="en-AU" sz="2400" dirty="0"/>
              <a:t>existing </a:t>
            </a:r>
            <a:r>
              <a:rPr lang="en-AU" sz="2400" dirty="0" smtClean="0"/>
              <a:t>waterway management tools</a:t>
            </a:r>
          </a:p>
          <a:p>
            <a:r>
              <a:rPr lang="en-AU" sz="2400" dirty="0" smtClean="0"/>
              <a:t>Find measures which can be practically resourced</a:t>
            </a:r>
          </a:p>
          <a:p>
            <a:r>
              <a:rPr lang="en-AU" sz="2400" dirty="0" smtClean="0"/>
              <a:t>Focus </a:t>
            </a:r>
            <a:r>
              <a:rPr lang="en-AU" sz="2400" dirty="0"/>
              <a:t>on tangible </a:t>
            </a:r>
            <a:r>
              <a:rPr lang="en-AU" sz="2400" dirty="0" smtClean="0"/>
              <a:t>results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5" name="TextBox 4"/>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6" name="Picture 5" descr="RS17 ID long_blue.png"/>
          <p:cNvPicPr>
            <a:picLocks noChangeAspect="1"/>
          </p:cNvPicPr>
          <p:nvPr/>
        </p:nvPicPr>
        <p:blipFill>
          <a:blip r:embed="rId4" cstate="print"/>
          <a:stretch>
            <a:fillRect/>
          </a:stretch>
        </p:blipFill>
        <p:spPr>
          <a:xfrm>
            <a:off x="220762" y="197334"/>
            <a:ext cx="3842657" cy="915730"/>
          </a:xfrm>
          <a:prstGeom prst="rect">
            <a:avLst/>
          </a:prstGeom>
        </p:spPr>
      </p:pic>
      <p:cxnSp>
        <p:nvCxnSpPr>
          <p:cNvPr id="7" name="Straight Connector 6"/>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10" name="Picture 9"/>
          <p:cNvPicPr>
            <a:picLocks noChangeAspect="1"/>
          </p:cNvPicPr>
          <p:nvPr/>
        </p:nvPicPr>
        <p:blipFill rotWithShape="1">
          <a:blip r:embed="rId5" cstate="print">
            <a:extLst>
              <a:ext uri="{28A0092B-C50C-407E-A947-70E740481C1C}">
                <a14:useLocalDpi xmlns:a14="http://schemas.microsoft.com/office/drawing/2010/main" val="0"/>
              </a:ext>
            </a:extLst>
          </a:blip>
          <a:srcRect r="5423"/>
          <a:stretch/>
        </p:blipFill>
        <p:spPr>
          <a:xfrm>
            <a:off x="7132265" y="420332"/>
            <a:ext cx="1552409" cy="416444"/>
          </a:xfrm>
          <a:prstGeom prst="rect">
            <a:avLst/>
          </a:prstGeom>
        </p:spPr>
      </p:pic>
    </p:spTree>
    <p:extLst>
      <p:ext uri="{BB962C8B-B14F-4D97-AF65-F5344CB8AC3E}">
        <p14:creationId xmlns:p14="http://schemas.microsoft.com/office/powerpoint/2010/main" val="27586192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37841294"/>
              </p:ext>
            </p:extLst>
          </p:nvPr>
        </p:nvGraphicFramePr>
        <p:xfrm>
          <a:off x="0" y="1341435"/>
          <a:ext cx="9144000" cy="4956937"/>
        </p:xfrm>
        <a:graphic>
          <a:graphicData uri="http://schemas.openxmlformats.org/drawingml/2006/table">
            <a:tbl>
              <a:tblPr firstRow="1" firstCol="1" bandRow="1">
                <a:tableStyleId>{5C22544A-7EE6-4342-B048-85BDC9FD1C3A}</a:tableStyleId>
              </a:tblPr>
              <a:tblGrid>
                <a:gridCol w="1583140"/>
                <a:gridCol w="3871800"/>
                <a:gridCol w="3689060"/>
              </a:tblGrid>
              <a:tr h="235776">
                <a:tc>
                  <a:txBody>
                    <a:bodyPr/>
                    <a:lstStyle/>
                    <a:p>
                      <a:pPr marL="0" marR="0">
                        <a:lnSpc>
                          <a:spcPct val="107000"/>
                        </a:lnSpc>
                        <a:spcBef>
                          <a:spcPts val="0"/>
                        </a:spcBef>
                        <a:spcAft>
                          <a:spcPts val="0"/>
                        </a:spcAft>
                      </a:pPr>
                      <a:r>
                        <a:rPr lang="en-AU" sz="1800" dirty="0">
                          <a:effectLst/>
                        </a:rPr>
                        <a:t> </a:t>
                      </a: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AU" sz="1800">
                          <a:effectLst/>
                        </a:rPr>
                        <a:t>Resource </a:t>
                      </a:r>
                      <a:endParaRPr lang="en-AU"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AU" sz="1800" dirty="0">
                          <a:effectLst/>
                        </a:rPr>
                        <a:t>Social state </a:t>
                      </a: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83584">
                <a:tc>
                  <a:txBody>
                    <a:bodyPr/>
                    <a:lstStyle/>
                    <a:p>
                      <a:pPr marL="0" marR="0">
                        <a:lnSpc>
                          <a:spcPct val="107000"/>
                        </a:lnSpc>
                        <a:spcBef>
                          <a:spcPts val="600"/>
                        </a:spcBef>
                        <a:spcAft>
                          <a:spcPts val="600"/>
                        </a:spcAft>
                      </a:pPr>
                      <a:r>
                        <a:rPr lang="en-AU" sz="1800" dirty="0">
                          <a:effectLst/>
                        </a:rPr>
                        <a:t>Project objectives</a:t>
                      </a:r>
                      <a:endParaRPr lang="en-AU" sz="3200" dirty="0">
                        <a:effectLst/>
                      </a:endParaRPr>
                    </a:p>
                    <a:p>
                      <a:pPr marL="0" marR="0">
                        <a:lnSpc>
                          <a:spcPct val="107000"/>
                        </a:lnSpc>
                        <a:spcBef>
                          <a:spcPts val="600"/>
                        </a:spcBef>
                        <a:spcAft>
                          <a:spcPts val="600"/>
                        </a:spcAft>
                      </a:pPr>
                      <a:r>
                        <a:rPr lang="en-AU" sz="1800" dirty="0">
                          <a:effectLst/>
                        </a:rPr>
                        <a:t> </a:t>
                      </a: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AU" sz="1800" dirty="0">
                          <a:effectLst/>
                        </a:rPr>
                        <a:t>Condition of the resource (waterway, cultural heritage site or public infrastructure) is improved or maintained to support:  </a:t>
                      </a:r>
                      <a:endParaRPr lang="en-AU" sz="3200" dirty="0" smtClean="0">
                        <a:effectLst/>
                      </a:endParaRPr>
                    </a:p>
                    <a:p>
                      <a:pPr marL="342900" marR="0" lvl="0" indent="-342900">
                        <a:lnSpc>
                          <a:spcPct val="100000"/>
                        </a:lnSpc>
                        <a:spcBef>
                          <a:spcPts val="0"/>
                        </a:spcBef>
                        <a:spcAft>
                          <a:spcPts val="0"/>
                        </a:spcAft>
                        <a:buFont typeface="Symbol" panose="05050102010706020507" pitchFamily="18" charset="2"/>
                        <a:buChar char=""/>
                      </a:pPr>
                      <a:r>
                        <a:rPr lang="en-AU" sz="1800" dirty="0" smtClean="0">
                          <a:effectLst/>
                        </a:rPr>
                        <a:t>Recreation values</a:t>
                      </a:r>
                      <a:endParaRPr lang="en-AU" sz="3200" dirty="0" smtClean="0">
                        <a:effectLst/>
                      </a:endParaRPr>
                    </a:p>
                    <a:p>
                      <a:pPr marL="342900" marR="0" lvl="0" indent="-342900">
                        <a:lnSpc>
                          <a:spcPct val="100000"/>
                        </a:lnSpc>
                        <a:spcBef>
                          <a:spcPts val="0"/>
                        </a:spcBef>
                        <a:spcAft>
                          <a:spcPts val="0"/>
                        </a:spcAft>
                        <a:buFont typeface="Symbol" panose="05050102010706020507" pitchFamily="18" charset="2"/>
                        <a:buChar char=""/>
                      </a:pPr>
                      <a:r>
                        <a:rPr lang="en-AU" sz="1800" dirty="0" smtClean="0">
                          <a:effectLst/>
                        </a:rPr>
                        <a:t>Cultural </a:t>
                      </a:r>
                      <a:r>
                        <a:rPr lang="en-AU" sz="1800" dirty="0">
                          <a:effectLst/>
                        </a:rPr>
                        <a:t>&amp; heritage </a:t>
                      </a:r>
                      <a:r>
                        <a:rPr lang="en-AU" sz="1800" dirty="0" smtClean="0">
                          <a:effectLst/>
                        </a:rPr>
                        <a:t>values</a:t>
                      </a: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AU" sz="1800" dirty="0">
                          <a:effectLst/>
                        </a:rPr>
                        <a:t>Communities are better positioned to contribute to the resource condition objective e.g.: </a:t>
                      </a:r>
                      <a:endParaRPr lang="en-AU" sz="3200" dirty="0">
                        <a:effectLst/>
                      </a:endParaRPr>
                    </a:p>
                    <a:p>
                      <a:pPr marL="342900" marR="0" lvl="0" indent="-342900">
                        <a:lnSpc>
                          <a:spcPct val="100000"/>
                        </a:lnSpc>
                        <a:spcBef>
                          <a:spcPts val="0"/>
                        </a:spcBef>
                        <a:spcAft>
                          <a:spcPts val="0"/>
                        </a:spcAft>
                        <a:buFont typeface="Symbol" panose="05050102010706020507" pitchFamily="18" charset="2"/>
                        <a:buChar char=""/>
                      </a:pPr>
                      <a:r>
                        <a:rPr lang="en-AU" sz="1800" dirty="0">
                          <a:effectLst/>
                        </a:rPr>
                        <a:t>Active &amp; engaged communities </a:t>
                      </a:r>
                      <a:endParaRPr lang="en-AU" sz="3200" dirty="0">
                        <a:effectLst/>
                      </a:endParaRPr>
                    </a:p>
                    <a:p>
                      <a:pPr marL="342900" marR="0" lvl="0" indent="-342900">
                        <a:lnSpc>
                          <a:spcPct val="100000"/>
                        </a:lnSpc>
                        <a:spcBef>
                          <a:spcPts val="0"/>
                        </a:spcBef>
                        <a:spcAft>
                          <a:spcPts val="0"/>
                        </a:spcAft>
                        <a:buFont typeface="Symbol" panose="05050102010706020507" pitchFamily="18" charset="2"/>
                        <a:buChar char=""/>
                      </a:pPr>
                      <a:r>
                        <a:rPr lang="en-AU" sz="1800" dirty="0">
                          <a:effectLst/>
                        </a:rPr>
                        <a:t>Informed &amp; aware communities </a:t>
                      </a: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22389">
                <a:tc>
                  <a:txBody>
                    <a:bodyPr/>
                    <a:lstStyle/>
                    <a:p>
                      <a:pPr marL="0" marR="0">
                        <a:lnSpc>
                          <a:spcPct val="107000"/>
                        </a:lnSpc>
                        <a:spcBef>
                          <a:spcPts val="600"/>
                        </a:spcBef>
                        <a:spcAft>
                          <a:spcPts val="600"/>
                        </a:spcAft>
                      </a:pPr>
                      <a:r>
                        <a:rPr lang="en-AU" sz="1800" dirty="0">
                          <a:effectLst/>
                        </a:rPr>
                        <a:t>Management outcomes</a:t>
                      </a: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AU" sz="1800" dirty="0">
                          <a:effectLst/>
                        </a:rPr>
                        <a:t>Changes to the resource impacting:</a:t>
                      </a:r>
                      <a:endParaRPr lang="en-AU" sz="3200" dirty="0">
                        <a:effectLst/>
                      </a:endParaRPr>
                    </a:p>
                    <a:p>
                      <a:pPr marL="342900" marR="0" lvl="0" indent="-342900">
                        <a:lnSpc>
                          <a:spcPct val="100000"/>
                        </a:lnSpc>
                        <a:spcBef>
                          <a:spcPts val="0"/>
                        </a:spcBef>
                        <a:spcAft>
                          <a:spcPts val="0"/>
                        </a:spcAft>
                        <a:buFont typeface="Symbol" panose="05050102010706020507" pitchFamily="18" charset="2"/>
                        <a:buChar char=""/>
                      </a:pPr>
                      <a:r>
                        <a:rPr lang="en-AU" sz="1800" dirty="0">
                          <a:effectLst/>
                        </a:rPr>
                        <a:t>Amenity </a:t>
                      </a:r>
                      <a:endParaRPr lang="en-AU" sz="3200" dirty="0">
                        <a:effectLst/>
                      </a:endParaRPr>
                    </a:p>
                    <a:p>
                      <a:pPr marL="342900" marR="0" lvl="0" indent="-342900">
                        <a:lnSpc>
                          <a:spcPct val="100000"/>
                        </a:lnSpc>
                        <a:spcBef>
                          <a:spcPts val="0"/>
                        </a:spcBef>
                        <a:spcAft>
                          <a:spcPts val="0"/>
                        </a:spcAft>
                        <a:buFont typeface="Symbol" panose="05050102010706020507" pitchFamily="18" charset="2"/>
                        <a:buChar char=""/>
                      </a:pPr>
                      <a:r>
                        <a:rPr lang="en-AU" sz="1800" dirty="0">
                          <a:effectLst/>
                        </a:rPr>
                        <a:t>Accessibility</a:t>
                      </a:r>
                      <a:endParaRPr lang="en-AU" sz="3200" dirty="0">
                        <a:effectLst/>
                      </a:endParaRPr>
                    </a:p>
                    <a:p>
                      <a:pPr marL="342900" marR="0" lvl="0" indent="-342900">
                        <a:lnSpc>
                          <a:spcPct val="100000"/>
                        </a:lnSpc>
                        <a:spcBef>
                          <a:spcPts val="0"/>
                        </a:spcBef>
                        <a:spcAft>
                          <a:spcPts val="0"/>
                        </a:spcAft>
                        <a:buFont typeface="Symbol" panose="05050102010706020507" pitchFamily="18" charset="2"/>
                        <a:buChar char=""/>
                      </a:pPr>
                      <a:r>
                        <a:rPr lang="en-AU" sz="1800" dirty="0">
                          <a:effectLst/>
                        </a:rPr>
                        <a:t>Cultural heritage  </a:t>
                      </a: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AU" sz="1800" dirty="0">
                          <a:effectLst/>
                        </a:rPr>
                        <a:t>Changes to the social state impacting:</a:t>
                      </a:r>
                      <a:endParaRPr lang="en-AU" sz="3200" dirty="0">
                        <a:effectLst/>
                      </a:endParaRPr>
                    </a:p>
                    <a:p>
                      <a:pPr marL="342900" marR="0" lvl="0" indent="-342900">
                        <a:lnSpc>
                          <a:spcPct val="100000"/>
                        </a:lnSpc>
                        <a:spcBef>
                          <a:spcPts val="0"/>
                        </a:spcBef>
                        <a:spcAft>
                          <a:spcPts val="0"/>
                        </a:spcAft>
                        <a:buFont typeface="Symbol" panose="05050102010706020507" pitchFamily="18" charset="2"/>
                        <a:buChar char=""/>
                      </a:pPr>
                      <a:r>
                        <a:rPr lang="en-AU" sz="1800" dirty="0" smtClean="0">
                          <a:effectLst/>
                        </a:rPr>
                        <a:t>Awareness, skills </a:t>
                      </a:r>
                      <a:endParaRPr lang="en-AU" sz="3200" dirty="0">
                        <a:effectLst/>
                      </a:endParaRPr>
                    </a:p>
                    <a:p>
                      <a:pPr marL="342900" marR="0" lvl="0" indent="-342900">
                        <a:lnSpc>
                          <a:spcPct val="100000"/>
                        </a:lnSpc>
                        <a:spcBef>
                          <a:spcPts val="0"/>
                        </a:spcBef>
                        <a:spcAft>
                          <a:spcPts val="0"/>
                        </a:spcAft>
                        <a:buFont typeface="Symbol" panose="05050102010706020507" pitchFamily="18" charset="2"/>
                        <a:buChar char=""/>
                      </a:pPr>
                      <a:r>
                        <a:rPr lang="en-AU" sz="1800" dirty="0">
                          <a:effectLst/>
                        </a:rPr>
                        <a:t>Collaboration</a:t>
                      </a: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614181">
                <a:tc>
                  <a:txBody>
                    <a:bodyPr/>
                    <a:lstStyle/>
                    <a:p>
                      <a:pPr marL="0" marR="0">
                        <a:lnSpc>
                          <a:spcPct val="107000"/>
                        </a:lnSpc>
                        <a:spcBef>
                          <a:spcPts val="600"/>
                        </a:spcBef>
                        <a:spcAft>
                          <a:spcPts val="600"/>
                        </a:spcAft>
                      </a:pPr>
                      <a:r>
                        <a:rPr lang="en-AU" sz="1800" dirty="0">
                          <a:effectLst/>
                        </a:rPr>
                        <a:t>Outputs</a:t>
                      </a: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AU" sz="1800" dirty="0" smtClean="0">
                          <a:effectLst/>
                        </a:rPr>
                        <a:t>Biophysical/physical: </a:t>
                      </a:r>
                      <a:endParaRPr lang="en-AU" sz="3200" dirty="0">
                        <a:effectLst/>
                      </a:endParaRPr>
                    </a:p>
                    <a:p>
                      <a:pPr marL="342900" marR="0" lvl="0" indent="-342900">
                        <a:lnSpc>
                          <a:spcPct val="100000"/>
                        </a:lnSpc>
                        <a:spcBef>
                          <a:spcPts val="0"/>
                        </a:spcBef>
                        <a:spcAft>
                          <a:spcPts val="0"/>
                        </a:spcAft>
                        <a:buFont typeface="Symbol" panose="05050102010706020507" pitchFamily="18" charset="2"/>
                        <a:buChar char=""/>
                      </a:pPr>
                      <a:r>
                        <a:rPr lang="en-AU" sz="1800" dirty="0">
                          <a:effectLst/>
                        </a:rPr>
                        <a:t>Environmental works e.g. vegetation, weed control, rubbish removal, </a:t>
                      </a:r>
                      <a:r>
                        <a:rPr lang="en-AU" sz="1800" dirty="0" smtClean="0">
                          <a:effectLst/>
                        </a:rPr>
                        <a:t>water </a:t>
                      </a:r>
                      <a:r>
                        <a:rPr lang="en-AU" sz="1800" dirty="0">
                          <a:effectLst/>
                        </a:rPr>
                        <a:t>regime</a:t>
                      </a:r>
                      <a:endParaRPr lang="en-AU" sz="3200" dirty="0">
                        <a:effectLst/>
                      </a:endParaRPr>
                    </a:p>
                    <a:p>
                      <a:pPr marL="342900" marR="0" lvl="0" indent="-342900">
                        <a:lnSpc>
                          <a:spcPct val="100000"/>
                        </a:lnSpc>
                        <a:spcBef>
                          <a:spcPts val="0"/>
                        </a:spcBef>
                        <a:spcAft>
                          <a:spcPts val="0"/>
                        </a:spcAft>
                        <a:buFont typeface="Symbol" panose="05050102010706020507" pitchFamily="18" charset="2"/>
                        <a:buChar char=""/>
                      </a:pPr>
                      <a:r>
                        <a:rPr lang="en-AU" sz="1800" dirty="0">
                          <a:effectLst/>
                        </a:rPr>
                        <a:t>Structural works e.g. visitor facilities, fence, bollard, road or crossing, waterway structure</a:t>
                      </a: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AU" sz="1800" dirty="0" smtClean="0">
                          <a:effectLst/>
                        </a:rPr>
                        <a:t>Non-biophysical: </a:t>
                      </a:r>
                      <a:endParaRPr lang="en-AU" sz="3200" dirty="0">
                        <a:effectLst/>
                      </a:endParaRPr>
                    </a:p>
                    <a:p>
                      <a:pPr marL="0" marR="0">
                        <a:lnSpc>
                          <a:spcPct val="100000"/>
                        </a:lnSpc>
                        <a:spcBef>
                          <a:spcPts val="0"/>
                        </a:spcBef>
                        <a:spcAft>
                          <a:spcPts val="0"/>
                        </a:spcAft>
                      </a:pPr>
                      <a:r>
                        <a:rPr lang="en-AU" sz="1800" dirty="0">
                          <a:effectLst/>
                        </a:rPr>
                        <a:t>Result of activities generally related to people’s </a:t>
                      </a:r>
                      <a:r>
                        <a:rPr lang="en-AU" sz="1800" dirty="0" smtClean="0">
                          <a:effectLst/>
                        </a:rPr>
                        <a:t>involvement</a:t>
                      </a:r>
                      <a:endParaRPr lang="en-AU" sz="3200" dirty="0">
                        <a:effectLst/>
                      </a:endParaRPr>
                    </a:p>
                    <a:p>
                      <a:pPr marL="342900" marR="0" lvl="0" indent="-342900">
                        <a:lnSpc>
                          <a:spcPct val="100000"/>
                        </a:lnSpc>
                        <a:spcBef>
                          <a:spcPts val="0"/>
                        </a:spcBef>
                        <a:spcAft>
                          <a:spcPts val="0"/>
                        </a:spcAft>
                        <a:buFont typeface="Symbol" panose="05050102010706020507" pitchFamily="18" charset="2"/>
                        <a:buChar char=""/>
                      </a:pPr>
                      <a:r>
                        <a:rPr lang="en-AU" sz="1800" dirty="0">
                          <a:effectLst/>
                        </a:rPr>
                        <a:t>Engagement events</a:t>
                      </a:r>
                      <a:endParaRPr lang="en-AU" sz="3200" dirty="0">
                        <a:effectLst/>
                      </a:endParaRPr>
                    </a:p>
                    <a:p>
                      <a:pPr marL="342900" marR="0" lvl="0" indent="-342900">
                        <a:lnSpc>
                          <a:spcPct val="100000"/>
                        </a:lnSpc>
                        <a:spcBef>
                          <a:spcPts val="0"/>
                        </a:spcBef>
                        <a:spcAft>
                          <a:spcPts val="0"/>
                        </a:spcAft>
                        <a:buFont typeface="Symbol" panose="05050102010706020507" pitchFamily="18" charset="2"/>
                        <a:buChar char=""/>
                      </a:pPr>
                      <a:r>
                        <a:rPr lang="en-AU" sz="1800" dirty="0">
                          <a:effectLst/>
                        </a:rPr>
                        <a:t>Publications</a:t>
                      </a:r>
                      <a:endParaRPr lang="en-AU" sz="3200" dirty="0">
                        <a:effectLst/>
                      </a:endParaRPr>
                    </a:p>
                    <a:p>
                      <a:pPr marL="342900" marR="0" lvl="0" indent="-342900">
                        <a:lnSpc>
                          <a:spcPct val="100000"/>
                        </a:lnSpc>
                        <a:spcBef>
                          <a:spcPts val="0"/>
                        </a:spcBef>
                        <a:spcAft>
                          <a:spcPts val="0"/>
                        </a:spcAft>
                        <a:buFont typeface="Symbol" panose="05050102010706020507" pitchFamily="18" charset="2"/>
                        <a:buChar char=""/>
                      </a:pPr>
                      <a:r>
                        <a:rPr lang="en-AU" sz="1800" dirty="0">
                          <a:effectLst/>
                        </a:rPr>
                        <a:t>Agreements or partnerships</a:t>
                      </a: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6" name="TextBox 5"/>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7" name="Picture 6" descr="RS17 ID long_blue.png"/>
          <p:cNvPicPr>
            <a:picLocks noChangeAspect="1"/>
          </p:cNvPicPr>
          <p:nvPr/>
        </p:nvPicPr>
        <p:blipFill>
          <a:blip r:embed="rId4" cstate="print"/>
          <a:stretch>
            <a:fillRect/>
          </a:stretch>
        </p:blipFill>
        <p:spPr>
          <a:xfrm>
            <a:off x="185057" y="170689"/>
            <a:ext cx="3842657" cy="915730"/>
          </a:xfrm>
          <a:prstGeom prst="rect">
            <a:avLst/>
          </a:prstGeom>
        </p:spPr>
      </p:pic>
      <p:cxnSp>
        <p:nvCxnSpPr>
          <p:cNvPr id="8" name="Straight Connector 7"/>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10" name="Picture 9"/>
          <p:cNvPicPr>
            <a:picLocks noChangeAspect="1"/>
          </p:cNvPicPr>
          <p:nvPr/>
        </p:nvPicPr>
        <p:blipFill rotWithShape="1">
          <a:blip r:embed="rId5" cstate="print">
            <a:extLst>
              <a:ext uri="{28A0092B-C50C-407E-A947-70E740481C1C}">
                <a14:useLocalDpi xmlns:a14="http://schemas.microsoft.com/office/drawing/2010/main" val="0"/>
              </a:ext>
            </a:extLst>
          </a:blip>
          <a:srcRect r="5423"/>
          <a:stretch/>
        </p:blipFill>
        <p:spPr>
          <a:xfrm>
            <a:off x="6857685" y="382754"/>
            <a:ext cx="1841774" cy="494068"/>
          </a:xfrm>
          <a:prstGeom prst="rect">
            <a:avLst/>
          </a:prstGeom>
        </p:spPr>
      </p:pic>
    </p:spTree>
    <p:extLst>
      <p:ext uri="{BB962C8B-B14F-4D97-AF65-F5344CB8AC3E}">
        <p14:creationId xmlns:p14="http://schemas.microsoft.com/office/powerpoint/2010/main" val="5583965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722" y="1111971"/>
            <a:ext cx="7547875" cy="1325563"/>
          </a:xfrm>
        </p:spPr>
        <p:txBody>
          <a:bodyPr/>
          <a:lstStyle/>
          <a:p>
            <a:r>
              <a:rPr lang="en-US" dirty="0" smtClean="0"/>
              <a:t>Project Objectives</a:t>
            </a:r>
            <a:endParaRPr lang="en-US" dirty="0"/>
          </a:p>
        </p:txBody>
      </p:sp>
      <p:sp>
        <p:nvSpPr>
          <p:cNvPr id="3" name="Content Placeholder 2"/>
          <p:cNvSpPr>
            <a:spLocks noGrp="1"/>
          </p:cNvSpPr>
          <p:nvPr>
            <p:ph idx="1"/>
          </p:nvPr>
        </p:nvSpPr>
        <p:spPr>
          <a:xfrm>
            <a:off x="588722" y="2537093"/>
            <a:ext cx="7916451" cy="3718840"/>
          </a:xfrm>
        </p:spPr>
        <p:txBody>
          <a:bodyPr/>
          <a:lstStyle/>
          <a:p>
            <a:pPr>
              <a:spcBef>
                <a:spcPts val="1200"/>
              </a:spcBef>
            </a:pPr>
            <a:r>
              <a:rPr lang="en-AU" sz="2400" dirty="0" smtClean="0"/>
              <a:t>Indices for the site’s capacity to support activity</a:t>
            </a:r>
          </a:p>
          <a:p>
            <a:pPr lvl="1">
              <a:spcBef>
                <a:spcPts val="1200"/>
              </a:spcBef>
              <a:buFont typeface="Calibri" panose="020F0502020204030204" pitchFamily="34" charset="0"/>
              <a:buChar char="−"/>
            </a:pPr>
            <a:r>
              <a:rPr lang="en-AU" sz="2200" dirty="0" smtClean="0"/>
              <a:t>Recreation Capacity Index and/or </a:t>
            </a:r>
          </a:p>
          <a:p>
            <a:pPr lvl="1">
              <a:spcBef>
                <a:spcPts val="0"/>
              </a:spcBef>
              <a:buFont typeface="Calibri" panose="020F0502020204030204" pitchFamily="34" charset="0"/>
              <a:buChar char="−"/>
            </a:pPr>
            <a:r>
              <a:rPr lang="en-AU" sz="2200" dirty="0" smtClean="0"/>
              <a:t>Cultural and </a:t>
            </a:r>
            <a:r>
              <a:rPr lang="en-AU" sz="2200" dirty="0"/>
              <a:t>H</a:t>
            </a:r>
            <a:r>
              <a:rPr lang="en-AU" sz="2200" dirty="0" smtClean="0"/>
              <a:t>eritage Capacity Index</a:t>
            </a:r>
          </a:p>
          <a:p>
            <a:pPr>
              <a:spcBef>
                <a:spcPts val="1200"/>
              </a:spcBef>
            </a:pPr>
            <a:r>
              <a:rPr lang="en-AU" sz="2400" dirty="0" smtClean="0"/>
              <a:t>An </a:t>
            </a:r>
            <a:r>
              <a:rPr lang="en-AU" sz="2400" dirty="0"/>
              <a:t>increase </a:t>
            </a:r>
            <a:r>
              <a:rPr lang="en-AU" sz="2400" dirty="0" smtClean="0"/>
              <a:t>suggests potential </a:t>
            </a:r>
            <a:r>
              <a:rPr lang="en-AU" sz="2400" dirty="0"/>
              <a:t>for enhanced activity </a:t>
            </a:r>
            <a:r>
              <a:rPr lang="en-AU" sz="2400" dirty="0" smtClean="0"/>
              <a:t>(through improved condition of the physical resources supporting such use)</a:t>
            </a:r>
          </a:p>
          <a:p>
            <a:pPr>
              <a:spcBef>
                <a:spcPts val="1200"/>
              </a:spcBef>
            </a:pPr>
            <a:r>
              <a:rPr lang="en-AU" sz="2400" dirty="0" smtClean="0"/>
              <a:t>A </a:t>
            </a:r>
            <a:r>
              <a:rPr lang="en-AU" sz="2400" dirty="0"/>
              <a:t>maximum score </a:t>
            </a:r>
            <a:r>
              <a:rPr lang="en-AU" sz="2400" dirty="0" smtClean="0"/>
              <a:t>is </a:t>
            </a:r>
            <a:r>
              <a:rPr lang="en-AU" sz="2400" dirty="0"/>
              <a:t>not </a:t>
            </a:r>
            <a:r>
              <a:rPr lang="en-AU" sz="2400" dirty="0" smtClean="0"/>
              <a:t>the </a:t>
            </a:r>
            <a:r>
              <a:rPr lang="en-AU" sz="2400" dirty="0"/>
              <a:t>aim. </a:t>
            </a:r>
            <a:r>
              <a:rPr lang="en-AU" sz="2400" dirty="0" smtClean="0"/>
              <a:t>Indicators and </a:t>
            </a:r>
            <a:r>
              <a:rPr lang="en-AU" sz="2400" dirty="0"/>
              <a:t>their trajectory </a:t>
            </a:r>
            <a:r>
              <a:rPr lang="en-AU" sz="2400" dirty="0" smtClean="0"/>
              <a:t>recognise </a:t>
            </a:r>
            <a:r>
              <a:rPr lang="en-AU" sz="2400" dirty="0"/>
              <a:t>a site’s unique </a:t>
            </a:r>
            <a:r>
              <a:rPr lang="en-AU" sz="2400" dirty="0" smtClean="0"/>
              <a:t>context</a:t>
            </a:r>
          </a:p>
          <a:p>
            <a:pPr>
              <a:spcBef>
                <a:spcPts val="1200"/>
              </a:spcBef>
            </a:pPr>
            <a:endParaRPr lang="en-AU" sz="2400" dirty="0" smtClean="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6" name="TextBox 5"/>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7" name="Picture 6" descr="RS17 ID long_blue.png"/>
          <p:cNvPicPr>
            <a:picLocks noChangeAspect="1"/>
          </p:cNvPicPr>
          <p:nvPr/>
        </p:nvPicPr>
        <p:blipFill>
          <a:blip r:embed="rId4" cstate="print"/>
          <a:stretch>
            <a:fillRect/>
          </a:stretch>
        </p:blipFill>
        <p:spPr>
          <a:xfrm>
            <a:off x="185057" y="170689"/>
            <a:ext cx="3842657" cy="915730"/>
          </a:xfrm>
          <a:prstGeom prst="rect">
            <a:avLst/>
          </a:prstGeom>
        </p:spPr>
      </p:pic>
      <p:cxnSp>
        <p:nvCxnSpPr>
          <p:cNvPr id="8" name="Straight Connector 7"/>
          <p:cNvCxnSpPr/>
          <p:nvPr/>
        </p:nvCxnSpPr>
        <p:spPr>
          <a:xfrm flipV="1">
            <a:off x="185057" y="1111971"/>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10" name="Picture 9"/>
          <p:cNvPicPr>
            <a:picLocks noChangeAspect="1"/>
          </p:cNvPicPr>
          <p:nvPr/>
        </p:nvPicPr>
        <p:blipFill rotWithShape="1">
          <a:blip r:embed="rId5" cstate="print">
            <a:extLst>
              <a:ext uri="{28A0092B-C50C-407E-A947-70E740481C1C}">
                <a14:useLocalDpi xmlns:a14="http://schemas.microsoft.com/office/drawing/2010/main" val="0"/>
              </a:ext>
            </a:extLst>
          </a:blip>
          <a:srcRect r="5423"/>
          <a:stretch/>
        </p:blipFill>
        <p:spPr>
          <a:xfrm>
            <a:off x="6857685" y="382754"/>
            <a:ext cx="1841774" cy="494068"/>
          </a:xfrm>
          <a:prstGeom prst="rect">
            <a:avLst/>
          </a:prstGeom>
        </p:spPr>
      </p:pic>
    </p:spTree>
    <p:extLst>
      <p:ext uri="{BB962C8B-B14F-4D97-AF65-F5344CB8AC3E}">
        <p14:creationId xmlns:p14="http://schemas.microsoft.com/office/powerpoint/2010/main" val="42289585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757" y="1010171"/>
            <a:ext cx="7886700" cy="1325563"/>
          </a:xfrm>
        </p:spPr>
        <p:txBody>
          <a:bodyPr/>
          <a:lstStyle/>
          <a:p>
            <a:r>
              <a:rPr lang="en-AU" dirty="0" smtClean="0"/>
              <a:t>Recreation Capacity Index</a:t>
            </a:r>
            <a:endParaRPr lang="en-AU" dirty="0"/>
          </a:p>
        </p:txBody>
      </p:sp>
      <p:sp>
        <p:nvSpPr>
          <p:cNvPr id="3" name="Content Placeholder 2"/>
          <p:cNvSpPr>
            <a:spLocks noGrp="1"/>
          </p:cNvSpPr>
          <p:nvPr>
            <p:ph idx="1"/>
          </p:nvPr>
        </p:nvSpPr>
        <p:spPr>
          <a:xfrm>
            <a:off x="559757" y="2229030"/>
            <a:ext cx="8229401" cy="4189230"/>
          </a:xfrm>
        </p:spPr>
        <p:txBody>
          <a:bodyPr>
            <a:normAutofit/>
          </a:bodyPr>
          <a:lstStyle/>
          <a:p>
            <a:pPr marL="0" indent="0">
              <a:spcBef>
                <a:spcPts val="600"/>
              </a:spcBef>
              <a:buNone/>
            </a:pPr>
            <a:r>
              <a:rPr lang="en-US" sz="2600" dirty="0" smtClean="0"/>
              <a:t>Two measures and 5-point ratings </a:t>
            </a:r>
            <a:r>
              <a:rPr lang="en-US" sz="2600" dirty="0" smtClean="0"/>
              <a:t>for </a:t>
            </a:r>
            <a:r>
              <a:rPr lang="en-US" sz="2600" dirty="0" smtClean="0"/>
              <a:t>components:</a:t>
            </a:r>
            <a:endParaRPr lang="en-US" sz="2600" dirty="0" smtClean="0"/>
          </a:p>
          <a:p>
            <a:pPr marL="0" indent="0">
              <a:spcBef>
                <a:spcPts val="600"/>
              </a:spcBef>
              <a:buNone/>
            </a:pPr>
            <a:endParaRPr lang="en-US" sz="2600" dirty="0" smtClean="0"/>
          </a:p>
          <a:p>
            <a:pPr marL="514350" indent="-514350">
              <a:spcBef>
                <a:spcPts val="600"/>
              </a:spcBef>
              <a:buFont typeface="+mj-lt"/>
              <a:buAutoNum type="arabicPeriod"/>
            </a:pPr>
            <a:r>
              <a:rPr lang="en-US" sz="2600" dirty="0" smtClean="0"/>
              <a:t>On </a:t>
            </a:r>
            <a:r>
              <a:rPr lang="en-US" sz="2600" dirty="0"/>
              <a:t>and In Water = Rec fishing, non-motor boating, motor boating, swimming, </a:t>
            </a:r>
            <a:r>
              <a:rPr lang="en-US" sz="2600" dirty="0" smtClean="0"/>
              <a:t>camping*</a:t>
            </a:r>
            <a:endParaRPr lang="en-US" sz="2600" dirty="0"/>
          </a:p>
          <a:p>
            <a:pPr marL="514350" indent="-514350">
              <a:spcBef>
                <a:spcPts val="600"/>
              </a:spcBef>
              <a:spcAft>
                <a:spcPts val="600"/>
              </a:spcAft>
              <a:buFont typeface="+mj-lt"/>
              <a:buAutoNum type="arabicPeriod"/>
            </a:pPr>
            <a:r>
              <a:rPr lang="en-US" sz="2600" dirty="0"/>
              <a:t>Beside Water = Tracks, sightseeing, picnics and barbecues, hunting, environmental </a:t>
            </a:r>
            <a:r>
              <a:rPr lang="en-US" sz="2600" dirty="0" smtClean="0"/>
              <a:t>volunteering</a:t>
            </a:r>
            <a:endParaRPr lang="en-AU" sz="2600" dirty="0"/>
          </a:p>
          <a:p>
            <a:pPr marL="514350" indent="-514350">
              <a:spcBef>
                <a:spcPts val="600"/>
              </a:spcBef>
              <a:spcAft>
                <a:spcPts val="600"/>
              </a:spcAft>
              <a:buFont typeface="+mj-lt"/>
              <a:buAutoNum type="arabicPeriod"/>
            </a:pPr>
            <a:endParaRPr lang="en-AU" sz="2000" dirty="0" smtClean="0"/>
          </a:p>
          <a:p>
            <a:pPr marL="0" indent="0">
              <a:spcBef>
                <a:spcPts val="600"/>
              </a:spcBef>
              <a:spcAft>
                <a:spcPts val="600"/>
              </a:spcAft>
              <a:buNone/>
            </a:pPr>
            <a:r>
              <a:rPr lang="en-AU" sz="2600" dirty="0" smtClean="0"/>
              <a:t>Index is </a:t>
            </a:r>
            <a:r>
              <a:rPr lang="en-AU" sz="2600" dirty="0"/>
              <a:t>the </a:t>
            </a:r>
            <a:r>
              <a:rPr lang="en-AU" sz="2600" dirty="0" smtClean="0"/>
              <a:t>sum </a:t>
            </a:r>
            <a:r>
              <a:rPr lang="en-AU" sz="2600" dirty="0"/>
              <a:t>of </a:t>
            </a:r>
            <a:r>
              <a:rPr lang="en-AU" sz="2600" dirty="0" smtClean="0"/>
              <a:t>the activity </a:t>
            </a:r>
            <a:r>
              <a:rPr lang="en-AU" sz="2600" dirty="0"/>
              <a:t>metrics as a </a:t>
            </a:r>
            <a:r>
              <a:rPr lang="en-AU" sz="2600" dirty="0" smtClean="0"/>
              <a:t>% of </a:t>
            </a:r>
            <a:r>
              <a:rPr lang="en-AU" sz="2600" dirty="0"/>
              <a:t>the total possible </a:t>
            </a:r>
            <a:r>
              <a:rPr lang="en-AU" sz="2600" dirty="0" smtClean="0"/>
              <a:t>score (25)</a:t>
            </a:r>
          </a:p>
          <a:p>
            <a:endParaRPr lang="en-US" dirty="0" smtClean="0"/>
          </a:p>
          <a:p>
            <a:endParaRPr lang="en-AU"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5" name="TextBox 4"/>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6" name="Picture 5" descr="RS17 ID long_blue.png"/>
          <p:cNvPicPr>
            <a:picLocks noChangeAspect="1"/>
          </p:cNvPicPr>
          <p:nvPr/>
        </p:nvPicPr>
        <p:blipFill>
          <a:blip r:embed="rId4" cstate="print"/>
          <a:stretch>
            <a:fillRect/>
          </a:stretch>
        </p:blipFill>
        <p:spPr>
          <a:xfrm>
            <a:off x="185057" y="170689"/>
            <a:ext cx="3842657" cy="915730"/>
          </a:xfrm>
          <a:prstGeom prst="rect">
            <a:avLst/>
          </a:prstGeom>
        </p:spPr>
      </p:pic>
      <p:cxnSp>
        <p:nvCxnSpPr>
          <p:cNvPr id="7" name="Straight Connector 6"/>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9" name="Picture 8"/>
          <p:cNvPicPr>
            <a:picLocks noChangeAspect="1"/>
          </p:cNvPicPr>
          <p:nvPr/>
        </p:nvPicPr>
        <p:blipFill rotWithShape="1">
          <a:blip r:embed="rId5" cstate="print">
            <a:extLst>
              <a:ext uri="{28A0092B-C50C-407E-A947-70E740481C1C}">
                <a14:useLocalDpi xmlns:a14="http://schemas.microsoft.com/office/drawing/2010/main" val="0"/>
              </a:ext>
            </a:extLst>
          </a:blip>
          <a:srcRect r="5423"/>
          <a:stretch/>
        </p:blipFill>
        <p:spPr>
          <a:xfrm>
            <a:off x="6857685" y="382754"/>
            <a:ext cx="1841774" cy="494068"/>
          </a:xfrm>
          <a:prstGeom prst="rect">
            <a:avLst/>
          </a:prstGeom>
        </p:spPr>
      </p:pic>
    </p:spTree>
    <p:extLst>
      <p:ext uri="{BB962C8B-B14F-4D97-AF65-F5344CB8AC3E}">
        <p14:creationId xmlns:p14="http://schemas.microsoft.com/office/powerpoint/2010/main" val="12597476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7194" y="6153901"/>
            <a:ext cx="2119060" cy="472207"/>
          </a:xfrm>
          <a:prstGeom prst="rect">
            <a:avLst/>
          </a:prstGeom>
        </p:spPr>
      </p:pic>
      <p:sp>
        <p:nvSpPr>
          <p:cNvPr id="3" name="TextBox 2"/>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4" name="Picture 3" descr="RS17 ID long_blue.png"/>
          <p:cNvPicPr>
            <a:picLocks noChangeAspect="1"/>
          </p:cNvPicPr>
          <p:nvPr/>
        </p:nvPicPr>
        <p:blipFill>
          <a:blip r:embed="rId3" cstate="print"/>
          <a:stretch>
            <a:fillRect/>
          </a:stretch>
        </p:blipFill>
        <p:spPr>
          <a:xfrm>
            <a:off x="220762" y="197334"/>
            <a:ext cx="3842657" cy="915730"/>
          </a:xfrm>
          <a:prstGeom prst="rect">
            <a:avLst/>
          </a:prstGeom>
        </p:spPr>
      </p:pic>
      <p:cxnSp>
        <p:nvCxnSpPr>
          <p:cNvPr id="5" name="Straight Connector 4"/>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r="5423"/>
          <a:stretch/>
        </p:blipFill>
        <p:spPr>
          <a:xfrm>
            <a:off x="7132265" y="420332"/>
            <a:ext cx="1552409" cy="416444"/>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3013386277"/>
              </p:ext>
            </p:extLst>
          </p:nvPr>
        </p:nvGraphicFramePr>
        <p:xfrm>
          <a:off x="3319530" y="1486095"/>
          <a:ext cx="5365144" cy="4445635"/>
        </p:xfrm>
        <a:graphic>
          <a:graphicData uri="http://schemas.openxmlformats.org/drawingml/2006/table">
            <a:tbl>
              <a:tblPr firstRow="1" firstCol="1" bandRow="1">
                <a:tableStyleId>{5FD0F851-EC5A-4D38-B0AD-8093EC10F338}</a:tableStyleId>
              </a:tblPr>
              <a:tblGrid>
                <a:gridCol w="743672"/>
                <a:gridCol w="4621472"/>
              </a:tblGrid>
              <a:tr h="280633">
                <a:tc gridSpan="2">
                  <a:txBody>
                    <a:bodyPr/>
                    <a:lstStyle>
                      <a:lvl1pPr marL="0" algn="l" defTabSz="914400" rtl="0" eaLnBrk="1" latinLnBrk="0" hangingPunct="1">
                        <a:defRPr sz="1800" b="1" kern="1200">
                          <a:solidFill>
                            <a:schemeClr val="lt1"/>
                          </a:solidFill>
                          <a:latin typeface="Trebuchet MS"/>
                        </a:defRPr>
                      </a:lvl1pPr>
                      <a:lvl2pPr marL="457200" algn="l" defTabSz="914400" rtl="0" eaLnBrk="1" latinLnBrk="0" hangingPunct="1">
                        <a:defRPr sz="1800" b="1" kern="1200">
                          <a:solidFill>
                            <a:schemeClr val="lt1"/>
                          </a:solidFill>
                          <a:latin typeface="Trebuchet MS"/>
                        </a:defRPr>
                      </a:lvl2pPr>
                      <a:lvl3pPr marL="914400" algn="l" defTabSz="914400" rtl="0" eaLnBrk="1" latinLnBrk="0" hangingPunct="1">
                        <a:defRPr sz="1800" b="1" kern="1200">
                          <a:solidFill>
                            <a:schemeClr val="lt1"/>
                          </a:solidFill>
                          <a:latin typeface="Trebuchet MS"/>
                        </a:defRPr>
                      </a:lvl3pPr>
                      <a:lvl4pPr marL="1371600" algn="l" defTabSz="914400" rtl="0" eaLnBrk="1" latinLnBrk="0" hangingPunct="1">
                        <a:defRPr sz="1800" b="1" kern="1200">
                          <a:solidFill>
                            <a:schemeClr val="lt1"/>
                          </a:solidFill>
                          <a:latin typeface="Trebuchet MS"/>
                        </a:defRPr>
                      </a:lvl4pPr>
                      <a:lvl5pPr marL="1828800" algn="l" defTabSz="914400" rtl="0" eaLnBrk="1" latinLnBrk="0" hangingPunct="1">
                        <a:defRPr sz="1800" b="1" kern="1200">
                          <a:solidFill>
                            <a:schemeClr val="lt1"/>
                          </a:solidFill>
                          <a:latin typeface="Trebuchet MS"/>
                        </a:defRPr>
                      </a:lvl5pPr>
                      <a:lvl6pPr marL="2286000" algn="l" defTabSz="914400" rtl="0" eaLnBrk="1" latinLnBrk="0" hangingPunct="1">
                        <a:defRPr sz="1800" b="1" kern="1200">
                          <a:solidFill>
                            <a:schemeClr val="lt1"/>
                          </a:solidFill>
                          <a:latin typeface="Trebuchet MS"/>
                        </a:defRPr>
                      </a:lvl6pPr>
                      <a:lvl7pPr marL="2743200" algn="l" defTabSz="914400" rtl="0" eaLnBrk="1" latinLnBrk="0" hangingPunct="1">
                        <a:defRPr sz="1800" b="1" kern="1200">
                          <a:solidFill>
                            <a:schemeClr val="lt1"/>
                          </a:solidFill>
                          <a:latin typeface="Trebuchet MS"/>
                        </a:defRPr>
                      </a:lvl7pPr>
                      <a:lvl8pPr marL="3200400" algn="l" defTabSz="914400" rtl="0" eaLnBrk="1" latinLnBrk="0" hangingPunct="1">
                        <a:defRPr sz="1800" b="1" kern="1200">
                          <a:solidFill>
                            <a:schemeClr val="lt1"/>
                          </a:solidFill>
                          <a:latin typeface="Trebuchet MS"/>
                        </a:defRPr>
                      </a:lvl8pPr>
                      <a:lvl9pPr marL="3657600" algn="l" defTabSz="914400" rtl="0" eaLnBrk="1" latinLnBrk="0" hangingPunct="1">
                        <a:defRPr sz="1800" b="1" kern="1200">
                          <a:solidFill>
                            <a:schemeClr val="lt1"/>
                          </a:solidFill>
                          <a:latin typeface="Trebuchet MS"/>
                        </a:defRPr>
                      </a:lvl9pPr>
                    </a:lstStyle>
                    <a:p>
                      <a:pPr marL="0" marR="0" algn="ctr">
                        <a:lnSpc>
                          <a:spcPct val="107000"/>
                        </a:lnSpc>
                        <a:spcBef>
                          <a:spcPts val="0"/>
                        </a:spcBef>
                        <a:spcAft>
                          <a:spcPts val="0"/>
                        </a:spcAft>
                      </a:pPr>
                      <a:r>
                        <a:rPr lang="en-AU" sz="1400" dirty="0">
                          <a:solidFill>
                            <a:schemeClr val="tx1"/>
                          </a:solidFill>
                          <a:effectLst/>
                        </a:rPr>
                        <a:t>Alternate Metric – Beside water activity (picnics and barbecues)</a:t>
                      </a:r>
                      <a:endParaRPr lang="en-AU"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AU"/>
                    </a:p>
                  </a:txBody>
                  <a:tcPr/>
                </a:tc>
              </a:tr>
              <a:tr h="561264">
                <a:tc>
                  <a:txBody>
                    <a:bodyPr/>
                    <a:lstStyle>
                      <a:lvl1pPr marL="0" algn="l" defTabSz="914400" rtl="0" eaLnBrk="1" latinLnBrk="0" hangingPunct="1">
                        <a:defRPr sz="1800" b="1" kern="1200">
                          <a:solidFill>
                            <a:schemeClr val="dk1"/>
                          </a:solidFill>
                          <a:latin typeface="Trebuchet MS"/>
                        </a:defRPr>
                      </a:lvl1pPr>
                      <a:lvl2pPr marL="457200" algn="l" defTabSz="914400" rtl="0" eaLnBrk="1" latinLnBrk="0" hangingPunct="1">
                        <a:defRPr sz="1800" b="1" kern="1200">
                          <a:solidFill>
                            <a:schemeClr val="dk1"/>
                          </a:solidFill>
                          <a:latin typeface="Trebuchet MS"/>
                        </a:defRPr>
                      </a:lvl2pPr>
                      <a:lvl3pPr marL="914400" algn="l" defTabSz="914400" rtl="0" eaLnBrk="1" latinLnBrk="0" hangingPunct="1">
                        <a:defRPr sz="1800" b="1" kern="1200">
                          <a:solidFill>
                            <a:schemeClr val="dk1"/>
                          </a:solidFill>
                          <a:latin typeface="Trebuchet MS"/>
                        </a:defRPr>
                      </a:lvl3pPr>
                      <a:lvl4pPr marL="1371600" algn="l" defTabSz="914400" rtl="0" eaLnBrk="1" latinLnBrk="0" hangingPunct="1">
                        <a:defRPr sz="1800" b="1" kern="1200">
                          <a:solidFill>
                            <a:schemeClr val="dk1"/>
                          </a:solidFill>
                          <a:latin typeface="Trebuchet MS"/>
                        </a:defRPr>
                      </a:lvl4pPr>
                      <a:lvl5pPr marL="1828800" algn="l" defTabSz="914400" rtl="0" eaLnBrk="1" latinLnBrk="0" hangingPunct="1">
                        <a:defRPr sz="1800" b="1" kern="1200">
                          <a:solidFill>
                            <a:schemeClr val="dk1"/>
                          </a:solidFill>
                          <a:latin typeface="Trebuchet MS"/>
                        </a:defRPr>
                      </a:lvl5pPr>
                      <a:lvl6pPr marL="2286000" algn="l" defTabSz="914400" rtl="0" eaLnBrk="1" latinLnBrk="0" hangingPunct="1">
                        <a:defRPr sz="1800" b="1" kern="1200">
                          <a:solidFill>
                            <a:schemeClr val="dk1"/>
                          </a:solidFill>
                          <a:latin typeface="Trebuchet MS"/>
                        </a:defRPr>
                      </a:lvl6pPr>
                      <a:lvl7pPr marL="2743200" algn="l" defTabSz="914400" rtl="0" eaLnBrk="1" latinLnBrk="0" hangingPunct="1">
                        <a:defRPr sz="1800" b="1" kern="1200">
                          <a:solidFill>
                            <a:schemeClr val="dk1"/>
                          </a:solidFill>
                          <a:latin typeface="Trebuchet MS"/>
                        </a:defRPr>
                      </a:lvl7pPr>
                      <a:lvl8pPr marL="3200400" algn="l" defTabSz="914400" rtl="0" eaLnBrk="1" latinLnBrk="0" hangingPunct="1">
                        <a:defRPr sz="1800" b="1" kern="1200">
                          <a:solidFill>
                            <a:schemeClr val="dk1"/>
                          </a:solidFill>
                          <a:latin typeface="Trebuchet MS"/>
                        </a:defRPr>
                      </a:lvl8pPr>
                      <a:lvl9pPr marL="3657600" algn="l" defTabSz="914400" rtl="0" eaLnBrk="1" latinLnBrk="0" hangingPunct="1">
                        <a:defRPr sz="1800" b="1" kern="1200">
                          <a:solidFill>
                            <a:schemeClr val="dk1"/>
                          </a:solidFill>
                          <a:latin typeface="Trebuchet MS"/>
                        </a:defRPr>
                      </a:lvl9pPr>
                    </a:lstStyle>
                    <a:p>
                      <a:pPr marL="0" marR="0" algn="ctr">
                        <a:lnSpc>
                          <a:spcPct val="107000"/>
                        </a:lnSpc>
                        <a:spcBef>
                          <a:spcPts val="0"/>
                        </a:spcBef>
                        <a:spcAft>
                          <a:spcPts val="0"/>
                        </a:spcAft>
                      </a:pPr>
                      <a:r>
                        <a:rPr lang="en-AU" sz="1400">
                          <a:effectLst/>
                        </a:rPr>
                        <a:t>Value Score</a:t>
                      </a:r>
                      <a:endParaRPr lang="en-AU" sz="24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pPr marL="0" marR="0" algn="ctr">
                        <a:lnSpc>
                          <a:spcPct val="107000"/>
                        </a:lnSpc>
                        <a:spcBef>
                          <a:spcPts val="0"/>
                        </a:spcBef>
                        <a:spcAft>
                          <a:spcPts val="0"/>
                        </a:spcAft>
                      </a:pPr>
                      <a:r>
                        <a:rPr lang="en-AU" sz="1400" dirty="0">
                          <a:effectLst/>
                        </a:rPr>
                        <a:t>Descriptor</a:t>
                      </a:r>
                      <a:endParaRPr lang="en-AU" sz="24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2843">
                <a:tc>
                  <a:txBody>
                    <a:bodyPr/>
                    <a:lstStyle>
                      <a:lvl1pPr marL="0" algn="l" defTabSz="914400" rtl="0" eaLnBrk="1" latinLnBrk="0" hangingPunct="1">
                        <a:defRPr sz="1800" b="1" kern="1200">
                          <a:solidFill>
                            <a:schemeClr val="dk1"/>
                          </a:solidFill>
                          <a:latin typeface="Trebuchet MS"/>
                        </a:defRPr>
                      </a:lvl1pPr>
                      <a:lvl2pPr marL="457200" algn="l" defTabSz="914400" rtl="0" eaLnBrk="1" latinLnBrk="0" hangingPunct="1">
                        <a:defRPr sz="1800" b="1" kern="1200">
                          <a:solidFill>
                            <a:schemeClr val="dk1"/>
                          </a:solidFill>
                          <a:latin typeface="Trebuchet MS"/>
                        </a:defRPr>
                      </a:lvl2pPr>
                      <a:lvl3pPr marL="914400" algn="l" defTabSz="914400" rtl="0" eaLnBrk="1" latinLnBrk="0" hangingPunct="1">
                        <a:defRPr sz="1800" b="1" kern="1200">
                          <a:solidFill>
                            <a:schemeClr val="dk1"/>
                          </a:solidFill>
                          <a:latin typeface="Trebuchet MS"/>
                        </a:defRPr>
                      </a:lvl3pPr>
                      <a:lvl4pPr marL="1371600" algn="l" defTabSz="914400" rtl="0" eaLnBrk="1" latinLnBrk="0" hangingPunct="1">
                        <a:defRPr sz="1800" b="1" kern="1200">
                          <a:solidFill>
                            <a:schemeClr val="dk1"/>
                          </a:solidFill>
                          <a:latin typeface="Trebuchet MS"/>
                        </a:defRPr>
                      </a:lvl4pPr>
                      <a:lvl5pPr marL="1828800" algn="l" defTabSz="914400" rtl="0" eaLnBrk="1" latinLnBrk="0" hangingPunct="1">
                        <a:defRPr sz="1800" b="1" kern="1200">
                          <a:solidFill>
                            <a:schemeClr val="dk1"/>
                          </a:solidFill>
                          <a:latin typeface="Trebuchet MS"/>
                        </a:defRPr>
                      </a:lvl5pPr>
                      <a:lvl6pPr marL="2286000" algn="l" defTabSz="914400" rtl="0" eaLnBrk="1" latinLnBrk="0" hangingPunct="1">
                        <a:defRPr sz="1800" b="1" kern="1200">
                          <a:solidFill>
                            <a:schemeClr val="dk1"/>
                          </a:solidFill>
                          <a:latin typeface="Trebuchet MS"/>
                        </a:defRPr>
                      </a:lvl6pPr>
                      <a:lvl7pPr marL="2743200" algn="l" defTabSz="914400" rtl="0" eaLnBrk="1" latinLnBrk="0" hangingPunct="1">
                        <a:defRPr sz="1800" b="1" kern="1200">
                          <a:solidFill>
                            <a:schemeClr val="dk1"/>
                          </a:solidFill>
                          <a:latin typeface="Trebuchet MS"/>
                        </a:defRPr>
                      </a:lvl7pPr>
                      <a:lvl8pPr marL="3200400" algn="l" defTabSz="914400" rtl="0" eaLnBrk="1" latinLnBrk="0" hangingPunct="1">
                        <a:defRPr sz="1800" b="1" kern="1200">
                          <a:solidFill>
                            <a:schemeClr val="dk1"/>
                          </a:solidFill>
                          <a:latin typeface="Trebuchet MS"/>
                        </a:defRPr>
                      </a:lvl8pPr>
                      <a:lvl9pPr marL="3657600" algn="l" defTabSz="914400" rtl="0" eaLnBrk="1" latinLnBrk="0" hangingPunct="1">
                        <a:defRPr sz="1800" b="1" kern="1200">
                          <a:solidFill>
                            <a:schemeClr val="dk1"/>
                          </a:solidFill>
                          <a:latin typeface="Trebuchet MS"/>
                        </a:defRPr>
                      </a:lvl9pPr>
                    </a:lstStyle>
                    <a:p>
                      <a:pPr marL="0" marR="0" algn="ctr">
                        <a:lnSpc>
                          <a:spcPct val="107000"/>
                        </a:lnSpc>
                        <a:spcBef>
                          <a:spcPts val="0"/>
                        </a:spcBef>
                        <a:spcAft>
                          <a:spcPts val="0"/>
                        </a:spcAft>
                      </a:pPr>
                      <a:r>
                        <a:rPr lang="en-AU" sz="1400">
                          <a:effectLst/>
                        </a:rPr>
                        <a:t>5</a:t>
                      </a:r>
                      <a:endParaRPr lang="en-AU" sz="24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pPr marL="0" marR="0" algn="ctr">
                        <a:lnSpc>
                          <a:spcPct val="107000"/>
                        </a:lnSpc>
                        <a:spcBef>
                          <a:spcPts val="0"/>
                        </a:spcBef>
                        <a:spcAft>
                          <a:spcPts val="0"/>
                        </a:spcAft>
                      </a:pPr>
                      <a:r>
                        <a:rPr lang="en-AU" sz="1400" dirty="0">
                          <a:effectLst/>
                        </a:rPr>
                        <a:t>Designated picnic/barbecue area with facilities able to sustain larger numbers e.g. multiple barbecues and picnic tables, shelter, toilets, play equipment, car </a:t>
                      </a:r>
                      <a:r>
                        <a:rPr lang="en-AU" sz="1400" dirty="0" smtClean="0">
                          <a:effectLst/>
                        </a:rPr>
                        <a:t>park</a:t>
                      </a:r>
                      <a:endParaRPr lang="en-AU" sz="24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91169">
                <a:tc>
                  <a:txBody>
                    <a:bodyPr/>
                    <a:lstStyle>
                      <a:lvl1pPr marL="0" algn="l" defTabSz="914400" rtl="0" eaLnBrk="1" latinLnBrk="0" hangingPunct="1">
                        <a:defRPr sz="1800" b="1" kern="1200">
                          <a:solidFill>
                            <a:schemeClr val="dk1"/>
                          </a:solidFill>
                          <a:latin typeface="Trebuchet MS"/>
                        </a:defRPr>
                      </a:lvl1pPr>
                      <a:lvl2pPr marL="457200" algn="l" defTabSz="914400" rtl="0" eaLnBrk="1" latinLnBrk="0" hangingPunct="1">
                        <a:defRPr sz="1800" b="1" kern="1200">
                          <a:solidFill>
                            <a:schemeClr val="dk1"/>
                          </a:solidFill>
                          <a:latin typeface="Trebuchet MS"/>
                        </a:defRPr>
                      </a:lvl2pPr>
                      <a:lvl3pPr marL="914400" algn="l" defTabSz="914400" rtl="0" eaLnBrk="1" latinLnBrk="0" hangingPunct="1">
                        <a:defRPr sz="1800" b="1" kern="1200">
                          <a:solidFill>
                            <a:schemeClr val="dk1"/>
                          </a:solidFill>
                          <a:latin typeface="Trebuchet MS"/>
                        </a:defRPr>
                      </a:lvl3pPr>
                      <a:lvl4pPr marL="1371600" algn="l" defTabSz="914400" rtl="0" eaLnBrk="1" latinLnBrk="0" hangingPunct="1">
                        <a:defRPr sz="1800" b="1" kern="1200">
                          <a:solidFill>
                            <a:schemeClr val="dk1"/>
                          </a:solidFill>
                          <a:latin typeface="Trebuchet MS"/>
                        </a:defRPr>
                      </a:lvl4pPr>
                      <a:lvl5pPr marL="1828800" algn="l" defTabSz="914400" rtl="0" eaLnBrk="1" latinLnBrk="0" hangingPunct="1">
                        <a:defRPr sz="1800" b="1" kern="1200">
                          <a:solidFill>
                            <a:schemeClr val="dk1"/>
                          </a:solidFill>
                          <a:latin typeface="Trebuchet MS"/>
                        </a:defRPr>
                      </a:lvl5pPr>
                      <a:lvl6pPr marL="2286000" algn="l" defTabSz="914400" rtl="0" eaLnBrk="1" latinLnBrk="0" hangingPunct="1">
                        <a:defRPr sz="1800" b="1" kern="1200">
                          <a:solidFill>
                            <a:schemeClr val="dk1"/>
                          </a:solidFill>
                          <a:latin typeface="Trebuchet MS"/>
                        </a:defRPr>
                      </a:lvl6pPr>
                      <a:lvl7pPr marL="2743200" algn="l" defTabSz="914400" rtl="0" eaLnBrk="1" latinLnBrk="0" hangingPunct="1">
                        <a:defRPr sz="1800" b="1" kern="1200">
                          <a:solidFill>
                            <a:schemeClr val="dk1"/>
                          </a:solidFill>
                          <a:latin typeface="Trebuchet MS"/>
                        </a:defRPr>
                      </a:lvl7pPr>
                      <a:lvl8pPr marL="3200400" algn="l" defTabSz="914400" rtl="0" eaLnBrk="1" latinLnBrk="0" hangingPunct="1">
                        <a:defRPr sz="1800" b="1" kern="1200">
                          <a:solidFill>
                            <a:schemeClr val="dk1"/>
                          </a:solidFill>
                          <a:latin typeface="Trebuchet MS"/>
                        </a:defRPr>
                      </a:lvl8pPr>
                      <a:lvl9pPr marL="3657600" algn="l" defTabSz="914400" rtl="0" eaLnBrk="1" latinLnBrk="0" hangingPunct="1">
                        <a:defRPr sz="1800" b="1" kern="1200">
                          <a:solidFill>
                            <a:schemeClr val="dk1"/>
                          </a:solidFill>
                          <a:latin typeface="Trebuchet MS"/>
                        </a:defRPr>
                      </a:lvl9pPr>
                    </a:lstStyle>
                    <a:p>
                      <a:pPr marL="0" marR="0" algn="ctr">
                        <a:lnSpc>
                          <a:spcPct val="107000"/>
                        </a:lnSpc>
                        <a:spcBef>
                          <a:spcPts val="0"/>
                        </a:spcBef>
                        <a:spcAft>
                          <a:spcPts val="0"/>
                        </a:spcAft>
                      </a:pPr>
                      <a:r>
                        <a:rPr lang="en-AU" sz="1400">
                          <a:effectLst/>
                        </a:rPr>
                        <a:t>4</a:t>
                      </a:r>
                      <a:endParaRPr lang="en-AU" sz="24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pPr marL="0" marR="0" algn="ctr">
                        <a:lnSpc>
                          <a:spcPct val="107000"/>
                        </a:lnSpc>
                        <a:spcBef>
                          <a:spcPts val="0"/>
                        </a:spcBef>
                        <a:spcAft>
                          <a:spcPts val="0"/>
                        </a:spcAft>
                      </a:pPr>
                      <a:r>
                        <a:rPr lang="en-AU" sz="1400" dirty="0">
                          <a:effectLst/>
                        </a:rPr>
                        <a:t>Designated picnic/barbecue area with facilities able to sustain moderate numbers e.g. barbecue and several picnic tables, near toilets and car park. Robust enough to let visitors bring more equipment and infrastructure.</a:t>
                      </a:r>
                      <a:endParaRPr lang="en-AU" sz="24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1264">
                <a:tc>
                  <a:txBody>
                    <a:bodyPr/>
                    <a:lstStyle>
                      <a:lvl1pPr marL="0" algn="l" defTabSz="914400" rtl="0" eaLnBrk="1" latinLnBrk="0" hangingPunct="1">
                        <a:defRPr sz="1800" b="1" kern="1200">
                          <a:solidFill>
                            <a:schemeClr val="dk1"/>
                          </a:solidFill>
                          <a:latin typeface="Trebuchet MS"/>
                        </a:defRPr>
                      </a:lvl1pPr>
                      <a:lvl2pPr marL="457200" algn="l" defTabSz="914400" rtl="0" eaLnBrk="1" latinLnBrk="0" hangingPunct="1">
                        <a:defRPr sz="1800" b="1" kern="1200">
                          <a:solidFill>
                            <a:schemeClr val="dk1"/>
                          </a:solidFill>
                          <a:latin typeface="Trebuchet MS"/>
                        </a:defRPr>
                      </a:lvl2pPr>
                      <a:lvl3pPr marL="914400" algn="l" defTabSz="914400" rtl="0" eaLnBrk="1" latinLnBrk="0" hangingPunct="1">
                        <a:defRPr sz="1800" b="1" kern="1200">
                          <a:solidFill>
                            <a:schemeClr val="dk1"/>
                          </a:solidFill>
                          <a:latin typeface="Trebuchet MS"/>
                        </a:defRPr>
                      </a:lvl3pPr>
                      <a:lvl4pPr marL="1371600" algn="l" defTabSz="914400" rtl="0" eaLnBrk="1" latinLnBrk="0" hangingPunct="1">
                        <a:defRPr sz="1800" b="1" kern="1200">
                          <a:solidFill>
                            <a:schemeClr val="dk1"/>
                          </a:solidFill>
                          <a:latin typeface="Trebuchet MS"/>
                        </a:defRPr>
                      </a:lvl4pPr>
                      <a:lvl5pPr marL="1828800" algn="l" defTabSz="914400" rtl="0" eaLnBrk="1" latinLnBrk="0" hangingPunct="1">
                        <a:defRPr sz="1800" b="1" kern="1200">
                          <a:solidFill>
                            <a:schemeClr val="dk1"/>
                          </a:solidFill>
                          <a:latin typeface="Trebuchet MS"/>
                        </a:defRPr>
                      </a:lvl5pPr>
                      <a:lvl6pPr marL="2286000" algn="l" defTabSz="914400" rtl="0" eaLnBrk="1" latinLnBrk="0" hangingPunct="1">
                        <a:defRPr sz="1800" b="1" kern="1200">
                          <a:solidFill>
                            <a:schemeClr val="dk1"/>
                          </a:solidFill>
                          <a:latin typeface="Trebuchet MS"/>
                        </a:defRPr>
                      </a:lvl6pPr>
                      <a:lvl7pPr marL="2743200" algn="l" defTabSz="914400" rtl="0" eaLnBrk="1" latinLnBrk="0" hangingPunct="1">
                        <a:defRPr sz="1800" b="1" kern="1200">
                          <a:solidFill>
                            <a:schemeClr val="dk1"/>
                          </a:solidFill>
                          <a:latin typeface="Trebuchet MS"/>
                        </a:defRPr>
                      </a:lvl7pPr>
                      <a:lvl8pPr marL="3200400" algn="l" defTabSz="914400" rtl="0" eaLnBrk="1" latinLnBrk="0" hangingPunct="1">
                        <a:defRPr sz="1800" b="1" kern="1200">
                          <a:solidFill>
                            <a:schemeClr val="dk1"/>
                          </a:solidFill>
                          <a:latin typeface="Trebuchet MS"/>
                        </a:defRPr>
                      </a:lvl8pPr>
                      <a:lvl9pPr marL="3657600" algn="l" defTabSz="914400" rtl="0" eaLnBrk="1" latinLnBrk="0" hangingPunct="1">
                        <a:defRPr sz="1800" b="1" kern="1200">
                          <a:solidFill>
                            <a:schemeClr val="dk1"/>
                          </a:solidFill>
                          <a:latin typeface="Trebuchet MS"/>
                        </a:defRPr>
                      </a:lvl9pPr>
                    </a:lstStyle>
                    <a:p>
                      <a:pPr marL="0" marR="0" algn="ctr">
                        <a:lnSpc>
                          <a:spcPct val="107000"/>
                        </a:lnSpc>
                        <a:spcBef>
                          <a:spcPts val="0"/>
                        </a:spcBef>
                        <a:spcAft>
                          <a:spcPts val="0"/>
                        </a:spcAft>
                      </a:pPr>
                      <a:r>
                        <a:rPr lang="en-AU" sz="1400">
                          <a:effectLst/>
                        </a:rPr>
                        <a:t>3</a:t>
                      </a:r>
                      <a:endParaRPr lang="en-AU" sz="24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pPr marL="0" marR="0" algn="ctr">
                        <a:lnSpc>
                          <a:spcPct val="107000"/>
                        </a:lnSpc>
                        <a:spcBef>
                          <a:spcPts val="0"/>
                        </a:spcBef>
                        <a:spcAft>
                          <a:spcPts val="0"/>
                        </a:spcAft>
                      </a:pPr>
                      <a:r>
                        <a:rPr lang="en-AU" sz="1400">
                          <a:effectLst/>
                        </a:rPr>
                        <a:t>Designated picnic/barbecue area with facilities able to sustain small numbers e.g. barbecue and single table.</a:t>
                      </a:r>
                      <a:endParaRPr lang="en-AU" sz="24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1264">
                <a:tc>
                  <a:txBody>
                    <a:bodyPr/>
                    <a:lstStyle>
                      <a:lvl1pPr marL="0" algn="l" defTabSz="914400" rtl="0" eaLnBrk="1" latinLnBrk="0" hangingPunct="1">
                        <a:defRPr sz="1800" b="1" kern="1200">
                          <a:solidFill>
                            <a:schemeClr val="dk1"/>
                          </a:solidFill>
                          <a:latin typeface="Trebuchet MS"/>
                        </a:defRPr>
                      </a:lvl1pPr>
                      <a:lvl2pPr marL="457200" algn="l" defTabSz="914400" rtl="0" eaLnBrk="1" latinLnBrk="0" hangingPunct="1">
                        <a:defRPr sz="1800" b="1" kern="1200">
                          <a:solidFill>
                            <a:schemeClr val="dk1"/>
                          </a:solidFill>
                          <a:latin typeface="Trebuchet MS"/>
                        </a:defRPr>
                      </a:lvl2pPr>
                      <a:lvl3pPr marL="914400" algn="l" defTabSz="914400" rtl="0" eaLnBrk="1" latinLnBrk="0" hangingPunct="1">
                        <a:defRPr sz="1800" b="1" kern="1200">
                          <a:solidFill>
                            <a:schemeClr val="dk1"/>
                          </a:solidFill>
                          <a:latin typeface="Trebuchet MS"/>
                        </a:defRPr>
                      </a:lvl3pPr>
                      <a:lvl4pPr marL="1371600" algn="l" defTabSz="914400" rtl="0" eaLnBrk="1" latinLnBrk="0" hangingPunct="1">
                        <a:defRPr sz="1800" b="1" kern="1200">
                          <a:solidFill>
                            <a:schemeClr val="dk1"/>
                          </a:solidFill>
                          <a:latin typeface="Trebuchet MS"/>
                        </a:defRPr>
                      </a:lvl4pPr>
                      <a:lvl5pPr marL="1828800" algn="l" defTabSz="914400" rtl="0" eaLnBrk="1" latinLnBrk="0" hangingPunct="1">
                        <a:defRPr sz="1800" b="1" kern="1200">
                          <a:solidFill>
                            <a:schemeClr val="dk1"/>
                          </a:solidFill>
                          <a:latin typeface="Trebuchet MS"/>
                        </a:defRPr>
                      </a:lvl5pPr>
                      <a:lvl6pPr marL="2286000" algn="l" defTabSz="914400" rtl="0" eaLnBrk="1" latinLnBrk="0" hangingPunct="1">
                        <a:defRPr sz="1800" b="1" kern="1200">
                          <a:solidFill>
                            <a:schemeClr val="dk1"/>
                          </a:solidFill>
                          <a:latin typeface="Trebuchet MS"/>
                        </a:defRPr>
                      </a:lvl6pPr>
                      <a:lvl7pPr marL="2743200" algn="l" defTabSz="914400" rtl="0" eaLnBrk="1" latinLnBrk="0" hangingPunct="1">
                        <a:defRPr sz="1800" b="1" kern="1200">
                          <a:solidFill>
                            <a:schemeClr val="dk1"/>
                          </a:solidFill>
                          <a:latin typeface="Trebuchet MS"/>
                        </a:defRPr>
                      </a:lvl7pPr>
                      <a:lvl8pPr marL="3200400" algn="l" defTabSz="914400" rtl="0" eaLnBrk="1" latinLnBrk="0" hangingPunct="1">
                        <a:defRPr sz="1800" b="1" kern="1200">
                          <a:solidFill>
                            <a:schemeClr val="dk1"/>
                          </a:solidFill>
                          <a:latin typeface="Trebuchet MS"/>
                        </a:defRPr>
                      </a:lvl8pPr>
                      <a:lvl9pPr marL="3657600" algn="l" defTabSz="914400" rtl="0" eaLnBrk="1" latinLnBrk="0" hangingPunct="1">
                        <a:defRPr sz="1800" b="1" kern="1200">
                          <a:solidFill>
                            <a:schemeClr val="dk1"/>
                          </a:solidFill>
                          <a:latin typeface="Trebuchet MS"/>
                        </a:defRPr>
                      </a:lvl9pPr>
                    </a:lstStyle>
                    <a:p>
                      <a:pPr marL="0" marR="0" algn="ctr">
                        <a:lnSpc>
                          <a:spcPct val="107000"/>
                        </a:lnSpc>
                        <a:spcBef>
                          <a:spcPts val="0"/>
                        </a:spcBef>
                        <a:spcAft>
                          <a:spcPts val="0"/>
                        </a:spcAft>
                      </a:pPr>
                      <a:r>
                        <a:rPr lang="en-AU" sz="1400">
                          <a:effectLst/>
                        </a:rPr>
                        <a:t>2</a:t>
                      </a:r>
                      <a:endParaRPr lang="en-AU" sz="24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pPr marL="0" marR="0" algn="ctr">
                        <a:lnSpc>
                          <a:spcPct val="107000"/>
                        </a:lnSpc>
                        <a:spcBef>
                          <a:spcPts val="0"/>
                        </a:spcBef>
                        <a:spcAft>
                          <a:spcPts val="0"/>
                        </a:spcAft>
                      </a:pPr>
                      <a:r>
                        <a:rPr lang="en-AU" sz="1400">
                          <a:effectLst/>
                        </a:rPr>
                        <a:t>Designated picnic area with facilities able to sustain small numbers e.g. picnic table, no barbecue.</a:t>
                      </a:r>
                      <a:endParaRPr lang="en-AU" sz="24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0633">
                <a:tc>
                  <a:txBody>
                    <a:bodyPr/>
                    <a:lstStyle>
                      <a:lvl1pPr marL="0" algn="l" defTabSz="914400" rtl="0" eaLnBrk="1" latinLnBrk="0" hangingPunct="1">
                        <a:defRPr sz="1800" b="1" kern="1200">
                          <a:solidFill>
                            <a:schemeClr val="dk1"/>
                          </a:solidFill>
                          <a:latin typeface="Trebuchet MS"/>
                        </a:defRPr>
                      </a:lvl1pPr>
                      <a:lvl2pPr marL="457200" algn="l" defTabSz="914400" rtl="0" eaLnBrk="1" latinLnBrk="0" hangingPunct="1">
                        <a:defRPr sz="1800" b="1" kern="1200">
                          <a:solidFill>
                            <a:schemeClr val="dk1"/>
                          </a:solidFill>
                          <a:latin typeface="Trebuchet MS"/>
                        </a:defRPr>
                      </a:lvl2pPr>
                      <a:lvl3pPr marL="914400" algn="l" defTabSz="914400" rtl="0" eaLnBrk="1" latinLnBrk="0" hangingPunct="1">
                        <a:defRPr sz="1800" b="1" kern="1200">
                          <a:solidFill>
                            <a:schemeClr val="dk1"/>
                          </a:solidFill>
                          <a:latin typeface="Trebuchet MS"/>
                        </a:defRPr>
                      </a:lvl3pPr>
                      <a:lvl4pPr marL="1371600" algn="l" defTabSz="914400" rtl="0" eaLnBrk="1" latinLnBrk="0" hangingPunct="1">
                        <a:defRPr sz="1800" b="1" kern="1200">
                          <a:solidFill>
                            <a:schemeClr val="dk1"/>
                          </a:solidFill>
                          <a:latin typeface="Trebuchet MS"/>
                        </a:defRPr>
                      </a:lvl4pPr>
                      <a:lvl5pPr marL="1828800" algn="l" defTabSz="914400" rtl="0" eaLnBrk="1" latinLnBrk="0" hangingPunct="1">
                        <a:defRPr sz="1800" b="1" kern="1200">
                          <a:solidFill>
                            <a:schemeClr val="dk1"/>
                          </a:solidFill>
                          <a:latin typeface="Trebuchet MS"/>
                        </a:defRPr>
                      </a:lvl5pPr>
                      <a:lvl6pPr marL="2286000" algn="l" defTabSz="914400" rtl="0" eaLnBrk="1" latinLnBrk="0" hangingPunct="1">
                        <a:defRPr sz="1800" b="1" kern="1200">
                          <a:solidFill>
                            <a:schemeClr val="dk1"/>
                          </a:solidFill>
                          <a:latin typeface="Trebuchet MS"/>
                        </a:defRPr>
                      </a:lvl6pPr>
                      <a:lvl7pPr marL="2743200" algn="l" defTabSz="914400" rtl="0" eaLnBrk="1" latinLnBrk="0" hangingPunct="1">
                        <a:defRPr sz="1800" b="1" kern="1200">
                          <a:solidFill>
                            <a:schemeClr val="dk1"/>
                          </a:solidFill>
                          <a:latin typeface="Trebuchet MS"/>
                        </a:defRPr>
                      </a:lvl7pPr>
                      <a:lvl8pPr marL="3200400" algn="l" defTabSz="914400" rtl="0" eaLnBrk="1" latinLnBrk="0" hangingPunct="1">
                        <a:defRPr sz="1800" b="1" kern="1200">
                          <a:solidFill>
                            <a:schemeClr val="dk1"/>
                          </a:solidFill>
                          <a:latin typeface="Trebuchet MS"/>
                        </a:defRPr>
                      </a:lvl8pPr>
                      <a:lvl9pPr marL="3657600" algn="l" defTabSz="914400" rtl="0" eaLnBrk="1" latinLnBrk="0" hangingPunct="1">
                        <a:defRPr sz="1800" b="1" kern="1200">
                          <a:solidFill>
                            <a:schemeClr val="dk1"/>
                          </a:solidFill>
                          <a:latin typeface="Trebuchet MS"/>
                        </a:defRPr>
                      </a:lvl9pPr>
                    </a:lstStyle>
                    <a:p>
                      <a:pPr marL="0" marR="0" algn="ctr">
                        <a:lnSpc>
                          <a:spcPct val="107000"/>
                        </a:lnSpc>
                        <a:spcBef>
                          <a:spcPts val="0"/>
                        </a:spcBef>
                        <a:spcAft>
                          <a:spcPts val="0"/>
                        </a:spcAft>
                      </a:pPr>
                      <a:r>
                        <a:rPr lang="en-AU" sz="1400">
                          <a:effectLst/>
                        </a:rPr>
                        <a:t>1</a:t>
                      </a:r>
                      <a:endParaRPr lang="en-AU" sz="24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pPr marL="0" marR="0" algn="ctr">
                        <a:lnSpc>
                          <a:spcPct val="107000"/>
                        </a:lnSpc>
                        <a:spcBef>
                          <a:spcPts val="0"/>
                        </a:spcBef>
                        <a:spcAft>
                          <a:spcPts val="0"/>
                        </a:spcAft>
                      </a:pPr>
                      <a:r>
                        <a:rPr lang="en-AU" sz="1400">
                          <a:effectLst/>
                        </a:rPr>
                        <a:t>Area able to support basic picnic e.g. seating or shelter.</a:t>
                      </a:r>
                      <a:endParaRPr lang="en-AU" sz="24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0633">
                <a:tc>
                  <a:txBody>
                    <a:bodyPr/>
                    <a:lstStyle>
                      <a:lvl1pPr marL="0" algn="l" defTabSz="914400" rtl="0" eaLnBrk="1" latinLnBrk="0" hangingPunct="1">
                        <a:defRPr sz="1800" b="1" kern="1200">
                          <a:solidFill>
                            <a:schemeClr val="dk1"/>
                          </a:solidFill>
                          <a:latin typeface="Trebuchet MS"/>
                        </a:defRPr>
                      </a:lvl1pPr>
                      <a:lvl2pPr marL="457200" algn="l" defTabSz="914400" rtl="0" eaLnBrk="1" latinLnBrk="0" hangingPunct="1">
                        <a:defRPr sz="1800" b="1" kern="1200">
                          <a:solidFill>
                            <a:schemeClr val="dk1"/>
                          </a:solidFill>
                          <a:latin typeface="Trebuchet MS"/>
                        </a:defRPr>
                      </a:lvl2pPr>
                      <a:lvl3pPr marL="914400" algn="l" defTabSz="914400" rtl="0" eaLnBrk="1" latinLnBrk="0" hangingPunct="1">
                        <a:defRPr sz="1800" b="1" kern="1200">
                          <a:solidFill>
                            <a:schemeClr val="dk1"/>
                          </a:solidFill>
                          <a:latin typeface="Trebuchet MS"/>
                        </a:defRPr>
                      </a:lvl3pPr>
                      <a:lvl4pPr marL="1371600" algn="l" defTabSz="914400" rtl="0" eaLnBrk="1" latinLnBrk="0" hangingPunct="1">
                        <a:defRPr sz="1800" b="1" kern="1200">
                          <a:solidFill>
                            <a:schemeClr val="dk1"/>
                          </a:solidFill>
                          <a:latin typeface="Trebuchet MS"/>
                        </a:defRPr>
                      </a:lvl4pPr>
                      <a:lvl5pPr marL="1828800" algn="l" defTabSz="914400" rtl="0" eaLnBrk="1" latinLnBrk="0" hangingPunct="1">
                        <a:defRPr sz="1800" b="1" kern="1200">
                          <a:solidFill>
                            <a:schemeClr val="dk1"/>
                          </a:solidFill>
                          <a:latin typeface="Trebuchet MS"/>
                        </a:defRPr>
                      </a:lvl5pPr>
                      <a:lvl6pPr marL="2286000" algn="l" defTabSz="914400" rtl="0" eaLnBrk="1" latinLnBrk="0" hangingPunct="1">
                        <a:defRPr sz="1800" b="1" kern="1200">
                          <a:solidFill>
                            <a:schemeClr val="dk1"/>
                          </a:solidFill>
                          <a:latin typeface="Trebuchet MS"/>
                        </a:defRPr>
                      </a:lvl6pPr>
                      <a:lvl7pPr marL="2743200" algn="l" defTabSz="914400" rtl="0" eaLnBrk="1" latinLnBrk="0" hangingPunct="1">
                        <a:defRPr sz="1800" b="1" kern="1200">
                          <a:solidFill>
                            <a:schemeClr val="dk1"/>
                          </a:solidFill>
                          <a:latin typeface="Trebuchet MS"/>
                        </a:defRPr>
                      </a:lvl7pPr>
                      <a:lvl8pPr marL="3200400" algn="l" defTabSz="914400" rtl="0" eaLnBrk="1" latinLnBrk="0" hangingPunct="1">
                        <a:defRPr sz="1800" b="1" kern="1200">
                          <a:solidFill>
                            <a:schemeClr val="dk1"/>
                          </a:solidFill>
                          <a:latin typeface="Trebuchet MS"/>
                        </a:defRPr>
                      </a:lvl8pPr>
                      <a:lvl9pPr marL="3657600" algn="l" defTabSz="914400" rtl="0" eaLnBrk="1" latinLnBrk="0" hangingPunct="1">
                        <a:defRPr sz="1800" b="1" kern="1200">
                          <a:solidFill>
                            <a:schemeClr val="dk1"/>
                          </a:solidFill>
                          <a:latin typeface="Trebuchet MS"/>
                        </a:defRPr>
                      </a:lvl9pPr>
                    </a:lstStyle>
                    <a:p>
                      <a:pPr marL="0" marR="0" algn="ctr">
                        <a:lnSpc>
                          <a:spcPct val="107000"/>
                        </a:lnSpc>
                        <a:spcBef>
                          <a:spcPts val="0"/>
                        </a:spcBef>
                        <a:spcAft>
                          <a:spcPts val="0"/>
                        </a:spcAft>
                      </a:pPr>
                      <a:r>
                        <a:rPr lang="en-AU" sz="1400" dirty="0">
                          <a:effectLst/>
                        </a:rPr>
                        <a:t>0</a:t>
                      </a:r>
                      <a:endParaRPr lang="en-AU" sz="24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pPr marL="0" marR="0" algn="ctr">
                        <a:lnSpc>
                          <a:spcPct val="107000"/>
                        </a:lnSpc>
                        <a:spcBef>
                          <a:spcPts val="0"/>
                        </a:spcBef>
                        <a:spcAft>
                          <a:spcPts val="0"/>
                        </a:spcAft>
                      </a:pPr>
                      <a:r>
                        <a:rPr lang="en-AU" sz="1400" dirty="0">
                          <a:effectLst/>
                        </a:rPr>
                        <a:t>No designated picnic/barbecue area present</a:t>
                      </a:r>
                      <a:endParaRPr lang="en-AU" sz="24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845688328"/>
              </p:ext>
            </p:extLst>
          </p:nvPr>
        </p:nvGraphicFramePr>
        <p:xfrm>
          <a:off x="346593" y="1486095"/>
          <a:ext cx="2630526" cy="2435790"/>
        </p:xfrm>
        <a:graphic>
          <a:graphicData uri="http://schemas.openxmlformats.org/drawingml/2006/table">
            <a:tbl>
              <a:tblPr firstRow="1" firstCol="1" bandRow="1">
                <a:tableStyleId>{5FD0F851-EC5A-4D38-B0AD-8093EC10F338}</a:tableStyleId>
              </a:tblPr>
              <a:tblGrid>
                <a:gridCol w="760782"/>
                <a:gridCol w="1869744"/>
              </a:tblGrid>
              <a:tr h="605897">
                <a:tc gridSpan="2">
                  <a:txBody>
                    <a:bodyPr/>
                    <a:lstStyle>
                      <a:lvl1pPr marL="0" algn="l" defTabSz="914400" rtl="0" eaLnBrk="1" latinLnBrk="0" hangingPunct="1">
                        <a:defRPr sz="1800" b="1" kern="1200">
                          <a:solidFill>
                            <a:schemeClr val="lt1"/>
                          </a:solidFill>
                          <a:latin typeface="Trebuchet MS"/>
                        </a:defRPr>
                      </a:lvl1pPr>
                      <a:lvl2pPr marL="457200" algn="l" defTabSz="914400" rtl="0" eaLnBrk="1" latinLnBrk="0" hangingPunct="1">
                        <a:defRPr sz="1800" b="1" kern="1200">
                          <a:solidFill>
                            <a:schemeClr val="lt1"/>
                          </a:solidFill>
                          <a:latin typeface="Trebuchet MS"/>
                        </a:defRPr>
                      </a:lvl2pPr>
                      <a:lvl3pPr marL="914400" algn="l" defTabSz="914400" rtl="0" eaLnBrk="1" latinLnBrk="0" hangingPunct="1">
                        <a:defRPr sz="1800" b="1" kern="1200">
                          <a:solidFill>
                            <a:schemeClr val="lt1"/>
                          </a:solidFill>
                          <a:latin typeface="Trebuchet MS"/>
                        </a:defRPr>
                      </a:lvl3pPr>
                      <a:lvl4pPr marL="1371600" algn="l" defTabSz="914400" rtl="0" eaLnBrk="1" latinLnBrk="0" hangingPunct="1">
                        <a:defRPr sz="1800" b="1" kern="1200">
                          <a:solidFill>
                            <a:schemeClr val="lt1"/>
                          </a:solidFill>
                          <a:latin typeface="Trebuchet MS"/>
                        </a:defRPr>
                      </a:lvl4pPr>
                      <a:lvl5pPr marL="1828800" algn="l" defTabSz="914400" rtl="0" eaLnBrk="1" latinLnBrk="0" hangingPunct="1">
                        <a:defRPr sz="1800" b="1" kern="1200">
                          <a:solidFill>
                            <a:schemeClr val="lt1"/>
                          </a:solidFill>
                          <a:latin typeface="Trebuchet MS"/>
                        </a:defRPr>
                      </a:lvl5pPr>
                      <a:lvl6pPr marL="2286000" algn="l" defTabSz="914400" rtl="0" eaLnBrk="1" latinLnBrk="0" hangingPunct="1">
                        <a:defRPr sz="1800" b="1" kern="1200">
                          <a:solidFill>
                            <a:schemeClr val="lt1"/>
                          </a:solidFill>
                          <a:latin typeface="Trebuchet MS"/>
                        </a:defRPr>
                      </a:lvl6pPr>
                      <a:lvl7pPr marL="2743200" algn="l" defTabSz="914400" rtl="0" eaLnBrk="1" latinLnBrk="0" hangingPunct="1">
                        <a:defRPr sz="1800" b="1" kern="1200">
                          <a:solidFill>
                            <a:schemeClr val="lt1"/>
                          </a:solidFill>
                          <a:latin typeface="Trebuchet MS"/>
                        </a:defRPr>
                      </a:lvl7pPr>
                      <a:lvl8pPr marL="3200400" algn="l" defTabSz="914400" rtl="0" eaLnBrk="1" latinLnBrk="0" hangingPunct="1">
                        <a:defRPr sz="1800" b="1" kern="1200">
                          <a:solidFill>
                            <a:schemeClr val="lt1"/>
                          </a:solidFill>
                          <a:latin typeface="Trebuchet MS"/>
                        </a:defRPr>
                      </a:lvl8pPr>
                      <a:lvl9pPr marL="3657600" algn="l" defTabSz="914400" rtl="0" eaLnBrk="1" latinLnBrk="0" hangingPunct="1">
                        <a:defRPr sz="1800" b="1" kern="1200">
                          <a:solidFill>
                            <a:schemeClr val="lt1"/>
                          </a:solidFill>
                          <a:latin typeface="Trebuchet MS"/>
                        </a:defRPr>
                      </a:lvl9pPr>
                    </a:lstStyle>
                    <a:p>
                      <a:pPr marL="0" marR="0" algn="ctr">
                        <a:lnSpc>
                          <a:spcPct val="107000"/>
                        </a:lnSpc>
                        <a:spcBef>
                          <a:spcPts val="0"/>
                        </a:spcBef>
                        <a:spcAft>
                          <a:spcPts val="0"/>
                        </a:spcAft>
                      </a:pPr>
                      <a:r>
                        <a:rPr lang="en-AU" sz="1400" dirty="0" smtClean="0">
                          <a:solidFill>
                            <a:schemeClr val="tx1"/>
                          </a:solidFill>
                          <a:effectLst/>
                        </a:rPr>
                        <a:t>AVIRA Metric </a:t>
                      </a:r>
                      <a:r>
                        <a:rPr lang="en-AU" sz="1400" dirty="0">
                          <a:solidFill>
                            <a:schemeClr val="tx1"/>
                          </a:solidFill>
                          <a:effectLst/>
                        </a:rPr>
                        <a:t>– Beside water activity (</a:t>
                      </a:r>
                      <a:r>
                        <a:rPr lang="en-AU" sz="1400" dirty="0" smtClean="0">
                          <a:solidFill>
                            <a:schemeClr val="tx1"/>
                          </a:solidFill>
                          <a:effectLst/>
                        </a:rPr>
                        <a:t>picnic/barbecue)</a:t>
                      </a:r>
                      <a:endParaRPr lang="en-AU" sz="24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AU"/>
                    </a:p>
                  </a:txBody>
                  <a:tcPr/>
                </a:tc>
              </a:tr>
              <a:tr h="483057">
                <a:tc>
                  <a:txBody>
                    <a:bodyPr/>
                    <a:lstStyle>
                      <a:lvl1pPr marL="0" algn="l" defTabSz="914400" rtl="0" eaLnBrk="1" latinLnBrk="0" hangingPunct="1">
                        <a:defRPr sz="1800" b="1" kern="1200">
                          <a:solidFill>
                            <a:schemeClr val="dk1"/>
                          </a:solidFill>
                          <a:latin typeface="Trebuchet MS"/>
                        </a:defRPr>
                      </a:lvl1pPr>
                      <a:lvl2pPr marL="457200" algn="l" defTabSz="914400" rtl="0" eaLnBrk="1" latinLnBrk="0" hangingPunct="1">
                        <a:defRPr sz="1800" b="1" kern="1200">
                          <a:solidFill>
                            <a:schemeClr val="dk1"/>
                          </a:solidFill>
                          <a:latin typeface="Trebuchet MS"/>
                        </a:defRPr>
                      </a:lvl2pPr>
                      <a:lvl3pPr marL="914400" algn="l" defTabSz="914400" rtl="0" eaLnBrk="1" latinLnBrk="0" hangingPunct="1">
                        <a:defRPr sz="1800" b="1" kern="1200">
                          <a:solidFill>
                            <a:schemeClr val="dk1"/>
                          </a:solidFill>
                          <a:latin typeface="Trebuchet MS"/>
                        </a:defRPr>
                      </a:lvl3pPr>
                      <a:lvl4pPr marL="1371600" algn="l" defTabSz="914400" rtl="0" eaLnBrk="1" latinLnBrk="0" hangingPunct="1">
                        <a:defRPr sz="1800" b="1" kern="1200">
                          <a:solidFill>
                            <a:schemeClr val="dk1"/>
                          </a:solidFill>
                          <a:latin typeface="Trebuchet MS"/>
                        </a:defRPr>
                      </a:lvl4pPr>
                      <a:lvl5pPr marL="1828800" algn="l" defTabSz="914400" rtl="0" eaLnBrk="1" latinLnBrk="0" hangingPunct="1">
                        <a:defRPr sz="1800" b="1" kern="1200">
                          <a:solidFill>
                            <a:schemeClr val="dk1"/>
                          </a:solidFill>
                          <a:latin typeface="Trebuchet MS"/>
                        </a:defRPr>
                      </a:lvl5pPr>
                      <a:lvl6pPr marL="2286000" algn="l" defTabSz="914400" rtl="0" eaLnBrk="1" latinLnBrk="0" hangingPunct="1">
                        <a:defRPr sz="1800" b="1" kern="1200">
                          <a:solidFill>
                            <a:schemeClr val="dk1"/>
                          </a:solidFill>
                          <a:latin typeface="Trebuchet MS"/>
                        </a:defRPr>
                      </a:lvl6pPr>
                      <a:lvl7pPr marL="2743200" algn="l" defTabSz="914400" rtl="0" eaLnBrk="1" latinLnBrk="0" hangingPunct="1">
                        <a:defRPr sz="1800" b="1" kern="1200">
                          <a:solidFill>
                            <a:schemeClr val="dk1"/>
                          </a:solidFill>
                          <a:latin typeface="Trebuchet MS"/>
                        </a:defRPr>
                      </a:lvl7pPr>
                      <a:lvl8pPr marL="3200400" algn="l" defTabSz="914400" rtl="0" eaLnBrk="1" latinLnBrk="0" hangingPunct="1">
                        <a:defRPr sz="1800" b="1" kern="1200">
                          <a:solidFill>
                            <a:schemeClr val="dk1"/>
                          </a:solidFill>
                          <a:latin typeface="Trebuchet MS"/>
                        </a:defRPr>
                      </a:lvl8pPr>
                      <a:lvl9pPr marL="3657600" algn="l" defTabSz="914400" rtl="0" eaLnBrk="1" latinLnBrk="0" hangingPunct="1">
                        <a:defRPr sz="1800" b="1" kern="1200">
                          <a:solidFill>
                            <a:schemeClr val="dk1"/>
                          </a:solidFill>
                          <a:latin typeface="Trebuchet MS"/>
                        </a:defRPr>
                      </a:lvl9pPr>
                    </a:lstStyle>
                    <a:p>
                      <a:pPr marL="0" marR="0" algn="ctr">
                        <a:lnSpc>
                          <a:spcPct val="107000"/>
                        </a:lnSpc>
                        <a:spcBef>
                          <a:spcPts val="0"/>
                        </a:spcBef>
                        <a:spcAft>
                          <a:spcPts val="0"/>
                        </a:spcAft>
                      </a:pPr>
                      <a:r>
                        <a:rPr lang="en-AU" sz="1400">
                          <a:effectLst/>
                        </a:rPr>
                        <a:t>Value Score</a:t>
                      </a:r>
                      <a:endParaRPr lang="en-AU" sz="24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pPr marL="0" marR="0" algn="ctr">
                        <a:lnSpc>
                          <a:spcPct val="107000"/>
                        </a:lnSpc>
                        <a:spcBef>
                          <a:spcPts val="0"/>
                        </a:spcBef>
                        <a:spcAft>
                          <a:spcPts val="0"/>
                        </a:spcAft>
                      </a:pPr>
                      <a:r>
                        <a:rPr lang="en-AU" sz="1400" dirty="0">
                          <a:effectLst/>
                        </a:rPr>
                        <a:t>Descriptor</a:t>
                      </a:r>
                      <a:endParaRPr lang="en-AU" sz="2400" b="1"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52019">
                <a:tc>
                  <a:txBody>
                    <a:bodyPr/>
                    <a:lstStyle>
                      <a:lvl1pPr marL="0" algn="l" defTabSz="914400" rtl="0" eaLnBrk="1" latinLnBrk="0" hangingPunct="1">
                        <a:defRPr sz="1800" b="1" kern="1200">
                          <a:solidFill>
                            <a:schemeClr val="dk1"/>
                          </a:solidFill>
                          <a:latin typeface="Trebuchet MS"/>
                        </a:defRPr>
                      </a:lvl1pPr>
                      <a:lvl2pPr marL="457200" algn="l" defTabSz="914400" rtl="0" eaLnBrk="1" latinLnBrk="0" hangingPunct="1">
                        <a:defRPr sz="1800" b="1" kern="1200">
                          <a:solidFill>
                            <a:schemeClr val="dk1"/>
                          </a:solidFill>
                          <a:latin typeface="Trebuchet MS"/>
                        </a:defRPr>
                      </a:lvl2pPr>
                      <a:lvl3pPr marL="914400" algn="l" defTabSz="914400" rtl="0" eaLnBrk="1" latinLnBrk="0" hangingPunct="1">
                        <a:defRPr sz="1800" b="1" kern="1200">
                          <a:solidFill>
                            <a:schemeClr val="dk1"/>
                          </a:solidFill>
                          <a:latin typeface="Trebuchet MS"/>
                        </a:defRPr>
                      </a:lvl3pPr>
                      <a:lvl4pPr marL="1371600" algn="l" defTabSz="914400" rtl="0" eaLnBrk="1" latinLnBrk="0" hangingPunct="1">
                        <a:defRPr sz="1800" b="1" kern="1200">
                          <a:solidFill>
                            <a:schemeClr val="dk1"/>
                          </a:solidFill>
                          <a:latin typeface="Trebuchet MS"/>
                        </a:defRPr>
                      </a:lvl4pPr>
                      <a:lvl5pPr marL="1828800" algn="l" defTabSz="914400" rtl="0" eaLnBrk="1" latinLnBrk="0" hangingPunct="1">
                        <a:defRPr sz="1800" b="1" kern="1200">
                          <a:solidFill>
                            <a:schemeClr val="dk1"/>
                          </a:solidFill>
                          <a:latin typeface="Trebuchet MS"/>
                        </a:defRPr>
                      </a:lvl5pPr>
                      <a:lvl6pPr marL="2286000" algn="l" defTabSz="914400" rtl="0" eaLnBrk="1" latinLnBrk="0" hangingPunct="1">
                        <a:defRPr sz="1800" b="1" kern="1200">
                          <a:solidFill>
                            <a:schemeClr val="dk1"/>
                          </a:solidFill>
                          <a:latin typeface="Trebuchet MS"/>
                        </a:defRPr>
                      </a:lvl6pPr>
                      <a:lvl7pPr marL="2743200" algn="l" defTabSz="914400" rtl="0" eaLnBrk="1" latinLnBrk="0" hangingPunct="1">
                        <a:defRPr sz="1800" b="1" kern="1200">
                          <a:solidFill>
                            <a:schemeClr val="dk1"/>
                          </a:solidFill>
                          <a:latin typeface="Trebuchet MS"/>
                        </a:defRPr>
                      </a:lvl7pPr>
                      <a:lvl8pPr marL="3200400" algn="l" defTabSz="914400" rtl="0" eaLnBrk="1" latinLnBrk="0" hangingPunct="1">
                        <a:defRPr sz="1800" b="1" kern="1200">
                          <a:solidFill>
                            <a:schemeClr val="dk1"/>
                          </a:solidFill>
                          <a:latin typeface="Trebuchet MS"/>
                        </a:defRPr>
                      </a:lvl8pPr>
                      <a:lvl9pPr marL="3657600" algn="l" defTabSz="914400" rtl="0" eaLnBrk="1" latinLnBrk="0" hangingPunct="1">
                        <a:defRPr sz="1800" b="1" kern="1200">
                          <a:solidFill>
                            <a:schemeClr val="dk1"/>
                          </a:solidFill>
                          <a:latin typeface="Trebuchet MS"/>
                        </a:defRPr>
                      </a:lvl9pPr>
                    </a:lstStyle>
                    <a:p>
                      <a:pPr marL="0" marR="0" algn="ctr">
                        <a:lnSpc>
                          <a:spcPct val="107000"/>
                        </a:lnSpc>
                        <a:spcBef>
                          <a:spcPts val="0"/>
                        </a:spcBef>
                        <a:spcAft>
                          <a:spcPts val="0"/>
                        </a:spcAft>
                      </a:pPr>
                      <a:r>
                        <a:rPr lang="en-AU" sz="1400">
                          <a:effectLst/>
                        </a:rPr>
                        <a:t>5</a:t>
                      </a:r>
                      <a:endParaRPr lang="en-AU" sz="24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pPr marL="0" marR="0" algn="ctr">
                        <a:lnSpc>
                          <a:spcPct val="107000"/>
                        </a:lnSpc>
                        <a:spcBef>
                          <a:spcPts val="0"/>
                        </a:spcBef>
                        <a:spcAft>
                          <a:spcPts val="0"/>
                        </a:spcAft>
                      </a:pPr>
                      <a:r>
                        <a:rPr lang="en-AU" sz="1400" dirty="0">
                          <a:effectLst/>
                        </a:rPr>
                        <a:t>Designated picnic/barbecue area </a:t>
                      </a:r>
                      <a:r>
                        <a:rPr lang="en-AU" sz="1400" dirty="0" smtClean="0">
                          <a:effectLst/>
                        </a:rPr>
                        <a:t>present</a:t>
                      </a:r>
                      <a:endParaRPr lang="en-AU" sz="24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05897">
                <a:tc>
                  <a:txBody>
                    <a:bodyPr/>
                    <a:lstStyle>
                      <a:lvl1pPr marL="0" algn="l" defTabSz="914400" rtl="0" eaLnBrk="1" latinLnBrk="0" hangingPunct="1">
                        <a:defRPr sz="1800" b="1" kern="1200">
                          <a:solidFill>
                            <a:schemeClr val="dk1"/>
                          </a:solidFill>
                          <a:latin typeface="Trebuchet MS"/>
                        </a:defRPr>
                      </a:lvl1pPr>
                      <a:lvl2pPr marL="457200" algn="l" defTabSz="914400" rtl="0" eaLnBrk="1" latinLnBrk="0" hangingPunct="1">
                        <a:defRPr sz="1800" b="1" kern="1200">
                          <a:solidFill>
                            <a:schemeClr val="dk1"/>
                          </a:solidFill>
                          <a:latin typeface="Trebuchet MS"/>
                        </a:defRPr>
                      </a:lvl2pPr>
                      <a:lvl3pPr marL="914400" algn="l" defTabSz="914400" rtl="0" eaLnBrk="1" latinLnBrk="0" hangingPunct="1">
                        <a:defRPr sz="1800" b="1" kern="1200">
                          <a:solidFill>
                            <a:schemeClr val="dk1"/>
                          </a:solidFill>
                          <a:latin typeface="Trebuchet MS"/>
                        </a:defRPr>
                      </a:lvl3pPr>
                      <a:lvl4pPr marL="1371600" algn="l" defTabSz="914400" rtl="0" eaLnBrk="1" latinLnBrk="0" hangingPunct="1">
                        <a:defRPr sz="1800" b="1" kern="1200">
                          <a:solidFill>
                            <a:schemeClr val="dk1"/>
                          </a:solidFill>
                          <a:latin typeface="Trebuchet MS"/>
                        </a:defRPr>
                      </a:lvl4pPr>
                      <a:lvl5pPr marL="1828800" algn="l" defTabSz="914400" rtl="0" eaLnBrk="1" latinLnBrk="0" hangingPunct="1">
                        <a:defRPr sz="1800" b="1" kern="1200">
                          <a:solidFill>
                            <a:schemeClr val="dk1"/>
                          </a:solidFill>
                          <a:latin typeface="Trebuchet MS"/>
                        </a:defRPr>
                      </a:lvl5pPr>
                      <a:lvl6pPr marL="2286000" algn="l" defTabSz="914400" rtl="0" eaLnBrk="1" latinLnBrk="0" hangingPunct="1">
                        <a:defRPr sz="1800" b="1" kern="1200">
                          <a:solidFill>
                            <a:schemeClr val="dk1"/>
                          </a:solidFill>
                          <a:latin typeface="Trebuchet MS"/>
                        </a:defRPr>
                      </a:lvl6pPr>
                      <a:lvl7pPr marL="2743200" algn="l" defTabSz="914400" rtl="0" eaLnBrk="1" latinLnBrk="0" hangingPunct="1">
                        <a:defRPr sz="1800" b="1" kern="1200">
                          <a:solidFill>
                            <a:schemeClr val="dk1"/>
                          </a:solidFill>
                          <a:latin typeface="Trebuchet MS"/>
                        </a:defRPr>
                      </a:lvl7pPr>
                      <a:lvl8pPr marL="3200400" algn="l" defTabSz="914400" rtl="0" eaLnBrk="1" latinLnBrk="0" hangingPunct="1">
                        <a:defRPr sz="1800" b="1" kern="1200">
                          <a:solidFill>
                            <a:schemeClr val="dk1"/>
                          </a:solidFill>
                          <a:latin typeface="Trebuchet MS"/>
                        </a:defRPr>
                      </a:lvl8pPr>
                      <a:lvl9pPr marL="3657600" algn="l" defTabSz="914400" rtl="0" eaLnBrk="1" latinLnBrk="0" hangingPunct="1">
                        <a:defRPr sz="1800" b="1" kern="1200">
                          <a:solidFill>
                            <a:schemeClr val="dk1"/>
                          </a:solidFill>
                          <a:latin typeface="Trebuchet MS"/>
                        </a:defRPr>
                      </a:lvl9pPr>
                    </a:lstStyle>
                    <a:p>
                      <a:pPr marL="0" marR="0" algn="ctr">
                        <a:lnSpc>
                          <a:spcPct val="107000"/>
                        </a:lnSpc>
                        <a:spcBef>
                          <a:spcPts val="0"/>
                        </a:spcBef>
                        <a:spcAft>
                          <a:spcPts val="0"/>
                        </a:spcAft>
                      </a:pPr>
                      <a:r>
                        <a:rPr lang="en-AU" sz="1400" dirty="0">
                          <a:effectLst/>
                        </a:rPr>
                        <a:t>0</a:t>
                      </a:r>
                      <a:endParaRPr lang="en-AU" sz="24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lvl1pPr marL="0" algn="l" defTabSz="914400" rtl="0" eaLnBrk="1" latinLnBrk="0" hangingPunct="1">
                        <a:defRPr sz="1800" kern="1200">
                          <a:solidFill>
                            <a:schemeClr val="dk1"/>
                          </a:solidFill>
                          <a:latin typeface="Trebuchet MS"/>
                        </a:defRPr>
                      </a:lvl1pPr>
                      <a:lvl2pPr marL="457200" algn="l" defTabSz="914400" rtl="0" eaLnBrk="1" latinLnBrk="0" hangingPunct="1">
                        <a:defRPr sz="1800" kern="1200">
                          <a:solidFill>
                            <a:schemeClr val="dk1"/>
                          </a:solidFill>
                          <a:latin typeface="Trebuchet MS"/>
                        </a:defRPr>
                      </a:lvl2pPr>
                      <a:lvl3pPr marL="914400" algn="l" defTabSz="914400" rtl="0" eaLnBrk="1" latinLnBrk="0" hangingPunct="1">
                        <a:defRPr sz="1800" kern="1200">
                          <a:solidFill>
                            <a:schemeClr val="dk1"/>
                          </a:solidFill>
                          <a:latin typeface="Trebuchet MS"/>
                        </a:defRPr>
                      </a:lvl3pPr>
                      <a:lvl4pPr marL="1371600" algn="l" defTabSz="914400" rtl="0" eaLnBrk="1" latinLnBrk="0" hangingPunct="1">
                        <a:defRPr sz="1800" kern="1200">
                          <a:solidFill>
                            <a:schemeClr val="dk1"/>
                          </a:solidFill>
                          <a:latin typeface="Trebuchet MS"/>
                        </a:defRPr>
                      </a:lvl4pPr>
                      <a:lvl5pPr marL="1828800" algn="l" defTabSz="914400" rtl="0" eaLnBrk="1" latinLnBrk="0" hangingPunct="1">
                        <a:defRPr sz="1800" kern="1200">
                          <a:solidFill>
                            <a:schemeClr val="dk1"/>
                          </a:solidFill>
                          <a:latin typeface="Trebuchet MS"/>
                        </a:defRPr>
                      </a:lvl5pPr>
                      <a:lvl6pPr marL="2286000" algn="l" defTabSz="914400" rtl="0" eaLnBrk="1" latinLnBrk="0" hangingPunct="1">
                        <a:defRPr sz="1800" kern="1200">
                          <a:solidFill>
                            <a:schemeClr val="dk1"/>
                          </a:solidFill>
                          <a:latin typeface="Trebuchet MS"/>
                        </a:defRPr>
                      </a:lvl6pPr>
                      <a:lvl7pPr marL="2743200" algn="l" defTabSz="914400" rtl="0" eaLnBrk="1" latinLnBrk="0" hangingPunct="1">
                        <a:defRPr sz="1800" kern="1200">
                          <a:solidFill>
                            <a:schemeClr val="dk1"/>
                          </a:solidFill>
                          <a:latin typeface="Trebuchet MS"/>
                        </a:defRPr>
                      </a:lvl7pPr>
                      <a:lvl8pPr marL="3200400" algn="l" defTabSz="914400" rtl="0" eaLnBrk="1" latinLnBrk="0" hangingPunct="1">
                        <a:defRPr sz="1800" kern="1200">
                          <a:solidFill>
                            <a:schemeClr val="dk1"/>
                          </a:solidFill>
                          <a:latin typeface="Trebuchet MS"/>
                        </a:defRPr>
                      </a:lvl8pPr>
                      <a:lvl9pPr marL="3657600" algn="l" defTabSz="914400" rtl="0" eaLnBrk="1" latinLnBrk="0" hangingPunct="1">
                        <a:defRPr sz="1800" kern="1200">
                          <a:solidFill>
                            <a:schemeClr val="dk1"/>
                          </a:solidFill>
                          <a:latin typeface="Trebuchet MS"/>
                        </a:defRPr>
                      </a:lvl9pPr>
                    </a:lstStyle>
                    <a:p>
                      <a:pPr marL="0" marR="0" algn="ctr">
                        <a:lnSpc>
                          <a:spcPct val="107000"/>
                        </a:lnSpc>
                        <a:spcBef>
                          <a:spcPts val="0"/>
                        </a:spcBef>
                        <a:spcAft>
                          <a:spcPts val="0"/>
                        </a:spcAft>
                      </a:pPr>
                      <a:r>
                        <a:rPr lang="en-AU" sz="1400" dirty="0">
                          <a:effectLst/>
                        </a:rPr>
                        <a:t>No designated picnic/barbecue area present</a:t>
                      </a:r>
                      <a:endParaRPr lang="en-AU" sz="24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014362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7194" y="6153901"/>
            <a:ext cx="2119060" cy="472207"/>
          </a:xfrm>
          <a:prstGeom prst="rect">
            <a:avLst/>
          </a:prstGeom>
        </p:spPr>
      </p:pic>
      <p:sp>
        <p:nvSpPr>
          <p:cNvPr id="7" name="TextBox 6"/>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8" name="Picture 7" descr="RS17 ID long_blue.png"/>
          <p:cNvPicPr>
            <a:picLocks noChangeAspect="1"/>
          </p:cNvPicPr>
          <p:nvPr/>
        </p:nvPicPr>
        <p:blipFill>
          <a:blip r:embed="rId3" cstate="print"/>
          <a:stretch>
            <a:fillRect/>
          </a:stretch>
        </p:blipFill>
        <p:spPr>
          <a:xfrm>
            <a:off x="220762" y="197334"/>
            <a:ext cx="3842657" cy="915730"/>
          </a:xfrm>
          <a:prstGeom prst="rect">
            <a:avLst/>
          </a:prstGeom>
        </p:spPr>
      </p:pic>
      <p:cxnSp>
        <p:nvCxnSpPr>
          <p:cNvPr id="9" name="Straight Connector 8"/>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11" name="Picture 10"/>
          <p:cNvPicPr>
            <a:picLocks noChangeAspect="1"/>
          </p:cNvPicPr>
          <p:nvPr/>
        </p:nvPicPr>
        <p:blipFill rotWithShape="1">
          <a:blip r:embed="rId4" cstate="print">
            <a:extLst>
              <a:ext uri="{28A0092B-C50C-407E-A947-70E740481C1C}">
                <a14:useLocalDpi xmlns:a14="http://schemas.microsoft.com/office/drawing/2010/main" val="0"/>
              </a:ext>
            </a:extLst>
          </a:blip>
          <a:srcRect r="5423"/>
          <a:stretch/>
        </p:blipFill>
        <p:spPr>
          <a:xfrm>
            <a:off x="7132265" y="420332"/>
            <a:ext cx="1552409" cy="416444"/>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992716230"/>
              </p:ext>
            </p:extLst>
          </p:nvPr>
        </p:nvGraphicFramePr>
        <p:xfrm>
          <a:off x="275004" y="1216669"/>
          <a:ext cx="8409670" cy="5330765"/>
        </p:xfrm>
        <a:graphic>
          <a:graphicData uri="http://schemas.openxmlformats.org/drawingml/2006/table">
            <a:tbl>
              <a:tblPr firstRow="1" firstCol="1" bandRow="1">
                <a:tableStyleId>{5FD0F851-EC5A-4D38-B0AD-8093EC10F338}</a:tableStyleId>
              </a:tblPr>
              <a:tblGrid>
                <a:gridCol w="1165678"/>
                <a:gridCol w="7243992"/>
              </a:tblGrid>
              <a:tr h="147735">
                <a:tc gridSpan="2">
                  <a:txBody>
                    <a:bodyPr/>
                    <a:lstStyle/>
                    <a:p>
                      <a:pPr marL="0" marR="0" algn="ctr">
                        <a:lnSpc>
                          <a:spcPct val="107000"/>
                        </a:lnSpc>
                        <a:spcBef>
                          <a:spcPts val="0"/>
                        </a:spcBef>
                        <a:spcAft>
                          <a:spcPts val="0"/>
                        </a:spcAft>
                      </a:pPr>
                      <a:r>
                        <a:rPr lang="en-AU" sz="1400" dirty="0">
                          <a:effectLst/>
                          <a:latin typeface="Trebuchet MS" panose="020B0603020202020204" pitchFamily="34" charset="0"/>
                        </a:rPr>
                        <a:t>New Metric – Environmental volunteering</a:t>
                      </a:r>
                      <a:endParaRPr lang="en-AU" sz="1400" dirty="0">
                        <a:solidFill>
                          <a:srgbClr val="2F5496"/>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AU"/>
                    </a:p>
                  </a:txBody>
                  <a:tcPr/>
                </a:tc>
              </a:tr>
              <a:tr h="295470">
                <a:tc>
                  <a:txBody>
                    <a:bodyPr/>
                    <a:lstStyle/>
                    <a:p>
                      <a:pPr marL="0" marR="0" algn="ctr">
                        <a:lnSpc>
                          <a:spcPct val="107000"/>
                        </a:lnSpc>
                        <a:spcBef>
                          <a:spcPts val="0"/>
                        </a:spcBef>
                        <a:spcAft>
                          <a:spcPts val="0"/>
                        </a:spcAft>
                      </a:pPr>
                      <a:r>
                        <a:rPr lang="en-AU" sz="1400">
                          <a:effectLst/>
                          <a:latin typeface="Trebuchet MS" panose="020B0603020202020204" pitchFamily="34" charset="0"/>
                        </a:rPr>
                        <a:t>Value Score</a:t>
                      </a:r>
                      <a:endParaRPr lang="en-AU" sz="1400">
                        <a:solidFill>
                          <a:srgbClr val="2F5496"/>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AU" sz="1400">
                          <a:effectLst/>
                          <a:latin typeface="Trebuchet MS" panose="020B0603020202020204" pitchFamily="34" charset="0"/>
                        </a:rPr>
                        <a:t>Descriptor</a:t>
                      </a:r>
                      <a:endParaRPr lang="en-AU" sz="1400">
                        <a:solidFill>
                          <a:srgbClr val="2F5496"/>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738675">
                <a:tc>
                  <a:txBody>
                    <a:bodyPr/>
                    <a:lstStyle/>
                    <a:p>
                      <a:pPr marL="0" marR="0" algn="ctr">
                        <a:lnSpc>
                          <a:spcPct val="107000"/>
                        </a:lnSpc>
                        <a:spcBef>
                          <a:spcPts val="0"/>
                        </a:spcBef>
                        <a:spcAft>
                          <a:spcPts val="0"/>
                        </a:spcAft>
                      </a:pPr>
                      <a:r>
                        <a:rPr lang="en-AU" sz="1400" dirty="0">
                          <a:effectLst/>
                          <a:latin typeface="Trebuchet MS" panose="020B0603020202020204" pitchFamily="34" charset="0"/>
                        </a:rPr>
                        <a:t>5</a:t>
                      </a:r>
                      <a:endParaRPr lang="en-AU" sz="1400" dirty="0">
                        <a:solidFill>
                          <a:srgbClr val="2F5496"/>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AU" sz="1400" dirty="0">
                          <a:effectLst/>
                          <a:latin typeface="Trebuchet MS" panose="020B0603020202020204" pitchFamily="34" charset="0"/>
                        </a:rPr>
                        <a:t>Multiple (&gt;3), active community groups and networks* regularly contribute to maintaining or improving the site OR 80-100% of the ‘target audience’** are consistently engaged in environmental activity across the site </a:t>
                      </a:r>
                      <a:endParaRPr lang="en-AU" sz="1400" dirty="0">
                        <a:solidFill>
                          <a:srgbClr val="2F5496"/>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590940">
                <a:tc>
                  <a:txBody>
                    <a:bodyPr/>
                    <a:lstStyle/>
                    <a:p>
                      <a:pPr marL="0" marR="0" algn="ctr">
                        <a:lnSpc>
                          <a:spcPct val="107000"/>
                        </a:lnSpc>
                        <a:spcBef>
                          <a:spcPts val="0"/>
                        </a:spcBef>
                        <a:spcAft>
                          <a:spcPts val="0"/>
                        </a:spcAft>
                      </a:pPr>
                      <a:r>
                        <a:rPr lang="en-AU" sz="1400" dirty="0">
                          <a:effectLst/>
                          <a:latin typeface="Trebuchet MS" panose="020B0603020202020204" pitchFamily="34" charset="0"/>
                        </a:rPr>
                        <a:t>4</a:t>
                      </a:r>
                      <a:endParaRPr lang="en-AU" sz="1400" dirty="0">
                        <a:solidFill>
                          <a:srgbClr val="2F5496"/>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AU" sz="1400" dirty="0">
                          <a:effectLst/>
                          <a:latin typeface="Trebuchet MS" panose="020B0603020202020204" pitchFamily="34" charset="0"/>
                        </a:rPr>
                        <a:t>2-3 active community groups and networks often contribute to maintaining or improving the site OR 60-80% of the ‘target audience’ are consistently engaged in environmental activity across the site</a:t>
                      </a:r>
                      <a:endParaRPr lang="en-AU" sz="1400" dirty="0">
                        <a:solidFill>
                          <a:srgbClr val="2F5496"/>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794280">
                <a:tc>
                  <a:txBody>
                    <a:bodyPr/>
                    <a:lstStyle/>
                    <a:p>
                      <a:pPr marL="0" marR="0" algn="ctr">
                        <a:lnSpc>
                          <a:spcPct val="107000"/>
                        </a:lnSpc>
                        <a:spcBef>
                          <a:spcPts val="0"/>
                        </a:spcBef>
                        <a:spcAft>
                          <a:spcPts val="0"/>
                        </a:spcAft>
                      </a:pPr>
                      <a:r>
                        <a:rPr lang="en-AU" sz="1400">
                          <a:effectLst/>
                          <a:latin typeface="Trebuchet MS" panose="020B0603020202020204" pitchFamily="34" charset="0"/>
                        </a:rPr>
                        <a:t>3</a:t>
                      </a:r>
                      <a:endParaRPr lang="en-AU" sz="1400">
                        <a:solidFill>
                          <a:srgbClr val="2F5496"/>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AU" sz="1400">
                          <a:effectLst/>
                          <a:latin typeface="Trebuchet MS" panose="020B0603020202020204" pitchFamily="34" charset="0"/>
                        </a:rPr>
                        <a:t>One active community volunteer group or network contributes to maintaining or improving site condition OR 40-60% of the ‘target audience’ are consistently engaged in environmental activity across the site</a:t>
                      </a:r>
                      <a:endParaRPr lang="en-AU" sz="1400">
                        <a:solidFill>
                          <a:srgbClr val="2F5496"/>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443205">
                <a:tc>
                  <a:txBody>
                    <a:bodyPr/>
                    <a:lstStyle/>
                    <a:p>
                      <a:pPr marL="0" marR="0" algn="ctr">
                        <a:lnSpc>
                          <a:spcPct val="107000"/>
                        </a:lnSpc>
                        <a:spcBef>
                          <a:spcPts val="0"/>
                        </a:spcBef>
                        <a:spcAft>
                          <a:spcPts val="0"/>
                        </a:spcAft>
                      </a:pPr>
                      <a:r>
                        <a:rPr lang="en-AU" sz="1400">
                          <a:effectLst/>
                          <a:latin typeface="Trebuchet MS" panose="020B0603020202020204" pitchFamily="34" charset="0"/>
                        </a:rPr>
                        <a:t>2</a:t>
                      </a:r>
                      <a:endParaRPr lang="en-AU" sz="1400">
                        <a:solidFill>
                          <a:srgbClr val="2F5496"/>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AU" sz="1400" dirty="0">
                          <a:effectLst/>
                          <a:latin typeface="Trebuchet MS" panose="020B0603020202020204" pitchFamily="34" charset="0"/>
                        </a:rPr>
                        <a:t>Informal community group or network present </a:t>
                      </a:r>
                      <a:r>
                        <a:rPr lang="en-AU" sz="1400" dirty="0" smtClean="0">
                          <a:effectLst/>
                          <a:latin typeface="Trebuchet MS" panose="020B0603020202020204" pitchFamily="34" charset="0"/>
                        </a:rPr>
                        <a:t>OR </a:t>
                      </a:r>
                      <a:r>
                        <a:rPr lang="en-AU" sz="1400" dirty="0">
                          <a:effectLst/>
                          <a:latin typeface="Trebuchet MS" panose="020B0603020202020204" pitchFamily="34" charset="0"/>
                        </a:rPr>
                        <a:t>20-40% of the ‘target audience’ are consistently engaged in environmental activity across the site</a:t>
                      </a:r>
                      <a:endParaRPr lang="en-AU" sz="1400" dirty="0">
                        <a:solidFill>
                          <a:srgbClr val="2F5496"/>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590940">
                <a:tc>
                  <a:txBody>
                    <a:bodyPr/>
                    <a:lstStyle/>
                    <a:p>
                      <a:pPr marL="0" marR="0" algn="ctr">
                        <a:lnSpc>
                          <a:spcPct val="107000"/>
                        </a:lnSpc>
                        <a:spcBef>
                          <a:spcPts val="0"/>
                        </a:spcBef>
                        <a:spcAft>
                          <a:spcPts val="0"/>
                        </a:spcAft>
                      </a:pPr>
                      <a:r>
                        <a:rPr lang="en-AU" sz="1400">
                          <a:effectLst/>
                          <a:latin typeface="Trebuchet MS" panose="020B0603020202020204" pitchFamily="34" charset="0"/>
                        </a:rPr>
                        <a:t>1</a:t>
                      </a:r>
                      <a:endParaRPr lang="en-AU" sz="1400">
                        <a:solidFill>
                          <a:srgbClr val="2F5496"/>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AU" sz="1400" dirty="0">
                          <a:effectLst/>
                          <a:latin typeface="Trebuchet MS" panose="020B0603020202020204" pitchFamily="34" charset="0"/>
                        </a:rPr>
                        <a:t>Community group present but have not undertaken any significant group activities or projects on the site OR </a:t>
                      </a:r>
                      <a:r>
                        <a:rPr lang="en-AU" sz="1400" dirty="0" smtClean="0">
                          <a:effectLst/>
                          <a:latin typeface="Trebuchet MS" panose="020B0603020202020204" pitchFamily="34" charset="0"/>
                        </a:rPr>
                        <a:t>&lt;20</a:t>
                      </a:r>
                      <a:r>
                        <a:rPr lang="en-AU" sz="1400" dirty="0">
                          <a:effectLst/>
                          <a:latin typeface="Trebuchet MS" panose="020B0603020202020204" pitchFamily="34" charset="0"/>
                        </a:rPr>
                        <a:t>% of the ‘target audience’ are consistently engaged in environmental activity across the site</a:t>
                      </a:r>
                      <a:endParaRPr lang="en-AU" sz="1400" dirty="0">
                        <a:solidFill>
                          <a:srgbClr val="2F5496"/>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295470">
                <a:tc>
                  <a:txBody>
                    <a:bodyPr/>
                    <a:lstStyle/>
                    <a:p>
                      <a:pPr marL="0" marR="0" algn="ctr">
                        <a:lnSpc>
                          <a:spcPct val="107000"/>
                        </a:lnSpc>
                        <a:spcBef>
                          <a:spcPts val="0"/>
                        </a:spcBef>
                        <a:spcAft>
                          <a:spcPts val="0"/>
                        </a:spcAft>
                      </a:pPr>
                      <a:r>
                        <a:rPr lang="en-AU" sz="1400">
                          <a:effectLst/>
                          <a:latin typeface="Trebuchet MS" panose="020B0603020202020204" pitchFamily="34" charset="0"/>
                        </a:rPr>
                        <a:t>0</a:t>
                      </a:r>
                      <a:endParaRPr lang="en-AU" sz="1400">
                        <a:solidFill>
                          <a:srgbClr val="2F5496"/>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AU" sz="1400">
                          <a:effectLst/>
                          <a:latin typeface="Trebuchet MS" panose="020B0603020202020204" pitchFamily="34" charset="0"/>
                        </a:rPr>
                        <a:t>No community group present or ‘target audience’ activity</a:t>
                      </a:r>
                      <a:endParaRPr lang="en-AU" sz="1400">
                        <a:solidFill>
                          <a:srgbClr val="2F5496"/>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r>
              <a:tr h="1181879">
                <a:tc gridSpan="2">
                  <a:txBody>
                    <a:bodyPr/>
                    <a:lstStyle/>
                    <a:p>
                      <a:pPr marL="457200" marR="0">
                        <a:lnSpc>
                          <a:spcPct val="107000"/>
                        </a:lnSpc>
                        <a:spcBef>
                          <a:spcPts val="0"/>
                        </a:spcBef>
                        <a:spcAft>
                          <a:spcPts val="0"/>
                        </a:spcAft>
                      </a:pPr>
                      <a:r>
                        <a:rPr lang="en-AU" sz="1400" dirty="0">
                          <a:effectLst/>
                          <a:latin typeface="Trebuchet MS" panose="020B0603020202020204" pitchFamily="34" charset="0"/>
                        </a:rPr>
                        <a:t>* </a:t>
                      </a:r>
                      <a:r>
                        <a:rPr lang="en-AU" sz="1200" b="0" dirty="0">
                          <a:effectLst/>
                          <a:latin typeface="Trebuchet MS" panose="020B0603020202020204" pitchFamily="34" charset="0"/>
                        </a:rPr>
                        <a:t>Both on-ground works and monitoring, funded and unfunded. Fluker posts would count as one ‘group’ given they encourage community-based environmental monitoring </a:t>
                      </a:r>
                    </a:p>
                    <a:p>
                      <a:pPr marL="457200" marR="0">
                        <a:lnSpc>
                          <a:spcPct val="107000"/>
                        </a:lnSpc>
                        <a:spcBef>
                          <a:spcPts val="0"/>
                        </a:spcBef>
                        <a:spcAft>
                          <a:spcPts val="0"/>
                        </a:spcAft>
                      </a:pPr>
                      <a:r>
                        <a:rPr lang="en-AU" sz="1200" b="0" dirty="0">
                          <a:effectLst/>
                          <a:latin typeface="Trebuchet MS" panose="020B0603020202020204" pitchFamily="34" charset="0"/>
                        </a:rPr>
                        <a:t>** e.g. farmers, Landcare groups, </a:t>
                      </a:r>
                      <a:r>
                        <a:rPr lang="en-AU" sz="1200" b="0" dirty="0" err="1">
                          <a:effectLst/>
                          <a:latin typeface="Trebuchet MS" panose="020B0603020202020204" pitchFamily="34" charset="0"/>
                        </a:rPr>
                        <a:t>Waterwatch</a:t>
                      </a:r>
                      <a:r>
                        <a:rPr lang="en-AU" sz="1200" b="0" dirty="0">
                          <a:effectLst/>
                          <a:latin typeface="Trebuchet MS" panose="020B0603020202020204" pitchFamily="34" charset="0"/>
                        </a:rPr>
                        <a:t>, Parks Victoria, Friends of groups, schools, Local Government, Indigenous community, NGOs, </a:t>
                      </a:r>
                      <a:r>
                        <a:rPr lang="en-AU" sz="1200" b="0" dirty="0" err="1">
                          <a:effectLst/>
                          <a:latin typeface="Trebuchet MS" panose="020B0603020202020204" pitchFamily="34" charset="0"/>
                        </a:rPr>
                        <a:t>CoMs</a:t>
                      </a:r>
                      <a:r>
                        <a:rPr lang="en-AU" sz="1200" b="0" dirty="0">
                          <a:effectLst/>
                          <a:latin typeface="Trebuchet MS" panose="020B0603020202020204" pitchFamily="34" charset="0"/>
                        </a:rPr>
                        <a:t>, Field and Game</a:t>
                      </a:r>
                      <a:endParaRPr lang="en-AU" sz="1200" b="0" dirty="0">
                        <a:solidFill>
                          <a:srgbClr val="2F5496"/>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AU"/>
                    </a:p>
                  </a:txBody>
                  <a:tcPr/>
                </a:tc>
              </a:tr>
            </a:tbl>
          </a:graphicData>
        </a:graphic>
      </p:graphicFrame>
    </p:spTree>
    <p:extLst>
      <p:ext uri="{BB962C8B-B14F-4D97-AF65-F5344CB8AC3E}">
        <p14:creationId xmlns:p14="http://schemas.microsoft.com/office/powerpoint/2010/main" val="577141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46577386"/>
              </p:ext>
            </p:extLst>
          </p:nvPr>
        </p:nvGraphicFramePr>
        <p:xfrm>
          <a:off x="220763" y="1086418"/>
          <a:ext cx="8735345" cy="4934366"/>
        </p:xfrm>
        <a:graphic>
          <a:graphicData uri="http://schemas.openxmlformats.org/drawingml/2006/table">
            <a:tbl>
              <a:tblPr firstRow="1">
                <a:tableStyleId>{7DF18680-E054-41AD-8BC1-D1AEF772440D}</a:tableStyleId>
              </a:tblPr>
              <a:tblGrid>
                <a:gridCol w="3048078"/>
                <a:gridCol w="1619666"/>
                <a:gridCol w="1355867"/>
                <a:gridCol w="1355867"/>
                <a:gridCol w="1355867"/>
              </a:tblGrid>
              <a:tr h="522201">
                <a:tc gridSpan="5">
                  <a:txBody>
                    <a:bodyPr/>
                    <a:lstStyle/>
                    <a:p>
                      <a:pPr algn="l" fontAlgn="ctr"/>
                      <a:r>
                        <a:rPr lang="en-AU" sz="2400" u="none" strike="noStrike" dirty="0">
                          <a:effectLst/>
                        </a:rPr>
                        <a:t>1A Recreation Capacity Index: </a:t>
                      </a:r>
                      <a:r>
                        <a:rPr lang="en-AU" sz="2400" u="none" strike="noStrike" dirty="0" smtClean="0">
                          <a:effectLst/>
                        </a:rPr>
                        <a:t>Beside Water</a:t>
                      </a:r>
                      <a:r>
                        <a:rPr lang="en-AU" sz="2400" u="none" strike="noStrike" dirty="0">
                          <a:effectLst/>
                        </a:rPr>
                        <a:t> </a:t>
                      </a:r>
                      <a:endParaRPr lang="en-AU" sz="2400" b="1" i="0" u="none" strike="noStrike" dirty="0">
                        <a:solidFill>
                          <a:srgbClr val="000000"/>
                        </a:solidFill>
                        <a:effectLst/>
                        <a:latin typeface="Calibri" panose="020F0502020204030204" pitchFamily="34" charset="0"/>
                      </a:endParaRPr>
                    </a:p>
                  </a:txBody>
                  <a:tcPr marL="6350" marR="6350" marT="6350" marB="0" anchor="ctr"/>
                </a:tc>
                <a:tc hMerge="1">
                  <a:txBody>
                    <a:bodyPr/>
                    <a:lstStyle/>
                    <a:p>
                      <a:endParaRPr lang="en-AU"/>
                    </a:p>
                  </a:txBody>
                  <a:tcPr/>
                </a:tc>
                <a:tc hMerge="1">
                  <a:txBody>
                    <a:bodyPr/>
                    <a:lstStyle/>
                    <a:p>
                      <a:pPr algn="ctr" fontAlgn="ctr"/>
                      <a:endParaRPr lang="en-AU" sz="2000" b="1"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en-AU" sz="2000" b="1" i="0" u="none" strike="noStrike" dirty="0">
                        <a:solidFill>
                          <a:srgbClr val="000000"/>
                        </a:solidFill>
                        <a:effectLst/>
                        <a:latin typeface="Calibri" panose="020F0502020204030204" pitchFamily="34" charset="0"/>
                      </a:endParaRPr>
                    </a:p>
                  </a:txBody>
                  <a:tcPr marL="6350" marR="6350" marT="6350" marB="0" anchor="ctr"/>
                </a:tc>
                <a:tc hMerge="1">
                  <a:txBody>
                    <a:bodyPr/>
                    <a:lstStyle/>
                    <a:p>
                      <a:pPr algn="ctr" fontAlgn="ctr"/>
                      <a:endParaRPr lang="en-AU" sz="2000" b="1" i="0" u="none" strike="noStrike" dirty="0">
                        <a:solidFill>
                          <a:srgbClr val="000000"/>
                        </a:solidFill>
                        <a:effectLst/>
                        <a:latin typeface="Calibri" panose="020F0502020204030204" pitchFamily="34" charset="0"/>
                      </a:endParaRPr>
                    </a:p>
                  </a:txBody>
                  <a:tcPr marL="6350" marR="6350" marT="6350" marB="0" anchor="ctr"/>
                </a:tc>
              </a:tr>
              <a:tr h="694532">
                <a:tc>
                  <a:txBody>
                    <a:bodyPr/>
                    <a:lstStyle/>
                    <a:p>
                      <a:pPr algn="l" fontAlgn="ctr"/>
                      <a:r>
                        <a:rPr lang="en-AU" sz="2400" u="none" strike="noStrike" dirty="0">
                          <a:effectLst/>
                        </a:rPr>
                        <a:t>Activity scores: </a:t>
                      </a:r>
                      <a:endParaRPr lang="en-AU" sz="24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smtClean="0">
                          <a:effectLst/>
                        </a:rPr>
                        <a:t>Pre-works </a:t>
                      </a:r>
                      <a:endParaRPr lang="en-AU" sz="24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smtClean="0">
                          <a:effectLst/>
                        </a:rPr>
                        <a:t>Target</a:t>
                      </a:r>
                      <a:endParaRPr lang="en-AU" sz="24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smtClean="0">
                          <a:effectLst/>
                        </a:rPr>
                        <a:t>No</a:t>
                      </a:r>
                      <a:r>
                        <a:rPr lang="en-AU" sz="2400" u="none" strike="noStrike" baseline="0" dirty="0" smtClean="0">
                          <a:effectLst/>
                        </a:rPr>
                        <a:t> </a:t>
                      </a:r>
                      <a:r>
                        <a:rPr lang="en-AU" sz="2400" u="none" strike="noStrike" dirty="0" smtClean="0">
                          <a:effectLst/>
                        </a:rPr>
                        <a:t>works </a:t>
                      </a:r>
                      <a:endParaRPr lang="en-AU" sz="24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a:effectLst/>
                        </a:rPr>
                        <a:t>Benefit </a:t>
                      </a:r>
                      <a:endParaRPr lang="en-AU" sz="2400" b="1" i="0" u="none" strike="noStrike" dirty="0">
                        <a:solidFill>
                          <a:srgbClr val="000000"/>
                        </a:solidFill>
                        <a:effectLst/>
                        <a:latin typeface="Calibri" panose="020F0502020204030204" pitchFamily="34" charset="0"/>
                      </a:endParaRPr>
                    </a:p>
                  </a:txBody>
                  <a:tcPr marL="6350" marR="6350" marT="6350" marB="0" anchor="ctr"/>
                </a:tc>
              </a:tr>
              <a:tr h="555058">
                <a:tc>
                  <a:txBody>
                    <a:bodyPr/>
                    <a:lstStyle/>
                    <a:p>
                      <a:pPr algn="r" fontAlgn="t"/>
                      <a:r>
                        <a:rPr lang="en-AU" sz="2400" u="none" strike="noStrike" dirty="0">
                          <a:effectLst/>
                        </a:rPr>
                        <a:t> </a:t>
                      </a:r>
                      <a:r>
                        <a:rPr lang="en-AU" sz="2400" u="none" strike="noStrike" dirty="0" smtClean="0">
                          <a:effectLst/>
                        </a:rPr>
                        <a:t>Tracks</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smtClean="0">
                          <a:effectLst/>
                        </a:rPr>
                        <a:t>1</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a:effectLst/>
                        </a:rPr>
                        <a:t>3</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a:effectLst/>
                        </a:rPr>
                        <a:t>1</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a:effectLst/>
                        </a:rPr>
                        <a:t>2</a:t>
                      </a:r>
                      <a:endParaRPr lang="en-AU" sz="2400" b="0" i="0" u="none" strike="noStrike" dirty="0">
                        <a:solidFill>
                          <a:srgbClr val="000000"/>
                        </a:solidFill>
                        <a:effectLst/>
                        <a:latin typeface="Calibri" panose="020F0502020204030204" pitchFamily="34" charset="0"/>
                      </a:endParaRPr>
                    </a:p>
                  </a:txBody>
                  <a:tcPr marL="6350" marR="6350" marT="6350" marB="0" anchor="ctr"/>
                </a:tc>
              </a:tr>
              <a:tr h="555058">
                <a:tc>
                  <a:txBody>
                    <a:bodyPr/>
                    <a:lstStyle/>
                    <a:p>
                      <a:pPr algn="r" fontAlgn="t"/>
                      <a:r>
                        <a:rPr lang="en-AU" sz="2400" u="none" strike="noStrike" dirty="0" smtClean="0">
                          <a:effectLst/>
                        </a:rPr>
                        <a:t>Sightseeing</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a:effectLst/>
                        </a:rPr>
                        <a:t>3</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smtClean="0">
                          <a:effectLst/>
                        </a:rPr>
                        <a:t>3</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smtClean="0">
                          <a:effectLst/>
                        </a:rPr>
                        <a:t>3</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2400" b="0" i="0" u="none" strike="noStrike" dirty="0" smtClean="0">
                          <a:solidFill>
                            <a:schemeClr val="dk1"/>
                          </a:solidFill>
                          <a:effectLst/>
                          <a:latin typeface="+mn-lt"/>
                        </a:rPr>
                        <a:t>0</a:t>
                      </a:r>
                      <a:endParaRPr lang="en-AU" sz="2400" b="0" i="0" u="none" strike="noStrike" dirty="0">
                        <a:solidFill>
                          <a:srgbClr val="000000"/>
                        </a:solidFill>
                        <a:effectLst/>
                        <a:latin typeface="Calibri" panose="020F0502020204030204" pitchFamily="34" charset="0"/>
                      </a:endParaRPr>
                    </a:p>
                  </a:txBody>
                  <a:tcPr marL="6350" marR="6350" marT="6350" marB="0" anchor="ctr"/>
                </a:tc>
              </a:tr>
              <a:tr h="555058">
                <a:tc>
                  <a:txBody>
                    <a:bodyPr/>
                    <a:lstStyle/>
                    <a:p>
                      <a:pPr algn="r" fontAlgn="t"/>
                      <a:r>
                        <a:rPr lang="en-AU" sz="2400" u="none" strike="noStrike" dirty="0">
                          <a:effectLst/>
                        </a:rPr>
                        <a:t> </a:t>
                      </a:r>
                      <a:r>
                        <a:rPr lang="en-AU" sz="2400" u="none" strike="noStrike" dirty="0" smtClean="0">
                          <a:effectLst/>
                        </a:rPr>
                        <a:t>Picnics and barbecues</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smtClean="0">
                          <a:effectLst/>
                        </a:rPr>
                        <a:t>0</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smtClean="0">
                          <a:effectLst/>
                        </a:rPr>
                        <a:t>2</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smtClean="0">
                          <a:effectLst/>
                        </a:rPr>
                        <a:t>0</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smtClean="0">
                          <a:effectLst/>
                        </a:rPr>
                        <a:t>2</a:t>
                      </a:r>
                      <a:endParaRPr lang="en-AU" sz="2400" b="0" i="0" u="none" strike="noStrike" dirty="0">
                        <a:solidFill>
                          <a:srgbClr val="000000"/>
                        </a:solidFill>
                        <a:effectLst/>
                        <a:latin typeface="Calibri" panose="020F0502020204030204" pitchFamily="34" charset="0"/>
                      </a:endParaRPr>
                    </a:p>
                  </a:txBody>
                  <a:tcPr marL="6350" marR="6350" marT="6350" marB="0" anchor="ctr"/>
                </a:tc>
              </a:tr>
              <a:tr h="555058">
                <a:tc>
                  <a:txBody>
                    <a:bodyPr/>
                    <a:lstStyle/>
                    <a:p>
                      <a:pPr algn="r" fontAlgn="t"/>
                      <a:r>
                        <a:rPr lang="en-AU" sz="2400" u="none" strike="noStrike" dirty="0" smtClean="0">
                          <a:effectLst/>
                        </a:rPr>
                        <a:t>Hunting</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2400" b="0" i="0" u="none" strike="noStrike" dirty="0" smtClean="0">
                          <a:solidFill>
                            <a:schemeClr val="dk1"/>
                          </a:solidFill>
                          <a:effectLst/>
                          <a:latin typeface="+mn-lt"/>
                        </a:rPr>
                        <a:t>4</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2400" b="0" i="0" u="none" strike="noStrike" dirty="0" smtClean="0">
                          <a:solidFill>
                            <a:srgbClr val="000000"/>
                          </a:solidFill>
                          <a:effectLst/>
                          <a:latin typeface="Calibri" panose="020F0502020204030204" pitchFamily="34" charset="0"/>
                        </a:rPr>
                        <a:t>4</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2400" b="0" i="0" u="none" strike="noStrike" dirty="0" smtClean="0">
                          <a:solidFill>
                            <a:srgbClr val="000000"/>
                          </a:solidFill>
                          <a:effectLst/>
                          <a:latin typeface="Calibri" panose="020F0502020204030204" pitchFamily="34" charset="0"/>
                        </a:rPr>
                        <a:t>4</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smtClean="0">
                          <a:effectLst/>
                        </a:rPr>
                        <a:t>0</a:t>
                      </a:r>
                      <a:endParaRPr lang="en-AU" sz="2400" b="0" i="0" u="none" strike="noStrike" dirty="0">
                        <a:solidFill>
                          <a:srgbClr val="000000"/>
                        </a:solidFill>
                        <a:effectLst/>
                        <a:latin typeface="Calibri" panose="020F0502020204030204" pitchFamily="34" charset="0"/>
                      </a:endParaRPr>
                    </a:p>
                  </a:txBody>
                  <a:tcPr marL="6350" marR="6350" marT="6350" marB="0" anchor="ctr"/>
                </a:tc>
              </a:tr>
              <a:tr h="555058">
                <a:tc>
                  <a:txBody>
                    <a:bodyPr/>
                    <a:lstStyle/>
                    <a:p>
                      <a:pPr algn="r" fontAlgn="t"/>
                      <a:r>
                        <a:rPr lang="en-AU" sz="2400" u="none" strike="noStrike" dirty="0">
                          <a:effectLst/>
                        </a:rPr>
                        <a:t> </a:t>
                      </a:r>
                      <a:r>
                        <a:rPr lang="en-AU" sz="2400" u="none" strike="noStrike" dirty="0" err="1" smtClean="0">
                          <a:effectLst/>
                        </a:rPr>
                        <a:t>Env’l</a:t>
                      </a:r>
                      <a:r>
                        <a:rPr lang="en-AU" sz="2400" u="none" strike="noStrike" dirty="0" smtClean="0">
                          <a:effectLst/>
                        </a:rPr>
                        <a:t> volunteering</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smtClean="0">
                          <a:effectLst/>
                        </a:rPr>
                        <a:t>3</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smtClean="0">
                          <a:effectLst/>
                        </a:rPr>
                        <a:t>4</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smtClean="0">
                          <a:effectLst/>
                        </a:rPr>
                        <a:t>1</a:t>
                      </a:r>
                      <a:endParaRPr lang="en-AU" sz="24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smtClean="0">
                          <a:effectLst/>
                        </a:rPr>
                        <a:t>3</a:t>
                      </a:r>
                      <a:endParaRPr lang="en-AU" sz="2400" b="0" i="0" u="none" strike="noStrike" dirty="0">
                        <a:solidFill>
                          <a:srgbClr val="000000"/>
                        </a:solidFill>
                        <a:effectLst/>
                        <a:latin typeface="Calibri" panose="020F0502020204030204" pitchFamily="34" charset="0"/>
                      </a:endParaRPr>
                    </a:p>
                  </a:txBody>
                  <a:tcPr marL="6350" marR="6350" marT="6350" marB="0" anchor="ctr"/>
                </a:tc>
              </a:tr>
              <a:tr h="555058">
                <a:tc>
                  <a:txBody>
                    <a:bodyPr/>
                    <a:lstStyle/>
                    <a:p>
                      <a:pPr algn="l" fontAlgn="t"/>
                      <a:r>
                        <a:rPr lang="en-AU" sz="2400" u="none" strike="noStrike" dirty="0" smtClean="0">
                          <a:effectLst/>
                        </a:rPr>
                        <a:t>Total </a:t>
                      </a:r>
                      <a:r>
                        <a:rPr lang="en-AU" sz="2400" u="none" strike="noStrike" dirty="0">
                          <a:effectLst/>
                        </a:rPr>
                        <a:t>score</a:t>
                      </a:r>
                      <a:endParaRPr lang="en-AU" sz="24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2400" u="none" strike="noStrike" dirty="0" smtClean="0">
                          <a:effectLst/>
                        </a:rPr>
                        <a:t>11</a:t>
                      </a:r>
                      <a:endParaRPr lang="en-AU" sz="2400" b="0" i="0" u="none" strike="noStrike" dirty="0">
                        <a:solidFill>
                          <a:srgbClr val="000000"/>
                        </a:solidFill>
                        <a:effectLst/>
                        <a:latin typeface="Symbol" panose="05050102010706020507" pitchFamily="18" charset="2"/>
                      </a:endParaRPr>
                    </a:p>
                  </a:txBody>
                  <a:tcPr marL="6350" marR="6350" marT="6350" marB="0" anchor="ctr"/>
                </a:tc>
                <a:tc>
                  <a:txBody>
                    <a:bodyPr/>
                    <a:lstStyle/>
                    <a:p>
                      <a:pPr algn="ctr" fontAlgn="ctr"/>
                      <a:r>
                        <a:rPr lang="en-AU" sz="2400" u="none" strike="noStrike" dirty="0" smtClean="0">
                          <a:effectLst/>
                        </a:rPr>
                        <a:t>16</a:t>
                      </a:r>
                      <a:endParaRPr lang="en-AU" sz="2400" b="0" i="0" u="none" strike="noStrike" dirty="0">
                        <a:solidFill>
                          <a:srgbClr val="000000"/>
                        </a:solidFill>
                        <a:effectLst/>
                        <a:latin typeface="Symbol" panose="05050102010706020507" pitchFamily="18" charset="2"/>
                      </a:endParaRPr>
                    </a:p>
                  </a:txBody>
                  <a:tcPr marL="6350" marR="6350" marT="6350" marB="0" anchor="ctr"/>
                </a:tc>
                <a:tc>
                  <a:txBody>
                    <a:bodyPr/>
                    <a:lstStyle/>
                    <a:p>
                      <a:pPr algn="ctr" fontAlgn="ctr"/>
                      <a:r>
                        <a:rPr lang="en-AU" sz="2400" u="none" strike="noStrike" dirty="0" smtClean="0">
                          <a:effectLst/>
                        </a:rPr>
                        <a:t>9</a:t>
                      </a:r>
                      <a:endParaRPr lang="en-AU" sz="2400" b="0" i="0" u="none" strike="noStrike" dirty="0" smtClean="0">
                        <a:solidFill>
                          <a:schemeClr val="dk1"/>
                        </a:solidFill>
                        <a:effectLst/>
                        <a:latin typeface="+mn-lt"/>
                      </a:endParaRPr>
                    </a:p>
                  </a:txBody>
                  <a:tcPr marL="6350" marR="6350" marT="6350" marB="0" anchor="ctr"/>
                </a:tc>
                <a:tc>
                  <a:txBody>
                    <a:bodyPr/>
                    <a:lstStyle/>
                    <a:p>
                      <a:pPr algn="ctr" fontAlgn="ctr"/>
                      <a:r>
                        <a:rPr lang="en-AU" sz="2400" u="none" strike="noStrike" dirty="0" smtClean="0">
                          <a:effectLst/>
                        </a:rPr>
                        <a:t>7</a:t>
                      </a:r>
                      <a:endParaRPr lang="en-AU" sz="2400" b="0" i="0" u="none" strike="noStrike" dirty="0">
                        <a:solidFill>
                          <a:srgbClr val="000000"/>
                        </a:solidFill>
                        <a:effectLst/>
                        <a:latin typeface="Symbol" panose="05050102010706020507" pitchFamily="18" charset="2"/>
                      </a:endParaRPr>
                    </a:p>
                  </a:txBody>
                  <a:tcPr marL="6350" marR="6350" marT="6350" marB="0" anchor="ctr"/>
                </a:tc>
              </a:tr>
              <a:tr h="387285">
                <a:tc>
                  <a:txBody>
                    <a:bodyPr/>
                    <a:lstStyle/>
                    <a:p>
                      <a:pPr marL="0" indent="0" algn="l" fontAlgn="ctr"/>
                      <a:r>
                        <a:rPr lang="en-AU" sz="2400" u="none" strike="noStrike" dirty="0" smtClean="0">
                          <a:effectLst/>
                        </a:rPr>
                        <a:t>Indicator </a:t>
                      </a:r>
                      <a:r>
                        <a:rPr lang="en-AU" sz="2400" u="none" strike="noStrike" dirty="0">
                          <a:effectLst/>
                        </a:rPr>
                        <a:t>(%)</a:t>
                      </a:r>
                      <a:endParaRPr lang="en-AU" sz="2400" b="1" i="0" u="none" strike="noStrike" dirty="0">
                        <a:solidFill>
                          <a:srgbClr val="000000"/>
                        </a:solidFill>
                        <a:effectLst/>
                        <a:latin typeface="Calibri" panose="020F0502020204030204" pitchFamily="34" charset="0"/>
                      </a:endParaRPr>
                    </a:p>
                  </a:txBody>
                  <a:tcPr marL="6350" marR="6350" marT="6350" marB="0"/>
                </a:tc>
                <a:tc>
                  <a:txBody>
                    <a:bodyPr/>
                    <a:lstStyle/>
                    <a:p>
                      <a:pPr algn="ctr" fontAlgn="ctr"/>
                      <a:r>
                        <a:rPr lang="en-AU" sz="2400" u="none" strike="noStrike" dirty="0" smtClean="0">
                          <a:effectLst/>
                        </a:rPr>
                        <a:t>44</a:t>
                      </a:r>
                      <a:endParaRPr lang="en-AU" sz="2400" b="1" i="0" u="none" strike="noStrike" dirty="0">
                        <a:solidFill>
                          <a:srgbClr val="000000"/>
                        </a:solidFill>
                        <a:effectLst/>
                        <a:latin typeface="Symbol" panose="05050102010706020507" pitchFamily="18" charset="2"/>
                      </a:endParaRPr>
                    </a:p>
                  </a:txBody>
                  <a:tcPr marL="6350" marR="6350" marT="6350" marB="0" anchor="ctr"/>
                </a:tc>
                <a:tc>
                  <a:txBody>
                    <a:bodyPr/>
                    <a:lstStyle/>
                    <a:p>
                      <a:pPr algn="ctr" fontAlgn="ctr"/>
                      <a:r>
                        <a:rPr lang="en-AU" sz="2400" u="none" strike="noStrike" dirty="0" smtClean="0">
                          <a:effectLst/>
                        </a:rPr>
                        <a:t>64</a:t>
                      </a:r>
                      <a:endParaRPr lang="en-AU" sz="2400" b="1" i="0" u="none" strike="noStrike" dirty="0">
                        <a:solidFill>
                          <a:srgbClr val="000000"/>
                        </a:solidFill>
                        <a:effectLst/>
                        <a:latin typeface="Symbol" panose="05050102010706020507" pitchFamily="18" charset="2"/>
                      </a:endParaRPr>
                    </a:p>
                  </a:txBody>
                  <a:tcPr marL="6350" marR="6350" marT="6350" marB="0" anchor="ctr"/>
                </a:tc>
                <a:tc>
                  <a:txBody>
                    <a:bodyPr/>
                    <a:lstStyle/>
                    <a:p>
                      <a:pPr algn="ctr" fontAlgn="ctr"/>
                      <a:r>
                        <a:rPr lang="en-AU" sz="2400" u="none" strike="noStrike" dirty="0" smtClean="0">
                          <a:effectLst/>
                        </a:rPr>
                        <a:t>36</a:t>
                      </a:r>
                      <a:endParaRPr lang="en-AU" sz="2400" b="1" i="0" u="none" strike="noStrike" dirty="0">
                        <a:solidFill>
                          <a:srgbClr val="000000"/>
                        </a:solidFill>
                        <a:effectLst/>
                        <a:latin typeface="Symbol" panose="05050102010706020507" pitchFamily="18" charset="2"/>
                      </a:endParaRPr>
                    </a:p>
                  </a:txBody>
                  <a:tcPr marL="6350" marR="6350" marT="6350" marB="0" anchor="ctr"/>
                </a:tc>
                <a:tc>
                  <a:txBody>
                    <a:bodyPr/>
                    <a:lstStyle/>
                    <a:p>
                      <a:pPr algn="ctr" fontAlgn="ctr"/>
                      <a:r>
                        <a:rPr lang="en-AU" sz="2400" b="1" u="none" strike="noStrike" dirty="0" smtClean="0">
                          <a:effectLst/>
                        </a:rPr>
                        <a:t>28</a:t>
                      </a:r>
                      <a:endParaRPr lang="en-AU" sz="2400" b="1" i="0" u="none" strike="noStrike" dirty="0">
                        <a:solidFill>
                          <a:srgbClr val="000000"/>
                        </a:solidFill>
                        <a:effectLst/>
                        <a:latin typeface="Symbol" panose="05050102010706020507" pitchFamily="18" charset="2"/>
                      </a:endParaRPr>
                    </a:p>
                  </a:txBody>
                  <a:tcPr marL="6350" marR="6350" marT="6350" marB="0" anchor="ctr"/>
                </a:tc>
              </a:tr>
            </a:tbl>
          </a:graphicData>
        </a:graphic>
      </p:graphicFrame>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5" name="TextBox 4"/>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6" name="Picture 5" descr="RS17 ID long_blue.png"/>
          <p:cNvPicPr>
            <a:picLocks noChangeAspect="1"/>
          </p:cNvPicPr>
          <p:nvPr/>
        </p:nvPicPr>
        <p:blipFill>
          <a:blip r:embed="rId4" cstate="print"/>
          <a:stretch>
            <a:fillRect/>
          </a:stretch>
        </p:blipFill>
        <p:spPr>
          <a:xfrm>
            <a:off x="185057" y="170689"/>
            <a:ext cx="3842657" cy="915730"/>
          </a:xfrm>
          <a:prstGeom prst="rect">
            <a:avLst/>
          </a:prstGeom>
        </p:spPr>
      </p:pic>
      <p:cxnSp>
        <p:nvCxnSpPr>
          <p:cNvPr id="7" name="Straight Connector 6"/>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9" name="Picture 8"/>
          <p:cNvPicPr>
            <a:picLocks noChangeAspect="1"/>
          </p:cNvPicPr>
          <p:nvPr/>
        </p:nvPicPr>
        <p:blipFill rotWithShape="1">
          <a:blip r:embed="rId5" cstate="print">
            <a:extLst>
              <a:ext uri="{28A0092B-C50C-407E-A947-70E740481C1C}">
                <a14:useLocalDpi xmlns:a14="http://schemas.microsoft.com/office/drawing/2010/main" val="0"/>
              </a:ext>
            </a:extLst>
          </a:blip>
          <a:srcRect r="5423"/>
          <a:stretch/>
        </p:blipFill>
        <p:spPr>
          <a:xfrm>
            <a:off x="6857685" y="382754"/>
            <a:ext cx="1841774" cy="494068"/>
          </a:xfrm>
          <a:prstGeom prst="rect">
            <a:avLst/>
          </a:prstGeom>
        </p:spPr>
      </p:pic>
    </p:spTree>
    <p:extLst>
      <p:ext uri="{BB962C8B-B14F-4D97-AF65-F5344CB8AC3E}">
        <p14:creationId xmlns:p14="http://schemas.microsoft.com/office/powerpoint/2010/main" val="33101340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243</TotalTime>
  <Words>1538</Words>
  <Application>Microsoft Office PowerPoint</Application>
  <PresentationFormat>On-screen Show (4:3)</PresentationFormat>
  <Paragraphs>256</Paragraphs>
  <Slides>16</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Calibri Light</vt:lpstr>
      <vt:lpstr>Courier New</vt:lpstr>
      <vt:lpstr>Symbol</vt:lpstr>
      <vt:lpstr>Times New Roman</vt:lpstr>
      <vt:lpstr>Trebuchet MS</vt:lpstr>
      <vt:lpstr>Wingdings</vt:lpstr>
      <vt:lpstr>Office Theme</vt:lpstr>
      <vt:lpstr>Tracking social and cultural benefits</vt:lpstr>
      <vt:lpstr>PowerPoint Presentation</vt:lpstr>
      <vt:lpstr>Design principles</vt:lpstr>
      <vt:lpstr>PowerPoint Presentation</vt:lpstr>
      <vt:lpstr>Project Objectives</vt:lpstr>
      <vt:lpstr>Recreation Capacity Index</vt:lpstr>
      <vt:lpstr>PowerPoint Presentation</vt:lpstr>
      <vt:lpstr>PowerPoint Presentation</vt:lpstr>
      <vt:lpstr>PowerPoint Presentation</vt:lpstr>
      <vt:lpstr>PowerPoint Presentation</vt:lpstr>
      <vt:lpstr>C&amp;H Capacity Index</vt:lpstr>
      <vt:lpstr>PowerPoint Presentation</vt:lpstr>
      <vt:lpstr>Management outcomes  </vt:lpstr>
      <vt:lpstr>Amenity core attributes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Tanushree Rao</dc:creator>
  <cp:lastModifiedBy>Tamara</cp:lastModifiedBy>
  <cp:revision>24</cp:revision>
  <dcterms:created xsi:type="dcterms:W3CDTF">2016-07-18T05:53:10Z</dcterms:created>
  <dcterms:modified xsi:type="dcterms:W3CDTF">2017-08-15T01:33:17Z</dcterms:modified>
</cp:coreProperties>
</file>