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79" r:id="rId3"/>
    <p:sldId id="256" r:id="rId4"/>
    <p:sldId id="263" r:id="rId5"/>
    <p:sldId id="264" r:id="rId6"/>
    <p:sldId id="265" r:id="rId7"/>
    <p:sldId id="266" r:id="rId8"/>
    <p:sldId id="258" r:id="rId9"/>
    <p:sldId id="259" r:id="rId10"/>
    <p:sldId id="262" r:id="rId11"/>
    <p:sldId id="260" r:id="rId12"/>
    <p:sldId id="261" r:id="rId13"/>
    <p:sldId id="267" r:id="rId14"/>
    <p:sldId id="268" r:id="rId15"/>
    <p:sldId id="269" r:id="rId16"/>
    <p:sldId id="270" r:id="rId17"/>
    <p:sldId id="271" r:id="rId18"/>
    <p:sldId id="272" r:id="rId19"/>
    <p:sldId id="273" r:id="rId20"/>
    <p:sldId id="274" r:id="rId21"/>
    <p:sldId id="275" r:id="rId22"/>
    <p:sldId id="276"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7D0E"/>
    <a:srgbClr val="FFFFFF"/>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8" autoAdjust="0"/>
    <p:restoredTop sz="86378" autoAdjust="0"/>
  </p:normalViewPr>
  <p:slideViewPr>
    <p:cSldViewPr snapToGrid="0" showGuides="1">
      <p:cViewPr varScale="1">
        <p:scale>
          <a:sx n="92" d="100"/>
          <a:sy n="92" d="100"/>
        </p:scale>
        <p:origin x="696" y="17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5D181F3-AB89-4559-81FF-39D53187A1A7}" type="datetimeFigureOut">
              <a:rPr lang="en-US" smtClean="0"/>
              <a:t>9/17/17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96C19-83E9-4FFC-8996-373D9D6BA5AF}" type="slidenum">
              <a:rPr lang="en-US" smtClean="0"/>
              <a:t>‹#›</a:t>
            </a:fld>
            <a:endParaRPr lang="en-US"/>
          </a:p>
        </p:txBody>
      </p:sp>
    </p:spTree>
    <p:extLst>
      <p:ext uri="{BB962C8B-B14F-4D97-AF65-F5344CB8AC3E}">
        <p14:creationId xmlns:p14="http://schemas.microsoft.com/office/powerpoint/2010/main" val="80739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a:t>
            </a:fld>
            <a:endParaRPr lang="en-US"/>
          </a:p>
        </p:txBody>
      </p:sp>
    </p:spTree>
    <p:extLst>
      <p:ext uri="{BB962C8B-B14F-4D97-AF65-F5344CB8AC3E}">
        <p14:creationId xmlns:p14="http://schemas.microsoft.com/office/powerpoint/2010/main" val="830541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10</a:t>
            </a:fld>
            <a:endParaRPr lang="en-US"/>
          </a:p>
        </p:txBody>
      </p:sp>
    </p:spTree>
    <p:extLst>
      <p:ext uri="{BB962C8B-B14F-4D97-AF65-F5344CB8AC3E}">
        <p14:creationId xmlns:p14="http://schemas.microsoft.com/office/powerpoint/2010/main" val="2058379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11</a:t>
            </a:fld>
            <a:endParaRPr lang="en-US"/>
          </a:p>
        </p:txBody>
      </p:sp>
    </p:spTree>
    <p:extLst>
      <p:ext uri="{BB962C8B-B14F-4D97-AF65-F5344CB8AC3E}">
        <p14:creationId xmlns:p14="http://schemas.microsoft.com/office/powerpoint/2010/main" val="1366993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12</a:t>
            </a:fld>
            <a:endParaRPr lang="en-US"/>
          </a:p>
        </p:txBody>
      </p:sp>
    </p:spTree>
    <p:extLst>
      <p:ext uri="{BB962C8B-B14F-4D97-AF65-F5344CB8AC3E}">
        <p14:creationId xmlns:p14="http://schemas.microsoft.com/office/powerpoint/2010/main" val="17720671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tell stories?</a:t>
            </a:r>
            <a:r>
              <a:rPr lang="en-US" baseline="0" dirty="0" smtClean="0"/>
              <a:t> 65% of our daily conversations are made up of some sort of narrative. Neuroscience research reports that our brains are naturally wired to receive and remember every human experience within the structure of a story. Storytelling is the creation of mental images and emotions. When done well, storytelling will evoke emotions ranging from empathy to anger. This will galvanize your donors and supporters to take action on behalf of your cause.</a:t>
            </a:r>
          </a:p>
          <a:p>
            <a:endParaRPr lang="en-US" baseline="0" dirty="0" smtClean="0"/>
          </a:p>
          <a:p>
            <a:r>
              <a:rPr lang="en-US" dirty="0" smtClean="0"/>
              <a:t>Who are the personalities in your work that can</a:t>
            </a:r>
            <a:r>
              <a:rPr lang="en-US" baseline="0" dirty="0" smtClean="0"/>
              <a:t> help tell your story?</a:t>
            </a:r>
          </a:p>
          <a:p>
            <a:endParaRPr lang="en-US" baseline="0" dirty="0" smtClean="0"/>
          </a:p>
        </p:txBody>
      </p:sp>
      <p:sp>
        <p:nvSpPr>
          <p:cNvPr id="4" name="Slide Number Placeholder 3"/>
          <p:cNvSpPr>
            <a:spLocks noGrp="1"/>
          </p:cNvSpPr>
          <p:nvPr>
            <p:ph type="sldNum" sz="quarter" idx="10"/>
          </p:nvPr>
        </p:nvSpPr>
        <p:spPr/>
        <p:txBody>
          <a:bodyPr/>
          <a:lstStyle/>
          <a:p>
            <a:fld id="{E8D96C19-83E9-4FFC-8996-373D9D6BA5AF}" type="slidenum">
              <a:rPr lang="en-US" smtClean="0"/>
              <a:t>13</a:t>
            </a:fld>
            <a:endParaRPr lang="en-US"/>
          </a:p>
        </p:txBody>
      </p:sp>
    </p:spTree>
    <p:extLst>
      <p:ext uri="{BB962C8B-B14F-4D97-AF65-F5344CB8AC3E}">
        <p14:creationId xmlns:p14="http://schemas.microsoft.com/office/powerpoint/2010/main" val="812773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14</a:t>
            </a:fld>
            <a:endParaRPr lang="en-US"/>
          </a:p>
        </p:txBody>
      </p:sp>
    </p:spTree>
    <p:extLst>
      <p:ext uri="{BB962C8B-B14F-4D97-AF65-F5344CB8AC3E}">
        <p14:creationId xmlns:p14="http://schemas.microsoft.com/office/powerpoint/2010/main" val="1282169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15</a:t>
            </a:fld>
            <a:endParaRPr lang="en-US"/>
          </a:p>
        </p:txBody>
      </p:sp>
    </p:spTree>
    <p:extLst>
      <p:ext uri="{BB962C8B-B14F-4D97-AF65-F5344CB8AC3E}">
        <p14:creationId xmlns:p14="http://schemas.microsoft.com/office/powerpoint/2010/main" val="157225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16</a:t>
            </a:fld>
            <a:endParaRPr lang="en-US"/>
          </a:p>
        </p:txBody>
      </p:sp>
    </p:spTree>
    <p:extLst>
      <p:ext uri="{BB962C8B-B14F-4D97-AF65-F5344CB8AC3E}">
        <p14:creationId xmlns:p14="http://schemas.microsoft.com/office/powerpoint/2010/main" val="171795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17</a:t>
            </a:fld>
            <a:endParaRPr lang="en-US"/>
          </a:p>
        </p:txBody>
      </p:sp>
    </p:spTree>
    <p:extLst>
      <p:ext uri="{BB962C8B-B14F-4D97-AF65-F5344CB8AC3E}">
        <p14:creationId xmlns:p14="http://schemas.microsoft.com/office/powerpoint/2010/main" val="1149047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18</a:t>
            </a:fld>
            <a:endParaRPr lang="en-US"/>
          </a:p>
        </p:txBody>
      </p:sp>
    </p:spTree>
    <p:extLst>
      <p:ext uri="{BB962C8B-B14F-4D97-AF65-F5344CB8AC3E}">
        <p14:creationId xmlns:p14="http://schemas.microsoft.com/office/powerpoint/2010/main" val="1872983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you’re speaking the right language to</a:t>
            </a:r>
            <a:r>
              <a:rPr lang="en-US" baseline="0" dirty="0" smtClean="0"/>
              <a:t> the right audience. Develop a sense of fluency in different ways of telling the story. Among more informed people, bringing them technically driven information is great. When you are in an outreach, social media, newsletter or any other situation that relates to the general public, use broad picture ideas. Use analogies. Paint pictures for them. Find the percentage decrease instead of how much the rate of flow has dropped. Using a sentence like “the river drops by 98%” is more visually effective than saying flows go from 2000 cubic feet per second to 20 cubic feet per second.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19</a:t>
            </a:fld>
            <a:endParaRPr lang="en-US"/>
          </a:p>
        </p:txBody>
      </p:sp>
    </p:spTree>
    <p:extLst>
      <p:ext uri="{BB962C8B-B14F-4D97-AF65-F5344CB8AC3E}">
        <p14:creationId xmlns:p14="http://schemas.microsoft.com/office/powerpoint/2010/main" val="71227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Thanks for being here.    Marisa Hossick.    Deschutes River Conservancy    Bend, Oregon    on the West Coast of the United States.  I have been the Outreach Manager for over 7 years</a:t>
            </a:r>
          </a:p>
          <a:p>
            <a:endParaRPr lang="en-US" baseline="0" dirty="0" smtClean="0"/>
          </a:p>
          <a:p>
            <a:r>
              <a:rPr lang="en-US" baseline="0" dirty="0" smtClean="0"/>
              <a:t>At our organization, we work in the Deschutes River Basin which runs through the arid lands of Oregon’s High Desert. </a:t>
            </a:r>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2</a:t>
            </a:fld>
            <a:endParaRPr lang="en-US"/>
          </a:p>
        </p:txBody>
      </p:sp>
    </p:spTree>
    <p:extLst>
      <p:ext uri="{BB962C8B-B14F-4D97-AF65-F5344CB8AC3E}">
        <p14:creationId xmlns:p14="http://schemas.microsoft.com/office/powerpoint/2010/main" val="27970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the information you are trying</a:t>
            </a:r>
            <a:r>
              <a:rPr lang="en-US" baseline="0" dirty="0" smtClean="0"/>
              <a:t> to relate actually interesting to your audience? Really think about this. </a:t>
            </a:r>
          </a:p>
          <a:p>
            <a:endParaRPr lang="en-US" baseline="0" dirty="0" smtClean="0"/>
          </a:p>
          <a:p>
            <a:r>
              <a:rPr lang="en-US" baseline="0" dirty="0" smtClean="0"/>
              <a:t>What are the values of your audience and how can you tell your story in a way that is relatable? </a:t>
            </a:r>
          </a:p>
          <a:p>
            <a:endParaRPr lang="en-US" baseline="0" dirty="0" smtClean="0"/>
          </a:p>
          <a:p>
            <a:r>
              <a:rPr lang="en-US" baseline="0" dirty="0" smtClean="0"/>
              <a:t>5 ways you can create content that makes people care is to </a:t>
            </a:r>
          </a:p>
          <a:p>
            <a:endParaRPr lang="en-US" baseline="0" dirty="0" smtClean="0"/>
          </a:p>
          <a:p>
            <a:pPr marL="228600" indent="-228600">
              <a:buAutoNum type="arabicParenR"/>
            </a:pPr>
            <a:r>
              <a:rPr lang="en-US" baseline="0" dirty="0" smtClean="0"/>
              <a:t>Let your passion for what your doing shine through</a:t>
            </a:r>
          </a:p>
          <a:p>
            <a:pPr marL="228600" indent="-228600">
              <a:buAutoNum type="arabicParenR"/>
            </a:pPr>
            <a:r>
              <a:rPr lang="en-US" baseline="0" dirty="0" smtClean="0"/>
              <a:t>Tap into their emotional connection</a:t>
            </a:r>
          </a:p>
          <a:p>
            <a:pPr marL="228600" indent="-228600">
              <a:buAutoNum type="arabicParenR"/>
            </a:pPr>
            <a:r>
              <a:rPr lang="en-US" baseline="0" dirty="0" smtClean="0"/>
              <a:t>Use stories</a:t>
            </a:r>
          </a:p>
          <a:p>
            <a:pPr marL="228600" indent="-228600">
              <a:buAutoNum type="arabicParenR"/>
            </a:pPr>
            <a:r>
              <a:rPr lang="en-US" baseline="0" dirty="0" smtClean="0"/>
              <a:t>Let them know they are part of something bigger</a:t>
            </a:r>
          </a:p>
          <a:p>
            <a:pPr marL="228600" indent="-228600">
              <a:buAutoNum type="arabicParenR"/>
            </a:pPr>
            <a:r>
              <a:rPr lang="en-US" baseline="0" dirty="0" smtClean="0"/>
              <a:t>Appreciate them</a:t>
            </a:r>
          </a:p>
        </p:txBody>
      </p:sp>
      <p:sp>
        <p:nvSpPr>
          <p:cNvPr id="4" name="Slide Number Placeholder 3"/>
          <p:cNvSpPr>
            <a:spLocks noGrp="1"/>
          </p:cNvSpPr>
          <p:nvPr>
            <p:ph type="sldNum" sz="quarter" idx="10"/>
          </p:nvPr>
        </p:nvSpPr>
        <p:spPr/>
        <p:txBody>
          <a:bodyPr/>
          <a:lstStyle/>
          <a:p>
            <a:fld id="{E8D96C19-83E9-4FFC-8996-373D9D6BA5AF}" type="slidenum">
              <a:rPr lang="en-US" smtClean="0"/>
              <a:t>20</a:t>
            </a:fld>
            <a:endParaRPr lang="en-US"/>
          </a:p>
        </p:txBody>
      </p:sp>
    </p:spTree>
    <p:extLst>
      <p:ext uri="{BB962C8B-B14F-4D97-AF65-F5344CB8AC3E}">
        <p14:creationId xmlns:p14="http://schemas.microsoft.com/office/powerpoint/2010/main" val="4105364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your call to action? What leap</a:t>
            </a:r>
            <a:r>
              <a:rPr lang="en-US" baseline="0" dirty="0" smtClean="0"/>
              <a:t> in behavior do you want them to make after they hear what you have to say?</a:t>
            </a:r>
          </a:p>
          <a:p>
            <a:endParaRPr lang="en-US" baseline="0" dirty="0" smtClean="0"/>
          </a:p>
          <a:p>
            <a:r>
              <a:rPr lang="en-US" baseline="0" dirty="0" smtClean="0"/>
              <a:t>Do you want them to give you money? Use less water? Vote a certain way? Plant trees? Volunteer their time? Make sure you have a clearly defined, easy to understand action that you would like them to take. This can be a complex process to go through, but will make or break your communications efforts. </a:t>
            </a:r>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21</a:t>
            </a:fld>
            <a:endParaRPr lang="en-US"/>
          </a:p>
        </p:txBody>
      </p:sp>
    </p:spTree>
    <p:extLst>
      <p:ext uri="{BB962C8B-B14F-4D97-AF65-F5344CB8AC3E}">
        <p14:creationId xmlns:p14="http://schemas.microsoft.com/office/powerpoint/2010/main" val="1517063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we’ve talked about starting</a:t>
            </a:r>
            <a:r>
              <a:rPr lang="en-US" baseline="0" dirty="0" smtClean="0"/>
              <a:t> with WHY you do what you do</a:t>
            </a:r>
          </a:p>
          <a:p>
            <a:r>
              <a:rPr lang="en-US" baseline="0" dirty="0" smtClean="0"/>
              <a:t>We’ve talked about storytelling</a:t>
            </a:r>
          </a:p>
          <a:p>
            <a:r>
              <a:rPr lang="en-US" baseline="0" dirty="0" smtClean="0"/>
              <a:t>Speaking the right language to the right person</a:t>
            </a:r>
          </a:p>
          <a:p>
            <a:r>
              <a:rPr lang="en-US" baseline="0" dirty="0" smtClean="0"/>
              <a:t>Getting people to care</a:t>
            </a:r>
          </a:p>
          <a:p>
            <a:r>
              <a:rPr lang="en-US" baseline="0" dirty="0" smtClean="0"/>
              <a:t>And getting people to take action. </a:t>
            </a:r>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22</a:t>
            </a:fld>
            <a:endParaRPr lang="en-US"/>
          </a:p>
        </p:txBody>
      </p:sp>
    </p:spTree>
    <p:extLst>
      <p:ext uri="{BB962C8B-B14F-4D97-AF65-F5344CB8AC3E}">
        <p14:creationId xmlns:p14="http://schemas.microsoft.com/office/powerpoint/2010/main" val="1549990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23</a:t>
            </a:fld>
            <a:endParaRPr lang="en-US"/>
          </a:p>
        </p:txBody>
      </p:sp>
    </p:spTree>
    <p:extLst>
      <p:ext uri="{BB962C8B-B14F-4D97-AF65-F5344CB8AC3E}">
        <p14:creationId xmlns:p14="http://schemas.microsoft.com/office/powerpoint/2010/main" val="142332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a:t>
            </a:r>
            <a:r>
              <a:rPr lang="en-US" baseline="0" dirty="0" smtClean="0"/>
              <a:t> I’m going to talk to you about changing the way we relay information to the general public. We work in very technical fields and for the most part, our language we speak is very technical. It’s full of acronyms, rates of flow, measurements of volume, water law etc. </a:t>
            </a:r>
          </a:p>
          <a:p>
            <a:endParaRPr lang="en-US" baseline="0" dirty="0" smtClean="0"/>
          </a:p>
          <a:p>
            <a:r>
              <a:rPr lang="en-US" baseline="0" dirty="0" smtClean="0"/>
              <a:t>I come from a non-technical background and being at the DRC for the past 7 years has been an on the job education in all things water. Because of my background, I know what it’s like to sit in a room hearing highly technical talk and looking for inspiration. </a:t>
            </a:r>
          </a:p>
        </p:txBody>
      </p:sp>
      <p:sp>
        <p:nvSpPr>
          <p:cNvPr id="4" name="Slide Number Placeholder 3"/>
          <p:cNvSpPr>
            <a:spLocks noGrp="1"/>
          </p:cNvSpPr>
          <p:nvPr>
            <p:ph type="sldNum" sz="quarter" idx="10"/>
          </p:nvPr>
        </p:nvSpPr>
        <p:spPr/>
        <p:txBody>
          <a:bodyPr/>
          <a:lstStyle/>
          <a:p>
            <a:fld id="{E8D96C19-83E9-4FFC-8996-373D9D6BA5AF}" type="slidenum">
              <a:rPr lang="en-US" smtClean="0"/>
              <a:t>3</a:t>
            </a:fld>
            <a:endParaRPr lang="en-US"/>
          </a:p>
        </p:txBody>
      </p:sp>
    </p:spTree>
    <p:extLst>
      <p:ext uri="{BB962C8B-B14F-4D97-AF65-F5344CB8AC3E}">
        <p14:creationId xmlns:p14="http://schemas.microsoft.com/office/powerpoint/2010/main" val="61690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guessing a lot of your messaging looks a</a:t>
            </a:r>
            <a:r>
              <a:rPr lang="en-US" baseline="0" dirty="0" smtClean="0"/>
              <a:t> little like this. We have a wonderfully concise and focused mission statement that is easy to understand. It tells you what we do. This next sentences tells you how we do it. This is pretty standard messaging, but to really make an impact, we need to go a little further. </a:t>
            </a:r>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4</a:t>
            </a:fld>
            <a:endParaRPr lang="en-US"/>
          </a:p>
        </p:txBody>
      </p:sp>
    </p:spTree>
    <p:extLst>
      <p:ext uri="{BB962C8B-B14F-4D97-AF65-F5344CB8AC3E}">
        <p14:creationId xmlns:p14="http://schemas.microsoft.com/office/powerpoint/2010/main" val="153399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t>
            </a:r>
            <a:r>
              <a:rPr lang="en-US" dirty="0" smtClean="0"/>
              <a:t>Every company or organization</a:t>
            </a:r>
            <a:r>
              <a:rPr lang="en-US" baseline="0" dirty="0" smtClean="0"/>
              <a:t> knows WHAT they do. No matter the industry, everyone can easily describe the products and services offered. Enter the mission statement. </a:t>
            </a:r>
          </a:p>
          <a:p>
            <a:endParaRPr lang="en-US" baseline="0" dirty="0" smtClean="0"/>
          </a:p>
          <a:p>
            <a:r>
              <a:rPr lang="en-US" baseline="0" dirty="0" smtClean="0"/>
              <a:t>HOW: Some companies or organizations know HOW they do WHAT they do. They can explain how their organization, method, program, or product is different. </a:t>
            </a:r>
          </a:p>
          <a:p>
            <a:endParaRPr lang="en-US" baseline="0" dirty="0" smtClean="0"/>
          </a:p>
          <a:p>
            <a:r>
              <a:rPr lang="en-US" baseline="0" dirty="0" smtClean="0"/>
              <a:t>WHY: Very few companies or organizations can give you a clear picture of WHY they do WHAT they do. This isn’t about RESULTS, this is about your PURPOSE, CAUSE of BELIEF. Why does your organization exist? Why do you get out of bed every morning? And WHY should anyone care?</a:t>
            </a:r>
          </a:p>
          <a:p>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5</a:t>
            </a:fld>
            <a:endParaRPr lang="en-US"/>
          </a:p>
        </p:txBody>
      </p:sp>
    </p:spTree>
    <p:extLst>
      <p:ext uri="{BB962C8B-B14F-4D97-AF65-F5344CB8AC3E}">
        <p14:creationId xmlns:p14="http://schemas.microsoft.com/office/powerpoint/2010/main" val="540246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an organization</a:t>
            </a:r>
            <a:r>
              <a:rPr lang="en-US" baseline="0" dirty="0" smtClean="0"/>
              <a:t> helps us understand WHY they do what they do and that resonates for us, we will go out of our way to support them. When they represent values that are important to us, we feel like we belong to part of something. </a:t>
            </a:r>
          </a:p>
          <a:p>
            <a:endParaRPr lang="en-US" baseline="0" dirty="0" smtClean="0"/>
          </a:p>
          <a:p>
            <a:r>
              <a:rPr lang="en-US" baseline="0" dirty="0" smtClean="0"/>
              <a:t>The Neocortex is the part of our brain responsible for analytical thought and language. The is our facts and figures receptor. It does not, however drive behavior. </a:t>
            </a:r>
          </a:p>
          <a:p>
            <a:endParaRPr lang="en-US" baseline="0" dirty="0" smtClean="0"/>
          </a:p>
          <a:p>
            <a:r>
              <a:rPr lang="en-US" baseline="0" dirty="0" smtClean="0"/>
              <a:t>The Limbic brain is responsible for feelings, such as trust and loyalty. This is the area of our brain that’s responsible for decision making. It has no capacity for language. Your ‘gut decisions’ come from the limbic brain. </a:t>
            </a:r>
          </a:p>
          <a:p>
            <a:endParaRPr lang="en-US" baseline="0" dirty="0" smtClean="0"/>
          </a:p>
          <a:p>
            <a:r>
              <a:rPr lang="en-US" dirty="0" smtClean="0"/>
              <a:t>If you make somebody feel something, they will change their behavior. (Limbic Brain)</a:t>
            </a:r>
          </a:p>
          <a:p>
            <a:endParaRPr lang="en-US" dirty="0" smtClean="0"/>
          </a:p>
          <a:p>
            <a:r>
              <a:rPr lang="en-US" dirty="0" smtClean="0"/>
              <a:t>The part of the brain that controls decision making, doesn’t control language. </a:t>
            </a:r>
          </a:p>
          <a:p>
            <a:r>
              <a:rPr lang="en-US" dirty="0" smtClean="0"/>
              <a:t>(Limbic Brain)</a:t>
            </a:r>
          </a:p>
          <a:p>
            <a:endParaRPr lang="en-US" dirty="0" smtClean="0"/>
          </a:p>
          <a:p>
            <a:r>
              <a:rPr lang="en-US" dirty="0" smtClean="0"/>
              <a:t>Hitting people with facts and figures will not inspire people to be a part of what you do. </a:t>
            </a:r>
          </a:p>
          <a:p>
            <a:r>
              <a:rPr lang="en-US" dirty="0" smtClean="0"/>
              <a:t>(Neo cortex)</a:t>
            </a:r>
          </a:p>
          <a:p>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6</a:t>
            </a:fld>
            <a:endParaRPr lang="en-US"/>
          </a:p>
        </p:txBody>
      </p:sp>
    </p:spTree>
    <p:extLst>
      <p:ext uri="{BB962C8B-B14F-4D97-AF65-F5344CB8AC3E}">
        <p14:creationId xmlns:p14="http://schemas.microsoft.com/office/powerpoint/2010/main" val="355149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Why does this matter?  </a:t>
            </a:r>
            <a:r>
              <a:rPr lang="en-US" baseline="0" dirty="0" smtClean="0"/>
              <a:t>In a news environment of monsters storms, millennium droughts, epic floods, out-of-control wildfires and, of course, climate change, these reports of river restoration and other great work can fall on deaf and numb 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environmental news is so huge and not close enough to home. It feels far away and scary and there are so many other concerns in our lives that we tend to just numb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Presenting a compelling story about restoring a local river is something that people can wrap their head around. It’s something that has a personal impact and is accessible for people. Seeing small good changes in our own back yard. </a:t>
            </a:r>
            <a:endParaRPr lang="en-US" dirty="0" smtClean="0"/>
          </a:p>
          <a:p>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7</a:t>
            </a:fld>
            <a:endParaRPr lang="en-US"/>
          </a:p>
        </p:txBody>
      </p:sp>
    </p:spTree>
    <p:extLst>
      <p:ext uri="{BB962C8B-B14F-4D97-AF65-F5344CB8AC3E}">
        <p14:creationId xmlns:p14="http://schemas.microsoft.com/office/powerpoint/2010/main" val="820798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a:t>
            </a:r>
            <a:r>
              <a:rPr lang="en-US" baseline="0" dirty="0" smtClean="0"/>
              <a:t> do we do what we do?</a:t>
            </a:r>
            <a:endParaRPr lang="en-US" dirty="0"/>
          </a:p>
        </p:txBody>
      </p:sp>
      <p:sp>
        <p:nvSpPr>
          <p:cNvPr id="4" name="Slide Number Placeholder 3"/>
          <p:cNvSpPr>
            <a:spLocks noGrp="1"/>
          </p:cNvSpPr>
          <p:nvPr>
            <p:ph type="sldNum" sz="quarter" idx="10"/>
          </p:nvPr>
        </p:nvSpPr>
        <p:spPr/>
        <p:txBody>
          <a:bodyPr/>
          <a:lstStyle/>
          <a:p>
            <a:fld id="{E8D96C19-83E9-4FFC-8996-373D9D6BA5AF}" type="slidenum">
              <a:rPr lang="en-US" smtClean="0"/>
              <a:t>8</a:t>
            </a:fld>
            <a:endParaRPr lang="en-US"/>
          </a:p>
        </p:txBody>
      </p:sp>
    </p:spTree>
    <p:extLst>
      <p:ext uri="{BB962C8B-B14F-4D97-AF65-F5344CB8AC3E}">
        <p14:creationId xmlns:p14="http://schemas.microsoft.com/office/powerpoint/2010/main" val="226843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96C19-83E9-4FFC-8996-373D9D6BA5AF}" type="slidenum">
              <a:rPr lang="en-US" smtClean="0"/>
              <a:t>9</a:t>
            </a:fld>
            <a:endParaRPr lang="en-US"/>
          </a:p>
        </p:txBody>
      </p:sp>
    </p:spTree>
    <p:extLst>
      <p:ext uri="{BB962C8B-B14F-4D97-AF65-F5344CB8AC3E}">
        <p14:creationId xmlns:p14="http://schemas.microsoft.com/office/powerpoint/2010/main" val="274579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17/9/17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17/9/17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17/9/17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17/9/17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17/9/17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17/9/17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17/9/17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6"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6" Type="http://schemas.openxmlformats.org/officeDocument/2006/relationships/image" Target="../media/image23.jpe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3.jpeg"/><Relationship Id="rId8"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4.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6"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6"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sp>
        <p:nvSpPr>
          <p:cNvPr id="3" name="TextBox 2"/>
          <p:cNvSpPr txBox="1"/>
          <p:nvPr/>
        </p:nvSpPr>
        <p:spPr>
          <a:xfrm>
            <a:off x="1065318" y="1352023"/>
            <a:ext cx="6875578" cy="830997"/>
          </a:xfrm>
          <a:prstGeom prst="rect">
            <a:avLst/>
          </a:prstGeom>
          <a:noFill/>
        </p:spPr>
        <p:txBody>
          <a:bodyPr wrap="square" rtlCol="0">
            <a:spAutoFit/>
          </a:bodyPr>
          <a:lstStyle/>
          <a:p>
            <a:pPr algn="ctr"/>
            <a:r>
              <a:rPr lang="en-US" sz="2400" b="1" dirty="0" smtClean="0"/>
              <a:t>Environmental Flow Restoration: </a:t>
            </a:r>
            <a:br>
              <a:rPr lang="en-US" sz="2400" b="1" dirty="0" smtClean="0"/>
            </a:br>
            <a:r>
              <a:rPr lang="en-US" sz="2400" b="1" dirty="0" smtClean="0"/>
              <a:t>A Compelling Story. Keep It Simple</a:t>
            </a:r>
          </a:p>
        </p:txBody>
      </p:sp>
      <p:pic>
        <p:nvPicPr>
          <p:cNvPr id="12" name="Picture 11"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193936"/>
            <a:ext cx="1196686" cy="816011"/>
          </a:xfrm>
          <a:prstGeom prst="rect">
            <a:avLst/>
          </a:prstGeom>
          <a:noFill/>
          <a:ln>
            <a:noFill/>
          </a:ln>
        </p:spPr>
      </p:pic>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2032" y="2262812"/>
            <a:ext cx="7542150" cy="3067940"/>
          </a:xfrm>
          <a:prstGeom prst="rect">
            <a:avLst/>
          </a:prstGeom>
        </p:spPr>
      </p:pic>
      <p:sp>
        <p:nvSpPr>
          <p:cNvPr id="17" name="TextBox 16"/>
          <p:cNvSpPr txBox="1"/>
          <p:nvPr/>
        </p:nvSpPr>
        <p:spPr>
          <a:xfrm>
            <a:off x="1725723" y="5393776"/>
            <a:ext cx="4854011" cy="923330"/>
          </a:xfrm>
          <a:prstGeom prst="rect">
            <a:avLst/>
          </a:prstGeom>
          <a:noFill/>
        </p:spPr>
        <p:txBody>
          <a:bodyPr wrap="square" rtlCol="0">
            <a:spAutoFit/>
          </a:bodyPr>
          <a:lstStyle/>
          <a:p>
            <a:pPr algn="ctr"/>
            <a:r>
              <a:rPr lang="en-US" b="1" dirty="0" smtClean="0"/>
              <a:t>Marisa Hossick, Deschutes River Conservancy</a:t>
            </a:r>
          </a:p>
          <a:p>
            <a:pPr algn="ctr"/>
            <a:r>
              <a:rPr lang="en-US" dirty="0" smtClean="0"/>
              <a:t>Bend, Oregon, USA</a:t>
            </a:r>
          </a:p>
          <a:p>
            <a:pPr algn="ctr"/>
            <a:r>
              <a:rPr lang="en-US" dirty="0" smtClean="0"/>
              <a:t>marisa@deschutesriver.org  @</a:t>
            </a:r>
            <a:r>
              <a:rPr lang="en-US" dirty="0" err="1" smtClean="0"/>
              <a:t>deschutesriver</a:t>
            </a:r>
            <a:endParaRPr lang="en-US" dirty="0"/>
          </a:p>
        </p:txBody>
      </p:sp>
    </p:spTree>
    <p:extLst>
      <p:ext uri="{BB962C8B-B14F-4D97-AF65-F5344CB8AC3E}">
        <p14:creationId xmlns:p14="http://schemas.microsoft.com/office/powerpoint/2010/main" val="30094486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2" name="Picture 11"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193936"/>
            <a:ext cx="1196686" cy="816011"/>
          </a:xfrm>
          <a:prstGeom prst="rect">
            <a:avLst/>
          </a:prstGeom>
          <a:noFill/>
          <a:ln>
            <a:noFill/>
          </a:ln>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5" name="Rectangle 4"/>
          <p:cNvSpPr/>
          <p:nvPr/>
        </p:nvSpPr>
        <p:spPr>
          <a:xfrm>
            <a:off x="0" y="-1"/>
            <a:ext cx="1991170" cy="6884646"/>
          </a:xfrm>
          <a:prstGeom prst="rect">
            <a:avLst/>
          </a:prstGeom>
          <a:solidFill>
            <a:srgbClr val="FFFFFF">
              <a:alpha val="72157"/>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1432346"/>
            <a:ext cx="1980425" cy="4031873"/>
          </a:xfrm>
          <a:prstGeom prst="rect">
            <a:avLst/>
          </a:prstGeom>
          <a:noFill/>
        </p:spPr>
        <p:txBody>
          <a:bodyPr wrap="square" rtlCol="0">
            <a:spAutoFit/>
          </a:bodyPr>
          <a:lstStyle/>
          <a:p>
            <a:pPr algn="ctr"/>
            <a:r>
              <a:rPr lang="en-US" sz="2800" dirty="0" smtClean="0">
                <a:latin typeface="Futura Medium" charset="0"/>
                <a:ea typeface="Futura Medium" charset="0"/>
                <a:cs typeface="Futura Medium" charset="0"/>
              </a:rPr>
              <a:t>Because we want our </a:t>
            </a:r>
            <a:r>
              <a:rPr lang="en-US" sz="3200" b="1" dirty="0" smtClean="0">
                <a:solidFill>
                  <a:schemeClr val="accent1">
                    <a:lumMod val="75000"/>
                  </a:schemeClr>
                </a:solidFill>
                <a:latin typeface="Futura Medium" charset="0"/>
                <a:ea typeface="Futura Medium" charset="0"/>
                <a:cs typeface="Futura Medium" charset="0"/>
              </a:rPr>
              <a:t>children</a:t>
            </a:r>
            <a:r>
              <a:rPr lang="en-US" sz="2800" dirty="0" smtClean="0">
                <a:latin typeface="Futura Medium" charset="0"/>
                <a:ea typeface="Futura Medium" charset="0"/>
                <a:cs typeface="Futura Medium" charset="0"/>
              </a:rPr>
              <a:t> </a:t>
            </a:r>
          </a:p>
          <a:p>
            <a:pPr algn="ctr"/>
            <a:r>
              <a:rPr lang="en-US" sz="2800" dirty="0" smtClean="0">
                <a:latin typeface="Futura Medium" charset="0"/>
                <a:ea typeface="Futura Medium" charset="0"/>
                <a:cs typeface="Futura Medium" charset="0"/>
              </a:rPr>
              <a:t>to live in a beautiful, abundant, natural world. </a:t>
            </a:r>
            <a:endParaRPr lang="en-US" sz="2800" dirty="0">
              <a:latin typeface="Futura Medium" charset="0"/>
              <a:ea typeface="Futura Medium" charset="0"/>
              <a:cs typeface="Futura Medium" charset="0"/>
            </a:endParaRPr>
          </a:p>
        </p:txBody>
      </p:sp>
    </p:spTree>
    <p:extLst>
      <p:ext uri="{BB962C8B-B14F-4D97-AF65-F5344CB8AC3E}">
        <p14:creationId xmlns:p14="http://schemas.microsoft.com/office/powerpoint/2010/main" val="68494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572000" cy="6858000"/>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0"/>
            <a:ext cx="4572000" cy="6856630"/>
          </a:xfrm>
          <a:prstGeom prst="rect">
            <a:avLst/>
          </a:prstGeom>
        </p:spPr>
      </p:pic>
      <p:sp>
        <p:nvSpPr>
          <p:cNvPr id="5" name="TextBox 4"/>
          <p:cNvSpPr txBox="1"/>
          <p:nvPr/>
        </p:nvSpPr>
        <p:spPr>
          <a:xfrm>
            <a:off x="3421945" y="2766595"/>
            <a:ext cx="2300109" cy="1384995"/>
          </a:xfrm>
          <a:prstGeom prst="rect">
            <a:avLst/>
          </a:prstGeom>
          <a:solidFill>
            <a:schemeClr val="bg1"/>
          </a:solidFill>
        </p:spPr>
        <p:txBody>
          <a:bodyPr wrap="square" rtlCol="0">
            <a:spAutoFit/>
          </a:bodyPr>
          <a:lstStyle/>
          <a:p>
            <a:pPr algn="ctr"/>
            <a:r>
              <a:rPr lang="en-US" sz="2000" dirty="0" smtClean="0">
                <a:latin typeface="Futura Medium" charset="0"/>
                <a:ea typeface="Futura Medium" charset="0"/>
                <a:cs typeface="Futura Medium" charset="0"/>
              </a:rPr>
              <a:t>And we need to fix what we’ve </a:t>
            </a:r>
            <a:r>
              <a:rPr lang="en-US" sz="4400" dirty="0" smtClean="0">
                <a:solidFill>
                  <a:srgbClr val="FF0000"/>
                </a:solidFill>
                <a:latin typeface="Futura Medium" charset="0"/>
                <a:ea typeface="Futura Medium" charset="0"/>
                <a:cs typeface="Futura Medium" charset="0"/>
              </a:rPr>
              <a:t>broken</a:t>
            </a:r>
            <a:r>
              <a:rPr lang="en-US" dirty="0" smtClean="0"/>
              <a:t>…</a:t>
            </a:r>
            <a:endParaRPr lang="en-US" dirty="0"/>
          </a:p>
        </p:txBody>
      </p:sp>
    </p:spTree>
    <p:extLst>
      <p:ext uri="{BB962C8B-B14F-4D97-AF65-F5344CB8AC3E}">
        <p14:creationId xmlns:p14="http://schemas.microsoft.com/office/powerpoint/2010/main" val="2277728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19771" y="2507931"/>
            <a:ext cx="5465562" cy="3046988"/>
          </a:xfrm>
          <a:prstGeom prst="rect">
            <a:avLst/>
          </a:prstGeom>
          <a:noFill/>
        </p:spPr>
        <p:txBody>
          <a:bodyPr wrap="square" rtlCol="0">
            <a:spAutoFit/>
          </a:bodyPr>
          <a:lstStyle/>
          <a:p>
            <a:r>
              <a:rPr lang="en-US" sz="2400" b="1" dirty="0" smtClean="0"/>
              <a:t>How: </a:t>
            </a:r>
            <a:r>
              <a:rPr lang="en-US" sz="2400" dirty="0" smtClean="0"/>
              <a:t>We work collaboratively with local stakeholders to create</a:t>
            </a:r>
            <a:r>
              <a:rPr lang="en-US" sz="2400" dirty="0"/>
              <a:t> </a:t>
            </a:r>
            <a:r>
              <a:rPr lang="en-US" sz="2400" dirty="0" smtClean="0"/>
              <a:t>long-term restoration strategies that work for fish, farms and families. </a:t>
            </a:r>
          </a:p>
          <a:p>
            <a:endParaRPr lang="en-US" sz="2400" dirty="0"/>
          </a:p>
          <a:p>
            <a:r>
              <a:rPr lang="en-US" sz="2400" b="1" dirty="0" smtClean="0"/>
              <a:t>What: </a:t>
            </a:r>
            <a:r>
              <a:rPr lang="en-US" sz="2400" dirty="0" smtClean="0"/>
              <a:t>We restore streamflow and improve water quality in the Deschutes Basin. </a:t>
            </a:r>
          </a:p>
        </p:txBody>
      </p:sp>
      <p:pic>
        <p:nvPicPr>
          <p:cNvPr id="13"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431" y="2923567"/>
            <a:ext cx="2969097" cy="29242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9771" y="876848"/>
            <a:ext cx="7680797" cy="1200329"/>
          </a:xfrm>
          <a:prstGeom prst="rect">
            <a:avLst/>
          </a:prstGeom>
          <a:noFill/>
        </p:spPr>
        <p:txBody>
          <a:bodyPr wrap="square" rtlCol="0">
            <a:spAutoFit/>
          </a:bodyPr>
          <a:lstStyle/>
          <a:p>
            <a:r>
              <a:rPr lang="en-US" sz="2400" b="1" dirty="0" smtClean="0"/>
              <a:t>Why: </a:t>
            </a:r>
            <a:r>
              <a:rPr lang="en-US" sz="2400" dirty="0" smtClean="0"/>
              <a:t>The Deschutes River is broken. By working together we can heal this river and ensure there is enough water for our community moving into the future. </a:t>
            </a:r>
            <a:endParaRPr lang="en-US" sz="2400" dirty="0"/>
          </a:p>
        </p:txBody>
      </p:sp>
    </p:spTree>
    <p:extLst>
      <p:ext uri="{BB962C8B-B14F-4D97-AF65-F5344CB8AC3E}">
        <p14:creationId xmlns:p14="http://schemas.microsoft.com/office/powerpoint/2010/main" val="54844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07649"/>
            <a:ext cx="9153072" cy="6102048"/>
          </a:xfrm>
          <a:prstGeom prst="rect">
            <a:avLst/>
          </a:prstGeom>
        </p:spPr>
      </p:pic>
      <p:sp>
        <p:nvSpPr>
          <p:cNvPr id="5" name="TextBox 4"/>
          <p:cNvSpPr txBox="1"/>
          <p:nvPr/>
        </p:nvSpPr>
        <p:spPr>
          <a:xfrm>
            <a:off x="3123226" y="2333000"/>
            <a:ext cx="4850000" cy="707886"/>
          </a:xfrm>
          <a:prstGeom prst="rect">
            <a:avLst/>
          </a:prstGeom>
          <a:noFill/>
        </p:spPr>
        <p:txBody>
          <a:bodyPr wrap="square" rtlCol="0">
            <a:spAutoFit/>
          </a:bodyPr>
          <a:lstStyle/>
          <a:p>
            <a:r>
              <a:rPr lang="en-US" sz="4000" dirty="0" smtClean="0"/>
              <a:t>Find your storytellers</a:t>
            </a:r>
            <a:endParaRPr lang="en-US" sz="4000" dirty="0"/>
          </a:p>
        </p:txBody>
      </p:sp>
    </p:spTree>
    <p:extLst>
      <p:ext uri="{BB962C8B-B14F-4D97-AF65-F5344CB8AC3E}">
        <p14:creationId xmlns:p14="http://schemas.microsoft.com/office/powerpoint/2010/main" val="805575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3123226" y="2333000"/>
            <a:ext cx="4850000" cy="707886"/>
          </a:xfrm>
          <a:prstGeom prst="rect">
            <a:avLst/>
          </a:prstGeom>
          <a:noFill/>
        </p:spPr>
        <p:txBody>
          <a:bodyPr wrap="square" rtlCol="0">
            <a:spAutoFit/>
          </a:bodyPr>
          <a:lstStyle/>
          <a:p>
            <a:r>
              <a:rPr lang="en-US" sz="4000" dirty="0" smtClean="0"/>
              <a:t>Find your storytellers</a:t>
            </a:r>
            <a:endParaRPr lang="en-US" sz="4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01650"/>
            <a:ext cx="9144000" cy="6096000"/>
          </a:xfrm>
          <a:prstGeom prst="rect">
            <a:avLst/>
          </a:prstGeom>
        </p:spPr>
      </p:pic>
    </p:spTree>
    <p:extLst>
      <p:ext uri="{BB962C8B-B14F-4D97-AF65-F5344CB8AC3E}">
        <p14:creationId xmlns:p14="http://schemas.microsoft.com/office/powerpoint/2010/main" val="1722163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3123226" y="2333000"/>
            <a:ext cx="4850000" cy="707886"/>
          </a:xfrm>
          <a:prstGeom prst="rect">
            <a:avLst/>
          </a:prstGeom>
          <a:noFill/>
        </p:spPr>
        <p:txBody>
          <a:bodyPr wrap="square" rtlCol="0">
            <a:spAutoFit/>
          </a:bodyPr>
          <a:lstStyle/>
          <a:p>
            <a:r>
              <a:rPr lang="en-US" sz="4000" dirty="0" smtClean="0"/>
              <a:t>Find your storytellers</a:t>
            </a:r>
            <a:endParaRPr lang="en-US" sz="4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7287"/>
            <a:ext cx="9144000" cy="6096000"/>
          </a:xfrm>
          <a:prstGeom prst="rect">
            <a:avLst/>
          </a:prstGeom>
        </p:spPr>
      </p:pic>
    </p:spTree>
    <p:extLst>
      <p:ext uri="{BB962C8B-B14F-4D97-AF65-F5344CB8AC3E}">
        <p14:creationId xmlns:p14="http://schemas.microsoft.com/office/powerpoint/2010/main" val="1938216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3123226" y="2333000"/>
            <a:ext cx="4850000" cy="707886"/>
          </a:xfrm>
          <a:prstGeom prst="rect">
            <a:avLst/>
          </a:prstGeom>
          <a:noFill/>
        </p:spPr>
        <p:txBody>
          <a:bodyPr wrap="square" rtlCol="0">
            <a:spAutoFit/>
          </a:bodyPr>
          <a:lstStyle/>
          <a:p>
            <a:r>
              <a:rPr lang="en-US" sz="4000" dirty="0" smtClean="0"/>
              <a:t>Find your storytellers</a:t>
            </a:r>
            <a:endParaRPr lang="en-US" sz="40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366" y="316191"/>
            <a:ext cx="9212366" cy="6141577"/>
          </a:xfrm>
          <a:prstGeom prst="rect">
            <a:avLst/>
          </a:prstGeom>
        </p:spPr>
      </p:pic>
    </p:spTree>
    <p:extLst>
      <p:ext uri="{BB962C8B-B14F-4D97-AF65-F5344CB8AC3E}">
        <p14:creationId xmlns:p14="http://schemas.microsoft.com/office/powerpoint/2010/main" val="2252273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5243"/>
            <a:ext cx="9144000" cy="6096000"/>
          </a:xfrm>
          <a:prstGeom prst="rect">
            <a:avLst/>
          </a:prstGeom>
        </p:spPr>
      </p:pic>
    </p:spTree>
    <p:extLst>
      <p:ext uri="{BB962C8B-B14F-4D97-AF65-F5344CB8AC3E}">
        <p14:creationId xmlns:p14="http://schemas.microsoft.com/office/powerpoint/2010/main" val="42563334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8331"/>
            <a:ext cx="9144000" cy="6096000"/>
          </a:xfrm>
          <a:prstGeom prst="rect">
            <a:avLst/>
          </a:prstGeom>
        </p:spPr>
      </p:pic>
    </p:spTree>
    <p:extLst>
      <p:ext uri="{BB962C8B-B14F-4D97-AF65-F5344CB8AC3E}">
        <p14:creationId xmlns:p14="http://schemas.microsoft.com/office/powerpoint/2010/main" val="14871579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2" name="Picture 11"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193936"/>
            <a:ext cx="1196686" cy="816011"/>
          </a:xfrm>
          <a:prstGeom prst="rect">
            <a:avLst/>
          </a:prstGeom>
          <a:noFill/>
          <a:ln>
            <a:noFill/>
          </a:ln>
        </p:spPr>
      </p:pic>
      <p:pic>
        <p:nvPicPr>
          <p:cNvPr id="4102" name="Picture 6" descr="Image result for foreign langu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2587" y="2303119"/>
            <a:ext cx="5035143" cy="356056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28602" y="1491044"/>
            <a:ext cx="8178932" cy="646331"/>
          </a:xfrm>
          <a:prstGeom prst="rect">
            <a:avLst/>
          </a:prstGeom>
          <a:noFill/>
        </p:spPr>
        <p:txBody>
          <a:bodyPr wrap="square" rtlCol="0">
            <a:spAutoFit/>
          </a:bodyPr>
          <a:lstStyle/>
          <a:p>
            <a:pPr algn="ctr"/>
            <a:r>
              <a:rPr lang="en-US" sz="3600" b="1" dirty="0" smtClean="0">
                <a:solidFill>
                  <a:srgbClr val="FF0000"/>
                </a:solidFill>
              </a:rPr>
              <a:t>Translate. Translate. Translate!</a:t>
            </a:r>
            <a:endParaRPr lang="en-US" sz="3600" dirty="0"/>
          </a:p>
        </p:txBody>
      </p:sp>
    </p:spTree>
    <p:extLst>
      <p:ext uri="{BB962C8B-B14F-4D97-AF65-F5344CB8AC3E}">
        <p14:creationId xmlns:p14="http://schemas.microsoft.com/office/powerpoint/2010/main" val="328508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3" name="Picture 2"/>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027714" y="2785855"/>
            <a:ext cx="2455139" cy="4072145"/>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68" y="3309654"/>
            <a:ext cx="2328673" cy="3009303"/>
          </a:xfrm>
          <a:prstGeom prst="rect">
            <a:avLst/>
          </a:prstGeom>
        </p:spPr>
      </p:pic>
      <p:sp>
        <p:nvSpPr>
          <p:cNvPr id="10" name="TextBox 9"/>
          <p:cNvSpPr txBox="1"/>
          <p:nvPr/>
        </p:nvSpPr>
        <p:spPr>
          <a:xfrm>
            <a:off x="185057" y="2670794"/>
            <a:ext cx="4373880" cy="800219"/>
          </a:xfrm>
          <a:prstGeom prst="rect">
            <a:avLst/>
          </a:prstGeom>
          <a:noFill/>
        </p:spPr>
        <p:txBody>
          <a:bodyPr wrap="square" rtlCol="0">
            <a:spAutoFit/>
          </a:bodyPr>
          <a:lstStyle/>
          <a:p>
            <a:r>
              <a:rPr lang="en-US" sz="2800" b="1" dirty="0" smtClean="0"/>
              <a:t>The Deschutes Basin</a:t>
            </a:r>
          </a:p>
          <a:p>
            <a:r>
              <a:rPr lang="en-US" dirty="0" smtClean="0"/>
              <a:t>Central Oregon</a:t>
            </a:r>
          </a:p>
        </p:txBody>
      </p:sp>
      <p:pic>
        <p:nvPicPr>
          <p:cNvPr id="15" name="Picture 14" descr="S:\DRC\Communications\I. Logo and Graphics\5. New DRC Logo\DRC_Logo_for_Word.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0848" y="206192"/>
            <a:ext cx="1196686" cy="816011"/>
          </a:xfrm>
          <a:prstGeom prst="rect">
            <a:avLst/>
          </a:prstGeom>
          <a:noFill/>
          <a:ln>
            <a:noFill/>
          </a:ln>
        </p:spPr>
      </p:pic>
      <p:cxnSp>
        <p:nvCxnSpPr>
          <p:cNvPr id="12" name="Straight Arrow Connector 11"/>
          <p:cNvCxnSpPr/>
          <p:nvPr/>
        </p:nvCxnSpPr>
        <p:spPr>
          <a:xfrm flipV="1">
            <a:off x="2083769" y="3975434"/>
            <a:ext cx="2573689" cy="5769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8" cstate="print">
            <a:extLst>
              <a:ext uri="{28A0092B-C50C-407E-A947-70E740481C1C}">
                <a14:useLocalDpi xmlns:a14="http://schemas.microsoft.com/office/drawing/2010/main" val="0"/>
              </a:ext>
            </a:extLst>
          </a:blip>
          <a:srcRect t="19499" b="14008"/>
          <a:stretch/>
        </p:blipFill>
        <p:spPr>
          <a:xfrm>
            <a:off x="96647" y="1154281"/>
            <a:ext cx="8924580" cy="1574044"/>
          </a:xfrm>
          <a:prstGeom prst="rect">
            <a:avLst/>
          </a:prstGeom>
        </p:spPr>
      </p:pic>
    </p:spTree>
    <p:extLst>
      <p:ext uri="{BB962C8B-B14F-4D97-AF65-F5344CB8AC3E}">
        <p14:creationId xmlns:p14="http://schemas.microsoft.com/office/powerpoint/2010/main" val="576200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Who c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11" y="1565985"/>
            <a:ext cx="8783865" cy="339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534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24988"/>
            <a:ext cx="9144000" cy="5408023"/>
          </a:xfrm>
          <a:prstGeom prst="rect">
            <a:avLst/>
          </a:prstGeom>
        </p:spPr>
      </p:pic>
      <p:sp>
        <p:nvSpPr>
          <p:cNvPr id="4" name="TextBox 3"/>
          <p:cNvSpPr txBox="1"/>
          <p:nvPr/>
        </p:nvSpPr>
        <p:spPr>
          <a:xfrm>
            <a:off x="5358213" y="3428999"/>
            <a:ext cx="2486826" cy="2062103"/>
          </a:xfrm>
          <a:prstGeom prst="rect">
            <a:avLst/>
          </a:prstGeom>
          <a:noFill/>
        </p:spPr>
        <p:txBody>
          <a:bodyPr wrap="square" rtlCol="0">
            <a:spAutoFit/>
          </a:bodyPr>
          <a:lstStyle/>
          <a:p>
            <a:pPr algn="ctr"/>
            <a:r>
              <a:rPr lang="en-US" sz="3200" dirty="0" smtClean="0">
                <a:latin typeface="Futura Medium" charset="0"/>
                <a:ea typeface="Futura Medium" charset="0"/>
                <a:cs typeface="Futura Medium" charset="0"/>
              </a:rPr>
              <a:t>What do you want them to do about it?</a:t>
            </a:r>
            <a:endParaRPr lang="en-US" sz="3200" dirty="0">
              <a:latin typeface="Futura Medium" charset="0"/>
              <a:ea typeface="Futura Medium" charset="0"/>
              <a:cs typeface="Futura Medium" charset="0"/>
            </a:endParaRPr>
          </a:p>
        </p:txBody>
      </p:sp>
    </p:spTree>
    <p:extLst>
      <p:ext uri="{BB962C8B-B14F-4D97-AF65-F5344CB8AC3E}">
        <p14:creationId xmlns:p14="http://schemas.microsoft.com/office/powerpoint/2010/main" val="27142505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5" name="Picture 14"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206192"/>
            <a:ext cx="1196686" cy="816011"/>
          </a:xfrm>
          <a:prstGeom prst="rect">
            <a:avLst/>
          </a:prstGeom>
          <a:noFill/>
          <a:ln>
            <a:noFill/>
          </a:ln>
        </p:spPr>
      </p:pic>
      <p:sp>
        <p:nvSpPr>
          <p:cNvPr id="2" name="TextBox 1"/>
          <p:cNvSpPr txBox="1"/>
          <p:nvPr/>
        </p:nvSpPr>
        <p:spPr>
          <a:xfrm>
            <a:off x="1259978" y="2133189"/>
            <a:ext cx="6486258" cy="3108543"/>
          </a:xfrm>
          <a:prstGeom prst="rect">
            <a:avLst/>
          </a:prstGeom>
          <a:noFill/>
        </p:spPr>
        <p:txBody>
          <a:bodyPr wrap="square" rtlCol="0">
            <a:spAutoFit/>
          </a:bodyPr>
          <a:lstStyle/>
          <a:p>
            <a:r>
              <a:rPr lang="en-US" sz="2800" dirty="0" smtClean="0"/>
              <a:t>5 Steps to Go From Technical to INSPIRING</a:t>
            </a:r>
            <a:br>
              <a:rPr lang="en-US" sz="2800" dirty="0" smtClean="0"/>
            </a:br>
            <a:endParaRPr lang="en-US" sz="2800" dirty="0" smtClean="0"/>
          </a:p>
          <a:p>
            <a:pPr marL="914400" lvl="1" indent="-457200">
              <a:buFont typeface="Wingdings" panose="05000000000000000000" pitchFamily="2" charset="2"/>
              <a:buChar char="v"/>
            </a:pPr>
            <a:r>
              <a:rPr lang="en-US" sz="2800" dirty="0" smtClean="0"/>
              <a:t>Identify why you do what you do</a:t>
            </a:r>
          </a:p>
          <a:p>
            <a:pPr marL="914400" lvl="1" indent="-457200">
              <a:buFont typeface="Wingdings" panose="05000000000000000000" pitchFamily="2" charset="2"/>
              <a:buChar char="v"/>
            </a:pPr>
            <a:r>
              <a:rPr lang="en-US" sz="2800" dirty="0" smtClean="0"/>
              <a:t>Find your storytellers</a:t>
            </a:r>
          </a:p>
          <a:p>
            <a:pPr marL="914400" lvl="1" indent="-457200">
              <a:buFont typeface="Wingdings" panose="05000000000000000000" pitchFamily="2" charset="2"/>
              <a:buChar char="v"/>
            </a:pPr>
            <a:r>
              <a:rPr lang="en-US" sz="2800" dirty="0" smtClean="0"/>
              <a:t>Translate, translate, translate</a:t>
            </a:r>
          </a:p>
          <a:p>
            <a:pPr marL="914400" lvl="1" indent="-457200">
              <a:buFont typeface="Wingdings" panose="05000000000000000000" pitchFamily="2" charset="2"/>
              <a:buChar char="v"/>
            </a:pPr>
            <a:r>
              <a:rPr lang="en-US" sz="2800" dirty="0" smtClean="0"/>
              <a:t>Who cares?</a:t>
            </a:r>
          </a:p>
          <a:p>
            <a:pPr marL="914400" lvl="1" indent="-457200">
              <a:buFont typeface="Wingdings" panose="05000000000000000000" pitchFamily="2" charset="2"/>
              <a:buChar char="v"/>
            </a:pPr>
            <a:r>
              <a:rPr lang="en-US" sz="2800" dirty="0" smtClean="0"/>
              <a:t>What should they do about it?</a:t>
            </a:r>
            <a:endParaRPr lang="en-US" sz="2800" dirty="0"/>
          </a:p>
        </p:txBody>
      </p:sp>
    </p:spTree>
    <p:extLst>
      <p:ext uri="{BB962C8B-B14F-4D97-AF65-F5344CB8AC3E}">
        <p14:creationId xmlns:p14="http://schemas.microsoft.com/office/powerpoint/2010/main" val="16893512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5" name="Picture 14"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206192"/>
            <a:ext cx="1196686" cy="816011"/>
          </a:xfrm>
          <a:prstGeom prst="rect">
            <a:avLst/>
          </a:prstGeom>
          <a:noFill/>
          <a:ln>
            <a:noFill/>
          </a:ln>
        </p:spPr>
      </p:pic>
      <p:pic>
        <p:nvPicPr>
          <p:cNvPr id="12" name="Picture 2" descr="thank you in different languages"/>
          <p:cNvPicPr>
            <a:picLocks noChangeAspect="1" noChangeArrowheads="1"/>
          </p:cNvPicPr>
          <p:nvPr/>
        </p:nvPicPr>
        <p:blipFill rotWithShape="1">
          <a:blip r:embed="rId6">
            <a:extLst>
              <a:ext uri="{28A0092B-C50C-407E-A947-70E740481C1C}">
                <a14:useLocalDpi xmlns:a14="http://schemas.microsoft.com/office/drawing/2010/main" val="0"/>
              </a:ext>
            </a:extLst>
          </a:blip>
          <a:srcRect t="5713" b="7197"/>
          <a:stretch/>
        </p:blipFill>
        <p:spPr bwMode="auto">
          <a:xfrm>
            <a:off x="1465952" y="1290415"/>
            <a:ext cx="6228134" cy="34183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53013" y="4951977"/>
            <a:ext cx="4854011" cy="923330"/>
          </a:xfrm>
          <a:prstGeom prst="rect">
            <a:avLst/>
          </a:prstGeom>
          <a:noFill/>
        </p:spPr>
        <p:txBody>
          <a:bodyPr wrap="square" rtlCol="0">
            <a:spAutoFit/>
          </a:bodyPr>
          <a:lstStyle/>
          <a:p>
            <a:pPr algn="ctr"/>
            <a:r>
              <a:rPr lang="en-US" b="1" dirty="0" smtClean="0"/>
              <a:t>Marisa Hossick, Deschutes River Conservancy</a:t>
            </a:r>
          </a:p>
          <a:p>
            <a:pPr algn="ctr"/>
            <a:r>
              <a:rPr lang="en-US" dirty="0" smtClean="0"/>
              <a:t>Bend, Oregon, USA</a:t>
            </a:r>
          </a:p>
          <a:p>
            <a:pPr algn="ctr"/>
            <a:r>
              <a:rPr lang="en-US" dirty="0" smtClean="0"/>
              <a:t>marisa@deschutesriver.org  @</a:t>
            </a:r>
            <a:r>
              <a:rPr lang="en-US" dirty="0" err="1" smtClean="0"/>
              <a:t>deschutesriver</a:t>
            </a:r>
            <a:endParaRPr lang="en-US" dirty="0"/>
          </a:p>
        </p:txBody>
      </p:sp>
    </p:spTree>
    <p:extLst>
      <p:ext uri="{BB962C8B-B14F-4D97-AF65-F5344CB8AC3E}">
        <p14:creationId xmlns:p14="http://schemas.microsoft.com/office/powerpoint/2010/main" val="3259428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5" name="Picture 14"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206192"/>
            <a:ext cx="1196686" cy="816011"/>
          </a:xfrm>
          <a:prstGeom prst="rect">
            <a:avLst/>
          </a:prstGeom>
          <a:noFill/>
          <a:ln>
            <a:noFill/>
          </a:ln>
        </p:spPr>
      </p:pic>
      <p:sp>
        <p:nvSpPr>
          <p:cNvPr id="2" name="TextBox 1"/>
          <p:cNvSpPr txBox="1"/>
          <p:nvPr/>
        </p:nvSpPr>
        <p:spPr>
          <a:xfrm>
            <a:off x="1259978" y="2133189"/>
            <a:ext cx="6486258" cy="3108543"/>
          </a:xfrm>
          <a:prstGeom prst="rect">
            <a:avLst/>
          </a:prstGeom>
          <a:noFill/>
        </p:spPr>
        <p:txBody>
          <a:bodyPr wrap="square" rtlCol="0">
            <a:spAutoFit/>
          </a:bodyPr>
          <a:lstStyle/>
          <a:p>
            <a:r>
              <a:rPr lang="en-US" sz="2800" dirty="0" smtClean="0"/>
              <a:t>5 Steps To Go From Technical to INSPIRING</a:t>
            </a:r>
            <a:br>
              <a:rPr lang="en-US" sz="2800" dirty="0" smtClean="0"/>
            </a:br>
            <a:endParaRPr lang="en-US" sz="2800" dirty="0" smtClean="0"/>
          </a:p>
          <a:p>
            <a:pPr marL="914400" lvl="1" indent="-457200">
              <a:buFont typeface="Wingdings" panose="05000000000000000000" pitchFamily="2" charset="2"/>
              <a:buChar char="v"/>
            </a:pPr>
            <a:r>
              <a:rPr lang="en-US" sz="2800" dirty="0" smtClean="0"/>
              <a:t>Identify why you do what you do</a:t>
            </a:r>
          </a:p>
          <a:p>
            <a:pPr marL="914400" lvl="1" indent="-457200">
              <a:buFont typeface="Wingdings" panose="05000000000000000000" pitchFamily="2" charset="2"/>
              <a:buChar char="v"/>
            </a:pPr>
            <a:r>
              <a:rPr lang="en-US" sz="2800" dirty="0" smtClean="0"/>
              <a:t>Find your storytellers</a:t>
            </a:r>
          </a:p>
          <a:p>
            <a:pPr marL="914400" lvl="1" indent="-457200">
              <a:buFont typeface="Wingdings" panose="05000000000000000000" pitchFamily="2" charset="2"/>
              <a:buChar char="v"/>
            </a:pPr>
            <a:r>
              <a:rPr lang="en-US" sz="2800" dirty="0" smtClean="0"/>
              <a:t>Translate, translate, translate</a:t>
            </a:r>
          </a:p>
          <a:p>
            <a:pPr marL="914400" lvl="1" indent="-457200">
              <a:buFont typeface="Wingdings" panose="05000000000000000000" pitchFamily="2" charset="2"/>
              <a:buChar char="v"/>
            </a:pPr>
            <a:r>
              <a:rPr lang="en-US" sz="2800" dirty="0" smtClean="0"/>
              <a:t>Who cares?</a:t>
            </a:r>
          </a:p>
          <a:p>
            <a:pPr marL="914400" lvl="1" indent="-457200">
              <a:buFont typeface="Wingdings" panose="05000000000000000000" pitchFamily="2" charset="2"/>
              <a:buChar char="v"/>
            </a:pPr>
            <a:r>
              <a:rPr lang="en-US" sz="2800" dirty="0" smtClean="0"/>
              <a:t>What should they do about it?</a:t>
            </a:r>
            <a:endParaRPr lang="en-US" sz="2800" dirty="0"/>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886049" y="1730280"/>
            <a:ext cx="5424799" cy="646331"/>
          </a:xfrm>
          <a:prstGeom prst="rect">
            <a:avLst/>
          </a:prstGeom>
          <a:noFill/>
        </p:spPr>
        <p:txBody>
          <a:bodyPr wrap="square" rtlCol="0">
            <a:spAutoFit/>
          </a:bodyPr>
          <a:lstStyle/>
          <a:p>
            <a:pPr algn="ctr"/>
            <a:r>
              <a:rPr lang="en-US" sz="3600" b="1" dirty="0" smtClean="0"/>
              <a:t>Why change?</a:t>
            </a:r>
            <a:endParaRPr lang="en-US" sz="3600" dirty="0"/>
          </a:p>
        </p:txBody>
      </p:sp>
      <p:sp>
        <p:nvSpPr>
          <p:cNvPr id="3" name="TextBox 2"/>
          <p:cNvSpPr txBox="1"/>
          <p:nvPr/>
        </p:nvSpPr>
        <p:spPr>
          <a:xfrm>
            <a:off x="974221" y="2803021"/>
            <a:ext cx="7653212" cy="1477328"/>
          </a:xfrm>
          <a:prstGeom prst="rect">
            <a:avLst/>
          </a:prstGeom>
          <a:noFill/>
        </p:spPr>
        <p:txBody>
          <a:bodyPr wrap="square" rtlCol="0">
            <a:spAutoFit/>
          </a:bodyPr>
          <a:lstStyle/>
          <a:p>
            <a:r>
              <a:rPr lang="en-US" dirty="0" smtClean="0"/>
              <a:t>At the Deschutes River Conservancy, we restore streamflow and improve water quality in the Deschutes Basin. </a:t>
            </a:r>
          </a:p>
          <a:p>
            <a:endParaRPr lang="en-US" dirty="0"/>
          </a:p>
          <a:p>
            <a:r>
              <a:rPr lang="en-US" dirty="0" smtClean="0"/>
              <a:t>We do this through a collaborative, multi-stakeholder board, </a:t>
            </a:r>
          </a:p>
          <a:p>
            <a:r>
              <a:rPr lang="en-US" dirty="0" smtClean="0"/>
              <a:t>devising innovative, consensus-based solutions for flow restoration.</a:t>
            </a:r>
            <a:endParaRPr lang="en-US" dirty="0"/>
          </a:p>
        </p:txBody>
      </p:sp>
    </p:spTree>
    <p:extLst>
      <p:ext uri="{BB962C8B-B14F-4D97-AF65-F5344CB8AC3E}">
        <p14:creationId xmlns:p14="http://schemas.microsoft.com/office/powerpoint/2010/main" val="2376651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2" name="Picture 11"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193936"/>
            <a:ext cx="1196686" cy="816011"/>
          </a:xfrm>
          <a:prstGeom prst="rect">
            <a:avLst/>
          </a:prstGeom>
          <a:noFill/>
          <a:ln>
            <a:noFill/>
          </a:ln>
        </p:spPr>
      </p:pic>
      <p:sp>
        <p:nvSpPr>
          <p:cNvPr id="2" name="TextBox 1"/>
          <p:cNvSpPr txBox="1"/>
          <p:nvPr/>
        </p:nvSpPr>
        <p:spPr>
          <a:xfrm>
            <a:off x="-737228" y="1530095"/>
            <a:ext cx="5424799" cy="646331"/>
          </a:xfrm>
          <a:prstGeom prst="rect">
            <a:avLst/>
          </a:prstGeom>
          <a:noFill/>
        </p:spPr>
        <p:txBody>
          <a:bodyPr wrap="square" rtlCol="0">
            <a:spAutoFit/>
          </a:bodyPr>
          <a:lstStyle/>
          <a:p>
            <a:pPr algn="ctr"/>
            <a:r>
              <a:rPr lang="en-US" sz="3600" b="1" dirty="0" smtClean="0"/>
              <a:t>Why change?</a:t>
            </a:r>
            <a:endParaRPr lang="en-US" sz="3600" dirty="0"/>
          </a:p>
        </p:txBody>
      </p:sp>
      <p:cxnSp>
        <p:nvCxnSpPr>
          <p:cNvPr id="20" name="Curved Connector 19"/>
          <p:cNvCxnSpPr/>
          <p:nvPr/>
        </p:nvCxnSpPr>
        <p:spPr>
          <a:xfrm rot="5400000" flipH="1" flipV="1">
            <a:off x="2425119" y="3520699"/>
            <a:ext cx="1306432" cy="1072065"/>
          </a:xfrm>
          <a:prstGeom prst="curvedConnector3">
            <a:avLst>
              <a:gd name="adj1" fmla="val 92519"/>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56230" y="4900908"/>
            <a:ext cx="3144852" cy="1200329"/>
          </a:xfrm>
          <a:prstGeom prst="rect">
            <a:avLst/>
          </a:prstGeom>
          <a:noFill/>
        </p:spPr>
        <p:txBody>
          <a:bodyPr wrap="square" rtlCol="0">
            <a:spAutoFit/>
          </a:bodyPr>
          <a:lstStyle/>
          <a:p>
            <a:r>
              <a:rPr lang="en-US" sz="2400" dirty="0" smtClean="0"/>
              <a:t>Simon Sinek’s Golden Circle from his book, “Start with the Why”.</a:t>
            </a:r>
          </a:p>
        </p:txBody>
      </p:sp>
      <p:pic>
        <p:nvPicPr>
          <p:cNvPr id="1026" name="Picture 2"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4207" y="1585237"/>
            <a:ext cx="4330726" cy="4265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45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2" name="Picture 11"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193936"/>
            <a:ext cx="1196686" cy="816011"/>
          </a:xfrm>
          <a:prstGeom prst="rect">
            <a:avLst/>
          </a:prstGeom>
          <a:noFill/>
          <a:ln>
            <a:noFill/>
          </a:ln>
        </p:spPr>
      </p:pic>
      <p:sp>
        <p:nvSpPr>
          <p:cNvPr id="2" name="TextBox 1"/>
          <p:cNvSpPr txBox="1"/>
          <p:nvPr/>
        </p:nvSpPr>
        <p:spPr>
          <a:xfrm>
            <a:off x="-737228" y="1530095"/>
            <a:ext cx="5424799" cy="646331"/>
          </a:xfrm>
          <a:prstGeom prst="rect">
            <a:avLst/>
          </a:prstGeom>
          <a:noFill/>
        </p:spPr>
        <p:txBody>
          <a:bodyPr wrap="square" rtlCol="0">
            <a:spAutoFit/>
          </a:bodyPr>
          <a:lstStyle/>
          <a:p>
            <a:pPr algn="ctr"/>
            <a:r>
              <a:rPr lang="en-US" sz="3600" b="1" dirty="0" smtClean="0"/>
              <a:t>Biology says:</a:t>
            </a:r>
            <a:endParaRPr lang="en-US" sz="36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393" y="170689"/>
            <a:ext cx="8809427" cy="6619039"/>
          </a:xfrm>
          <a:prstGeom prst="rect">
            <a:avLst/>
          </a:prstGeom>
        </p:spPr>
      </p:pic>
    </p:spTree>
    <p:extLst>
      <p:ext uri="{BB962C8B-B14F-4D97-AF65-F5344CB8AC3E}">
        <p14:creationId xmlns:p14="http://schemas.microsoft.com/office/powerpoint/2010/main" val="248045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4754" y="445588"/>
            <a:ext cx="8014811" cy="646331"/>
          </a:xfrm>
          <a:prstGeom prst="rect">
            <a:avLst/>
          </a:prstGeom>
          <a:noFill/>
        </p:spPr>
        <p:txBody>
          <a:bodyPr wrap="square" rtlCol="0">
            <a:spAutoFit/>
          </a:bodyPr>
          <a:lstStyle/>
          <a:p>
            <a:pPr algn="ctr"/>
            <a:r>
              <a:rPr lang="en-US" sz="3600" dirty="0" smtClean="0"/>
              <a:t>Why is this distinction important?</a:t>
            </a:r>
            <a:endParaRPr lang="en-US" sz="3600" dirty="0"/>
          </a:p>
        </p:txBody>
      </p:sp>
      <p:pic>
        <p:nvPicPr>
          <p:cNvPr id="3074" name="Picture 2" descr="Image result for Environmental 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125" y="1091919"/>
            <a:ext cx="6824067" cy="5474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047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12" name="Picture 11" descr="S:\DRC\Communications\I. Logo and Graphics\5. New DRC Logo\DRC_Logo_for_Word.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0848" y="193936"/>
            <a:ext cx="1196686" cy="816011"/>
          </a:xfrm>
          <a:prstGeom prst="rect">
            <a:avLst/>
          </a:prstGeom>
          <a:noFill/>
          <a:ln>
            <a:noFill/>
          </a:ln>
        </p:spPr>
      </p:pic>
      <p:sp>
        <p:nvSpPr>
          <p:cNvPr id="2" name="TextBox 1"/>
          <p:cNvSpPr txBox="1"/>
          <p:nvPr/>
        </p:nvSpPr>
        <p:spPr>
          <a:xfrm>
            <a:off x="1901286" y="1848930"/>
            <a:ext cx="2055417" cy="3970318"/>
          </a:xfrm>
          <a:prstGeom prst="rect">
            <a:avLst/>
          </a:prstGeom>
          <a:noFill/>
        </p:spPr>
        <p:txBody>
          <a:bodyPr wrap="square" rtlCol="0">
            <a:spAutoFit/>
          </a:bodyPr>
          <a:lstStyle/>
          <a:p>
            <a:pPr algn="ctr"/>
            <a:r>
              <a:rPr lang="en-US" sz="3600" b="1" dirty="0" smtClean="0">
                <a:solidFill>
                  <a:srgbClr val="FF0000"/>
                </a:solidFill>
              </a:rPr>
              <a:t>Why</a:t>
            </a:r>
            <a:r>
              <a:rPr lang="en-US" sz="3600" dirty="0" smtClean="0"/>
              <a:t> </a:t>
            </a:r>
            <a:br>
              <a:rPr lang="en-US" sz="3600" dirty="0" smtClean="0"/>
            </a:br>
            <a:r>
              <a:rPr lang="en-US" sz="3600" dirty="0" smtClean="0"/>
              <a:t>do </a:t>
            </a:r>
            <a:br>
              <a:rPr lang="en-US" sz="3600" dirty="0" smtClean="0"/>
            </a:br>
            <a:r>
              <a:rPr lang="en-US" sz="3600" dirty="0" smtClean="0"/>
              <a:t>we </a:t>
            </a:r>
            <a:br>
              <a:rPr lang="en-US" sz="3600" dirty="0" smtClean="0"/>
            </a:br>
            <a:r>
              <a:rPr lang="en-US" sz="3600" dirty="0" smtClean="0"/>
              <a:t>do </a:t>
            </a:r>
            <a:br>
              <a:rPr lang="en-US" sz="3600" dirty="0" smtClean="0"/>
            </a:br>
            <a:r>
              <a:rPr lang="en-US" sz="3600" dirty="0" smtClean="0"/>
              <a:t>what </a:t>
            </a:r>
            <a:br>
              <a:rPr lang="en-US" sz="3600" dirty="0" smtClean="0"/>
            </a:br>
            <a:r>
              <a:rPr lang="en-US" sz="3600" dirty="0" smtClean="0"/>
              <a:t>we </a:t>
            </a:r>
            <a:br>
              <a:rPr lang="en-US" sz="3600" dirty="0" smtClean="0"/>
            </a:br>
            <a:r>
              <a:rPr lang="en-US" sz="3600" dirty="0" smtClean="0"/>
              <a:t>do?</a:t>
            </a:r>
            <a:endParaRPr lang="en-US" sz="3600" dirty="0"/>
          </a:p>
        </p:txBody>
      </p:sp>
      <p:sp>
        <p:nvSpPr>
          <p:cNvPr id="4" name="TextBox 3"/>
          <p:cNvSpPr txBox="1"/>
          <p:nvPr/>
        </p:nvSpPr>
        <p:spPr>
          <a:xfrm>
            <a:off x="5095890" y="478409"/>
            <a:ext cx="3411644" cy="6447919"/>
          </a:xfrm>
          <a:prstGeom prst="rect">
            <a:avLst/>
          </a:prstGeom>
          <a:noFill/>
        </p:spPr>
        <p:txBody>
          <a:bodyPr wrap="square" rtlCol="0">
            <a:spAutoFit/>
          </a:bodyPr>
          <a:lstStyle/>
          <a:p>
            <a:r>
              <a:rPr lang="en-US" sz="41300" dirty="0" smtClean="0">
                <a:solidFill>
                  <a:srgbClr val="FF0000"/>
                </a:solidFill>
              </a:rPr>
              <a:t>?</a:t>
            </a:r>
            <a:endParaRPr lang="en-US" sz="41300" dirty="0">
              <a:solidFill>
                <a:srgbClr val="FF0000"/>
              </a:solidFill>
            </a:endParaRPr>
          </a:p>
        </p:txBody>
      </p:sp>
    </p:spTree>
    <p:extLst>
      <p:ext uri="{BB962C8B-B14F-4D97-AF65-F5344CB8AC3E}">
        <p14:creationId xmlns:p14="http://schemas.microsoft.com/office/powerpoint/2010/main" val="2360818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326085" y="304799"/>
            <a:ext cx="1158202" cy="646331"/>
          </a:xfrm>
          <a:prstGeom prst="rect">
            <a:avLst/>
          </a:prstGeom>
          <a:noFill/>
        </p:spPr>
        <p:txBody>
          <a:bodyPr wrap="none" rtlCol="0">
            <a:spAutoFit/>
          </a:bodyPr>
          <a:lstStyle/>
          <a:p>
            <a:r>
              <a:rPr lang="en-AU" dirty="0" smtClean="0"/>
              <a:t>Place your</a:t>
            </a:r>
          </a:p>
          <a:p>
            <a:r>
              <a:rPr lang="en-AU" dirty="0" smtClean="0"/>
              <a:t>logo here</a:t>
            </a:r>
            <a:endParaRPr lang="en-AU"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7" y="385191"/>
            <a:ext cx="9125713" cy="6083807"/>
          </a:xfrm>
          <a:prstGeom prst="rect">
            <a:avLst/>
          </a:prstGeom>
        </p:spPr>
      </p:pic>
      <p:sp>
        <p:nvSpPr>
          <p:cNvPr id="4" name="TextBox 3"/>
          <p:cNvSpPr txBox="1"/>
          <p:nvPr/>
        </p:nvSpPr>
        <p:spPr>
          <a:xfrm>
            <a:off x="18286" y="385191"/>
            <a:ext cx="2530950" cy="1477328"/>
          </a:xfrm>
          <a:prstGeom prst="rect">
            <a:avLst/>
          </a:prstGeom>
          <a:solidFill>
            <a:schemeClr val="bg1"/>
          </a:solidFill>
          <a:ln>
            <a:noFill/>
          </a:ln>
        </p:spPr>
        <p:txBody>
          <a:bodyPr wrap="square" rtlCol="0">
            <a:spAutoFit/>
          </a:bodyPr>
          <a:lstStyle/>
          <a:p>
            <a:pPr algn="ctr">
              <a:lnSpc>
                <a:spcPts val="3400"/>
              </a:lnSpc>
            </a:pPr>
            <a:r>
              <a:rPr lang="en-US" sz="2800" dirty="0" smtClean="0">
                <a:latin typeface="Futura Medium" charset="0"/>
                <a:ea typeface="Futura Medium" charset="0"/>
                <a:cs typeface="Futura Medium" charset="0"/>
              </a:rPr>
              <a:t>Because</a:t>
            </a:r>
          </a:p>
          <a:p>
            <a:pPr algn="ctr">
              <a:lnSpc>
                <a:spcPts val="4000"/>
              </a:lnSpc>
            </a:pPr>
            <a:r>
              <a:rPr lang="en-US" sz="4800" dirty="0" smtClean="0">
                <a:solidFill>
                  <a:schemeClr val="accent6">
                    <a:lumMod val="75000"/>
                  </a:schemeClr>
                </a:solidFill>
                <a:latin typeface="Futura Medium" charset="0"/>
                <a:ea typeface="Futura Medium" charset="0"/>
                <a:cs typeface="Futura Medium" charset="0"/>
              </a:rPr>
              <a:t>Nature</a:t>
            </a:r>
          </a:p>
          <a:p>
            <a:pPr algn="ctr">
              <a:lnSpc>
                <a:spcPts val="3400"/>
              </a:lnSpc>
            </a:pPr>
            <a:r>
              <a:rPr lang="en-US" sz="2800" dirty="0" smtClean="0">
                <a:latin typeface="Futura Medium" charset="0"/>
                <a:ea typeface="Futura Medium" charset="0"/>
                <a:cs typeface="Futura Medium" charset="0"/>
              </a:rPr>
              <a:t>Matters</a:t>
            </a:r>
            <a:endParaRPr lang="en-US" sz="2800" dirty="0">
              <a:latin typeface="Futura Medium" charset="0"/>
              <a:ea typeface="Futura Medium" charset="0"/>
              <a:cs typeface="Futura Medium" charset="0"/>
            </a:endParaRPr>
          </a:p>
        </p:txBody>
      </p:sp>
    </p:spTree>
    <p:extLst>
      <p:ext uri="{BB962C8B-B14F-4D97-AF65-F5344CB8AC3E}">
        <p14:creationId xmlns:p14="http://schemas.microsoft.com/office/powerpoint/2010/main" val="2095219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33910</TotalTime>
  <Words>1509</Words>
  <Application>Microsoft Macintosh PowerPoint</Application>
  <PresentationFormat>On-screen Show (4:3)</PresentationFormat>
  <Paragraphs>168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Calibri Light</vt:lpstr>
      <vt:lpstr>Futura Medium</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Marisa Hossick</cp:lastModifiedBy>
  <cp:revision>62</cp:revision>
  <cp:lastPrinted>2017-09-17T21:08:54Z</cp:lastPrinted>
  <dcterms:created xsi:type="dcterms:W3CDTF">2016-07-18T05:53:10Z</dcterms:created>
  <dcterms:modified xsi:type="dcterms:W3CDTF">2017-09-17T21:10:38Z</dcterms:modified>
</cp:coreProperties>
</file>