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20"/>
  </p:notesMasterIdLst>
  <p:sldIdLst>
    <p:sldId id="272" r:id="rId7"/>
    <p:sldId id="256" r:id="rId8"/>
    <p:sldId id="258" r:id="rId9"/>
    <p:sldId id="270" r:id="rId10"/>
    <p:sldId id="259" r:id="rId11"/>
    <p:sldId id="260" r:id="rId12"/>
    <p:sldId id="261" r:id="rId13"/>
    <p:sldId id="264" r:id="rId14"/>
    <p:sldId id="263" r:id="rId15"/>
    <p:sldId id="262" r:id="rId16"/>
    <p:sldId id="265" r:id="rId17"/>
    <p:sldId id="266" r:id="rId18"/>
    <p:sldId id="267" r:id="rId19"/>
  </p:sldIdLst>
  <p:sldSz cx="9144000" cy="6858000" type="screen4x3"/>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A46B"/>
    <a:srgbClr val="1268BD"/>
    <a:srgbClr val="008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41" autoAdjust="0"/>
    <p:restoredTop sz="96362" autoAdjust="0"/>
  </p:normalViewPr>
  <p:slideViewPr>
    <p:cSldViewPr snapToGrid="0" showGuides="1">
      <p:cViewPr varScale="1">
        <p:scale>
          <a:sx n="76" d="100"/>
          <a:sy n="76" d="100"/>
        </p:scale>
        <p:origin x="1158" y="84"/>
      </p:cViewPr>
      <p:guideLst>
        <p:guide pos="2880"/>
        <p:guide orient="horz" pos="2160"/>
      </p:guideLst>
    </p:cSldViewPr>
  </p:slideViewPr>
  <p:outlineViewPr>
    <p:cViewPr>
      <p:scale>
        <a:sx n="33" d="100"/>
        <a:sy n="33" d="100"/>
      </p:scale>
      <p:origin x="0" y="-2514"/>
    </p:cViewPr>
  </p:outlineViewPr>
  <p:notesTextViewPr>
    <p:cViewPr>
      <p:scale>
        <a:sx n="1" d="1"/>
        <a:sy n="1" d="1"/>
      </p:scale>
      <p:origin x="0" y="0"/>
    </p:cViewPr>
  </p:notesTextViewPr>
  <p:notesViewPr>
    <p:cSldViewPr snapToGrid="0">
      <p:cViewPr varScale="1">
        <p:scale>
          <a:sx n="84" d="100"/>
          <a:sy n="84" d="100"/>
        </p:scale>
        <p:origin x="171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30749D-56DD-4B32-A401-7A0DA78C5F80}" type="datetimeFigureOut">
              <a:rPr lang="en-AU" smtClean="0"/>
              <a:t>21/08/2017</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ECFC15-B0B2-4D57-8497-509E54A75704}" type="slidenum">
              <a:rPr lang="en-AU" smtClean="0"/>
              <a:t>‹#›</a:t>
            </a:fld>
            <a:endParaRPr lang="en-AU"/>
          </a:p>
        </p:txBody>
      </p:sp>
    </p:spTree>
    <p:extLst>
      <p:ext uri="{BB962C8B-B14F-4D97-AF65-F5344CB8AC3E}">
        <p14:creationId xmlns:p14="http://schemas.microsoft.com/office/powerpoint/2010/main" val="2156764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2ECFC15-B0B2-4D57-8497-509E54A75704}" type="slidenum">
              <a:rPr lang="en-AU" smtClean="0"/>
              <a:t>1</a:t>
            </a:fld>
            <a:endParaRPr lang="en-AU"/>
          </a:p>
        </p:txBody>
      </p:sp>
    </p:spTree>
    <p:extLst>
      <p:ext uri="{BB962C8B-B14F-4D97-AF65-F5344CB8AC3E}">
        <p14:creationId xmlns:p14="http://schemas.microsoft.com/office/powerpoint/2010/main" val="661517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You would think pretty obvious and considering the history shown here a pretty easy sell. But not.</a:t>
            </a:r>
          </a:p>
          <a:p>
            <a:endParaRPr lang="en-GB" dirty="0"/>
          </a:p>
          <a:p>
            <a:r>
              <a:rPr lang="en-GB" dirty="0" smtClean="0"/>
              <a:t>One </a:t>
            </a:r>
            <a:r>
              <a:rPr lang="en-GB" dirty="0"/>
              <a:t>of the challenges is that our drinking water supplier has done a good job of ensuring nobody gets sick through Crypto or Giardia and we have never had a boiled water notice. Thanks to the WQ scare in Sydney in 1998 a big effort was made to improve treatment to ensure that didn’t happen</a:t>
            </a:r>
            <a:r>
              <a:rPr lang="en-GB" dirty="0" smtClean="0"/>
              <a:t>.</a:t>
            </a:r>
          </a:p>
          <a:p>
            <a:endParaRPr lang="en-AU" dirty="0" smtClean="0"/>
          </a:p>
          <a:p>
            <a:r>
              <a:rPr lang="en-GB" dirty="0"/>
              <a:t>As for Aquatic Ecosystems, I think we have just gotten used to the state of water as it is. Maybe there aren’t any iconic species to inspire a public outcry and so WQ has not received the recognition it should have.</a:t>
            </a:r>
            <a:endParaRPr lang="en-AU" dirty="0"/>
          </a:p>
          <a:p>
            <a:endParaRPr lang="en-AU" dirty="0" smtClean="0"/>
          </a:p>
          <a:p>
            <a:r>
              <a:rPr lang="en-AU" dirty="0" smtClean="0"/>
              <a:t>Other EV’s have also been OK and none challenged to need improvement.</a:t>
            </a:r>
          </a:p>
          <a:p>
            <a:endParaRPr lang="en-AU" dirty="0"/>
          </a:p>
          <a:p>
            <a:r>
              <a:rPr lang="en-AU" dirty="0" smtClean="0"/>
              <a:t>Water quality and security recognised as an issue during drought 2006-2009 with Water for Good </a:t>
            </a:r>
          </a:p>
          <a:p>
            <a:endParaRPr lang="en-AU" dirty="0" smtClean="0"/>
          </a:p>
          <a:p>
            <a:r>
              <a:rPr lang="en-AU" dirty="0" smtClean="0"/>
              <a:t>And so a WQIP was born.</a:t>
            </a:r>
            <a:endParaRPr lang="en-AU" dirty="0"/>
          </a:p>
        </p:txBody>
      </p:sp>
      <p:sp>
        <p:nvSpPr>
          <p:cNvPr id="4" name="Slide Number Placeholder 3"/>
          <p:cNvSpPr>
            <a:spLocks noGrp="1"/>
          </p:cNvSpPr>
          <p:nvPr>
            <p:ph type="sldNum" sz="quarter" idx="10"/>
          </p:nvPr>
        </p:nvSpPr>
        <p:spPr/>
        <p:txBody>
          <a:bodyPr/>
          <a:lstStyle/>
          <a:p>
            <a:fld id="{52ECFC15-B0B2-4D57-8497-509E54A75704}" type="slidenum">
              <a:rPr lang="en-AU" smtClean="0"/>
              <a:t>10</a:t>
            </a:fld>
            <a:endParaRPr lang="en-AU"/>
          </a:p>
        </p:txBody>
      </p:sp>
    </p:spTree>
    <p:extLst>
      <p:ext uri="{BB962C8B-B14F-4D97-AF65-F5344CB8AC3E}">
        <p14:creationId xmlns:p14="http://schemas.microsoft.com/office/powerpoint/2010/main" val="151290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For 30 years prior to 2007 we used water quality chemistry but this just went up and down on a yearly cycle with no trend showing.  Water chemistry monitoring could show a difference on a daily basis depending on flows.</a:t>
            </a:r>
          </a:p>
          <a:p>
            <a:endParaRPr lang="en-AU" dirty="0"/>
          </a:p>
          <a:p>
            <a:r>
              <a:rPr lang="en-AU" dirty="0" smtClean="0"/>
              <a:t>So we adopted a method for defining water quality using ecosystems, gain and loss of native species and introduced species with water chemistry data.</a:t>
            </a:r>
          </a:p>
          <a:p>
            <a:endParaRPr lang="en-AU" dirty="0"/>
          </a:p>
          <a:p>
            <a:r>
              <a:rPr lang="en-AU" dirty="0" smtClean="0"/>
              <a:t>Apparently a number is needed to confirm water quality but we don’t know what that number is. Obviously when the level of N or P or salt is &gt; ADWG or other EV standards then that water is likely to not be good but the same nutrient number could be low if it is consumed by algae so a number does not tell the story.</a:t>
            </a:r>
          </a:p>
          <a:p>
            <a:endParaRPr lang="en-AU" dirty="0"/>
          </a:p>
        </p:txBody>
      </p:sp>
      <p:sp>
        <p:nvSpPr>
          <p:cNvPr id="4" name="Slide Number Placeholder 3"/>
          <p:cNvSpPr>
            <a:spLocks noGrp="1"/>
          </p:cNvSpPr>
          <p:nvPr>
            <p:ph type="sldNum" sz="quarter" idx="10"/>
          </p:nvPr>
        </p:nvSpPr>
        <p:spPr/>
        <p:txBody>
          <a:bodyPr/>
          <a:lstStyle/>
          <a:p>
            <a:fld id="{52ECFC15-B0B2-4D57-8497-509E54A75704}" type="slidenum">
              <a:rPr lang="en-AU" smtClean="0"/>
              <a:t>11</a:t>
            </a:fld>
            <a:endParaRPr lang="en-AU"/>
          </a:p>
        </p:txBody>
      </p:sp>
    </p:spTree>
    <p:extLst>
      <p:ext uri="{BB962C8B-B14F-4D97-AF65-F5344CB8AC3E}">
        <p14:creationId xmlns:p14="http://schemas.microsoft.com/office/powerpoint/2010/main" val="744330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2ECFC15-B0B2-4D57-8497-509E54A75704}" type="slidenum">
              <a:rPr lang="en-AU" smtClean="0"/>
              <a:t>12</a:t>
            </a:fld>
            <a:endParaRPr lang="en-AU"/>
          </a:p>
        </p:txBody>
      </p:sp>
    </p:spTree>
    <p:extLst>
      <p:ext uri="{BB962C8B-B14F-4D97-AF65-F5344CB8AC3E}">
        <p14:creationId xmlns:p14="http://schemas.microsoft.com/office/powerpoint/2010/main" val="2256272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2ECFC15-B0B2-4D57-8497-509E54A75704}" type="slidenum">
              <a:rPr lang="en-AU" smtClean="0"/>
              <a:t>13</a:t>
            </a:fld>
            <a:endParaRPr lang="en-AU"/>
          </a:p>
        </p:txBody>
      </p:sp>
    </p:spTree>
    <p:extLst>
      <p:ext uri="{BB962C8B-B14F-4D97-AF65-F5344CB8AC3E}">
        <p14:creationId xmlns:p14="http://schemas.microsoft.com/office/powerpoint/2010/main" val="531197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2ECFC15-B0B2-4D57-8497-509E54A75704}" type="slidenum">
              <a:rPr lang="en-AU" smtClean="0"/>
              <a:t>2</a:t>
            </a:fld>
            <a:endParaRPr lang="en-AU"/>
          </a:p>
        </p:txBody>
      </p:sp>
    </p:spTree>
    <p:extLst>
      <p:ext uri="{BB962C8B-B14F-4D97-AF65-F5344CB8AC3E}">
        <p14:creationId xmlns:p14="http://schemas.microsoft.com/office/powerpoint/2010/main" val="3989970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2ECFC15-B0B2-4D57-8497-509E54A75704}" type="slidenum">
              <a:rPr lang="en-AU" smtClean="0"/>
              <a:t>3</a:t>
            </a:fld>
            <a:endParaRPr lang="en-AU"/>
          </a:p>
        </p:txBody>
      </p:sp>
    </p:spTree>
    <p:extLst>
      <p:ext uri="{BB962C8B-B14F-4D97-AF65-F5344CB8AC3E}">
        <p14:creationId xmlns:p14="http://schemas.microsoft.com/office/powerpoint/2010/main" val="1467808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2ECFC15-B0B2-4D57-8497-509E54A75704}" type="slidenum">
              <a:rPr lang="en-AU" smtClean="0"/>
              <a:t>4</a:t>
            </a:fld>
            <a:endParaRPr lang="en-AU"/>
          </a:p>
        </p:txBody>
      </p:sp>
    </p:spTree>
    <p:extLst>
      <p:ext uri="{BB962C8B-B14F-4D97-AF65-F5344CB8AC3E}">
        <p14:creationId xmlns:p14="http://schemas.microsoft.com/office/powerpoint/2010/main" val="2415365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2ECFC15-B0B2-4D57-8497-509E54A75704}" type="slidenum">
              <a:rPr lang="en-AU" smtClean="0"/>
              <a:t>5</a:t>
            </a:fld>
            <a:endParaRPr lang="en-AU"/>
          </a:p>
        </p:txBody>
      </p:sp>
    </p:spTree>
    <p:extLst>
      <p:ext uri="{BB962C8B-B14F-4D97-AF65-F5344CB8AC3E}">
        <p14:creationId xmlns:p14="http://schemas.microsoft.com/office/powerpoint/2010/main" val="501926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One suggestion is don’t start something this complex without having everyone in agreement. It is like asking a question without already knowing the answer.</a:t>
            </a:r>
          </a:p>
          <a:p>
            <a:endParaRPr lang="en-AU" dirty="0"/>
          </a:p>
          <a:p>
            <a:r>
              <a:rPr lang="en-AU" dirty="0" smtClean="0"/>
              <a:t>You must have a driver for a major project, something that engages everyone, residents, industry and government where all want to see change and can understand what is affecting water quality.</a:t>
            </a:r>
          </a:p>
          <a:p>
            <a:endParaRPr lang="en-AU" dirty="0"/>
          </a:p>
          <a:p>
            <a:r>
              <a:rPr lang="en-AU" dirty="0" smtClean="0"/>
              <a:t>Presenting data like the AECRs does not inspire people to change behaviour</a:t>
            </a:r>
            <a:endParaRPr lang="en-AU" dirty="0"/>
          </a:p>
        </p:txBody>
      </p:sp>
      <p:sp>
        <p:nvSpPr>
          <p:cNvPr id="4" name="Slide Number Placeholder 3"/>
          <p:cNvSpPr>
            <a:spLocks noGrp="1"/>
          </p:cNvSpPr>
          <p:nvPr>
            <p:ph type="sldNum" sz="quarter" idx="10"/>
          </p:nvPr>
        </p:nvSpPr>
        <p:spPr/>
        <p:txBody>
          <a:bodyPr/>
          <a:lstStyle/>
          <a:p>
            <a:fld id="{52ECFC15-B0B2-4D57-8497-509E54A75704}" type="slidenum">
              <a:rPr lang="en-AU" smtClean="0"/>
              <a:t>6</a:t>
            </a:fld>
            <a:endParaRPr lang="en-AU"/>
          </a:p>
        </p:txBody>
      </p:sp>
    </p:spTree>
    <p:extLst>
      <p:ext uri="{BB962C8B-B14F-4D97-AF65-F5344CB8AC3E}">
        <p14:creationId xmlns:p14="http://schemas.microsoft.com/office/powerpoint/2010/main" val="1649866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2ECFC15-B0B2-4D57-8497-509E54A75704}" type="slidenum">
              <a:rPr lang="en-AU" smtClean="0"/>
              <a:t>7</a:t>
            </a:fld>
            <a:endParaRPr lang="en-AU"/>
          </a:p>
        </p:txBody>
      </p:sp>
    </p:spTree>
    <p:extLst>
      <p:ext uri="{BB962C8B-B14F-4D97-AF65-F5344CB8AC3E}">
        <p14:creationId xmlns:p14="http://schemas.microsoft.com/office/powerpoint/2010/main" val="1365543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Four main pollutants</a:t>
            </a:r>
          </a:p>
          <a:p>
            <a:r>
              <a:rPr lang="en-AU" dirty="0" smtClean="0"/>
              <a:t>2 rivers, many creeks, hundreds of mapped watercourses</a:t>
            </a:r>
          </a:p>
          <a:p>
            <a:r>
              <a:rPr lang="en-AU" dirty="0" smtClean="0"/>
              <a:t>5-6 main pollutant sources</a:t>
            </a:r>
          </a:p>
          <a:p>
            <a:r>
              <a:rPr lang="en-AU" dirty="0" smtClean="0"/>
              <a:t>Many unique aquatic ecosystems</a:t>
            </a:r>
          </a:p>
          <a:p>
            <a:r>
              <a:rPr lang="en-AU" dirty="0" smtClean="0"/>
              <a:t>10 councils</a:t>
            </a:r>
          </a:p>
          <a:p>
            <a:r>
              <a:rPr lang="en-AU" dirty="0" smtClean="0"/>
              <a:t>4 or more government agencies with vested interests</a:t>
            </a:r>
          </a:p>
          <a:p>
            <a:r>
              <a:rPr lang="en-AU" dirty="0" smtClean="0"/>
              <a:t>6 community/environmental values</a:t>
            </a:r>
          </a:p>
          <a:p>
            <a:r>
              <a:rPr lang="en-AU" dirty="0" smtClean="0"/>
              <a:t>Multiple industries</a:t>
            </a:r>
          </a:p>
          <a:p>
            <a:r>
              <a:rPr lang="en-AU" dirty="0" smtClean="0"/>
              <a:t>Grazing, horticulture, viticulture, vegetables, dairy</a:t>
            </a:r>
          </a:p>
          <a:p>
            <a:r>
              <a:rPr lang="en-AU" dirty="0" smtClean="0"/>
              <a:t>Many small towns</a:t>
            </a:r>
          </a:p>
          <a:p>
            <a:r>
              <a:rPr lang="en-AU" dirty="0" smtClean="0"/>
              <a:t>Major tourism destinations, </a:t>
            </a:r>
          </a:p>
          <a:p>
            <a:r>
              <a:rPr lang="en-AU" dirty="0" smtClean="0"/>
              <a:t>Marketed as clean and green</a:t>
            </a:r>
          </a:p>
          <a:p>
            <a:r>
              <a:rPr lang="en-AU" dirty="0" smtClean="0"/>
              <a:t>Over 180 catchments</a:t>
            </a:r>
          </a:p>
          <a:p>
            <a:r>
              <a:rPr lang="en-AU" dirty="0" smtClean="0"/>
              <a:t>Over 50000 residents</a:t>
            </a:r>
          </a:p>
          <a:p>
            <a:r>
              <a:rPr lang="en-AU" dirty="0" smtClean="0"/>
              <a:t>And supplies 60% of Adelaide's drinking water</a:t>
            </a:r>
            <a:endParaRPr lang="en-AU" dirty="0"/>
          </a:p>
        </p:txBody>
      </p:sp>
      <p:sp>
        <p:nvSpPr>
          <p:cNvPr id="4" name="Slide Number Placeholder 3"/>
          <p:cNvSpPr>
            <a:spLocks noGrp="1"/>
          </p:cNvSpPr>
          <p:nvPr>
            <p:ph type="sldNum" sz="quarter" idx="10"/>
          </p:nvPr>
        </p:nvSpPr>
        <p:spPr/>
        <p:txBody>
          <a:bodyPr/>
          <a:lstStyle/>
          <a:p>
            <a:fld id="{52ECFC15-B0B2-4D57-8497-509E54A75704}" type="slidenum">
              <a:rPr lang="en-AU" smtClean="0"/>
              <a:t>8</a:t>
            </a:fld>
            <a:endParaRPr lang="en-AU"/>
          </a:p>
        </p:txBody>
      </p:sp>
    </p:spTree>
    <p:extLst>
      <p:ext uri="{BB962C8B-B14F-4D97-AF65-F5344CB8AC3E}">
        <p14:creationId xmlns:p14="http://schemas.microsoft.com/office/powerpoint/2010/main" val="3366121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935558"/>
            <a:ext cx="5486400" cy="2313541"/>
          </a:xfrm>
        </p:spPr>
        <p:txBody>
          <a:bodyPr/>
          <a:lstStyle/>
          <a:p>
            <a:r>
              <a:rPr lang="en-AU" dirty="0" smtClean="0"/>
              <a:t>How does it compare to other city catchments</a:t>
            </a:r>
          </a:p>
          <a:p>
            <a:endParaRPr lang="en-AU" dirty="0" smtClean="0"/>
          </a:p>
          <a:p>
            <a:r>
              <a:rPr lang="en-AU" dirty="0" smtClean="0"/>
              <a:t>Why is it different to other places?</a:t>
            </a:r>
          </a:p>
          <a:p>
            <a:endParaRPr lang="en-AU" dirty="0" smtClean="0"/>
          </a:p>
          <a:p>
            <a:r>
              <a:rPr lang="en-AU" dirty="0" smtClean="0"/>
              <a:t>Melbourne</a:t>
            </a:r>
          </a:p>
          <a:p>
            <a:endParaRPr lang="en-AU" dirty="0"/>
          </a:p>
          <a:p>
            <a:r>
              <a:rPr lang="en-AU" dirty="0" smtClean="0"/>
              <a:t>Sydney</a:t>
            </a:r>
          </a:p>
          <a:p>
            <a:endParaRPr lang="en-AU" dirty="0"/>
          </a:p>
          <a:p>
            <a:r>
              <a:rPr lang="en-AU" dirty="0" smtClean="0"/>
              <a:t>Perth</a:t>
            </a:r>
          </a:p>
          <a:p>
            <a:endParaRPr lang="en-AU" dirty="0"/>
          </a:p>
          <a:p>
            <a:r>
              <a:rPr lang="en-AU" dirty="0" smtClean="0"/>
              <a:t>Hong Kong</a:t>
            </a:r>
            <a:endParaRPr lang="en-AU" dirty="0"/>
          </a:p>
        </p:txBody>
      </p:sp>
      <p:sp>
        <p:nvSpPr>
          <p:cNvPr id="4" name="Slide Number Placeholder 3"/>
          <p:cNvSpPr>
            <a:spLocks noGrp="1"/>
          </p:cNvSpPr>
          <p:nvPr>
            <p:ph type="sldNum" sz="quarter" idx="10"/>
          </p:nvPr>
        </p:nvSpPr>
        <p:spPr/>
        <p:txBody>
          <a:bodyPr/>
          <a:lstStyle/>
          <a:p>
            <a:fld id="{52ECFC15-B0B2-4D57-8497-509E54A75704}" type="slidenum">
              <a:rPr lang="en-AU" smtClean="0"/>
              <a:t>9</a:t>
            </a:fld>
            <a:endParaRPr lang="en-AU"/>
          </a:p>
        </p:txBody>
      </p:sp>
    </p:spTree>
    <p:extLst>
      <p:ext uri="{BB962C8B-B14F-4D97-AF65-F5344CB8AC3E}">
        <p14:creationId xmlns:p14="http://schemas.microsoft.com/office/powerpoint/2010/main" val="3341546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710001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rot="-2147483648">
            <a:off x="0" y="0"/>
            <a:ext cx="0" cy="0"/>
          </a:xfrm>
        </p:spPr>
        <p:txBody>
          <a:bodyPr/>
          <a:lstStyle/>
          <a:p>
            <a:r>
              <a:rPr lang="en-US"/>
              <a:t>Click to edit Master title style</a:t>
            </a:r>
          </a:p>
        </p:txBody>
      </p:sp>
      <p:sp>
        <p:nvSpPr>
          <p:cNvPr id="3" name="Vertical Text Placeholder 2"/>
          <p:cNvSpPr>
            <a:spLocks noGrp="1"/>
          </p:cNvSpPr>
          <p:nvPr>
            <p:ph type="body" orient="vert" idx="1"/>
          </p:nvPr>
        </p:nvSpPr>
        <p:spPr>
          <a:xfrm rot="-2147483648">
            <a:off x="0" y="0"/>
            <a:ext cx="0" cy="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2147483648">
            <a:off x="0" y="0"/>
            <a:ext cx="0" cy="0"/>
          </a:xfrm>
        </p:spPr>
        <p:txBody>
          <a:bodyPr/>
          <a:lstStyle/>
          <a:p>
            <a:fld id="{E55AD5A3-6871-4623-BDBC-0A043D365282}" type="datetimeFigureOut">
              <a:rPr lang="en-AU" smtClean="0"/>
              <a:t>21/08/2017</a:t>
            </a:fld>
            <a:endParaRPr lang="en-AU"/>
          </a:p>
        </p:txBody>
      </p:sp>
      <p:sp>
        <p:nvSpPr>
          <p:cNvPr id="5" name="Footer Placeholder 4"/>
          <p:cNvSpPr>
            <a:spLocks noGrp="1"/>
          </p:cNvSpPr>
          <p:nvPr>
            <p:ph type="ftr" sz="quarter" idx="11"/>
          </p:nvPr>
        </p:nvSpPr>
        <p:spPr>
          <a:xfrm rot="-2147483648">
            <a:off x="0" y="0"/>
            <a:ext cx="0" cy="0"/>
          </a:xfrm>
        </p:spPr>
        <p:txBody>
          <a:bodyPr/>
          <a:lstStyle/>
          <a:p>
            <a:endParaRPr lang="en-AU"/>
          </a:p>
        </p:txBody>
      </p:sp>
      <p:sp>
        <p:nvSpPr>
          <p:cNvPr id="6" name="Slide Number Placeholder 5"/>
          <p:cNvSpPr>
            <a:spLocks noGrp="1"/>
          </p:cNvSpPr>
          <p:nvPr>
            <p:ph type="sldNum" sz="quarter" idx="12"/>
          </p:nvPr>
        </p:nvSpPr>
        <p:spPr>
          <a:xfrm rot="-2147483648">
            <a:off x="0" y="0"/>
            <a:ext cx="0" cy="0"/>
          </a:xfrm>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10725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2147483648">
            <a:off x="0" y="0"/>
            <a:ext cx="0" cy="0"/>
          </a:xfrm>
        </p:spPr>
        <p:txBody>
          <a:bodyPr/>
          <a:lstStyle/>
          <a:p>
            <a:fld id="{E55AD5A3-6871-4623-BDBC-0A043D365282}" type="datetimeFigureOut">
              <a:rPr lang="en-AU" smtClean="0"/>
              <a:t>21/08/2017</a:t>
            </a:fld>
            <a:endParaRPr lang="en-AU"/>
          </a:p>
        </p:txBody>
      </p:sp>
      <p:sp>
        <p:nvSpPr>
          <p:cNvPr id="5" name="Footer Placeholder 4"/>
          <p:cNvSpPr>
            <a:spLocks noGrp="1"/>
          </p:cNvSpPr>
          <p:nvPr>
            <p:ph type="ftr" sz="quarter" idx="11"/>
          </p:nvPr>
        </p:nvSpPr>
        <p:spPr>
          <a:xfrm rot="-2147483648">
            <a:off x="0" y="0"/>
            <a:ext cx="0" cy="0"/>
          </a:xfrm>
        </p:spPr>
        <p:txBody>
          <a:bodyPr/>
          <a:lstStyle/>
          <a:p>
            <a:endParaRPr lang="en-AU"/>
          </a:p>
        </p:txBody>
      </p:sp>
      <p:sp>
        <p:nvSpPr>
          <p:cNvPr id="6" name="Slide Number Placeholder 5"/>
          <p:cNvSpPr>
            <a:spLocks noGrp="1"/>
          </p:cNvSpPr>
          <p:nvPr>
            <p:ph type="sldNum" sz="quarter" idx="12"/>
          </p:nvPr>
        </p:nvSpPr>
        <p:spPr>
          <a:xfrm rot="-2147483648">
            <a:off x="0" y="0"/>
            <a:ext cx="0" cy="0"/>
          </a:xfrm>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142411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rot="-2147483648">
            <a:off x="0" y="0"/>
            <a:ext cx="0" cy="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6490025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rot="-2147483648">
            <a:off x="0" y="0"/>
            <a:ext cx="0" cy="0"/>
          </a:xfrm>
        </p:spPr>
        <p:txBody>
          <a:bodyPr/>
          <a:lstStyle/>
          <a:p>
            <a:fld id="{E55AD5A3-6871-4623-BDBC-0A043D365282}" type="datetimeFigureOut">
              <a:rPr lang="en-AU" smtClean="0"/>
              <a:t>21/08/2017</a:t>
            </a:fld>
            <a:endParaRPr lang="en-AU"/>
          </a:p>
        </p:txBody>
      </p:sp>
      <p:sp>
        <p:nvSpPr>
          <p:cNvPr id="5" name="Footer Placeholder 4"/>
          <p:cNvSpPr>
            <a:spLocks noGrp="1"/>
          </p:cNvSpPr>
          <p:nvPr>
            <p:ph type="ftr" sz="quarter" idx="11"/>
          </p:nvPr>
        </p:nvSpPr>
        <p:spPr>
          <a:xfrm rot="-2147483648">
            <a:off x="0" y="0"/>
            <a:ext cx="0" cy="0"/>
          </a:xfrm>
        </p:spPr>
        <p:txBody>
          <a:bodyPr/>
          <a:lstStyle/>
          <a:p>
            <a:endParaRPr lang="en-AU"/>
          </a:p>
        </p:txBody>
      </p:sp>
      <p:sp>
        <p:nvSpPr>
          <p:cNvPr id="6" name="Slide Number Placeholder 5"/>
          <p:cNvSpPr>
            <a:spLocks noGrp="1"/>
          </p:cNvSpPr>
          <p:nvPr>
            <p:ph type="sldNum" sz="quarter" idx="12"/>
          </p:nvPr>
        </p:nvSpPr>
        <p:spPr>
          <a:xfrm rot="-2147483648">
            <a:off x="0" y="0"/>
            <a:ext cx="0" cy="0"/>
          </a:xfrm>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13452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rot="-2147483648">
            <a:off x="0" y="0"/>
            <a:ext cx="0" cy="0"/>
          </a:xfrm>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rot="-2147483648">
            <a:off x="0" y="0"/>
            <a:ext cx="0" cy="0"/>
          </a:xfrm>
        </p:spPr>
        <p:txBody>
          <a:bodyPr/>
          <a:lstStyle/>
          <a:p>
            <a:fld id="{E55AD5A3-6871-4623-BDBC-0A043D365282}" type="datetimeFigureOut">
              <a:rPr lang="en-AU" smtClean="0"/>
              <a:t>21/08/2017</a:t>
            </a:fld>
            <a:endParaRPr lang="en-AU"/>
          </a:p>
        </p:txBody>
      </p:sp>
      <p:sp>
        <p:nvSpPr>
          <p:cNvPr id="6" name="Footer Placeholder 5"/>
          <p:cNvSpPr>
            <a:spLocks noGrp="1"/>
          </p:cNvSpPr>
          <p:nvPr>
            <p:ph type="ftr" sz="quarter" idx="11"/>
          </p:nvPr>
        </p:nvSpPr>
        <p:spPr>
          <a:xfrm rot="-2147483648">
            <a:off x="0" y="0"/>
            <a:ext cx="0" cy="0"/>
          </a:xfrm>
        </p:spPr>
        <p:txBody>
          <a:bodyPr/>
          <a:lstStyle/>
          <a:p>
            <a:endParaRPr lang="en-AU"/>
          </a:p>
        </p:txBody>
      </p:sp>
      <p:sp>
        <p:nvSpPr>
          <p:cNvPr id="7" name="Slide Number Placeholder 6"/>
          <p:cNvSpPr>
            <a:spLocks noGrp="1"/>
          </p:cNvSpPr>
          <p:nvPr>
            <p:ph type="sldNum" sz="quarter" idx="12"/>
          </p:nvPr>
        </p:nvSpPr>
        <p:spPr>
          <a:xfrm rot="-2147483648">
            <a:off x="0" y="0"/>
            <a:ext cx="0" cy="0"/>
          </a:xfrm>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35413809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rot="-2147483648">
            <a:off x="0" y="0"/>
            <a:ext cx="0" cy="0"/>
          </a:xfrm>
        </p:spPr>
        <p:txBody>
          <a:bodyPr/>
          <a:lstStyle/>
          <a:p>
            <a:fld id="{E55AD5A3-6871-4623-BDBC-0A043D365282}" type="datetimeFigureOut">
              <a:rPr lang="en-AU" smtClean="0"/>
              <a:t>21/08/2017</a:t>
            </a:fld>
            <a:endParaRPr lang="en-AU"/>
          </a:p>
        </p:txBody>
      </p:sp>
      <p:sp>
        <p:nvSpPr>
          <p:cNvPr id="8" name="Footer Placeholder 7"/>
          <p:cNvSpPr>
            <a:spLocks noGrp="1"/>
          </p:cNvSpPr>
          <p:nvPr>
            <p:ph type="ftr" sz="quarter" idx="11"/>
          </p:nvPr>
        </p:nvSpPr>
        <p:spPr>
          <a:xfrm rot="-2147483648">
            <a:off x="0" y="0"/>
            <a:ext cx="0" cy="0"/>
          </a:xfrm>
        </p:spPr>
        <p:txBody>
          <a:bodyPr/>
          <a:lstStyle/>
          <a:p>
            <a:endParaRPr lang="en-AU"/>
          </a:p>
        </p:txBody>
      </p:sp>
      <p:sp>
        <p:nvSpPr>
          <p:cNvPr id="9" name="Slide Number Placeholder 8"/>
          <p:cNvSpPr>
            <a:spLocks noGrp="1"/>
          </p:cNvSpPr>
          <p:nvPr>
            <p:ph type="sldNum" sz="quarter" idx="12"/>
          </p:nvPr>
        </p:nvSpPr>
        <p:spPr>
          <a:xfrm rot="-2147483648">
            <a:off x="0" y="0"/>
            <a:ext cx="0" cy="0"/>
          </a:xfrm>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41264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rot="-2147483648">
            <a:off x="0" y="0"/>
            <a:ext cx="0" cy="0"/>
          </a:xfrm>
        </p:spPr>
        <p:txBody>
          <a:bodyPr/>
          <a:lstStyle/>
          <a:p>
            <a:r>
              <a:rPr lang="en-US"/>
              <a:t>Click to edit Master title style</a:t>
            </a:r>
          </a:p>
        </p:txBody>
      </p:sp>
      <p:sp>
        <p:nvSpPr>
          <p:cNvPr id="3" name="Date Placeholder 2"/>
          <p:cNvSpPr>
            <a:spLocks noGrp="1"/>
          </p:cNvSpPr>
          <p:nvPr>
            <p:ph type="dt" sz="half" idx="10"/>
          </p:nvPr>
        </p:nvSpPr>
        <p:spPr>
          <a:xfrm rot="-2147483648">
            <a:off x="0" y="0"/>
            <a:ext cx="0" cy="0"/>
          </a:xfrm>
        </p:spPr>
        <p:txBody>
          <a:bodyPr/>
          <a:lstStyle/>
          <a:p>
            <a:fld id="{E55AD5A3-6871-4623-BDBC-0A043D365282}" type="datetimeFigureOut">
              <a:rPr lang="en-AU" smtClean="0"/>
              <a:t>21/08/2017</a:t>
            </a:fld>
            <a:endParaRPr lang="en-AU"/>
          </a:p>
        </p:txBody>
      </p:sp>
      <p:sp>
        <p:nvSpPr>
          <p:cNvPr id="4" name="Footer Placeholder 3"/>
          <p:cNvSpPr>
            <a:spLocks noGrp="1"/>
          </p:cNvSpPr>
          <p:nvPr>
            <p:ph type="ftr" sz="quarter" idx="11"/>
          </p:nvPr>
        </p:nvSpPr>
        <p:spPr>
          <a:xfrm rot="-2147483648">
            <a:off x="0" y="0"/>
            <a:ext cx="0" cy="0"/>
          </a:xfrm>
        </p:spPr>
        <p:txBody>
          <a:bodyPr/>
          <a:lstStyle/>
          <a:p>
            <a:endParaRPr lang="en-AU"/>
          </a:p>
        </p:txBody>
      </p:sp>
      <p:sp>
        <p:nvSpPr>
          <p:cNvPr id="5" name="Slide Number Placeholder 4"/>
          <p:cNvSpPr>
            <a:spLocks noGrp="1"/>
          </p:cNvSpPr>
          <p:nvPr>
            <p:ph type="sldNum" sz="quarter" idx="12"/>
          </p:nvPr>
        </p:nvSpPr>
        <p:spPr>
          <a:xfrm rot="-2147483648">
            <a:off x="0" y="0"/>
            <a:ext cx="0" cy="0"/>
          </a:xfrm>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37370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2147483648">
            <a:off x="0" y="0"/>
            <a:ext cx="0" cy="0"/>
          </a:xfrm>
        </p:spPr>
        <p:txBody>
          <a:bodyPr/>
          <a:lstStyle/>
          <a:p>
            <a:fld id="{E55AD5A3-6871-4623-BDBC-0A043D365282}" type="datetimeFigureOut">
              <a:rPr lang="en-AU" smtClean="0"/>
              <a:t>21/08/2017</a:t>
            </a:fld>
            <a:endParaRPr lang="en-AU"/>
          </a:p>
        </p:txBody>
      </p:sp>
      <p:sp>
        <p:nvSpPr>
          <p:cNvPr id="3" name="Footer Placeholder 2"/>
          <p:cNvSpPr>
            <a:spLocks noGrp="1"/>
          </p:cNvSpPr>
          <p:nvPr>
            <p:ph type="ftr" sz="quarter" idx="11"/>
          </p:nvPr>
        </p:nvSpPr>
        <p:spPr>
          <a:xfrm rot="-2147483648">
            <a:off x="0" y="0"/>
            <a:ext cx="0" cy="0"/>
          </a:xfrm>
        </p:spPr>
        <p:txBody>
          <a:bodyPr/>
          <a:lstStyle/>
          <a:p>
            <a:endParaRPr lang="en-AU"/>
          </a:p>
        </p:txBody>
      </p:sp>
      <p:sp>
        <p:nvSpPr>
          <p:cNvPr id="4" name="Slide Number Placeholder 3"/>
          <p:cNvSpPr>
            <a:spLocks noGrp="1"/>
          </p:cNvSpPr>
          <p:nvPr>
            <p:ph type="sldNum" sz="quarter" idx="12"/>
          </p:nvPr>
        </p:nvSpPr>
        <p:spPr>
          <a:xfrm rot="-2147483648">
            <a:off x="0" y="0"/>
            <a:ext cx="0" cy="0"/>
          </a:xfrm>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22229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rot="-2147483648">
            <a:off x="0" y="0"/>
            <a:ext cx="0" cy="0"/>
          </a:xfrm>
        </p:spPr>
        <p:txBody>
          <a:bodyPr/>
          <a:lstStyle/>
          <a:p>
            <a:fld id="{E55AD5A3-6871-4623-BDBC-0A043D365282}" type="datetimeFigureOut">
              <a:rPr lang="en-AU" smtClean="0"/>
              <a:t>21/08/2017</a:t>
            </a:fld>
            <a:endParaRPr lang="en-AU"/>
          </a:p>
        </p:txBody>
      </p:sp>
      <p:sp>
        <p:nvSpPr>
          <p:cNvPr id="6" name="Footer Placeholder 5"/>
          <p:cNvSpPr>
            <a:spLocks noGrp="1"/>
          </p:cNvSpPr>
          <p:nvPr>
            <p:ph type="ftr" sz="quarter" idx="11"/>
          </p:nvPr>
        </p:nvSpPr>
        <p:spPr>
          <a:xfrm rot="-2147483648">
            <a:off x="0" y="0"/>
            <a:ext cx="0" cy="0"/>
          </a:xfrm>
        </p:spPr>
        <p:txBody>
          <a:bodyPr/>
          <a:lstStyle/>
          <a:p>
            <a:endParaRPr lang="en-AU"/>
          </a:p>
        </p:txBody>
      </p:sp>
      <p:sp>
        <p:nvSpPr>
          <p:cNvPr id="7" name="Slide Number Placeholder 6"/>
          <p:cNvSpPr>
            <a:spLocks noGrp="1"/>
          </p:cNvSpPr>
          <p:nvPr>
            <p:ph type="sldNum" sz="quarter" idx="12"/>
          </p:nvPr>
        </p:nvSpPr>
        <p:spPr>
          <a:xfrm rot="-2147483648">
            <a:off x="0" y="0"/>
            <a:ext cx="0" cy="0"/>
          </a:xfrm>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30567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rot="-2147483648">
            <a:off x="0" y="0"/>
            <a:ext cx="0" cy="0"/>
          </a:xfrm>
        </p:spPr>
        <p:txBody>
          <a:bodyPr/>
          <a:lstStyle/>
          <a:p>
            <a:fld id="{E55AD5A3-6871-4623-BDBC-0A043D365282}" type="datetimeFigureOut">
              <a:rPr lang="en-AU" smtClean="0"/>
              <a:t>21/08/2017</a:t>
            </a:fld>
            <a:endParaRPr lang="en-AU"/>
          </a:p>
        </p:txBody>
      </p:sp>
      <p:sp>
        <p:nvSpPr>
          <p:cNvPr id="6" name="Footer Placeholder 5"/>
          <p:cNvSpPr>
            <a:spLocks noGrp="1"/>
          </p:cNvSpPr>
          <p:nvPr>
            <p:ph type="ftr" sz="quarter" idx="11"/>
          </p:nvPr>
        </p:nvSpPr>
        <p:spPr>
          <a:xfrm rot="-2147483648">
            <a:off x="0" y="0"/>
            <a:ext cx="0" cy="0"/>
          </a:xfrm>
        </p:spPr>
        <p:txBody>
          <a:bodyPr/>
          <a:lstStyle/>
          <a:p>
            <a:endParaRPr lang="en-AU"/>
          </a:p>
        </p:txBody>
      </p:sp>
      <p:sp>
        <p:nvSpPr>
          <p:cNvPr id="7" name="Slide Number Placeholder 6"/>
          <p:cNvSpPr>
            <a:spLocks noGrp="1"/>
          </p:cNvSpPr>
          <p:nvPr>
            <p:ph type="sldNum" sz="quarter" idx="12"/>
          </p:nvPr>
        </p:nvSpPr>
        <p:spPr>
          <a:xfrm rot="-2147483648">
            <a:off x="0" y="0"/>
            <a:ext cx="0" cy="0"/>
          </a:xfrm>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117191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t>21/08/2017</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t>‹#›</a:t>
            </a:fld>
            <a:endParaRPr lang="en-AU"/>
          </a:p>
        </p:txBody>
      </p:sp>
    </p:spTree>
    <p:extLst>
      <p:ext uri="{BB962C8B-B14F-4D97-AF65-F5344CB8AC3E}">
        <p14:creationId xmlns:p14="http://schemas.microsoft.com/office/powerpoint/2010/main"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2.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7.xml"/><Relationship Id="rId7"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11.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2.jp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58923" y="1269291"/>
            <a:ext cx="8156427" cy="4907672"/>
          </a:xfrm>
        </p:spPr>
        <p:txBody>
          <a:bodyPr>
            <a:normAutofit/>
          </a:bodyPr>
          <a:lstStyle/>
          <a:p>
            <a:pPr marL="0" indent="0" algn="ctr">
              <a:buNone/>
            </a:pPr>
            <a:endParaRPr lang="en-AU" dirty="0" smtClean="0"/>
          </a:p>
          <a:p>
            <a:pPr marL="0" indent="0" algn="ctr">
              <a:buNone/>
            </a:pPr>
            <a:r>
              <a:rPr lang="en-AU" dirty="0" smtClean="0"/>
              <a:t>How to build a WQIP when there is no perceived water quality problem?</a:t>
            </a:r>
          </a:p>
          <a:p>
            <a:pPr marL="0" indent="0" algn="ctr">
              <a:buNone/>
            </a:pPr>
            <a:endParaRPr lang="en-AU" dirty="0"/>
          </a:p>
          <a:p>
            <a:pPr marL="0" indent="0" algn="ctr">
              <a:buNone/>
            </a:pPr>
            <a:r>
              <a:rPr lang="en-AU" dirty="0" smtClean="0"/>
              <a:t>Developing a WQIP for the Mount Lofty Ranges, </a:t>
            </a:r>
            <a:br>
              <a:rPr lang="en-AU" dirty="0" smtClean="0"/>
            </a:br>
            <a:r>
              <a:rPr lang="en-AU" dirty="0" smtClean="0"/>
              <a:t>South Australia</a:t>
            </a:r>
          </a:p>
          <a:p>
            <a:pPr marL="0" indent="0" algn="ctr">
              <a:buNone/>
            </a:pPr>
            <a:endParaRPr lang="en-AU" dirty="0"/>
          </a:p>
          <a:p>
            <a:pPr marL="0" indent="0" algn="ctr">
              <a:buNone/>
            </a:pPr>
            <a:r>
              <a:rPr lang="en-AU" dirty="0" smtClean="0"/>
              <a:t>Stephen Packer</a:t>
            </a:r>
          </a:p>
          <a:p>
            <a:pPr marL="0" indent="0" algn="ctr">
              <a:buNone/>
            </a:pPr>
            <a:r>
              <a:rPr lang="en-AU" dirty="0" smtClean="0"/>
              <a:t>Environment Protection Authority,</a:t>
            </a:r>
          </a:p>
          <a:p>
            <a:pPr marL="0" indent="0" algn="ctr">
              <a:buNone/>
            </a:pPr>
            <a:r>
              <a:rPr lang="en-AU" dirty="0" smtClean="0"/>
              <a:t>South Australia</a:t>
            </a:r>
            <a:endParaRPr lang="en-AU" dirty="0"/>
          </a:p>
        </p:txBody>
      </p:sp>
      <p:pic>
        <p:nvPicPr>
          <p:cNvPr id="5" name="Picture 4"/>
          <p:cNvPicPr>
            <a:picLocks noChangeAspect="1"/>
          </p:cNvPicPr>
          <p:nvPr/>
        </p:nvPicPr>
        <p:blipFill>
          <a:blip r:embed="rId3"/>
          <a:srcRect/>
          <a:stretch>
            <a:fillRect/>
          </a:stretch>
        </p:blipFill>
        <p:spPr>
          <a:xfrm>
            <a:off x="6508373" y="6083808"/>
            <a:ext cx="2119060" cy="472207"/>
          </a:xfrm>
          <a:prstGeom prst="rect">
            <a:avLst/>
          </a:prstGeom>
        </p:spPr>
      </p:pic>
      <p:sp>
        <p:nvSpPr>
          <p:cNvPr id="6" name="TextBox 5"/>
          <p:cNvSpPr txBox="1"/>
          <p:nvPr/>
        </p:nvSpPr>
        <p:spPr>
          <a:xfrm>
            <a:off x="249898" y="6318958"/>
            <a:ext cx="4093442" cy="300082"/>
          </a:xfrm>
          <a:prstGeom prst="rect">
            <a:avLst/>
          </a:prstGeom>
          <a:noFill/>
        </p:spPr>
        <p:txBody>
          <a:bodyPr wrap="square" rtlCol="0">
            <a:spAutoFit/>
          </a:bodyPr>
          <a:lstStyle/>
          <a:p>
            <a:r>
              <a:rPr lang="en-AU" sz="1350" smtClean="0">
                <a:solidFill>
                  <a:srgbClr val="1268BD"/>
                </a:solidFill>
              </a:rPr>
              <a:t>BRISBANE, AUSTRALIA |  18 - 20 </a:t>
            </a:r>
            <a:r>
              <a:rPr lang="en-AU" sz="1350">
                <a:solidFill>
                  <a:srgbClr val="1268BD"/>
                </a:solidFill>
              </a:rPr>
              <a:t>SEPTEMBER </a:t>
            </a:r>
            <a:r>
              <a:rPr lang="en-AU" sz="1350" smtClean="0">
                <a:solidFill>
                  <a:srgbClr val="1268BD"/>
                </a:solidFill>
              </a:rPr>
              <a:t>2017</a:t>
            </a:r>
            <a:endParaRPr lang="en-AU" sz="1350">
              <a:solidFill>
                <a:srgbClr val="1268BD"/>
              </a:solidFill>
            </a:endParaRPr>
          </a:p>
        </p:txBody>
      </p:sp>
      <p:pic>
        <p:nvPicPr>
          <p:cNvPr id="7" name="Picture 6" descr="RS17 ID long_blue.png"/>
          <p:cNvPicPr>
            <a:picLocks noChangeAspect="1"/>
          </p:cNvPicPr>
          <p:nvPr/>
        </p:nvPicPr>
        <p:blipFill>
          <a:blip r:embed="rId4"/>
          <a:srcRect/>
          <a:stretch>
            <a:fillRect/>
          </a:stretch>
        </p:blipFill>
        <p:spPr>
          <a:xfrm>
            <a:off x="185057" y="162300"/>
            <a:ext cx="3842657" cy="915730"/>
          </a:xfrm>
          <a:prstGeom prst="rect">
            <a:avLst/>
          </a:prstGeom>
        </p:spPr>
      </p:pic>
      <p:cxnSp>
        <p:nvCxnSpPr>
          <p:cNvPr id="8" name="Straight Connector 7"/>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420613" y="6318957"/>
            <a:ext cx="1284987" cy="300082"/>
          </a:xfrm>
          <a:prstGeom prst="rect">
            <a:avLst/>
          </a:prstGeom>
          <a:noFill/>
        </p:spPr>
        <p:txBody>
          <a:bodyPr wrap="square" rtlCol="0">
            <a:spAutoFit/>
          </a:bodyPr>
          <a:lstStyle/>
          <a:p>
            <a:r>
              <a:rPr lang="en-AU" sz="1350" smtClean="0">
                <a:solidFill>
                  <a:srgbClr val="1268BD"/>
                </a:solidFill>
              </a:rPr>
              <a:t>MANAGED BY</a:t>
            </a:r>
            <a:endParaRPr lang="en-AU" sz="1350">
              <a:solidFill>
                <a:srgbClr val="1268BD"/>
              </a:solidFill>
            </a:endParaRPr>
          </a:p>
        </p:txBody>
      </p:sp>
      <p:sp>
        <p:nvSpPr>
          <p:cNvPr id="10" name="Rectangle 9"/>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p:cNvSpPr txBox="1"/>
          <p:nvPr/>
        </p:nvSpPr>
        <p:spPr>
          <a:xfrm>
            <a:off x="7326085" y="304799"/>
            <a:ext cx="1158202" cy="646331"/>
          </a:xfrm>
          <a:prstGeom prst="rect">
            <a:avLst/>
          </a:prstGeom>
          <a:noFill/>
        </p:spPr>
        <p:txBody>
          <a:bodyPr wrap="none" rtlCol="0">
            <a:spAutoFit/>
          </a:bodyPr>
          <a:lstStyle/>
          <a:p>
            <a:r>
              <a:rPr lang="en-AU" dirty="0" smtClean="0"/>
              <a:t>Place your</a:t>
            </a:r>
          </a:p>
          <a:p>
            <a:r>
              <a:rPr lang="en-AU" dirty="0" smtClean="0"/>
              <a:t>logo here</a:t>
            </a:r>
            <a:endParaRPr lang="en-AU" dirty="0"/>
          </a:p>
        </p:txBody>
      </p:sp>
    </p:spTree>
    <p:extLst>
      <p:ext uri="{BB962C8B-B14F-4D97-AF65-F5344CB8AC3E}">
        <p14:creationId xmlns:p14="http://schemas.microsoft.com/office/powerpoint/2010/main" val="2463102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rcRect/>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smtClean="0">
                <a:solidFill>
                  <a:srgbClr val="1268BD"/>
                </a:solidFill>
              </a:rPr>
              <a:t>BRISBANE, AUSTRALIA |  18 - 20 </a:t>
            </a:r>
            <a:r>
              <a:rPr lang="en-AU" sz="1350">
                <a:solidFill>
                  <a:srgbClr val="1268BD"/>
                </a:solidFill>
              </a:rPr>
              <a:t>SEPTEMBER </a:t>
            </a:r>
            <a:r>
              <a:rPr lang="en-AU" sz="1350" smtClean="0">
                <a:solidFill>
                  <a:srgbClr val="1268BD"/>
                </a:solidFill>
              </a:rPr>
              <a:t>2017</a:t>
            </a:r>
            <a:endParaRPr lang="en-AU" sz="1350">
              <a:solidFill>
                <a:srgbClr val="1268BD"/>
              </a:solidFill>
            </a:endParaRPr>
          </a:p>
        </p:txBody>
      </p:sp>
      <p:pic>
        <p:nvPicPr>
          <p:cNvPr id="8" name="Picture 7" descr="RS17 ID long_blue.png"/>
          <p:cNvPicPr>
            <a:picLocks noChangeAspect="1"/>
          </p:cNvPicPr>
          <p:nvPr/>
        </p:nvPicPr>
        <p:blipFill>
          <a:blip r:embed="rId4"/>
          <a:srcRec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smtClean="0">
                <a:solidFill>
                  <a:srgbClr val="1268BD"/>
                </a:solidFill>
              </a:rPr>
              <a:t>MANAGED BY</a:t>
            </a:r>
            <a:endParaRPr lang="en-AU" sz="1350">
              <a:solidFill>
                <a:srgbClr val="1268BD"/>
              </a:solidFill>
            </a:endParaRPr>
          </a:p>
        </p:txBody>
      </p:sp>
      <p:sp>
        <p:nvSpPr>
          <p:cNvPr id="18" name="Content Placeholder 17"/>
          <p:cNvSpPr>
            <a:spLocks noGrp="1"/>
          </p:cNvSpPr>
          <p:nvPr>
            <p:ph sz="half" idx="1"/>
          </p:nvPr>
        </p:nvSpPr>
        <p:spPr>
          <a:xfrm>
            <a:off x="628649" y="1186279"/>
            <a:ext cx="7998783" cy="4990684"/>
          </a:xfrm>
        </p:spPr>
        <p:txBody>
          <a:bodyPr>
            <a:normAutofit/>
          </a:bodyPr>
          <a:lstStyle/>
          <a:p>
            <a:r>
              <a:rPr lang="en-GB" dirty="0"/>
              <a:t>What are the drivers to improve </a:t>
            </a:r>
            <a:r>
              <a:rPr lang="en-GB" dirty="0" smtClean="0"/>
              <a:t>WQ? </a:t>
            </a:r>
          </a:p>
          <a:p>
            <a:r>
              <a:rPr lang="en-AU" dirty="0" smtClean="0"/>
              <a:t>Drinking water?</a:t>
            </a:r>
          </a:p>
          <a:p>
            <a:r>
              <a:rPr lang="en-AU" dirty="0" smtClean="0"/>
              <a:t>Aquatic Ecosystems?</a:t>
            </a:r>
          </a:p>
          <a:p>
            <a:r>
              <a:rPr lang="en-AU" dirty="0" smtClean="0"/>
              <a:t>Cultural and spiritual?</a:t>
            </a:r>
          </a:p>
          <a:p>
            <a:r>
              <a:rPr lang="en-AU" dirty="0" smtClean="0"/>
              <a:t>Other EV’s?</a:t>
            </a:r>
          </a:p>
          <a:p>
            <a:r>
              <a:rPr lang="en-AU" dirty="0" smtClean="0"/>
              <a:t>It took the 2006-2009 drought.</a:t>
            </a:r>
            <a:endParaRPr lang="en-AU" dirty="0"/>
          </a:p>
        </p:txBody>
      </p:sp>
      <p:pic>
        <p:nvPicPr>
          <p:cNvPr id="2" name="Picture 1"/>
          <p:cNvPicPr>
            <a:picLocks noChangeAspect="1"/>
          </p:cNvPicPr>
          <p:nvPr/>
        </p:nvPicPr>
        <p:blipFill>
          <a:blip r:embed="rId5"/>
          <a:stretch>
            <a:fillRect/>
          </a:stretch>
        </p:blipFill>
        <p:spPr>
          <a:xfrm>
            <a:off x="7628863" y="44113"/>
            <a:ext cx="926672" cy="1005927"/>
          </a:xfrm>
          <a:prstGeom prst="rect">
            <a:avLst/>
          </a:prstGeom>
        </p:spPr>
      </p:pic>
    </p:spTree>
    <p:extLst>
      <p:ext uri="{BB962C8B-B14F-4D97-AF65-F5344CB8AC3E}">
        <p14:creationId xmlns:p14="http://schemas.microsoft.com/office/powerpoint/2010/main" val="213175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animEffect transition="in" filter="fade">
                                      <p:cBhvr>
                                        <p:cTn id="7" dur="500"/>
                                        <p:tgtEl>
                                          <p:spTgt spid="1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3" end="3"/>
                                            </p:txEl>
                                          </p:spTgt>
                                        </p:tgtEl>
                                        <p:attrNameLst>
                                          <p:attrName>style.visibility</p:attrName>
                                        </p:attrNameLst>
                                      </p:cBhvr>
                                      <p:to>
                                        <p:strVal val="visible"/>
                                      </p:to>
                                    </p:set>
                                    <p:animEffect transition="in" filter="fade">
                                      <p:cBhvr>
                                        <p:cTn id="12" dur="500"/>
                                        <p:tgtEl>
                                          <p:spTgt spid="1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4" end="4"/>
                                            </p:txEl>
                                          </p:spTgt>
                                        </p:tgtEl>
                                        <p:attrNameLst>
                                          <p:attrName>style.visibility</p:attrName>
                                        </p:attrNameLst>
                                      </p:cBhvr>
                                      <p:to>
                                        <p:strVal val="visible"/>
                                      </p:to>
                                    </p:set>
                                    <p:animEffect transition="in" filter="fade">
                                      <p:cBhvr>
                                        <p:cTn id="17" dur="500"/>
                                        <p:tgtEl>
                                          <p:spTgt spid="1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5" end="5"/>
                                            </p:txEl>
                                          </p:spTgt>
                                        </p:tgtEl>
                                        <p:attrNameLst>
                                          <p:attrName>style.visibility</p:attrName>
                                        </p:attrNameLst>
                                      </p:cBhvr>
                                      <p:to>
                                        <p:strVal val="visible"/>
                                      </p:to>
                                    </p:set>
                                    <p:animEffect transition="in" filter="fade">
                                      <p:cBhvr>
                                        <p:cTn id="22"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20762" y="1195796"/>
            <a:ext cx="8294588" cy="4981167"/>
          </a:xfrm>
        </p:spPr>
        <p:txBody>
          <a:bodyPr/>
          <a:lstStyle/>
          <a:p>
            <a:r>
              <a:rPr lang="en-AU" dirty="0"/>
              <a:t>Why do we say it is poor water quality</a:t>
            </a:r>
            <a:r>
              <a:rPr lang="en-AU" dirty="0" smtClean="0"/>
              <a:t>?</a:t>
            </a:r>
          </a:p>
          <a:p>
            <a:r>
              <a:rPr lang="en-AU" dirty="0" smtClean="0"/>
              <a:t>Monitoring as part of the MERI for NRM called AECRs or Aquatic Ecosystem Condition Reports. A combination of water chemistry and ecological condition </a:t>
            </a:r>
          </a:p>
          <a:p>
            <a:r>
              <a:rPr lang="en-AU" dirty="0"/>
              <a:t>This sampling and monitoring showed that only 17% were good or better, so 83% are fair, poor or very poor. </a:t>
            </a:r>
            <a:endParaRPr lang="en-AU" dirty="0" smtClean="0"/>
          </a:p>
          <a:p>
            <a:r>
              <a:rPr lang="en-AU" dirty="0"/>
              <a:t>But still there is a challenge for some groups to accept that water quality in the MLR is poor and unlikely to get better on its own.</a:t>
            </a:r>
            <a:endParaRPr lang="en-AU" dirty="0" smtClean="0"/>
          </a:p>
          <a:p>
            <a:endParaRPr lang="en-AU" dirty="0"/>
          </a:p>
        </p:txBody>
      </p:sp>
      <p:pic>
        <p:nvPicPr>
          <p:cNvPr id="5" name="Picture 4"/>
          <p:cNvPicPr>
            <a:picLocks noChangeAspect="1"/>
          </p:cNvPicPr>
          <p:nvPr/>
        </p:nvPicPr>
        <p:blipFill>
          <a:blip r:embed="rId3"/>
          <a:srcRect/>
          <a:stretch>
            <a:fillRect/>
          </a:stretch>
        </p:blipFill>
        <p:spPr>
          <a:xfrm>
            <a:off x="6508373" y="6083808"/>
            <a:ext cx="2119060" cy="472207"/>
          </a:xfrm>
          <a:prstGeom prst="rect">
            <a:avLst/>
          </a:prstGeom>
        </p:spPr>
      </p:pic>
      <p:sp>
        <p:nvSpPr>
          <p:cNvPr id="6" name="TextBox 5"/>
          <p:cNvSpPr txBox="1"/>
          <p:nvPr/>
        </p:nvSpPr>
        <p:spPr>
          <a:xfrm>
            <a:off x="249898" y="6318958"/>
            <a:ext cx="4093442" cy="300082"/>
          </a:xfrm>
          <a:prstGeom prst="rect">
            <a:avLst/>
          </a:prstGeom>
          <a:noFill/>
        </p:spPr>
        <p:txBody>
          <a:bodyPr wrap="square" rtlCol="0">
            <a:spAutoFit/>
          </a:bodyPr>
          <a:lstStyle/>
          <a:p>
            <a:r>
              <a:rPr lang="en-AU" sz="1350" smtClean="0">
                <a:solidFill>
                  <a:srgbClr val="1268BD"/>
                </a:solidFill>
              </a:rPr>
              <a:t>BRISBANE, AUSTRALIA |  18 - 20 </a:t>
            </a:r>
            <a:r>
              <a:rPr lang="en-AU" sz="1350">
                <a:solidFill>
                  <a:srgbClr val="1268BD"/>
                </a:solidFill>
              </a:rPr>
              <a:t>SEPTEMBER </a:t>
            </a:r>
            <a:r>
              <a:rPr lang="en-AU" sz="1350" smtClean="0">
                <a:solidFill>
                  <a:srgbClr val="1268BD"/>
                </a:solidFill>
              </a:rPr>
              <a:t>2017</a:t>
            </a:r>
            <a:endParaRPr lang="en-AU" sz="1350">
              <a:solidFill>
                <a:srgbClr val="1268BD"/>
              </a:solidFill>
            </a:endParaRPr>
          </a:p>
        </p:txBody>
      </p:sp>
      <p:pic>
        <p:nvPicPr>
          <p:cNvPr id="7" name="Picture 6" descr="RS17 ID long_blue.png"/>
          <p:cNvPicPr>
            <a:picLocks noChangeAspect="1"/>
          </p:cNvPicPr>
          <p:nvPr/>
        </p:nvPicPr>
        <p:blipFill>
          <a:blip r:embed="rId4"/>
          <a:srcRect/>
          <a:stretch>
            <a:fillRect/>
          </a:stretch>
        </p:blipFill>
        <p:spPr>
          <a:xfrm>
            <a:off x="185057" y="162300"/>
            <a:ext cx="3842657" cy="915730"/>
          </a:xfrm>
          <a:prstGeom prst="rect">
            <a:avLst/>
          </a:prstGeom>
        </p:spPr>
      </p:pic>
      <p:cxnSp>
        <p:nvCxnSpPr>
          <p:cNvPr id="8" name="Straight Connector 7"/>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420613" y="6318957"/>
            <a:ext cx="1284987" cy="300082"/>
          </a:xfrm>
          <a:prstGeom prst="rect">
            <a:avLst/>
          </a:prstGeom>
          <a:noFill/>
        </p:spPr>
        <p:txBody>
          <a:bodyPr wrap="square" rtlCol="0">
            <a:spAutoFit/>
          </a:bodyPr>
          <a:lstStyle/>
          <a:p>
            <a:r>
              <a:rPr lang="en-AU" sz="1350" smtClean="0">
                <a:solidFill>
                  <a:srgbClr val="1268BD"/>
                </a:solidFill>
              </a:rPr>
              <a:t>MANAGED BY</a:t>
            </a:r>
            <a:endParaRPr lang="en-AU" sz="1350">
              <a:solidFill>
                <a:srgbClr val="1268BD"/>
              </a:solidFill>
            </a:endParaRPr>
          </a:p>
        </p:txBody>
      </p:sp>
      <p:pic>
        <p:nvPicPr>
          <p:cNvPr id="2" name="Picture 1"/>
          <p:cNvPicPr>
            <a:picLocks noChangeAspect="1"/>
          </p:cNvPicPr>
          <p:nvPr/>
        </p:nvPicPr>
        <p:blipFill>
          <a:blip r:embed="rId5"/>
          <a:stretch>
            <a:fillRect/>
          </a:stretch>
        </p:blipFill>
        <p:spPr>
          <a:xfrm>
            <a:off x="7588678" y="44113"/>
            <a:ext cx="926672" cy="1005927"/>
          </a:xfrm>
          <a:prstGeom prst="rect">
            <a:avLst/>
          </a:prstGeom>
        </p:spPr>
      </p:pic>
    </p:spTree>
    <p:extLst>
      <p:ext uri="{BB962C8B-B14F-4D97-AF65-F5344CB8AC3E}">
        <p14:creationId xmlns:p14="http://schemas.microsoft.com/office/powerpoint/2010/main" val="10358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41832" y="1164770"/>
            <a:ext cx="8173518" cy="5012193"/>
          </a:xfrm>
        </p:spPr>
        <p:txBody>
          <a:bodyPr>
            <a:normAutofit/>
          </a:bodyPr>
          <a:lstStyle/>
          <a:p>
            <a:r>
              <a:rPr lang="en-AU" dirty="0"/>
              <a:t>How do we develop a WQIP faced with these barriers?</a:t>
            </a:r>
          </a:p>
          <a:p>
            <a:r>
              <a:rPr lang="en-AU" dirty="0" smtClean="0"/>
              <a:t>Over 70% of NRM budget spent on land management, education and capacity building</a:t>
            </a:r>
          </a:p>
          <a:p>
            <a:r>
              <a:rPr lang="en-AU" dirty="0" smtClean="0"/>
              <a:t>Implied water quality improvement</a:t>
            </a:r>
          </a:p>
          <a:p>
            <a:r>
              <a:rPr lang="en-AU" dirty="0" smtClean="0"/>
              <a:t>Consultation and engagement</a:t>
            </a:r>
          </a:p>
          <a:p>
            <a:r>
              <a:rPr lang="en-AU" dirty="0" smtClean="0"/>
              <a:t>Provide focus for funding and efforts</a:t>
            </a:r>
          </a:p>
          <a:p>
            <a:r>
              <a:rPr lang="en-AU" dirty="0" smtClean="0"/>
              <a:t>Recognise industry as part of community and recognise limitations of what can be achieved</a:t>
            </a:r>
          </a:p>
          <a:p>
            <a:pPr lvl="1"/>
            <a:r>
              <a:rPr lang="en-AU" dirty="0" err="1" smtClean="0"/>
              <a:t>Eg</a:t>
            </a:r>
            <a:r>
              <a:rPr lang="en-AU" dirty="0" smtClean="0"/>
              <a:t> never be pristine</a:t>
            </a:r>
          </a:p>
          <a:p>
            <a:pPr lvl="1"/>
            <a:r>
              <a:rPr lang="en-AU" dirty="0" smtClean="0"/>
              <a:t>Some groups can only do a little</a:t>
            </a:r>
          </a:p>
          <a:p>
            <a:pPr marL="0" indent="0">
              <a:buNone/>
            </a:pPr>
            <a:endParaRPr lang="en-AU" dirty="0" smtClean="0"/>
          </a:p>
          <a:p>
            <a:endParaRPr lang="en-AU" dirty="0"/>
          </a:p>
        </p:txBody>
      </p:sp>
      <p:pic>
        <p:nvPicPr>
          <p:cNvPr id="5" name="Picture 4"/>
          <p:cNvPicPr>
            <a:picLocks noChangeAspect="1"/>
          </p:cNvPicPr>
          <p:nvPr/>
        </p:nvPicPr>
        <p:blipFill>
          <a:blip r:embed="rId3"/>
          <a:srcRect/>
          <a:stretch>
            <a:fillRect/>
          </a:stretch>
        </p:blipFill>
        <p:spPr>
          <a:xfrm>
            <a:off x="6508373" y="6083808"/>
            <a:ext cx="2119060" cy="472207"/>
          </a:xfrm>
          <a:prstGeom prst="rect">
            <a:avLst/>
          </a:prstGeom>
        </p:spPr>
      </p:pic>
      <p:sp>
        <p:nvSpPr>
          <p:cNvPr id="6" name="TextBox 5"/>
          <p:cNvSpPr txBox="1"/>
          <p:nvPr/>
        </p:nvSpPr>
        <p:spPr>
          <a:xfrm>
            <a:off x="249898" y="6318958"/>
            <a:ext cx="4093442" cy="300082"/>
          </a:xfrm>
          <a:prstGeom prst="rect">
            <a:avLst/>
          </a:prstGeom>
          <a:noFill/>
        </p:spPr>
        <p:txBody>
          <a:bodyPr wrap="square" rtlCol="0">
            <a:spAutoFit/>
          </a:bodyPr>
          <a:lstStyle/>
          <a:p>
            <a:r>
              <a:rPr lang="en-AU" sz="1350" smtClean="0">
                <a:solidFill>
                  <a:srgbClr val="1268BD"/>
                </a:solidFill>
              </a:rPr>
              <a:t>BRISBANE, AUSTRALIA |  18 - 20 </a:t>
            </a:r>
            <a:r>
              <a:rPr lang="en-AU" sz="1350">
                <a:solidFill>
                  <a:srgbClr val="1268BD"/>
                </a:solidFill>
              </a:rPr>
              <a:t>SEPTEMBER </a:t>
            </a:r>
            <a:r>
              <a:rPr lang="en-AU" sz="1350" smtClean="0">
                <a:solidFill>
                  <a:srgbClr val="1268BD"/>
                </a:solidFill>
              </a:rPr>
              <a:t>2017</a:t>
            </a:r>
            <a:endParaRPr lang="en-AU" sz="1350">
              <a:solidFill>
                <a:srgbClr val="1268BD"/>
              </a:solidFill>
            </a:endParaRPr>
          </a:p>
        </p:txBody>
      </p:sp>
      <p:pic>
        <p:nvPicPr>
          <p:cNvPr id="7" name="Picture 6" descr="RS17 ID long_blue.png"/>
          <p:cNvPicPr>
            <a:picLocks noChangeAspect="1"/>
          </p:cNvPicPr>
          <p:nvPr/>
        </p:nvPicPr>
        <p:blipFill>
          <a:blip r:embed="rId4"/>
          <a:srcRect/>
          <a:stretch>
            <a:fillRect/>
          </a:stretch>
        </p:blipFill>
        <p:spPr>
          <a:xfrm>
            <a:off x="185057" y="162300"/>
            <a:ext cx="3842657" cy="915730"/>
          </a:xfrm>
          <a:prstGeom prst="rect">
            <a:avLst/>
          </a:prstGeom>
        </p:spPr>
      </p:pic>
      <p:cxnSp>
        <p:nvCxnSpPr>
          <p:cNvPr id="8" name="Straight Connector 7"/>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420613" y="6318957"/>
            <a:ext cx="1284987" cy="300082"/>
          </a:xfrm>
          <a:prstGeom prst="rect">
            <a:avLst/>
          </a:prstGeom>
          <a:noFill/>
        </p:spPr>
        <p:txBody>
          <a:bodyPr wrap="square" rtlCol="0">
            <a:spAutoFit/>
          </a:bodyPr>
          <a:lstStyle/>
          <a:p>
            <a:r>
              <a:rPr lang="en-AU" sz="1350" smtClean="0">
                <a:solidFill>
                  <a:srgbClr val="1268BD"/>
                </a:solidFill>
              </a:rPr>
              <a:t>MANAGED BY</a:t>
            </a:r>
            <a:endParaRPr lang="en-AU" sz="1350">
              <a:solidFill>
                <a:srgbClr val="1268BD"/>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8481" y="40044"/>
            <a:ext cx="926869" cy="1009996"/>
          </a:xfrm>
          <a:prstGeom prst="rect">
            <a:avLst/>
          </a:prstGeom>
        </p:spPr>
      </p:pic>
    </p:spTree>
    <p:extLst>
      <p:ext uri="{BB962C8B-B14F-4D97-AF65-F5344CB8AC3E}">
        <p14:creationId xmlns:p14="http://schemas.microsoft.com/office/powerpoint/2010/main" val="356152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49898" y="1208658"/>
            <a:ext cx="8265452" cy="4968305"/>
          </a:xfrm>
        </p:spPr>
        <p:txBody>
          <a:bodyPr/>
          <a:lstStyle/>
          <a:p>
            <a:r>
              <a:rPr lang="en-AU" dirty="0" smtClean="0"/>
              <a:t>The Mount Lofty Ranges Watershed Water Quality Improvement Plan – MLRWWQIP - is being released as a web document with industry support, government agency endorsement and hopefully Australian Government funding to deliver actions.</a:t>
            </a:r>
            <a:endParaRPr lang="en-AU" dirty="0"/>
          </a:p>
        </p:txBody>
      </p:sp>
      <p:pic>
        <p:nvPicPr>
          <p:cNvPr id="5" name="Picture 4"/>
          <p:cNvPicPr>
            <a:picLocks noChangeAspect="1"/>
          </p:cNvPicPr>
          <p:nvPr/>
        </p:nvPicPr>
        <p:blipFill>
          <a:blip r:embed="rId3"/>
          <a:srcRect/>
          <a:stretch>
            <a:fillRect/>
          </a:stretch>
        </p:blipFill>
        <p:spPr>
          <a:xfrm>
            <a:off x="6508373" y="6083808"/>
            <a:ext cx="2119060" cy="472207"/>
          </a:xfrm>
          <a:prstGeom prst="rect">
            <a:avLst/>
          </a:prstGeom>
        </p:spPr>
      </p:pic>
      <p:sp>
        <p:nvSpPr>
          <p:cNvPr id="6" name="TextBox 5"/>
          <p:cNvSpPr txBox="1"/>
          <p:nvPr/>
        </p:nvSpPr>
        <p:spPr>
          <a:xfrm>
            <a:off x="249898" y="6318958"/>
            <a:ext cx="4093442" cy="300082"/>
          </a:xfrm>
          <a:prstGeom prst="rect">
            <a:avLst/>
          </a:prstGeom>
          <a:noFill/>
        </p:spPr>
        <p:txBody>
          <a:bodyPr wrap="square" rtlCol="0">
            <a:spAutoFit/>
          </a:bodyPr>
          <a:lstStyle/>
          <a:p>
            <a:r>
              <a:rPr lang="en-AU" sz="1350" smtClean="0">
                <a:solidFill>
                  <a:srgbClr val="1268BD"/>
                </a:solidFill>
              </a:rPr>
              <a:t>BRISBANE, AUSTRALIA |  18 - 20 </a:t>
            </a:r>
            <a:r>
              <a:rPr lang="en-AU" sz="1350">
                <a:solidFill>
                  <a:srgbClr val="1268BD"/>
                </a:solidFill>
              </a:rPr>
              <a:t>SEPTEMBER </a:t>
            </a:r>
            <a:r>
              <a:rPr lang="en-AU" sz="1350" smtClean="0">
                <a:solidFill>
                  <a:srgbClr val="1268BD"/>
                </a:solidFill>
              </a:rPr>
              <a:t>2017</a:t>
            </a:r>
            <a:endParaRPr lang="en-AU" sz="1350">
              <a:solidFill>
                <a:srgbClr val="1268BD"/>
              </a:solidFill>
            </a:endParaRPr>
          </a:p>
        </p:txBody>
      </p:sp>
      <p:pic>
        <p:nvPicPr>
          <p:cNvPr id="7" name="Picture 6" descr="RS17 ID long_blue.png"/>
          <p:cNvPicPr>
            <a:picLocks noChangeAspect="1"/>
          </p:cNvPicPr>
          <p:nvPr/>
        </p:nvPicPr>
        <p:blipFill>
          <a:blip r:embed="rId4"/>
          <a:srcRect/>
          <a:stretch>
            <a:fillRect/>
          </a:stretch>
        </p:blipFill>
        <p:spPr>
          <a:xfrm>
            <a:off x="185057" y="162300"/>
            <a:ext cx="3842657" cy="915730"/>
          </a:xfrm>
          <a:prstGeom prst="rect">
            <a:avLst/>
          </a:prstGeom>
        </p:spPr>
      </p:pic>
      <p:cxnSp>
        <p:nvCxnSpPr>
          <p:cNvPr id="8" name="Straight Connector 7"/>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420613" y="6318957"/>
            <a:ext cx="1284987" cy="300082"/>
          </a:xfrm>
          <a:prstGeom prst="rect">
            <a:avLst/>
          </a:prstGeom>
          <a:noFill/>
        </p:spPr>
        <p:txBody>
          <a:bodyPr wrap="square" rtlCol="0">
            <a:spAutoFit/>
          </a:bodyPr>
          <a:lstStyle/>
          <a:p>
            <a:r>
              <a:rPr lang="en-AU" sz="1350" smtClean="0">
                <a:solidFill>
                  <a:srgbClr val="1268BD"/>
                </a:solidFill>
              </a:rPr>
              <a:t>MANAGED BY</a:t>
            </a:r>
            <a:endParaRPr lang="en-AU" sz="1350">
              <a:solidFill>
                <a:srgbClr val="1268BD"/>
              </a:solidFill>
            </a:endParaRPr>
          </a:p>
        </p:txBody>
      </p:sp>
      <p:pic>
        <p:nvPicPr>
          <p:cNvPr id="2" name="Picture 1"/>
          <p:cNvPicPr>
            <a:picLocks noChangeAspect="1"/>
          </p:cNvPicPr>
          <p:nvPr/>
        </p:nvPicPr>
        <p:blipFill>
          <a:blip r:embed="rId5"/>
          <a:stretch>
            <a:fillRect/>
          </a:stretch>
        </p:blipFill>
        <p:spPr>
          <a:xfrm>
            <a:off x="7588678" y="44113"/>
            <a:ext cx="926672" cy="1005927"/>
          </a:xfrm>
          <a:prstGeom prst="rect">
            <a:avLst/>
          </a:prstGeom>
        </p:spPr>
      </p:pic>
    </p:spTree>
    <p:extLst>
      <p:ext uri="{BB962C8B-B14F-4D97-AF65-F5344CB8AC3E}">
        <p14:creationId xmlns:p14="http://schemas.microsoft.com/office/powerpoint/2010/main" val="2545582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rcRect/>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smtClean="0">
                <a:solidFill>
                  <a:srgbClr val="1268BD"/>
                </a:solidFill>
              </a:rPr>
              <a:t>BRISBANE, AUSTRALIA |  18 - 20 </a:t>
            </a:r>
            <a:r>
              <a:rPr lang="en-AU" sz="1350">
                <a:solidFill>
                  <a:srgbClr val="1268BD"/>
                </a:solidFill>
              </a:rPr>
              <a:t>SEPTEMBER </a:t>
            </a:r>
            <a:r>
              <a:rPr lang="en-AU" sz="1350" smtClean="0">
                <a:solidFill>
                  <a:srgbClr val="1268BD"/>
                </a:solidFill>
              </a:rPr>
              <a:t>2017</a:t>
            </a:r>
            <a:endParaRPr lang="en-AU" sz="1350">
              <a:solidFill>
                <a:srgbClr val="1268BD"/>
              </a:solidFill>
            </a:endParaRPr>
          </a:p>
        </p:txBody>
      </p:sp>
      <p:pic>
        <p:nvPicPr>
          <p:cNvPr id="8" name="Picture 7" descr="RS17 ID long_blue.png"/>
          <p:cNvPicPr>
            <a:picLocks noChangeAspect="1"/>
          </p:cNvPicPr>
          <p:nvPr/>
        </p:nvPicPr>
        <p:blipFill>
          <a:blip r:embed="rId4"/>
          <a:srcRect/>
          <a:stretch>
            <a:fillRect/>
          </a:stretch>
        </p:blipFill>
        <p:spPr>
          <a:xfrm>
            <a:off x="185057" y="162300"/>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smtClean="0">
                <a:solidFill>
                  <a:srgbClr val="1268BD"/>
                </a:solidFill>
              </a:rPr>
              <a:t>MANAGED BY</a:t>
            </a:r>
            <a:endParaRPr lang="en-AU" sz="1350">
              <a:solidFill>
                <a:srgbClr val="1268BD"/>
              </a:solidFill>
            </a:endParaRPr>
          </a:p>
        </p:txBody>
      </p:sp>
      <p:sp>
        <p:nvSpPr>
          <p:cNvPr id="18" name="Content Placeholder 17"/>
          <p:cNvSpPr>
            <a:spLocks noGrp="1"/>
          </p:cNvSpPr>
          <p:nvPr>
            <p:ph sz="half" idx="1"/>
          </p:nvPr>
        </p:nvSpPr>
        <p:spPr>
          <a:xfrm>
            <a:off x="628649" y="1186279"/>
            <a:ext cx="7998783" cy="4990684"/>
          </a:xfrm>
        </p:spPr>
        <p:txBody>
          <a:bodyPr>
            <a:normAutofit/>
          </a:bodyPr>
          <a:lstStyle/>
          <a:p>
            <a:r>
              <a:rPr lang="en-AU" dirty="0"/>
              <a:t>A correspondent to the </a:t>
            </a:r>
            <a:r>
              <a:rPr lang="en-AU" i="1" dirty="0"/>
              <a:t>Observer</a:t>
            </a:r>
            <a:r>
              <a:rPr lang="en-AU" dirty="0"/>
              <a:t> of Adelaide on the 25 May 1843 wrote:</a:t>
            </a:r>
          </a:p>
          <a:p>
            <a:r>
              <a:rPr lang="en-AU" dirty="0"/>
              <a:t>“</a:t>
            </a:r>
            <a:r>
              <a:rPr lang="en-AU" i="1" dirty="0"/>
              <a:t>It does appear strange to me that no steps are as yet taken to supply the town with cleaner water. It would be hard indeed to persuade me that the Torrens water is at all wholesome, if sheep washing with tobacco, tanning hides and so forth, are allowed on its banks….But besides all this, the cows, goats, bullocks and horses kept in town are taken to the old bridge to water and to wash</a:t>
            </a:r>
            <a:r>
              <a:rPr lang="en-AU" dirty="0"/>
              <a:t>….”(Whitelock et al 2000</a:t>
            </a:r>
            <a:r>
              <a:rPr lang="en-AU" dirty="0" smtClean="0"/>
              <a:t>).</a:t>
            </a:r>
            <a:endParaRPr lang="en-AU" dirty="0"/>
          </a:p>
        </p:txBody>
      </p:sp>
      <p:pic>
        <p:nvPicPr>
          <p:cNvPr id="2" name="Picture 1"/>
          <p:cNvPicPr>
            <a:picLocks noChangeAspect="1"/>
          </p:cNvPicPr>
          <p:nvPr/>
        </p:nvPicPr>
        <p:blipFill>
          <a:blip r:embed="rId5"/>
          <a:stretch>
            <a:fillRect/>
          </a:stretch>
        </p:blipFill>
        <p:spPr>
          <a:xfrm>
            <a:off x="7630042" y="37732"/>
            <a:ext cx="926672" cy="1005927"/>
          </a:xfrm>
          <a:prstGeom prst="rect">
            <a:avLst/>
          </a:prstGeom>
        </p:spPr>
      </p:pic>
    </p:spTree>
    <p:extLst>
      <p:ext uri="{BB962C8B-B14F-4D97-AF65-F5344CB8AC3E}">
        <p14:creationId xmlns:p14="http://schemas.microsoft.com/office/powerpoint/2010/main" val="3734424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rcRect/>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smtClean="0">
                <a:solidFill>
                  <a:srgbClr val="1268BD"/>
                </a:solidFill>
              </a:rPr>
              <a:t>BRISBANE, AUSTRALIA |  18 - 20 </a:t>
            </a:r>
            <a:r>
              <a:rPr lang="en-AU" sz="1350">
                <a:solidFill>
                  <a:srgbClr val="1268BD"/>
                </a:solidFill>
              </a:rPr>
              <a:t>SEPTEMBER </a:t>
            </a:r>
            <a:r>
              <a:rPr lang="en-AU" sz="1350" smtClean="0">
                <a:solidFill>
                  <a:srgbClr val="1268BD"/>
                </a:solidFill>
              </a:rPr>
              <a:t>2017</a:t>
            </a:r>
            <a:endParaRPr lang="en-AU" sz="1350">
              <a:solidFill>
                <a:srgbClr val="1268BD"/>
              </a:solidFill>
            </a:endParaRPr>
          </a:p>
        </p:txBody>
      </p:sp>
      <p:pic>
        <p:nvPicPr>
          <p:cNvPr id="8" name="Picture 7" descr="RS17 ID long_blue.png"/>
          <p:cNvPicPr>
            <a:picLocks noChangeAspect="1"/>
          </p:cNvPicPr>
          <p:nvPr/>
        </p:nvPicPr>
        <p:blipFill>
          <a:blip r:embed="rId4"/>
          <a:srcRec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smtClean="0">
                <a:solidFill>
                  <a:srgbClr val="1268BD"/>
                </a:solidFill>
              </a:rPr>
              <a:t>MANAGED BY</a:t>
            </a:r>
            <a:endParaRPr lang="en-AU" sz="1350">
              <a:solidFill>
                <a:srgbClr val="1268BD"/>
              </a:solidFill>
            </a:endParaRPr>
          </a:p>
        </p:txBody>
      </p:sp>
      <p:sp>
        <p:nvSpPr>
          <p:cNvPr id="18" name="Content Placeholder 17"/>
          <p:cNvSpPr>
            <a:spLocks noGrp="1"/>
          </p:cNvSpPr>
          <p:nvPr>
            <p:ph sz="half" idx="1"/>
          </p:nvPr>
        </p:nvSpPr>
        <p:spPr>
          <a:xfrm>
            <a:off x="628650" y="1186279"/>
            <a:ext cx="8156802" cy="4990684"/>
          </a:xfrm>
        </p:spPr>
        <p:txBody>
          <a:bodyPr>
            <a:normAutofit/>
          </a:bodyPr>
          <a:lstStyle/>
          <a:p>
            <a:r>
              <a:rPr lang="en-AU" dirty="0"/>
              <a:t>In 1957 newspapers published letters from ‘horrified’ residents informing their fellow citizens that sheep were allowed to graze in the South Para catchment area. There were also departmental reports to the Public Works Parliamentary Standing Committee of ‘disturbing’ sewage conditions’ at Lobethal and Gumeracha (Hammerton 1986 ). </a:t>
            </a:r>
          </a:p>
        </p:txBody>
      </p:sp>
      <p:pic>
        <p:nvPicPr>
          <p:cNvPr id="2" name="Picture 1"/>
          <p:cNvPicPr>
            <a:picLocks noChangeAspect="1"/>
          </p:cNvPicPr>
          <p:nvPr/>
        </p:nvPicPr>
        <p:blipFill>
          <a:blip r:embed="rId5"/>
          <a:stretch>
            <a:fillRect/>
          </a:stretch>
        </p:blipFill>
        <p:spPr>
          <a:xfrm>
            <a:off x="7631321" y="44113"/>
            <a:ext cx="926672" cy="1005927"/>
          </a:xfrm>
          <a:prstGeom prst="rect">
            <a:avLst/>
          </a:prstGeom>
        </p:spPr>
      </p:pic>
    </p:spTree>
    <p:extLst>
      <p:ext uri="{BB962C8B-B14F-4D97-AF65-F5344CB8AC3E}">
        <p14:creationId xmlns:p14="http://schemas.microsoft.com/office/powerpoint/2010/main" val="3109010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8564" y="1186279"/>
            <a:ext cx="4810409" cy="4990684"/>
          </a:xfrm>
        </p:spPr>
        <p:txBody>
          <a:bodyPr>
            <a:normAutofit lnSpcReduction="10000"/>
          </a:bodyPr>
          <a:lstStyle/>
          <a:p>
            <a:r>
              <a:rPr lang="en-AU" dirty="0"/>
              <a:t>An extreme example was the township of Chain of Ponds, founded in 1850. In response to possible sewage contamination concerns for the Millbrook Reservoir in 1977 it was decided to buy up all the property and remove the township. The population was forced to sell their houses so they could be demolished, the last family leaving in 1981 (Sunday Mail 2010).</a:t>
            </a:r>
          </a:p>
        </p:txBody>
      </p:sp>
      <p:pic>
        <p:nvPicPr>
          <p:cNvPr id="5" name="Picture 4"/>
          <p:cNvPicPr>
            <a:picLocks noChangeAspect="1"/>
          </p:cNvPicPr>
          <p:nvPr/>
        </p:nvPicPr>
        <p:blipFill>
          <a:blip r:embed="rId3"/>
          <a:srcRect/>
          <a:stretch>
            <a:fillRect/>
          </a:stretch>
        </p:blipFill>
        <p:spPr>
          <a:xfrm>
            <a:off x="6508373" y="6083808"/>
            <a:ext cx="2119060" cy="472207"/>
          </a:xfrm>
          <a:prstGeom prst="rect">
            <a:avLst/>
          </a:prstGeom>
        </p:spPr>
      </p:pic>
      <p:sp>
        <p:nvSpPr>
          <p:cNvPr id="6" name="TextBox 5"/>
          <p:cNvSpPr txBox="1"/>
          <p:nvPr/>
        </p:nvSpPr>
        <p:spPr>
          <a:xfrm>
            <a:off x="249898" y="6318958"/>
            <a:ext cx="4093442" cy="300082"/>
          </a:xfrm>
          <a:prstGeom prst="rect">
            <a:avLst/>
          </a:prstGeom>
          <a:noFill/>
        </p:spPr>
        <p:txBody>
          <a:bodyPr wrap="square" rtlCol="0">
            <a:spAutoFit/>
          </a:bodyPr>
          <a:lstStyle/>
          <a:p>
            <a:r>
              <a:rPr lang="en-AU" sz="1350" smtClean="0">
                <a:solidFill>
                  <a:srgbClr val="1268BD"/>
                </a:solidFill>
              </a:rPr>
              <a:t>BRISBANE, AUSTRALIA |  18 - 20 </a:t>
            </a:r>
            <a:r>
              <a:rPr lang="en-AU" sz="1350">
                <a:solidFill>
                  <a:srgbClr val="1268BD"/>
                </a:solidFill>
              </a:rPr>
              <a:t>SEPTEMBER </a:t>
            </a:r>
            <a:r>
              <a:rPr lang="en-AU" sz="1350" smtClean="0">
                <a:solidFill>
                  <a:srgbClr val="1268BD"/>
                </a:solidFill>
              </a:rPr>
              <a:t>2017</a:t>
            </a:r>
            <a:endParaRPr lang="en-AU" sz="1350">
              <a:solidFill>
                <a:srgbClr val="1268BD"/>
              </a:solidFill>
            </a:endParaRPr>
          </a:p>
        </p:txBody>
      </p:sp>
      <p:pic>
        <p:nvPicPr>
          <p:cNvPr id="7" name="Picture 6" descr="RS17 ID long_blue.png"/>
          <p:cNvPicPr>
            <a:picLocks noChangeAspect="1"/>
          </p:cNvPicPr>
          <p:nvPr/>
        </p:nvPicPr>
        <p:blipFill>
          <a:blip r:embed="rId4"/>
          <a:srcRect/>
          <a:stretch>
            <a:fillRect/>
          </a:stretch>
        </p:blipFill>
        <p:spPr>
          <a:xfrm>
            <a:off x="185057" y="162300"/>
            <a:ext cx="3842657" cy="915730"/>
          </a:xfrm>
          <a:prstGeom prst="rect">
            <a:avLst/>
          </a:prstGeom>
        </p:spPr>
      </p:pic>
      <p:cxnSp>
        <p:nvCxnSpPr>
          <p:cNvPr id="8" name="Straight Connector 7"/>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420613" y="6318957"/>
            <a:ext cx="1284987" cy="300082"/>
          </a:xfrm>
          <a:prstGeom prst="rect">
            <a:avLst/>
          </a:prstGeom>
          <a:noFill/>
        </p:spPr>
        <p:txBody>
          <a:bodyPr wrap="square" rtlCol="0">
            <a:spAutoFit/>
          </a:bodyPr>
          <a:lstStyle/>
          <a:p>
            <a:r>
              <a:rPr lang="en-AU" sz="1350" smtClean="0">
                <a:solidFill>
                  <a:srgbClr val="1268BD"/>
                </a:solidFill>
              </a:rPr>
              <a:t>MANAGED BY</a:t>
            </a:r>
            <a:endParaRPr lang="en-AU" sz="1350">
              <a:solidFill>
                <a:srgbClr val="1268BD"/>
              </a:solidFill>
            </a:endParaRPr>
          </a:p>
        </p:txBody>
      </p:sp>
      <p:pic>
        <p:nvPicPr>
          <p:cNvPr id="12" name="Picture 6"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3892" y="1143519"/>
            <a:ext cx="3801300" cy="260759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153893" y="3844636"/>
            <a:ext cx="3631560" cy="400110"/>
          </a:xfrm>
          <a:prstGeom prst="rect">
            <a:avLst/>
          </a:prstGeom>
          <a:noFill/>
        </p:spPr>
        <p:txBody>
          <a:bodyPr wrap="square" rtlCol="0">
            <a:spAutoFit/>
          </a:bodyPr>
          <a:lstStyle/>
          <a:p>
            <a:r>
              <a:rPr lang="en-AU" sz="1000" dirty="0" smtClean="0"/>
              <a:t>Source: Flinders </a:t>
            </a:r>
            <a:r>
              <a:rPr lang="en-AU" sz="1000" dirty="0"/>
              <a:t>Ranges Research http://www.southaustralianhistory.com.au/chainofponds.htm</a:t>
            </a:r>
          </a:p>
        </p:txBody>
      </p:sp>
      <p:pic>
        <p:nvPicPr>
          <p:cNvPr id="14" name="Picture 13"/>
          <p:cNvPicPr>
            <a:picLocks noChangeAspect="1"/>
          </p:cNvPicPr>
          <p:nvPr/>
        </p:nvPicPr>
        <p:blipFill>
          <a:blip r:embed="rId6"/>
          <a:stretch>
            <a:fillRect/>
          </a:stretch>
        </p:blipFill>
        <p:spPr>
          <a:xfrm>
            <a:off x="7597588" y="44113"/>
            <a:ext cx="926672" cy="1005927"/>
          </a:xfrm>
          <a:prstGeom prst="rect">
            <a:avLst/>
          </a:prstGeom>
        </p:spPr>
      </p:pic>
    </p:spTree>
    <p:extLst>
      <p:ext uri="{BB962C8B-B14F-4D97-AF65-F5344CB8AC3E}">
        <p14:creationId xmlns:p14="http://schemas.microsoft.com/office/powerpoint/2010/main" val="336130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rcRect/>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smtClean="0">
                <a:solidFill>
                  <a:srgbClr val="1268BD"/>
                </a:solidFill>
              </a:rPr>
              <a:t>BRISBANE, AUSTRALIA |  18 - 20 </a:t>
            </a:r>
            <a:r>
              <a:rPr lang="en-AU" sz="1350">
                <a:solidFill>
                  <a:srgbClr val="1268BD"/>
                </a:solidFill>
              </a:rPr>
              <a:t>SEPTEMBER </a:t>
            </a:r>
            <a:r>
              <a:rPr lang="en-AU" sz="1350" smtClean="0">
                <a:solidFill>
                  <a:srgbClr val="1268BD"/>
                </a:solidFill>
              </a:rPr>
              <a:t>2017</a:t>
            </a:r>
            <a:endParaRPr lang="en-AU" sz="1350">
              <a:solidFill>
                <a:srgbClr val="1268BD"/>
              </a:solidFill>
            </a:endParaRPr>
          </a:p>
        </p:txBody>
      </p:sp>
      <p:pic>
        <p:nvPicPr>
          <p:cNvPr id="8" name="Picture 7" descr="RS17 ID long_blue.png"/>
          <p:cNvPicPr>
            <a:picLocks noChangeAspect="1"/>
          </p:cNvPicPr>
          <p:nvPr/>
        </p:nvPicPr>
        <p:blipFill>
          <a:blip r:embed="rId4"/>
          <a:srcRec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smtClean="0">
                <a:solidFill>
                  <a:srgbClr val="1268BD"/>
                </a:solidFill>
              </a:rPr>
              <a:t>MANAGED BY</a:t>
            </a:r>
            <a:endParaRPr lang="en-AU" sz="1350">
              <a:solidFill>
                <a:srgbClr val="1268BD"/>
              </a:solidFill>
            </a:endParaRPr>
          </a:p>
        </p:txBody>
      </p:sp>
      <p:pic>
        <p:nvPicPr>
          <p:cNvPr id="2" name="Content Placeholder 1"/>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403979" y="1165341"/>
            <a:ext cx="3785279" cy="2838959"/>
          </a:xfr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58846" y="1165341"/>
            <a:ext cx="3808520" cy="2849732"/>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56829" y="3800827"/>
            <a:ext cx="1958340" cy="2447925"/>
          </a:xfrm>
          <a:prstGeom prst="rect">
            <a:avLst/>
          </a:prstGeom>
        </p:spPr>
      </p:pic>
      <p:pic>
        <p:nvPicPr>
          <p:cNvPr id="10" name="Picture 9"/>
          <p:cNvPicPr>
            <a:picLocks noChangeAspect="1"/>
          </p:cNvPicPr>
          <p:nvPr/>
        </p:nvPicPr>
        <p:blipFill>
          <a:blip r:embed="rId8"/>
          <a:stretch>
            <a:fillRect/>
          </a:stretch>
        </p:blipFill>
        <p:spPr>
          <a:xfrm>
            <a:off x="7597588" y="44113"/>
            <a:ext cx="926672" cy="1005927"/>
          </a:xfrm>
          <a:prstGeom prst="rect">
            <a:avLst/>
          </a:prstGeom>
        </p:spPr>
      </p:pic>
      <p:pic>
        <p:nvPicPr>
          <p:cNvPr id="7" name="Picture 6"/>
          <p:cNvPicPr>
            <a:picLocks noChangeAspect="1"/>
          </p:cNvPicPr>
          <p:nvPr/>
        </p:nvPicPr>
        <p:blipFill>
          <a:blip r:embed="rId9"/>
          <a:stretch>
            <a:fillRect/>
          </a:stretch>
        </p:blipFill>
        <p:spPr>
          <a:xfrm>
            <a:off x="403979" y="3800827"/>
            <a:ext cx="3752850" cy="2447925"/>
          </a:xfrm>
          <a:prstGeom prst="rect">
            <a:avLst/>
          </a:prstGeom>
        </p:spPr>
      </p:pic>
    </p:spTree>
    <p:extLst>
      <p:ext uri="{BB962C8B-B14F-4D97-AF65-F5344CB8AC3E}">
        <p14:creationId xmlns:p14="http://schemas.microsoft.com/office/powerpoint/2010/main" val="26756627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rcRect/>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smtClean="0">
                <a:solidFill>
                  <a:srgbClr val="1268BD"/>
                </a:solidFill>
              </a:rPr>
              <a:t>BRISBANE, AUSTRALIA |  18 - 20 </a:t>
            </a:r>
            <a:r>
              <a:rPr lang="en-AU" sz="1350">
                <a:solidFill>
                  <a:srgbClr val="1268BD"/>
                </a:solidFill>
              </a:rPr>
              <a:t>SEPTEMBER </a:t>
            </a:r>
            <a:r>
              <a:rPr lang="en-AU" sz="1350" smtClean="0">
                <a:solidFill>
                  <a:srgbClr val="1268BD"/>
                </a:solidFill>
              </a:rPr>
              <a:t>2017</a:t>
            </a:r>
            <a:endParaRPr lang="en-AU" sz="1350">
              <a:solidFill>
                <a:srgbClr val="1268BD"/>
              </a:solidFill>
            </a:endParaRPr>
          </a:p>
        </p:txBody>
      </p:sp>
      <p:pic>
        <p:nvPicPr>
          <p:cNvPr id="8" name="Picture 7" descr="RS17 ID long_blue.png"/>
          <p:cNvPicPr>
            <a:picLocks noChangeAspect="1"/>
          </p:cNvPicPr>
          <p:nvPr/>
        </p:nvPicPr>
        <p:blipFill>
          <a:blip r:embed="rId4"/>
          <a:srcRec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smtClean="0">
                <a:solidFill>
                  <a:srgbClr val="1268BD"/>
                </a:solidFill>
              </a:rPr>
              <a:t>MANAGED BY</a:t>
            </a:r>
            <a:endParaRPr lang="en-AU" sz="1350">
              <a:solidFill>
                <a:srgbClr val="1268BD"/>
              </a:solidFill>
            </a:endParaRPr>
          </a:p>
        </p:txBody>
      </p:sp>
      <p:sp>
        <p:nvSpPr>
          <p:cNvPr id="18" name="Content Placeholder 17"/>
          <p:cNvSpPr>
            <a:spLocks noGrp="1"/>
          </p:cNvSpPr>
          <p:nvPr>
            <p:ph sz="half" idx="1"/>
          </p:nvPr>
        </p:nvSpPr>
        <p:spPr>
          <a:xfrm>
            <a:off x="628649" y="1186279"/>
            <a:ext cx="7998783" cy="4990684"/>
          </a:xfrm>
        </p:spPr>
        <p:txBody>
          <a:bodyPr>
            <a:normAutofit/>
          </a:bodyPr>
          <a:lstStyle/>
          <a:p>
            <a:r>
              <a:rPr lang="en-AU" dirty="0" smtClean="0"/>
              <a:t>How do we build a WQIP if there is no perceived problem?</a:t>
            </a:r>
          </a:p>
          <a:p>
            <a:r>
              <a:rPr lang="en-AU" dirty="0" smtClean="0"/>
              <a:t>How do we define water quality?</a:t>
            </a:r>
          </a:p>
          <a:p>
            <a:pPr lvl="1"/>
            <a:r>
              <a:rPr lang="en-AU" sz="2800" dirty="0" smtClean="0"/>
              <a:t>Is it a number?</a:t>
            </a:r>
          </a:p>
          <a:p>
            <a:pPr lvl="1"/>
            <a:r>
              <a:rPr lang="en-AU" sz="2800" dirty="0" smtClean="0"/>
              <a:t>Is it a look, a visual definition?</a:t>
            </a:r>
          </a:p>
          <a:p>
            <a:pPr lvl="1"/>
            <a:r>
              <a:rPr lang="en-AU" sz="2800" dirty="0" smtClean="0"/>
              <a:t>Is it a cost,  $$ to treat</a:t>
            </a:r>
          </a:p>
          <a:p>
            <a:pPr lvl="1"/>
            <a:r>
              <a:rPr lang="en-AU" sz="2800" dirty="0" smtClean="0"/>
              <a:t>Is it an environmental value not met?</a:t>
            </a:r>
          </a:p>
          <a:p>
            <a:pPr lvl="2"/>
            <a:endParaRPr lang="en-AU" sz="2400" dirty="0" smtClean="0"/>
          </a:p>
          <a:p>
            <a:pPr lvl="2"/>
            <a:endParaRPr lang="en-AU" sz="2400" dirty="0" smtClean="0"/>
          </a:p>
          <a:p>
            <a:pPr lvl="2"/>
            <a:endParaRPr lang="en-AU" sz="2400" dirty="0" smtClean="0"/>
          </a:p>
          <a:p>
            <a:pPr lvl="2"/>
            <a:endParaRPr lang="en-AU" dirty="0"/>
          </a:p>
        </p:txBody>
      </p:sp>
      <p:pic>
        <p:nvPicPr>
          <p:cNvPr id="2" name="Picture 1"/>
          <p:cNvPicPr>
            <a:picLocks noChangeAspect="1"/>
          </p:cNvPicPr>
          <p:nvPr/>
        </p:nvPicPr>
        <p:blipFill>
          <a:blip r:embed="rId5"/>
          <a:stretch>
            <a:fillRect/>
          </a:stretch>
        </p:blipFill>
        <p:spPr>
          <a:xfrm>
            <a:off x="7631960" y="44113"/>
            <a:ext cx="926672" cy="1005927"/>
          </a:xfrm>
          <a:prstGeom prst="rect">
            <a:avLst/>
          </a:prstGeom>
        </p:spPr>
      </p:pic>
    </p:spTree>
    <p:extLst>
      <p:ext uri="{BB962C8B-B14F-4D97-AF65-F5344CB8AC3E}">
        <p14:creationId xmlns:p14="http://schemas.microsoft.com/office/powerpoint/2010/main" val="41420475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animEffect transition="in" filter="fade">
                                      <p:cBhvr>
                                        <p:cTn id="11" dur="500"/>
                                        <p:tgtEl>
                                          <p:spTgt spid="18">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8">
                                            <p:txEl>
                                              <p:pRg st="3" end="3"/>
                                            </p:txEl>
                                          </p:spTgt>
                                        </p:tgtEl>
                                        <p:attrNameLst>
                                          <p:attrName>style.visibility</p:attrName>
                                        </p:attrNameLst>
                                      </p:cBhvr>
                                      <p:to>
                                        <p:strVal val="visible"/>
                                      </p:to>
                                    </p:set>
                                    <p:animEffect transition="in" filter="fade">
                                      <p:cBhvr>
                                        <p:cTn id="14" dur="500"/>
                                        <p:tgtEl>
                                          <p:spTgt spid="18">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
                                            <p:txEl>
                                              <p:pRg st="4" end="4"/>
                                            </p:txEl>
                                          </p:spTgt>
                                        </p:tgtEl>
                                        <p:attrNameLst>
                                          <p:attrName>style.visibility</p:attrName>
                                        </p:attrNameLst>
                                      </p:cBhvr>
                                      <p:to>
                                        <p:strVal val="visible"/>
                                      </p:to>
                                    </p:set>
                                    <p:animEffect transition="in" filter="fade">
                                      <p:cBhvr>
                                        <p:cTn id="19" dur="500"/>
                                        <p:tgtEl>
                                          <p:spTgt spid="18">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xEl>
                                              <p:pRg st="5" end="5"/>
                                            </p:txEl>
                                          </p:spTgt>
                                        </p:tgtEl>
                                        <p:attrNameLst>
                                          <p:attrName>style.visibility</p:attrName>
                                        </p:attrNameLst>
                                      </p:cBhvr>
                                      <p:to>
                                        <p:strVal val="visible"/>
                                      </p:to>
                                    </p:set>
                                    <p:animEffect transition="in" filter="fade">
                                      <p:cBhvr>
                                        <p:cTn id="22"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4"/>
          <a:srcRect/>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smtClean="0">
                <a:solidFill>
                  <a:srgbClr val="1268BD"/>
                </a:solidFill>
              </a:rPr>
              <a:t>BRISBANE, AUSTRALIA |  18 - 20 </a:t>
            </a:r>
            <a:r>
              <a:rPr lang="en-AU" sz="1350">
                <a:solidFill>
                  <a:srgbClr val="1268BD"/>
                </a:solidFill>
              </a:rPr>
              <a:t>SEPTEMBER </a:t>
            </a:r>
            <a:r>
              <a:rPr lang="en-AU" sz="1350" smtClean="0">
                <a:solidFill>
                  <a:srgbClr val="1268BD"/>
                </a:solidFill>
              </a:rPr>
              <a:t>2017</a:t>
            </a:r>
            <a:endParaRPr lang="en-AU" sz="1350">
              <a:solidFill>
                <a:srgbClr val="1268BD"/>
              </a:solidFill>
            </a:endParaRPr>
          </a:p>
        </p:txBody>
      </p:sp>
      <p:pic>
        <p:nvPicPr>
          <p:cNvPr id="8" name="Picture 7" descr="RS17 ID long_blue.png"/>
          <p:cNvPicPr>
            <a:picLocks noChangeAspect="1"/>
          </p:cNvPicPr>
          <p:nvPr/>
        </p:nvPicPr>
        <p:blipFill>
          <a:blip r:embed="rId5"/>
          <a:srcRec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smtClean="0">
                <a:solidFill>
                  <a:srgbClr val="1268BD"/>
                </a:solidFill>
              </a:rPr>
              <a:t>MANAGED BY</a:t>
            </a:r>
            <a:endParaRPr lang="en-AU" sz="1350">
              <a:solidFill>
                <a:srgbClr val="1268BD"/>
              </a:solidFill>
            </a:endParaRPr>
          </a:p>
        </p:txBody>
      </p:sp>
      <p:sp>
        <p:nvSpPr>
          <p:cNvPr id="18" name="Content Placeholder 17"/>
          <p:cNvSpPr>
            <a:spLocks noGrp="1"/>
          </p:cNvSpPr>
          <p:nvPr>
            <p:ph sz="half" idx="1"/>
          </p:nvPr>
        </p:nvSpPr>
        <p:spPr>
          <a:xfrm>
            <a:off x="628649" y="1186279"/>
            <a:ext cx="7998783" cy="4990684"/>
          </a:xfrm>
        </p:spPr>
        <p:txBody>
          <a:bodyPr>
            <a:normAutofit/>
          </a:bodyPr>
          <a:lstStyle/>
          <a:p>
            <a:r>
              <a:rPr lang="en-AU" dirty="0" smtClean="0"/>
              <a:t>Where is the Mount Lofty Ranges Watershed?</a:t>
            </a:r>
            <a:endParaRPr lang="en-AU" dirty="0"/>
          </a:p>
        </p:txBody>
      </p:sp>
      <p:pic>
        <p:nvPicPr>
          <p:cNvPr id="12" name="Picture 5" descr="map_pic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1706563"/>
            <a:ext cx="46799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a:stretch>
            <a:fillRect/>
          </a:stretch>
        </p:blipFill>
        <p:spPr>
          <a:xfrm>
            <a:off x="7587222" y="37732"/>
            <a:ext cx="926672" cy="1005927"/>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192514879"/>
              </p:ext>
            </p:extLst>
          </p:nvPr>
        </p:nvGraphicFramePr>
        <p:xfrm>
          <a:off x="5141913" y="1589088"/>
          <a:ext cx="3643312" cy="5149850"/>
        </p:xfrm>
        <a:graphic>
          <a:graphicData uri="http://schemas.openxmlformats.org/presentationml/2006/ole">
            <mc:AlternateContent xmlns:mc="http://schemas.openxmlformats.org/markup-compatibility/2006">
              <mc:Choice xmlns:v="urn:schemas-microsoft-com:vml" Requires="v">
                <p:oleObj spid="_x0000_s1028" name="Acrobat Document" r:id="rId8" imgW="5667122" imgH="8010380" progId="AcroExch.Document.2015">
                  <p:embed/>
                </p:oleObj>
              </mc:Choice>
              <mc:Fallback>
                <p:oleObj name="Acrobat Document" r:id="rId8" imgW="5667122" imgH="8010380" progId="AcroExch.Document.2015">
                  <p:embed/>
                  <p:pic>
                    <p:nvPicPr>
                      <p:cNvPr id="0" name=""/>
                      <p:cNvPicPr/>
                      <p:nvPr/>
                    </p:nvPicPr>
                    <p:blipFill>
                      <a:blip r:embed="rId9"/>
                      <a:stretch>
                        <a:fillRect/>
                      </a:stretch>
                    </p:blipFill>
                    <p:spPr>
                      <a:xfrm>
                        <a:off x="5141913" y="1589088"/>
                        <a:ext cx="3643312" cy="5149850"/>
                      </a:xfrm>
                      <a:prstGeom prst="rect">
                        <a:avLst/>
                      </a:prstGeom>
                    </p:spPr>
                  </p:pic>
                </p:oleObj>
              </mc:Fallback>
            </mc:AlternateContent>
          </a:graphicData>
        </a:graphic>
      </p:graphicFrame>
    </p:spTree>
    <p:extLst>
      <p:ext uri="{BB962C8B-B14F-4D97-AF65-F5344CB8AC3E}">
        <p14:creationId xmlns:p14="http://schemas.microsoft.com/office/powerpoint/2010/main" val="2870800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rcRect/>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smtClean="0">
                <a:solidFill>
                  <a:srgbClr val="1268BD"/>
                </a:solidFill>
              </a:rPr>
              <a:t>BRISBANE, AUSTRALIA |  18 - 20 </a:t>
            </a:r>
            <a:r>
              <a:rPr lang="en-AU" sz="1350">
                <a:solidFill>
                  <a:srgbClr val="1268BD"/>
                </a:solidFill>
              </a:rPr>
              <a:t>SEPTEMBER </a:t>
            </a:r>
            <a:r>
              <a:rPr lang="en-AU" sz="1350" smtClean="0">
                <a:solidFill>
                  <a:srgbClr val="1268BD"/>
                </a:solidFill>
              </a:rPr>
              <a:t>2017</a:t>
            </a:r>
            <a:endParaRPr lang="en-AU" sz="1350">
              <a:solidFill>
                <a:srgbClr val="1268BD"/>
              </a:solidFill>
            </a:endParaRPr>
          </a:p>
        </p:txBody>
      </p:sp>
      <p:pic>
        <p:nvPicPr>
          <p:cNvPr id="8" name="Picture 7" descr="RS17 ID long_blue.png"/>
          <p:cNvPicPr>
            <a:picLocks noChangeAspect="1"/>
          </p:cNvPicPr>
          <p:nvPr/>
        </p:nvPicPr>
        <p:blipFill>
          <a:blip r:embed="rId4"/>
          <a:srcRec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smtClean="0">
                <a:solidFill>
                  <a:srgbClr val="1268BD"/>
                </a:solidFill>
              </a:rPr>
              <a:t>MANAGED BY</a:t>
            </a:r>
            <a:endParaRPr lang="en-AU" sz="1350">
              <a:solidFill>
                <a:srgbClr val="1268BD"/>
              </a:solidFill>
            </a:endParaRPr>
          </a:p>
        </p:txBody>
      </p:sp>
      <p:pic>
        <p:nvPicPr>
          <p:cNvPr id="2" name="Content Placeholder 1"/>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1098361" y="1185863"/>
            <a:ext cx="7059991" cy="4991100"/>
          </a:xfrm>
        </p:spPr>
      </p:pic>
      <p:pic>
        <p:nvPicPr>
          <p:cNvPr id="3" name="Picture 2"/>
          <p:cNvPicPr>
            <a:picLocks noChangeAspect="1"/>
          </p:cNvPicPr>
          <p:nvPr/>
        </p:nvPicPr>
        <p:blipFill>
          <a:blip r:embed="rId6"/>
          <a:stretch>
            <a:fillRect/>
          </a:stretch>
        </p:blipFill>
        <p:spPr>
          <a:xfrm>
            <a:off x="7628863" y="37941"/>
            <a:ext cx="926672" cy="1005927"/>
          </a:xfrm>
          <a:prstGeom prst="rect">
            <a:avLst/>
          </a:prstGeom>
        </p:spPr>
      </p:pic>
    </p:spTree>
    <p:extLst>
      <p:ext uri="{BB962C8B-B14F-4D97-AF65-F5344CB8AC3E}">
        <p14:creationId xmlns:p14="http://schemas.microsoft.com/office/powerpoint/2010/main" val="695696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635635" y="76701"/>
            <a:ext cx="926672" cy="1005927"/>
          </a:xfrm>
          <a:prstGeom prst="rect">
            <a:avLst/>
          </a:prstGeom>
        </p:spPr>
      </p:pic>
      <p:pic>
        <p:nvPicPr>
          <p:cNvPr id="14" name="Picture 13"/>
          <p:cNvPicPr>
            <a:picLocks noChangeAspect="1"/>
          </p:cNvPicPr>
          <p:nvPr/>
        </p:nvPicPr>
        <p:blipFill>
          <a:blip r:embed="rId4"/>
          <a:srcRect/>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smtClean="0">
                <a:solidFill>
                  <a:srgbClr val="1268BD"/>
                </a:solidFill>
              </a:rPr>
              <a:t>BRISBANE, AUSTRALIA |  18 - 20 </a:t>
            </a:r>
            <a:r>
              <a:rPr lang="en-AU" sz="1350">
                <a:solidFill>
                  <a:srgbClr val="1268BD"/>
                </a:solidFill>
              </a:rPr>
              <a:t>SEPTEMBER </a:t>
            </a:r>
            <a:r>
              <a:rPr lang="en-AU" sz="1350" smtClean="0">
                <a:solidFill>
                  <a:srgbClr val="1268BD"/>
                </a:solidFill>
              </a:rPr>
              <a:t>2017</a:t>
            </a:r>
            <a:endParaRPr lang="en-AU" sz="1350">
              <a:solidFill>
                <a:srgbClr val="1268BD"/>
              </a:solidFill>
            </a:endParaRPr>
          </a:p>
        </p:txBody>
      </p:sp>
      <p:pic>
        <p:nvPicPr>
          <p:cNvPr id="8" name="Picture 7" descr="RS17 ID long_blue.png"/>
          <p:cNvPicPr>
            <a:picLocks noChangeAspect="1"/>
          </p:cNvPicPr>
          <p:nvPr/>
        </p:nvPicPr>
        <p:blipFill>
          <a:blip r:embed="rId5"/>
          <a:srcRec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smtClean="0">
                <a:solidFill>
                  <a:srgbClr val="1268BD"/>
                </a:solidFill>
              </a:rPr>
              <a:t>MANAGED BY</a:t>
            </a:r>
            <a:endParaRPr lang="en-AU" sz="1350">
              <a:solidFill>
                <a:srgbClr val="1268BD"/>
              </a:solidFill>
            </a:endParaRPr>
          </a:p>
        </p:txBody>
      </p:sp>
      <p:pic>
        <p:nvPicPr>
          <p:cNvPr id="2" name="Content Placeholder 1"/>
          <p:cNvPicPr>
            <a:picLocks noGrp="1" noChangeAspect="1"/>
          </p:cNvPicPr>
          <p:nvPr>
            <p:ph sz="half" idx="1"/>
          </p:nvPr>
        </p:nvPicPr>
        <p:blipFill>
          <a:blip r:embed="rId6">
            <a:extLst>
              <a:ext uri="{28A0092B-C50C-407E-A947-70E740481C1C}">
                <a14:useLocalDpi xmlns:a14="http://schemas.microsoft.com/office/drawing/2010/main" val="0"/>
              </a:ext>
            </a:extLst>
          </a:blip>
          <a:stretch>
            <a:fillRect/>
          </a:stretch>
        </p:blipFill>
        <p:spPr>
          <a:xfrm>
            <a:off x="412342" y="1113063"/>
            <a:ext cx="6759688" cy="2322917"/>
          </a:xfrm>
        </p:spPr>
      </p:pic>
      <p:pic>
        <p:nvPicPr>
          <p:cNvPr id="12" name="Picture 11"/>
          <p:cNvPicPr>
            <a:picLocks noChangeAspect="1"/>
          </p:cNvPicPr>
          <p:nvPr/>
        </p:nvPicPr>
        <p:blipFill>
          <a:blip r:embed="rId7"/>
          <a:stretch>
            <a:fillRect/>
          </a:stretch>
        </p:blipFill>
        <p:spPr>
          <a:xfrm>
            <a:off x="412342" y="3435981"/>
            <a:ext cx="7620000" cy="2314575"/>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37809" y="1116874"/>
            <a:ext cx="4135582" cy="3119015"/>
          </a:xfrm>
          <a:prstGeom prst="rect">
            <a:avLst/>
          </a:prstGeom>
        </p:spPr>
      </p:pic>
      <p:pic>
        <p:nvPicPr>
          <p:cNvPr id="4" name="Picture 3"/>
          <p:cNvPicPr>
            <a:picLocks noChangeAspect="1"/>
          </p:cNvPicPr>
          <p:nvPr/>
        </p:nvPicPr>
        <p:blipFill>
          <a:blip r:embed="rId9"/>
          <a:stretch>
            <a:fillRect/>
          </a:stretch>
        </p:blipFill>
        <p:spPr>
          <a:xfrm>
            <a:off x="4629287" y="3009008"/>
            <a:ext cx="4156165" cy="2741548"/>
          </a:xfrm>
          <a:prstGeom prst="rect">
            <a:avLst/>
          </a:prstGeom>
        </p:spPr>
      </p:pic>
    </p:spTree>
    <p:extLst>
      <p:ext uri="{BB962C8B-B14F-4D97-AF65-F5344CB8AC3E}">
        <p14:creationId xmlns:p14="http://schemas.microsoft.com/office/powerpoint/2010/main" val="216260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8669"/>
  <p:tag name="AS_OS" val="Microsoft Windows NT 6.1.7601 Service Pack 1"/>
  <p:tag name="AS_RELEASE_DATE" val="2012.10.24"/>
  <p:tag name="AS_TITLE" val="Aspose.Slides for .NET 2.0"/>
  <p:tag name="AS_VERSION" val="6.8.0.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Uigh" typeface="Microsoft Uighur"/>
        <a:font script="Thaa" typeface="MV Boli"/>
        <a:font script="Gujr" typeface="Shruti"/>
        <a:font script="Khmr" typeface="MoolBoran"/>
        <a:font script="Beng" typeface="Vrinda"/>
        <a:font script="Orya" typeface="Kalinga"/>
        <a:font script="Cans" typeface="Euphemia"/>
        <a:font script="Mlym" typeface="Kartika"/>
        <a:font script="Telu" typeface="Gautami"/>
        <a:font script="Laoo" typeface="DokChampa"/>
        <a:font script="Hant" typeface="新細明體"/>
        <a:font script="Viet" typeface="Times New Roman"/>
        <a:font script="Jpan" typeface="游ゴシック Light"/>
        <a:font script="Sinh" typeface="Iskoola Pota"/>
        <a:font script="Hans" typeface="等线 Light"/>
        <a:font script="Arab" typeface="Times New Roman"/>
        <a:font script="Guru" typeface="Raavi"/>
        <a:font script="Deva" typeface="Mangal"/>
        <a:font script="Ethi" typeface="Nyala"/>
        <a:font script="Cher" typeface="Plantagenet Cherokee"/>
        <a:font script="Taml" typeface="Latha"/>
        <a:font script="Hang" typeface="맑은 고딕"/>
        <a:font script="Hebr" typeface="Times New Roman"/>
        <a:font script="Tibt" typeface="Microsoft Himalaya"/>
        <a:font script="Knda" typeface="Tunga"/>
        <a:font script="Yiii" typeface="Microsoft Yi Baiti"/>
        <a:font script="Mong" typeface="Mongolian Baiti"/>
        <a:font script="Thai" typeface="Angsana New"/>
        <a:font script="Syrc" typeface="Estrangelo Edessa"/>
        <a:font script="Geor" typeface="Sylfaen"/>
      </a:majorFont>
      <a:minorFont>
        <a:latin typeface="Calibri"/>
        <a:ea typeface=""/>
        <a:cs typeface=""/>
        <a:font script="Uigh" typeface="Microsoft Uighur"/>
        <a:font script="Thaa" typeface="MV Boli"/>
        <a:font script="Gujr" typeface="Shruti"/>
        <a:font script="Khmr" typeface="DaunPenh"/>
        <a:font script="Beng" typeface="Vrinda"/>
        <a:font script="Orya" typeface="Kalinga"/>
        <a:font script="Cans" typeface="Euphemia"/>
        <a:font script="Mlym" typeface="Kartika"/>
        <a:font script="Telu" typeface="Gautami"/>
        <a:font script="Laoo" typeface="DokChampa"/>
        <a:font script="Hant" typeface="新細明體"/>
        <a:font script="Viet" typeface="Arial"/>
        <a:font script="Jpan" typeface="游ゴシック"/>
        <a:font script="Sinh" typeface="Iskoola Pota"/>
        <a:font script="Hans" typeface="等线"/>
        <a:font script="Arab" typeface="Arial"/>
        <a:font script="Guru" typeface="Raavi"/>
        <a:font script="Deva" typeface="Mangal"/>
        <a:font script="Ethi" typeface="Nyala"/>
        <a:font script="Cher" typeface="Plantagenet Cherokee"/>
        <a:font script="Taml" typeface="Latha"/>
        <a:font script="Hang" typeface="맑은 고딕"/>
        <a:font script="Hebr" typeface="Arial"/>
        <a:font script="Tibt" typeface="Microsoft Himalaya"/>
        <a:font script="Knda" typeface="Tunga"/>
        <a:font script="Yiii" typeface="Microsoft Yi Baiti"/>
        <a:font script="Mong" typeface="Mongolian Baiti"/>
        <a:font script="Thai" typeface="Cordia New"/>
        <a:font script="Syrc" typeface="Estrangelo Edessa"/>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Action_x0020_on_x0020_Declaration_x0020_of_x0020_Record xmlns="de8baf8b-3f56-4e8d-9755-b17dec689f28" xsi:nil="true"/>
    <File_x0020_Status xmlns="de8baf8b-3f56-4e8d-9755-b17dec689f28">Open</File_x0020_Status>
    <i16a3ba7819747e38aaff614bc157969 xmlns="45a783b5-a04a-44a7-9fdd-221eacc40393">
      <Terms xmlns="http://schemas.microsoft.com/office/infopath/2007/PartnerControls">
        <TermInfo xmlns="http://schemas.microsoft.com/office/infopath/2007/PartnerControls">
          <TermName>For Official Use Only</TermName>
          <TermId>68f710c8-d573-4ee6-8ef8-71104a9fc826</TermId>
        </TermInfo>
      </Terms>
    </i16a3ba7819747e38aaff614bc157969>
    <TaxCatchAll xmlns="45a783b5-a04a-44a7-9fdd-221eacc40393">
      <Value>30</Value>
      <Value>51</Value>
      <Value>50</Value>
      <Value>93</Value>
      <Value>112</Value>
      <Value>11</Value>
    </TaxCatchAll>
    <g25ad417e7264162b4cb4ad9a990cf56 xmlns="45a783b5-a04a-44a7-9fdd-221eacc40393">
      <Terms xmlns="http://schemas.microsoft.com/office/infopath/2007/PartnerControls">
        <TermInfo xmlns="http://schemas.microsoft.com/office/infopath/2007/PartnerControls">
          <TermName>2017</TermName>
          <TermId>ffca368d-a928-4140-aa08-76fc4e90380b</TermId>
        </TermInfo>
        <TermInfo xmlns="http://schemas.microsoft.com/office/infopath/2007/PartnerControls">
          <TermName>Mt Lofty Ranges Water Protection Area</TermName>
          <TermId>913111e2-f6fb-402f-b182-c1c51b509fb2</TermId>
        </TermInfo>
        <TermInfo xmlns="http://schemas.microsoft.com/office/infopath/2007/PartnerControls">
          <TermName>Water Quality</TermName>
          <TermId>4bf8c282-a1f7-4fed-9af0-9b74cf3566c9</TermId>
        </TermInfo>
      </Terms>
    </g25ad417e7264162b4cb4ad9a990cf56>
    <OBS_Solutions_Records_Capture xmlns="de8baf8b-3f56-4e8d-9755-b17dec689f28" xsi:nil="true"/>
    <ka938047cfd540898bb66d0eb2db248b xmlns="45a783b5-a04a-44a7-9fdd-221eacc40393">
      <Terms xmlns="http://schemas.microsoft.com/office/infopath/2007/PartnerControls">
        <TermInfo xmlns="http://schemas.microsoft.com/office/infopath/2007/PartnerControls">
          <TermName xmlns="http://schemas.microsoft.com/office/infopath/2007/PartnerControls">Program Management (RDS 3.5)</TermName>
          <TermId xmlns="http://schemas.microsoft.com/office/infopath/2007/PartnerControls">0d338085-b120-479a-ba4f-6d04579dda39</TermId>
        </TermInfo>
      </Terms>
    </ka938047cfd540898bb66d0eb2db248b>
    <Record_x0020_Review_x0020_Date xmlns="de8baf8b-3f56-4e8d-9755-b17dec689f28" xsi:nil="true"/>
    <b557ce9e947e442eae43d530c26a5778 xmlns="45a783b5-a04a-44a7-9fdd-221eacc40393">
      <Terms xmlns="http://schemas.microsoft.com/office/infopath/2007/PartnerControls">
        <TermInfo xmlns="http://schemas.microsoft.com/office/infopath/2007/PartnerControls">
          <TermName xmlns="http://schemas.microsoft.com/office/infopath/2007/PartnerControls">Water Quality</TermName>
          <TermId xmlns="http://schemas.microsoft.com/office/infopath/2007/PartnerControls">91809c7f-7f51-4840-9f52-de772bb5172b</TermId>
        </TermInfo>
      </Terms>
    </b557ce9e947e442eae43d530c26a5778>
    <_dlc_DocId xmlns="45a783b5-a04a-44a7-9fdd-221eacc40393">D0001420628</_dlc_DocId>
    <_dlc_DocIdUrl xmlns="45a783b5-a04a-44a7-9fdd-221eacc40393">
      <Url>http://communities.hub.epa.env.sa.gov.au/sites/EPA21/_layouts/DocIdRedir.aspx?ID=D0001420628</Url>
      <Description>D0001420628</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2439624f-bd89-45cd-a1af-0bc0ff9d3d49" ContentTypeId="0x010100B474FB439AAE3A49B461CCB914097B9701" PreviousValue="false"/>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EPA Document" ma:contentTypeID="0x010100B474FB439AAE3A49B461CCB914097B970100DD1ED185A361FE4B8C4B91668CFA0684" ma:contentTypeVersion="6" ma:contentTypeDescription="" ma:contentTypeScope="" ma:versionID="54df44da38e203257f20791d5cf2e920">
  <xsd:schema xmlns:xsd="http://www.w3.org/2001/XMLSchema" xmlns:xs="http://www.w3.org/2001/XMLSchema" xmlns:p="http://schemas.microsoft.com/office/2006/metadata/properties" xmlns:ns2="45a783b5-a04a-44a7-9fdd-221eacc40393" xmlns:ns3="de8baf8b-3f56-4e8d-9755-b17dec689f28" targetNamespace="http://schemas.microsoft.com/office/2006/metadata/properties" ma:root="true" ma:fieldsID="ae97cf3ec8912a8fb9f4abb39ffb9458" ns2:_="" ns3:_="">
    <xsd:import namespace="45a783b5-a04a-44a7-9fdd-221eacc40393"/>
    <xsd:import namespace="de8baf8b-3f56-4e8d-9755-b17dec689f28"/>
    <xsd:element name="properties">
      <xsd:complexType>
        <xsd:sequence>
          <xsd:element name="documentManagement">
            <xsd:complexType>
              <xsd:all>
                <xsd:element ref="ns2:_dlc_DocId" minOccurs="0"/>
                <xsd:element ref="ns2:_dlc_DocIdUrl" minOccurs="0"/>
                <xsd:element ref="ns2:_dlc_DocIdPersistId" minOccurs="0"/>
                <xsd:element ref="ns3:File_x0020_Status" minOccurs="0"/>
                <xsd:element ref="ns3:OBS_Solutions_Records_Capture" minOccurs="0"/>
                <xsd:element ref="ns2:g25ad417e7264162b4cb4ad9a990cf56" minOccurs="0"/>
                <xsd:element ref="ns2:TaxCatchAll" minOccurs="0"/>
                <xsd:element ref="ns2:TaxCatchAllLabel" minOccurs="0"/>
                <xsd:element ref="ns2:ka938047cfd540898bb66d0eb2db248b" minOccurs="0"/>
                <xsd:element ref="ns2:i16a3ba7819747e38aaff614bc157969" minOccurs="0"/>
                <xsd:element ref="ns2:b557ce9e947e442eae43d530c26a5778" minOccurs="0"/>
                <xsd:element ref="ns3:Action_x0020_on_x0020_Declaration_x0020_of_x0020_Record" minOccurs="0"/>
                <xsd:element ref="ns3:Record_x0020_Review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a783b5-a04a-44a7-9fdd-221eacc4039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g25ad417e7264162b4cb4ad9a990cf56" ma:index="14" nillable="true" ma:taxonomy="true" ma:internalName="g25ad417e7264162b4cb4ad9a990cf56" ma:taxonomyFieldName="Tags" ma:displayName="Tags" ma:default="" ma:fieldId="{025ad417-e726-4162-b4cb-4ad9a990cf56}" ma:taxonomyMulti="true" ma:sspId="2439624f-bd89-45cd-a1af-0bc0ff9d3d49" ma:termSetId="8572c045-bf9d-403b-9c2b-ec8a5bdc4e83" ma:anchorId="00000000-0000-0000-0000-000000000000" ma:open="true" ma:isKeyword="false">
      <xsd:complexType>
        <xsd:sequence>
          <xsd:element ref="pc:Terms" minOccurs="0" maxOccurs="1"/>
        </xsd:sequence>
      </xsd:complexType>
    </xsd:element>
    <xsd:element name="TaxCatchAll" ma:index="15" nillable="true" ma:displayName="Taxonomy Catch All Column" ma:hidden="true" ma:list="{deae83e5-7996-498d-8fa4-a8ce03ab3922}" ma:internalName="TaxCatchAll" ma:showField="CatchAllData" ma:web="2501fe73-3db2-45ba-8f7e-af51a2d71c89">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deae83e5-7996-498d-8fa4-a8ce03ab3922}" ma:internalName="TaxCatchAllLabel" ma:readOnly="true" ma:showField="CatchAllDataLabel" ma:web="2501fe73-3db2-45ba-8f7e-af51a2d71c89">
      <xsd:complexType>
        <xsd:complexContent>
          <xsd:extension base="dms:MultiChoiceLookup">
            <xsd:sequence>
              <xsd:element name="Value" type="dms:Lookup" maxOccurs="unbounded" minOccurs="0" nillable="true"/>
            </xsd:sequence>
          </xsd:extension>
        </xsd:complexContent>
      </xsd:complexType>
    </xsd:element>
    <xsd:element name="ka938047cfd540898bb66d0eb2db248b" ma:index="18" nillable="true" ma:taxonomy="true" ma:internalName="ka938047cfd540898bb66d0eb2db248b" ma:taxonomyFieldName="EPA_x0020_Classification" ma:displayName="EPA Classification" ma:indexed="true" ma:readOnly="false" ma:default="" ma:fieldId="{4a938047-cfd5-4089-8bb6-6d0eb2db248b}" ma:sspId="2439624f-bd89-45cd-a1af-0bc0ff9d3d49" ma:termSetId="7b9150a2-f983-479e-9560-a10c2d2538e0" ma:anchorId="e7ea22e0-a1b1-4fa8-84b6-a0a52ddc106c" ma:open="false" ma:isKeyword="false">
      <xsd:complexType>
        <xsd:sequence>
          <xsd:element ref="pc:Terms" minOccurs="0" maxOccurs="1"/>
        </xsd:sequence>
      </xsd:complexType>
    </xsd:element>
    <xsd:element name="i16a3ba7819747e38aaff614bc157969" ma:index="20" nillable="true" ma:taxonomy="true" ma:internalName="i16a3ba7819747e38aaff614bc157969" ma:taxonomyFieldName="EPA_x0020_Security_x0020_Classification" ma:displayName="EPA Security Classification" ma:readOnly="false" ma:default="" ma:fieldId="{216a3ba7-8197-47e3-8aaf-f614bc157969}" ma:sspId="2439624f-bd89-45cd-a1af-0bc0ff9d3d49" ma:termSetId="56af3b09-a61e-4d9e-8be9-a60556723be2" ma:anchorId="00000000-0000-0000-0000-000000000000" ma:open="false" ma:isKeyword="false">
      <xsd:complexType>
        <xsd:sequence>
          <xsd:element ref="pc:Terms" minOccurs="0" maxOccurs="1"/>
        </xsd:sequence>
      </xsd:complexType>
    </xsd:element>
    <xsd:element name="b557ce9e947e442eae43d530c26a5778" ma:index="22" nillable="true" ma:taxonomy="true" ma:internalName="b557ce9e947e442eae43d530c26a5778" ma:taxonomyFieldName="EPA_x0020_Originating_x0020_Location" ma:displayName="EPA Originating Location" ma:indexed="true" ma:readOnly="false" ma:default="" ma:fieldId="{b557ce9e-947e-442e-ae43-d530c26a5778}" ma:sspId="2439624f-bd89-45cd-a1af-0bc0ff9d3d49" ma:termSetId="109c8707-4a29-4bbe-a97e-c2b2918b8aa5" ma:anchorId="b79469ff-0643-42ba-bb3c-ad92e72718cb"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e8baf8b-3f56-4e8d-9755-b17dec689f28" elementFormDefault="qualified">
    <xsd:import namespace="http://schemas.microsoft.com/office/2006/documentManagement/types"/>
    <xsd:import namespace="http://schemas.microsoft.com/office/infopath/2007/PartnerControls"/>
    <xsd:element name="File_x0020_Status" ma:index="12" nillable="true" ma:displayName="File Status" ma:default="Open" ma:format="Dropdown" ma:hidden="true" ma:internalName="File_x0020_Status" ma:readOnly="false">
      <xsd:simpleType>
        <xsd:restriction base="dms:Choice">
          <xsd:enumeration value="Open"/>
          <xsd:enumeration value="Closed"/>
        </xsd:restriction>
      </xsd:simpleType>
    </xsd:element>
    <xsd:element name="OBS_Solutions_Records_Capture" ma:index="13" nillable="true" ma:displayName="Automatic Declare Record" ma:description="Any Content Type with this field will automatically declare a Record when a major version is published" ma:hidden="true" ma:internalName="OBS_Solutions_Records_Capture" ma:readOnly="false">
      <xsd:simpleType>
        <xsd:restriction base="dms:Text">
          <xsd:maxLength value="255"/>
        </xsd:restriction>
      </xsd:simpleType>
    </xsd:element>
    <xsd:element name="Action_x0020_on_x0020_Declaration_x0020_of_x0020_Record" ma:index="24" nillable="true" ma:displayName="Record Action on Declaration" ma:format="Dropdown" ma:hidden="true" ma:internalName="Action_x0020_on_x0020_Declaration_x0020_of_x0020_Record" ma:readOnly="false">
      <xsd:simpleType>
        <xsd:restriction base="dms:Choice">
          <xsd:enumeration value="Unknown"/>
          <xsd:enumeration value="Permanent"/>
          <xsd:enumeration value="Review 3 months after becoming record"/>
          <xsd:enumeration value="Review 6 months after becoming record"/>
          <xsd:enumeration value="Review 1 year after becoming record"/>
          <xsd:enumeration value="Review 2 years after becoming record"/>
          <xsd:enumeration value="Review 3 years after becoming record"/>
          <xsd:enumeration value="Review 5 years after becoming record"/>
          <xsd:enumeration value="Review 7 years after becoming record"/>
          <xsd:enumeration value="Review 8 years after becoming record"/>
          <xsd:enumeration value="Review 9 years after becoming record"/>
          <xsd:enumeration value="Review 10 years after becoming record"/>
          <xsd:enumeration value="Review 20 years after becoming record"/>
          <xsd:enumeration value="Review 30 years after becoming record"/>
          <xsd:enumeration value="Review 45 years after becoming record"/>
          <xsd:enumeration value="Review 60 years after becoming record"/>
          <xsd:enumeration value="Review 100 years after becoming record"/>
          <xsd:enumeration value="Review in 2020"/>
          <xsd:enumeration value="Review in 2030"/>
          <xsd:enumeration value="Review in 2040"/>
          <xsd:enumeration value="Review on specific date"/>
          <xsd:enumeration value="Review on next update of RDS"/>
        </xsd:restriction>
      </xsd:simpleType>
    </xsd:element>
    <xsd:element name="Record_x0020_Review_x0020_Date" ma:index="25" nillable="true" ma:displayName="Record Review Date" ma:format="DateOnly" ma:indexed="true" ma:internalName="Record_x0020_Review_x0020_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D93FEE-15C0-4732-8C05-AC0B35EC52EC}"/>
</file>

<file path=customXml/itemProps2.xml><?xml version="1.0" encoding="utf-8"?>
<ds:datastoreItem xmlns:ds="http://schemas.openxmlformats.org/officeDocument/2006/customXml" ds:itemID="{ADAE6D12-508F-4D7C-9A06-F4B49EE2C542}"/>
</file>

<file path=customXml/itemProps3.xml><?xml version="1.0" encoding="utf-8"?>
<ds:datastoreItem xmlns:ds="http://schemas.openxmlformats.org/officeDocument/2006/customXml" ds:itemID="{B17F4CC9-80B5-402C-8E4F-43F44D56F7C7}"/>
</file>

<file path=customXml/itemProps4.xml><?xml version="1.0" encoding="utf-8"?>
<ds:datastoreItem xmlns:ds="http://schemas.openxmlformats.org/officeDocument/2006/customXml" ds:itemID="{7017AA83-532B-43B5-B78E-639B1C65D484}"/>
</file>

<file path=customXml/itemProps5.xml><?xml version="1.0" encoding="utf-8"?>
<ds:datastoreItem xmlns:ds="http://schemas.openxmlformats.org/officeDocument/2006/customXml" ds:itemID="{4A385F18-A633-4833-9CDB-E0EFA183319C}"/>
</file>

<file path=docProps/app.xml><?xml version="1.0" encoding="utf-8"?>
<Properties xmlns="http://schemas.openxmlformats.org/officeDocument/2006/extended-properties" xmlns:vt="http://schemas.openxmlformats.org/officeDocument/2006/docPropsVTypes">
  <Template>Office Theme</Template>
  <TotalTime>456</TotalTime>
  <Words>1143</Words>
  <Application>Microsoft Office PowerPoint</Application>
  <PresentationFormat>On-screen Show (4:3)</PresentationFormat>
  <Paragraphs>129</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Calibri Light</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Stephen Packer</cp:lastModifiedBy>
  <cp:revision>32</cp:revision>
  <dcterms:created xsi:type="dcterms:W3CDTF">2016-07-18T05:53:10Z</dcterms:created>
  <dcterms:modified xsi:type="dcterms:W3CDTF">2017-08-21T06:28:55Z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671145bd-5186-49c8-a290-793d6b6aa465</vt:lpwstr>
  </property>
  <property fmtid="{D5CDD505-2E9C-101B-9397-08002B2CF9AE}" pid="3" name="ContentTypeId">
    <vt:lpwstr>0x010100B474FB439AAE3A49B461CCB914097B970100DD1ED185A361FE4B8C4B91668CFA0684</vt:lpwstr>
  </property>
  <property fmtid="{D5CDD505-2E9C-101B-9397-08002B2CF9AE}" pid="4" name="EPA Classification">
    <vt:lpwstr>11;#Program Management (RDS 3.5)|0d338085-b120-479a-ba4f-6d04579dda39</vt:lpwstr>
  </property>
  <property fmtid="{D5CDD505-2E9C-101B-9397-08002B2CF9AE}" pid="5" name="EPA Originating Location">
    <vt:lpwstr>51;#Water Quality|91809c7f-7f51-4840-9f52-de772bb5172b</vt:lpwstr>
  </property>
  <property fmtid="{D5CDD505-2E9C-101B-9397-08002B2CF9AE}" pid="6" name="EPA Security Classification">
    <vt:lpwstr>50;#For Official Use Only|68f710c8-d573-4ee6-8ef8-71104a9fc826</vt:lpwstr>
  </property>
  <property fmtid="{D5CDD505-2E9C-101B-9397-08002B2CF9AE}" pid="7" name="EPA_x0020_Classification">
    <vt:lpwstr>11;#Program Management (RDS 3.5)|0d338085-b120-479a-ba4f-6d04579dda39</vt:lpwstr>
  </property>
  <property fmtid="{D5CDD505-2E9C-101B-9397-08002B2CF9AE}" pid="8" name="EPA_x0020_Originating_x0020_Location">
    <vt:lpwstr>51;#Water Quality|91809c7f-7f51-4840-9f52-de772bb5172b</vt:lpwstr>
  </property>
  <property fmtid="{D5CDD505-2E9C-101B-9397-08002B2CF9AE}" pid="9" name="EPA_x0020_Security_x0020_Classification">
    <vt:lpwstr>50;#For Official Use Only|68f710c8-d573-4ee6-8ef8-71104a9fc826</vt:lpwstr>
  </property>
  <property fmtid="{D5CDD505-2E9C-101B-9397-08002B2CF9AE}" pid="10" name="Tags">
    <vt:lpwstr>112;#2017|ffca368d-a928-4140-aa08-76fc4e90380b;#93;#Mt Lofty Ranges Water Protection Area|913111e2-f6fb-402f-b182-c1c51b509fb2;#30;#Water Quality|4bf8c282-a1f7-4fed-9af0-9b74cf3566c9</vt:lpwstr>
  </property>
</Properties>
</file>