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7" r:id="rId2"/>
    <p:sldId id="256" r:id="rId3"/>
    <p:sldId id="282" r:id="rId4"/>
    <p:sldId id="281" r:id="rId5"/>
    <p:sldId id="272" r:id="rId6"/>
    <p:sldId id="269" r:id="rId7"/>
    <p:sldId id="277" r:id="rId8"/>
    <p:sldId id="260" r:id="rId9"/>
    <p:sldId id="258" r:id="rId10"/>
    <p:sldId id="264" r:id="rId11"/>
    <p:sldId id="279" r:id="rId12"/>
    <p:sldId id="280" r:id="rId13"/>
    <p:sldId id="263" r:id="rId14"/>
    <p:sldId id="273" r:id="rId15"/>
    <p:sldId id="274" r:id="rId16"/>
    <p:sldId id="275" r:id="rId17"/>
    <p:sldId id="276" r:id="rId18"/>
    <p:sldId id="271" r:id="rId19"/>
    <p:sldId id="270" r:id="rId20"/>
    <p:sldId id="278"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1" autoAdjust="0"/>
    <p:restoredTop sz="99275" autoAdjust="0"/>
  </p:normalViewPr>
  <p:slideViewPr>
    <p:cSldViewPr snapToGrid="0" showGuides="1">
      <p:cViewPr varScale="1">
        <p:scale>
          <a:sx n="82" d="100"/>
          <a:sy n="82" d="100"/>
        </p:scale>
        <p:origin x="1068" y="48"/>
      </p:cViewPr>
      <p:guideLst>
        <p:guide pos="2880"/>
        <p:guide orient="horz" pos="2160"/>
      </p:guideLst>
    </p:cSldViewPr>
  </p:slideViewPr>
  <p:notesTextViewPr>
    <p:cViewPr>
      <p:scale>
        <a:sx n="1" d="1"/>
        <a:sy n="1" d="1"/>
      </p:scale>
      <p:origin x="0" y="0"/>
    </p:cViewPr>
  </p:notesTextViewPr>
  <p:notesViewPr>
    <p:cSldViewPr snapToGrid="0">
      <p:cViewPr varScale="1">
        <p:scale>
          <a:sx n="76" d="100"/>
          <a:sy n="76" d="100"/>
        </p:scale>
        <p:origin x="130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E8B2A5C-1C49-4437-BC7B-8AD7D9ACDFA1}" type="datetimeFigureOut">
              <a:rPr lang="en-US" smtClean="0"/>
              <a:t>9/17/2017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0D6FA4-6752-48A7-9287-01837EDB989E}" type="slidenum">
              <a:rPr lang="en-US" smtClean="0"/>
              <a:t>‹#›</a:t>
            </a:fld>
            <a:endParaRPr lang="en-US"/>
          </a:p>
        </p:txBody>
      </p:sp>
    </p:spTree>
    <p:extLst>
      <p:ext uri="{BB962C8B-B14F-4D97-AF65-F5344CB8AC3E}">
        <p14:creationId xmlns:p14="http://schemas.microsoft.com/office/powerpoint/2010/main" val="151064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41541D0-7DF4-40DB-9E25-71F6ADAE452E}" type="datetimeFigureOut">
              <a:rPr lang="en-US" smtClean="0"/>
              <a:t>9/17/2017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78C5C9-25CE-4B36-AB7F-0EEFED3D0332}" type="slidenum">
              <a:rPr lang="en-US" smtClean="0"/>
              <a:t>‹#›</a:t>
            </a:fld>
            <a:endParaRPr lang="en-US"/>
          </a:p>
        </p:txBody>
      </p:sp>
    </p:spTree>
    <p:extLst>
      <p:ext uri="{BB962C8B-B14F-4D97-AF65-F5344CB8AC3E}">
        <p14:creationId xmlns:p14="http://schemas.microsoft.com/office/powerpoint/2010/main" val="217666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Themes to highlight: </a:t>
            </a:r>
          </a:p>
          <a:p>
            <a:pPr marL="174708" indent="-174708">
              <a:buFont typeface="Arial" panose="020B0604020202020204" pitchFamily="34" charset="0"/>
              <a:buChar char="•"/>
            </a:pPr>
            <a:r>
              <a:rPr lang="en-US" dirty="0"/>
              <a:t>basin-scale integrated solutions for instream and out of stream uses</a:t>
            </a:r>
          </a:p>
          <a:p>
            <a:pPr marL="174708" indent="-174708">
              <a:buFont typeface="Arial" panose="020B0604020202020204" pitchFamily="34" charset="0"/>
              <a:buChar char="•"/>
            </a:pPr>
            <a:r>
              <a:rPr lang="en-US" dirty="0"/>
              <a:t>Diverse stakeholder inclusion and management of process</a:t>
            </a:r>
          </a:p>
          <a:p>
            <a:pPr marL="174708" indent="-174708">
              <a:buFont typeface="Arial" panose="020B0604020202020204" pitchFamily="34" charset="0"/>
              <a:buChar char="•"/>
            </a:pPr>
            <a:r>
              <a:rPr lang="en-US" dirty="0"/>
              <a:t>Interdependencies</a:t>
            </a:r>
          </a:p>
          <a:p>
            <a:pPr marL="174708" indent="-174708">
              <a:buFont typeface="Arial" panose="020B0604020202020204" pitchFamily="34" charset="0"/>
              <a:buChar char="•"/>
            </a:pPr>
            <a:r>
              <a:rPr lang="en-US" dirty="0"/>
              <a:t>Climate analysis</a:t>
            </a:r>
          </a:p>
          <a:p>
            <a:pPr marL="174708" indent="-174708">
              <a:buFont typeface="Arial" panose="020B0604020202020204" pitchFamily="34" charset="0"/>
              <a:buChar char="•"/>
            </a:pPr>
            <a:r>
              <a:rPr lang="en-US" dirty="0"/>
              <a:t>Scales from largest-scale(big movements of water) to smallest (how/where/when)</a:t>
            </a:r>
          </a:p>
          <a:p>
            <a:endParaRPr lang="en-US" dirty="0"/>
          </a:p>
        </p:txBody>
      </p:sp>
      <p:sp>
        <p:nvSpPr>
          <p:cNvPr id="4" name="Slide Number Placeholder 3"/>
          <p:cNvSpPr>
            <a:spLocks noGrp="1"/>
          </p:cNvSpPr>
          <p:nvPr>
            <p:ph type="sldNum" sz="quarter" idx="10"/>
          </p:nvPr>
        </p:nvSpPr>
        <p:spPr/>
        <p:txBody>
          <a:bodyPr/>
          <a:lstStyle/>
          <a:p>
            <a:fld id="{3A78C5C9-25CE-4B36-AB7F-0EEFED3D0332}" type="slidenum">
              <a:rPr lang="en-US" smtClean="0"/>
              <a:t>1</a:t>
            </a:fld>
            <a:endParaRPr lang="en-US"/>
          </a:p>
        </p:txBody>
      </p:sp>
    </p:spTree>
    <p:extLst>
      <p:ext uri="{BB962C8B-B14F-4D97-AF65-F5344CB8AC3E}">
        <p14:creationId xmlns:p14="http://schemas.microsoft.com/office/powerpoint/2010/main" val="2556789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DBF6A68D-80B5-41E5-BD46-9257EF22259A}" type="slidenum">
              <a:rPr lang="en-US" altLang="en-US" smtClean="0"/>
              <a:pPr/>
              <a:t>11</a:t>
            </a:fld>
            <a:endParaRPr lang="en-US" altLang="en-US"/>
          </a:p>
        </p:txBody>
      </p:sp>
      <p:sp>
        <p:nvSpPr>
          <p:cNvPr id="25603" name="Rectangle 2"/>
          <p:cNvSpPr>
            <a:spLocks noGrp="1" noRot="1" noChangeAspect="1" noChangeArrowheads="1" noTextEdit="1"/>
          </p:cNvSpPr>
          <p:nvPr>
            <p:ph type="sldImg"/>
          </p:nvPr>
        </p:nvSpPr>
        <p:spPr>
          <a:xfrm>
            <a:off x="1223963" y="708025"/>
            <a:ext cx="4727575" cy="3546475"/>
          </a:xfrm>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miter lim="800000"/>
            <a:headEnd/>
            <a:tailEnd/>
          </a:ln>
        </p:spPr>
        <p:txBody>
          <a:bodyPr lIns="92848" tIns="46425" rIns="92848" bIns="46425"/>
          <a:lstStyle/>
          <a:p>
            <a:pPr eaLnBrk="1" hangingPunct="1"/>
            <a:r>
              <a:rPr lang="en-US" altLang="en-US" dirty="0"/>
              <a:t>Basics</a:t>
            </a:r>
            <a:r>
              <a:rPr lang="en-US" altLang="en-US" baseline="0" dirty="0"/>
              <a:t> of where our water supply comes from. Most falls as snowpack in the cascades. A lot seeps into the ground as groundwater. Variable across the basin; drier as you go east. The crooked basin is more of a snowmelt-driven system.</a:t>
            </a:r>
            <a:endParaRPr lang="en-US" altLang="en-US" dirty="0"/>
          </a:p>
        </p:txBody>
      </p:sp>
    </p:spTree>
    <p:extLst>
      <p:ext uri="{BB962C8B-B14F-4D97-AF65-F5344CB8AC3E}">
        <p14:creationId xmlns:p14="http://schemas.microsoft.com/office/powerpoint/2010/main" val="32768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8C5C9-25CE-4B36-AB7F-0EEFED3D0332}" type="slidenum">
              <a:rPr lang="en-US" smtClean="0"/>
              <a:t>12</a:t>
            </a:fld>
            <a:endParaRPr lang="en-US"/>
          </a:p>
        </p:txBody>
      </p:sp>
    </p:spTree>
    <p:extLst>
      <p:ext uri="{BB962C8B-B14F-4D97-AF65-F5344CB8AC3E}">
        <p14:creationId xmlns:p14="http://schemas.microsoft.com/office/powerpoint/2010/main" val="1199616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 supposed to be absorbed,</a:t>
            </a:r>
            <a:r>
              <a:rPr lang="en-US" baseline="0" dirty="0"/>
              <a:t> just shows study structure.</a:t>
            </a:r>
            <a:endParaRPr lang="en-US" dirty="0"/>
          </a:p>
        </p:txBody>
      </p:sp>
      <p:sp>
        <p:nvSpPr>
          <p:cNvPr id="4" name="Slide Number Placeholder 3"/>
          <p:cNvSpPr>
            <a:spLocks noGrp="1"/>
          </p:cNvSpPr>
          <p:nvPr>
            <p:ph type="sldNum" sz="quarter" idx="10"/>
          </p:nvPr>
        </p:nvSpPr>
        <p:spPr/>
        <p:txBody>
          <a:bodyPr/>
          <a:lstStyle/>
          <a:p>
            <a:fld id="{6B3BF36B-6C17-4E09-9889-F127E2944D70}" type="slidenum">
              <a:rPr lang="en-US" smtClean="0"/>
              <a:pPr/>
              <a:t>13</a:t>
            </a:fld>
            <a:endParaRPr lang="en-US" dirty="0"/>
          </a:p>
        </p:txBody>
      </p:sp>
    </p:spTree>
    <p:extLst>
      <p:ext uri="{BB962C8B-B14F-4D97-AF65-F5344CB8AC3E}">
        <p14:creationId xmlns:p14="http://schemas.microsoft.com/office/powerpoint/2010/main" val="1914324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8C5C9-25CE-4B36-AB7F-0EEFED3D0332}" type="slidenum">
              <a:rPr lang="en-US" smtClean="0"/>
              <a:t>14</a:t>
            </a:fld>
            <a:endParaRPr lang="en-US"/>
          </a:p>
        </p:txBody>
      </p:sp>
    </p:spTree>
    <p:extLst>
      <p:ext uri="{BB962C8B-B14F-4D97-AF65-F5344CB8AC3E}">
        <p14:creationId xmlns:p14="http://schemas.microsoft.com/office/powerpoint/2010/main" val="1405837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8C5C9-25CE-4B36-AB7F-0EEFED3D0332}" type="slidenum">
              <a:rPr lang="en-US" smtClean="0"/>
              <a:t>15</a:t>
            </a:fld>
            <a:endParaRPr lang="en-US"/>
          </a:p>
        </p:txBody>
      </p:sp>
    </p:spTree>
    <p:extLst>
      <p:ext uri="{BB962C8B-B14F-4D97-AF65-F5344CB8AC3E}">
        <p14:creationId xmlns:p14="http://schemas.microsoft.com/office/powerpoint/2010/main" val="216369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8C5C9-25CE-4B36-AB7F-0EEFED3D0332}" type="slidenum">
              <a:rPr lang="en-US" smtClean="0"/>
              <a:t>16</a:t>
            </a:fld>
            <a:endParaRPr lang="en-US"/>
          </a:p>
        </p:txBody>
      </p:sp>
    </p:spTree>
    <p:extLst>
      <p:ext uri="{BB962C8B-B14F-4D97-AF65-F5344CB8AC3E}">
        <p14:creationId xmlns:p14="http://schemas.microsoft.com/office/powerpoint/2010/main" val="4174900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Walk through</a:t>
            </a:r>
            <a:r>
              <a:rPr lang="en-US" baseline="0" dirty="0"/>
              <a:t> a sample scenario</a:t>
            </a:r>
            <a:endParaRPr lang="en-US" dirty="0"/>
          </a:p>
        </p:txBody>
      </p:sp>
      <p:sp>
        <p:nvSpPr>
          <p:cNvPr id="4" name="Slide Number Placeholder 3"/>
          <p:cNvSpPr>
            <a:spLocks noGrp="1"/>
          </p:cNvSpPr>
          <p:nvPr>
            <p:ph type="sldNum" sz="quarter" idx="10"/>
          </p:nvPr>
        </p:nvSpPr>
        <p:spPr/>
        <p:txBody>
          <a:bodyPr/>
          <a:lstStyle/>
          <a:p>
            <a:fld id="{6B3BF36B-6C17-4E09-9889-F127E2944D70}" type="slidenum">
              <a:rPr lang="en-US" smtClean="0"/>
              <a:pPr/>
              <a:t>17</a:t>
            </a:fld>
            <a:endParaRPr lang="en-US" dirty="0"/>
          </a:p>
        </p:txBody>
      </p:sp>
    </p:spTree>
    <p:extLst>
      <p:ext uri="{BB962C8B-B14F-4D97-AF65-F5344CB8AC3E}">
        <p14:creationId xmlns:p14="http://schemas.microsoft.com/office/powerpoint/2010/main" val="1078823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8C5C9-25CE-4B36-AB7F-0EEFED3D0332}" type="slidenum">
              <a:rPr lang="en-US" smtClean="0"/>
              <a:t>18</a:t>
            </a:fld>
            <a:endParaRPr lang="en-US"/>
          </a:p>
        </p:txBody>
      </p:sp>
    </p:spTree>
    <p:extLst>
      <p:ext uri="{BB962C8B-B14F-4D97-AF65-F5344CB8AC3E}">
        <p14:creationId xmlns:p14="http://schemas.microsoft.com/office/powerpoint/2010/main" val="884133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8C5C9-25CE-4B36-AB7F-0EEFED3D0332}" type="slidenum">
              <a:rPr lang="en-US" smtClean="0"/>
              <a:t>19</a:t>
            </a:fld>
            <a:endParaRPr lang="en-US"/>
          </a:p>
        </p:txBody>
      </p:sp>
    </p:spTree>
    <p:extLst>
      <p:ext uri="{BB962C8B-B14F-4D97-AF65-F5344CB8AC3E}">
        <p14:creationId xmlns:p14="http://schemas.microsoft.com/office/powerpoint/2010/main" val="2960318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8C5C9-25CE-4B36-AB7F-0EEFED3D0332}" type="slidenum">
              <a:rPr lang="en-US" smtClean="0"/>
              <a:t>20</a:t>
            </a:fld>
            <a:endParaRPr lang="en-US"/>
          </a:p>
        </p:txBody>
      </p:sp>
    </p:spTree>
    <p:extLst>
      <p:ext uri="{BB962C8B-B14F-4D97-AF65-F5344CB8AC3E}">
        <p14:creationId xmlns:p14="http://schemas.microsoft.com/office/powerpoint/2010/main" val="90150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8C5C9-25CE-4B36-AB7F-0EEFED3D0332}" type="slidenum">
              <a:rPr lang="en-US" smtClean="0"/>
              <a:t>2</a:t>
            </a:fld>
            <a:endParaRPr lang="en-US"/>
          </a:p>
        </p:txBody>
      </p:sp>
    </p:spTree>
    <p:extLst>
      <p:ext uri="{BB962C8B-B14F-4D97-AF65-F5344CB8AC3E}">
        <p14:creationId xmlns:p14="http://schemas.microsoft.com/office/powerpoint/2010/main" val="210338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8C5C9-25CE-4B36-AB7F-0EEFED3D0332}" type="slidenum">
              <a:rPr lang="en-US" smtClean="0"/>
              <a:t>3</a:t>
            </a:fld>
            <a:endParaRPr lang="en-US"/>
          </a:p>
        </p:txBody>
      </p:sp>
    </p:spTree>
    <p:extLst>
      <p:ext uri="{BB962C8B-B14F-4D97-AF65-F5344CB8AC3E}">
        <p14:creationId xmlns:p14="http://schemas.microsoft.com/office/powerpoint/2010/main" val="125136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8C5C9-25CE-4B36-AB7F-0EEFED3D0332}" type="slidenum">
              <a:rPr lang="en-US" smtClean="0"/>
              <a:t>5</a:t>
            </a:fld>
            <a:endParaRPr lang="en-US"/>
          </a:p>
        </p:txBody>
      </p:sp>
    </p:spTree>
    <p:extLst>
      <p:ext uri="{BB962C8B-B14F-4D97-AF65-F5344CB8AC3E}">
        <p14:creationId xmlns:p14="http://schemas.microsoft.com/office/powerpoint/2010/main" val="3092884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8C5C9-25CE-4B36-AB7F-0EEFED3D0332}" type="slidenum">
              <a:rPr lang="en-US" smtClean="0"/>
              <a:t>6</a:t>
            </a:fld>
            <a:endParaRPr lang="en-US"/>
          </a:p>
        </p:txBody>
      </p:sp>
    </p:spTree>
    <p:extLst>
      <p:ext uri="{BB962C8B-B14F-4D97-AF65-F5344CB8AC3E}">
        <p14:creationId xmlns:p14="http://schemas.microsoft.com/office/powerpoint/2010/main" val="102454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8C5C9-25CE-4B36-AB7F-0EEFED3D0332}" type="slidenum">
              <a:rPr lang="en-US" smtClean="0"/>
              <a:t>7</a:t>
            </a:fld>
            <a:endParaRPr lang="en-US"/>
          </a:p>
        </p:txBody>
      </p:sp>
    </p:spTree>
    <p:extLst>
      <p:ext uri="{BB962C8B-B14F-4D97-AF65-F5344CB8AC3E}">
        <p14:creationId xmlns:p14="http://schemas.microsoft.com/office/powerpoint/2010/main" val="95260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8C5C9-25CE-4B36-AB7F-0EEFED3D0332}" type="slidenum">
              <a:rPr lang="en-US" smtClean="0"/>
              <a:t>8</a:t>
            </a:fld>
            <a:endParaRPr lang="en-US"/>
          </a:p>
        </p:txBody>
      </p:sp>
    </p:spTree>
    <p:extLst>
      <p:ext uri="{BB962C8B-B14F-4D97-AF65-F5344CB8AC3E}">
        <p14:creationId xmlns:p14="http://schemas.microsoft.com/office/powerpoint/2010/main" val="339860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8C5C9-25CE-4B36-AB7F-0EEFED3D0332}" type="slidenum">
              <a:rPr lang="en-US" smtClean="0"/>
              <a:t>9</a:t>
            </a:fld>
            <a:endParaRPr lang="en-US"/>
          </a:p>
        </p:txBody>
      </p:sp>
    </p:spTree>
    <p:extLst>
      <p:ext uri="{BB962C8B-B14F-4D97-AF65-F5344CB8AC3E}">
        <p14:creationId xmlns:p14="http://schemas.microsoft.com/office/powerpoint/2010/main" val="799893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3BF36B-6C17-4E09-9889-F127E2944D70}" type="slidenum">
              <a:rPr lang="en-US" smtClean="0"/>
              <a:pPr/>
              <a:t>10</a:t>
            </a:fld>
            <a:endParaRPr lang="en-US" dirty="0"/>
          </a:p>
        </p:txBody>
      </p:sp>
    </p:spTree>
    <p:extLst>
      <p:ext uri="{BB962C8B-B14F-4D97-AF65-F5344CB8AC3E}">
        <p14:creationId xmlns:p14="http://schemas.microsoft.com/office/powerpoint/2010/main" val="173492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17/09/2017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hyperlink" Target="http://www.deschutesriver.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kate@deschutesriver.or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cid:ii_15d8a26ebbb5ecb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17.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17.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5"/>
          <a:stretch>
            <a:fillRect/>
          </a:stretch>
        </p:blipFill>
        <p:spPr>
          <a:xfrm>
            <a:off x="7287601" y="210194"/>
            <a:ext cx="1264141" cy="787924"/>
          </a:xfrm>
          <a:prstGeom prst="rect">
            <a:avLst/>
          </a:prstGeom>
        </p:spPr>
      </p:pic>
      <p:sp>
        <p:nvSpPr>
          <p:cNvPr id="3" name="TextBox 2"/>
          <p:cNvSpPr txBox="1"/>
          <p:nvPr/>
        </p:nvSpPr>
        <p:spPr>
          <a:xfrm>
            <a:off x="769307" y="1466850"/>
            <a:ext cx="7467600" cy="2893100"/>
          </a:xfrm>
          <a:prstGeom prst="rect">
            <a:avLst/>
          </a:prstGeom>
          <a:noFill/>
        </p:spPr>
        <p:txBody>
          <a:bodyPr wrap="square" rtlCol="0">
            <a:spAutoFit/>
          </a:bodyPr>
          <a:lstStyle/>
          <a:p>
            <a:pPr algn="ctr"/>
            <a:r>
              <a:rPr lang="en-US" sz="2800" dirty="0"/>
              <a:t>Basin Planning in the Upper Deschutes River: Rebalancing water use in a changing climate</a:t>
            </a:r>
          </a:p>
          <a:p>
            <a:endParaRPr lang="en-US" dirty="0"/>
          </a:p>
          <a:p>
            <a:pPr algn="ctr"/>
            <a:r>
              <a:rPr lang="en-US" dirty="0"/>
              <a:t>Kate Fitzpatrick</a:t>
            </a:r>
          </a:p>
          <a:p>
            <a:pPr algn="ctr"/>
            <a:r>
              <a:rPr lang="en-US" dirty="0"/>
              <a:t>Deschutes River Conservancy</a:t>
            </a:r>
          </a:p>
          <a:p>
            <a:pPr algn="ctr"/>
            <a:r>
              <a:rPr lang="en-US" dirty="0"/>
              <a:t>Bend, Oregon, United States </a:t>
            </a:r>
          </a:p>
          <a:p>
            <a:pPr algn="ctr"/>
            <a:r>
              <a:rPr lang="en-US" dirty="0">
                <a:hlinkClick r:id="rId6"/>
              </a:rPr>
              <a:t>kate@deschutesriver.org</a:t>
            </a:r>
            <a:endParaRPr lang="en-US" dirty="0"/>
          </a:p>
          <a:p>
            <a:pPr algn="ctr"/>
            <a:r>
              <a:rPr lang="en-US" dirty="0">
                <a:hlinkClick r:id="rId7"/>
              </a:rPr>
              <a:t>www.deschutesriver.org</a:t>
            </a:r>
            <a:endParaRPr lang="en-US" dirty="0"/>
          </a:p>
          <a:p>
            <a:endParaRPr lang="en-US" dirty="0"/>
          </a:p>
        </p:txBody>
      </p:sp>
      <p:pic>
        <p:nvPicPr>
          <p:cNvPr id="12" name="Picture 2"/>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399990" y="4259973"/>
            <a:ext cx="7886700" cy="1460273"/>
          </a:xfrm>
          <a:prstGeom prst="rect">
            <a:avLst/>
          </a:prstGeom>
          <a:noFill/>
          <a:ln w="9525">
            <a:noFill/>
            <a:miter lim="800000"/>
            <a:headEnd/>
            <a:tailEnd/>
          </a:ln>
        </p:spPr>
      </p:pic>
    </p:spTree>
    <p:extLst>
      <p:ext uri="{BB962C8B-B14F-4D97-AF65-F5344CB8AC3E}">
        <p14:creationId xmlns:p14="http://schemas.microsoft.com/office/powerpoint/2010/main" val="300944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153400" cy="990600"/>
          </a:xfrm>
        </p:spPr>
        <p:txBody>
          <a:bodyPr>
            <a:normAutofit/>
          </a:bodyPr>
          <a:lstStyle/>
          <a:p>
            <a:pPr algn="ctr"/>
            <a:r>
              <a:rPr lang="en-US" sz="3600" b="1" dirty="0"/>
              <a:t>Basin Study Work Group</a:t>
            </a:r>
          </a:p>
        </p:txBody>
      </p:sp>
      <p:sp>
        <p:nvSpPr>
          <p:cNvPr id="3" name="Content Placeholder 2"/>
          <p:cNvSpPr>
            <a:spLocks noGrp="1"/>
          </p:cNvSpPr>
          <p:nvPr>
            <p:ph sz="quarter" idx="1"/>
          </p:nvPr>
        </p:nvSpPr>
        <p:spPr>
          <a:xfrm>
            <a:off x="381000" y="1143000"/>
            <a:ext cx="4343400" cy="5791200"/>
          </a:xfrm>
        </p:spPr>
        <p:txBody>
          <a:bodyPr>
            <a:normAutofit fontScale="55000" lnSpcReduction="20000"/>
          </a:bodyPr>
          <a:lstStyle/>
          <a:p>
            <a:pPr>
              <a:buClr>
                <a:schemeClr val="accent1"/>
              </a:buClr>
              <a:buFont typeface="Wingdings" pitchFamily="2" charset="2"/>
              <a:buChar char="§"/>
            </a:pPr>
            <a:r>
              <a:rPr lang="en-US" sz="2600" b="1" dirty="0"/>
              <a:t>Central Oregon Irrigation District</a:t>
            </a:r>
          </a:p>
          <a:p>
            <a:pPr>
              <a:buClr>
                <a:schemeClr val="accent1"/>
              </a:buClr>
              <a:buFont typeface="Wingdings" pitchFamily="2" charset="2"/>
              <a:buChar char="§"/>
            </a:pPr>
            <a:r>
              <a:rPr lang="en-US" sz="2600" b="1" dirty="0"/>
              <a:t>North Unit Irrigation District</a:t>
            </a:r>
          </a:p>
          <a:p>
            <a:pPr>
              <a:buClr>
                <a:schemeClr val="accent1"/>
              </a:buClr>
              <a:buFont typeface="Wingdings" pitchFamily="2" charset="2"/>
              <a:buChar char="§"/>
            </a:pPr>
            <a:r>
              <a:rPr lang="en-US" sz="2600" b="1" dirty="0"/>
              <a:t>Arnold Irrigation District</a:t>
            </a:r>
          </a:p>
          <a:p>
            <a:pPr>
              <a:buClr>
                <a:schemeClr val="accent1"/>
              </a:buClr>
              <a:buFont typeface="Wingdings" pitchFamily="2" charset="2"/>
              <a:buChar char="§"/>
            </a:pPr>
            <a:r>
              <a:rPr lang="en-US" sz="2600" b="1" dirty="0" err="1"/>
              <a:t>Swalley</a:t>
            </a:r>
            <a:r>
              <a:rPr lang="en-US" sz="2600" b="1" dirty="0"/>
              <a:t> Irrigation District</a:t>
            </a:r>
          </a:p>
          <a:p>
            <a:pPr>
              <a:buClr>
                <a:schemeClr val="accent1"/>
              </a:buClr>
              <a:buFont typeface="Wingdings" pitchFamily="2" charset="2"/>
              <a:buChar char="§"/>
            </a:pPr>
            <a:r>
              <a:rPr lang="en-US" sz="2600" b="1" dirty="0"/>
              <a:t>Lone Pine Irrigation District</a:t>
            </a:r>
          </a:p>
          <a:p>
            <a:pPr>
              <a:buClr>
                <a:schemeClr val="accent1"/>
              </a:buClr>
              <a:buFont typeface="Wingdings" pitchFamily="2" charset="2"/>
              <a:buChar char="§"/>
            </a:pPr>
            <a:r>
              <a:rPr lang="en-US" sz="2600" b="1" dirty="0" err="1"/>
              <a:t>Tumalo</a:t>
            </a:r>
            <a:r>
              <a:rPr lang="en-US" sz="2600" b="1" dirty="0"/>
              <a:t> Irrigation District</a:t>
            </a:r>
          </a:p>
          <a:p>
            <a:pPr>
              <a:buClr>
                <a:schemeClr val="accent1"/>
              </a:buClr>
              <a:buFont typeface="Wingdings" pitchFamily="2" charset="2"/>
              <a:buChar char="§"/>
            </a:pPr>
            <a:r>
              <a:rPr lang="en-US" sz="2600" b="1" dirty="0" err="1"/>
              <a:t>Ochoco</a:t>
            </a:r>
            <a:r>
              <a:rPr lang="en-US" sz="2600" b="1" dirty="0"/>
              <a:t> Irrigation District</a:t>
            </a:r>
          </a:p>
          <a:p>
            <a:pPr>
              <a:buClr>
                <a:schemeClr val="accent1"/>
              </a:buClr>
              <a:buFont typeface="Wingdings" pitchFamily="2" charset="2"/>
              <a:buChar char="§"/>
            </a:pPr>
            <a:r>
              <a:rPr lang="en-US" sz="2600" b="1" dirty="0"/>
              <a:t>Three Sisters Irrigation District</a:t>
            </a:r>
          </a:p>
          <a:p>
            <a:pPr>
              <a:buClr>
                <a:schemeClr val="accent1"/>
              </a:buClr>
              <a:buFont typeface="Wingdings" pitchFamily="2" charset="2"/>
              <a:buChar char="§"/>
            </a:pPr>
            <a:r>
              <a:rPr lang="en-US" sz="2600" b="1" dirty="0"/>
              <a:t>City of Bend</a:t>
            </a:r>
          </a:p>
          <a:p>
            <a:pPr>
              <a:buClr>
                <a:schemeClr val="accent1"/>
              </a:buClr>
              <a:buFont typeface="Wingdings" pitchFamily="2" charset="2"/>
              <a:buChar char="§"/>
            </a:pPr>
            <a:r>
              <a:rPr lang="en-US" sz="2600" b="1" dirty="0" err="1"/>
              <a:t>Avion</a:t>
            </a:r>
            <a:endParaRPr lang="en-US" sz="2600" b="1" dirty="0"/>
          </a:p>
          <a:p>
            <a:pPr>
              <a:buClr>
                <a:schemeClr val="accent1"/>
              </a:buClr>
              <a:buFont typeface="Wingdings" pitchFamily="2" charset="2"/>
              <a:buChar char="§"/>
            </a:pPr>
            <a:r>
              <a:rPr lang="en-US" sz="2600" b="1" dirty="0"/>
              <a:t>City of Madras</a:t>
            </a:r>
          </a:p>
          <a:p>
            <a:pPr>
              <a:buClr>
                <a:schemeClr val="accent1"/>
              </a:buClr>
              <a:buFont typeface="Wingdings" pitchFamily="2" charset="2"/>
              <a:buChar char="§"/>
            </a:pPr>
            <a:r>
              <a:rPr lang="en-US" sz="2600" b="1" dirty="0"/>
              <a:t>City of Redmond</a:t>
            </a:r>
          </a:p>
          <a:p>
            <a:pPr>
              <a:buClr>
                <a:schemeClr val="accent1"/>
              </a:buClr>
              <a:buFont typeface="Wingdings" pitchFamily="2" charset="2"/>
              <a:buChar char="§"/>
            </a:pPr>
            <a:r>
              <a:rPr lang="en-US" sz="2600" b="1" dirty="0"/>
              <a:t>City of </a:t>
            </a:r>
            <a:r>
              <a:rPr lang="en-US" sz="2600" b="1" dirty="0" err="1"/>
              <a:t>LaPine</a:t>
            </a:r>
            <a:endParaRPr lang="en-US" sz="2600" b="1" dirty="0"/>
          </a:p>
          <a:p>
            <a:pPr>
              <a:buClr>
                <a:schemeClr val="accent1"/>
              </a:buClr>
              <a:buFont typeface="Wingdings" pitchFamily="2" charset="2"/>
              <a:buChar char="§"/>
            </a:pPr>
            <a:r>
              <a:rPr lang="en-US" sz="2600" b="1" dirty="0"/>
              <a:t>City of Prineville</a:t>
            </a:r>
          </a:p>
          <a:p>
            <a:pPr>
              <a:buClr>
                <a:schemeClr val="accent1"/>
              </a:buClr>
              <a:buFont typeface="Wingdings" pitchFamily="2" charset="2"/>
              <a:buChar char="§"/>
            </a:pPr>
            <a:r>
              <a:rPr lang="en-US" sz="2600" b="1" dirty="0"/>
              <a:t>USDA Forest Service</a:t>
            </a:r>
          </a:p>
          <a:p>
            <a:pPr>
              <a:buClr>
                <a:schemeClr val="accent1"/>
              </a:buClr>
              <a:buFont typeface="Wingdings" pitchFamily="2" charset="2"/>
              <a:buChar char="§"/>
            </a:pPr>
            <a:r>
              <a:rPr lang="en-US" sz="2600" b="1" dirty="0"/>
              <a:t>Department of Environmental Quality</a:t>
            </a:r>
          </a:p>
          <a:p>
            <a:pPr>
              <a:buClr>
                <a:schemeClr val="accent1"/>
              </a:buClr>
              <a:buFont typeface="Wingdings" pitchFamily="2" charset="2"/>
              <a:buChar char="§"/>
            </a:pPr>
            <a:r>
              <a:rPr lang="en-US" sz="2600" b="1" dirty="0"/>
              <a:t>US Fish and Wildlife Service</a:t>
            </a:r>
          </a:p>
          <a:p>
            <a:pPr>
              <a:buClr>
                <a:schemeClr val="accent1"/>
              </a:buClr>
              <a:buFont typeface="Wingdings" pitchFamily="2" charset="2"/>
              <a:buChar char="§"/>
            </a:pPr>
            <a:r>
              <a:rPr lang="en-US" sz="2600" b="1" dirty="0"/>
              <a:t>Confederated Tribes of Warm Springs</a:t>
            </a:r>
          </a:p>
          <a:p>
            <a:pPr>
              <a:buClr>
                <a:schemeClr val="accent1"/>
              </a:buClr>
              <a:buFont typeface="Wingdings" pitchFamily="2" charset="2"/>
              <a:buChar char="§"/>
            </a:pPr>
            <a:r>
              <a:rPr lang="en-US" sz="2600" b="1" dirty="0"/>
              <a:t>Deschutes County</a:t>
            </a:r>
          </a:p>
          <a:p>
            <a:pPr>
              <a:buClr>
                <a:schemeClr val="accent1"/>
              </a:buClr>
              <a:buFont typeface="Wingdings" pitchFamily="2" charset="2"/>
              <a:buChar char="§"/>
            </a:pPr>
            <a:r>
              <a:rPr lang="en-US" sz="2600" b="1" dirty="0"/>
              <a:t>Coalition for the Deschutes</a:t>
            </a:r>
          </a:p>
          <a:p>
            <a:pPr>
              <a:buClr>
                <a:schemeClr val="accent1"/>
              </a:buClr>
            </a:pPr>
            <a:endParaRPr lang="en-US" dirty="0">
              <a:solidFill>
                <a:schemeClr val="tx2"/>
              </a:solidFill>
            </a:endParaRPr>
          </a:p>
          <a:p>
            <a:pPr>
              <a:buClr>
                <a:schemeClr val="accent1"/>
              </a:buClr>
              <a:buFont typeface="Wingdings" pitchFamily="2" charset="2"/>
              <a:buChar char="q"/>
            </a:pPr>
            <a:endParaRPr lang="en-US" dirty="0">
              <a:solidFill>
                <a:schemeClr val="tx2"/>
              </a:solidFill>
            </a:endParaRPr>
          </a:p>
          <a:p>
            <a:endParaRPr lang="en-US" dirty="0"/>
          </a:p>
          <a:p>
            <a:endParaRPr lang="en-US" dirty="0"/>
          </a:p>
        </p:txBody>
      </p:sp>
      <p:sp>
        <p:nvSpPr>
          <p:cNvPr id="4" name="Content Placeholder 3"/>
          <p:cNvSpPr>
            <a:spLocks noGrp="1"/>
          </p:cNvSpPr>
          <p:nvPr>
            <p:ph sz="quarter" idx="2"/>
          </p:nvPr>
        </p:nvSpPr>
        <p:spPr>
          <a:xfrm>
            <a:off x="4724400" y="1038225"/>
            <a:ext cx="3733800" cy="5334000"/>
          </a:xfrm>
        </p:spPr>
        <p:txBody>
          <a:bodyPr>
            <a:noAutofit/>
          </a:bodyPr>
          <a:lstStyle/>
          <a:p>
            <a:pPr>
              <a:buClr>
                <a:schemeClr val="accent1"/>
              </a:buClr>
              <a:buFont typeface="Wingdings" pitchFamily="2" charset="2"/>
              <a:buChar char="§"/>
            </a:pPr>
            <a:r>
              <a:rPr lang="en-US" sz="1600" b="1" dirty="0"/>
              <a:t>Crooked River Watershed Council</a:t>
            </a:r>
          </a:p>
          <a:p>
            <a:pPr>
              <a:buClr>
                <a:schemeClr val="accent1"/>
              </a:buClr>
              <a:buFont typeface="Wingdings" pitchFamily="2" charset="2"/>
              <a:buChar char="§"/>
            </a:pPr>
            <a:r>
              <a:rPr lang="en-US" sz="1600" b="1" dirty="0"/>
              <a:t>Upper Deschutes Watershed Council</a:t>
            </a:r>
          </a:p>
          <a:p>
            <a:pPr>
              <a:buClr>
                <a:schemeClr val="accent1"/>
              </a:buClr>
              <a:buFont typeface="Wingdings" pitchFamily="2" charset="2"/>
              <a:buChar char="§"/>
            </a:pPr>
            <a:r>
              <a:rPr lang="en-US" sz="1600" b="1" dirty="0"/>
              <a:t>Sunriver Anglers</a:t>
            </a:r>
          </a:p>
          <a:p>
            <a:pPr>
              <a:buClr>
                <a:schemeClr val="accent1"/>
              </a:buClr>
              <a:buFont typeface="Wingdings" pitchFamily="2" charset="2"/>
              <a:buChar char="§"/>
            </a:pPr>
            <a:r>
              <a:rPr lang="en-US" sz="1600" b="1" dirty="0"/>
              <a:t>Central Oregon </a:t>
            </a:r>
            <a:r>
              <a:rPr lang="en-US" sz="1600" b="1" dirty="0" err="1"/>
              <a:t>Flyfishers</a:t>
            </a:r>
            <a:endParaRPr lang="en-US" sz="1600" b="1" dirty="0"/>
          </a:p>
          <a:p>
            <a:pPr>
              <a:buClr>
                <a:schemeClr val="accent1"/>
              </a:buClr>
              <a:buFont typeface="Wingdings" pitchFamily="2" charset="2"/>
              <a:buChar char="§"/>
            </a:pPr>
            <a:r>
              <a:rPr lang="en-US" sz="1600" b="1" dirty="0"/>
              <a:t>Deschutes River Conservancy</a:t>
            </a:r>
          </a:p>
          <a:p>
            <a:pPr>
              <a:buClr>
                <a:schemeClr val="accent1"/>
              </a:buClr>
              <a:buFont typeface="Wingdings" pitchFamily="2" charset="2"/>
              <a:buChar char="§"/>
            </a:pPr>
            <a:r>
              <a:rPr lang="en-US" sz="1600" b="1" dirty="0"/>
              <a:t>Trout Unlimited</a:t>
            </a:r>
          </a:p>
          <a:p>
            <a:pPr>
              <a:buClr>
                <a:schemeClr val="accent1"/>
              </a:buClr>
              <a:buFont typeface="Wingdings" pitchFamily="2" charset="2"/>
              <a:buChar char="§"/>
            </a:pPr>
            <a:r>
              <a:rPr lang="en-US" sz="1600" b="1" dirty="0"/>
              <a:t>Native Reintroduction Network</a:t>
            </a:r>
          </a:p>
          <a:p>
            <a:pPr>
              <a:buClr>
                <a:schemeClr val="accent1"/>
              </a:buClr>
              <a:buFont typeface="Wingdings" pitchFamily="2" charset="2"/>
              <a:buChar char="§"/>
            </a:pPr>
            <a:r>
              <a:rPr lang="en-US" sz="1600" b="1" dirty="0"/>
              <a:t>Bureau of Reclamation</a:t>
            </a:r>
          </a:p>
          <a:p>
            <a:pPr>
              <a:buClr>
                <a:schemeClr val="accent1"/>
              </a:buClr>
              <a:buFont typeface="Wingdings" pitchFamily="2" charset="2"/>
              <a:buChar char="§"/>
            </a:pPr>
            <a:r>
              <a:rPr lang="en-US" sz="1600" b="1" dirty="0"/>
              <a:t>Oregon Water Resources Department</a:t>
            </a:r>
          </a:p>
          <a:p>
            <a:pPr>
              <a:buClr>
                <a:schemeClr val="accent1"/>
              </a:buClr>
              <a:buFont typeface="Wingdings" pitchFamily="2" charset="2"/>
              <a:buChar char="§"/>
            </a:pPr>
            <a:r>
              <a:rPr lang="en-US" sz="1600" b="1" dirty="0"/>
              <a:t>Oregon Land and Water Alliance</a:t>
            </a:r>
          </a:p>
          <a:p>
            <a:pPr>
              <a:buClr>
                <a:schemeClr val="accent1"/>
              </a:buClr>
              <a:buFont typeface="Wingdings" pitchFamily="2" charset="2"/>
              <a:buChar char="§"/>
            </a:pPr>
            <a:r>
              <a:rPr lang="en-US" sz="1600" b="1" dirty="0"/>
              <a:t>Oregon Department of Agriculture</a:t>
            </a:r>
          </a:p>
          <a:p>
            <a:pPr>
              <a:buClr>
                <a:schemeClr val="accent1"/>
              </a:buClr>
              <a:buFont typeface="Wingdings" pitchFamily="2" charset="2"/>
              <a:buChar char="§"/>
            </a:pPr>
            <a:r>
              <a:rPr lang="en-US" sz="1600" b="1" dirty="0"/>
              <a:t>Deschutes Soil and Water Conservation District</a:t>
            </a:r>
          </a:p>
          <a:p>
            <a:pPr>
              <a:buClr>
                <a:schemeClr val="accent1"/>
              </a:buClr>
              <a:buFont typeface="Wingdings" pitchFamily="2" charset="2"/>
              <a:buChar char="§"/>
            </a:pPr>
            <a:r>
              <a:rPr lang="en-US" sz="1600" b="1" dirty="0"/>
              <a:t>Portland General Electric</a:t>
            </a:r>
          </a:p>
          <a:p>
            <a:pPr>
              <a:buClr>
                <a:schemeClr val="accent1"/>
              </a:buClr>
              <a:buFont typeface="Wingdings" pitchFamily="2" charset="2"/>
              <a:buChar char="§"/>
            </a:pPr>
            <a:r>
              <a:rPr lang="en-US" sz="1600" b="1" dirty="0" err="1"/>
              <a:t>WaterWatch</a:t>
            </a:r>
            <a:endParaRPr lang="en-US" sz="1600" b="1" dirty="0"/>
          </a:p>
          <a:p>
            <a:pPr>
              <a:buClr>
                <a:schemeClr val="accent1"/>
              </a:buClr>
              <a:buFont typeface="Wingdings" pitchFamily="2" charset="2"/>
              <a:buChar char="§"/>
            </a:pPr>
            <a:r>
              <a:rPr lang="en-US" sz="1600" b="1" dirty="0"/>
              <a:t>Deschutes Water Alliance</a:t>
            </a:r>
          </a:p>
          <a:p>
            <a:pPr>
              <a:buClr>
                <a:schemeClr val="accent1"/>
              </a:buClr>
              <a:buFont typeface="Wingdings" pitchFamily="2" charset="2"/>
              <a:buChar char="§"/>
            </a:pPr>
            <a:r>
              <a:rPr lang="en-US" sz="1600" b="1" dirty="0"/>
              <a:t>Bend Paddle Trail Alliance</a:t>
            </a:r>
          </a:p>
          <a:p>
            <a:pPr>
              <a:buClr>
                <a:schemeClr val="accent1"/>
              </a:buClr>
              <a:buFont typeface="Wingdings" pitchFamily="2" charset="2"/>
              <a:buChar char="§"/>
            </a:pPr>
            <a:endParaRPr lang="en-US" sz="1600" b="1" dirty="0">
              <a:solidFill>
                <a:schemeClr val="accent1">
                  <a:lumMod val="50000"/>
                </a:schemeClr>
              </a:solidFill>
            </a:endParaRPr>
          </a:p>
          <a:p>
            <a:pPr marL="0" indent="0">
              <a:buClr>
                <a:schemeClr val="accent1"/>
              </a:buClr>
              <a:buFont typeface="Wingdings" pitchFamily="2" charset="2"/>
              <a:buChar char="§"/>
            </a:pPr>
            <a:endParaRPr lang="en-US" sz="1800" dirty="0">
              <a:solidFill>
                <a:schemeClr val="tx2"/>
              </a:solidFill>
            </a:endParaRPr>
          </a:p>
          <a:p>
            <a:pPr marL="0" indent="0">
              <a:buClr>
                <a:schemeClr val="accent1"/>
              </a:buClr>
              <a:buFont typeface="Wingdings" pitchFamily="2" charset="2"/>
              <a:buChar char="§"/>
            </a:pPr>
            <a:endParaRPr lang="en-US" sz="1800" dirty="0">
              <a:solidFill>
                <a:schemeClr val="tx2"/>
              </a:solidFill>
            </a:endParaRPr>
          </a:p>
          <a:p>
            <a:endParaRPr lang="en-US" sz="2000" dirty="0"/>
          </a:p>
        </p:txBody>
      </p:sp>
    </p:spTree>
    <p:extLst>
      <p:ext uri="{BB962C8B-B14F-4D97-AF65-F5344CB8AC3E}">
        <p14:creationId xmlns:p14="http://schemas.microsoft.com/office/powerpoint/2010/main" val="234880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37745" y="2154783"/>
            <a:ext cx="10267747" cy="769441"/>
          </a:xfrm>
          <a:prstGeom prst="rect">
            <a:avLst/>
          </a:prstGeom>
        </p:spPr>
        <p:txBody>
          <a:bodyPr vert="horz" anchor="ctr">
            <a:normAutofit/>
          </a:bodyPr>
          <a:lstStyle/>
          <a:p>
            <a:pPr algn="ctr">
              <a:spcBef>
                <a:spcPct val="0"/>
              </a:spcBef>
            </a:pPr>
            <a:r>
              <a:rPr lang="en-US" sz="4400" b="1" dirty="0">
                <a:latin typeface="+mj-lt"/>
                <a:ea typeface="+mj-ea"/>
                <a:cs typeface="+mj-cs"/>
              </a:rPr>
              <a:t>Objectives of Basin Study</a:t>
            </a:r>
          </a:p>
        </p:txBody>
      </p:sp>
      <p:sp>
        <p:nvSpPr>
          <p:cNvPr id="13" name="TextBox 12"/>
          <p:cNvSpPr txBox="1"/>
          <p:nvPr/>
        </p:nvSpPr>
        <p:spPr>
          <a:xfrm>
            <a:off x="638782" y="2968694"/>
            <a:ext cx="7841366" cy="3908762"/>
          </a:xfrm>
          <a:prstGeom prst="rect">
            <a:avLst/>
          </a:prstGeom>
          <a:noFill/>
        </p:spPr>
        <p:txBody>
          <a:bodyPr wrap="square" rtlCol="0">
            <a:spAutoFit/>
          </a:bodyPr>
          <a:lstStyle/>
          <a:p>
            <a:pPr marL="342900" indent="-342900">
              <a:buFont typeface="Arial" panose="020B0604020202020204" pitchFamily="34" charset="0"/>
              <a:buChar char="•"/>
            </a:pPr>
            <a:r>
              <a:rPr lang="en-US" sz="2800" dirty="0">
                <a:ea typeface="+mj-ea"/>
                <a:cs typeface="+mj-cs"/>
              </a:rPr>
              <a:t>Analyze water supply and demand, incorporating climate change projections</a:t>
            </a:r>
          </a:p>
          <a:p>
            <a:pPr marL="342900" indent="-342900">
              <a:buFont typeface="Arial" panose="020B0604020202020204" pitchFamily="34" charset="0"/>
              <a:buChar char="•"/>
            </a:pPr>
            <a:r>
              <a:rPr lang="en-US" sz="2800" dirty="0">
                <a:ea typeface="+mj-ea"/>
                <a:cs typeface="+mj-cs"/>
              </a:rPr>
              <a:t>Analyze how existing operations will perform, how demands will be met</a:t>
            </a:r>
          </a:p>
          <a:p>
            <a:pPr marL="342900" indent="-342900">
              <a:buFont typeface="Arial" panose="020B0604020202020204" pitchFamily="34" charset="0"/>
              <a:buChar char="•"/>
            </a:pPr>
            <a:r>
              <a:rPr lang="en-US" sz="2800" dirty="0">
                <a:ea typeface="+mj-ea"/>
                <a:cs typeface="+mj-cs"/>
              </a:rPr>
              <a:t>Develop options to address water imbalances</a:t>
            </a:r>
          </a:p>
          <a:p>
            <a:pPr marL="342900" indent="-342900">
              <a:buFont typeface="Arial" panose="020B0604020202020204" pitchFamily="34" charset="0"/>
              <a:buChar char="•"/>
            </a:pPr>
            <a:r>
              <a:rPr lang="en-US" sz="2800" dirty="0">
                <a:ea typeface="+mj-ea"/>
                <a:cs typeface="+mj-cs"/>
              </a:rPr>
              <a:t>Analyze effectiveness, cost, environmental impact, risk, stakeholder response, and other attributes of identified options</a:t>
            </a:r>
          </a:p>
          <a:p>
            <a:endParaRPr lang="en-US" sz="2400" dirty="0"/>
          </a:p>
        </p:txBody>
      </p:sp>
      <p:pic>
        <p:nvPicPr>
          <p:cNvPr id="5" name="Picture 2" descr="C:\Documents and Settings\KFitzpatrick\My Documents\Dropbox\Deschutes Water Management Planning\Basin Study\Communications\Toolkit\Logo\LOGO-UpprDEschutes Basin Study Dec16 201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0125" y="503693"/>
            <a:ext cx="5571954" cy="1371600"/>
          </a:xfrm>
          <a:prstGeom prst="rect">
            <a:avLst/>
          </a:prstGeom>
          <a:noFill/>
        </p:spPr>
      </p:pic>
    </p:spTree>
    <p:extLst>
      <p:ext uri="{BB962C8B-B14F-4D97-AF65-F5344CB8AC3E}">
        <p14:creationId xmlns:p14="http://schemas.microsoft.com/office/powerpoint/2010/main" val="180395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line image 1"/>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2145892" y="132736"/>
            <a:ext cx="5483634" cy="6725264"/>
          </a:xfrm>
          <a:prstGeom prst="rect">
            <a:avLst/>
          </a:prstGeom>
          <a:noFill/>
          <a:ln>
            <a:noFill/>
          </a:ln>
        </p:spPr>
      </p:pic>
    </p:spTree>
    <p:extLst>
      <p:ext uri="{BB962C8B-B14F-4D97-AF65-F5344CB8AC3E}">
        <p14:creationId xmlns:p14="http://schemas.microsoft.com/office/powerpoint/2010/main" val="1075259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Connector 98"/>
          <p:cNvCxnSpPr/>
          <p:nvPr/>
        </p:nvCxnSpPr>
        <p:spPr>
          <a:xfrm>
            <a:off x="2048436" y="5562600"/>
            <a:ext cx="8964" cy="60960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56" idx="3"/>
          </p:cNvCxnSpPr>
          <p:nvPr/>
        </p:nvCxnSpPr>
        <p:spPr>
          <a:xfrm>
            <a:off x="1432073" y="5666418"/>
            <a:ext cx="396727" cy="581982"/>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228600"/>
            <a:ext cx="8153400" cy="990600"/>
          </a:xfrm>
        </p:spPr>
        <p:txBody>
          <a:bodyPr vert="horz" anchor="ctr">
            <a:normAutofit/>
          </a:bodyPr>
          <a:lstStyle/>
          <a:p>
            <a:pPr algn="ctr"/>
            <a:r>
              <a:rPr lang="en-US" b="1" dirty="0"/>
              <a:t>Basin Study - Overview</a:t>
            </a:r>
          </a:p>
        </p:txBody>
      </p:sp>
      <p:cxnSp>
        <p:nvCxnSpPr>
          <p:cNvPr id="9" name="Straight Connector 8"/>
          <p:cNvCxnSpPr/>
          <p:nvPr/>
        </p:nvCxnSpPr>
        <p:spPr>
          <a:xfrm>
            <a:off x="8071755" y="5651928"/>
            <a:ext cx="6156" cy="520272"/>
          </a:xfrm>
          <a:prstGeom prst="line">
            <a:avLst/>
          </a:prstGeom>
          <a:ln w="127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98375" y="4998027"/>
            <a:ext cx="627529" cy="1194955"/>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31341" y="2348345"/>
            <a:ext cx="0" cy="57150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91198" y="1774741"/>
            <a:ext cx="0" cy="363682"/>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05600" y="1774741"/>
            <a:ext cx="0" cy="363682"/>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45223" y="2348345"/>
            <a:ext cx="0" cy="57150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95600" y="1724891"/>
            <a:ext cx="0" cy="363682"/>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29000" y="1724891"/>
            <a:ext cx="0" cy="363682"/>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62636" y="5517573"/>
            <a:ext cx="537883" cy="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62636" y="4876800"/>
            <a:ext cx="537883" cy="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62636" y="4191000"/>
            <a:ext cx="537883" cy="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62636" y="3429000"/>
            <a:ext cx="537883" cy="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62636" y="2667000"/>
            <a:ext cx="537883" cy="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456765" y="1906732"/>
            <a:ext cx="443754" cy="441613"/>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34000" y="1402327"/>
            <a:ext cx="896471" cy="578873"/>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Historic Climate</a:t>
            </a:r>
          </a:p>
        </p:txBody>
      </p:sp>
      <p:cxnSp>
        <p:nvCxnSpPr>
          <p:cNvPr id="26" name="Straight Connector 25"/>
          <p:cNvCxnSpPr/>
          <p:nvPr/>
        </p:nvCxnSpPr>
        <p:spPr>
          <a:xfrm>
            <a:off x="8099022" y="3429000"/>
            <a:ext cx="8297" cy="386296"/>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00800" y="1402327"/>
            <a:ext cx="1380565" cy="578873"/>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Climate Change Models</a:t>
            </a:r>
          </a:p>
        </p:txBody>
      </p:sp>
      <p:sp>
        <p:nvSpPr>
          <p:cNvPr id="30" name="TextBox 29"/>
          <p:cNvSpPr txBox="1">
            <a:spLocks/>
          </p:cNvSpPr>
          <p:nvPr/>
        </p:nvSpPr>
        <p:spPr>
          <a:xfrm>
            <a:off x="2928768" y="2941319"/>
            <a:ext cx="3566160" cy="2011680"/>
          </a:xfrm>
          <a:prstGeom prst="roundRect">
            <a:avLst/>
          </a:prstGeom>
          <a:gradFill>
            <a:gsLst>
              <a:gs pos="0">
                <a:schemeClr val="accent1">
                  <a:tint val="50000"/>
                  <a:satMod val="300000"/>
                  <a:alpha val="68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Water Resource Model</a:t>
            </a:r>
          </a:p>
          <a:p>
            <a:pPr algn="ctr"/>
            <a:endParaRPr lang="en-US" sz="1400" dirty="0"/>
          </a:p>
          <a:p>
            <a:pPr algn="ctr"/>
            <a:endParaRPr lang="en-US" sz="1400" dirty="0"/>
          </a:p>
          <a:p>
            <a:pPr algn="ctr"/>
            <a:endParaRPr lang="en-US" sz="1400" dirty="0"/>
          </a:p>
          <a:p>
            <a:pPr algn="ctr"/>
            <a:endParaRPr lang="en-US" sz="1400" dirty="0"/>
          </a:p>
          <a:p>
            <a:pPr algn="ctr"/>
            <a:endParaRPr lang="en-US" sz="1400" dirty="0"/>
          </a:p>
        </p:txBody>
      </p:sp>
      <p:sp>
        <p:nvSpPr>
          <p:cNvPr id="31" name="TextBox 30"/>
          <p:cNvSpPr txBox="1"/>
          <p:nvPr/>
        </p:nvSpPr>
        <p:spPr>
          <a:xfrm>
            <a:off x="381000" y="3124200"/>
            <a:ext cx="1075765" cy="578873"/>
          </a:xfrm>
          <a:prstGeom prst="round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lIns="0" tIns="45716" rIns="0" bIns="45716" rtlCol="0">
            <a:spAutoFit/>
          </a:bodyPr>
          <a:lstStyle/>
          <a:p>
            <a:pPr algn="ctr"/>
            <a:r>
              <a:rPr lang="en-US" sz="1400" dirty="0"/>
              <a:t>Water Cons Assessment</a:t>
            </a:r>
          </a:p>
        </p:txBody>
      </p:sp>
      <p:sp>
        <p:nvSpPr>
          <p:cNvPr id="32" name="TextBox 31"/>
          <p:cNvSpPr txBox="1"/>
          <p:nvPr/>
        </p:nvSpPr>
        <p:spPr>
          <a:xfrm>
            <a:off x="381000" y="2296392"/>
            <a:ext cx="1075765" cy="578873"/>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Reservoir Optimization</a:t>
            </a:r>
          </a:p>
        </p:txBody>
      </p:sp>
      <p:sp>
        <p:nvSpPr>
          <p:cNvPr id="33" name="TextBox 32"/>
          <p:cNvSpPr txBox="1"/>
          <p:nvPr/>
        </p:nvSpPr>
        <p:spPr>
          <a:xfrm>
            <a:off x="381000" y="1468728"/>
            <a:ext cx="1075765" cy="578873"/>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Storage Assessment</a:t>
            </a:r>
          </a:p>
        </p:txBody>
      </p:sp>
      <p:cxnSp>
        <p:nvCxnSpPr>
          <p:cNvPr id="34" name="Straight Connector 33"/>
          <p:cNvCxnSpPr/>
          <p:nvPr/>
        </p:nvCxnSpPr>
        <p:spPr>
          <a:xfrm>
            <a:off x="3370728" y="3906982"/>
            <a:ext cx="28687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46" idx="3"/>
          </p:cNvCxnSpPr>
          <p:nvPr/>
        </p:nvCxnSpPr>
        <p:spPr>
          <a:xfrm>
            <a:off x="3236258" y="3647210"/>
            <a:ext cx="123265" cy="2597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550022" y="3906982"/>
            <a:ext cx="537883" cy="5195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91435" y="4426527"/>
            <a:ext cx="358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970493" y="3906982"/>
            <a:ext cx="89647" cy="5195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611905" y="4426528"/>
            <a:ext cx="358588" cy="4156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5970492" y="4426528"/>
            <a:ext cx="179295" cy="207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114800" y="3276600"/>
            <a:ext cx="452719" cy="5507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298140" y="3179619"/>
            <a:ext cx="313765" cy="7273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rapezoid 42"/>
          <p:cNvSpPr/>
          <p:nvPr/>
        </p:nvSpPr>
        <p:spPr>
          <a:xfrm flipV="1">
            <a:off x="6149787" y="4582391"/>
            <a:ext cx="89647" cy="10390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46" tIns="28572" rIns="57146" bIns="28572" rtlCol="0" anchor="ctr"/>
          <a:lstStyle/>
          <a:p>
            <a:pPr algn="ctr"/>
            <a:endParaRPr lang="en-US" sz="1400"/>
          </a:p>
        </p:txBody>
      </p:sp>
      <p:sp>
        <p:nvSpPr>
          <p:cNvPr id="44" name="Trapezoid 43"/>
          <p:cNvSpPr/>
          <p:nvPr/>
        </p:nvSpPr>
        <p:spPr>
          <a:xfrm flipV="1">
            <a:off x="5567081" y="4738255"/>
            <a:ext cx="89647" cy="10390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46" tIns="28572" rIns="57146" bIns="28572" rtlCol="0" anchor="ctr"/>
          <a:lstStyle/>
          <a:p>
            <a:pPr algn="ctr"/>
            <a:endParaRPr lang="en-US" sz="1400"/>
          </a:p>
        </p:txBody>
      </p:sp>
      <p:sp>
        <p:nvSpPr>
          <p:cNvPr id="45" name="Trapezoid 44"/>
          <p:cNvSpPr/>
          <p:nvPr/>
        </p:nvSpPr>
        <p:spPr>
          <a:xfrm flipV="1">
            <a:off x="3101787" y="4374573"/>
            <a:ext cx="89647" cy="10390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46" tIns="28572" rIns="57146" bIns="28572" rtlCol="0" anchor="ctr"/>
          <a:lstStyle/>
          <a:p>
            <a:pPr algn="ctr"/>
            <a:endParaRPr lang="en-US" sz="1400"/>
          </a:p>
        </p:txBody>
      </p:sp>
      <p:sp>
        <p:nvSpPr>
          <p:cNvPr id="46" name="Trapezoid 45"/>
          <p:cNvSpPr/>
          <p:nvPr/>
        </p:nvSpPr>
        <p:spPr>
          <a:xfrm flipV="1">
            <a:off x="3281081" y="3855028"/>
            <a:ext cx="89647" cy="10390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46" tIns="28572" rIns="57146" bIns="28572" rtlCol="0" anchor="ctr"/>
          <a:lstStyle/>
          <a:p>
            <a:pPr algn="ctr"/>
            <a:endParaRPr lang="en-US" sz="1400"/>
          </a:p>
        </p:txBody>
      </p:sp>
      <p:sp>
        <p:nvSpPr>
          <p:cNvPr id="47" name="Trapezoid 46"/>
          <p:cNvSpPr/>
          <p:nvPr/>
        </p:nvSpPr>
        <p:spPr>
          <a:xfrm flipV="1">
            <a:off x="3191434" y="3543300"/>
            <a:ext cx="89647" cy="10390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46" tIns="28572" rIns="57146" bIns="28572" rtlCol="0" anchor="ctr"/>
          <a:lstStyle/>
          <a:p>
            <a:pPr algn="ctr"/>
            <a:endParaRPr lang="en-US" sz="1400"/>
          </a:p>
        </p:txBody>
      </p:sp>
      <p:cxnSp>
        <p:nvCxnSpPr>
          <p:cNvPr id="48" name="Straight Connector 47"/>
          <p:cNvCxnSpPr/>
          <p:nvPr/>
        </p:nvCxnSpPr>
        <p:spPr>
          <a:xfrm>
            <a:off x="4419600" y="3906983"/>
            <a:ext cx="0" cy="311727"/>
          </a:xfrm>
          <a:prstGeom prst="line">
            <a:avLst/>
          </a:prstGeom>
          <a:ln w="254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267200" y="3906983"/>
            <a:ext cx="0" cy="311727"/>
          </a:xfrm>
          <a:prstGeom prst="line">
            <a:avLst/>
          </a:prstGeom>
          <a:ln w="254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419600" y="3906983"/>
            <a:ext cx="89647" cy="311727"/>
          </a:xfrm>
          <a:prstGeom prst="line">
            <a:avLst/>
          </a:prstGeom>
          <a:ln w="254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14800" y="3657600"/>
            <a:ext cx="0" cy="311727"/>
          </a:xfrm>
          <a:prstGeom prst="line">
            <a:avLst/>
          </a:prstGeom>
          <a:ln w="254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240305" y="3595255"/>
            <a:ext cx="179295" cy="0"/>
          </a:xfrm>
          <a:prstGeom prst="line">
            <a:avLst/>
          </a:prstGeom>
          <a:ln w="254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253316" y="3335483"/>
            <a:ext cx="89647" cy="155863"/>
          </a:xfrm>
          <a:prstGeom prst="line">
            <a:avLst/>
          </a:prstGeom>
          <a:ln w="254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791198" y="4634345"/>
            <a:ext cx="179295" cy="0"/>
          </a:xfrm>
          <a:prstGeom prst="line">
            <a:avLst/>
          </a:prstGeom>
          <a:ln w="254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56308" y="5257800"/>
            <a:ext cx="1075765" cy="817236"/>
          </a:xfrm>
          <a:prstGeom prst="roundRect">
            <a:avLst/>
          </a:prstGeom>
          <a:solidFill>
            <a:srgbClr val="F3FF05"/>
          </a:soli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Policy, Legal, </a:t>
            </a:r>
          </a:p>
          <a:p>
            <a:pPr algn="ctr"/>
            <a:r>
              <a:rPr lang="en-US" sz="1400" dirty="0"/>
              <a:t>Socio-Economic</a:t>
            </a:r>
          </a:p>
        </p:txBody>
      </p:sp>
      <p:sp>
        <p:nvSpPr>
          <p:cNvPr id="57" name="TextBox 56"/>
          <p:cNvSpPr txBox="1"/>
          <p:nvPr/>
        </p:nvSpPr>
        <p:spPr>
          <a:xfrm>
            <a:off x="4156799" y="5362491"/>
            <a:ext cx="1075765" cy="578873"/>
          </a:xfrm>
          <a:prstGeom prst="roundRect">
            <a:avLst/>
          </a:prstGeom>
          <a:solidFill>
            <a:srgbClr val="00CC66"/>
          </a:solidFill>
        </p:spPr>
        <p:style>
          <a:lnRef idx="1">
            <a:schemeClr val="accent3"/>
          </a:lnRef>
          <a:fillRef idx="2">
            <a:schemeClr val="accent3"/>
          </a:fillRef>
          <a:effectRef idx="1">
            <a:schemeClr val="accent3"/>
          </a:effectRef>
          <a:fontRef idx="minor">
            <a:schemeClr val="dk1"/>
          </a:fontRef>
        </p:style>
        <p:txBody>
          <a:bodyPr wrap="square" lIns="0" tIns="45716" rIns="0" bIns="45716" rtlCol="0">
            <a:spAutoFit/>
          </a:bodyPr>
          <a:lstStyle/>
          <a:p>
            <a:pPr algn="ctr"/>
            <a:r>
              <a:rPr lang="en-US" sz="1400" dirty="0">
                <a:solidFill>
                  <a:schemeClr val="tx1"/>
                </a:solidFill>
              </a:rPr>
              <a:t>Middle D Ecological</a:t>
            </a:r>
          </a:p>
        </p:txBody>
      </p:sp>
      <p:sp>
        <p:nvSpPr>
          <p:cNvPr id="58" name="TextBox 57"/>
          <p:cNvSpPr txBox="1"/>
          <p:nvPr/>
        </p:nvSpPr>
        <p:spPr>
          <a:xfrm>
            <a:off x="5470036" y="5465234"/>
            <a:ext cx="1075765" cy="578873"/>
          </a:xfrm>
          <a:prstGeom prst="roundRect">
            <a:avLst/>
          </a:prstGeom>
          <a:solidFill>
            <a:srgbClr val="00CC66"/>
          </a:solidFill>
        </p:spPr>
        <p:style>
          <a:lnRef idx="1">
            <a:schemeClr val="accent3"/>
          </a:lnRef>
          <a:fillRef idx="2">
            <a:schemeClr val="accent3"/>
          </a:fillRef>
          <a:effectRef idx="1">
            <a:schemeClr val="accent3"/>
          </a:effectRef>
          <a:fontRef idx="minor">
            <a:schemeClr val="dk1"/>
          </a:fontRef>
        </p:style>
        <p:txBody>
          <a:bodyPr wrap="square" lIns="0" tIns="45716" rIns="0" bIns="45716" rtlCol="0">
            <a:spAutoFit/>
          </a:bodyPr>
          <a:lstStyle/>
          <a:p>
            <a:pPr algn="ctr"/>
            <a:r>
              <a:rPr lang="en-US" sz="1400" dirty="0">
                <a:solidFill>
                  <a:schemeClr val="tx1"/>
                </a:solidFill>
              </a:rPr>
              <a:t>Crooked Ecological</a:t>
            </a:r>
          </a:p>
        </p:txBody>
      </p:sp>
      <p:sp>
        <p:nvSpPr>
          <p:cNvPr id="59" name="TextBox 58"/>
          <p:cNvSpPr txBox="1"/>
          <p:nvPr/>
        </p:nvSpPr>
        <p:spPr>
          <a:xfrm>
            <a:off x="4715435" y="6207174"/>
            <a:ext cx="1075765" cy="578873"/>
          </a:xfrm>
          <a:prstGeom prst="roundRect">
            <a:avLst/>
          </a:prstGeom>
          <a:solidFill>
            <a:srgbClr val="00CC66"/>
          </a:solidFill>
        </p:spPr>
        <p:style>
          <a:lnRef idx="1">
            <a:schemeClr val="accent3"/>
          </a:lnRef>
          <a:fillRef idx="2">
            <a:schemeClr val="accent3"/>
          </a:fillRef>
          <a:effectRef idx="1">
            <a:schemeClr val="accent3"/>
          </a:effectRef>
          <a:fontRef idx="minor">
            <a:schemeClr val="dk1"/>
          </a:fontRef>
        </p:style>
        <p:txBody>
          <a:bodyPr wrap="square" lIns="0" tIns="45716" rIns="0" bIns="45716" rtlCol="0">
            <a:spAutoFit/>
          </a:bodyPr>
          <a:lstStyle/>
          <a:p>
            <a:pPr algn="ctr"/>
            <a:r>
              <a:rPr lang="en-US" sz="1400" dirty="0" err="1">
                <a:solidFill>
                  <a:schemeClr val="tx1"/>
                </a:solidFill>
              </a:rPr>
              <a:t>Whychus</a:t>
            </a:r>
            <a:r>
              <a:rPr lang="en-US" sz="1400" dirty="0">
                <a:solidFill>
                  <a:schemeClr val="tx1"/>
                </a:solidFill>
              </a:rPr>
              <a:t> Ecological</a:t>
            </a:r>
          </a:p>
        </p:txBody>
      </p:sp>
      <p:sp>
        <p:nvSpPr>
          <p:cNvPr id="60" name="TextBox 59"/>
          <p:cNvSpPr txBox="1"/>
          <p:nvPr/>
        </p:nvSpPr>
        <p:spPr>
          <a:xfrm>
            <a:off x="3281081" y="6207174"/>
            <a:ext cx="1075765" cy="578873"/>
          </a:xfrm>
          <a:prstGeom prst="roundRect">
            <a:avLst/>
          </a:prstGeom>
          <a:solidFill>
            <a:srgbClr val="00CC66"/>
          </a:solidFill>
        </p:spPr>
        <p:style>
          <a:lnRef idx="1">
            <a:schemeClr val="accent3"/>
          </a:lnRef>
          <a:fillRef idx="2">
            <a:schemeClr val="accent3"/>
          </a:fillRef>
          <a:effectRef idx="1">
            <a:schemeClr val="accent3"/>
          </a:effectRef>
          <a:fontRef idx="minor">
            <a:schemeClr val="dk1"/>
          </a:fontRef>
        </p:style>
        <p:txBody>
          <a:bodyPr wrap="square" lIns="0" tIns="45716" rIns="0" bIns="45716" rtlCol="0">
            <a:spAutoFit/>
          </a:bodyPr>
          <a:lstStyle/>
          <a:p>
            <a:pPr algn="ctr"/>
            <a:r>
              <a:rPr lang="en-US" sz="1400" dirty="0">
                <a:solidFill>
                  <a:schemeClr val="tx1"/>
                </a:solidFill>
              </a:rPr>
              <a:t>Upper D Ecological</a:t>
            </a:r>
          </a:p>
        </p:txBody>
      </p:sp>
      <p:sp>
        <p:nvSpPr>
          <p:cNvPr id="61" name="TextBox 60"/>
          <p:cNvSpPr txBox="1"/>
          <p:nvPr/>
        </p:nvSpPr>
        <p:spPr>
          <a:xfrm>
            <a:off x="372035" y="3916927"/>
            <a:ext cx="1075765" cy="578873"/>
          </a:xfrm>
          <a:prstGeom prst="roundRect">
            <a:avLst/>
          </a:prstGeom>
          <a:solidFill>
            <a:srgbClr val="FCA904"/>
          </a:soli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Inflow Forecasting</a:t>
            </a:r>
          </a:p>
        </p:txBody>
      </p:sp>
      <p:sp>
        <p:nvSpPr>
          <p:cNvPr id="62" name="TextBox 61"/>
          <p:cNvSpPr txBox="1"/>
          <p:nvPr/>
        </p:nvSpPr>
        <p:spPr>
          <a:xfrm>
            <a:off x="7544682" y="3276600"/>
            <a:ext cx="1075765" cy="340510"/>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Impacts</a:t>
            </a:r>
          </a:p>
        </p:txBody>
      </p:sp>
      <p:cxnSp>
        <p:nvCxnSpPr>
          <p:cNvPr id="63" name="Straight Connector 62"/>
          <p:cNvCxnSpPr/>
          <p:nvPr/>
        </p:nvCxnSpPr>
        <p:spPr>
          <a:xfrm flipH="1">
            <a:off x="4043081" y="3543301"/>
            <a:ext cx="134471" cy="155863"/>
          </a:xfrm>
          <a:prstGeom prst="line">
            <a:avLst/>
          </a:prstGeom>
          <a:ln w="28575" cmpd="sng">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64" name="Straight Connector 63"/>
          <p:cNvCxnSpPr/>
          <p:nvPr/>
        </p:nvCxnSpPr>
        <p:spPr>
          <a:xfrm>
            <a:off x="3886200" y="3505200"/>
            <a:ext cx="112057" cy="142009"/>
          </a:xfrm>
          <a:prstGeom prst="line">
            <a:avLst/>
          </a:prstGeom>
          <a:ln w="28575" cmpd="sng">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65" name="TextBox 64"/>
          <p:cNvSpPr txBox="1"/>
          <p:nvPr/>
        </p:nvSpPr>
        <p:spPr>
          <a:xfrm>
            <a:off x="2752164" y="2088574"/>
            <a:ext cx="851647" cy="340510"/>
          </a:xfrm>
          <a:prstGeom prst="round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Water Use</a:t>
            </a:r>
          </a:p>
        </p:txBody>
      </p:sp>
      <p:sp>
        <p:nvSpPr>
          <p:cNvPr id="66" name="TextBox 65"/>
          <p:cNvSpPr txBox="1"/>
          <p:nvPr/>
        </p:nvSpPr>
        <p:spPr>
          <a:xfrm>
            <a:off x="3845858" y="2088574"/>
            <a:ext cx="1120587" cy="340510"/>
          </a:xfrm>
          <a:prstGeom prst="round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Water Rights</a:t>
            </a:r>
          </a:p>
        </p:txBody>
      </p:sp>
      <p:sp>
        <p:nvSpPr>
          <p:cNvPr id="67" name="TextBox 66"/>
          <p:cNvSpPr txBox="1"/>
          <p:nvPr/>
        </p:nvSpPr>
        <p:spPr>
          <a:xfrm>
            <a:off x="3350725" y="1407552"/>
            <a:ext cx="537883" cy="340510"/>
          </a:xfrm>
          <a:prstGeom prst="round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Future</a:t>
            </a:r>
          </a:p>
        </p:txBody>
      </p:sp>
      <p:sp>
        <p:nvSpPr>
          <p:cNvPr id="68" name="TextBox 67"/>
          <p:cNvSpPr txBox="1"/>
          <p:nvPr/>
        </p:nvSpPr>
        <p:spPr>
          <a:xfrm>
            <a:off x="2318494" y="1407552"/>
            <a:ext cx="770966" cy="340510"/>
          </a:xfrm>
          <a:prstGeom prst="round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Existing</a:t>
            </a:r>
          </a:p>
        </p:txBody>
      </p:sp>
      <p:cxnSp>
        <p:nvCxnSpPr>
          <p:cNvPr id="69" name="Straight Connector 68"/>
          <p:cNvCxnSpPr/>
          <p:nvPr/>
        </p:nvCxnSpPr>
        <p:spPr>
          <a:xfrm>
            <a:off x="3774140" y="4998027"/>
            <a:ext cx="0" cy="1194955"/>
          </a:xfrm>
          <a:prstGeom prst="line">
            <a:avLst/>
          </a:prstGeom>
          <a:ln w="127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58" idx="0"/>
          </p:cNvCxnSpPr>
          <p:nvPr/>
        </p:nvCxnSpPr>
        <p:spPr>
          <a:xfrm>
            <a:off x="5796581" y="4967191"/>
            <a:ext cx="211338" cy="498043"/>
          </a:xfrm>
          <a:prstGeom prst="line">
            <a:avLst/>
          </a:prstGeom>
          <a:ln w="127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2" idx="1"/>
          </p:cNvCxnSpPr>
          <p:nvPr/>
        </p:nvCxnSpPr>
        <p:spPr>
          <a:xfrm>
            <a:off x="6500384" y="3446855"/>
            <a:ext cx="1044298" cy="0"/>
          </a:xfrm>
          <a:prstGeom prst="line">
            <a:avLst/>
          </a:prstGeom>
          <a:ln w="127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72035" y="4724400"/>
            <a:ext cx="1075765" cy="340510"/>
          </a:xfrm>
          <a:prstGeom prst="roundRect">
            <a:avLst/>
          </a:prstGeom>
          <a:solidFill>
            <a:srgbClr val="FCA904"/>
          </a:soli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Other</a:t>
            </a:r>
          </a:p>
        </p:txBody>
      </p:sp>
      <p:cxnSp>
        <p:nvCxnSpPr>
          <p:cNvPr id="74" name="Straight Connector 73"/>
          <p:cNvCxnSpPr/>
          <p:nvPr/>
        </p:nvCxnSpPr>
        <p:spPr>
          <a:xfrm flipH="1" flipV="1">
            <a:off x="2148356" y="3827318"/>
            <a:ext cx="834627" cy="1"/>
          </a:xfrm>
          <a:prstGeom prst="line">
            <a:avLst/>
          </a:prstGeom>
          <a:ln w="127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846728" y="6192984"/>
            <a:ext cx="1075765" cy="578873"/>
          </a:xfrm>
          <a:prstGeom prst="roundRect">
            <a:avLst/>
          </a:prstGeom>
          <a:solidFill>
            <a:srgbClr val="FCA904"/>
          </a:soli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Develop Scenarios</a:t>
            </a:r>
          </a:p>
        </p:txBody>
      </p:sp>
      <p:cxnSp>
        <p:nvCxnSpPr>
          <p:cNvPr id="76" name="Straight Connector 75"/>
          <p:cNvCxnSpPr/>
          <p:nvPr/>
        </p:nvCxnSpPr>
        <p:spPr>
          <a:xfrm>
            <a:off x="5208493" y="4998027"/>
            <a:ext cx="0" cy="1194955"/>
          </a:xfrm>
          <a:prstGeom prst="line">
            <a:avLst/>
          </a:prstGeom>
          <a:ln w="127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57" idx="0"/>
          </p:cNvCxnSpPr>
          <p:nvPr/>
        </p:nvCxnSpPr>
        <p:spPr>
          <a:xfrm>
            <a:off x="4694681" y="4866278"/>
            <a:ext cx="1" cy="496213"/>
          </a:xfrm>
          <a:prstGeom prst="line">
            <a:avLst/>
          </a:prstGeom>
          <a:ln w="127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813176" y="6142081"/>
            <a:ext cx="2330824" cy="578873"/>
          </a:xfrm>
          <a:prstGeom prst="roundRect">
            <a:avLst/>
          </a:prstGeom>
          <a:solidFill>
            <a:srgbClr val="FCA904"/>
          </a:soli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Recommendations and Implementation Plan</a:t>
            </a:r>
          </a:p>
        </p:txBody>
      </p:sp>
      <p:cxnSp>
        <p:nvCxnSpPr>
          <p:cNvPr id="80" name="Straight Connector 79"/>
          <p:cNvCxnSpPr/>
          <p:nvPr/>
        </p:nvCxnSpPr>
        <p:spPr>
          <a:xfrm>
            <a:off x="5844987" y="2348345"/>
            <a:ext cx="0" cy="57150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474257" y="5465619"/>
            <a:ext cx="1075765" cy="578873"/>
          </a:xfrm>
          <a:prstGeom prst="round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BSWG Workshop</a:t>
            </a:r>
          </a:p>
        </p:txBody>
      </p:sp>
      <p:cxnSp>
        <p:nvCxnSpPr>
          <p:cNvPr id="89" name="Straight Connector 88"/>
          <p:cNvCxnSpPr/>
          <p:nvPr/>
        </p:nvCxnSpPr>
        <p:spPr>
          <a:xfrm flipV="1">
            <a:off x="6019800" y="4419600"/>
            <a:ext cx="152400" cy="76200"/>
          </a:xfrm>
          <a:prstGeom prst="line">
            <a:avLst/>
          </a:prstGeom>
          <a:ln w="254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107318" y="5023290"/>
            <a:ext cx="8297" cy="386296"/>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128441" y="4256782"/>
            <a:ext cx="8297" cy="386296"/>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569436" y="3833151"/>
            <a:ext cx="1075765" cy="578873"/>
          </a:xfrm>
          <a:prstGeom prst="round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BSWG Workshop</a:t>
            </a:r>
          </a:p>
        </p:txBody>
      </p:sp>
      <p:sp>
        <p:nvSpPr>
          <p:cNvPr id="78" name="TextBox 77"/>
          <p:cNvSpPr txBox="1"/>
          <p:nvPr/>
        </p:nvSpPr>
        <p:spPr>
          <a:xfrm>
            <a:off x="7471493" y="4628065"/>
            <a:ext cx="1255059" cy="578873"/>
          </a:xfrm>
          <a:prstGeom prst="roundRect">
            <a:avLst/>
          </a:prstGeom>
          <a:solidFill>
            <a:srgbClr val="FCA904"/>
          </a:soli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Multi-Criteria Evaluation</a:t>
            </a:r>
          </a:p>
        </p:txBody>
      </p:sp>
      <p:sp>
        <p:nvSpPr>
          <p:cNvPr id="82" name="TextBox 81"/>
          <p:cNvSpPr txBox="1"/>
          <p:nvPr/>
        </p:nvSpPr>
        <p:spPr>
          <a:xfrm>
            <a:off x="7543676" y="5385073"/>
            <a:ext cx="1075765" cy="578873"/>
          </a:xfrm>
          <a:prstGeom prst="round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BSWG Workshop</a:t>
            </a:r>
          </a:p>
        </p:txBody>
      </p:sp>
      <p:sp>
        <p:nvSpPr>
          <p:cNvPr id="73" name="TextBox 72"/>
          <p:cNvSpPr txBox="1"/>
          <p:nvPr/>
        </p:nvSpPr>
        <p:spPr>
          <a:xfrm rot="16200000">
            <a:off x="389497" y="3777096"/>
            <a:ext cx="3377045" cy="340510"/>
          </a:xfrm>
          <a:prstGeom prst="roundRect">
            <a:avLst/>
          </a:prstGeom>
          <a:solidFill>
            <a:srgbClr val="FCA904"/>
          </a:solidFill>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Water Resource Alternatives</a:t>
            </a:r>
          </a:p>
        </p:txBody>
      </p:sp>
      <p:sp>
        <p:nvSpPr>
          <p:cNvPr id="29" name="TextBox 28"/>
          <p:cNvSpPr txBox="1"/>
          <p:nvPr/>
        </p:nvSpPr>
        <p:spPr>
          <a:xfrm>
            <a:off x="5441577" y="2146554"/>
            <a:ext cx="1748117" cy="578873"/>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tIns="45716" rIns="0" bIns="45716" rtlCol="0">
            <a:spAutoFit/>
          </a:bodyPr>
          <a:lstStyle/>
          <a:p>
            <a:pPr algn="ctr"/>
            <a:r>
              <a:rPr lang="en-US" sz="1400" dirty="0"/>
              <a:t>Groundwater/Surface Water Model</a:t>
            </a:r>
          </a:p>
        </p:txBody>
      </p:sp>
    </p:spTree>
    <p:extLst>
      <p:ext uri="{BB962C8B-B14F-4D97-AF65-F5344CB8AC3E}">
        <p14:creationId xmlns:p14="http://schemas.microsoft.com/office/powerpoint/2010/main" val="8497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81000"/>
            <a:ext cx="8153400" cy="990600"/>
          </a:xfrm>
        </p:spPr>
        <p:txBody>
          <a:bodyPr/>
          <a:lstStyle/>
          <a:p>
            <a:pPr algn="ctr"/>
            <a:r>
              <a:rPr lang="en-US" b="1" dirty="0"/>
              <a:t>Solutions Development</a:t>
            </a:r>
          </a:p>
        </p:txBody>
      </p:sp>
      <p:sp>
        <p:nvSpPr>
          <p:cNvPr id="3" name="Content Placeholder 2"/>
          <p:cNvSpPr>
            <a:spLocks noGrp="1"/>
          </p:cNvSpPr>
          <p:nvPr>
            <p:ph sz="quarter" idx="1"/>
          </p:nvPr>
        </p:nvSpPr>
        <p:spPr>
          <a:xfrm>
            <a:off x="228600" y="1371600"/>
            <a:ext cx="4114800" cy="4953000"/>
          </a:xfrm>
        </p:spPr>
        <p:txBody>
          <a:bodyPr>
            <a:normAutofit/>
          </a:bodyPr>
          <a:lstStyle/>
          <a:p>
            <a:pPr marL="0" indent="0">
              <a:buNone/>
            </a:pPr>
            <a:r>
              <a:rPr lang="en-US" sz="3500" dirty="0"/>
              <a:t>Irrigation Efficiency</a:t>
            </a:r>
            <a:endParaRPr lang="en-US" dirty="0"/>
          </a:p>
          <a:p>
            <a:r>
              <a:rPr lang="en-US" dirty="0"/>
              <a:t>Piping/lining canals</a:t>
            </a:r>
          </a:p>
          <a:p>
            <a:r>
              <a:rPr lang="en-US" dirty="0"/>
              <a:t>On-farm efficiency</a:t>
            </a:r>
          </a:p>
          <a:p>
            <a:r>
              <a:rPr lang="en-US" dirty="0"/>
              <a:t>Increased measurement</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8097" y="1760356"/>
            <a:ext cx="3132003" cy="4698004"/>
          </a:xfrm>
          <a:prstGeom prst="rect">
            <a:avLst/>
          </a:prstGeom>
        </p:spPr>
      </p:pic>
      <p:pic>
        <p:nvPicPr>
          <p:cNvPr id="6"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9540" y="3725316"/>
            <a:ext cx="3323464" cy="2630005"/>
          </a:xfrm>
          <a:prstGeom prst="rect">
            <a:avLst/>
          </a:prstGeom>
          <a:noFill/>
          <a:ln w="9525">
            <a:noFill/>
            <a:miter lim="800000"/>
            <a:headEnd/>
            <a:tailEnd/>
          </a:ln>
        </p:spPr>
      </p:pic>
    </p:spTree>
    <p:extLst>
      <p:ext uri="{BB962C8B-B14F-4D97-AF65-F5344CB8AC3E}">
        <p14:creationId xmlns:p14="http://schemas.microsoft.com/office/powerpoint/2010/main" val="382541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81000"/>
            <a:ext cx="8153400" cy="990600"/>
          </a:xfrm>
        </p:spPr>
        <p:txBody>
          <a:bodyPr/>
          <a:lstStyle/>
          <a:p>
            <a:pPr algn="ctr"/>
            <a:r>
              <a:rPr lang="en-US" b="1" dirty="0"/>
              <a:t>Solutions Development</a:t>
            </a:r>
          </a:p>
        </p:txBody>
      </p:sp>
      <p:sp>
        <p:nvSpPr>
          <p:cNvPr id="3" name="Content Placeholder 2"/>
          <p:cNvSpPr>
            <a:spLocks noGrp="1"/>
          </p:cNvSpPr>
          <p:nvPr>
            <p:ph sz="quarter" idx="1"/>
          </p:nvPr>
        </p:nvSpPr>
        <p:spPr>
          <a:xfrm>
            <a:off x="228600" y="1371601"/>
            <a:ext cx="7696200" cy="4953000"/>
          </a:xfrm>
        </p:spPr>
        <p:txBody>
          <a:bodyPr>
            <a:normAutofit/>
          </a:bodyPr>
          <a:lstStyle/>
          <a:p>
            <a:pPr marL="0" indent="0">
              <a:buNone/>
            </a:pPr>
            <a:r>
              <a:rPr lang="en-US" sz="3500" dirty="0"/>
              <a:t>Market Tools</a:t>
            </a:r>
            <a:endParaRPr lang="en-US" dirty="0"/>
          </a:p>
          <a:p>
            <a:r>
              <a:rPr lang="en-US" dirty="0"/>
              <a:t>Trading water between farmers and to rivers-old and new programs</a:t>
            </a:r>
          </a:p>
          <a:p>
            <a:r>
              <a:rPr lang="en-US" dirty="0"/>
              <a:t>Volumetric water pricing</a:t>
            </a:r>
          </a:p>
        </p:txBody>
      </p:sp>
      <p:pic>
        <p:nvPicPr>
          <p:cNvPr id="2050" name="Picture 2" descr="http://djcoregon.com/files/2010/11/bendugb.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2679433"/>
            <a:ext cx="2740025" cy="36451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volumetric water pric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0544" y="3276600"/>
            <a:ext cx="4876800" cy="33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37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81000"/>
            <a:ext cx="8153400" cy="990600"/>
          </a:xfrm>
        </p:spPr>
        <p:txBody>
          <a:bodyPr/>
          <a:lstStyle/>
          <a:p>
            <a:pPr algn="ctr"/>
            <a:r>
              <a:rPr lang="en-US" b="1" dirty="0"/>
              <a:t>Solutions Development</a:t>
            </a:r>
          </a:p>
        </p:txBody>
      </p:sp>
      <p:sp>
        <p:nvSpPr>
          <p:cNvPr id="3" name="Content Placeholder 2"/>
          <p:cNvSpPr>
            <a:spLocks noGrp="1"/>
          </p:cNvSpPr>
          <p:nvPr>
            <p:ph sz="quarter" idx="1"/>
          </p:nvPr>
        </p:nvSpPr>
        <p:spPr>
          <a:xfrm>
            <a:off x="228600" y="1371601"/>
            <a:ext cx="7696200" cy="4953000"/>
          </a:xfrm>
        </p:spPr>
        <p:txBody>
          <a:bodyPr>
            <a:normAutofit/>
          </a:bodyPr>
          <a:lstStyle/>
          <a:p>
            <a:pPr marL="0" indent="0">
              <a:buNone/>
            </a:pPr>
            <a:r>
              <a:rPr lang="en-US" sz="3500" dirty="0"/>
              <a:t>Optimizing Storage</a:t>
            </a:r>
            <a:endParaRPr lang="en-US" dirty="0"/>
          </a:p>
        </p:txBody>
      </p:sp>
      <p:pic>
        <p:nvPicPr>
          <p:cNvPr id="6" name="Picture 4" descr="Clickable Reservoir Storage and Streamflow Diagra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212456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Curved Up 3">
            <a:extLst>
              <a:ext uri="{FF2B5EF4-FFF2-40B4-BE49-F238E27FC236}">
                <a16:creationId xmlns:a16="http://schemas.microsoft.com/office/drawing/2014/main" id="{BC3FEA14-E496-4354-AD60-23FD9DA91483}"/>
              </a:ext>
            </a:extLst>
          </p:cNvPr>
          <p:cNvSpPr/>
          <p:nvPr/>
        </p:nvSpPr>
        <p:spPr>
          <a:xfrm rot="18749258">
            <a:off x="2489103" y="3562085"/>
            <a:ext cx="3196026" cy="1256468"/>
          </a:xfrm>
          <a:prstGeom prst="curved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56852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409" y="2023332"/>
            <a:ext cx="3121152" cy="990600"/>
          </a:xfrm>
        </p:spPr>
        <p:txBody>
          <a:bodyPr>
            <a:normAutofit fontScale="90000"/>
          </a:bodyPr>
          <a:lstStyle/>
          <a:p>
            <a:pPr algn="ctr"/>
            <a:r>
              <a:rPr lang="en-US" b="1" dirty="0"/>
              <a:t>Integrated Basin</a:t>
            </a:r>
            <a:br>
              <a:rPr lang="en-US" b="1" dirty="0"/>
            </a:br>
            <a:r>
              <a:rPr lang="en-US" b="1" dirty="0"/>
              <a:t> Solutions</a:t>
            </a:r>
            <a:endParaRPr lang="en-US" dirty="0"/>
          </a:p>
        </p:txBody>
      </p:sp>
      <p:sp>
        <p:nvSpPr>
          <p:cNvPr id="3" name="Rectangle 2"/>
          <p:cNvSpPr/>
          <p:nvPr/>
        </p:nvSpPr>
        <p:spPr>
          <a:xfrm>
            <a:off x="304979" y="3531961"/>
            <a:ext cx="4390845" cy="2308324"/>
          </a:xfrm>
          <a:prstGeom prst="rect">
            <a:avLst/>
          </a:prstGeom>
        </p:spPr>
        <p:txBody>
          <a:bodyPr wrap="square">
            <a:spAutoFit/>
          </a:bodyPr>
          <a:lstStyle/>
          <a:p>
            <a:pPr marL="342900" indent="-342900">
              <a:buFont typeface="Arial" panose="020B0604020202020204" pitchFamily="34" charset="0"/>
              <a:buChar char="•"/>
            </a:pPr>
            <a:r>
              <a:rPr lang="en-US" sz="2400" dirty="0"/>
              <a:t>Generating water supply &amp; getting it where it needs to go</a:t>
            </a:r>
          </a:p>
          <a:p>
            <a:pPr marL="342900" indent="-342900">
              <a:buFont typeface="Arial" panose="020B0604020202020204" pitchFamily="34" charset="0"/>
              <a:buChar char="•"/>
            </a:pPr>
            <a:r>
              <a:rPr lang="en-US" sz="2400" dirty="0"/>
              <a:t>A unique case of prior appropriation not serving farmers or rivers</a:t>
            </a:r>
          </a:p>
          <a:p>
            <a:pPr marL="342900" indent="-342900">
              <a:buFont typeface="Arial" panose="020B0604020202020204" pitchFamily="34" charset="0"/>
              <a:buChar char="•"/>
            </a:pPr>
            <a:r>
              <a:rPr lang="en-US" sz="2400" dirty="0"/>
              <a:t>Legal/policy implications</a:t>
            </a:r>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69526" y="1759438"/>
            <a:ext cx="3855918" cy="5042974"/>
          </a:xfrm>
          <a:prstGeom prst="rect">
            <a:avLst/>
          </a:prstGeom>
          <a:noFill/>
          <a:ln w="9525">
            <a:noFill/>
            <a:miter lim="800000"/>
            <a:headEnd/>
            <a:tailEnd/>
          </a:ln>
          <a:effectLst/>
        </p:spPr>
      </p:pic>
      <p:sp>
        <p:nvSpPr>
          <p:cNvPr id="6" name="Curved Down Arrow 5"/>
          <p:cNvSpPr/>
          <p:nvPr/>
        </p:nvSpPr>
        <p:spPr>
          <a:xfrm rot="16715490">
            <a:off x="5756180" y="2719541"/>
            <a:ext cx="1902676" cy="972842"/>
          </a:xfrm>
          <a:prstGeom prst="curvedDownArrow">
            <a:avLst>
              <a:gd name="adj1" fmla="val 25000"/>
              <a:gd name="adj2" fmla="val 50000"/>
              <a:gd name="adj3" fmla="val 39294"/>
            </a:avLst>
          </a:prstGeom>
        </p:spPr>
        <p:style>
          <a:lnRef idx="2">
            <a:schemeClr val="accent6">
              <a:shade val="50000"/>
            </a:schemeClr>
          </a:lnRef>
          <a:fillRef idx="1003">
            <a:schemeClr val="dk2"/>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7" name="Up Arrow 6"/>
          <p:cNvSpPr/>
          <p:nvPr/>
        </p:nvSpPr>
        <p:spPr>
          <a:xfrm rot="1957099">
            <a:off x="6167119" y="4269662"/>
            <a:ext cx="383222" cy="1452560"/>
          </a:xfrm>
          <a:prstGeom prst="upArrow">
            <a:avLst/>
          </a:prstGeom>
        </p:spPr>
        <p:style>
          <a:lnRef idx="2">
            <a:schemeClr val="accent6">
              <a:shade val="50000"/>
            </a:schemeClr>
          </a:lnRef>
          <a:fillRef idx="1003">
            <a:schemeClr val="dk2"/>
          </a:fillRef>
          <a:effectRef idx="0">
            <a:schemeClr val="accent6"/>
          </a:effectRef>
          <a:fontRef idx="minor">
            <a:schemeClr val="lt1"/>
          </a:fontRef>
        </p:style>
        <p:txBody>
          <a:bodyPr rtlCol="0" anchor="ctr"/>
          <a:lstStyle/>
          <a:p>
            <a:pPr algn="ctr"/>
            <a:endParaRPr lang="en-US"/>
          </a:p>
        </p:txBody>
      </p:sp>
      <p:sp>
        <p:nvSpPr>
          <p:cNvPr id="11" name="TextBox 10"/>
          <p:cNvSpPr txBox="1"/>
          <p:nvPr/>
        </p:nvSpPr>
        <p:spPr>
          <a:xfrm>
            <a:off x="5348645" y="1822971"/>
            <a:ext cx="914400" cy="646331"/>
          </a:xfrm>
          <a:prstGeom prst="rect">
            <a:avLst/>
          </a:prstGeom>
          <a:noFill/>
        </p:spPr>
        <p:txBody>
          <a:bodyPr wrap="square" rtlCol="0">
            <a:spAutoFit/>
          </a:bodyPr>
          <a:lstStyle/>
          <a:p>
            <a:r>
              <a:rPr lang="en-US" dirty="0">
                <a:solidFill>
                  <a:srgbClr val="FF0000"/>
                </a:solidFill>
              </a:rPr>
              <a:t>NUID: 1913</a:t>
            </a:r>
          </a:p>
        </p:txBody>
      </p:sp>
      <p:sp>
        <p:nvSpPr>
          <p:cNvPr id="12" name="TextBox 11"/>
          <p:cNvSpPr txBox="1"/>
          <p:nvPr/>
        </p:nvSpPr>
        <p:spPr>
          <a:xfrm>
            <a:off x="7889380" y="4672776"/>
            <a:ext cx="914400" cy="646331"/>
          </a:xfrm>
          <a:prstGeom prst="rect">
            <a:avLst/>
          </a:prstGeom>
          <a:noFill/>
        </p:spPr>
        <p:txBody>
          <a:bodyPr wrap="square" rtlCol="0">
            <a:spAutoFit/>
          </a:bodyPr>
          <a:lstStyle/>
          <a:p>
            <a:r>
              <a:rPr lang="en-US" dirty="0">
                <a:solidFill>
                  <a:srgbClr val="FF0000"/>
                </a:solidFill>
              </a:rPr>
              <a:t>COID: 1900</a:t>
            </a:r>
          </a:p>
        </p:txBody>
      </p:sp>
      <p:cxnSp>
        <p:nvCxnSpPr>
          <p:cNvPr id="13" name="Straight Arrow Connector 12"/>
          <p:cNvCxnSpPr/>
          <p:nvPr/>
        </p:nvCxnSpPr>
        <p:spPr>
          <a:xfrm>
            <a:off x="6084436" y="1988336"/>
            <a:ext cx="11430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765579" y="4363508"/>
            <a:ext cx="405900" cy="3092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2" descr="C:\Documents and Settings\KFitzpatrick\My Documents\Dropbox\Deschutes Water Management Planning\Basin Study\Communications\Toolkit\Logo\LOGO-UpprDEschutes Basin Study Dec16 201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4979" y="261510"/>
            <a:ext cx="5571954" cy="1371600"/>
          </a:xfrm>
          <a:prstGeom prst="rect">
            <a:avLst/>
          </a:prstGeom>
          <a:noFill/>
        </p:spPr>
      </p:pic>
    </p:spTree>
    <p:extLst>
      <p:ext uri="{BB962C8B-B14F-4D97-AF65-F5344CB8AC3E}">
        <p14:creationId xmlns:p14="http://schemas.microsoft.com/office/powerpoint/2010/main" val="218516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762" y="183792"/>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4"/>
          <a:stretch>
            <a:fillRect/>
          </a:stretch>
        </p:blipFill>
        <p:spPr>
          <a:xfrm>
            <a:off x="7287601" y="210194"/>
            <a:ext cx="1264141" cy="787924"/>
          </a:xfrm>
          <a:prstGeom prst="rect">
            <a:avLst/>
          </a:prstGeom>
        </p:spPr>
      </p:pic>
      <p:sp>
        <p:nvSpPr>
          <p:cNvPr id="3" name="TextBox 2"/>
          <p:cNvSpPr txBox="1"/>
          <p:nvPr/>
        </p:nvSpPr>
        <p:spPr>
          <a:xfrm>
            <a:off x="554139" y="2222638"/>
            <a:ext cx="3840480" cy="646331"/>
          </a:xfrm>
          <a:prstGeom prst="rect">
            <a:avLst/>
          </a:prstGeom>
          <a:noFill/>
        </p:spPr>
        <p:txBody>
          <a:bodyPr wrap="square" rtlCol="0">
            <a:spAutoFit/>
          </a:bodyPr>
          <a:lstStyle/>
          <a:p>
            <a:r>
              <a:rPr lang="en-US" sz="3600" dirty="0"/>
              <a:t>Lessons Learned</a:t>
            </a:r>
          </a:p>
        </p:txBody>
      </p:sp>
      <p:pic>
        <p:nvPicPr>
          <p:cNvPr id="12" name="Picture 2" descr="C:\Documents and Settings\KFitzpatrick\My Documents\Dropbox\Deschutes Water Management Planning\Basin Study\Communications\Toolkit\Logo\LOGO-UpprDEschutes Basin Study Dec16 201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77129" y="1233266"/>
            <a:ext cx="5571954" cy="1060483"/>
          </a:xfrm>
          <a:prstGeom prst="rect">
            <a:avLst/>
          </a:prstGeom>
          <a:noFill/>
        </p:spPr>
      </p:pic>
      <p:sp>
        <p:nvSpPr>
          <p:cNvPr id="4" name="TextBox 3"/>
          <p:cNvSpPr txBox="1"/>
          <p:nvPr/>
        </p:nvSpPr>
        <p:spPr>
          <a:xfrm>
            <a:off x="546648" y="2888845"/>
            <a:ext cx="8172808"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Strengths: inclusive, collaborative, creative, integrative</a:t>
            </a:r>
          </a:p>
          <a:p>
            <a:r>
              <a:rPr lang="en-US" sz="2400" dirty="0"/>
              <a:t>	comprehensive, long-term</a:t>
            </a:r>
          </a:p>
          <a:p>
            <a:pPr marL="342900" indent="-342900">
              <a:buFont typeface="Arial" panose="020B0604020202020204" pitchFamily="34" charset="0"/>
              <a:buChar char="•"/>
            </a:pPr>
            <a:r>
              <a:rPr lang="en-US" sz="2400" dirty="0"/>
              <a:t>A little bit of “heat” increased commitment &amp; pace of change</a:t>
            </a:r>
          </a:p>
          <a:p>
            <a:pPr marL="342900" indent="-342900">
              <a:buFont typeface="Arial" panose="020B0604020202020204" pitchFamily="34" charset="0"/>
              <a:buChar char="•"/>
            </a:pPr>
            <a:r>
              <a:rPr lang="en-US" sz="2400" dirty="0"/>
              <a:t>BUT, complex interplay b/w litigation, regulation and collaboration</a:t>
            </a:r>
          </a:p>
        </p:txBody>
      </p:sp>
      <p:pic>
        <p:nvPicPr>
          <p:cNvPr id="13" name="Picture 4" descr="Oregon Spotted Fro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22807" y="4549566"/>
            <a:ext cx="2935335" cy="210810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52959" y="4912697"/>
            <a:ext cx="4521496" cy="1323439"/>
          </a:xfrm>
          <a:prstGeom prst="rect">
            <a:avLst/>
          </a:prstGeom>
          <a:solidFill>
            <a:schemeClr val="tx1">
              <a:lumMod val="65000"/>
              <a:lumOff val="35000"/>
            </a:schemeClr>
          </a:solidFill>
        </p:spPr>
        <p:txBody>
          <a:bodyPr wrap="square">
            <a:spAutoFit/>
          </a:bodyPr>
          <a:lstStyle/>
          <a:p>
            <a:r>
              <a:rPr lang="en-US" sz="1600" dirty="0">
                <a:solidFill>
                  <a:schemeClr val="bg1"/>
                </a:solidFill>
                <a:latin typeface="Helvetica Neue"/>
              </a:rPr>
              <a:t>Bend Bulletin</a:t>
            </a:r>
          </a:p>
          <a:p>
            <a:r>
              <a:rPr lang="en-US" sz="1600" dirty="0">
                <a:solidFill>
                  <a:schemeClr val="bg1"/>
                </a:solidFill>
                <a:latin typeface="Helvetica Neue"/>
              </a:rPr>
              <a:t>Published Feb. 7, 2016 at 12:01AM</a:t>
            </a:r>
          </a:p>
          <a:p>
            <a:r>
              <a:rPr lang="en-US" sz="1600" b="1" dirty="0">
                <a:solidFill>
                  <a:schemeClr val="bg1"/>
                </a:solidFill>
                <a:latin typeface="Open Sans Condensed"/>
              </a:rPr>
              <a:t>Lawsuits over spotted frog worry farmers</a:t>
            </a:r>
          </a:p>
          <a:p>
            <a:r>
              <a:rPr lang="en-US" sz="1600" b="1" dirty="0">
                <a:solidFill>
                  <a:schemeClr val="bg1"/>
                </a:solidFill>
                <a:latin typeface="Open Sans Condensed"/>
              </a:rPr>
              <a:t>Jefferson County growers fear the loss of </a:t>
            </a:r>
          </a:p>
          <a:p>
            <a:r>
              <a:rPr lang="en-US" sz="1600" b="1" dirty="0">
                <a:solidFill>
                  <a:schemeClr val="bg1"/>
                </a:solidFill>
                <a:latin typeface="Open Sans Condensed"/>
              </a:rPr>
              <a:t>irrigation water</a:t>
            </a:r>
            <a:endParaRPr lang="en-US" sz="1600" b="1" i="0" dirty="0">
              <a:solidFill>
                <a:schemeClr val="bg1"/>
              </a:solidFill>
              <a:effectLst/>
              <a:latin typeface="Open Sans Condensed"/>
            </a:endParaRPr>
          </a:p>
        </p:txBody>
      </p:sp>
    </p:spTree>
    <p:extLst>
      <p:ext uri="{BB962C8B-B14F-4D97-AF65-F5344CB8AC3E}">
        <p14:creationId xmlns:p14="http://schemas.microsoft.com/office/powerpoint/2010/main" val="111007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4"/>
          <a:stretch>
            <a:fillRect/>
          </a:stretch>
        </p:blipFill>
        <p:spPr>
          <a:xfrm>
            <a:off x="7287601" y="210194"/>
            <a:ext cx="1264141" cy="787924"/>
          </a:xfrm>
          <a:prstGeom prst="rect">
            <a:avLst/>
          </a:prstGeom>
        </p:spPr>
      </p:pic>
      <p:sp>
        <p:nvSpPr>
          <p:cNvPr id="3" name="TextBox 2"/>
          <p:cNvSpPr txBox="1"/>
          <p:nvPr/>
        </p:nvSpPr>
        <p:spPr>
          <a:xfrm>
            <a:off x="502859" y="2281701"/>
            <a:ext cx="3840480" cy="646331"/>
          </a:xfrm>
          <a:prstGeom prst="rect">
            <a:avLst/>
          </a:prstGeom>
          <a:noFill/>
        </p:spPr>
        <p:txBody>
          <a:bodyPr wrap="square" rtlCol="0">
            <a:spAutoFit/>
          </a:bodyPr>
          <a:lstStyle/>
          <a:p>
            <a:r>
              <a:rPr lang="en-US" sz="3600" dirty="0"/>
              <a:t>Challenges</a:t>
            </a:r>
          </a:p>
        </p:txBody>
      </p:sp>
      <p:sp>
        <p:nvSpPr>
          <p:cNvPr id="12" name="TextBox 11"/>
          <p:cNvSpPr txBox="1"/>
          <p:nvPr/>
        </p:nvSpPr>
        <p:spPr>
          <a:xfrm>
            <a:off x="502859" y="2767171"/>
            <a:ext cx="8124573" cy="2585323"/>
          </a:xfrm>
          <a:prstGeom prst="rect">
            <a:avLst/>
          </a:prstGeom>
          <a:noFill/>
        </p:spPr>
        <p:txBody>
          <a:bodyPr wrap="square" rtlCol="0">
            <a:spAutoFit/>
          </a:bodyPr>
          <a:lstStyle/>
          <a:p>
            <a:pPr marL="285750" indent="-285750">
              <a:buFont typeface="Arial" panose="020B0604020202020204" pitchFamily="34" charset="0"/>
              <a:buChar char="•"/>
            </a:pPr>
            <a:r>
              <a:rPr lang="en-US" sz="2400" b="1" i="1" dirty="0"/>
              <a:t>Time-intensive</a:t>
            </a:r>
            <a:r>
              <a:rPr lang="en-US" sz="2400" dirty="0"/>
              <a:t>: any way to accelerate collaborative planning?</a:t>
            </a:r>
          </a:p>
          <a:p>
            <a:pPr marL="285750" indent="-285750">
              <a:buFont typeface="Arial" panose="020B0604020202020204" pitchFamily="34" charset="0"/>
              <a:buChar char="•"/>
            </a:pPr>
            <a:r>
              <a:rPr lang="en-US" sz="2400" dirty="0"/>
              <a:t>Need for </a:t>
            </a:r>
            <a:r>
              <a:rPr lang="en-US" sz="2400" b="1" i="1" dirty="0"/>
              <a:t>innovation </a:t>
            </a:r>
            <a:r>
              <a:rPr lang="en-US" sz="2400" dirty="0"/>
              <a:t>and</a:t>
            </a:r>
            <a:r>
              <a:rPr lang="en-US" sz="2400" i="1" dirty="0"/>
              <a:t> </a:t>
            </a:r>
            <a:r>
              <a:rPr lang="en-US" sz="2400" b="1" i="1" dirty="0"/>
              <a:t>flexibility</a:t>
            </a:r>
            <a:r>
              <a:rPr lang="en-US" sz="2400" i="1" dirty="0"/>
              <a:t> </a:t>
            </a:r>
            <a:r>
              <a:rPr lang="en-US" sz="2400" dirty="0"/>
              <a:t>in institutional water management systems</a:t>
            </a:r>
          </a:p>
          <a:p>
            <a:pPr marL="285750" indent="-285750">
              <a:buFont typeface="Arial" panose="020B0604020202020204" pitchFamily="34" charset="0"/>
              <a:buChar char="•"/>
            </a:pPr>
            <a:r>
              <a:rPr lang="en-US" sz="2400" dirty="0"/>
              <a:t>Need for </a:t>
            </a:r>
            <a:r>
              <a:rPr lang="en-US" sz="2400" b="1" i="1" dirty="0"/>
              <a:t>assurances </a:t>
            </a:r>
            <a:r>
              <a:rPr lang="en-US" sz="2400" dirty="0"/>
              <a:t>alongside flexibility, adaptability</a:t>
            </a:r>
          </a:p>
          <a:p>
            <a:pPr marL="285750" indent="-285750">
              <a:buFont typeface="Arial" panose="020B0604020202020204" pitchFamily="34" charset="0"/>
              <a:buChar char="•"/>
            </a:pPr>
            <a:r>
              <a:rPr lang="en-US" sz="2400" dirty="0"/>
              <a:t>Irrigator preferences versus COST EFFECTIVENESS</a:t>
            </a:r>
          </a:p>
          <a:p>
            <a:pPr marL="285750" indent="-285750">
              <a:buFont typeface="Arial" panose="020B0604020202020204" pitchFamily="34" charset="0"/>
              <a:buChar char="•"/>
            </a:pPr>
            <a:r>
              <a:rPr lang="en-US" sz="2400" dirty="0"/>
              <a:t>Agreement and implementation</a:t>
            </a:r>
          </a:p>
          <a:p>
            <a:pPr marL="285750" indent="-285750">
              <a:buFont typeface="Arial" panose="020B0604020202020204" pitchFamily="34" charset="0"/>
              <a:buChar char="•"/>
            </a:pPr>
            <a:endParaRPr lang="en-US" dirty="0"/>
          </a:p>
        </p:txBody>
      </p:sp>
      <p:pic>
        <p:nvPicPr>
          <p:cNvPr id="13" name="Picture 2" descr="C:\Documents and Settings\KFitzpatrick\My Documents\Dropbox\Deschutes Water Management Planning\Basin Study\Communications\Toolkit\Logo\LOGO-UpprDEschutes Basin Study Dec16 201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77129" y="1233267"/>
            <a:ext cx="5571954" cy="1371600"/>
          </a:xfrm>
          <a:prstGeom prst="rect">
            <a:avLst/>
          </a:prstGeom>
          <a:noFill/>
        </p:spPr>
      </p:pic>
      <p:pic>
        <p:nvPicPr>
          <p:cNvPr id="15" name="Picture 2" descr="T:\DRC\D. Digital Photos\DWA MOU Signing 2010\DWA_MOUSign_2010-17.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31139" y="4733079"/>
            <a:ext cx="3488317" cy="19952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7070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5"/>
          <a:stretch>
            <a:fillRect/>
          </a:stretch>
        </p:blipFill>
        <p:spPr>
          <a:xfrm>
            <a:off x="7287601" y="210194"/>
            <a:ext cx="1264141" cy="787924"/>
          </a:xfrm>
          <a:prstGeom prst="rect">
            <a:avLst/>
          </a:prstGeom>
        </p:spPr>
      </p:pic>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33027" y="1361548"/>
            <a:ext cx="2630485" cy="4362977"/>
          </a:xfrm>
          <a:prstGeom prst="rect">
            <a:avLst/>
          </a:prstGeom>
        </p:spPr>
      </p:pic>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13425" y="1895935"/>
            <a:ext cx="3129915" cy="4044734"/>
          </a:xfrm>
          <a:prstGeom prst="rect">
            <a:avLst/>
          </a:prstGeom>
        </p:spPr>
      </p:pic>
      <p:pic>
        <p:nvPicPr>
          <p:cNvPr id="5" name="Picture 4"/>
          <p:cNvPicPr>
            <a:picLocks noChangeAspect="1"/>
          </p:cNvPicPr>
          <p:nvPr/>
        </p:nvPicPr>
        <p:blipFill>
          <a:blip r:embed="rId8"/>
          <a:stretch>
            <a:fillRect/>
          </a:stretch>
        </p:blipFill>
        <p:spPr>
          <a:xfrm>
            <a:off x="4027714" y="2429977"/>
            <a:ext cx="3314246" cy="1821099"/>
          </a:xfrm>
          <a:prstGeom prst="rect">
            <a:avLst/>
          </a:prstGeom>
        </p:spPr>
      </p:pic>
      <p:pic>
        <p:nvPicPr>
          <p:cNvPr id="15" name="Picture 14"/>
          <p:cNvPicPr>
            <a:picLocks noChangeAspect="1"/>
          </p:cNvPicPr>
          <p:nvPr/>
        </p:nvPicPr>
        <p:blipFill>
          <a:blip r:embed="rId9"/>
          <a:stretch>
            <a:fillRect/>
          </a:stretch>
        </p:blipFill>
        <p:spPr>
          <a:xfrm>
            <a:off x="1095375" y="3800476"/>
            <a:ext cx="1437449" cy="2140194"/>
          </a:xfrm>
          <a:prstGeom prst="rect">
            <a:avLst/>
          </a:prstGeom>
        </p:spPr>
      </p:pic>
      <p:sp>
        <p:nvSpPr>
          <p:cNvPr id="17" name="TextBox 16"/>
          <p:cNvSpPr txBox="1"/>
          <p:nvPr/>
        </p:nvSpPr>
        <p:spPr>
          <a:xfrm>
            <a:off x="2396349" y="5429025"/>
            <a:ext cx="1767840" cy="369332"/>
          </a:xfrm>
          <a:prstGeom prst="rect">
            <a:avLst/>
          </a:prstGeom>
          <a:noFill/>
        </p:spPr>
        <p:txBody>
          <a:bodyPr wrap="square" rtlCol="0">
            <a:spAutoFit/>
          </a:bodyPr>
          <a:lstStyle/>
          <a:p>
            <a:r>
              <a:rPr lang="en-US" b="1" dirty="0"/>
              <a:t>17,222 km</a:t>
            </a:r>
            <a:r>
              <a:rPr lang="en-US" b="1" baseline="30000" dirty="0"/>
              <a:t>2</a:t>
            </a:r>
          </a:p>
        </p:txBody>
      </p:sp>
      <p:sp useBgFill="1">
        <p:nvSpPr>
          <p:cNvPr id="18" name="Content Placeholder 2"/>
          <p:cNvSpPr txBox="1">
            <a:spLocks/>
          </p:cNvSpPr>
          <p:nvPr/>
        </p:nvSpPr>
        <p:spPr>
          <a:xfrm>
            <a:off x="76140" y="1347592"/>
            <a:ext cx="4267200" cy="659215"/>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t>How do we meet current and future water needs?</a:t>
            </a:r>
          </a:p>
        </p:txBody>
      </p:sp>
    </p:spTree>
    <p:extLst>
      <p:ext uri="{BB962C8B-B14F-4D97-AF65-F5344CB8AC3E}">
        <p14:creationId xmlns:p14="http://schemas.microsoft.com/office/powerpoint/2010/main" val="373442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5"/>
          <a:stretch>
            <a:fillRect/>
          </a:stretch>
        </p:blipFill>
        <p:spPr>
          <a:xfrm>
            <a:off x="7287601" y="210194"/>
            <a:ext cx="1264141" cy="787924"/>
          </a:xfrm>
          <a:prstGeom prst="rect">
            <a:avLst/>
          </a:prstGeom>
        </p:spPr>
      </p:pic>
      <p:pic>
        <p:nvPicPr>
          <p:cNvPr id="15" name="Picture 2"/>
          <p:cNvPicPr>
            <a:picLocks noGrp="1" noChangeAspect="1" noChangeArrowheads="1"/>
          </p:cNvPicPr>
          <p:nvPr>
            <p:ph idx="1"/>
          </p:nvPr>
        </p:nvPicPr>
        <p:blipFill>
          <a:blip r:embed="rId6" cstate="screen">
            <a:extLst>
              <a:ext uri="{28A0092B-C50C-407E-A947-70E740481C1C}">
                <a14:useLocalDpi xmlns:a14="http://schemas.microsoft.com/office/drawing/2010/main"/>
              </a:ext>
            </a:extLst>
          </a:blip>
          <a:stretch>
            <a:fillRect/>
          </a:stretch>
        </p:blipFill>
        <p:spPr bwMode="auto">
          <a:xfrm>
            <a:off x="399990" y="1427798"/>
            <a:ext cx="7886700" cy="3025624"/>
          </a:xfrm>
          <a:prstGeom prst="rect">
            <a:avLst/>
          </a:prstGeom>
          <a:noFill/>
          <a:ln w="9525">
            <a:noFill/>
            <a:miter lim="800000"/>
            <a:headEnd/>
            <a:tailEnd/>
          </a:ln>
        </p:spPr>
      </p:pic>
      <p:sp>
        <p:nvSpPr>
          <p:cNvPr id="10" name="TextBox 9"/>
          <p:cNvSpPr txBox="1"/>
          <p:nvPr/>
        </p:nvSpPr>
        <p:spPr>
          <a:xfrm>
            <a:off x="399990" y="4638675"/>
            <a:ext cx="7886700" cy="1477328"/>
          </a:xfrm>
          <a:prstGeom prst="rect">
            <a:avLst/>
          </a:prstGeom>
          <a:noFill/>
        </p:spPr>
        <p:txBody>
          <a:bodyPr wrap="square" rtlCol="0">
            <a:spAutoFit/>
          </a:bodyPr>
          <a:lstStyle/>
          <a:p>
            <a:r>
              <a:rPr lang="en-US" b="1" dirty="0"/>
              <a:t>Supported by</a:t>
            </a:r>
            <a:r>
              <a:rPr lang="en-US" dirty="0"/>
              <a:t>: Bureau of Reclamation, Oregon Water Resources Department, National Fish and Wildlife Foundation Columbia Basin Water Transactions Program, Oregon Community Foundation, Meyer Memorial Trust, Oregon Watershed Enhancement Board, Pelton Fund, Bella Vista Foundation</a:t>
            </a:r>
          </a:p>
          <a:p>
            <a:endParaRPr lang="en-US" dirty="0"/>
          </a:p>
        </p:txBody>
      </p:sp>
    </p:spTree>
    <p:extLst>
      <p:ext uri="{BB962C8B-B14F-4D97-AF65-F5344CB8AC3E}">
        <p14:creationId xmlns:p14="http://schemas.microsoft.com/office/powerpoint/2010/main" val="18840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5"/>
          <a:stretch>
            <a:fillRect/>
          </a:stretch>
        </p:blipFill>
        <p:spPr>
          <a:xfrm>
            <a:off x="7287601" y="210194"/>
            <a:ext cx="1264141" cy="787924"/>
          </a:xfrm>
          <a:prstGeom prst="rect">
            <a:avLst/>
          </a:prstGeom>
        </p:spPr>
      </p:pic>
      <p:sp>
        <p:nvSpPr>
          <p:cNvPr id="10" name="Title 9">
            <a:extLst>
              <a:ext uri="{FF2B5EF4-FFF2-40B4-BE49-F238E27FC236}">
                <a16:creationId xmlns:a16="http://schemas.microsoft.com/office/drawing/2014/main" id="{EF730C6D-10D9-48B4-8007-E2555AC289F3}"/>
              </a:ext>
            </a:extLst>
          </p:cNvPr>
          <p:cNvSpPr>
            <a:spLocks noGrp="1"/>
          </p:cNvSpPr>
          <p:nvPr>
            <p:ph type="title"/>
          </p:nvPr>
        </p:nvSpPr>
        <p:spPr>
          <a:xfrm>
            <a:off x="185057" y="1323791"/>
            <a:ext cx="7886700" cy="1325563"/>
          </a:xfrm>
        </p:spPr>
        <p:txBody>
          <a:bodyPr/>
          <a:lstStyle/>
          <a:p>
            <a:r>
              <a:rPr lang="en-US" dirty="0"/>
              <a:t>Why a Basin Study?</a:t>
            </a:r>
          </a:p>
        </p:txBody>
      </p:sp>
      <p:sp>
        <p:nvSpPr>
          <p:cNvPr id="12" name="Content Placeholder 11">
            <a:extLst>
              <a:ext uri="{FF2B5EF4-FFF2-40B4-BE49-F238E27FC236}">
                <a16:creationId xmlns:a16="http://schemas.microsoft.com/office/drawing/2014/main" id="{ACFABF22-8B55-4EDF-9557-2195DFBF6C6D}"/>
              </a:ext>
            </a:extLst>
          </p:cNvPr>
          <p:cNvSpPr>
            <a:spLocks noGrp="1"/>
          </p:cNvSpPr>
          <p:nvPr>
            <p:ph sz="half" idx="1"/>
          </p:nvPr>
        </p:nvSpPr>
        <p:spPr>
          <a:xfrm>
            <a:off x="249898" y="2670371"/>
            <a:ext cx="4848083" cy="3541169"/>
          </a:xfrm>
        </p:spPr>
        <p:txBody>
          <a:bodyPr>
            <a:normAutofit lnSpcReduction="10000"/>
          </a:bodyPr>
          <a:lstStyle/>
          <a:p>
            <a:r>
              <a:rPr lang="en-US" dirty="0"/>
              <a:t>1992: Formation of Deschutes River Conservancy</a:t>
            </a:r>
          </a:p>
          <a:p>
            <a:r>
              <a:rPr lang="en-US" dirty="0"/>
              <a:t>Strong History of Collaboration &amp; Progress</a:t>
            </a:r>
          </a:p>
          <a:p>
            <a:r>
              <a:rPr lang="en-US" dirty="0"/>
              <a:t>Wicked Problems Remain: Upper Deschutes River</a:t>
            </a:r>
          </a:p>
          <a:p>
            <a:r>
              <a:rPr lang="en-US" dirty="0"/>
              <a:t>Need to take coordinated planning up a notch</a:t>
            </a:r>
          </a:p>
          <a:p>
            <a:endParaRPr lang="en-US" dirty="0"/>
          </a:p>
          <a:p>
            <a:pPr marL="0" indent="0">
              <a:buNone/>
            </a:pPr>
            <a:endParaRPr lang="en-US" dirty="0"/>
          </a:p>
        </p:txBody>
      </p:sp>
      <p:pic>
        <p:nvPicPr>
          <p:cNvPr id="19" name="Content Placeholder 18">
            <a:extLst>
              <a:ext uri="{FF2B5EF4-FFF2-40B4-BE49-F238E27FC236}">
                <a16:creationId xmlns:a16="http://schemas.microsoft.com/office/drawing/2014/main" id="{1E685260-8806-4443-A48F-DBFDF09E954F}"/>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flipH="1">
            <a:off x="5420613" y="1195796"/>
            <a:ext cx="3032137" cy="2274103"/>
          </a:xfrm>
          <a:prstGeom prst="rect">
            <a:avLst/>
          </a:prstGeom>
          <a:ln>
            <a:solidFill>
              <a:schemeClr val="bg1">
                <a:lumMod val="50000"/>
              </a:schemeClr>
            </a:solidFill>
          </a:ln>
        </p:spPr>
      </p:pic>
      <p:pic>
        <p:nvPicPr>
          <p:cNvPr id="24" name="Content Placeholder 3">
            <a:extLst>
              <a:ext uri="{FF2B5EF4-FFF2-40B4-BE49-F238E27FC236}">
                <a16:creationId xmlns:a16="http://schemas.microsoft.com/office/drawing/2014/main" id="{BF72BE10-C9BF-4AB9-B77E-F4AE38D6DA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2658"/>
          <a:stretch/>
        </p:blipFill>
        <p:spPr>
          <a:xfrm>
            <a:off x="5420613" y="3589358"/>
            <a:ext cx="2993222" cy="2177085"/>
          </a:xfrm>
          <a:prstGeom prst="rect">
            <a:avLst/>
          </a:prstGeom>
          <a:ln>
            <a:solidFill>
              <a:schemeClr val="bg1">
                <a:lumMod val="50000"/>
              </a:schemeClr>
            </a:solidFill>
          </a:ln>
        </p:spPr>
      </p:pic>
    </p:spTree>
    <p:extLst>
      <p:ext uri="{BB962C8B-B14F-4D97-AF65-F5344CB8AC3E}">
        <p14:creationId xmlns:p14="http://schemas.microsoft.com/office/powerpoint/2010/main" val="71357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9B0E5-9CC4-4BCB-841B-3DDE7581BA97}"/>
              </a:ext>
            </a:extLst>
          </p:cNvPr>
          <p:cNvPicPr>
            <a:picLocks noChangeAspect="1"/>
          </p:cNvPicPr>
          <p:nvPr/>
        </p:nvPicPr>
        <p:blipFill rotWithShape="1">
          <a:blip r:embed="rId2"/>
          <a:srcRect l="3095" t="5681" r="1486" b="2719"/>
          <a:stretch/>
        </p:blipFill>
        <p:spPr>
          <a:xfrm>
            <a:off x="19003549" y="34101845"/>
            <a:ext cx="10538605" cy="6421637"/>
          </a:xfrm>
          <a:prstGeom prst="rect">
            <a:avLst/>
          </a:prstGeom>
        </p:spPr>
      </p:pic>
      <p:pic>
        <p:nvPicPr>
          <p:cNvPr id="4" name="Picture 3">
            <a:extLst>
              <a:ext uri="{FF2B5EF4-FFF2-40B4-BE49-F238E27FC236}">
                <a16:creationId xmlns:a16="http://schemas.microsoft.com/office/drawing/2014/main" id="{C8E04129-1519-41E5-9590-95327FA2B972}"/>
              </a:ext>
            </a:extLst>
          </p:cNvPr>
          <p:cNvPicPr>
            <a:picLocks noChangeAspect="1"/>
          </p:cNvPicPr>
          <p:nvPr/>
        </p:nvPicPr>
        <p:blipFill rotWithShape="1">
          <a:blip r:embed="rId2"/>
          <a:srcRect l="3095" t="5681" r="1486" b="2719"/>
          <a:stretch/>
        </p:blipFill>
        <p:spPr>
          <a:xfrm>
            <a:off x="19155949" y="34254245"/>
            <a:ext cx="10538605" cy="6421637"/>
          </a:xfrm>
          <a:prstGeom prst="rect">
            <a:avLst/>
          </a:prstGeom>
        </p:spPr>
      </p:pic>
      <p:pic>
        <p:nvPicPr>
          <p:cNvPr id="5" name="Picture 4">
            <a:extLst>
              <a:ext uri="{FF2B5EF4-FFF2-40B4-BE49-F238E27FC236}">
                <a16:creationId xmlns:a16="http://schemas.microsoft.com/office/drawing/2014/main" id="{C4A5FF9B-EBAC-463B-85BD-290E27A31B4A}"/>
              </a:ext>
            </a:extLst>
          </p:cNvPr>
          <p:cNvPicPr>
            <a:picLocks noChangeAspect="1"/>
          </p:cNvPicPr>
          <p:nvPr/>
        </p:nvPicPr>
        <p:blipFill rotWithShape="1">
          <a:blip r:embed="rId2"/>
          <a:srcRect l="3095" t="5681" r="1486" b="2719"/>
          <a:stretch/>
        </p:blipFill>
        <p:spPr>
          <a:xfrm>
            <a:off x="-243278" y="411061"/>
            <a:ext cx="9301956" cy="5668092"/>
          </a:xfrm>
          <a:prstGeom prst="rect">
            <a:avLst/>
          </a:prstGeom>
        </p:spPr>
      </p:pic>
    </p:spTree>
    <p:extLst>
      <p:ext uri="{BB962C8B-B14F-4D97-AF65-F5344CB8AC3E}">
        <p14:creationId xmlns:p14="http://schemas.microsoft.com/office/powerpoint/2010/main" val="266176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4"/>
          <a:stretch>
            <a:fillRect/>
          </a:stretch>
        </p:blipFill>
        <p:spPr>
          <a:xfrm>
            <a:off x="7287601" y="210194"/>
            <a:ext cx="1264141" cy="787924"/>
          </a:xfrm>
          <a:prstGeom prst="rect">
            <a:avLst/>
          </a:prstGeom>
        </p:spPr>
      </p:pic>
      <p:sp>
        <p:nvSpPr>
          <p:cNvPr id="15" name="TextBox 14"/>
          <p:cNvSpPr txBox="1"/>
          <p:nvPr/>
        </p:nvSpPr>
        <p:spPr>
          <a:xfrm>
            <a:off x="5204052" y="1789825"/>
            <a:ext cx="3581400" cy="954107"/>
          </a:xfrm>
          <a:prstGeom prst="rect">
            <a:avLst/>
          </a:prstGeom>
          <a:noFill/>
        </p:spPr>
        <p:txBody>
          <a:bodyPr wrap="square" rtlCol="0">
            <a:spAutoFit/>
          </a:bodyPr>
          <a:lstStyle/>
          <a:p>
            <a:r>
              <a:rPr lang="en-US" sz="2800" dirty="0"/>
              <a:t>Upper Deschutes </a:t>
            </a:r>
          </a:p>
          <a:p>
            <a:r>
              <a:rPr lang="en-US" sz="2800" dirty="0"/>
              <a:t>Low Winter Flows</a:t>
            </a:r>
          </a:p>
        </p:txBody>
      </p:sp>
      <p:sp>
        <p:nvSpPr>
          <p:cNvPr id="17" name="TextBox 16"/>
          <p:cNvSpPr txBox="1"/>
          <p:nvPr/>
        </p:nvSpPr>
        <p:spPr>
          <a:xfrm>
            <a:off x="5144685" y="4214845"/>
            <a:ext cx="3505200" cy="954107"/>
          </a:xfrm>
          <a:prstGeom prst="rect">
            <a:avLst/>
          </a:prstGeom>
          <a:noFill/>
        </p:spPr>
        <p:txBody>
          <a:bodyPr wrap="square" rtlCol="0">
            <a:spAutoFit/>
          </a:bodyPr>
          <a:lstStyle/>
          <a:p>
            <a:r>
              <a:rPr lang="en-US" sz="2800" dirty="0"/>
              <a:t>Upper Deschutes </a:t>
            </a:r>
          </a:p>
          <a:p>
            <a:r>
              <a:rPr lang="en-US" sz="2800" dirty="0"/>
              <a:t>High Summer Flows</a:t>
            </a:r>
          </a:p>
        </p:txBody>
      </p:sp>
      <p:pic>
        <p:nvPicPr>
          <p:cNvPr id="18" name="Content Placeholder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332" y="1311866"/>
            <a:ext cx="3842657" cy="2562284"/>
          </a:xfrm>
          <a:prstGeom prst="rect">
            <a:avLst/>
          </a:prstGeom>
        </p:spPr>
      </p:pic>
      <p:pic>
        <p:nvPicPr>
          <p:cNvPr id="19" name="Content Placeholder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1745" y="3991626"/>
            <a:ext cx="3821832" cy="2866374"/>
          </a:xfrm>
          <a:prstGeom prst="rect">
            <a:avLst/>
          </a:prstGeom>
        </p:spPr>
      </p:pic>
    </p:spTree>
    <p:extLst>
      <p:ext uri="{BB962C8B-B14F-4D97-AF65-F5344CB8AC3E}">
        <p14:creationId xmlns:p14="http://schemas.microsoft.com/office/powerpoint/2010/main" val="29834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57890" y="1352549"/>
            <a:ext cx="5157637" cy="6674589"/>
          </a:xfrm>
        </p:spPr>
      </p:pic>
      <p:pic>
        <p:nvPicPr>
          <p:cNvPr id="3" name="Picture 2" descr="RS17 ID long_blu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sp>
        <p:nvSpPr>
          <p:cNvPr id="6" name="Rectangle 5"/>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5"/>
          <a:stretch>
            <a:fillRect/>
          </a:stretch>
        </p:blipFill>
        <p:spPr>
          <a:xfrm>
            <a:off x="7287601" y="210194"/>
            <a:ext cx="1264141" cy="787924"/>
          </a:xfrm>
          <a:prstGeom prst="rect">
            <a:avLst/>
          </a:prstGeom>
        </p:spPr>
      </p:pic>
      <p:cxnSp>
        <p:nvCxnSpPr>
          <p:cNvPr id="8" name="Straight Connector 7"/>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46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513" y="478048"/>
            <a:ext cx="9064487" cy="6039215"/>
          </a:xfrm>
          <a:prstGeom prst="rect">
            <a:avLst/>
          </a:prstGeom>
        </p:spPr>
      </p:pic>
    </p:spTree>
    <p:extLst>
      <p:ext uri="{BB962C8B-B14F-4D97-AF65-F5344CB8AC3E}">
        <p14:creationId xmlns:p14="http://schemas.microsoft.com/office/powerpoint/2010/main" val="246213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4"/>
          <a:stretch>
            <a:fillRect/>
          </a:stretch>
        </p:blipFill>
        <p:spPr>
          <a:xfrm>
            <a:off x="7287601" y="210194"/>
            <a:ext cx="1264141" cy="787924"/>
          </a:xfrm>
          <a:prstGeom prst="rect">
            <a:avLst/>
          </a:prstGeom>
        </p:spPr>
      </p:pic>
      <p:pic>
        <p:nvPicPr>
          <p:cNvPr id="12" name="Picture 2"/>
          <p:cNvPicPr>
            <a:picLocks noChangeAspect="1" noChangeArrowheads="1"/>
          </p:cNvPicPr>
          <p:nvPr/>
        </p:nvPicPr>
        <p:blipFill>
          <a:blip r:embed="rId5" cstate="print"/>
          <a:srcRect/>
          <a:stretch>
            <a:fillRect/>
          </a:stretch>
        </p:blipFill>
        <p:spPr bwMode="auto">
          <a:xfrm>
            <a:off x="4735718" y="1195796"/>
            <a:ext cx="4253394" cy="5562081"/>
          </a:xfrm>
          <a:prstGeom prst="rect">
            <a:avLst/>
          </a:prstGeom>
          <a:noFill/>
          <a:ln w="9525">
            <a:noFill/>
            <a:miter lim="800000"/>
            <a:headEnd/>
            <a:tailEnd/>
          </a:ln>
          <a:effectLst/>
        </p:spPr>
      </p:pic>
      <p:sp>
        <p:nvSpPr>
          <p:cNvPr id="13" name="TextBox 12"/>
          <p:cNvSpPr txBox="1"/>
          <p:nvPr/>
        </p:nvSpPr>
        <p:spPr>
          <a:xfrm>
            <a:off x="389295" y="2982742"/>
            <a:ext cx="4210050" cy="2185214"/>
          </a:xfrm>
          <a:prstGeom prst="rect">
            <a:avLst/>
          </a:prstGeom>
          <a:noFill/>
        </p:spPr>
        <p:txBody>
          <a:bodyPr wrap="square" rtlCol="0">
            <a:spAutoFit/>
          </a:bodyPr>
          <a:lstStyle/>
          <a:p>
            <a:pPr marL="342900" indent="-342900">
              <a:buFont typeface="Arial" panose="020B0604020202020204" pitchFamily="34" charset="0"/>
              <a:buChar char="•"/>
            </a:pPr>
            <a:r>
              <a:rPr lang="en-US" sz="2800" dirty="0"/>
              <a:t>8 Irrigation Districts</a:t>
            </a:r>
          </a:p>
          <a:p>
            <a:pPr marL="342900" indent="-342900">
              <a:buFont typeface="Arial" panose="020B0604020202020204" pitchFamily="34" charset="0"/>
              <a:buChar char="•"/>
            </a:pPr>
            <a:r>
              <a:rPr lang="en-US" sz="2800" dirty="0"/>
              <a:t>5 Reservoirs</a:t>
            </a:r>
          </a:p>
          <a:p>
            <a:pPr marL="342900" indent="-342900">
              <a:buFont typeface="Arial" panose="020B0604020202020204" pitchFamily="34" charset="0"/>
              <a:buChar char="•"/>
            </a:pPr>
            <a:r>
              <a:rPr lang="en-US" sz="2800" dirty="0"/>
              <a:t>5 Cities</a:t>
            </a:r>
          </a:p>
          <a:p>
            <a:pPr marL="342900" indent="-342900">
              <a:buFont typeface="Arial" panose="020B0604020202020204" pitchFamily="34" charset="0"/>
              <a:buChar char="•"/>
            </a:pPr>
            <a:r>
              <a:rPr lang="en-US" sz="2800" dirty="0"/>
              <a:t>Dewatered streams</a:t>
            </a:r>
          </a:p>
          <a:p>
            <a:pPr marL="342900" indent="-342900">
              <a:buFont typeface="Arial" panose="020B0604020202020204" pitchFamily="34" charset="0"/>
              <a:buChar char="•"/>
            </a:pPr>
            <a:r>
              <a:rPr lang="en-US" sz="2400" b="1" dirty="0">
                <a:solidFill>
                  <a:schemeClr val="accent1">
                    <a:lumMod val="50000"/>
                  </a:schemeClr>
                </a:solidFill>
              </a:rPr>
              <a:t>All chasing the same water</a:t>
            </a:r>
          </a:p>
        </p:txBody>
      </p:sp>
      <p:sp>
        <p:nvSpPr>
          <p:cNvPr id="4" name="TextBox 3"/>
          <p:cNvSpPr txBox="1"/>
          <p:nvPr/>
        </p:nvSpPr>
        <p:spPr>
          <a:xfrm>
            <a:off x="220762" y="1591091"/>
            <a:ext cx="4378583" cy="1077218"/>
          </a:xfrm>
          <a:prstGeom prst="rect">
            <a:avLst/>
          </a:prstGeom>
          <a:noFill/>
        </p:spPr>
        <p:txBody>
          <a:bodyPr wrap="square" rtlCol="0">
            <a:spAutoFit/>
          </a:bodyPr>
          <a:lstStyle/>
          <a:p>
            <a:r>
              <a:rPr lang="en-US" sz="3200" dirty="0"/>
              <a:t>The need for </a:t>
            </a:r>
            <a:r>
              <a:rPr lang="en-US" sz="3200" b="1" dirty="0"/>
              <a:t>integrated </a:t>
            </a:r>
            <a:r>
              <a:rPr lang="en-US" sz="3200" dirty="0"/>
              <a:t>solutions</a:t>
            </a:r>
          </a:p>
        </p:txBody>
      </p:sp>
    </p:spTree>
    <p:extLst>
      <p:ext uri="{BB962C8B-B14F-4D97-AF65-F5344CB8AC3E}">
        <p14:creationId xmlns:p14="http://schemas.microsoft.com/office/powerpoint/2010/main" val="227772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4"/>
          <a:stretch>
            <a:fillRect/>
          </a:stretch>
        </p:blipFill>
        <p:spPr>
          <a:xfrm>
            <a:off x="7287601" y="210194"/>
            <a:ext cx="1264141" cy="787924"/>
          </a:xfrm>
          <a:prstGeom prst="rect">
            <a:avLst/>
          </a:prstGeom>
        </p:spPr>
      </p:pic>
      <p:pic>
        <p:nvPicPr>
          <p:cNvPr id="12" name="Picture 2" descr="C:\Documents and Settings\KFitzpatrick\My Documents\Dropbox\Deschutes Water Management Planning\Basin Study\Communications\Toolkit\Logo\LOGO-UpprDEschutes Basin Study Dec16 201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77129" y="1233267"/>
            <a:ext cx="5571954" cy="1371600"/>
          </a:xfrm>
          <a:prstGeom prst="rect">
            <a:avLst/>
          </a:prstGeom>
          <a:noFill/>
        </p:spPr>
      </p:pic>
      <p:pic>
        <p:nvPicPr>
          <p:cNvPr id="13" name="Picture 3" descr="\\2008svr\drc_photos\DRC\D. Digital Photos\Districts &amp; Canals\NUID\Richard Macy Carrot Planting\RichardMacyCarrots2015-802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84798" y="3122626"/>
            <a:ext cx="3636618" cy="2819400"/>
          </a:xfrm>
          <a:prstGeom prst="rect">
            <a:avLst/>
          </a:prstGeom>
          <a:noFill/>
        </p:spPr>
      </p:pic>
      <p:pic>
        <p:nvPicPr>
          <p:cNvPr id="15" name="Picture 2" descr="T:\DRC\D. Digital Photos\Reaches\Upper Deschutes\Aerial Photos\Upper Deschutes Aerial-1840.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3122626"/>
            <a:ext cx="3151093" cy="2819400"/>
          </a:xfrm>
          <a:prstGeom prst="rect">
            <a:avLst/>
          </a:prstGeom>
          <a:noFill/>
        </p:spPr>
      </p:pic>
      <p:pic>
        <p:nvPicPr>
          <p:cNvPr id="17" name="Picture 16" descr="T:\DRC\D. Digital Photos\Aerial Shots of the Basin\Upper Deschutes\UpperDeschutesAerials_2010-1.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96000" y="3146834"/>
            <a:ext cx="3048000" cy="2819400"/>
          </a:xfrm>
          <a:prstGeom prst="rect">
            <a:avLst/>
          </a:prstGeom>
          <a:noFill/>
        </p:spPr>
      </p:pic>
    </p:spTree>
    <p:extLst>
      <p:ext uri="{BB962C8B-B14F-4D97-AF65-F5344CB8AC3E}">
        <p14:creationId xmlns:p14="http://schemas.microsoft.com/office/powerpoint/2010/main" val="23608185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7793</TotalTime>
  <Words>745</Words>
  <Application>Microsoft Office PowerPoint</Application>
  <PresentationFormat>On-screen Show (4:3)</PresentationFormat>
  <Paragraphs>190</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Helvetica Neue</vt:lpstr>
      <vt:lpstr>Open Sans Condensed</vt:lpstr>
      <vt:lpstr>Wingdings</vt:lpstr>
      <vt:lpstr>Office Theme</vt:lpstr>
      <vt:lpstr>PowerPoint Presentation</vt:lpstr>
      <vt:lpstr>PowerPoint Presentation</vt:lpstr>
      <vt:lpstr>Why a Basin Study?</vt:lpstr>
      <vt:lpstr>PowerPoint Presentation</vt:lpstr>
      <vt:lpstr>PowerPoint Presentation</vt:lpstr>
      <vt:lpstr>PowerPoint Presentation</vt:lpstr>
      <vt:lpstr>PowerPoint Presentation</vt:lpstr>
      <vt:lpstr>PowerPoint Presentation</vt:lpstr>
      <vt:lpstr>PowerPoint Presentation</vt:lpstr>
      <vt:lpstr>Basin Study Work Group</vt:lpstr>
      <vt:lpstr>PowerPoint Presentation</vt:lpstr>
      <vt:lpstr>PowerPoint Presentation</vt:lpstr>
      <vt:lpstr>Basin Study - Overview</vt:lpstr>
      <vt:lpstr>Solutions Development</vt:lpstr>
      <vt:lpstr>Solutions Development</vt:lpstr>
      <vt:lpstr>Solutions Development</vt:lpstr>
      <vt:lpstr>Integrated Basin  Solutions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ConservationAlliance</cp:lastModifiedBy>
  <cp:revision>48</cp:revision>
  <cp:lastPrinted>2017-09-13T00:00:23Z</cp:lastPrinted>
  <dcterms:created xsi:type="dcterms:W3CDTF">2016-07-18T05:53:10Z</dcterms:created>
  <dcterms:modified xsi:type="dcterms:W3CDTF">2017-09-17T21:24:56Z</dcterms:modified>
</cp:coreProperties>
</file>