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5" r:id="rId2"/>
    <p:sldId id="276" r:id="rId3"/>
    <p:sldId id="277" r:id="rId4"/>
    <p:sldId id="256" r:id="rId5"/>
    <p:sldId id="267" r:id="rId6"/>
    <p:sldId id="268" r:id="rId7"/>
    <p:sldId id="264" r:id="rId8"/>
    <p:sldId id="265" r:id="rId9"/>
    <p:sldId id="266" r:id="rId10"/>
    <p:sldId id="270" r:id="rId11"/>
    <p:sldId id="263" r:id="rId12"/>
    <p:sldId id="273" r:id="rId13"/>
    <p:sldId id="274" r:id="rId14"/>
    <p:sldId id="272" r:id="rId15"/>
    <p:sldId id="261" r:id="rId16"/>
  </p:sldIdLst>
  <p:sldSz cx="12192000" cy="6858000"/>
  <p:notesSz cx="6864350" cy="99964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757" autoAdjust="0"/>
    <p:restoredTop sz="94660"/>
  </p:normalViewPr>
  <p:slideViewPr>
    <p:cSldViewPr snapToGrid="0">
      <p:cViewPr varScale="1">
        <p:scale>
          <a:sx n="94" d="100"/>
          <a:sy n="94" d="100"/>
        </p:scale>
        <p:origin x="53" y="235"/>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81DC14A1-B727-424F-83EC-1674C5E630F7}" type="datetimeFigureOut">
              <a:rPr lang="en-GB" smtClean="0"/>
              <a:t>2017-08-10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090C96A-286A-4697-B331-610AD5070E0D}" type="slidenum">
              <a:rPr lang="en-GB" smtClean="0"/>
              <a:t>‹#›</a:t>
            </a:fld>
            <a:endParaRPr lang="en-GB"/>
          </a:p>
        </p:txBody>
      </p:sp>
    </p:spTree>
    <p:extLst>
      <p:ext uri="{BB962C8B-B14F-4D97-AF65-F5344CB8AC3E}">
        <p14:creationId xmlns:p14="http://schemas.microsoft.com/office/powerpoint/2010/main" val="12559908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1DC14A1-B727-424F-83EC-1674C5E630F7}" type="datetimeFigureOut">
              <a:rPr lang="en-GB" smtClean="0"/>
              <a:t>2017-08-10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090C96A-286A-4697-B331-610AD5070E0D}" type="slidenum">
              <a:rPr lang="en-GB" smtClean="0"/>
              <a:t>‹#›</a:t>
            </a:fld>
            <a:endParaRPr lang="en-GB"/>
          </a:p>
        </p:txBody>
      </p:sp>
    </p:spTree>
    <p:extLst>
      <p:ext uri="{BB962C8B-B14F-4D97-AF65-F5344CB8AC3E}">
        <p14:creationId xmlns:p14="http://schemas.microsoft.com/office/powerpoint/2010/main" val="35763329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1DC14A1-B727-424F-83EC-1674C5E630F7}" type="datetimeFigureOut">
              <a:rPr lang="en-GB" smtClean="0"/>
              <a:t>2017-08-10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090C96A-286A-4697-B331-610AD5070E0D}" type="slidenum">
              <a:rPr lang="en-GB" smtClean="0"/>
              <a:t>‹#›</a:t>
            </a:fld>
            <a:endParaRPr lang="en-GB"/>
          </a:p>
        </p:txBody>
      </p:sp>
    </p:spTree>
    <p:extLst>
      <p:ext uri="{BB962C8B-B14F-4D97-AF65-F5344CB8AC3E}">
        <p14:creationId xmlns:p14="http://schemas.microsoft.com/office/powerpoint/2010/main" val="13401929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1DC14A1-B727-424F-83EC-1674C5E630F7}" type="datetimeFigureOut">
              <a:rPr lang="en-GB" smtClean="0"/>
              <a:t>2017-08-10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090C96A-286A-4697-B331-610AD5070E0D}" type="slidenum">
              <a:rPr lang="en-GB" smtClean="0"/>
              <a:t>‹#›</a:t>
            </a:fld>
            <a:endParaRPr lang="en-GB"/>
          </a:p>
        </p:txBody>
      </p:sp>
    </p:spTree>
    <p:extLst>
      <p:ext uri="{BB962C8B-B14F-4D97-AF65-F5344CB8AC3E}">
        <p14:creationId xmlns:p14="http://schemas.microsoft.com/office/powerpoint/2010/main" val="26151985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1DC14A1-B727-424F-83EC-1674C5E630F7}" type="datetimeFigureOut">
              <a:rPr lang="en-GB" smtClean="0"/>
              <a:t>2017-08-10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090C96A-286A-4697-B331-610AD5070E0D}" type="slidenum">
              <a:rPr lang="en-GB" smtClean="0"/>
              <a:t>‹#›</a:t>
            </a:fld>
            <a:endParaRPr lang="en-GB"/>
          </a:p>
        </p:txBody>
      </p:sp>
    </p:spTree>
    <p:extLst>
      <p:ext uri="{BB962C8B-B14F-4D97-AF65-F5344CB8AC3E}">
        <p14:creationId xmlns:p14="http://schemas.microsoft.com/office/powerpoint/2010/main" val="27723192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81DC14A1-B727-424F-83EC-1674C5E630F7}" type="datetimeFigureOut">
              <a:rPr lang="en-GB" smtClean="0"/>
              <a:t>2017-08-10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090C96A-286A-4697-B331-610AD5070E0D}" type="slidenum">
              <a:rPr lang="en-GB" smtClean="0"/>
              <a:t>‹#›</a:t>
            </a:fld>
            <a:endParaRPr lang="en-GB"/>
          </a:p>
        </p:txBody>
      </p:sp>
    </p:spTree>
    <p:extLst>
      <p:ext uri="{BB962C8B-B14F-4D97-AF65-F5344CB8AC3E}">
        <p14:creationId xmlns:p14="http://schemas.microsoft.com/office/powerpoint/2010/main" val="34635260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81DC14A1-B727-424F-83EC-1674C5E630F7}" type="datetimeFigureOut">
              <a:rPr lang="en-GB" smtClean="0"/>
              <a:t>2017-08-10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090C96A-286A-4697-B331-610AD5070E0D}" type="slidenum">
              <a:rPr lang="en-GB" smtClean="0"/>
              <a:t>‹#›</a:t>
            </a:fld>
            <a:endParaRPr lang="en-GB"/>
          </a:p>
        </p:txBody>
      </p:sp>
    </p:spTree>
    <p:extLst>
      <p:ext uri="{BB962C8B-B14F-4D97-AF65-F5344CB8AC3E}">
        <p14:creationId xmlns:p14="http://schemas.microsoft.com/office/powerpoint/2010/main" val="12913457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81DC14A1-B727-424F-83EC-1674C5E630F7}" type="datetimeFigureOut">
              <a:rPr lang="en-GB" smtClean="0"/>
              <a:t>2017-08-10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090C96A-286A-4697-B331-610AD5070E0D}" type="slidenum">
              <a:rPr lang="en-GB" smtClean="0"/>
              <a:t>‹#›</a:t>
            </a:fld>
            <a:endParaRPr lang="en-GB"/>
          </a:p>
        </p:txBody>
      </p:sp>
    </p:spTree>
    <p:extLst>
      <p:ext uri="{BB962C8B-B14F-4D97-AF65-F5344CB8AC3E}">
        <p14:creationId xmlns:p14="http://schemas.microsoft.com/office/powerpoint/2010/main" val="39021899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DC14A1-B727-424F-83EC-1674C5E630F7}" type="datetimeFigureOut">
              <a:rPr lang="en-GB" smtClean="0"/>
              <a:t>2017-08-10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090C96A-286A-4697-B331-610AD5070E0D}" type="slidenum">
              <a:rPr lang="en-GB" smtClean="0"/>
              <a:t>‹#›</a:t>
            </a:fld>
            <a:endParaRPr lang="en-GB"/>
          </a:p>
        </p:txBody>
      </p:sp>
    </p:spTree>
    <p:extLst>
      <p:ext uri="{BB962C8B-B14F-4D97-AF65-F5344CB8AC3E}">
        <p14:creationId xmlns:p14="http://schemas.microsoft.com/office/powerpoint/2010/main" val="3230167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DC14A1-B727-424F-83EC-1674C5E630F7}" type="datetimeFigureOut">
              <a:rPr lang="en-GB" smtClean="0"/>
              <a:t>2017-08-10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090C96A-286A-4697-B331-610AD5070E0D}" type="slidenum">
              <a:rPr lang="en-GB" smtClean="0"/>
              <a:t>‹#›</a:t>
            </a:fld>
            <a:endParaRPr lang="en-GB"/>
          </a:p>
        </p:txBody>
      </p:sp>
    </p:spTree>
    <p:extLst>
      <p:ext uri="{BB962C8B-B14F-4D97-AF65-F5344CB8AC3E}">
        <p14:creationId xmlns:p14="http://schemas.microsoft.com/office/powerpoint/2010/main" val="24117587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DC14A1-B727-424F-83EC-1674C5E630F7}" type="datetimeFigureOut">
              <a:rPr lang="en-GB" smtClean="0"/>
              <a:t>2017-08-10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090C96A-286A-4697-B331-610AD5070E0D}" type="slidenum">
              <a:rPr lang="en-GB" smtClean="0"/>
              <a:t>‹#›</a:t>
            </a:fld>
            <a:endParaRPr lang="en-GB"/>
          </a:p>
        </p:txBody>
      </p:sp>
    </p:spTree>
    <p:extLst>
      <p:ext uri="{BB962C8B-B14F-4D97-AF65-F5344CB8AC3E}">
        <p14:creationId xmlns:p14="http://schemas.microsoft.com/office/powerpoint/2010/main" val="2171336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DC14A1-B727-424F-83EC-1674C5E630F7}" type="datetimeFigureOut">
              <a:rPr lang="en-GB" smtClean="0"/>
              <a:t>2017-08-10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90C96A-286A-4697-B331-610AD5070E0D}" type="slidenum">
              <a:rPr lang="en-GB" smtClean="0"/>
              <a:t>‹#›</a:t>
            </a:fld>
            <a:endParaRPr lang="en-GB"/>
          </a:p>
        </p:txBody>
      </p:sp>
    </p:spTree>
    <p:extLst>
      <p:ext uri="{BB962C8B-B14F-4D97-AF65-F5344CB8AC3E}">
        <p14:creationId xmlns:p14="http://schemas.microsoft.com/office/powerpoint/2010/main" val="34239323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15.jpeg"/><Relationship Id="rId13" Type="http://schemas.openxmlformats.org/officeDocument/2006/relationships/image" Target="../media/image20.jpeg"/><Relationship Id="rId3" Type="http://schemas.openxmlformats.org/officeDocument/2006/relationships/image" Target="../media/image10.jpeg"/><Relationship Id="rId7" Type="http://schemas.openxmlformats.org/officeDocument/2006/relationships/image" Target="../media/image14.jpeg"/><Relationship Id="rId12" Type="http://schemas.openxmlformats.org/officeDocument/2006/relationships/image" Target="../media/image19.jpeg"/><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image" Target="../media/image13.jpeg"/><Relationship Id="rId11" Type="http://schemas.openxmlformats.org/officeDocument/2006/relationships/image" Target="../media/image18.jpeg"/><Relationship Id="rId5" Type="http://schemas.openxmlformats.org/officeDocument/2006/relationships/image" Target="../media/image12.jpeg"/><Relationship Id="rId10" Type="http://schemas.openxmlformats.org/officeDocument/2006/relationships/image" Target="../media/image17.jpeg"/><Relationship Id="rId4" Type="http://schemas.openxmlformats.org/officeDocument/2006/relationships/image" Target="../media/image11.jpeg"/><Relationship Id="rId9" Type="http://schemas.openxmlformats.org/officeDocument/2006/relationships/image" Target="../media/image16.jpeg"/><Relationship Id="rId14" Type="http://schemas.openxmlformats.org/officeDocument/2006/relationships/image" Target="../media/image21.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AU" b="1" dirty="0" smtClean="0"/>
              <a:t>Introduction to Our Water Ways</a:t>
            </a:r>
            <a:endParaRPr lang="en-GB" b="1" dirty="0"/>
          </a:p>
        </p:txBody>
      </p:sp>
      <p:sp>
        <p:nvSpPr>
          <p:cNvPr id="3" name="Subtitle 2"/>
          <p:cNvSpPr>
            <a:spLocks noGrp="1"/>
          </p:cNvSpPr>
          <p:nvPr>
            <p:ph type="subTitle" idx="1"/>
          </p:nvPr>
        </p:nvSpPr>
        <p:spPr>
          <a:xfrm>
            <a:off x="1589314" y="4116388"/>
            <a:ext cx="9144000" cy="1655762"/>
          </a:xfrm>
        </p:spPr>
        <p:txBody>
          <a:bodyPr/>
          <a:lstStyle/>
          <a:p>
            <a:r>
              <a:rPr lang="en-AU" dirty="0" smtClean="0"/>
              <a:t>A team initiative by the Rivers and Ranges Community Leadership Program</a:t>
            </a:r>
            <a:endParaRPr lang="en-GB" dirty="0"/>
          </a:p>
        </p:txBody>
      </p:sp>
    </p:spTree>
    <p:extLst>
      <p:ext uri="{BB962C8B-B14F-4D97-AF65-F5344CB8AC3E}">
        <p14:creationId xmlns:p14="http://schemas.microsoft.com/office/powerpoint/2010/main" val="17163216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71550" y="-1361753"/>
            <a:ext cx="13163550" cy="9877425"/>
          </a:xfrm>
          <a:prstGeom prst="rect">
            <a:avLst/>
          </a:prstGeom>
        </p:spPr>
      </p:pic>
      <p:sp>
        <p:nvSpPr>
          <p:cNvPr id="3" name="TextBox 2"/>
          <p:cNvSpPr txBox="1"/>
          <p:nvPr/>
        </p:nvSpPr>
        <p:spPr>
          <a:xfrm>
            <a:off x="4668253" y="649705"/>
            <a:ext cx="633664" cy="338554"/>
          </a:xfrm>
          <a:prstGeom prst="rect">
            <a:avLst/>
          </a:prstGeom>
          <a:noFill/>
        </p:spPr>
        <p:txBody>
          <a:bodyPr wrap="square" rtlCol="0">
            <a:spAutoFit/>
          </a:bodyPr>
          <a:lstStyle/>
          <a:p>
            <a:r>
              <a:rPr lang="en-AU" sz="800" dirty="0" smtClean="0"/>
              <a:t>Negative</a:t>
            </a:r>
          </a:p>
          <a:p>
            <a:r>
              <a:rPr lang="en-AU" sz="800" dirty="0" smtClean="0"/>
              <a:t>impacts</a:t>
            </a:r>
            <a:endParaRPr lang="en-GB" sz="800" dirty="0"/>
          </a:p>
        </p:txBody>
      </p:sp>
      <p:sp>
        <p:nvSpPr>
          <p:cNvPr id="4" name="TextBox 3"/>
          <p:cNvSpPr txBox="1"/>
          <p:nvPr/>
        </p:nvSpPr>
        <p:spPr>
          <a:xfrm>
            <a:off x="5727032" y="649705"/>
            <a:ext cx="1171073" cy="215444"/>
          </a:xfrm>
          <a:prstGeom prst="rect">
            <a:avLst/>
          </a:prstGeom>
          <a:noFill/>
        </p:spPr>
        <p:txBody>
          <a:bodyPr wrap="square" rtlCol="0">
            <a:spAutoFit/>
          </a:bodyPr>
          <a:lstStyle/>
          <a:p>
            <a:r>
              <a:rPr lang="en-AU" sz="800" dirty="0" smtClean="0"/>
              <a:t>What can we do</a:t>
            </a:r>
            <a:endParaRPr lang="en-GB" sz="800" dirty="0"/>
          </a:p>
        </p:txBody>
      </p:sp>
      <p:sp>
        <p:nvSpPr>
          <p:cNvPr id="5" name="TextBox 4"/>
          <p:cNvSpPr txBox="1"/>
          <p:nvPr/>
        </p:nvSpPr>
        <p:spPr>
          <a:xfrm>
            <a:off x="155122" y="5804807"/>
            <a:ext cx="11601450" cy="646331"/>
          </a:xfrm>
          <a:prstGeom prst="rect">
            <a:avLst/>
          </a:prstGeom>
          <a:noFill/>
        </p:spPr>
        <p:txBody>
          <a:bodyPr wrap="square" rtlCol="0">
            <a:spAutoFit/>
          </a:bodyPr>
          <a:lstStyle/>
          <a:p>
            <a:r>
              <a:rPr lang="en-AU" dirty="0" smtClean="0">
                <a:solidFill>
                  <a:schemeClr val="bg1"/>
                </a:solidFill>
              </a:rPr>
              <a:t>We did a second assessment to gauge what the students had learned.   The students had gained a broader understanding of the many problems encountered in our waterways and we discussed solutions to some of them.</a:t>
            </a:r>
            <a:endParaRPr lang="en-GB" dirty="0">
              <a:solidFill>
                <a:schemeClr val="bg1"/>
              </a:solidFill>
            </a:endParaRPr>
          </a:p>
        </p:txBody>
      </p:sp>
    </p:spTree>
    <p:extLst>
      <p:ext uri="{BB962C8B-B14F-4D97-AF65-F5344CB8AC3E}">
        <p14:creationId xmlns:p14="http://schemas.microsoft.com/office/powerpoint/2010/main" val="32452043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85775" y="-1509713"/>
            <a:ext cx="13163550" cy="9877425"/>
          </a:xfrm>
          <a:prstGeom prst="rect">
            <a:avLst/>
          </a:prstGeom>
        </p:spPr>
      </p:pic>
      <p:sp>
        <p:nvSpPr>
          <p:cNvPr id="3" name="TextBox 2"/>
          <p:cNvSpPr txBox="1"/>
          <p:nvPr/>
        </p:nvSpPr>
        <p:spPr>
          <a:xfrm>
            <a:off x="527958" y="5829301"/>
            <a:ext cx="10923814" cy="646331"/>
          </a:xfrm>
          <a:prstGeom prst="rect">
            <a:avLst/>
          </a:prstGeom>
          <a:noFill/>
        </p:spPr>
        <p:txBody>
          <a:bodyPr wrap="square" rtlCol="0">
            <a:spAutoFit/>
          </a:bodyPr>
          <a:lstStyle/>
          <a:p>
            <a:pPr algn="ctr"/>
            <a:r>
              <a:rPr lang="en-AU" dirty="0" smtClean="0">
                <a:solidFill>
                  <a:schemeClr val="bg1"/>
                </a:solidFill>
              </a:rPr>
              <a:t>Here’s a snapshot of some of the problems the students learned about while following the water journey on our water ways model</a:t>
            </a:r>
            <a:endParaRPr lang="en-GB" dirty="0">
              <a:solidFill>
                <a:schemeClr val="bg1"/>
              </a:solidFill>
            </a:endParaRPr>
          </a:p>
        </p:txBody>
      </p:sp>
    </p:spTree>
    <p:extLst>
      <p:ext uri="{BB962C8B-B14F-4D97-AF65-F5344CB8AC3E}">
        <p14:creationId xmlns:p14="http://schemas.microsoft.com/office/powerpoint/2010/main" val="8389088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0737" y="5614737"/>
            <a:ext cx="11734800" cy="1015663"/>
          </a:xfrm>
          <a:prstGeom prst="rect">
            <a:avLst/>
          </a:prstGeom>
          <a:noFill/>
        </p:spPr>
        <p:txBody>
          <a:bodyPr wrap="square" rtlCol="0">
            <a:spAutoFit/>
          </a:bodyPr>
          <a:lstStyle/>
          <a:p>
            <a:r>
              <a:rPr lang="en-AU" sz="2000" dirty="0" smtClean="0">
                <a:solidFill>
                  <a:srgbClr val="0070C0"/>
                </a:solidFill>
              </a:rPr>
              <a:t>We read the children a poem “The journey of Water” which we hoped would inspire them to do some great artwork with cyanotype prints of drawings (Cyanotype is a very early form of photography which uses two chemicals and exposure to sunlight to make a negative of the drawing)</a:t>
            </a:r>
            <a:endParaRPr lang="en-GB" sz="2000" dirty="0">
              <a:solidFill>
                <a:srgbClr val="0070C0"/>
              </a:solidFill>
            </a:endParaRPr>
          </a:p>
        </p:txBody>
      </p:sp>
      <p:sp>
        <p:nvSpPr>
          <p:cNvPr id="3" name="TextBox 2"/>
          <p:cNvSpPr txBox="1"/>
          <p:nvPr/>
        </p:nvSpPr>
        <p:spPr>
          <a:xfrm>
            <a:off x="116305" y="72190"/>
            <a:ext cx="3473116" cy="5078313"/>
          </a:xfrm>
          <a:prstGeom prst="rect">
            <a:avLst/>
          </a:prstGeom>
          <a:noFill/>
        </p:spPr>
        <p:txBody>
          <a:bodyPr wrap="square" rtlCol="0">
            <a:spAutoFit/>
          </a:bodyPr>
          <a:lstStyle/>
          <a:p>
            <a:r>
              <a:rPr lang="en-AU" sz="1400" b="1" dirty="0"/>
              <a:t>The journey of </a:t>
            </a:r>
            <a:r>
              <a:rPr lang="en-AU" sz="1400" b="1" dirty="0" smtClean="0"/>
              <a:t>water</a:t>
            </a:r>
          </a:p>
          <a:p>
            <a:endParaRPr lang="en-GB" sz="1200" dirty="0"/>
          </a:p>
          <a:p>
            <a:r>
              <a:rPr lang="en-AU" sz="1200" dirty="0"/>
              <a:t>Grey clouds in the sky are heavy with rain</a:t>
            </a:r>
            <a:endParaRPr lang="en-GB" sz="1200" dirty="0"/>
          </a:p>
          <a:p>
            <a:r>
              <a:rPr lang="en-AU" sz="1200" dirty="0"/>
              <a:t>It falls to the earth on thirsty terrain</a:t>
            </a:r>
            <a:endParaRPr lang="en-GB" sz="1200" dirty="0"/>
          </a:p>
          <a:p>
            <a:r>
              <a:rPr lang="en-AU" sz="1200" dirty="0"/>
              <a:t>Some falls in the forest, some falls on the field</a:t>
            </a:r>
            <a:endParaRPr lang="en-GB" sz="1200" dirty="0"/>
          </a:p>
          <a:p>
            <a:r>
              <a:rPr lang="en-AU" sz="1200" dirty="0"/>
              <a:t>The plants are all grateful and increase their yield</a:t>
            </a:r>
            <a:endParaRPr lang="en-GB" sz="1200" dirty="0"/>
          </a:p>
          <a:p>
            <a:r>
              <a:rPr lang="en-AU" sz="1200" dirty="0"/>
              <a:t>Rivulets form and run down into creeks</a:t>
            </a:r>
            <a:endParaRPr lang="en-GB" sz="1200" dirty="0"/>
          </a:p>
          <a:p>
            <a:r>
              <a:rPr lang="en-AU" sz="1200" dirty="0"/>
              <a:t>From forests that flourish on ranges and </a:t>
            </a:r>
            <a:r>
              <a:rPr lang="en-AU" sz="1200" dirty="0" smtClean="0"/>
              <a:t>peaks</a:t>
            </a:r>
          </a:p>
          <a:p>
            <a:endParaRPr lang="en-GB" sz="1200" dirty="0"/>
          </a:p>
          <a:p>
            <a:r>
              <a:rPr lang="en-AU" sz="1200" dirty="0"/>
              <a:t>Soil creatures rejoice, all nature gives thanks</a:t>
            </a:r>
            <a:endParaRPr lang="en-GB" sz="1200" dirty="0"/>
          </a:p>
          <a:p>
            <a:r>
              <a:rPr lang="en-AU" sz="1200" dirty="0"/>
              <a:t>Reservoirs fill as do lakes, dams and tanks</a:t>
            </a:r>
            <a:endParaRPr lang="en-GB" sz="1200" dirty="0"/>
          </a:p>
          <a:p>
            <a:r>
              <a:rPr lang="en-AU" sz="1200" dirty="0"/>
              <a:t>Puddles are many and frogs lay their eggs</a:t>
            </a:r>
            <a:endParaRPr lang="en-GB" sz="1200" dirty="0"/>
          </a:p>
          <a:p>
            <a:r>
              <a:rPr lang="en-AU" sz="1200" dirty="0"/>
              <a:t>Toddlers in gumboots splash rain up their legs</a:t>
            </a:r>
            <a:endParaRPr lang="en-GB" sz="1200" dirty="0"/>
          </a:p>
          <a:p>
            <a:r>
              <a:rPr lang="en-AU" sz="1200" dirty="0"/>
              <a:t>Umbrellas pop up to keep our clothes dry</a:t>
            </a:r>
            <a:endParaRPr lang="en-GB" sz="1200" dirty="0"/>
          </a:p>
          <a:p>
            <a:r>
              <a:rPr lang="en-AU" sz="1200" dirty="0"/>
              <a:t>But our water’s in crisis. Let me explain why</a:t>
            </a:r>
            <a:endParaRPr lang="en-GB" sz="1200" dirty="0"/>
          </a:p>
          <a:p>
            <a:r>
              <a:rPr lang="en-AU" sz="1200" dirty="0"/>
              <a:t> </a:t>
            </a:r>
            <a:endParaRPr lang="en-GB" sz="1200" dirty="0"/>
          </a:p>
          <a:p>
            <a:r>
              <a:rPr lang="en-AU" sz="1200" dirty="0"/>
              <a:t>Our great forests are felled, the ranges lay bare</a:t>
            </a:r>
            <a:endParaRPr lang="en-GB" sz="1200" dirty="0"/>
          </a:p>
          <a:p>
            <a:r>
              <a:rPr lang="en-AU" sz="1200" dirty="0"/>
              <a:t>There’s nothing to hold the soaking rain there</a:t>
            </a:r>
            <a:endParaRPr lang="en-GB" sz="1200" dirty="0"/>
          </a:p>
          <a:p>
            <a:r>
              <a:rPr lang="en-AU" sz="1200" dirty="0"/>
              <a:t>The soil can’t absorb it there’s no humus left</a:t>
            </a:r>
            <a:endParaRPr lang="en-GB" sz="1200" dirty="0"/>
          </a:p>
          <a:p>
            <a:r>
              <a:rPr lang="en-AU" sz="1200" dirty="0"/>
              <a:t>A vital component of which it’s bereft</a:t>
            </a:r>
            <a:endParaRPr lang="en-GB" sz="1200" dirty="0"/>
          </a:p>
          <a:p>
            <a:r>
              <a:rPr lang="en-AU" sz="1200" dirty="0"/>
              <a:t>It rushes in torrents down the hillside</a:t>
            </a:r>
            <a:endParaRPr lang="en-GB" sz="1200" dirty="0"/>
          </a:p>
          <a:p>
            <a:r>
              <a:rPr lang="en-AU" sz="1200" dirty="0"/>
              <a:t>And gauges scars in the land in its wild downhill </a:t>
            </a:r>
            <a:r>
              <a:rPr lang="en-AU" sz="1200" dirty="0" smtClean="0"/>
              <a:t>ride</a:t>
            </a:r>
          </a:p>
          <a:p>
            <a:endParaRPr lang="en-GB" sz="1200" dirty="0"/>
          </a:p>
          <a:p>
            <a:r>
              <a:rPr lang="en-AU" sz="1200" dirty="0"/>
              <a:t>To the creeks and rivers the rainwater goes tumbling</a:t>
            </a:r>
            <a:endParaRPr lang="en-GB" sz="1200" dirty="0"/>
          </a:p>
          <a:p>
            <a:r>
              <a:rPr lang="en-AU" sz="1200" dirty="0"/>
              <a:t>It’s barely contained, river banks start crumbling</a:t>
            </a:r>
            <a:endParaRPr lang="en-GB" sz="1200" dirty="0"/>
          </a:p>
          <a:p>
            <a:r>
              <a:rPr lang="en-AU" sz="1200" dirty="0"/>
              <a:t>Gone are the tree roots that once held them in </a:t>
            </a:r>
            <a:r>
              <a:rPr lang="en-AU" sz="1200" dirty="0" smtClean="0"/>
              <a:t>place</a:t>
            </a:r>
          </a:p>
          <a:p>
            <a:r>
              <a:rPr lang="en-AU" sz="1200" dirty="0" smtClean="0"/>
              <a:t>Angry and turgid the flood picks up pace.</a:t>
            </a:r>
            <a:endParaRPr lang="en-GB" sz="1200" dirty="0"/>
          </a:p>
        </p:txBody>
      </p:sp>
      <p:sp>
        <p:nvSpPr>
          <p:cNvPr id="5" name="TextBox 4"/>
          <p:cNvSpPr txBox="1"/>
          <p:nvPr/>
        </p:nvSpPr>
        <p:spPr>
          <a:xfrm>
            <a:off x="3593431" y="119641"/>
            <a:ext cx="4098759" cy="5262979"/>
          </a:xfrm>
          <a:prstGeom prst="rect">
            <a:avLst/>
          </a:prstGeom>
          <a:noFill/>
        </p:spPr>
        <p:txBody>
          <a:bodyPr wrap="square" rtlCol="0">
            <a:spAutoFit/>
          </a:bodyPr>
          <a:lstStyle/>
          <a:p>
            <a:r>
              <a:rPr lang="en-AU" sz="1200" dirty="0" smtClean="0"/>
              <a:t>I’m </a:t>
            </a:r>
            <a:r>
              <a:rPr lang="en-AU" sz="1200" dirty="0"/>
              <a:t>sure you can guess what the outcome will be</a:t>
            </a:r>
            <a:endParaRPr lang="en-GB" sz="1200" dirty="0"/>
          </a:p>
          <a:p>
            <a:r>
              <a:rPr lang="en-AU" sz="1200" dirty="0"/>
              <a:t>What makes this happen? Read on and you’ll see</a:t>
            </a:r>
            <a:endParaRPr lang="en-GB" sz="1200" dirty="0"/>
          </a:p>
          <a:p>
            <a:r>
              <a:rPr lang="en-AU" sz="1200" dirty="0"/>
              <a:t>Our disappearing forests are the lungs of the earth</a:t>
            </a:r>
            <a:endParaRPr lang="en-GB" sz="1200" dirty="0"/>
          </a:p>
          <a:p>
            <a:r>
              <a:rPr lang="en-AU" sz="1200" dirty="0"/>
              <a:t>They prevent climate change, but now there’s a dearth</a:t>
            </a:r>
            <a:endParaRPr lang="en-GB" sz="1200" dirty="0"/>
          </a:p>
          <a:p>
            <a:r>
              <a:rPr lang="en-AU" sz="1200" dirty="0"/>
              <a:t>We can expect more floods, fires and weather events</a:t>
            </a:r>
            <a:endParaRPr lang="en-GB" sz="1200" dirty="0"/>
          </a:p>
          <a:p>
            <a:r>
              <a:rPr lang="en-AU" sz="1200" dirty="0"/>
              <a:t>Increased temperatures and droughts. A bleak future presents</a:t>
            </a:r>
            <a:endParaRPr lang="en-GB" sz="1200" dirty="0"/>
          </a:p>
          <a:p>
            <a:r>
              <a:rPr lang="en-AU" sz="1200" dirty="0"/>
              <a:t> </a:t>
            </a:r>
            <a:endParaRPr lang="en-GB" dirty="0"/>
          </a:p>
          <a:p>
            <a:r>
              <a:rPr lang="en-AU" sz="1200" dirty="0"/>
              <a:t>Now let’s go back in our journey to where rain fell on farms</a:t>
            </a:r>
            <a:endParaRPr lang="en-GB" sz="1200" dirty="0"/>
          </a:p>
          <a:p>
            <a:r>
              <a:rPr lang="en-AU" sz="1200" dirty="0"/>
              <a:t>On crops and on pasture on livestock and barns</a:t>
            </a:r>
            <a:endParaRPr lang="en-GB" sz="1200" dirty="0"/>
          </a:p>
          <a:p>
            <a:r>
              <a:rPr lang="en-AU" sz="1200" dirty="0"/>
              <a:t>What changes occurred there that should cause concern</a:t>
            </a:r>
            <a:endParaRPr lang="en-GB" sz="1200" dirty="0"/>
          </a:p>
          <a:p>
            <a:r>
              <a:rPr lang="en-AU" sz="1200" dirty="0"/>
              <a:t>Let’s investigate thoroughly so we can </a:t>
            </a:r>
            <a:r>
              <a:rPr lang="en-AU" sz="1200" dirty="0" smtClean="0"/>
              <a:t>learn</a:t>
            </a:r>
            <a:endParaRPr lang="en-GB" sz="1200" dirty="0"/>
          </a:p>
          <a:p>
            <a:r>
              <a:rPr lang="en-AU" sz="1200" dirty="0"/>
              <a:t> </a:t>
            </a:r>
            <a:endParaRPr lang="en-GB" sz="1200" dirty="0"/>
          </a:p>
          <a:p>
            <a:r>
              <a:rPr lang="en-AU" sz="1200" dirty="0"/>
              <a:t>On the journey through farmland many poisons were met</a:t>
            </a:r>
            <a:endParaRPr lang="en-GB" sz="1200" dirty="0"/>
          </a:p>
          <a:p>
            <a:r>
              <a:rPr lang="en-AU" sz="1200" dirty="0"/>
              <a:t>On the leaves, grass and soil, and once they were wet</a:t>
            </a:r>
            <a:endParaRPr lang="en-GB" sz="1200" dirty="0"/>
          </a:p>
          <a:p>
            <a:r>
              <a:rPr lang="en-AU" sz="1200" dirty="0"/>
              <a:t>The poisons washed into the water and ran</a:t>
            </a:r>
            <a:endParaRPr lang="en-GB" sz="1200" dirty="0"/>
          </a:p>
          <a:p>
            <a:r>
              <a:rPr lang="en-AU" sz="1200" dirty="0"/>
              <a:t>Into the waterways of the cities of man.</a:t>
            </a:r>
            <a:endParaRPr lang="en-GB" sz="1200" dirty="0"/>
          </a:p>
          <a:p>
            <a:r>
              <a:rPr lang="en-AU" sz="1200" dirty="0"/>
              <a:t>Poisons in farming have some “time saving” features</a:t>
            </a:r>
            <a:endParaRPr lang="en-GB" sz="1200" dirty="0"/>
          </a:p>
          <a:p>
            <a:r>
              <a:rPr lang="en-AU" sz="1200" dirty="0"/>
              <a:t>But they’re toxic to microbial life and soil creatures</a:t>
            </a:r>
            <a:endParaRPr lang="en-GB" sz="1200" dirty="0"/>
          </a:p>
          <a:p>
            <a:r>
              <a:rPr lang="en-AU" sz="1200" dirty="0"/>
              <a:t>Are farmers to blame for this state of affairs?</a:t>
            </a:r>
            <a:endParaRPr lang="en-GB" sz="1200" dirty="0"/>
          </a:p>
          <a:p>
            <a:r>
              <a:rPr lang="en-AU" sz="1200" dirty="0"/>
              <a:t>In the case of pollution is the fault solely theirs</a:t>
            </a:r>
            <a:r>
              <a:rPr lang="en-AU" sz="1200" dirty="0" smtClean="0"/>
              <a:t>?</a:t>
            </a:r>
          </a:p>
          <a:p>
            <a:endParaRPr lang="en-AU" sz="1200" dirty="0" smtClean="0"/>
          </a:p>
          <a:p>
            <a:r>
              <a:rPr lang="en-AU" sz="1200" dirty="0" smtClean="0"/>
              <a:t>Let’s </a:t>
            </a:r>
            <a:r>
              <a:rPr lang="en-AU" sz="1200" dirty="0"/>
              <a:t>look at our contribution, though to us it seems small</a:t>
            </a:r>
            <a:endParaRPr lang="en-GB" sz="1200" dirty="0"/>
          </a:p>
          <a:p>
            <a:r>
              <a:rPr lang="en-AU" sz="1200" dirty="0"/>
              <a:t>Aren’t we greenies, conservationists and vegans after all</a:t>
            </a:r>
            <a:endParaRPr lang="en-GB" sz="1200" dirty="0"/>
          </a:p>
          <a:p>
            <a:r>
              <a:rPr lang="en-AU" sz="1200" dirty="0"/>
              <a:t>As long as water comes out when we turn on the tap</a:t>
            </a:r>
            <a:endParaRPr lang="en-GB" sz="1200" dirty="0"/>
          </a:p>
          <a:p>
            <a:r>
              <a:rPr lang="en-AU" sz="1200" dirty="0"/>
              <a:t>We don’t care to know more or to look at a map</a:t>
            </a:r>
            <a:endParaRPr lang="en-GB" sz="1200" dirty="0"/>
          </a:p>
          <a:p>
            <a:r>
              <a:rPr lang="en-AU" sz="1200" dirty="0"/>
              <a:t>To see the journey of water and how it got there</a:t>
            </a:r>
            <a:endParaRPr lang="en-GB" sz="1200" dirty="0"/>
          </a:p>
          <a:p>
            <a:r>
              <a:rPr lang="en-AU" sz="1200" dirty="0"/>
              <a:t>We live in the city, why should we care?</a:t>
            </a:r>
            <a:endParaRPr lang="en-GB" sz="1200" dirty="0"/>
          </a:p>
          <a:p>
            <a:endParaRPr lang="en-GB" sz="1200" dirty="0"/>
          </a:p>
        </p:txBody>
      </p:sp>
      <p:sp>
        <p:nvSpPr>
          <p:cNvPr id="6" name="TextBox 5"/>
          <p:cNvSpPr txBox="1"/>
          <p:nvPr/>
        </p:nvSpPr>
        <p:spPr>
          <a:xfrm>
            <a:off x="7980947" y="72190"/>
            <a:ext cx="4130841" cy="6463308"/>
          </a:xfrm>
          <a:prstGeom prst="rect">
            <a:avLst/>
          </a:prstGeom>
          <a:noFill/>
        </p:spPr>
        <p:txBody>
          <a:bodyPr wrap="square" rtlCol="0">
            <a:spAutoFit/>
          </a:bodyPr>
          <a:lstStyle/>
          <a:p>
            <a:r>
              <a:rPr lang="en-AU" sz="1200" dirty="0"/>
              <a:t>We bathe in it, wash with it and do all our cleaning</a:t>
            </a:r>
            <a:endParaRPr lang="en-GB" sz="1200" dirty="0"/>
          </a:p>
          <a:p>
            <a:r>
              <a:rPr lang="en-AU" sz="1200" dirty="0"/>
              <a:t>Our plants and our lawns with grey water are greening.</a:t>
            </a:r>
            <a:endParaRPr lang="en-GB" sz="1200" dirty="0"/>
          </a:p>
          <a:p>
            <a:r>
              <a:rPr lang="en-AU" sz="1200" dirty="0"/>
              <a:t>Our cleaning compounds and chemical “stuff”</a:t>
            </a:r>
            <a:endParaRPr lang="en-GB" sz="1200" dirty="0"/>
          </a:p>
          <a:p>
            <a:r>
              <a:rPr lang="en-AU" sz="1200" dirty="0"/>
              <a:t>Gurgle down plug holes, it seems we can’t get enough</a:t>
            </a:r>
            <a:endParaRPr lang="en-GB" sz="1200" dirty="0"/>
          </a:p>
          <a:p>
            <a:r>
              <a:rPr lang="en-AU" sz="1200" dirty="0"/>
              <a:t>Adverts promised more clean for less effort, in less time as well</a:t>
            </a:r>
            <a:endParaRPr lang="en-GB" sz="1200" dirty="0"/>
          </a:p>
          <a:p>
            <a:r>
              <a:rPr lang="en-AU" sz="1200" dirty="0"/>
              <a:t>So we have more free time, but what didn’t they tell?</a:t>
            </a:r>
            <a:endParaRPr lang="en-GB" sz="1200" dirty="0"/>
          </a:p>
          <a:p>
            <a:r>
              <a:rPr lang="en-AU" sz="1200" dirty="0"/>
              <a:t>In our quest for more time and cleaning with ease</a:t>
            </a:r>
            <a:endParaRPr lang="en-GB" sz="1200" dirty="0"/>
          </a:p>
          <a:p>
            <a:r>
              <a:rPr lang="en-AU" sz="1200" dirty="0"/>
              <a:t>Was it mentioned that pollution causes disease</a:t>
            </a:r>
            <a:endParaRPr lang="en-GB" sz="1200" dirty="0"/>
          </a:p>
          <a:p>
            <a:r>
              <a:rPr lang="en-AU" sz="1200" dirty="0"/>
              <a:t> </a:t>
            </a:r>
            <a:endParaRPr lang="en-GB" sz="1200" dirty="0"/>
          </a:p>
          <a:p>
            <a:r>
              <a:rPr lang="en-AU" sz="1200" dirty="0"/>
              <a:t>As our wash water disappears down the drain</a:t>
            </a:r>
            <a:endParaRPr lang="en-GB" sz="1200" dirty="0"/>
          </a:p>
          <a:p>
            <a:r>
              <a:rPr lang="en-AU" sz="1200" dirty="0"/>
              <a:t>Do we remember that it was once rain?</a:t>
            </a:r>
            <a:endParaRPr lang="en-GB" sz="1200" dirty="0"/>
          </a:p>
          <a:p>
            <a:r>
              <a:rPr lang="en-AU" sz="1200" dirty="0"/>
              <a:t>Would we drink it now, I doubt we would dare</a:t>
            </a:r>
            <a:endParaRPr lang="en-GB" sz="1200" dirty="0"/>
          </a:p>
          <a:p>
            <a:r>
              <a:rPr lang="en-AU" sz="1200" dirty="0"/>
              <a:t>But fish in the creek do when it ends up there</a:t>
            </a:r>
            <a:endParaRPr lang="en-GB" sz="1200" dirty="0"/>
          </a:p>
          <a:p>
            <a:r>
              <a:rPr lang="en-AU" sz="1200" dirty="0"/>
              <a:t>They haven’t much choice, nor do the frogs</a:t>
            </a:r>
            <a:endParaRPr lang="en-GB" sz="1200" dirty="0"/>
          </a:p>
          <a:p>
            <a:r>
              <a:rPr lang="en-AU" sz="1200" dirty="0"/>
              <a:t>As they struggle to survive in the swamps and the </a:t>
            </a:r>
            <a:r>
              <a:rPr lang="en-AU" sz="1200" dirty="0" smtClean="0"/>
              <a:t>bogs</a:t>
            </a:r>
            <a:endParaRPr lang="en-GB" dirty="0"/>
          </a:p>
          <a:p>
            <a:r>
              <a:rPr lang="en-AU" sz="1200" dirty="0"/>
              <a:t>It’s easy to point and blame pollution on others</a:t>
            </a:r>
            <a:endParaRPr lang="en-GB" sz="1200" dirty="0"/>
          </a:p>
          <a:p>
            <a:r>
              <a:rPr lang="en-AU" sz="1200" dirty="0"/>
              <a:t>But we are in this together we are all brothers</a:t>
            </a:r>
            <a:endParaRPr lang="en-GB" sz="1200" dirty="0"/>
          </a:p>
          <a:p>
            <a:r>
              <a:rPr lang="en-AU" sz="1200" dirty="0"/>
              <a:t>Soil creatures, livestock, fish, frogs and us</a:t>
            </a:r>
            <a:endParaRPr lang="en-GB" sz="1200" dirty="0"/>
          </a:p>
          <a:p>
            <a:r>
              <a:rPr lang="en-AU" sz="1200" dirty="0"/>
              <a:t>All suffer together, now let us </a:t>
            </a:r>
            <a:r>
              <a:rPr lang="en-AU" sz="1200" dirty="0" smtClean="0"/>
              <a:t>discuss</a:t>
            </a:r>
          </a:p>
          <a:p>
            <a:endParaRPr lang="en-GB" sz="1200" dirty="0"/>
          </a:p>
          <a:p>
            <a:r>
              <a:rPr lang="en-AU" sz="1200" dirty="0"/>
              <a:t>Are our dilemmas caused by nature or man, you decide</a:t>
            </a:r>
            <a:endParaRPr lang="en-GB" sz="1200" dirty="0"/>
          </a:p>
          <a:p>
            <a:r>
              <a:rPr lang="en-AU" sz="1200" dirty="0"/>
              <a:t>Could we manage land better, who’ll be our guide?</a:t>
            </a:r>
            <a:endParaRPr lang="en-GB" sz="1200" dirty="0"/>
          </a:p>
          <a:p>
            <a:r>
              <a:rPr lang="en-AU" sz="1200" dirty="0"/>
              <a:t>Politics, economics, convenience, science</a:t>
            </a:r>
            <a:endParaRPr lang="en-GB" sz="1200" dirty="0"/>
          </a:p>
          <a:p>
            <a:r>
              <a:rPr lang="en-AU" sz="1200" dirty="0"/>
              <a:t>To live in harmony with nature we must form an alliance</a:t>
            </a:r>
            <a:endParaRPr lang="en-GB" sz="1200" dirty="0"/>
          </a:p>
          <a:p>
            <a:r>
              <a:rPr lang="en-AU" sz="1200" dirty="0"/>
              <a:t>A stronger connection is what we all need</a:t>
            </a:r>
            <a:endParaRPr lang="en-GB" sz="1200" dirty="0"/>
          </a:p>
          <a:p>
            <a:r>
              <a:rPr lang="en-AU" sz="1200" dirty="0"/>
              <a:t>Connection with nature, disconnection from greed</a:t>
            </a:r>
            <a:endParaRPr lang="en-GB" sz="1200" dirty="0"/>
          </a:p>
          <a:p>
            <a:r>
              <a:rPr lang="en-AU" sz="1200" dirty="0"/>
              <a:t> </a:t>
            </a:r>
            <a:endParaRPr lang="en-GB" sz="1200" dirty="0"/>
          </a:p>
          <a:p>
            <a:r>
              <a:rPr lang="en-AU" sz="1200" dirty="0"/>
              <a:t>Let us start with the air the water and ground</a:t>
            </a:r>
            <a:endParaRPr lang="en-GB" sz="1200" dirty="0"/>
          </a:p>
          <a:p>
            <a:r>
              <a:rPr lang="en-AU" sz="1200" dirty="0"/>
              <a:t>What things </a:t>
            </a:r>
            <a:r>
              <a:rPr lang="en-AU" sz="1200" b="1" dirty="0"/>
              <a:t>can we do</a:t>
            </a:r>
            <a:r>
              <a:rPr lang="en-AU" sz="1200" dirty="0"/>
              <a:t> to turn all this around?</a:t>
            </a:r>
            <a:endParaRPr lang="en-GB" sz="1200" dirty="0"/>
          </a:p>
          <a:p>
            <a:r>
              <a:rPr lang="en-AU" sz="1200" dirty="0"/>
              <a:t> </a:t>
            </a:r>
            <a:endParaRPr lang="en-GB" sz="1200" dirty="0"/>
          </a:p>
          <a:p>
            <a:r>
              <a:rPr lang="en-AU" dirty="0"/>
              <a:t> </a:t>
            </a:r>
            <a:endParaRPr lang="en-GB" dirty="0"/>
          </a:p>
          <a:p>
            <a:r>
              <a:rPr lang="en-AU" dirty="0"/>
              <a:t> </a:t>
            </a:r>
            <a:endParaRPr lang="en-GB" dirty="0"/>
          </a:p>
          <a:p>
            <a:r>
              <a:rPr lang="en-AU" dirty="0"/>
              <a:t> </a:t>
            </a:r>
            <a:endParaRPr lang="en-GB" dirty="0"/>
          </a:p>
        </p:txBody>
      </p:sp>
    </p:spTree>
    <p:extLst>
      <p:ext uri="{BB962C8B-B14F-4D97-AF65-F5344CB8AC3E}">
        <p14:creationId xmlns:p14="http://schemas.microsoft.com/office/powerpoint/2010/main" val="13182358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s://lh3.googleusercontent.com/GayKl0QvUOqz4mIc_BiRf6jEnBCDWNE7rtleoFgQiwBdfMhEhuGlpxu01uXOpxE3TbCpFVXgDCFOV_fi0mHlUq1NwkiviwefS9VdNcoSg9rhwQQYhQlg_vCn6byG-dxllnPOq64C5C_N4IyDXA"/>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738" y="0"/>
            <a:ext cx="3005646" cy="485791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_DSC7152a.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829321" y="-10229"/>
            <a:ext cx="3331596" cy="248051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_DSC7136a.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620028" y="4569174"/>
            <a:ext cx="3175228" cy="2414289"/>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_DSC7143a.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787435" y="3687485"/>
            <a:ext cx="2315255" cy="3295978"/>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_DSC7148a.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809083" y="3837461"/>
            <a:ext cx="2230017" cy="3146002"/>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_DSC7158a.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8811644" y="1"/>
            <a:ext cx="3380355" cy="2768526"/>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https://lh5.googleusercontent.com/BwsD5UaDf86UJRPHXA4ihW8ruP-cw-8eWlWyAiXxYbpuShmvJWorJoFEzx74dggS0PqRAhd8UxPoFU9Mz2_unyYpNQ3WYlKi7OI7HEq-GSsvGcPOVIMnAqD1H01CTkDwsA5-mUp7Ch3KY2esZQ"/>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8427944" y="4235079"/>
            <a:ext cx="3764055" cy="2700924"/>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_DSC7166a.jpg"/>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7039100" y="2358500"/>
            <a:ext cx="1697180" cy="2322457"/>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_DSC7170a.jpg"/>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6510" y="4743282"/>
            <a:ext cx="2877232" cy="2240181"/>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_DSC7172a.jpg"/>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12551412" y="6681088"/>
            <a:ext cx="1143457" cy="884406"/>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descr="_DSC7132a.jpg"/>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3015631" y="0"/>
            <a:ext cx="2834577" cy="3747407"/>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28" descr="_DSC7155a.jpg"/>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8736280" y="2654492"/>
            <a:ext cx="3438865" cy="2026465"/>
          </a:xfrm>
          <a:prstGeom prst="rect">
            <a:avLst/>
          </a:prstGeom>
          <a:noFill/>
          <a:extLst>
            <a:ext uri="{909E8E84-426E-40DD-AFC4-6F175D3DCCD1}">
              <a14:hiddenFill xmlns:a14="http://schemas.microsoft.com/office/drawing/2010/main">
                <a:solidFill>
                  <a:srgbClr val="FFFFFF"/>
                </a:solidFill>
              </a14:hiddenFill>
            </a:ext>
          </a:extLst>
        </p:spPr>
      </p:pic>
      <p:pic>
        <p:nvPicPr>
          <p:cNvPr id="1054" name="Picture 30" descr="_DSC7177a.jpg"/>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5521762" y="2378496"/>
            <a:ext cx="1668917" cy="16689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08216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85537" y="1275347"/>
            <a:ext cx="10764252" cy="4401205"/>
          </a:xfrm>
          <a:prstGeom prst="rect">
            <a:avLst/>
          </a:prstGeom>
          <a:noFill/>
        </p:spPr>
        <p:txBody>
          <a:bodyPr wrap="square" rtlCol="0">
            <a:spAutoFit/>
          </a:bodyPr>
          <a:lstStyle/>
          <a:p>
            <a:r>
              <a:rPr lang="en-AU" sz="2800" dirty="0" smtClean="0"/>
              <a:t>We made a book which included the poem  “The journey of water”. </a:t>
            </a:r>
          </a:p>
          <a:p>
            <a:r>
              <a:rPr lang="en-AU" sz="2800" dirty="0" smtClean="0"/>
              <a:t>We used the children's artwork to illustrate the poem.</a:t>
            </a:r>
          </a:p>
          <a:p>
            <a:r>
              <a:rPr lang="en-AU" sz="2800" dirty="0" smtClean="0"/>
              <a:t>We included some of the photos of our school visit in the book and some ideas and exercises to help children to understand how our use of water impacts the waterways.</a:t>
            </a:r>
          </a:p>
          <a:p>
            <a:endParaRPr lang="en-AU" sz="2800" dirty="0" smtClean="0"/>
          </a:p>
          <a:p>
            <a:r>
              <a:rPr lang="en-AU" sz="2800" dirty="0" smtClean="0"/>
              <a:t>Our aim is to promote this book as a tool that can be used by schools to aid in the education of children. We believe that raising awareness of the way each of us, individually, uses (or misuses) water will help us to take better care of this precious resource</a:t>
            </a:r>
            <a:r>
              <a:rPr lang="en-AU" dirty="0" smtClean="0"/>
              <a:t>.</a:t>
            </a:r>
            <a:endParaRPr lang="en-GB" dirty="0"/>
          </a:p>
        </p:txBody>
      </p:sp>
    </p:spTree>
    <p:extLst>
      <p:ext uri="{BB962C8B-B14F-4D97-AF65-F5344CB8AC3E}">
        <p14:creationId xmlns:p14="http://schemas.microsoft.com/office/powerpoint/2010/main" val="38679004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214758"/>
            <a:ext cx="12192001" cy="7072758"/>
          </a:xfrm>
          <a:prstGeom prst="rect">
            <a:avLst/>
          </a:prstGeom>
        </p:spPr>
      </p:pic>
      <p:sp>
        <p:nvSpPr>
          <p:cNvPr id="2" name="Title 1"/>
          <p:cNvSpPr>
            <a:spLocks noGrp="1"/>
          </p:cNvSpPr>
          <p:nvPr>
            <p:ph type="title"/>
          </p:nvPr>
        </p:nvSpPr>
        <p:spPr>
          <a:xfrm>
            <a:off x="2269959" y="5174413"/>
            <a:ext cx="7836571" cy="1683587"/>
          </a:xfrm>
        </p:spPr>
        <p:txBody>
          <a:bodyPr>
            <a:noAutofit/>
          </a:bodyPr>
          <a:lstStyle/>
          <a:p>
            <a:pPr algn="ctr"/>
            <a:r>
              <a:rPr lang="en-AU" sz="1600" dirty="0" smtClean="0">
                <a:solidFill>
                  <a:schemeClr val="bg1"/>
                </a:solidFill>
              </a:rPr>
              <a:t>We would like to thank;</a:t>
            </a:r>
            <a:br>
              <a:rPr lang="en-AU" sz="1600" dirty="0" smtClean="0">
                <a:solidFill>
                  <a:schemeClr val="bg1"/>
                </a:solidFill>
              </a:rPr>
            </a:br>
            <a:r>
              <a:rPr lang="en-AU" sz="1600" dirty="0" smtClean="0">
                <a:solidFill>
                  <a:schemeClr val="bg1"/>
                </a:solidFill>
              </a:rPr>
              <a:t>The principal and teachers of St Andrews Primary School</a:t>
            </a:r>
            <a:r>
              <a:rPr lang="en-AU" sz="1600" dirty="0">
                <a:solidFill>
                  <a:schemeClr val="bg1"/>
                </a:solidFill>
              </a:rPr>
              <a:t>.</a:t>
            </a:r>
            <a:r>
              <a:rPr lang="en-AU" sz="1600" dirty="0" smtClean="0">
                <a:solidFill>
                  <a:schemeClr val="bg1"/>
                </a:solidFill>
              </a:rPr>
              <a:t/>
            </a:r>
            <a:br>
              <a:rPr lang="en-AU" sz="1600" dirty="0" smtClean="0">
                <a:solidFill>
                  <a:schemeClr val="bg1"/>
                </a:solidFill>
              </a:rPr>
            </a:br>
            <a:r>
              <a:rPr lang="en-AU" sz="1600" dirty="0" smtClean="0">
                <a:solidFill>
                  <a:schemeClr val="bg1"/>
                </a:solidFill>
              </a:rPr>
              <a:t>The students of St Andrews Primary School.</a:t>
            </a:r>
            <a:br>
              <a:rPr lang="en-AU" sz="1600" dirty="0" smtClean="0">
                <a:solidFill>
                  <a:schemeClr val="bg1"/>
                </a:solidFill>
              </a:rPr>
            </a:br>
            <a:r>
              <a:rPr lang="en-AU" sz="1600" dirty="0" smtClean="0">
                <a:solidFill>
                  <a:schemeClr val="bg1"/>
                </a:solidFill>
              </a:rPr>
              <a:t>The Hugh Williamson Foundation for sponsoring our project</a:t>
            </a:r>
            <a:br>
              <a:rPr lang="en-AU" sz="1600" dirty="0" smtClean="0">
                <a:solidFill>
                  <a:schemeClr val="bg1"/>
                </a:solidFill>
              </a:rPr>
            </a:br>
            <a:r>
              <a:rPr lang="en-AU" sz="1600" dirty="0" smtClean="0">
                <a:solidFill>
                  <a:schemeClr val="bg1"/>
                </a:solidFill>
              </a:rPr>
              <a:t>The Rivers and Ranges Community Leadership Program for giving us this opportunity.</a:t>
            </a:r>
            <a:br>
              <a:rPr lang="en-AU" sz="1600" dirty="0" smtClean="0">
                <a:solidFill>
                  <a:schemeClr val="bg1"/>
                </a:solidFill>
              </a:rPr>
            </a:br>
            <a:r>
              <a:rPr lang="en-AU" sz="1600" dirty="0" smtClean="0">
                <a:solidFill>
                  <a:schemeClr val="bg1"/>
                </a:solidFill>
              </a:rPr>
              <a:t>The 20</a:t>
            </a:r>
            <a:r>
              <a:rPr lang="en-AU" sz="1600" baseline="30000" dirty="0" smtClean="0">
                <a:solidFill>
                  <a:schemeClr val="bg1"/>
                </a:solidFill>
              </a:rPr>
              <a:t>th</a:t>
            </a:r>
            <a:r>
              <a:rPr lang="en-AU" sz="1600" dirty="0" smtClean="0">
                <a:solidFill>
                  <a:schemeClr val="bg1"/>
                </a:solidFill>
              </a:rPr>
              <a:t> International </a:t>
            </a:r>
            <a:r>
              <a:rPr lang="en-AU" sz="1600" dirty="0" err="1" smtClean="0">
                <a:solidFill>
                  <a:schemeClr val="bg1"/>
                </a:solidFill>
              </a:rPr>
              <a:t>Riversymposium</a:t>
            </a:r>
            <a:r>
              <a:rPr lang="en-AU" sz="1600" dirty="0" smtClean="0">
                <a:solidFill>
                  <a:schemeClr val="bg1"/>
                </a:solidFill>
              </a:rPr>
              <a:t> and environmental flows Conference.</a:t>
            </a:r>
            <a:endParaRPr lang="en-GB" sz="1600" dirty="0">
              <a:solidFill>
                <a:schemeClr val="bg1"/>
              </a:solidFill>
            </a:endParaRPr>
          </a:p>
        </p:txBody>
      </p:sp>
    </p:spTree>
    <p:extLst>
      <p:ext uri="{BB962C8B-B14F-4D97-AF65-F5344CB8AC3E}">
        <p14:creationId xmlns:p14="http://schemas.microsoft.com/office/powerpoint/2010/main" val="12677109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9229" y="489857"/>
            <a:ext cx="11478985" cy="6041572"/>
          </a:xfrm>
        </p:spPr>
        <p:txBody>
          <a:bodyPr>
            <a:noAutofit/>
          </a:bodyPr>
          <a:lstStyle/>
          <a:p>
            <a:pPr marL="0" indent="0">
              <a:buNone/>
            </a:pPr>
            <a:r>
              <a:rPr lang="en-AU" sz="2200" dirty="0" smtClean="0"/>
              <a:t>Esteemed colleagues and waders in water issues. I am happy to be here, to learn of new ideas that are trickling through to those of us on the foreshores of the 20</a:t>
            </a:r>
            <a:r>
              <a:rPr lang="en-AU" sz="2200" baseline="30000" dirty="0" smtClean="0"/>
              <a:t>th</a:t>
            </a:r>
            <a:r>
              <a:rPr lang="en-AU" sz="2200" dirty="0" smtClean="0"/>
              <a:t> International </a:t>
            </a:r>
            <a:r>
              <a:rPr lang="en-AU" sz="2200" dirty="0" err="1" smtClean="0"/>
              <a:t>Riversymposium</a:t>
            </a:r>
            <a:r>
              <a:rPr lang="en-AU" sz="2200" dirty="0" smtClean="0"/>
              <a:t> and environmental Flows Conference.</a:t>
            </a:r>
          </a:p>
          <a:p>
            <a:pPr marL="0" indent="0">
              <a:buNone/>
            </a:pPr>
            <a:r>
              <a:rPr lang="en-AU" sz="2200" dirty="0" smtClean="0"/>
              <a:t>Before I introduce our water ways project. Let me ask you some questions</a:t>
            </a:r>
          </a:p>
          <a:p>
            <a:r>
              <a:rPr lang="en-AU" sz="2200" dirty="0" smtClean="0"/>
              <a:t>Why are the glaciers melting?</a:t>
            </a:r>
          </a:p>
          <a:p>
            <a:r>
              <a:rPr lang="en-AU" sz="2200" dirty="0" smtClean="0"/>
              <a:t>What causes global warming?</a:t>
            </a:r>
          </a:p>
          <a:p>
            <a:r>
              <a:rPr lang="en-AU" sz="2200" dirty="0" smtClean="0"/>
              <a:t>What is causing the increase of CO2 in our atmosphere? </a:t>
            </a:r>
          </a:p>
          <a:p>
            <a:r>
              <a:rPr lang="en-AU" sz="2200" dirty="0" smtClean="0"/>
              <a:t>Which of the following absorbs more CO2 from the atmosphere?</a:t>
            </a:r>
          </a:p>
          <a:p>
            <a:pPr marL="0" indent="0">
              <a:buNone/>
            </a:pPr>
            <a:r>
              <a:rPr lang="en-AU" sz="2200" dirty="0"/>
              <a:t> </a:t>
            </a:r>
            <a:r>
              <a:rPr lang="en-AU" sz="2200" dirty="0" smtClean="0"/>
              <a:t>     warm water, cold water, trees, grasses, lichen or algae</a:t>
            </a:r>
          </a:p>
          <a:p>
            <a:pPr marL="0" indent="0">
              <a:buNone/>
            </a:pPr>
            <a:endParaRPr lang="en-AU" sz="2200" dirty="0" smtClean="0"/>
          </a:p>
          <a:p>
            <a:pPr marL="0" indent="0">
              <a:buNone/>
            </a:pPr>
            <a:r>
              <a:rPr lang="en-AU" sz="2200" dirty="0" smtClean="0"/>
              <a:t>I’m afraid I don’t have the answers to all of these questions but with 7.5 billion people on the planet, I trust there will be some who do have the answers. If not now, then soon. </a:t>
            </a:r>
          </a:p>
          <a:p>
            <a:pPr marL="0" indent="0">
              <a:buNone/>
            </a:pPr>
            <a:r>
              <a:rPr lang="en-AU" sz="2200" dirty="0" smtClean="0"/>
              <a:t>What can we do. Now?</a:t>
            </a:r>
          </a:p>
          <a:p>
            <a:pPr marL="0" indent="0">
              <a:buNone/>
            </a:pPr>
            <a:r>
              <a:rPr lang="en-AU" sz="2200" dirty="0" smtClean="0"/>
              <a:t>We can raise awareness of the issues, because in a school nearby there may be a child who will soon come up with the answers, and some solutions.</a:t>
            </a:r>
          </a:p>
        </p:txBody>
      </p:sp>
    </p:spTree>
    <p:extLst>
      <p:ext uri="{BB962C8B-B14F-4D97-AF65-F5344CB8AC3E}">
        <p14:creationId xmlns:p14="http://schemas.microsoft.com/office/powerpoint/2010/main" val="8807613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3913" y="2067834"/>
            <a:ext cx="11568793" cy="4695639"/>
          </a:xfrm>
        </p:spPr>
        <p:txBody>
          <a:bodyPr>
            <a:normAutofit/>
          </a:bodyPr>
          <a:lstStyle/>
          <a:p>
            <a:pPr marL="0" indent="0">
              <a:buNone/>
            </a:pPr>
            <a:endParaRPr lang="en-AU" sz="3200" dirty="0" smtClean="0"/>
          </a:p>
          <a:p>
            <a:pPr marL="0" indent="0">
              <a:buNone/>
            </a:pPr>
            <a:endParaRPr lang="en-AU" sz="3200" dirty="0"/>
          </a:p>
          <a:p>
            <a:pPr marL="0" indent="0">
              <a:buNone/>
            </a:pPr>
            <a:endParaRPr lang="en-AU" sz="3200" dirty="0"/>
          </a:p>
          <a:p>
            <a:pPr marL="0" indent="0">
              <a:buNone/>
            </a:pPr>
            <a:r>
              <a:rPr lang="en-AU" sz="2200" dirty="0" smtClean="0"/>
              <a:t>To help us to develop the resource we worked with the teachers and children from grades 4,5&amp;6 of St Andrews Primary school which is situated in the foothills of the Yarra Ranges area not far from Melbourne</a:t>
            </a:r>
          </a:p>
          <a:p>
            <a:pPr marL="0" indent="0">
              <a:buNone/>
            </a:pPr>
            <a:r>
              <a:rPr lang="en-AU" sz="2200" dirty="0" smtClean="0"/>
              <a:t>The children already had a very good knowledge of how to conserve water by being frugal with its use and they were aware of some of the causes of water pollution.</a:t>
            </a:r>
          </a:p>
          <a:p>
            <a:pPr marL="0" indent="0">
              <a:buNone/>
            </a:pPr>
            <a:r>
              <a:rPr lang="en-AU" sz="2200" dirty="0" smtClean="0"/>
              <a:t>We gauged the children's knowledge before and after the delivery of the project to gain insight into its effectiveness.</a:t>
            </a:r>
          </a:p>
          <a:p>
            <a:pPr marL="0" indent="0" algn="ctr">
              <a:buNone/>
            </a:pPr>
            <a:r>
              <a:rPr lang="en-AU" sz="2200" b="1" dirty="0" smtClean="0"/>
              <a:t>This is our project.</a:t>
            </a:r>
            <a:endParaRPr lang="en-GB" sz="2200" b="1" dirty="0"/>
          </a:p>
        </p:txBody>
      </p:sp>
      <p:sp>
        <p:nvSpPr>
          <p:cNvPr id="4" name="Rectangle 3"/>
          <p:cNvSpPr/>
          <p:nvPr/>
        </p:nvSpPr>
        <p:spPr>
          <a:xfrm>
            <a:off x="293913" y="106136"/>
            <a:ext cx="11576957" cy="4093428"/>
          </a:xfrm>
          <a:prstGeom prst="rect">
            <a:avLst/>
          </a:prstGeom>
        </p:spPr>
        <p:txBody>
          <a:bodyPr wrap="square">
            <a:spAutoFit/>
          </a:bodyPr>
          <a:lstStyle/>
          <a:p>
            <a:endParaRPr lang="en-AU" dirty="0"/>
          </a:p>
          <a:p>
            <a:r>
              <a:rPr lang="en-AU" sz="2200" dirty="0"/>
              <a:t>Last year a group of community leaders from the Rivers and Ranges Shire in Victoria, began a project called “Our Water Ways". We received sponsorship from </a:t>
            </a:r>
            <a:r>
              <a:rPr lang="en-AU" sz="2200" dirty="0" smtClean="0"/>
              <a:t>‘The </a:t>
            </a:r>
            <a:r>
              <a:rPr lang="en-AU" sz="2200" dirty="0"/>
              <a:t>Hugh Williamson </a:t>
            </a:r>
            <a:r>
              <a:rPr lang="en-AU" sz="2200" dirty="0" smtClean="0"/>
              <a:t>Foundation’ </a:t>
            </a:r>
            <a:r>
              <a:rPr lang="en-AU" sz="2200" dirty="0"/>
              <a:t>and with that we developed a resource to be used in schools to raise awareness of water issues in our region.</a:t>
            </a:r>
          </a:p>
          <a:p>
            <a:endParaRPr lang="en-AU" sz="2200" dirty="0"/>
          </a:p>
          <a:p>
            <a:r>
              <a:rPr lang="en-AU" sz="2200" dirty="0"/>
              <a:t>We used information from </a:t>
            </a:r>
            <a:r>
              <a:rPr lang="en-AU" sz="2200" dirty="0" smtClean="0"/>
              <a:t>‘</a:t>
            </a:r>
            <a:r>
              <a:rPr lang="en-AU" sz="2200" dirty="0" err="1" smtClean="0"/>
              <a:t>Aquaprint</a:t>
            </a:r>
            <a:r>
              <a:rPr lang="en-AU" sz="2200" dirty="0" smtClean="0"/>
              <a:t> </a:t>
            </a:r>
            <a:r>
              <a:rPr lang="en-AU" sz="2200" dirty="0"/>
              <a:t>-A community vision for water </a:t>
            </a:r>
            <a:r>
              <a:rPr lang="en-AU" sz="2200" dirty="0" smtClean="0"/>
              <a:t>reform’, </a:t>
            </a:r>
            <a:r>
              <a:rPr lang="en-AU" sz="2200" dirty="0"/>
              <a:t>produced in June 2016 by environment Victoria.</a:t>
            </a:r>
          </a:p>
          <a:p>
            <a:r>
              <a:rPr lang="en-AU" sz="2200" dirty="0"/>
              <a:t>The first of the 9 key steps identified following community consultation was “community education for water </a:t>
            </a:r>
            <a:r>
              <a:rPr lang="en-AU" sz="2200" dirty="0" smtClean="0"/>
              <a:t>literacy”     So we chose to base our project on increasing water literacy among school students.</a:t>
            </a:r>
          </a:p>
          <a:p>
            <a:endParaRPr lang="en-AU" sz="2200" dirty="0" smtClean="0"/>
          </a:p>
        </p:txBody>
      </p:sp>
    </p:spTree>
    <p:extLst>
      <p:ext uri="{BB962C8B-B14F-4D97-AF65-F5344CB8AC3E}">
        <p14:creationId xmlns:p14="http://schemas.microsoft.com/office/powerpoint/2010/main" val="40566851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stretch>
            <a:fillRect/>
          </a:stretch>
        </p:blipFill>
        <p:spPr>
          <a:xfrm>
            <a:off x="236764" y="65315"/>
            <a:ext cx="12272211" cy="8274718"/>
          </a:xfrm>
          <a:prstGeom prst="rect">
            <a:avLst/>
          </a:prstGeom>
        </p:spPr>
      </p:pic>
      <p:sp>
        <p:nvSpPr>
          <p:cNvPr id="9" name="Subtitle 8"/>
          <p:cNvSpPr>
            <a:spLocks noGrp="1"/>
          </p:cNvSpPr>
          <p:nvPr>
            <p:ph type="subTitle" idx="1"/>
          </p:nvPr>
        </p:nvSpPr>
        <p:spPr>
          <a:xfrm>
            <a:off x="4090737" y="3705434"/>
            <a:ext cx="7956884" cy="689225"/>
          </a:xfrm>
        </p:spPr>
        <p:txBody>
          <a:bodyPr/>
          <a:lstStyle/>
          <a:p>
            <a:r>
              <a:rPr lang="en-AU" dirty="0" smtClean="0">
                <a:solidFill>
                  <a:schemeClr val="accent1">
                    <a:lumMod val="50000"/>
                  </a:schemeClr>
                </a:solidFill>
              </a:rPr>
              <a:t>2016 Rivers and Ranges Community Leadership Program</a:t>
            </a:r>
            <a:endParaRPr lang="en-GB" dirty="0">
              <a:solidFill>
                <a:schemeClr val="accent1">
                  <a:lumMod val="50000"/>
                </a:schemeClr>
              </a:solidFill>
            </a:endParaRPr>
          </a:p>
        </p:txBody>
      </p:sp>
      <p:sp>
        <p:nvSpPr>
          <p:cNvPr id="10" name="Title 9"/>
          <p:cNvSpPr>
            <a:spLocks noGrp="1"/>
          </p:cNvSpPr>
          <p:nvPr>
            <p:ph type="ctrTitle"/>
          </p:nvPr>
        </p:nvSpPr>
        <p:spPr>
          <a:xfrm>
            <a:off x="1524000" y="1122363"/>
            <a:ext cx="5117432" cy="1805321"/>
          </a:xfrm>
        </p:spPr>
        <p:txBody>
          <a:bodyPr/>
          <a:lstStyle/>
          <a:p>
            <a:r>
              <a:rPr lang="en-AU" b="1" dirty="0" smtClean="0">
                <a:solidFill>
                  <a:schemeClr val="accent1">
                    <a:lumMod val="50000"/>
                  </a:schemeClr>
                </a:solidFill>
              </a:rPr>
              <a:t>Our Water</a:t>
            </a:r>
            <a:br>
              <a:rPr lang="en-AU" b="1" dirty="0" smtClean="0">
                <a:solidFill>
                  <a:schemeClr val="accent1">
                    <a:lumMod val="50000"/>
                  </a:schemeClr>
                </a:solidFill>
              </a:rPr>
            </a:br>
            <a:r>
              <a:rPr lang="en-AU" b="1" dirty="0" smtClean="0">
                <a:solidFill>
                  <a:schemeClr val="accent1">
                    <a:lumMod val="50000"/>
                  </a:schemeClr>
                </a:solidFill>
              </a:rPr>
              <a:t>Ways</a:t>
            </a:r>
            <a:endParaRPr lang="en-GB" b="1" dirty="0">
              <a:solidFill>
                <a:schemeClr val="accent1">
                  <a:lumMod val="50000"/>
                </a:schemeClr>
              </a:solidFill>
            </a:endParaRPr>
          </a:p>
        </p:txBody>
      </p:sp>
      <p:sp>
        <p:nvSpPr>
          <p:cNvPr id="12" name="TextBox 11"/>
          <p:cNvSpPr txBox="1"/>
          <p:nvPr/>
        </p:nvSpPr>
        <p:spPr>
          <a:xfrm>
            <a:off x="9031705" y="6550223"/>
            <a:ext cx="3160295" cy="307777"/>
          </a:xfrm>
          <a:prstGeom prst="rect">
            <a:avLst/>
          </a:prstGeom>
          <a:noFill/>
        </p:spPr>
        <p:txBody>
          <a:bodyPr wrap="square" rtlCol="0">
            <a:spAutoFit/>
          </a:bodyPr>
          <a:lstStyle/>
          <a:p>
            <a:r>
              <a:rPr lang="en-AU" sz="1400" dirty="0" smtClean="0">
                <a:solidFill>
                  <a:schemeClr val="accent1">
                    <a:lumMod val="50000"/>
                  </a:schemeClr>
                </a:solidFill>
              </a:rPr>
              <a:t>Photography by Karena Goldfinch</a:t>
            </a:r>
            <a:endParaRPr lang="en-GB" sz="1400" dirty="0">
              <a:solidFill>
                <a:schemeClr val="accent1">
                  <a:lumMod val="50000"/>
                </a:schemeClr>
              </a:solidFill>
            </a:endParaRPr>
          </a:p>
        </p:txBody>
      </p:sp>
    </p:spTree>
    <p:extLst>
      <p:ext uri="{BB962C8B-B14F-4D97-AF65-F5344CB8AC3E}">
        <p14:creationId xmlns:p14="http://schemas.microsoft.com/office/powerpoint/2010/main" val="7573400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0267" y="-1517878"/>
            <a:ext cx="13163550" cy="9877425"/>
          </a:xfrm>
          <a:prstGeom prst="rect">
            <a:avLst/>
          </a:prstGeom>
        </p:spPr>
      </p:pic>
      <p:sp>
        <p:nvSpPr>
          <p:cNvPr id="3" name="TextBox 2"/>
          <p:cNvSpPr txBox="1"/>
          <p:nvPr/>
        </p:nvSpPr>
        <p:spPr>
          <a:xfrm>
            <a:off x="840922" y="6227411"/>
            <a:ext cx="10670722" cy="369332"/>
          </a:xfrm>
          <a:prstGeom prst="rect">
            <a:avLst/>
          </a:prstGeom>
          <a:noFill/>
        </p:spPr>
        <p:txBody>
          <a:bodyPr wrap="square" rtlCol="0">
            <a:spAutoFit/>
          </a:bodyPr>
          <a:lstStyle/>
          <a:p>
            <a:r>
              <a:rPr lang="en-AU" dirty="0" smtClean="0">
                <a:solidFill>
                  <a:schemeClr val="bg1"/>
                </a:solidFill>
              </a:rPr>
              <a:t>First we asked the students what they already knew about water e.g. Where it came from and how we use it</a:t>
            </a:r>
            <a:endParaRPr lang="en-GB" dirty="0">
              <a:solidFill>
                <a:schemeClr val="bg1"/>
              </a:solidFill>
            </a:endParaRPr>
          </a:p>
        </p:txBody>
      </p:sp>
    </p:spTree>
    <p:extLst>
      <p:ext uri="{BB962C8B-B14F-4D97-AF65-F5344CB8AC3E}">
        <p14:creationId xmlns:p14="http://schemas.microsoft.com/office/powerpoint/2010/main" val="6769986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966" y="-3067050"/>
            <a:ext cx="12619930" cy="12992100"/>
          </a:xfrm>
          <a:prstGeom prst="rect">
            <a:avLst/>
          </a:prstGeom>
        </p:spPr>
      </p:pic>
    </p:spTree>
    <p:extLst>
      <p:ext uri="{BB962C8B-B14F-4D97-AF65-F5344CB8AC3E}">
        <p14:creationId xmlns:p14="http://schemas.microsoft.com/office/powerpoint/2010/main" val="34169961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56" y="-1174258"/>
            <a:ext cx="13157038" cy="9877425"/>
          </a:xfrm>
          <a:prstGeom prst="rect">
            <a:avLst/>
          </a:prstGeom>
        </p:spPr>
      </p:pic>
      <p:sp>
        <p:nvSpPr>
          <p:cNvPr id="4" name="TextBox 3"/>
          <p:cNvSpPr txBox="1"/>
          <p:nvPr/>
        </p:nvSpPr>
        <p:spPr>
          <a:xfrm>
            <a:off x="155122" y="6004155"/>
            <a:ext cx="12130554" cy="646331"/>
          </a:xfrm>
          <a:prstGeom prst="rect">
            <a:avLst/>
          </a:prstGeom>
          <a:noFill/>
        </p:spPr>
        <p:txBody>
          <a:bodyPr wrap="square" rtlCol="0">
            <a:spAutoFit/>
          </a:bodyPr>
          <a:lstStyle/>
          <a:p>
            <a:pPr algn="ctr"/>
            <a:r>
              <a:rPr lang="en-AU" dirty="0" smtClean="0">
                <a:solidFill>
                  <a:schemeClr val="bg1"/>
                </a:solidFill>
              </a:rPr>
              <a:t>We took the children on a journey from mountains to sea, to learn what happens to water as it travels through different environments.</a:t>
            </a:r>
            <a:endParaRPr lang="en-GB" dirty="0">
              <a:solidFill>
                <a:schemeClr val="bg1"/>
              </a:solidFill>
            </a:endParaRPr>
          </a:p>
        </p:txBody>
      </p:sp>
    </p:spTree>
    <p:extLst>
      <p:ext uri="{BB962C8B-B14F-4D97-AF65-F5344CB8AC3E}">
        <p14:creationId xmlns:p14="http://schemas.microsoft.com/office/powerpoint/2010/main" val="18408523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5176" y="-1509713"/>
            <a:ext cx="13157038" cy="9877425"/>
          </a:xfrm>
          <a:prstGeom prst="rect">
            <a:avLst/>
          </a:prstGeom>
        </p:spPr>
      </p:pic>
      <p:sp>
        <p:nvSpPr>
          <p:cNvPr id="3" name="TextBox 2"/>
          <p:cNvSpPr txBox="1"/>
          <p:nvPr/>
        </p:nvSpPr>
        <p:spPr>
          <a:xfrm>
            <a:off x="1246415" y="6188529"/>
            <a:ext cx="10499270" cy="369332"/>
          </a:xfrm>
          <a:prstGeom prst="rect">
            <a:avLst/>
          </a:prstGeom>
          <a:noFill/>
        </p:spPr>
        <p:txBody>
          <a:bodyPr wrap="square" rtlCol="0">
            <a:spAutoFit/>
          </a:bodyPr>
          <a:lstStyle/>
          <a:p>
            <a:r>
              <a:rPr lang="en-AU" dirty="0" smtClean="0">
                <a:solidFill>
                  <a:schemeClr val="bg1"/>
                </a:solidFill>
              </a:rPr>
              <a:t>We took “water samples” at strategic locations to see what contaminants had entered the waterway and why.</a:t>
            </a:r>
            <a:endParaRPr lang="en-GB" dirty="0">
              <a:solidFill>
                <a:schemeClr val="bg1"/>
              </a:solidFill>
            </a:endParaRPr>
          </a:p>
        </p:txBody>
      </p:sp>
    </p:spTree>
    <p:extLst>
      <p:ext uri="{BB962C8B-B14F-4D97-AF65-F5344CB8AC3E}">
        <p14:creationId xmlns:p14="http://schemas.microsoft.com/office/powerpoint/2010/main" val="10376242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2519" y="-1509713"/>
            <a:ext cx="13157038" cy="9877425"/>
          </a:xfrm>
          <a:prstGeom prst="rect">
            <a:avLst/>
          </a:prstGeom>
        </p:spPr>
      </p:pic>
      <p:sp>
        <p:nvSpPr>
          <p:cNvPr id="3" name="TextBox 2"/>
          <p:cNvSpPr txBox="1"/>
          <p:nvPr/>
        </p:nvSpPr>
        <p:spPr>
          <a:xfrm>
            <a:off x="548368" y="5851854"/>
            <a:ext cx="11291207" cy="369332"/>
          </a:xfrm>
          <a:prstGeom prst="rect">
            <a:avLst/>
          </a:prstGeom>
          <a:noFill/>
        </p:spPr>
        <p:txBody>
          <a:bodyPr wrap="square" rtlCol="0">
            <a:spAutoFit/>
          </a:bodyPr>
          <a:lstStyle/>
          <a:p>
            <a:r>
              <a:rPr lang="en-AU" dirty="0">
                <a:solidFill>
                  <a:schemeClr val="bg1"/>
                </a:solidFill>
              </a:rPr>
              <a:t>T</a:t>
            </a:r>
            <a:r>
              <a:rPr lang="en-AU" dirty="0" smtClean="0">
                <a:solidFill>
                  <a:schemeClr val="bg1"/>
                </a:solidFill>
              </a:rPr>
              <a:t>he children added contaminants like household cleaning products, petro chemicals, poo, farm chemicals and dirt.</a:t>
            </a:r>
            <a:endParaRPr lang="en-GB" dirty="0">
              <a:solidFill>
                <a:schemeClr val="bg1"/>
              </a:solidFill>
            </a:endParaRPr>
          </a:p>
        </p:txBody>
      </p:sp>
    </p:spTree>
    <p:extLst>
      <p:ext uri="{BB962C8B-B14F-4D97-AF65-F5344CB8AC3E}">
        <p14:creationId xmlns:p14="http://schemas.microsoft.com/office/powerpoint/2010/main" val="420449638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4911</TotalTime>
  <Words>989</Words>
  <Application>Microsoft Office PowerPoint</Application>
  <PresentationFormat>Widescreen</PresentationFormat>
  <Paragraphs>131</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Calibri Light</vt:lpstr>
      <vt:lpstr>Office Theme</vt:lpstr>
      <vt:lpstr>Introduction to Our Water Ways</vt:lpstr>
      <vt:lpstr>PowerPoint Presentation</vt:lpstr>
      <vt:lpstr>PowerPoint Presentation</vt:lpstr>
      <vt:lpstr>Our Water Ways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We would like to thank; The principal and teachers of St Andrews Primary School. The students of St Andrews Primary School. The Hugh Williamson Foundation for sponsoring our project The Rivers and Ranges Community Leadership Program for giving us this opportunity. The 20th International Riversymposium and environmental flows Conference.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OUR WATER WAYS</dc:title>
  <dc:creator>Leonie Woodham</dc:creator>
  <cp:lastModifiedBy>Leonie Woodham</cp:lastModifiedBy>
  <cp:revision>54</cp:revision>
  <cp:lastPrinted>2017-08-10T07:31:48Z</cp:lastPrinted>
  <dcterms:created xsi:type="dcterms:W3CDTF">2016-12-05T01:19:27Z</dcterms:created>
  <dcterms:modified xsi:type="dcterms:W3CDTF">2017-08-10T09:46:10Z</dcterms:modified>
</cp:coreProperties>
</file>