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69" r:id="rId3"/>
    <p:sldId id="273" r:id="rId4"/>
    <p:sldId id="284" r:id="rId5"/>
    <p:sldId id="285" r:id="rId6"/>
    <p:sldId id="272" r:id="rId7"/>
    <p:sldId id="283" r:id="rId8"/>
    <p:sldId id="274" r:id="rId9"/>
    <p:sldId id="281" r:id="rId10"/>
    <p:sldId id="282" r:id="rId11"/>
    <p:sldId id="257" r:id="rId12"/>
    <p:sldId id="259" r:id="rId13"/>
    <p:sldId id="260" r:id="rId14"/>
    <p:sldId id="261" r:id="rId15"/>
    <p:sldId id="262" r:id="rId16"/>
    <p:sldId id="263" r:id="rId17"/>
    <p:sldId id="264" r:id="rId18"/>
    <p:sldId id="265" r:id="rId19"/>
    <p:sldId id="276"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5646" autoAdjust="0"/>
  </p:normalViewPr>
  <p:slideViewPr>
    <p:cSldViewPr snapToGrid="0" showGuides="1">
      <p:cViewPr varScale="1">
        <p:scale>
          <a:sx n="52" d="100"/>
          <a:sy n="52" d="100"/>
        </p:scale>
        <p:origin x="1878" y="78"/>
      </p:cViewPr>
      <p:guideLst>
        <p:guide pos="2880"/>
        <p:guide orient="horz" pos="2160"/>
      </p:guideLst>
    </p:cSldViewPr>
  </p:slideViewPr>
  <p:notesTextViewPr>
    <p:cViewPr>
      <p:scale>
        <a:sx n="100" d="100"/>
        <a:sy n="100" d="100"/>
      </p:scale>
      <p:origin x="0" y="0"/>
    </p:cViewPr>
  </p:notesTextViewPr>
  <p:sorterViewPr>
    <p:cViewPr>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65AA0-880A-4811-A1B9-DED8380CDB91}" type="datetimeFigureOut">
              <a:rPr lang="zh-CN" altLang="en-US" smtClean="0"/>
              <a:t>2017-9-19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8424F-7079-4C8A-85BA-8B02B6D3F4F6}" type="slidenum">
              <a:rPr lang="zh-CN" altLang="en-US" smtClean="0"/>
              <a:t>‹#›</a:t>
            </a:fld>
            <a:endParaRPr lang="zh-CN" altLang="en-US"/>
          </a:p>
        </p:txBody>
      </p:sp>
    </p:spTree>
    <p:extLst>
      <p:ext uri="{BB962C8B-B14F-4D97-AF65-F5344CB8AC3E}">
        <p14:creationId xmlns:p14="http://schemas.microsoft.com/office/powerpoint/2010/main" val="178759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On behalf</a:t>
            </a:r>
            <a:r>
              <a:rPr lang="en-US" altLang="zh-CN" sz="1200" kern="1200" baseline="0" dirty="0" smtClean="0">
                <a:solidFill>
                  <a:schemeClr val="tx1"/>
                </a:solidFill>
                <a:effectLst/>
                <a:latin typeface="+mn-lt"/>
                <a:ea typeface="+mn-ea"/>
                <a:cs typeface="+mn-cs"/>
              </a:rPr>
              <a:t> of </a:t>
            </a:r>
            <a:r>
              <a:rPr lang="en-US" altLang="zh-CN" sz="1200" dirty="0" smtClean="0">
                <a:solidFill>
                  <a:schemeClr val="bg1"/>
                </a:solidFill>
              </a:rPr>
              <a:t>General Institute of Water Resources and Hydropower Planning and Design, Ministry of Water Resources, China, </a:t>
            </a:r>
            <a:r>
              <a:rPr lang="en-US" altLang="zh-CN" sz="1200" kern="1200" dirty="0" smtClean="0">
                <a:solidFill>
                  <a:schemeClr val="tx1"/>
                </a:solidFill>
                <a:effectLst/>
                <a:latin typeface="+mn-lt"/>
                <a:ea typeface="+mn-ea"/>
                <a:cs typeface="+mn-cs"/>
              </a:rPr>
              <a:t>I</a:t>
            </a:r>
            <a:r>
              <a:rPr lang="en-US" altLang="zh-CN" sz="1200" kern="1200" baseline="0" dirty="0" smtClean="0">
                <a:solidFill>
                  <a:schemeClr val="tx1"/>
                </a:solidFill>
                <a:effectLst/>
                <a:latin typeface="+mn-lt"/>
                <a:ea typeface="+mn-ea"/>
                <a:cs typeface="+mn-cs"/>
              </a:rPr>
              <a:t> am very glad to be here to </a:t>
            </a:r>
            <a:r>
              <a:rPr lang="en-US" altLang="zh-CN" sz="1200" kern="1200" dirty="0" smtClean="0">
                <a:solidFill>
                  <a:schemeClr val="tx1"/>
                </a:solidFill>
                <a:effectLst/>
                <a:latin typeface="+mn-lt"/>
                <a:ea typeface="+mn-ea"/>
                <a:cs typeface="+mn-cs"/>
              </a:rPr>
              <a:t>shares</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progress in China's integrated basin planning process in recent years, and the challenges and opportunities for this progress.</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Mr. </a:t>
            </a:r>
            <a:r>
              <a:rPr lang="en-GB" altLang="zh-CN" sz="1200" kern="1200" dirty="0" smtClean="0">
                <a:solidFill>
                  <a:schemeClr val="tx1"/>
                </a:solidFill>
                <a:effectLst/>
                <a:latin typeface="+mn-lt"/>
                <a:ea typeface="+mn-ea"/>
                <a:cs typeface="+mn-cs"/>
              </a:rPr>
              <a:t>Dave </a:t>
            </a:r>
            <a:r>
              <a:rPr lang="en-GB" altLang="zh-CN" sz="1200" kern="1200" dirty="0" err="1" smtClean="0">
                <a:solidFill>
                  <a:schemeClr val="tx1"/>
                </a:solidFill>
                <a:effectLst/>
                <a:latin typeface="+mn-lt"/>
                <a:ea typeface="+mn-ea"/>
                <a:cs typeface="+mn-cs"/>
              </a:rPr>
              <a:t>Tickner</a:t>
            </a:r>
            <a:r>
              <a:rPr lang="en-GB" altLang="zh-CN" sz="1200" kern="1200" dirty="0" smtClean="0">
                <a:solidFill>
                  <a:schemeClr val="tx1"/>
                </a:solidFill>
                <a:effectLst/>
                <a:latin typeface="+mn-lt"/>
                <a:ea typeface="+mn-ea"/>
                <a:cs typeface="+mn-cs"/>
              </a:rPr>
              <a:t> from WWF,</a:t>
            </a:r>
            <a:r>
              <a:rPr lang="en-GB" altLang="zh-CN" sz="1200" kern="1200" baseline="0" dirty="0" smtClean="0">
                <a:solidFill>
                  <a:schemeClr val="tx1"/>
                </a:solidFill>
                <a:effectLst/>
                <a:latin typeface="+mn-lt"/>
                <a:ea typeface="+mn-ea"/>
                <a:cs typeface="+mn-cs"/>
              </a:rPr>
              <a:t> our partner to facing the challenges will cover the later part of the presentation to </a:t>
            </a:r>
            <a:r>
              <a:rPr lang="en-US" altLang="zh-CN" sz="1200" kern="1200" dirty="0" smtClean="0">
                <a:solidFill>
                  <a:schemeClr val="tx1"/>
                </a:solidFill>
                <a:effectLst/>
                <a:latin typeface="+mn-lt"/>
                <a:ea typeface="+mn-ea"/>
                <a:cs typeface="+mn-cs"/>
              </a:rPr>
              <a:t>shares insights gleaned from an ongoing collaboration between our</a:t>
            </a:r>
            <a:r>
              <a:rPr lang="en-US" altLang="zh-CN" sz="1200" kern="1200" baseline="0" dirty="0" smtClean="0">
                <a:solidFill>
                  <a:schemeClr val="tx1"/>
                </a:solidFill>
                <a:effectLst/>
                <a:latin typeface="+mn-lt"/>
                <a:ea typeface="+mn-ea"/>
                <a:cs typeface="+mn-cs"/>
              </a:rPr>
              <a:t> institute</a:t>
            </a:r>
            <a:r>
              <a:rPr lang="en-US" altLang="zh-CN" sz="1200" kern="1200" dirty="0" smtClean="0">
                <a:solidFill>
                  <a:schemeClr val="tx1"/>
                </a:solidFill>
                <a:effectLst/>
                <a:latin typeface="+mn-lt"/>
                <a:ea typeface="+mn-ea"/>
                <a:cs typeface="+mn-cs"/>
              </a:rPr>
              <a:t> and WWF.</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China faces profound river management challenges. As its economy evolves, public expectations of eco-environmental quality shift, how should the country's policy makers and planners make the most of its rivers and associated water resources as well as protect them? Integrated river basin plans are a key instrument for addressing this question. </a:t>
            </a:r>
          </a:p>
        </p:txBody>
      </p:sp>
      <p:sp>
        <p:nvSpPr>
          <p:cNvPr id="4" name="灯片编号占位符 3"/>
          <p:cNvSpPr>
            <a:spLocks noGrp="1"/>
          </p:cNvSpPr>
          <p:nvPr>
            <p:ph type="sldNum" sz="quarter" idx="10"/>
          </p:nvPr>
        </p:nvSpPr>
        <p:spPr/>
        <p:txBody>
          <a:bodyPr/>
          <a:lstStyle/>
          <a:p>
            <a:fld id="{42C8424F-7079-4C8A-85BA-8B02B6D3F4F6}" type="slidenum">
              <a:rPr lang="zh-CN" altLang="en-US" smtClean="0"/>
              <a:t>1</a:t>
            </a:fld>
            <a:endParaRPr lang="zh-CN" altLang="en-US"/>
          </a:p>
        </p:txBody>
      </p:sp>
    </p:spTree>
    <p:extLst>
      <p:ext uri="{BB962C8B-B14F-4D97-AF65-F5344CB8AC3E}">
        <p14:creationId xmlns:p14="http://schemas.microsoft.com/office/powerpoint/2010/main" val="181882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11</a:t>
            </a:fld>
            <a:endParaRPr lang="zh-CN" altLang="en-US"/>
          </a:p>
        </p:txBody>
      </p:sp>
    </p:spTree>
    <p:extLst>
      <p:ext uri="{BB962C8B-B14F-4D97-AF65-F5344CB8AC3E}">
        <p14:creationId xmlns:p14="http://schemas.microsoft.com/office/powerpoint/2010/main" val="449476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CN" dirty="0" smtClean="0"/>
              <a:t>More than 30 case studies from 6 continents</a:t>
            </a:r>
          </a:p>
          <a:p>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16</a:t>
            </a:fld>
            <a:endParaRPr lang="zh-CN" altLang="en-US"/>
          </a:p>
        </p:txBody>
      </p:sp>
    </p:spTree>
    <p:extLst>
      <p:ext uri="{BB962C8B-B14F-4D97-AF65-F5344CB8AC3E}">
        <p14:creationId xmlns:p14="http://schemas.microsoft.com/office/powerpoint/2010/main" val="207751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19</a:t>
            </a:fld>
            <a:endParaRPr lang="zh-CN" altLang="en-US"/>
          </a:p>
        </p:txBody>
      </p:sp>
    </p:spTree>
    <p:extLst>
      <p:ext uri="{BB962C8B-B14F-4D97-AF65-F5344CB8AC3E}">
        <p14:creationId xmlns:p14="http://schemas.microsoft.com/office/powerpoint/2010/main" val="203105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Water Act 2002</a:t>
            </a:r>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2</a:t>
            </a:fld>
            <a:endParaRPr lang="zh-CN" altLang="en-US"/>
          </a:p>
        </p:txBody>
      </p:sp>
    </p:spTree>
    <p:extLst>
      <p:ext uri="{BB962C8B-B14F-4D97-AF65-F5344CB8AC3E}">
        <p14:creationId xmlns:p14="http://schemas.microsoft.com/office/powerpoint/2010/main" val="127464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 the definition</a:t>
            </a:r>
            <a:r>
              <a:rPr lang="en-US" altLang="zh-CN" baseline="0" dirty="0" smtClean="0"/>
              <a:t> of river basin planning and multiple year of practice </a:t>
            </a:r>
          </a:p>
          <a:p>
            <a:endParaRPr lang="en-US" altLang="zh-CN" baseline="0" dirty="0" smtClean="0"/>
          </a:p>
          <a:p>
            <a:pPr lvl="0"/>
            <a:r>
              <a:rPr lang="en-US" altLang="zh-CN" sz="1200" kern="1200" dirty="0" smtClean="0">
                <a:solidFill>
                  <a:schemeClr val="tx1"/>
                </a:solidFill>
                <a:effectLst/>
                <a:latin typeface="+mn-lt"/>
                <a:ea typeface="+mn-ea"/>
                <a:cs typeface="+mn-cs"/>
              </a:rPr>
              <a:t>Function of river-basin planning</a:t>
            </a:r>
            <a:endParaRPr lang="zh-CN" altLang="zh-CN" sz="1200" kern="1200" dirty="0" smtClean="0">
              <a:solidFill>
                <a:schemeClr val="tx1"/>
              </a:solidFill>
              <a:effectLst/>
              <a:latin typeface="+mn-lt"/>
              <a:ea typeface="+mn-ea"/>
              <a:cs typeface="+mn-cs"/>
            </a:endParaRPr>
          </a:p>
          <a:p>
            <a:pPr lvl="0"/>
            <a:r>
              <a:rPr lang="en-US" altLang="zh-CN" sz="1200" kern="1200" dirty="0" smtClean="0">
                <a:solidFill>
                  <a:schemeClr val="tx1"/>
                </a:solidFill>
                <a:effectLst/>
                <a:latin typeface="+mn-lt"/>
                <a:ea typeface="+mn-ea"/>
                <a:cs typeface="+mn-cs"/>
              </a:rPr>
              <a:t>- plays an important role in promoting reasonable adjustment of economic structure and industrial layout, supporting and guaranteeing socio-economic development</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and improvement of ecological environment</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Coordinate water relations among different regions, balance interests among stakeholders, identify right relations involving water affairs, adjust imbalance among different regions, and promote regional harmonious development</a:t>
            </a:r>
            <a:endParaRPr lang="zh-CN" altLang="zh-CN" sz="1200" kern="1200" dirty="0" smtClean="0">
              <a:solidFill>
                <a:schemeClr val="tx1"/>
              </a:solidFill>
              <a:effectLst/>
              <a:latin typeface="+mn-lt"/>
              <a:ea typeface="+mn-ea"/>
              <a:cs typeface="+mn-cs"/>
            </a:endParaRPr>
          </a:p>
          <a:p>
            <a:pPr lvl="0"/>
            <a:r>
              <a:rPr lang="en-US" altLang="zh-CN" sz="1200" kern="1200" dirty="0" smtClean="0">
                <a:solidFill>
                  <a:schemeClr val="tx1"/>
                </a:solidFill>
                <a:effectLst/>
                <a:latin typeface="+mn-lt"/>
                <a:ea typeface="+mn-ea"/>
                <a:cs typeface="+mn-cs"/>
              </a:rPr>
              <a:t>- Carefully analyze and demonstrate important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water projects and their construction schemes which affect overall river basins, and this guarantees that water projects construction will be orderly implemented and project benefits  will be effectively exerted</a:t>
            </a:r>
            <a:endParaRPr lang="zh-CN" altLang="zh-CN" sz="1200" kern="1200" dirty="0" smtClean="0">
              <a:solidFill>
                <a:schemeClr val="tx1"/>
              </a:solidFill>
              <a:effectLst/>
              <a:latin typeface="+mn-lt"/>
              <a:ea typeface="+mn-ea"/>
              <a:cs typeface="+mn-cs"/>
            </a:endParaRPr>
          </a:p>
          <a:p>
            <a:pPr lvl="0"/>
            <a:r>
              <a:rPr lang="en-US" altLang="zh-CN" sz="1200" kern="1200" dirty="0" smtClean="0">
                <a:solidFill>
                  <a:schemeClr val="tx1"/>
                </a:solidFill>
                <a:effectLst/>
                <a:latin typeface="+mn-lt"/>
                <a:ea typeface="+mn-ea"/>
                <a:cs typeface="+mn-cs"/>
              </a:rPr>
              <a:t>- Formulate policies and management system framework for river-basin development, utilization and protection, lay foundation for integrated river-basin management, and promote river-basin benign development through strengthening system regulations and policy adjustment measurements for water affairs</a:t>
            </a:r>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3</a:t>
            </a:fld>
            <a:endParaRPr lang="zh-CN" altLang="en-US"/>
          </a:p>
        </p:txBody>
      </p:sp>
    </p:spTree>
    <p:extLst>
      <p:ext uri="{BB962C8B-B14F-4D97-AF65-F5344CB8AC3E}">
        <p14:creationId xmlns:p14="http://schemas.microsoft.com/office/powerpoint/2010/main" val="208005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While river management has an ancient history in China, in the second half of the twentieth century China’s river basin planning has experienced the following three stages:</a:t>
            </a: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From the 1950s to 1960s, the first round of river basin planning was carried out, with a focus on river regulation and management, disaster prevention and mitigation. This laid the foundations for the basic layout of major water projects in China’s large river basins.</a:t>
            </a: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In the 1980s, the second round of river basin planning emphasized integrated water resources development. Considerations of water resources protection and management were reinforced. Overall layout of 7 major rivers were developed</a:t>
            </a:r>
            <a:r>
              <a:rPr lang="en-US" altLang="zh-CN" sz="1200" kern="1200" baseline="0" dirty="0" smtClean="0">
                <a:solidFill>
                  <a:schemeClr val="tx1"/>
                </a:solidFill>
                <a:effectLst/>
                <a:latin typeface="+mn-lt"/>
                <a:ea typeface="+mn-ea"/>
                <a:cs typeface="+mn-cs"/>
              </a:rPr>
              <a:t> at this stage.</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the beginning of the 21st century, the third round of river basin planning was conducted based on the core philosophy of harmonious development between human and nature. The emphasis was on maintaining river health and ensuring sustainable development of water resources. More attention was paid to the role of river basin planning in social management.</a:t>
            </a:r>
            <a:endParaRPr lang="zh-CN"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National Integrated Water Resources Planning ——The first national-level strategic planning of water resources in China</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Updating of the Integrated Planning of seven major river basins ——made overall arrangement on development and protection of the river basins for next 20 years up</a:t>
            </a:r>
            <a:r>
              <a:rPr lang="en-US" altLang="zh-CN" sz="1200" kern="1200" baseline="0" dirty="0" smtClean="0">
                <a:solidFill>
                  <a:schemeClr val="tx1"/>
                </a:solidFill>
                <a:effectLst/>
                <a:latin typeface="+mn-lt"/>
                <a:ea typeface="+mn-ea"/>
                <a:cs typeface="+mn-cs"/>
              </a:rPr>
              <a:t> to 2030</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4</a:t>
            </a:fld>
            <a:endParaRPr lang="zh-CN" altLang="en-US"/>
          </a:p>
        </p:txBody>
      </p:sp>
    </p:spTree>
    <p:extLst>
      <p:ext uri="{BB962C8B-B14F-4D97-AF65-F5344CB8AC3E}">
        <p14:creationId xmlns:p14="http://schemas.microsoft.com/office/powerpoint/2010/main" val="2341411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From the 1950s to 1960s, the first round of river basin planning was carried out, with a focus on river regulation and management, disaster prevention and mitigation. This laid the foundations for the basic layout of major water projects in China’s large river basins.</a:t>
            </a: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In the 1980s, the second round of river basin planning emphasized integrated water resources development. Considerations of water resources protection and management were reinforced. Overall layout of 7 major rivers were developed</a:t>
            </a:r>
            <a:r>
              <a:rPr lang="en-US" altLang="zh-CN" sz="1200" kern="1200" baseline="0" dirty="0" smtClean="0">
                <a:solidFill>
                  <a:schemeClr val="tx1"/>
                </a:solidFill>
                <a:effectLst/>
                <a:latin typeface="+mn-lt"/>
                <a:ea typeface="+mn-ea"/>
                <a:cs typeface="+mn-cs"/>
              </a:rPr>
              <a:t> at this stage.</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the beginning of the 21st century, the third round of river basin planning was conducted based on the core philosophy of harmonious development between human and nature. The emphasis was on maintaining river health and ensuring sustainable development of water resources. More attention was paid to the role of river basin planning in social management.</a:t>
            </a:r>
            <a:endParaRPr lang="zh-CN"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National Integrated Water Resources Planning ——The first national-level strategic planning of water resources in China</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Updating of the Integrated Planning of seven major river basins ——made overall arrangement on development and protection of the river basins for next 20 years up</a:t>
            </a:r>
            <a:r>
              <a:rPr lang="en-US" altLang="zh-CN" sz="1200" kern="1200" baseline="0" dirty="0" smtClean="0">
                <a:solidFill>
                  <a:schemeClr val="tx1"/>
                </a:solidFill>
                <a:effectLst/>
                <a:latin typeface="+mn-lt"/>
                <a:ea typeface="+mn-ea"/>
                <a:cs typeface="+mn-cs"/>
              </a:rPr>
              <a:t> to 2030</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5</a:t>
            </a:fld>
            <a:endParaRPr lang="zh-CN" altLang="en-US"/>
          </a:p>
        </p:txBody>
      </p:sp>
    </p:spTree>
    <p:extLst>
      <p:ext uri="{BB962C8B-B14F-4D97-AF65-F5344CB8AC3E}">
        <p14:creationId xmlns:p14="http://schemas.microsoft.com/office/powerpoint/2010/main" val="234141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With main planning thought of emergency treatment of disaster problems, aiming to recovery of production and stabilization of social life</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Continuously improve flood-control ability, and simultaneously intensify development and utilization of water resources, emphasizing planning thoughts of systematic harness and development of river basins and pay attention to construction arrangement of water projects</a:t>
            </a:r>
            <a:r>
              <a:rPr lang="en-US" altLang="zh-CN" sz="1200" kern="1200" baseline="0" dirty="0" smtClean="0">
                <a:solidFill>
                  <a:schemeClr val="tx1"/>
                </a:solidFill>
                <a:effectLst/>
                <a:latin typeface="+mn-lt"/>
                <a:ea typeface="+mn-ea"/>
                <a:cs typeface="+mn-cs"/>
              </a:rPr>
              <a:t> for</a:t>
            </a:r>
            <a:r>
              <a:rPr lang="en-US" altLang="zh-CN" sz="1200" kern="1200" dirty="0" smtClean="0">
                <a:solidFill>
                  <a:schemeClr val="tx1"/>
                </a:solidFill>
                <a:effectLst/>
                <a:latin typeface="+mn-lt"/>
                <a:ea typeface="+mn-ea"/>
                <a:cs typeface="+mn-cs"/>
              </a:rPr>
              <a:t> resources development and utilization </a:t>
            </a:r>
            <a:endParaRPr lang="en-US" altLang="zh-CN"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Emphasize characteristics of integrity and strategic nature of river-basin planning, and pay attention to linkage and coordination between river-basin planning and other plannings such as land use planning, socio-economic development planning, etc.</a:t>
            </a:r>
            <a:endParaRPr lang="zh-CN"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Planning thought changes from engineering planning orientated to resource and environment planning, and simultaneously emphasize construction and management. Pay more attention to sustainable socio-economic development and protection and improvement of ecological environment</a:t>
            </a:r>
          </a:p>
          <a:p>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6</a:t>
            </a:fld>
            <a:endParaRPr lang="zh-CN" altLang="en-US"/>
          </a:p>
        </p:txBody>
      </p:sp>
    </p:spTree>
    <p:extLst>
      <p:ext uri="{BB962C8B-B14F-4D97-AF65-F5344CB8AC3E}">
        <p14:creationId xmlns:p14="http://schemas.microsoft.com/office/powerpoint/2010/main" val="361292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7</a:t>
            </a:fld>
            <a:endParaRPr lang="zh-CN" altLang="en-US"/>
          </a:p>
        </p:txBody>
      </p:sp>
    </p:spTree>
    <p:extLst>
      <p:ext uri="{BB962C8B-B14F-4D97-AF65-F5344CB8AC3E}">
        <p14:creationId xmlns:p14="http://schemas.microsoft.com/office/powerpoint/2010/main" val="361292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order to improve the capacity of integrated river management in China, cooperation between WWF-GIWP has been ongoing since 2010 with fruitful outputs. These include a series of guidelines related to river management, as well as meaningful achievements and significant outcomes in river management in China, such 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Code for river basin planning in</a:t>
            </a:r>
            <a:r>
              <a:rPr lang="en-US" altLang="zh-CN" sz="1200" kern="1200" baseline="0" dirty="0" smtClean="0">
                <a:solidFill>
                  <a:schemeClr val="tx1"/>
                </a:solidFill>
                <a:effectLst/>
                <a:latin typeface="+mn-lt"/>
                <a:ea typeface="+mn-ea"/>
                <a:cs typeface="+mn-cs"/>
              </a:rPr>
              <a:t> 2015</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Code for water resources planning 2014</a:t>
            </a:r>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9</a:t>
            </a:fld>
            <a:endParaRPr lang="zh-CN" altLang="en-US"/>
          </a:p>
        </p:txBody>
      </p:sp>
    </p:spTree>
    <p:extLst>
      <p:ext uri="{BB962C8B-B14F-4D97-AF65-F5344CB8AC3E}">
        <p14:creationId xmlns:p14="http://schemas.microsoft.com/office/powerpoint/2010/main" val="350102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code was revised from the code of river basin planning (1997), with the new content of:</a:t>
            </a:r>
          </a:p>
          <a:p>
            <a:pPr marL="171450" indent="-171450">
              <a:buFontTx/>
              <a:buChar char="-"/>
            </a:pPr>
            <a:r>
              <a:rPr lang="en-US" altLang="zh-CN" sz="1200" kern="1200" dirty="0" smtClean="0">
                <a:solidFill>
                  <a:schemeClr val="tx1"/>
                </a:solidFill>
                <a:effectLst/>
                <a:latin typeface="+mn-lt"/>
                <a:ea typeface="+mn-ea"/>
                <a:cs typeface="+mn-cs"/>
              </a:rPr>
              <a:t>water resources protection instead of water quality protection, </a:t>
            </a:r>
          </a:p>
          <a:p>
            <a:pPr marL="171450" indent="-171450">
              <a:buFontTx/>
              <a:buChar char="-"/>
            </a:pPr>
            <a:r>
              <a:rPr lang="en-US" altLang="zh-CN" sz="1200" kern="1200" dirty="0" smtClean="0">
                <a:solidFill>
                  <a:schemeClr val="tx1"/>
                </a:solidFill>
                <a:effectLst/>
                <a:latin typeface="+mn-lt"/>
                <a:ea typeface="+mn-ea"/>
                <a:cs typeface="+mn-cs"/>
              </a:rPr>
              <a:t>aquatic ecology protection and restoration including securing E-flow requirements, protecting and restoring key habitat &amp; important wetland &amp; sensitive </a:t>
            </a:r>
            <a:r>
              <a:rPr lang="en-US" altLang="zh-CN" sz="1200" kern="1200" dirty="0" err="1" smtClean="0">
                <a:solidFill>
                  <a:schemeClr val="tx1"/>
                </a:solidFill>
                <a:effectLst/>
                <a:latin typeface="+mn-lt"/>
                <a:ea typeface="+mn-ea"/>
                <a:cs typeface="+mn-cs"/>
              </a:rPr>
              <a:t>ecoregion</a:t>
            </a:r>
            <a:r>
              <a:rPr lang="en-US" altLang="zh-CN" sz="1200" kern="1200" dirty="0" smtClean="0">
                <a:solidFill>
                  <a:schemeClr val="tx1"/>
                </a:solidFill>
                <a:effectLst/>
                <a:latin typeface="+mn-lt"/>
                <a:ea typeface="+mn-ea"/>
                <a:cs typeface="+mn-cs"/>
              </a:rPr>
              <a:t>, aquatic ecological monitoring</a:t>
            </a:r>
            <a:r>
              <a:rPr lang="en-US" altLang="zh-CN" sz="1200" kern="1200" baseline="0" dirty="0" smtClean="0">
                <a:solidFill>
                  <a:schemeClr val="tx1"/>
                </a:solidFill>
                <a:effectLst/>
                <a:latin typeface="+mn-lt"/>
                <a:ea typeface="+mn-ea"/>
                <a:cs typeface="+mn-cs"/>
              </a:rPr>
              <a:t> </a:t>
            </a:r>
            <a:endParaRPr lang="en-US" altLang="zh-CN" sz="1200" kern="1200" dirty="0" smtClean="0">
              <a:solidFill>
                <a:schemeClr val="tx1"/>
              </a:solidFill>
              <a:effectLst/>
              <a:latin typeface="+mn-lt"/>
              <a:ea typeface="+mn-ea"/>
              <a:cs typeface="+mn-cs"/>
            </a:endParaRPr>
          </a:p>
          <a:p>
            <a:pPr marL="171450" indent="-171450">
              <a:buFontTx/>
              <a:buChar char="-"/>
            </a:pPr>
            <a:r>
              <a:rPr lang="en-US" altLang="zh-CN" sz="1200" kern="1200" dirty="0" smtClean="0">
                <a:solidFill>
                  <a:schemeClr val="tx1"/>
                </a:solidFill>
                <a:effectLst/>
                <a:latin typeface="+mn-lt"/>
                <a:ea typeface="+mn-ea"/>
                <a:cs typeface="+mn-cs"/>
              </a:rPr>
              <a:t>integrated basin management instead of basin water resources management</a:t>
            </a:r>
          </a:p>
          <a:p>
            <a:pPr marL="0" indent="0">
              <a:buFontTx/>
              <a:buNone/>
            </a:pPr>
            <a:endParaRPr lang="en-US" altLang="zh-CN" sz="1200" kern="1200" dirty="0" smtClean="0">
              <a:solidFill>
                <a:schemeClr val="tx1"/>
              </a:solidFill>
              <a:effectLst/>
              <a:latin typeface="+mn-lt"/>
              <a:ea typeface="+mn-ea"/>
              <a:cs typeface="+mn-cs"/>
            </a:endParaRPr>
          </a:p>
          <a:p>
            <a:pPr marL="0" indent="0">
              <a:buFontTx/>
              <a:buNone/>
            </a:pPr>
            <a:r>
              <a:rPr lang="en-US" altLang="zh-CN" sz="1200" kern="1200" dirty="0" smtClean="0">
                <a:solidFill>
                  <a:schemeClr val="tx1"/>
                </a:solidFill>
                <a:effectLst/>
                <a:latin typeface="+mn-lt"/>
                <a:ea typeface="+mn-ea"/>
                <a:cs typeface="+mn-cs"/>
              </a:rPr>
              <a:t>which were all highlighted in our guidelines</a:t>
            </a:r>
            <a:endParaRPr lang="zh-CN" altLang="en-US" dirty="0"/>
          </a:p>
        </p:txBody>
      </p:sp>
      <p:sp>
        <p:nvSpPr>
          <p:cNvPr id="4" name="灯片编号占位符 3"/>
          <p:cNvSpPr>
            <a:spLocks noGrp="1"/>
          </p:cNvSpPr>
          <p:nvPr>
            <p:ph type="sldNum" sz="quarter" idx="10"/>
          </p:nvPr>
        </p:nvSpPr>
        <p:spPr/>
        <p:txBody>
          <a:bodyPr/>
          <a:lstStyle/>
          <a:p>
            <a:fld id="{42C8424F-7079-4C8A-85BA-8B02B6D3F4F6}" type="slidenum">
              <a:rPr lang="zh-CN" altLang="en-US" smtClean="0"/>
              <a:t>10</a:t>
            </a:fld>
            <a:endParaRPr lang="zh-CN" altLang="en-US"/>
          </a:p>
        </p:txBody>
      </p:sp>
    </p:spTree>
    <p:extLst>
      <p:ext uri="{BB962C8B-B14F-4D97-AF65-F5344CB8AC3E}">
        <p14:creationId xmlns:p14="http://schemas.microsoft.com/office/powerpoint/2010/main" val="390816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19/09/2017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w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w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wmf"/><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4.w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DTickner@wwf.org.uk" TargetMode="External"/><Relationship Id="rId5" Type="http://schemas.openxmlformats.org/officeDocument/2006/relationships/hyperlink" Target="mailto:147911198@qq.com" TargetMode="Externa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0" descr="amazon.jpg"/>
          <p:cNvPicPr>
            <a:picLocks noChangeAspect="1"/>
          </p:cNvPicPr>
          <p:nvPr/>
        </p:nvPicPr>
        <p:blipFill>
          <a:blip r:embed="rId3" cstate="print"/>
          <a:srcRect l="2529" r="2529"/>
          <a:stretch>
            <a:fillRect/>
          </a:stretch>
        </p:blipFill>
        <p:spPr>
          <a:xfrm>
            <a:off x="2771" y="1116874"/>
            <a:ext cx="9141229" cy="483398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5"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pic>
        <p:nvPicPr>
          <p:cNvPr id="10" name="Picture 20"/>
          <p:cNvPicPr/>
          <p:nvPr/>
        </p:nvPicPr>
        <p:blipFill rotWithShape="1">
          <a:blip r:embed="rId6"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2" name="Text Placeholder 13"/>
          <p:cNvSpPr txBox="1">
            <a:spLocks/>
          </p:cNvSpPr>
          <p:nvPr/>
        </p:nvSpPr>
        <p:spPr>
          <a:xfrm>
            <a:off x="446459" y="1713789"/>
            <a:ext cx="8253851" cy="1886552"/>
          </a:xfrm>
          <a:prstGeom prst="rect">
            <a:avLst/>
          </a:prstGeom>
        </p:spPr>
        <p:txBody>
          <a:bodyPr vert="horz" lIns="91440" tIns="45720" rIns="91440" bIns="45720" rtlCol="0">
            <a:noAutofit/>
          </a:bodyPr>
          <a:lstStyle>
            <a:lvl1pPr indent="0">
              <a:spcBef>
                <a:spcPct val="20000"/>
              </a:spcBef>
              <a:buFont typeface="Arial" pitchFamily="34" charset="0"/>
              <a:buNone/>
              <a:defRPr lang="en-US" sz="2500" b="1" dirty="0" smtClean="0">
                <a:solidFill>
                  <a:srgbClr val="8ABE34"/>
                </a:solidFill>
                <a:latin typeface="Arial" pitchFamily="34" charset="0"/>
                <a:ea typeface="+mj-ea"/>
                <a:cs typeface="Arial" pitchFamily="34" charset="0"/>
              </a:defRPr>
            </a:lvl1pPr>
            <a:lvl2pPr marL="742950" indent="-285750" defTabSz="914400">
              <a:spcBef>
                <a:spcPct val="20000"/>
              </a:spcBef>
              <a:buFont typeface="Arial" pitchFamily="34" charset="0"/>
              <a:buChar char="–"/>
              <a:defRPr sz="2800"/>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fontAlgn="base">
              <a:lnSpc>
                <a:spcPct val="90000"/>
              </a:lnSpc>
              <a:spcBef>
                <a:spcPct val="0"/>
              </a:spcBef>
              <a:spcAft>
                <a:spcPct val="0"/>
              </a:spcAft>
            </a:pPr>
            <a:r>
              <a:rPr lang="en-US" altLang="zh-CN" sz="3800" dirty="0">
                <a:solidFill>
                  <a:srgbClr val="F3F2E9"/>
                </a:solidFill>
                <a:latin typeface="Arial" charset="0"/>
                <a:ea typeface="+mn-ea"/>
                <a:cs typeface="Arial" charset="0"/>
              </a:rPr>
              <a:t>New approaches to river basin management for sustainable development in China</a:t>
            </a:r>
            <a:endParaRPr lang="zh-CN" altLang="zh-CN" sz="3800" dirty="0">
              <a:solidFill>
                <a:srgbClr val="F3F2E9"/>
              </a:solidFill>
              <a:latin typeface="Arial" charset="0"/>
              <a:ea typeface="+mn-ea"/>
              <a:cs typeface="Arial" charset="0"/>
            </a:endParaRPr>
          </a:p>
        </p:txBody>
      </p:sp>
      <p:sp>
        <p:nvSpPr>
          <p:cNvPr id="12" name="Text Placeholder 12"/>
          <p:cNvSpPr txBox="1">
            <a:spLocks/>
          </p:cNvSpPr>
          <p:nvPr/>
        </p:nvSpPr>
        <p:spPr bwMode="auto">
          <a:xfrm>
            <a:off x="510872" y="3818051"/>
            <a:ext cx="8140600" cy="1668345"/>
          </a:xfrm>
          <a:prstGeom prst="rect">
            <a:avLst/>
          </a:prstGeom>
          <a:noFill/>
          <a:ln w="9525">
            <a:noFill/>
            <a:miter lim="800000"/>
            <a:headEnd/>
            <a:tailEnd/>
          </a:ln>
        </p:spPr>
        <p:txBody>
          <a:bodyPr/>
          <a:lstStyle/>
          <a:p>
            <a:pPr defTabSz="457200">
              <a:spcBef>
                <a:spcPct val="20000"/>
              </a:spcBef>
            </a:pPr>
            <a:r>
              <a:rPr lang="en-US" sz="2600" dirty="0" smtClean="0">
                <a:solidFill>
                  <a:schemeClr val="bg1"/>
                </a:solidFill>
              </a:rPr>
              <a:t>A global collaboration </a:t>
            </a:r>
          </a:p>
          <a:p>
            <a:pPr defTabSz="457200">
              <a:spcBef>
                <a:spcPct val="20000"/>
              </a:spcBef>
            </a:pPr>
            <a:r>
              <a:rPr lang="en-US" sz="2000" dirty="0" smtClean="0">
                <a:solidFill>
                  <a:schemeClr val="bg1"/>
                </a:solidFill>
              </a:rPr>
              <a:t>General </a:t>
            </a:r>
            <a:r>
              <a:rPr lang="en-US" sz="2000" dirty="0">
                <a:solidFill>
                  <a:schemeClr val="bg1"/>
                </a:solidFill>
              </a:rPr>
              <a:t>Institute of Water Resources and Hydropower Planning and Design, Ministry of Water Resources, P</a:t>
            </a:r>
            <a:r>
              <a:rPr lang="en-US" sz="2000" dirty="0" smtClean="0">
                <a:solidFill>
                  <a:schemeClr val="bg1"/>
                </a:solidFill>
              </a:rPr>
              <a:t>. R. China </a:t>
            </a:r>
            <a:r>
              <a:rPr lang="en-US" sz="2000" dirty="0">
                <a:solidFill>
                  <a:schemeClr val="bg1"/>
                </a:solidFill>
              </a:rPr>
              <a:t>(GIWP) </a:t>
            </a:r>
            <a:r>
              <a:rPr lang="en-US" sz="2000" dirty="0" smtClean="0">
                <a:solidFill>
                  <a:schemeClr val="bg1"/>
                </a:solidFill>
              </a:rPr>
              <a:t>    &amp; </a:t>
            </a:r>
            <a:endParaRPr lang="en-US" sz="2000" dirty="0">
              <a:solidFill>
                <a:schemeClr val="bg1"/>
              </a:solidFill>
            </a:endParaRPr>
          </a:p>
          <a:p>
            <a:pPr>
              <a:spcBef>
                <a:spcPct val="20000"/>
              </a:spcBef>
            </a:pPr>
            <a:r>
              <a:rPr lang="it-IT" altLang="zh-CN" sz="2000" dirty="0">
                <a:solidFill>
                  <a:schemeClr val="bg1"/>
                </a:solidFill>
              </a:rPr>
              <a:t>World </a:t>
            </a:r>
            <a:r>
              <a:rPr lang="it-IT" altLang="zh-CN" sz="2000" dirty="0" smtClean="0">
                <a:solidFill>
                  <a:schemeClr val="bg1"/>
                </a:solidFill>
              </a:rPr>
              <a:t>Wi</a:t>
            </a:r>
            <a:r>
              <a:rPr lang="en-US" altLang="zh-CN" sz="2000" dirty="0" smtClean="0">
                <a:solidFill>
                  <a:schemeClr val="bg1"/>
                </a:solidFill>
              </a:rPr>
              <a:t>de</a:t>
            </a:r>
            <a:r>
              <a:rPr lang="it-IT" altLang="zh-CN" sz="2000" dirty="0" smtClean="0">
                <a:solidFill>
                  <a:schemeClr val="bg1"/>
                </a:solidFill>
              </a:rPr>
              <a:t> </a:t>
            </a:r>
            <a:r>
              <a:rPr lang="it-IT" altLang="zh-CN" sz="2000" dirty="0">
                <a:solidFill>
                  <a:schemeClr val="bg1"/>
                </a:solidFill>
              </a:rPr>
              <a:t>Fund </a:t>
            </a:r>
            <a:r>
              <a:rPr lang="en-US" altLang="zh-CN" sz="2000" dirty="0" smtClean="0">
                <a:solidFill>
                  <a:schemeClr val="bg1"/>
                </a:solidFill>
              </a:rPr>
              <a:t>for Nature </a:t>
            </a:r>
            <a:r>
              <a:rPr lang="it-IT" altLang="zh-CN" sz="2000" dirty="0" smtClean="0">
                <a:solidFill>
                  <a:schemeClr val="bg1"/>
                </a:solidFill>
              </a:rPr>
              <a:t>(</a:t>
            </a:r>
            <a:r>
              <a:rPr lang="en-US" sz="2000" dirty="0">
                <a:solidFill>
                  <a:schemeClr val="bg1"/>
                </a:solidFill>
              </a:rPr>
              <a:t>WWF)</a:t>
            </a:r>
          </a:p>
        </p:txBody>
      </p:sp>
    </p:spTree>
    <p:extLst>
      <p:ext uri="{BB962C8B-B14F-4D97-AF65-F5344CB8AC3E}">
        <p14:creationId xmlns:p14="http://schemas.microsoft.com/office/powerpoint/2010/main" val="160150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52234" y="2476500"/>
            <a:ext cx="7267575"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20" name="Text Placeholder 13"/>
          <p:cNvSpPr txBox="1">
            <a:spLocks/>
          </p:cNvSpPr>
          <p:nvPr/>
        </p:nvSpPr>
        <p:spPr>
          <a:xfrm>
            <a:off x="539552" y="1285130"/>
            <a:ext cx="8352928"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GB" sz="2400" b="1" dirty="0">
                <a:solidFill>
                  <a:srgbClr val="CC0099"/>
                </a:solidFill>
                <a:latin typeface="Arial" pitchFamily="34" charset="0"/>
                <a:ea typeface="+mj-ea"/>
                <a:cs typeface="Arial" pitchFamily="34" charset="0"/>
              </a:rPr>
              <a:t>Code for river basin planning (SL201-2015)</a:t>
            </a:r>
          </a:p>
        </p:txBody>
      </p:sp>
      <p:sp>
        <p:nvSpPr>
          <p:cNvPr id="21" name="Text Placeholder 14"/>
          <p:cNvSpPr txBox="1">
            <a:spLocks/>
          </p:cNvSpPr>
          <p:nvPr/>
        </p:nvSpPr>
        <p:spPr>
          <a:xfrm>
            <a:off x="539551" y="1818044"/>
            <a:ext cx="8087881" cy="49746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pPr>
            <a:r>
              <a:rPr lang="en-US" altLang="zh-CN" sz="1800" dirty="0" smtClean="0"/>
              <a:t>Overall </a:t>
            </a:r>
            <a:r>
              <a:rPr lang="en-US" altLang="zh-CN" sz="1800" dirty="0"/>
              <a:t>Planning</a:t>
            </a:r>
            <a:endParaRPr lang="zh-CN" altLang="zh-CN" sz="1800" dirty="0"/>
          </a:p>
          <a:p>
            <a:pPr lvl="0">
              <a:lnSpc>
                <a:spcPct val="80000"/>
              </a:lnSpc>
            </a:pPr>
            <a:r>
              <a:rPr lang="en-US" altLang="zh-CN" sz="1800" dirty="0"/>
              <a:t>Flood Control Planning</a:t>
            </a:r>
            <a:endParaRPr lang="zh-CN" altLang="zh-CN" sz="1800" dirty="0"/>
          </a:p>
          <a:p>
            <a:pPr lvl="0">
              <a:lnSpc>
                <a:spcPct val="80000"/>
              </a:lnSpc>
            </a:pPr>
            <a:r>
              <a:rPr lang="en-US" altLang="zh-CN" sz="1800" dirty="0"/>
              <a:t>Water-logging Control Planning</a:t>
            </a:r>
            <a:endParaRPr lang="zh-CN" altLang="zh-CN" sz="1800" dirty="0"/>
          </a:p>
          <a:p>
            <a:pPr lvl="0">
              <a:lnSpc>
                <a:spcPct val="80000"/>
              </a:lnSpc>
            </a:pPr>
            <a:r>
              <a:rPr lang="en-US" altLang="zh-CN" sz="1800" dirty="0"/>
              <a:t>Water Resources Planning</a:t>
            </a:r>
            <a:endParaRPr lang="zh-CN" altLang="zh-CN" sz="1800" dirty="0"/>
          </a:p>
          <a:p>
            <a:pPr lvl="0">
              <a:lnSpc>
                <a:spcPct val="80000"/>
              </a:lnSpc>
            </a:pPr>
            <a:r>
              <a:rPr lang="en-US" altLang="zh-CN" sz="1800" b="1" dirty="0">
                <a:solidFill>
                  <a:srgbClr val="FF3399"/>
                </a:solidFill>
              </a:rPr>
              <a:t>Water Saving Planning</a:t>
            </a:r>
            <a:endParaRPr lang="zh-CN" altLang="zh-CN" sz="1800" b="1" dirty="0">
              <a:solidFill>
                <a:srgbClr val="FF3399"/>
              </a:solidFill>
            </a:endParaRPr>
          </a:p>
          <a:p>
            <a:pPr lvl="0">
              <a:lnSpc>
                <a:spcPct val="80000"/>
              </a:lnSpc>
            </a:pPr>
            <a:r>
              <a:rPr lang="en-US" altLang="zh-CN" sz="1800" dirty="0"/>
              <a:t>Urban-rural Water Supply Planning</a:t>
            </a:r>
            <a:endParaRPr lang="zh-CN" altLang="zh-CN" sz="1800" dirty="0"/>
          </a:p>
          <a:p>
            <a:pPr lvl="0">
              <a:lnSpc>
                <a:spcPct val="80000"/>
              </a:lnSpc>
            </a:pPr>
            <a:r>
              <a:rPr lang="en-US" altLang="zh-CN" sz="1800" dirty="0"/>
              <a:t>Navigation Planning</a:t>
            </a:r>
            <a:endParaRPr lang="zh-CN" altLang="zh-CN" sz="1800" dirty="0"/>
          </a:p>
          <a:p>
            <a:pPr lvl="0">
              <a:lnSpc>
                <a:spcPct val="80000"/>
              </a:lnSpc>
            </a:pPr>
            <a:r>
              <a:rPr lang="en-US" altLang="zh-CN" sz="1800" b="1" dirty="0">
                <a:solidFill>
                  <a:srgbClr val="FF3399"/>
                </a:solidFill>
              </a:rPr>
              <a:t>Surface Water Resources Protection Planning</a:t>
            </a:r>
            <a:endParaRPr lang="zh-CN" altLang="zh-CN" sz="1800" b="1" dirty="0">
              <a:solidFill>
                <a:srgbClr val="FF3399"/>
              </a:solidFill>
            </a:endParaRPr>
          </a:p>
          <a:p>
            <a:pPr lvl="0">
              <a:lnSpc>
                <a:spcPct val="80000"/>
              </a:lnSpc>
            </a:pPr>
            <a:r>
              <a:rPr lang="en-US" altLang="zh-CN" sz="1800" b="1" dirty="0">
                <a:solidFill>
                  <a:srgbClr val="FF3399"/>
                </a:solidFill>
              </a:rPr>
              <a:t>Groundwater Protection Planning</a:t>
            </a:r>
            <a:endParaRPr lang="zh-CN" altLang="zh-CN" sz="1800" b="1" dirty="0">
              <a:solidFill>
                <a:srgbClr val="FF3399"/>
              </a:solidFill>
            </a:endParaRPr>
          </a:p>
          <a:p>
            <a:pPr lvl="0">
              <a:lnSpc>
                <a:spcPct val="80000"/>
              </a:lnSpc>
            </a:pPr>
            <a:r>
              <a:rPr lang="en-US" altLang="zh-CN" sz="1800" b="1" dirty="0">
                <a:solidFill>
                  <a:srgbClr val="FF3399"/>
                </a:solidFill>
              </a:rPr>
              <a:t>Aquatic Ecological Protection and Rehabilitation Planning</a:t>
            </a:r>
            <a:endParaRPr lang="zh-CN" altLang="zh-CN" sz="1800" b="1" dirty="0">
              <a:solidFill>
                <a:srgbClr val="FF3399"/>
              </a:solidFill>
            </a:endParaRPr>
          </a:p>
          <a:p>
            <a:pPr lvl="0">
              <a:lnSpc>
                <a:spcPct val="80000"/>
              </a:lnSpc>
            </a:pPr>
            <a:r>
              <a:rPr lang="en-US" altLang="zh-CN" sz="1800" dirty="0"/>
              <a:t>Soil and Water Conservation Planning</a:t>
            </a:r>
            <a:endParaRPr lang="zh-CN" altLang="zh-CN" sz="1800" dirty="0"/>
          </a:p>
          <a:p>
            <a:pPr lvl="0">
              <a:lnSpc>
                <a:spcPct val="80000"/>
              </a:lnSpc>
            </a:pPr>
            <a:r>
              <a:rPr lang="en-US" altLang="zh-CN" sz="1800" dirty="0"/>
              <a:t>River Channel and Estuary Regulation </a:t>
            </a:r>
            <a:r>
              <a:rPr lang="en-US" altLang="zh-CN" sz="1800" dirty="0" smtClean="0"/>
              <a:t>Planning</a:t>
            </a:r>
          </a:p>
          <a:p>
            <a:pPr lvl="0">
              <a:lnSpc>
                <a:spcPct val="80000"/>
              </a:lnSpc>
            </a:pPr>
            <a:r>
              <a:rPr lang="en-US" altLang="zh-CN" sz="1800" dirty="0" smtClean="0"/>
              <a:t>Key </a:t>
            </a:r>
            <a:r>
              <a:rPr lang="en-US" altLang="zh-CN" sz="1800" dirty="0"/>
              <a:t>Water Project Planning</a:t>
            </a:r>
          </a:p>
          <a:p>
            <a:pPr lvl="0">
              <a:lnSpc>
                <a:spcPct val="80000"/>
              </a:lnSpc>
            </a:pPr>
            <a:r>
              <a:rPr lang="en-US" altLang="zh-CN" sz="1800" dirty="0" smtClean="0">
                <a:solidFill>
                  <a:srgbClr val="FF3399"/>
                </a:solidFill>
              </a:rPr>
              <a:t>Integrated </a:t>
            </a:r>
            <a:r>
              <a:rPr lang="en-US" altLang="zh-CN" sz="1800" dirty="0">
                <a:solidFill>
                  <a:srgbClr val="FF3399"/>
                </a:solidFill>
              </a:rPr>
              <a:t>Basin Management Planning</a:t>
            </a:r>
          </a:p>
          <a:p>
            <a:pPr lvl="0">
              <a:lnSpc>
                <a:spcPct val="80000"/>
              </a:lnSpc>
            </a:pPr>
            <a:endParaRPr lang="zh-CN" altLang="zh-CN" sz="1800" dirty="0" smtClean="0"/>
          </a:p>
          <a:p>
            <a:pPr>
              <a:lnSpc>
                <a:spcPct val="80000"/>
              </a:lnSpc>
            </a:pPr>
            <a:endParaRPr lang="en-GB" sz="1800" dirty="0" smtClean="0"/>
          </a:p>
          <a:p>
            <a:pPr hangingPunct="0">
              <a:lnSpc>
                <a:spcPct val="80000"/>
              </a:lnSpc>
            </a:pPr>
            <a:endParaRPr lang="en-US" sz="1800" dirty="0" smtClean="0">
              <a:solidFill>
                <a:prstClr val="black"/>
              </a:solidFill>
            </a:endParaRPr>
          </a:p>
          <a:p>
            <a:pPr hangingPunct="0">
              <a:lnSpc>
                <a:spcPct val="80000"/>
              </a:lnSpc>
            </a:pPr>
            <a:endParaRPr lang="en-GB" sz="1800" dirty="0" smtClean="0">
              <a:solidFill>
                <a:srgbClr val="FF0000"/>
              </a:solidFill>
            </a:endParaRPr>
          </a:p>
          <a:p>
            <a:pPr marL="0" indent="0" defTabSz="457200">
              <a:lnSpc>
                <a:spcPct val="80000"/>
              </a:lnSpc>
            </a:pPr>
            <a:endParaRPr lang="en-US" sz="1800" b="1" dirty="0" smtClean="0">
              <a:solidFill>
                <a:srgbClr val="92D050"/>
              </a:solidFill>
            </a:endParaRPr>
          </a:p>
        </p:txBody>
      </p:sp>
      <p:sp>
        <p:nvSpPr>
          <p:cNvPr id="2" name="矩形 1"/>
          <p:cNvSpPr/>
          <p:nvPr/>
        </p:nvSpPr>
        <p:spPr>
          <a:xfrm>
            <a:off x="7069185" y="1347114"/>
            <a:ext cx="1558247" cy="369332"/>
          </a:xfrm>
          <a:prstGeom prst="rect">
            <a:avLst/>
          </a:prstGeom>
        </p:spPr>
        <p:txBody>
          <a:bodyPr wrap="none">
            <a:spAutoFit/>
          </a:bodyPr>
          <a:lstStyle/>
          <a:p>
            <a:r>
              <a:rPr lang="en-US" altLang="zh-CN" b="1" dirty="0"/>
              <a:t>Main contents</a:t>
            </a:r>
            <a:endParaRPr lang="zh-CN" altLang="en-US" dirty="0"/>
          </a:p>
        </p:txBody>
      </p:sp>
      <p:sp>
        <p:nvSpPr>
          <p:cNvPr id="3" name="矩形 2"/>
          <p:cNvSpPr/>
          <p:nvPr/>
        </p:nvSpPr>
        <p:spPr>
          <a:xfrm>
            <a:off x="6318243" y="4091355"/>
            <a:ext cx="1728165" cy="923330"/>
          </a:xfrm>
          <a:prstGeom prst="rect">
            <a:avLst/>
          </a:prstGeom>
          <a:noFill/>
        </p:spPr>
        <p:txBody>
          <a:bodyPr wrap="none" lIns="91440" tIns="45720" rIns="91440" bIns="45720">
            <a:spAutoFit/>
          </a:bodyPr>
          <a:lstStyle/>
          <a:p>
            <a:pPr algn="ctr"/>
            <a:r>
              <a:rPr lang="en-US" altLang="zh-CN"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a:t>
            </a:r>
            <a:endParaRPr lang="zh-CN" alt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674825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5"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12" name="Title 1"/>
          <p:cNvSpPr txBox="1">
            <a:spLocks/>
          </p:cNvSpPr>
          <p:nvPr/>
        </p:nvSpPr>
        <p:spPr>
          <a:xfrm>
            <a:off x="249898" y="991506"/>
            <a:ext cx="9036496"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t>An era of strategic water management?</a:t>
            </a:r>
            <a:endParaRPr lang="en-GB" sz="3600" dirty="0"/>
          </a:p>
        </p:txBody>
      </p:sp>
      <p:pic>
        <p:nvPicPr>
          <p:cNvPr id="13" name="Picture 2" descr="D:\Reference\H drive\Freshwater\02. Innovation &amp; radar function\Writing\Peer-reviewed writing\Tickner+Acreman_in_press\Figure_1_The_two_phases_of_river_basin_planning.jpg"/>
          <p:cNvPicPr>
            <a:picLocks noChangeAspect="1" noChangeArrowheads="1"/>
          </p:cNvPicPr>
          <p:nvPr/>
        </p:nvPicPr>
        <p:blipFill rotWithShape="1">
          <a:blip r:embed="rId6">
            <a:extLst>
              <a:ext uri="{28A0092B-C50C-407E-A947-70E740481C1C}">
                <a14:useLocalDpi xmlns:a14="http://schemas.microsoft.com/office/drawing/2010/main" val="0"/>
              </a:ext>
            </a:extLst>
          </a:blip>
          <a:srcRect t="16214" b="21179"/>
          <a:stretch/>
        </p:blipFill>
        <p:spPr bwMode="auto">
          <a:xfrm>
            <a:off x="0" y="2293256"/>
            <a:ext cx="9173029" cy="34436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Tree>
    <p:extLst>
      <p:ext uri="{BB962C8B-B14F-4D97-AF65-F5344CB8AC3E}">
        <p14:creationId xmlns:p14="http://schemas.microsoft.com/office/powerpoint/2010/main" val="160150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06425" y="2476500"/>
            <a:ext cx="7267575"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13" name="Text Placeholder 13"/>
          <p:cNvSpPr txBox="1">
            <a:spLocks/>
          </p:cNvSpPr>
          <p:nvPr/>
        </p:nvSpPr>
        <p:spPr>
          <a:xfrm>
            <a:off x="539552" y="1285130"/>
            <a:ext cx="8352928"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GB" b="1" dirty="0">
                <a:solidFill>
                  <a:srgbClr val="8ABE34"/>
                </a:solidFill>
                <a:latin typeface="Arial" pitchFamily="34" charset="0"/>
                <a:ea typeface="+mj-ea"/>
                <a:cs typeface="Arial" pitchFamily="34" charset="0"/>
              </a:rPr>
              <a:t>Elements of a strategic approach</a:t>
            </a:r>
          </a:p>
        </p:txBody>
      </p:sp>
      <p:sp>
        <p:nvSpPr>
          <p:cNvPr id="15" name="Text Placeholder 14"/>
          <p:cNvSpPr txBox="1">
            <a:spLocks/>
          </p:cNvSpPr>
          <p:nvPr/>
        </p:nvSpPr>
        <p:spPr>
          <a:xfrm>
            <a:off x="539552" y="1556792"/>
            <a:ext cx="4608512" cy="48245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dirty="0" smtClean="0"/>
          </a:p>
          <a:p>
            <a:pPr marL="457200" indent="-457200" hangingPunct="0"/>
            <a:r>
              <a:rPr lang="en-GB" dirty="0" smtClean="0">
                <a:solidFill>
                  <a:prstClr val="black"/>
                </a:solidFill>
              </a:rPr>
              <a:t>Outcome-led</a:t>
            </a:r>
          </a:p>
          <a:p>
            <a:pPr marL="457200" indent="-457200" hangingPunct="0"/>
            <a:r>
              <a:rPr lang="en-GB" dirty="0" smtClean="0">
                <a:solidFill>
                  <a:prstClr val="black"/>
                </a:solidFill>
              </a:rPr>
              <a:t>Addresses context</a:t>
            </a:r>
          </a:p>
          <a:p>
            <a:pPr marL="457200" indent="-457200" hangingPunct="0"/>
            <a:r>
              <a:rPr lang="en-GB" dirty="0" smtClean="0">
                <a:solidFill>
                  <a:prstClr val="black"/>
                </a:solidFill>
              </a:rPr>
              <a:t>Understanding of hydro-ecological functions &amp; socio-economic systems</a:t>
            </a:r>
          </a:p>
          <a:p>
            <a:pPr marL="457200" indent="-457200" hangingPunct="0"/>
            <a:r>
              <a:rPr lang="en-GB" dirty="0" smtClean="0">
                <a:solidFill>
                  <a:prstClr val="black"/>
                </a:solidFill>
              </a:rPr>
              <a:t>Considers complexity, risk &amp; uncertainty</a:t>
            </a:r>
            <a:r>
              <a:rPr lang="en-US" dirty="0" smtClean="0">
                <a:solidFill>
                  <a:prstClr val="black"/>
                </a:solidFill>
              </a:rPr>
              <a:t> </a:t>
            </a:r>
          </a:p>
          <a:p>
            <a:pPr hangingPunct="0"/>
            <a:endParaRPr lang="en-GB" dirty="0" smtClean="0">
              <a:solidFill>
                <a:srgbClr val="FF0000"/>
              </a:solidFill>
            </a:endParaRPr>
          </a:p>
          <a:p>
            <a:pPr marL="0" indent="0" defTabSz="457200">
              <a:lnSpc>
                <a:spcPts val="2500"/>
              </a:lnSpc>
            </a:pPr>
            <a:endParaRPr lang="en-US" b="1" dirty="0" smtClean="0">
              <a:solidFill>
                <a:srgbClr val="92D050"/>
              </a:solidFill>
            </a:endParaRPr>
          </a:p>
        </p:txBody>
      </p:sp>
      <p:pic>
        <p:nvPicPr>
          <p:cNvPr id="17" name="Picture 2" descr="http://assets.wwf.org.uk/img/original/lake_hong_fisher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1772816"/>
            <a:ext cx="3474944" cy="22007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assets.wwf.org.uk/img/original/dry_river_b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4217885"/>
            <a:ext cx="3474944" cy="231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3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52234" y="2476500"/>
            <a:ext cx="7267575"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20" name="Text Placeholder 13"/>
          <p:cNvSpPr txBox="1">
            <a:spLocks/>
          </p:cNvSpPr>
          <p:nvPr/>
        </p:nvSpPr>
        <p:spPr>
          <a:xfrm>
            <a:off x="539552" y="1386728"/>
            <a:ext cx="8352928"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GB" b="1" dirty="0">
                <a:solidFill>
                  <a:srgbClr val="8ABE34"/>
                </a:solidFill>
                <a:latin typeface="Arial" pitchFamily="34" charset="0"/>
                <a:ea typeface="+mj-ea"/>
                <a:cs typeface="Arial" pitchFamily="34" charset="0"/>
              </a:rPr>
              <a:t>Project aims</a:t>
            </a:r>
          </a:p>
        </p:txBody>
      </p:sp>
      <p:sp>
        <p:nvSpPr>
          <p:cNvPr id="21" name="Text Placeholder 14"/>
          <p:cNvSpPr txBox="1">
            <a:spLocks/>
          </p:cNvSpPr>
          <p:nvPr/>
        </p:nvSpPr>
        <p:spPr>
          <a:xfrm>
            <a:off x="539552" y="1556792"/>
            <a:ext cx="8352928" cy="48245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dirty="0" smtClean="0"/>
          </a:p>
          <a:p>
            <a:pPr marL="457200" indent="-457200" hangingPunct="0"/>
            <a:r>
              <a:rPr lang="en-GB" dirty="0">
                <a:solidFill>
                  <a:prstClr val="black"/>
                </a:solidFill>
              </a:rPr>
              <a:t> To support review &amp; revision of Water management frameworks in </a:t>
            </a:r>
            <a:r>
              <a:rPr lang="en-GB" dirty="0" smtClean="0">
                <a:solidFill>
                  <a:prstClr val="black"/>
                </a:solidFill>
              </a:rPr>
              <a:t>China</a:t>
            </a:r>
            <a:endParaRPr lang="en-GB" dirty="0">
              <a:solidFill>
                <a:prstClr val="black"/>
              </a:solidFill>
            </a:endParaRPr>
          </a:p>
          <a:p>
            <a:pPr marL="457200" indent="-457200" hangingPunct="0"/>
            <a:r>
              <a:rPr lang="en-GB" dirty="0" smtClean="0">
                <a:solidFill>
                  <a:prstClr val="black"/>
                </a:solidFill>
              </a:rPr>
              <a:t>To </a:t>
            </a:r>
            <a:r>
              <a:rPr lang="en-GB" dirty="0">
                <a:solidFill>
                  <a:prstClr val="black"/>
                </a:solidFill>
              </a:rPr>
              <a:t>promote strategic approaches globally</a:t>
            </a:r>
          </a:p>
          <a:p>
            <a:pPr marL="0" indent="0"/>
            <a:endParaRPr lang="en-GB" b="1" dirty="0" smtClean="0">
              <a:solidFill>
                <a:srgbClr val="92D050"/>
              </a:solidFill>
            </a:endParaRPr>
          </a:p>
          <a:p>
            <a:endParaRPr lang="en-GB" dirty="0" smtClean="0"/>
          </a:p>
          <a:p>
            <a:pPr hangingPunct="0"/>
            <a:endParaRPr lang="en-US" dirty="0" smtClean="0">
              <a:solidFill>
                <a:prstClr val="black"/>
              </a:solidFill>
            </a:endParaRPr>
          </a:p>
          <a:p>
            <a:pPr hangingPunct="0"/>
            <a:endParaRPr lang="en-GB" dirty="0" smtClean="0">
              <a:solidFill>
                <a:srgbClr val="FF0000"/>
              </a:solidFill>
            </a:endParaRPr>
          </a:p>
          <a:p>
            <a:pPr marL="0" indent="0" defTabSz="457200">
              <a:lnSpc>
                <a:spcPts val="2500"/>
              </a:lnSpc>
            </a:pPr>
            <a:endParaRPr lang="en-US" b="1" dirty="0" smtClean="0">
              <a:solidFill>
                <a:srgbClr val="92D050"/>
              </a:solidFill>
            </a:endParaRPr>
          </a:p>
        </p:txBody>
      </p:sp>
    </p:spTree>
    <p:extLst>
      <p:ext uri="{BB962C8B-B14F-4D97-AF65-F5344CB8AC3E}">
        <p14:creationId xmlns:p14="http://schemas.microsoft.com/office/powerpoint/2010/main" val="143105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52234" y="2476500"/>
            <a:ext cx="7267575"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20" name="Text Placeholder 13"/>
          <p:cNvSpPr txBox="1">
            <a:spLocks/>
          </p:cNvSpPr>
          <p:nvPr/>
        </p:nvSpPr>
        <p:spPr>
          <a:xfrm>
            <a:off x="539552" y="1386728"/>
            <a:ext cx="8352928"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GB" b="1" dirty="0">
                <a:solidFill>
                  <a:srgbClr val="8ABE34"/>
                </a:solidFill>
                <a:latin typeface="Arial" pitchFamily="34" charset="0"/>
                <a:ea typeface="+mj-ea"/>
                <a:cs typeface="Arial" pitchFamily="34" charset="0"/>
              </a:rPr>
              <a:t>Scope</a:t>
            </a:r>
          </a:p>
        </p:txBody>
      </p:sp>
      <p:sp>
        <p:nvSpPr>
          <p:cNvPr id="21" name="Text Placeholder 14"/>
          <p:cNvSpPr txBox="1">
            <a:spLocks/>
          </p:cNvSpPr>
          <p:nvPr/>
        </p:nvSpPr>
        <p:spPr>
          <a:xfrm>
            <a:off x="539552" y="1556792"/>
            <a:ext cx="8352928" cy="48245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dirty="0" smtClean="0"/>
          </a:p>
          <a:p>
            <a:pPr marL="0" indent="0" hangingPunct="0">
              <a:buNone/>
            </a:pPr>
            <a:r>
              <a:rPr lang="en-US" dirty="0">
                <a:solidFill>
                  <a:prstClr val="black"/>
                </a:solidFill>
              </a:rPr>
              <a:t>Phase I (2009-2013):</a:t>
            </a:r>
          </a:p>
          <a:p>
            <a:pPr marL="457200" indent="-457200" hangingPunct="0"/>
            <a:r>
              <a:rPr lang="en-US" sz="2600" dirty="0">
                <a:solidFill>
                  <a:prstClr val="black"/>
                </a:solidFill>
              </a:rPr>
              <a:t>Basin Planning</a:t>
            </a:r>
          </a:p>
          <a:p>
            <a:pPr marL="457200" indent="-457200" hangingPunct="0"/>
            <a:r>
              <a:rPr lang="en-US" sz="2600" dirty="0">
                <a:solidFill>
                  <a:prstClr val="black"/>
                </a:solidFill>
              </a:rPr>
              <a:t>Flood Risk</a:t>
            </a:r>
          </a:p>
          <a:p>
            <a:pPr marL="457200" indent="-457200" hangingPunct="0"/>
            <a:r>
              <a:rPr lang="en-US" sz="2600" dirty="0">
                <a:solidFill>
                  <a:prstClr val="black"/>
                </a:solidFill>
              </a:rPr>
              <a:t>Water Allocation</a:t>
            </a:r>
          </a:p>
          <a:p>
            <a:pPr marL="457200" indent="-457200" hangingPunct="0"/>
            <a:endParaRPr lang="en-US" dirty="0">
              <a:solidFill>
                <a:prstClr val="black"/>
              </a:solidFill>
            </a:endParaRPr>
          </a:p>
          <a:p>
            <a:pPr marL="0" indent="0" hangingPunct="0">
              <a:buNone/>
            </a:pPr>
            <a:r>
              <a:rPr lang="en-US" dirty="0">
                <a:solidFill>
                  <a:prstClr val="black"/>
                </a:solidFill>
              </a:rPr>
              <a:t>Phase II (2013-2016):</a:t>
            </a:r>
          </a:p>
          <a:p>
            <a:pPr marL="457200" indent="-457200" hangingPunct="0"/>
            <a:r>
              <a:rPr lang="en-US" sz="2600" dirty="0">
                <a:solidFill>
                  <a:prstClr val="black"/>
                </a:solidFill>
              </a:rPr>
              <a:t>Drought risk</a:t>
            </a:r>
          </a:p>
          <a:p>
            <a:pPr marL="457200" indent="-457200" hangingPunct="0"/>
            <a:r>
              <a:rPr lang="en-US" sz="2600" dirty="0">
                <a:solidFill>
                  <a:prstClr val="black"/>
                </a:solidFill>
              </a:rPr>
              <a:t>River restoration</a:t>
            </a:r>
          </a:p>
          <a:p>
            <a:pPr marL="0" indent="0"/>
            <a:endParaRPr lang="en-GB" b="1" dirty="0" smtClean="0">
              <a:solidFill>
                <a:srgbClr val="92D050"/>
              </a:solidFill>
            </a:endParaRPr>
          </a:p>
          <a:p>
            <a:endParaRPr lang="en-GB" dirty="0" smtClean="0"/>
          </a:p>
          <a:p>
            <a:pPr hangingPunct="0"/>
            <a:endParaRPr lang="en-US" dirty="0" smtClean="0">
              <a:solidFill>
                <a:prstClr val="black"/>
              </a:solidFill>
            </a:endParaRPr>
          </a:p>
          <a:p>
            <a:pPr hangingPunct="0"/>
            <a:endParaRPr lang="en-GB" dirty="0" smtClean="0">
              <a:solidFill>
                <a:srgbClr val="FF0000"/>
              </a:solidFill>
            </a:endParaRPr>
          </a:p>
          <a:p>
            <a:pPr marL="0" indent="0" defTabSz="457200">
              <a:lnSpc>
                <a:spcPts val="2500"/>
              </a:lnSpc>
            </a:pPr>
            <a:endParaRPr lang="en-US" b="1" dirty="0" smtClean="0">
              <a:solidFill>
                <a:srgbClr val="92D050"/>
              </a:solidFill>
            </a:endParaRP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9610" y="1554159"/>
            <a:ext cx="3592817" cy="236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assets.wwf.org.uk/img/original/river_dam_yangtz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4191" y="4201616"/>
            <a:ext cx="3553987" cy="237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83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52234" y="2476500"/>
            <a:ext cx="7267575"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20" name="Text Placeholder 13"/>
          <p:cNvSpPr txBox="1">
            <a:spLocks/>
          </p:cNvSpPr>
          <p:nvPr/>
        </p:nvSpPr>
        <p:spPr>
          <a:xfrm>
            <a:off x="539552" y="1386728"/>
            <a:ext cx="8352928"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GB" b="1" dirty="0">
                <a:solidFill>
                  <a:srgbClr val="8ABE34"/>
                </a:solidFill>
                <a:latin typeface="Arial" pitchFamily="34" charset="0"/>
                <a:ea typeface="+mj-ea"/>
                <a:cs typeface="Arial" pitchFamily="34" charset="0"/>
              </a:rPr>
              <a:t>Approach</a:t>
            </a:r>
          </a:p>
        </p:txBody>
      </p:sp>
      <p:sp>
        <p:nvSpPr>
          <p:cNvPr id="21" name="Text Placeholder 14"/>
          <p:cNvSpPr txBox="1">
            <a:spLocks/>
          </p:cNvSpPr>
          <p:nvPr/>
        </p:nvSpPr>
        <p:spPr>
          <a:xfrm>
            <a:off x="539552" y="1426166"/>
            <a:ext cx="5523554" cy="48245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dirty="0" smtClean="0"/>
          </a:p>
          <a:p>
            <a:pPr marL="457200" indent="-457200" hangingPunct="0"/>
            <a:r>
              <a:rPr lang="en-US" dirty="0" smtClean="0">
                <a:solidFill>
                  <a:prstClr val="black"/>
                </a:solidFill>
              </a:rPr>
              <a:t>Case </a:t>
            </a:r>
            <a:r>
              <a:rPr lang="en-US" dirty="0">
                <a:solidFill>
                  <a:prstClr val="black"/>
                </a:solidFill>
              </a:rPr>
              <a:t>studies</a:t>
            </a:r>
          </a:p>
          <a:p>
            <a:pPr marL="457200" indent="-457200" hangingPunct="0"/>
            <a:r>
              <a:rPr lang="en-US" dirty="0">
                <a:solidFill>
                  <a:prstClr val="black"/>
                </a:solidFill>
              </a:rPr>
              <a:t>Distil emerging challenges &amp; lessons</a:t>
            </a:r>
          </a:p>
          <a:p>
            <a:pPr marL="457200" indent="-457200" hangingPunct="0"/>
            <a:r>
              <a:rPr lang="en-US" dirty="0">
                <a:solidFill>
                  <a:prstClr val="black"/>
                </a:solidFill>
              </a:rPr>
              <a:t>Expert workshops – Chinese &amp; international teams</a:t>
            </a:r>
          </a:p>
          <a:p>
            <a:pPr marL="457200" indent="-457200" hangingPunct="0"/>
            <a:r>
              <a:rPr lang="en-US" dirty="0">
                <a:solidFill>
                  <a:prstClr val="black"/>
                </a:solidFill>
              </a:rPr>
              <a:t>Develop framework – principles, procedures &amp; approaches</a:t>
            </a:r>
          </a:p>
          <a:p>
            <a:pPr marL="457200" indent="-457200" hangingPunct="0"/>
            <a:r>
              <a:rPr lang="en-US" dirty="0">
                <a:solidFill>
                  <a:prstClr val="black"/>
                </a:solidFill>
              </a:rPr>
              <a:t>Peer review</a:t>
            </a:r>
          </a:p>
          <a:p>
            <a:pPr marL="457200" indent="-457200" hangingPunct="0"/>
            <a:r>
              <a:rPr lang="en-US" dirty="0">
                <a:solidFill>
                  <a:prstClr val="black"/>
                </a:solidFill>
              </a:rPr>
              <a:t>Document &amp; </a:t>
            </a:r>
            <a:r>
              <a:rPr lang="en-US" dirty="0" smtClean="0">
                <a:solidFill>
                  <a:prstClr val="black"/>
                </a:solidFill>
              </a:rPr>
              <a:t>disseminate</a:t>
            </a:r>
            <a:endParaRPr lang="en-GB" b="1" dirty="0" smtClean="0">
              <a:solidFill>
                <a:srgbClr val="92D050"/>
              </a:solidFill>
            </a:endParaRPr>
          </a:p>
          <a:p>
            <a:endParaRPr lang="en-GB" dirty="0" smtClean="0"/>
          </a:p>
          <a:p>
            <a:pPr hangingPunct="0"/>
            <a:endParaRPr lang="en-US" dirty="0" smtClean="0">
              <a:solidFill>
                <a:prstClr val="black"/>
              </a:solidFill>
            </a:endParaRPr>
          </a:p>
          <a:p>
            <a:pPr hangingPunct="0"/>
            <a:endParaRPr lang="en-GB" dirty="0" smtClean="0">
              <a:solidFill>
                <a:srgbClr val="FF0000"/>
              </a:solidFill>
            </a:endParaRPr>
          </a:p>
          <a:p>
            <a:pPr marL="0" indent="0" defTabSz="457200">
              <a:lnSpc>
                <a:spcPts val="2500"/>
              </a:lnSpc>
            </a:pPr>
            <a:endParaRPr lang="en-US" b="1" dirty="0" smtClean="0">
              <a:solidFill>
                <a:srgbClr val="92D050"/>
              </a:solidFill>
            </a:endParaRPr>
          </a:p>
        </p:txBody>
      </p:sp>
      <p:pic>
        <p:nvPicPr>
          <p:cNvPr id="18" name="il_fi" descr="http://cdn.wn.com/pd/12/f7/5f0da4300fc5928f4ae1a46d97de_grande.jpg"/>
          <p:cNvPicPr/>
          <p:nvPr/>
        </p:nvPicPr>
        <p:blipFill>
          <a:blip r:embed="rId5">
            <a:extLst>
              <a:ext uri="{28A0092B-C50C-407E-A947-70E740481C1C}">
                <a14:useLocalDpi xmlns:a14="http://schemas.microsoft.com/office/drawing/2010/main" val="0"/>
              </a:ext>
            </a:extLst>
          </a:blip>
          <a:srcRect/>
          <a:stretch>
            <a:fillRect/>
          </a:stretch>
        </p:blipFill>
        <p:spPr bwMode="auto">
          <a:xfrm>
            <a:off x="6099162" y="1556792"/>
            <a:ext cx="2592288" cy="2084130"/>
          </a:xfrm>
          <a:prstGeom prst="rect">
            <a:avLst/>
          </a:prstGeom>
          <a:noFill/>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9162" y="3973860"/>
            <a:ext cx="259228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9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5"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14160"/>
            <a:ext cx="917321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5-Point Star 1"/>
          <p:cNvSpPr/>
          <p:nvPr/>
        </p:nvSpPr>
        <p:spPr>
          <a:xfrm>
            <a:off x="1763688" y="3460838"/>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4" name="5-Point Star 3"/>
          <p:cNvSpPr/>
          <p:nvPr/>
        </p:nvSpPr>
        <p:spPr>
          <a:xfrm>
            <a:off x="1979712" y="3901804"/>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5" name="5-Point Star 4"/>
          <p:cNvSpPr/>
          <p:nvPr/>
        </p:nvSpPr>
        <p:spPr>
          <a:xfrm>
            <a:off x="3131840" y="4756982"/>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6" name="5-Point Star 5"/>
          <p:cNvSpPr/>
          <p:nvPr/>
        </p:nvSpPr>
        <p:spPr>
          <a:xfrm>
            <a:off x="4788024" y="5117022"/>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7" name="5-Point Star 6"/>
          <p:cNvSpPr/>
          <p:nvPr/>
        </p:nvSpPr>
        <p:spPr>
          <a:xfrm>
            <a:off x="4139952" y="3124404"/>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8" name="5-Point Star 7"/>
          <p:cNvSpPr/>
          <p:nvPr/>
        </p:nvSpPr>
        <p:spPr>
          <a:xfrm>
            <a:off x="4139952" y="3523362"/>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9" name="5-Point Star 8"/>
          <p:cNvSpPr/>
          <p:nvPr/>
        </p:nvSpPr>
        <p:spPr>
          <a:xfrm>
            <a:off x="4775506" y="3455546"/>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0" name="5-Point Star 9"/>
          <p:cNvSpPr/>
          <p:nvPr/>
        </p:nvSpPr>
        <p:spPr>
          <a:xfrm>
            <a:off x="5019239" y="3688249"/>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1" name="5-Point Star 10"/>
          <p:cNvSpPr/>
          <p:nvPr/>
        </p:nvSpPr>
        <p:spPr>
          <a:xfrm>
            <a:off x="7524328" y="5117022"/>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2" name="5-Point Star 11"/>
          <p:cNvSpPr/>
          <p:nvPr/>
        </p:nvSpPr>
        <p:spPr>
          <a:xfrm>
            <a:off x="6804248" y="3761252"/>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3" name="5-Point Star 12"/>
          <p:cNvSpPr/>
          <p:nvPr/>
        </p:nvSpPr>
        <p:spPr>
          <a:xfrm>
            <a:off x="6561851" y="4396942"/>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4" name="5-Point Star 13"/>
          <p:cNvSpPr/>
          <p:nvPr/>
        </p:nvSpPr>
        <p:spPr>
          <a:xfrm>
            <a:off x="7092280" y="3688249"/>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5" name="5-Point Star 14"/>
          <p:cNvSpPr/>
          <p:nvPr/>
        </p:nvSpPr>
        <p:spPr>
          <a:xfrm>
            <a:off x="6012160" y="4009816"/>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6" name="5-Point Star 15"/>
          <p:cNvSpPr/>
          <p:nvPr/>
        </p:nvSpPr>
        <p:spPr>
          <a:xfrm>
            <a:off x="4047131" y="3761252"/>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7" name="5-Point Star 16"/>
          <p:cNvSpPr/>
          <p:nvPr/>
        </p:nvSpPr>
        <p:spPr>
          <a:xfrm>
            <a:off x="5783618" y="3977276"/>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8" name="5-Point Star 17"/>
          <p:cNvSpPr/>
          <p:nvPr/>
        </p:nvSpPr>
        <p:spPr>
          <a:xfrm>
            <a:off x="1809412" y="3739386"/>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39" name="5-Point Star 18"/>
          <p:cNvSpPr/>
          <p:nvPr/>
        </p:nvSpPr>
        <p:spPr>
          <a:xfrm>
            <a:off x="6669863" y="3655959"/>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40" name="5-Point Star 19"/>
          <p:cNvSpPr/>
          <p:nvPr/>
        </p:nvSpPr>
        <p:spPr>
          <a:xfrm>
            <a:off x="4370581" y="3239522"/>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41" name="5-Point Star 20"/>
          <p:cNvSpPr/>
          <p:nvPr/>
        </p:nvSpPr>
        <p:spPr>
          <a:xfrm>
            <a:off x="2132112" y="3671570"/>
            <a:ext cx="216024" cy="2160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42" name="TextBox 41"/>
          <p:cNvSpPr txBox="1"/>
          <p:nvPr/>
        </p:nvSpPr>
        <p:spPr>
          <a:xfrm>
            <a:off x="2543258" y="6263627"/>
            <a:ext cx="4464496" cy="584775"/>
          </a:xfrm>
          <a:prstGeom prst="rect">
            <a:avLst/>
          </a:prstGeom>
          <a:noFill/>
        </p:spPr>
        <p:txBody>
          <a:bodyPr wrap="square" rtlCol="0">
            <a:spAutoFit/>
          </a:bodyPr>
          <a:lstStyle/>
          <a:p>
            <a:pPr algn="ctr" fontAlgn="auto">
              <a:spcBef>
                <a:spcPts val="0"/>
              </a:spcBef>
              <a:spcAft>
                <a:spcPts val="0"/>
              </a:spcAft>
            </a:pPr>
            <a:r>
              <a:rPr lang="en-GB" sz="3200" b="1" dirty="0" smtClean="0">
                <a:solidFill>
                  <a:schemeClr val="bg1"/>
                </a:solidFill>
                <a:latin typeface="Calibri"/>
                <a:cs typeface="+mn-cs"/>
              </a:rPr>
              <a:t>CASE STUDY LOCATIONS</a:t>
            </a:r>
            <a:endParaRPr lang="en-GB" sz="3200" b="1" dirty="0">
              <a:solidFill>
                <a:schemeClr val="bg1"/>
              </a:solidFill>
              <a:latin typeface="Calibri"/>
              <a:cs typeface="+mn-cs"/>
            </a:endParaRPr>
          </a:p>
        </p:txBody>
      </p:sp>
    </p:spTree>
    <p:extLst>
      <p:ext uri="{BB962C8B-B14F-4D97-AF65-F5344CB8AC3E}">
        <p14:creationId xmlns:p14="http://schemas.microsoft.com/office/powerpoint/2010/main" val="23852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52234" y="2476500"/>
            <a:ext cx="7267575"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20" name="Text Placeholder 13"/>
          <p:cNvSpPr txBox="1">
            <a:spLocks/>
          </p:cNvSpPr>
          <p:nvPr/>
        </p:nvSpPr>
        <p:spPr>
          <a:xfrm>
            <a:off x="539552" y="1386728"/>
            <a:ext cx="8352928"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GB" b="1" dirty="0">
                <a:solidFill>
                  <a:srgbClr val="8ABE34"/>
                </a:solidFill>
                <a:latin typeface="Arial" pitchFamily="34" charset="0"/>
                <a:ea typeface="+mj-ea"/>
                <a:cs typeface="Arial" pitchFamily="34" charset="0"/>
              </a:rPr>
              <a:t>Book series</a:t>
            </a:r>
          </a:p>
        </p:txBody>
      </p:sp>
      <p:sp>
        <p:nvSpPr>
          <p:cNvPr id="17" name="Title 1"/>
          <p:cNvSpPr txBox="1">
            <a:spLocks/>
          </p:cNvSpPr>
          <p:nvPr/>
        </p:nvSpPr>
        <p:spPr bwMode="auto">
          <a:xfrm>
            <a:off x="827584" y="2264668"/>
            <a:ext cx="7267575" cy="3657600"/>
          </a:xfrm>
          <a:prstGeom prst="rect">
            <a:avLst/>
          </a:prstGeom>
          <a:noFill/>
          <a:ln w="9525">
            <a:noFill/>
            <a:miter lim="800000"/>
            <a:headEnd/>
            <a:tailEnd/>
          </a:ln>
        </p:spPr>
        <p:txBody>
          <a:bodyPr/>
          <a:lstStyle/>
          <a:p>
            <a:pPr defTabSz="457200">
              <a:lnSpc>
                <a:spcPts val="2500"/>
              </a:lnSpc>
            </a:pPr>
            <a:endParaRPr lang="en-US" sz="1900" dirty="0">
              <a:solidFill>
                <a:srgbClr val="262626"/>
              </a:solidFill>
            </a:endParaRPr>
          </a:p>
        </p:txBody>
      </p:sp>
      <p:sp>
        <p:nvSpPr>
          <p:cNvPr id="23" name="Text Placeholder 14"/>
          <p:cNvSpPr txBox="1">
            <a:spLocks/>
          </p:cNvSpPr>
          <p:nvPr/>
        </p:nvSpPr>
        <p:spPr>
          <a:xfrm>
            <a:off x="532945" y="5157192"/>
            <a:ext cx="4903320" cy="13681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en-GB" sz="1600" dirty="0" smtClean="0">
                <a:solidFill>
                  <a:prstClr val="black"/>
                </a:solidFill>
              </a:rPr>
              <a:t>Available free to download from UNESCO library (</a:t>
            </a:r>
            <a:r>
              <a:rPr lang="en-GB" sz="1600" i="1" dirty="0" smtClean="0"/>
              <a:t>www.unesco.org/ulis/)</a:t>
            </a:r>
            <a:endParaRPr lang="en-GB" sz="1600" dirty="0" smtClean="0">
              <a:solidFill>
                <a:prstClr val="black"/>
              </a:solidFill>
            </a:endParaRPr>
          </a:p>
          <a:p>
            <a:pPr marL="0" indent="0">
              <a:buNone/>
            </a:pPr>
            <a:r>
              <a:rPr lang="en-GB" sz="1600" dirty="0" smtClean="0">
                <a:solidFill>
                  <a:prstClr val="black"/>
                </a:solidFill>
              </a:rPr>
              <a:t>Or contact: </a:t>
            </a:r>
            <a:r>
              <a:rPr lang="en-GB" sz="1600" dirty="0" smtClean="0"/>
              <a:t>Dave </a:t>
            </a:r>
            <a:r>
              <a:rPr lang="en-GB" sz="1600" dirty="0" err="1" smtClean="0"/>
              <a:t>Tickner</a:t>
            </a:r>
            <a:r>
              <a:rPr lang="en-GB" sz="1600" dirty="0" smtClean="0"/>
              <a:t>, dtickner@wwf.org.uk</a:t>
            </a:r>
            <a:endParaRPr lang="en-US" sz="2000" b="1" dirty="0">
              <a:solidFill>
                <a:srgbClr val="92D050"/>
              </a:solidFill>
            </a:endParaRP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9552" y="1830192"/>
            <a:ext cx="1538714" cy="247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99372" y="1836581"/>
            <a:ext cx="1565961" cy="246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155804" y="1830192"/>
            <a:ext cx="1566030" cy="246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2405" y="3933056"/>
            <a:ext cx="1785859" cy="2812822"/>
          </a:xfrm>
          <a:prstGeom prst="rect">
            <a:avLst/>
          </a:prstGeom>
        </p:spPr>
      </p:pic>
      <p:pic>
        <p:nvPicPr>
          <p:cNvPr id="28"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2280" y="3933055"/>
            <a:ext cx="1785859" cy="2812823"/>
          </a:xfrm>
          <a:prstGeom prst="rect">
            <a:avLst/>
          </a:prstGeom>
        </p:spPr>
      </p:pic>
      <p:sp>
        <p:nvSpPr>
          <p:cNvPr id="29" name="Text Placeholder 14"/>
          <p:cNvSpPr txBox="1">
            <a:spLocks/>
          </p:cNvSpPr>
          <p:nvPr/>
        </p:nvSpPr>
        <p:spPr>
          <a:xfrm>
            <a:off x="6480212" y="3588307"/>
            <a:ext cx="936104" cy="444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9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hangingPunct="0">
              <a:spcAft>
                <a:spcPts val="0"/>
              </a:spcAft>
            </a:pPr>
            <a:r>
              <a:rPr lang="en-GB" sz="2000" b="1" dirty="0" smtClean="0">
                <a:solidFill>
                  <a:srgbClr val="FF0000"/>
                </a:solidFill>
              </a:rPr>
              <a:t>New !</a:t>
            </a:r>
          </a:p>
          <a:p>
            <a:pPr marL="0" indent="0" algn="ctr" fontAlgn="auto" hangingPunct="0">
              <a:spcAft>
                <a:spcPts val="0"/>
              </a:spcAft>
            </a:pPr>
            <a:endParaRPr lang="en-GB" sz="2000" b="1" dirty="0" smtClean="0">
              <a:solidFill>
                <a:srgbClr val="FF0000"/>
              </a:solidFill>
            </a:endParaRPr>
          </a:p>
          <a:p>
            <a:pPr marL="0" indent="0" algn="ctr" fontAlgn="auto" hangingPunct="0">
              <a:spcAft>
                <a:spcPts val="0"/>
              </a:spcAft>
            </a:pPr>
            <a:endParaRPr lang="en-GB" sz="2000" b="1" dirty="0" smtClean="0">
              <a:solidFill>
                <a:srgbClr val="FF0000"/>
              </a:solidFill>
            </a:endParaRPr>
          </a:p>
          <a:p>
            <a:pPr algn="ctr" fontAlgn="auto" hangingPunct="0">
              <a:spcAft>
                <a:spcPts val="0"/>
              </a:spcAft>
            </a:pPr>
            <a:r>
              <a:rPr lang="en-US" sz="2000" b="1" dirty="0" smtClean="0">
                <a:solidFill>
                  <a:srgbClr val="FF0000"/>
                </a:solidFill>
              </a:rPr>
              <a:t> </a:t>
            </a:r>
          </a:p>
          <a:p>
            <a:pPr algn="ctr" fontAlgn="auto" hangingPunct="0">
              <a:spcAft>
                <a:spcPts val="0"/>
              </a:spcAft>
              <a:buFont typeface="Arial" pitchFamily="34" charset="0"/>
              <a:buChar char="•"/>
            </a:pPr>
            <a:endParaRPr lang="en-GB" sz="1200" b="1" dirty="0" smtClean="0">
              <a:solidFill>
                <a:srgbClr val="FF0000"/>
              </a:solidFill>
            </a:endParaRPr>
          </a:p>
          <a:p>
            <a:pPr marL="0" indent="0" algn="ctr" defTabSz="457200" fontAlgn="auto">
              <a:lnSpc>
                <a:spcPts val="2500"/>
              </a:lnSpc>
              <a:spcAft>
                <a:spcPts val="0"/>
              </a:spcAft>
            </a:pPr>
            <a:endParaRPr lang="en-US" sz="2000" b="1" dirty="0">
              <a:solidFill>
                <a:srgbClr val="FF0000"/>
              </a:solidFill>
            </a:endParaRPr>
          </a:p>
        </p:txBody>
      </p:sp>
    </p:spTree>
    <p:extLst>
      <p:ext uri="{BB962C8B-B14F-4D97-AF65-F5344CB8AC3E}">
        <p14:creationId xmlns:p14="http://schemas.microsoft.com/office/powerpoint/2010/main" val="10009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E44209B0-1CBB-460C-B106-73FED3E2F352}"/>
              </a:ext>
            </a:extLst>
          </p:cNvPr>
          <p:cNvPicPr>
            <a:picLocks noChangeAspect="1"/>
          </p:cNvPicPr>
          <p:nvPr/>
        </p:nvPicPr>
        <p:blipFill rotWithShape="1">
          <a:blip r:embed="rId2"/>
          <a:srcRect l="1425" t="4709" b="4850"/>
          <a:stretch/>
        </p:blipFill>
        <p:spPr>
          <a:xfrm>
            <a:off x="61214" y="867558"/>
            <a:ext cx="9039246" cy="5910611"/>
          </a:xfrm>
          <a:prstGeom prst="rect">
            <a:avLst/>
          </a:prstGeom>
        </p:spPr>
      </p:pic>
      <p:sp>
        <p:nvSpPr>
          <p:cNvPr id="42" name="Text Placeholder 13"/>
          <p:cNvSpPr txBox="1">
            <a:spLocks/>
          </p:cNvSpPr>
          <p:nvPr/>
        </p:nvSpPr>
        <p:spPr>
          <a:xfrm>
            <a:off x="249896" y="445167"/>
            <a:ext cx="5483244" cy="583530"/>
          </a:xfrm>
          <a:prstGeom prst="rect">
            <a:avLst/>
          </a:prstGeom>
        </p:spPr>
        <p:txBody>
          <a:bodyPr vert="horz" lIns="91440" tIns="45720" rIns="91440" bIns="45720" rtlCol="0">
            <a:noAutofit/>
          </a:bodyPr>
          <a:lstStyle>
            <a:lvl1pPr indent="0">
              <a:spcBef>
                <a:spcPct val="20000"/>
              </a:spcBef>
              <a:buFont typeface="Arial" pitchFamily="34" charset="0"/>
              <a:buNone/>
              <a:defRPr lang="en-US" sz="2500" b="1" dirty="0" smtClean="0">
                <a:solidFill>
                  <a:srgbClr val="8ABE34"/>
                </a:solidFill>
                <a:latin typeface="Arial" pitchFamily="34" charset="0"/>
                <a:ea typeface="+mj-ea"/>
                <a:cs typeface="Arial" pitchFamily="34" charset="0"/>
              </a:defRPr>
            </a:lvl1pPr>
            <a:lvl2pPr marL="742950" indent="-285750" defTabSz="914400">
              <a:spcBef>
                <a:spcPct val="20000"/>
              </a:spcBef>
              <a:buFont typeface="Arial" pitchFamily="34" charset="0"/>
              <a:buChar char="–"/>
              <a:defRPr sz="2800"/>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n-US" dirty="0" smtClean="0"/>
              <a:t>Golden </a:t>
            </a:r>
            <a:r>
              <a:rPr lang="en-US" dirty="0"/>
              <a:t>Rules of </a:t>
            </a:r>
            <a:r>
              <a:rPr lang="en-US" altLang="zh-CN" dirty="0" smtClean="0"/>
              <a:t>Basin Planning</a:t>
            </a:r>
            <a:endParaRPr lang="en-GB" dirty="0"/>
          </a:p>
        </p:txBody>
      </p:sp>
      <p:sp>
        <p:nvSpPr>
          <p:cNvPr id="5"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20"/>
          <p:cNvPicPr/>
          <p:nvPr/>
        </p:nvPicPr>
        <p:blipFill rotWithShape="1">
          <a:blip r:embed="rId3"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7" name="TextBox 6"/>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Tree>
    <p:extLst>
      <p:ext uri="{BB962C8B-B14F-4D97-AF65-F5344CB8AC3E}">
        <p14:creationId xmlns:p14="http://schemas.microsoft.com/office/powerpoint/2010/main" val="1223716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5"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52234" y="2476500"/>
            <a:ext cx="4979309"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20" name="Text Placeholder 13"/>
          <p:cNvSpPr txBox="1">
            <a:spLocks/>
          </p:cNvSpPr>
          <p:nvPr/>
        </p:nvSpPr>
        <p:spPr>
          <a:xfrm>
            <a:off x="539552" y="1386728"/>
            <a:ext cx="8352928"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GB" b="1" dirty="0">
                <a:solidFill>
                  <a:srgbClr val="8ABE34"/>
                </a:solidFill>
                <a:latin typeface="Arial" pitchFamily="34" charset="0"/>
                <a:ea typeface="+mj-ea"/>
                <a:cs typeface="Arial" pitchFamily="34" charset="0"/>
              </a:rPr>
              <a:t>Phase </a:t>
            </a:r>
            <a:r>
              <a:rPr lang="en-GB" b="1" dirty="0" smtClean="0">
                <a:solidFill>
                  <a:srgbClr val="8ABE34"/>
                </a:solidFill>
                <a:latin typeface="Arial" pitchFamily="34" charset="0"/>
                <a:ea typeface="+mj-ea"/>
                <a:cs typeface="Arial" pitchFamily="34" charset="0"/>
              </a:rPr>
              <a:t>I</a:t>
            </a:r>
            <a:r>
              <a:rPr lang="en-US" altLang="zh-CN" b="1" dirty="0" smtClean="0">
                <a:solidFill>
                  <a:srgbClr val="8ABE34"/>
                </a:solidFill>
                <a:latin typeface="Arial" pitchFamily="34" charset="0"/>
                <a:ea typeface="+mj-ea"/>
                <a:cs typeface="Arial" pitchFamily="34" charset="0"/>
              </a:rPr>
              <a:t>II</a:t>
            </a:r>
            <a:r>
              <a:rPr lang="en-GB" b="1" dirty="0" smtClean="0">
                <a:solidFill>
                  <a:srgbClr val="8ABE34"/>
                </a:solidFill>
                <a:latin typeface="Arial" pitchFamily="34" charset="0"/>
                <a:ea typeface="+mj-ea"/>
                <a:cs typeface="Arial" pitchFamily="34" charset="0"/>
              </a:rPr>
              <a:t>  cooperation</a:t>
            </a:r>
            <a:endParaRPr lang="en-GB" b="1" dirty="0">
              <a:solidFill>
                <a:srgbClr val="8ABE34"/>
              </a:solidFill>
              <a:latin typeface="Arial" pitchFamily="34" charset="0"/>
              <a:ea typeface="+mj-ea"/>
              <a:cs typeface="Arial" pitchFamily="34" charset="0"/>
            </a:endParaRPr>
          </a:p>
        </p:txBody>
      </p:sp>
      <p:sp>
        <p:nvSpPr>
          <p:cNvPr id="29" name="Text Placeholder 14"/>
          <p:cNvSpPr txBox="1">
            <a:spLocks/>
          </p:cNvSpPr>
          <p:nvPr/>
        </p:nvSpPr>
        <p:spPr>
          <a:xfrm>
            <a:off x="1320688" y="2254374"/>
            <a:ext cx="1511863" cy="444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9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hangingPunct="0">
              <a:spcAft>
                <a:spcPts val="0"/>
              </a:spcAft>
            </a:pPr>
            <a:r>
              <a:rPr lang="en-GB" sz="2000" b="1" dirty="0" smtClean="0">
                <a:solidFill>
                  <a:srgbClr val="FF0000"/>
                </a:solidFill>
              </a:rPr>
              <a:t>Coming !</a:t>
            </a:r>
          </a:p>
          <a:p>
            <a:pPr marL="0" indent="0" algn="ctr" fontAlgn="auto" hangingPunct="0">
              <a:spcAft>
                <a:spcPts val="0"/>
              </a:spcAft>
            </a:pPr>
            <a:endParaRPr lang="en-GB" sz="2000" b="1" dirty="0" smtClean="0">
              <a:solidFill>
                <a:srgbClr val="FF0000"/>
              </a:solidFill>
            </a:endParaRPr>
          </a:p>
          <a:p>
            <a:pPr marL="0" indent="0" algn="ctr" fontAlgn="auto" hangingPunct="0">
              <a:spcAft>
                <a:spcPts val="0"/>
              </a:spcAft>
            </a:pPr>
            <a:endParaRPr lang="en-GB" sz="2000" b="1" dirty="0" smtClean="0">
              <a:solidFill>
                <a:srgbClr val="FF0000"/>
              </a:solidFill>
            </a:endParaRPr>
          </a:p>
          <a:p>
            <a:pPr algn="ctr" fontAlgn="auto" hangingPunct="0">
              <a:spcAft>
                <a:spcPts val="0"/>
              </a:spcAft>
            </a:pPr>
            <a:r>
              <a:rPr lang="en-US" sz="2000" b="1" dirty="0" smtClean="0">
                <a:solidFill>
                  <a:srgbClr val="FF0000"/>
                </a:solidFill>
              </a:rPr>
              <a:t> </a:t>
            </a:r>
          </a:p>
          <a:p>
            <a:pPr algn="ctr" fontAlgn="auto" hangingPunct="0">
              <a:spcAft>
                <a:spcPts val="0"/>
              </a:spcAft>
              <a:buFont typeface="Arial" pitchFamily="34" charset="0"/>
              <a:buChar char="•"/>
            </a:pPr>
            <a:endParaRPr lang="en-GB" sz="1200" b="1" dirty="0" smtClean="0">
              <a:solidFill>
                <a:srgbClr val="FF0000"/>
              </a:solidFill>
            </a:endParaRPr>
          </a:p>
          <a:p>
            <a:pPr marL="0" indent="0" algn="ctr" defTabSz="457200" fontAlgn="auto">
              <a:lnSpc>
                <a:spcPts val="2500"/>
              </a:lnSpc>
              <a:spcAft>
                <a:spcPts val="0"/>
              </a:spcAft>
            </a:pPr>
            <a:endParaRPr lang="en-US" sz="2000" b="1" dirty="0">
              <a:solidFill>
                <a:srgbClr val="FF0000"/>
              </a:solidFill>
            </a:endParaRPr>
          </a:p>
        </p:txBody>
      </p:sp>
      <p:sp>
        <p:nvSpPr>
          <p:cNvPr id="32" name="Text Placeholder 14"/>
          <p:cNvSpPr txBox="1">
            <a:spLocks/>
          </p:cNvSpPr>
          <p:nvPr/>
        </p:nvSpPr>
        <p:spPr>
          <a:xfrm>
            <a:off x="3710475" y="1542927"/>
            <a:ext cx="5523554" cy="48245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dirty="0" smtClean="0"/>
          </a:p>
          <a:p>
            <a:pPr marL="457200" indent="-457200" hangingPunct="0"/>
            <a:r>
              <a:rPr lang="en-US" dirty="0" smtClean="0">
                <a:solidFill>
                  <a:prstClr val="black"/>
                </a:solidFill>
              </a:rPr>
              <a:t>Spatial </a:t>
            </a:r>
            <a:r>
              <a:rPr lang="en-US" dirty="0" smtClean="0">
                <a:solidFill>
                  <a:prstClr val="black"/>
                </a:solidFill>
              </a:rPr>
              <a:t>planning </a:t>
            </a:r>
            <a:r>
              <a:rPr lang="en-US" altLang="zh-CN" dirty="0" smtClean="0">
                <a:solidFill>
                  <a:prstClr val="black"/>
                </a:solidFill>
              </a:rPr>
              <a:t>&amp; water resource planning</a:t>
            </a:r>
            <a:endParaRPr lang="en-US" dirty="0" smtClean="0">
              <a:solidFill>
                <a:prstClr val="black"/>
              </a:solidFill>
            </a:endParaRPr>
          </a:p>
          <a:p>
            <a:pPr marL="457200" indent="-457200" hangingPunct="0"/>
            <a:r>
              <a:rPr lang="en-US" dirty="0" smtClean="0">
                <a:solidFill>
                  <a:prstClr val="black"/>
                </a:solidFill>
              </a:rPr>
              <a:t>Groundwater management</a:t>
            </a:r>
          </a:p>
          <a:p>
            <a:pPr marL="457200" indent="-457200" hangingPunct="0"/>
            <a:r>
              <a:rPr lang="en-US" dirty="0" smtClean="0">
                <a:solidFill>
                  <a:prstClr val="black"/>
                </a:solidFill>
              </a:rPr>
              <a:t>Green and Grey Water </a:t>
            </a:r>
            <a:r>
              <a:rPr lang="en-US" dirty="0" smtClean="0">
                <a:solidFill>
                  <a:prstClr val="black"/>
                </a:solidFill>
              </a:rPr>
              <a:t>infrastructure </a:t>
            </a:r>
            <a:r>
              <a:rPr lang="en-US" altLang="zh-CN" dirty="0" smtClean="0">
                <a:solidFill>
                  <a:prstClr val="black"/>
                </a:solidFill>
              </a:rPr>
              <a:t>planning</a:t>
            </a:r>
            <a:endParaRPr lang="en-US" dirty="0" smtClean="0">
              <a:solidFill>
                <a:prstClr val="black"/>
              </a:solidFill>
            </a:endParaRPr>
          </a:p>
          <a:p>
            <a:pPr marL="457200" indent="-457200" hangingPunct="0"/>
            <a:r>
              <a:rPr lang="en-US" dirty="0" smtClean="0">
                <a:solidFill>
                  <a:prstClr val="black"/>
                </a:solidFill>
              </a:rPr>
              <a:t>…..</a:t>
            </a:r>
            <a:endParaRPr lang="en-GB" dirty="0" smtClean="0">
              <a:solidFill>
                <a:srgbClr val="92D050"/>
              </a:solidFill>
            </a:endParaRPr>
          </a:p>
          <a:p>
            <a:endParaRPr lang="en-GB" dirty="0" smtClean="0"/>
          </a:p>
          <a:p>
            <a:pPr hangingPunct="0"/>
            <a:endParaRPr lang="en-US" dirty="0" smtClean="0">
              <a:solidFill>
                <a:prstClr val="black"/>
              </a:solidFill>
            </a:endParaRPr>
          </a:p>
          <a:p>
            <a:pPr hangingPunct="0"/>
            <a:endParaRPr lang="en-GB" dirty="0" smtClean="0">
              <a:solidFill>
                <a:srgbClr val="FF0000"/>
              </a:solidFill>
            </a:endParaRPr>
          </a:p>
          <a:p>
            <a:pPr marL="0" indent="0" defTabSz="457200">
              <a:lnSpc>
                <a:spcPts val="2500"/>
              </a:lnSpc>
            </a:pPr>
            <a:endParaRPr lang="en-US" b="1" dirty="0" smtClean="0">
              <a:solidFill>
                <a:srgbClr val="92D050"/>
              </a:solidFill>
            </a:endParaRPr>
          </a:p>
        </p:txBody>
      </p:sp>
      <p:pic>
        <p:nvPicPr>
          <p:cNvPr id="1026" name="Picture 2" descr="C:\Users\szl2\Desktop\blank cover压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989" y="2698626"/>
            <a:ext cx="1526396" cy="20802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szl2\Desktop\blank cover压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2312" y="3265178"/>
            <a:ext cx="1526396" cy="20802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szl2\Desktop\blank cover压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1239" y="3738748"/>
            <a:ext cx="1526396" cy="208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86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5"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06425" y="2476500"/>
            <a:ext cx="7267575"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13" name="Text Placeholder 13"/>
          <p:cNvSpPr txBox="1">
            <a:spLocks/>
          </p:cNvSpPr>
          <p:nvPr/>
        </p:nvSpPr>
        <p:spPr>
          <a:xfrm>
            <a:off x="539551" y="1285130"/>
            <a:ext cx="8938277"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US" b="1" dirty="0" smtClean="0">
                <a:solidFill>
                  <a:srgbClr val="0070C0"/>
                </a:solidFill>
                <a:latin typeface="Arial" pitchFamily="34" charset="0"/>
                <a:ea typeface="+mj-ea"/>
                <a:cs typeface="Arial" pitchFamily="34" charset="0"/>
              </a:rPr>
              <a:t>China </a:t>
            </a:r>
            <a:r>
              <a:rPr lang="en-US" b="1" dirty="0">
                <a:solidFill>
                  <a:srgbClr val="0070C0"/>
                </a:solidFill>
                <a:latin typeface="Arial" pitchFamily="34" charset="0"/>
                <a:ea typeface="+mj-ea"/>
                <a:cs typeface="Arial" pitchFamily="34" charset="0"/>
              </a:rPr>
              <a:t>river-basin </a:t>
            </a:r>
            <a:r>
              <a:rPr lang="en-US" b="1" dirty="0" smtClean="0">
                <a:solidFill>
                  <a:srgbClr val="0070C0"/>
                </a:solidFill>
                <a:latin typeface="Arial" pitchFamily="34" charset="0"/>
                <a:ea typeface="+mj-ea"/>
                <a:cs typeface="Arial" pitchFamily="34" charset="0"/>
              </a:rPr>
              <a:t>planning</a:t>
            </a:r>
            <a:endParaRPr lang="en-US" b="1" dirty="0">
              <a:solidFill>
                <a:srgbClr val="0070C0"/>
              </a:solidFill>
              <a:latin typeface="Arial" pitchFamily="34" charset="0"/>
              <a:ea typeface="+mj-ea"/>
              <a:cs typeface="Arial" pitchFamily="34" charset="0"/>
            </a:endParaRPr>
          </a:p>
        </p:txBody>
      </p:sp>
      <p:sp>
        <p:nvSpPr>
          <p:cNvPr id="15" name="Text Placeholder 14"/>
          <p:cNvSpPr txBox="1">
            <a:spLocks/>
          </p:cNvSpPr>
          <p:nvPr/>
        </p:nvSpPr>
        <p:spPr>
          <a:xfrm>
            <a:off x="568579" y="1556792"/>
            <a:ext cx="8111921" cy="48245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endParaRPr lang="en-GB" dirty="0" smtClean="0"/>
          </a:p>
          <a:p>
            <a:pPr marL="0" indent="0" algn="just" hangingPunct="0">
              <a:buNone/>
            </a:pPr>
            <a:r>
              <a:rPr lang="en-US" dirty="0">
                <a:solidFill>
                  <a:prstClr val="black"/>
                </a:solidFill>
              </a:rPr>
              <a:t>General planning formulated for developing, utilizing, saving and protecting water resources, and preventing and controlling water disasters, according to requirements of </a:t>
            </a:r>
            <a:r>
              <a:rPr lang="en-US" dirty="0" smtClean="0">
                <a:solidFill>
                  <a:prstClr val="black"/>
                </a:solidFill>
              </a:rPr>
              <a:t>socio-economic development as well as </a:t>
            </a:r>
            <a:r>
              <a:rPr lang="en-US" dirty="0">
                <a:solidFill>
                  <a:prstClr val="black"/>
                </a:solidFill>
              </a:rPr>
              <a:t>status quo of development and utilization of water </a:t>
            </a:r>
            <a:r>
              <a:rPr lang="en-US" dirty="0" smtClean="0">
                <a:solidFill>
                  <a:prstClr val="black"/>
                </a:solidFill>
              </a:rPr>
              <a:t>resources.</a:t>
            </a:r>
          </a:p>
          <a:p>
            <a:pPr marL="0" indent="0" algn="just" hangingPunct="0">
              <a:buNone/>
            </a:pPr>
            <a:endParaRPr lang="en-US" dirty="0" smtClean="0">
              <a:solidFill>
                <a:prstClr val="black"/>
              </a:solidFill>
            </a:endParaRPr>
          </a:p>
          <a:p>
            <a:pPr marL="0" indent="0" algn="r" hangingPunct="0">
              <a:buNone/>
            </a:pPr>
            <a:r>
              <a:rPr lang="en-US" i="1" dirty="0">
                <a:solidFill>
                  <a:prstClr val="black"/>
                </a:solidFill>
              </a:rPr>
              <a:t>People’s Republic of China Water Act</a:t>
            </a:r>
          </a:p>
          <a:p>
            <a:pPr marL="0" indent="0" algn="just" hangingPunct="0">
              <a:buNone/>
            </a:pPr>
            <a:endParaRPr lang="en-GB" dirty="0" smtClean="0">
              <a:solidFill>
                <a:srgbClr val="FF0000"/>
              </a:solidFill>
            </a:endParaRPr>
          </a:p>
          <a:p>
            <a:pPr marL="0" indent="0" algn="just" defTabSz="457200">
              <a:lnSpc>
                <a:spcPts val="2500"/>
              </a:lnSpc>
            </a:pPr>
            <a:endParaRPr lang="en-US" b="1" dirty="0" smtClean="0">
              <a:solidFill>
                <a:srgbClr val="92D050"/>
              </a:solidFill>
            </a:endParaRPr>
          </a:p>
        </p:txBody>
      </p:sp>
    </p:spTree>
    <p:extLst>
      <p:ext uri="{BB962C8B-B14F-4D97-AF65-F5344CB8AC3E}">
        <p14:creationId xmlns:p14="http://schemas.microsoft.com/office/powerpoint/2010/main" val="19512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2" name="矩形 1"/>
          <p:cNvSpPr/>
          <p:nvPr/>
        </p:nvSpPr>
        <p:spPr>
          <a:xfrm>
            <a:off x="2296619" y="2044005"/>
            <a:ext cx="432644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a:t>
            </a: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altLang="zh-CN"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a:t>
            </a: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1" name="Text Placeholder 14"/>
          <p:cNvSpPr txBox="1">
            <a:spLocks/>
          </p:cNvSpPr>
          <p:nvPr/>
        </p:nvSpPr>
        <p:spPr>
          <a:xfrm>
            <a:off x="1117600" y="3468911"/>
            <a:ext cx="7231340" cy="14912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80000"/>
              </a:lnSpc>
              <a:buNone/>
            </a:pPr>
            <a:r>
              <a:rPr lang="en-US" altLang="zh-CN" sz="1800" dirty="0" smtClean="0"/>
              <a:t>Ying </a:t>
            </a:r>
            <a:r>
              <a:rPr lang="en-US" altLang="zh-CN" sz="1800" dirty="0" err="1" smtClean="0"/>
              <a:t>Tian</a:t>
            </a:r>
            <a:r>
              <a:rPr lang="en-US" altLang="zh-CN" sz="1800" dirty="0" smtClean="0"/>
              <a:t>           </a:t>
            </a:r>
            <a:r>
              <a:rPr lang="en-US" altLang="zh-CN" sz="1800" dirty="0" smtClean="0">
                <a:hlinkClick r:id="rId5"/>
              </a:rPr>
              <a:t>147911198@qq.com</a:t>
            </a:r>
            <a:endParaRPr lang="en-US" altLang="zh-CN" sz="1800" dirty="0" smtClean="0"/>
          </a:p>
          <a:p>
            <a:pPr marL="0" lvl="0" indent="0">
              <a:lnSpc>
                <a:spcPct val="80000"/>
              </a:lnSpc>
              <a:buNone/>
            </a:pPr>
            <a:endParaRPr lang="en-US" altLang="zh-CN" sz="1800" dirty="0"/>
          </a:p>
          <a:p>
            <a:pPr marL="0" lvl="0" indent="0">
              <a:lnSpc>
                <a:spcPct val="80000"/>
              </a:lnSpc>
              <a:buNone/>
            </a:pPr>
            <a:r>
              <a:rPr lang="en-GB" altLang="zh-CN" sz="1800" dirty="0"/>
              <a:t>Dave </a:t>
            </a:r>
            <a:r>
              <a:rPr lang="en-GB" altLang="zh-CN" sz="1800" dirty="0" err="1" smtClean="0"/>
              <a:t>Tickner</a:t>
            </a:r>
            <a:r>
              <a:rPr lang="en-GB" altLang="zh-CN" sz="1800" dirty="0" smtClean="0"/>
              <a:t>     </a:t>
            </a:r>
            <a:r>
              <a:rPr lang="it-IT" altLang="zh-CN" sz="1800" dirty="0" smtClean="0">
                <a:hlinkClick r:id="rId6"/>
              </a:rPr>
              <a:t>DTickner@wwf.org.uk</a:t>
            </a:r>
            <a:endParaRPr lang="it-IT" altLang="zh-CN" sz="1800" dirty="0" smtClean="0"/>
          </a:p>
          <a:p>
            <a:pPr marL="0" lvl="0" indent="0">
              <a:lnSpc>
                <a:spcPct val="80000"/>
              </a:lnSpc>
              <a:buNone/>
            </a:pPr>
            <a:endParaRPr lang="en-US" altLang="zh-CN" sz="1800" dirty="0" smtClean="0"/>
          </a:p>
          <a:p>
            <a:pPr marL="0" lvl="0" indent="0">
              <a:lnSpc>
                <a:spcPct val="80000"/>
              </a:lnSpc>
              <a:buNone/>
            </a:pPr>
            <a:endParaRPr lang="zh-CN" altLang="zh-CN" sz="1800" dirty="0"/>
          </a:p>
        </p:txBody>
      </p:sp>
    </p:spTree>
    <p:extLst>
      <p:ext uri="{BB962C8B-B14F-4D97-AF65-F5344CB8AC3E}">
        <p14:creationId xmlns:p14="http://schemas.microsoft.com/office/powerpoint/2010/main" val="30886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5"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06425" y="2476500"/>
            <a:ext cx="7267575"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13" name="Text Placeholder 13"/>
          <p:cNvSpPr txBox="1">
            <a:spLocks/>
          </p:cNvSpPr>
          <p:nvPr/>
        </p:nvSpPr>
        <p:spPr>
          <a:xfrm>
            <a:off x="539551" y="1285130"/>
            <a:ext cx="8938277"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US" b="1" dirty="0" smtClean="0">
                <a:solidFill>
                  <a:srgbClr val="0070C0"/>
                </a:solidFill>
                <a:latin typeface="Arial" pitchFamily="34" charset="0"/>
                <a:ea typeface="+mj-ea"/>
                <a:cs typeface="Arial" pitchFamily="34" charset="0"/>
              </a:rPr>
              <a:t>China </a:t>
            </a:r>
            <a:r>
              <a:rPr lang="en-US" b="1" dirty="0">
                <a:solidFill>
                  <a:srgbClr val="0070C0"/>
                </a:solidFill>
                <a:latin typeface="Arial" pitchFamily="34" charset="0"/>
                <a:ea typeface="+mj-ea"/>
                <a:cs typeface="Arial" pitchFamily="34" charset="0"/>
              </a:rPr>
              <a:t>river-basin planning  </a:t>
            </a:r>
            <a:r>
              <a:rPr lang="en-US" sz="2400" b="1" i="1" dirty="0">
                <a:solidFill>
                  <a:srgbClr val="FF3399"/>
                </a:solidFill>
                <a:latin typeface="Arial" pitchFamily="34" charset="0"/>
                <a:ea typeface="+mj-ea"/>
                <a:cs typeface="Arial" pitchFamily="34" charset="0"/>
              </a:rPr>
              <a:t>General </a:t>
            </a:r>
            <a:r>
              <a:rPr lang="en-US" sz="2400" b="1" i="1" dirty="0" smtClean="0">
                <a:solidFill>
                  <a:srgbClr val="FF3399"/>
                </a:solidFill>
                <a:latin typeface="Arial" pitchFamily="34" charset="0"/>
                <a:ea typeface="+mj-ea"/>
                <a:cs typeface="Arial" pitchFamily="34" charset="0"/>
              </a:rPr>
              <a:t>Orientation</a:t>
            </a:r>
            <a:endParaRPr lang="en-US" b="1" dirty="0">
              <a:solidFill>
                <a:srgbClr val="8ABE34"/>
              </a:solidFill>
              <a:latin typeface="Arial" pitchFamily="34" charset="0"/>
              <a:ea typeface="+mj-ea"/>
              <a:cs typeface="Arial" pitchFamily="34" charset="0"/>
            </a:endParaRPr>
          </a:p>
        </p:txBody>
      </p:sp>
      <p:sp>
        <p:nvSpPr>
          <p:cNvPr id="17" name="Text Placeholder 14"/>
          <p:cNvSpPr txBox="1">
            <a:spLocks/>
          </p:cNvSpPr>
          <p:nvPr/>
        </p:nvSpPr>
        <p:spPr>
          <a:xfrm>
            <a:off x="539551" y="1556792"/>
            <a:ext cx="8459306" cy="48245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dirty="0" smtClean="0"/>
          </a:p>
          <a:p>
            <a:pPr marL="457200" indent="-457200" hangingPunct="0"/>
            <a:r>
              <a:rPr lang="en-US" altLang="zh-CN" sz="2400" dirty="0">
                <a:solidFill>
                  <a:prstClr val="black"/>
                </a:solidFill>
                <a:sym typeface="Times New Roman" pitchFamily="18" charset="0"/>
              </a:rPr>
              <a:t>A programmatic document to coordinate river-basin and regional </a:t>
            </a:r>
            <a:r>
              <a:rPr lang="en-US" altLang="zh-CN" sz="2400" dirty="0" smtClean="0">
                <a:solidFill>
                  <a:prstClr val="black"/>
                </a:solidFill>
                <a:sym typeface="Times New Roman" pitchFamily="18" charset="0"/>
              </a:rPr>
              <a:t>socio-economic development</a:t>
            </a:r>
            <a:r>
              <a:rPr lang="en-US" altLang="zh-CN" sz="2400" dirty="0">
                <a:solidFill>
                  <a:prstClr val="black"/>
                </a:solidFill>
                <a:sym typeface="Times New Roman" pitchFamily="18" charset="0"/>
              </a:rPr>
              <a:t>, sustainable utilization of water resources and </a:t>
            </a:r>
            <a:r>
              <a:rPr lang="en-US" altLang="zh-CN" sz="2400" dirty="0" smtClean="0">
                <a:solidFill>
                  <a:prstClr val="black"/>
                </a:solidFill>
                <a:sym typeface="Times New Roman" pitchFamily="18" charset="0"/>
              </a:rPr>
              <a:t>eco-environmental </a:t>
            </a:r>
            <a:r>
              <a:rPr lang="en-US" altLang="zh-CN" sz="2400" dirty="0">
                <a:solidFill>
                  <a:prstClr val="black"/>
                </a:solidFill>
                <a:sym typeface="Times New Roman" pitchFamily="18" charset="0"/>
              </a:rPr>
              <a:t>protection</a:t>
            </a:r>
          </a:p>
          <a:p>
            <a:pPr marL="457200" indent="-457200" hangingPunct="0"/>
            <a:r>
              <a:rPr lang="en-US" altLang="zh-CN" sz="2400" dirty="0">
                <a:solidFill>
                  <a:prstClr val="black"/>
                </a:solidFill>
                <a:sym typeface="Times New Roman" pitchFamily="18" charset="0"/>
              </a:rPr>
              <a:t>An important basis for harnessing rivers, preventing and controlling water disasters, comprehensively developing and utilizing water resources,</a:t>
            </a:r>
            <a:r>
              <a:rPr lang="zh-CN" altLang="en-US" sz="2400" dirty="0">
                <a:solidFill>
                  <a:prstClr val="black"/>
                </a:solidFill>
                <a:sym typeface="Times New Roman" pitchFamily="18" charset="0"/>
              </a:rPr>
              <a:t> </a:t>
            </a:r>
            <a:r>
              <a:rPr lang="en-US" altLang="zh-CN" sz="2400" dirty="0">
                <a:solidFill>
                  <a:prstClr val="black"/>
                </a:solidFill>
                <a:sym typeface="Times New Roman" pitchFamily="18" charset="0"/>
              </a:rPr>
              <a:t>and protecting water ecology and environment</a:t>
            </a:r>
            <a:endParaRPr lang="zh-CN" altLang="en-US" sz="2400" dirty="0">
              <a:solidFill>
                <a:prstClr val="black"/>
              </a:solidFill>
            </a:endParaRPr>
          </a:p>
          <a:p>
            <a:pPr marL="457200" indent="-457200" hangingPunct="0"/>
            <a:r>
              <a:rPr lang="en-US" altLang="zh-CN" sz="2400" dirty="0" smtClean="0">
                <a:solidFill>
                  <a:prstClr val="black"/>
                </a:solidFill>
                <a:sym typeface="Times New Roman" pitchFamily="18" charset="0"/>
              </a:rPr>
              <a:t>An </a:t>
            </a:r>
            <a:r>
              <a:rPr lang="en-US" altLang="zh-CN" sz="2400" dirty="0">
                <a:solidFill>
                  <a:prstClr val="black"/>
                </a:solidFill>
                <a:sym typeface="Times New Roman" pitchFamily="18" charset="0"/>
              </a:rPr>
              <a:t>important basis for the government </a:t>
            </a:r>
            <a:r>
              <a:rPr lang="en-US" altLang="zh-CN" sz="2400" dirty="0" smtClean="0">
                <a:solidFill>
                  <a:prstClr val="black"/>
                </a:solidFill>
                <a:sym typeface="Times New Roman" pitchFamily="18" charset="0"/>
              </a:rPr>
              <a:t>to strengthen macro-control</a:t>
            </a:r>
            <a:r>
              <a:rPr lang="en-US" altLang="zh-CN" sz="2400" dirty="0">
                <a:solidFill>
                  <a:prstClr val="black"/>
                </a:solidFill>
                <a:sym typeface="Times New Roman" pitchFamily="18" charset="0"/>
              </a:rPr>
              <a:t> </a:t>
            </a:r>
            <a:r>
              <a:rPr lang="en-US" altLang="zh-CN" sz="2400" dirty="0" smtClean="0">
                <a:solidFill>
                  <a:prstClr val="black"/>
                </a:solidFill>
                <a:sym typeface="Times New Roman" pitchFamily="18" charset="0"/>
              </a:rPr>
              <a:t>and social management, </a:t>
            </a:r>
            <a:r>
              <a:rPr lang="en-US" altLang="zh-CN" sz="2400" dirty="0">
                <a:solidFill>
                  <a:prstClr val="black"/>
                </a:solidFill>
                <a:sym typeface="Times New Roman" pitchFamily="18" charset="0"/>
              </a:rPr>
              <a:t>and </a:t>
            </a:r>
            <a:r>
              <a:rPr lang="en-US" altLang="zh-CN" sz="2400" dirty="0" smtClean="0">
                <a:solidFill>
                  <a:prstClr val="black"/>
                </a:solidFill>
                <a:sym typeface="Times New Roman" pitchFamily="18" charset="0"/>
              </a:rPr>
              <a:t>to provide </a:t>
            </a:r>
            <a:r>
              <a:rPr lang="en-US" altLang="zh-CN" sz="2400" dirty="0">
                <a:solidFill>
                  <a:prstClr val="black"/>
                </a:solidFill>
                <a:sym typeface="Times New Roman" pitchFamily="18" charset="0"/>
              </a:rPr>
              <a:t>public service </a:t>
            </a:r>
            <a:endParaRPr lang="en-US" sz="2400" dirty="0">
              <a:solidFill>
                <a:prstClr val="black"/>
              </a:solidFill>
            </a:endParaRPr>
          </a:p>
        </p:txBody>
      </p:sp>
    </p:spTree>
    <p:extLst>
      <p:ext uri="{BB962C8B-B14F-4D97-AF65-F5344CB8AC3E}">
        <p14:creationId xmlns:p14="http://schemas.microsoft.com/office/powerpoint/2010/main" val="17403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942" y="4060812"/>
            <a:ext cx="7155543" cy="273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descr="RS17 ID long_blue.png">
            <a:extLst>
              <a:ext uri="{FF2B5EF4-FFF2-40B4-BE49-F238E27FC236}">
                <a16:creationId xmlns:a16="http://schemas.microsoft.com/office/drawing/2014/main" xmlns="" id="{76CFB082-9B2A-4337-9794-7407E9A9746D}"/>
              </a:ext>
            </a:extLst>
          </p:cNvPr>
          <p:cNvPicPr>
            <a:picLocks noChangeAspect="1"/>
          </p:cNvPicPr>
          <p:nvPr/>
        </p:nvPicPr>
        <p:blipFill>
          <a:blip r:embed="rId4" cstate="print"/>
          <a:stretch>
            <a:fillRect/>
          </a:stretch>
        </p:blipFill>
        <p:spPr>
          <a:xfrm>
            <a:off x="185057" y="170689"/>
            <a:ext cx="3842657" cy="915730"/>
          </a:xfrm>
          <a:prstGeom prst="rect">
            <a:avLst/>
          </a:prstGeom>
        </p:spPr>
      </p:pic>
      <p:sp>
        <p:nvSpPr>
          <p:cNvPr id="35" name="Rectangle 6">
            <a:extLst>
              <a:ext uri="{FF2B5EF4-FFF2-40B4-BE49-F238E27FC236}">
                <a16:creationId xmlns:a16="http://schemas.microsoft.com/office/drawing/2014/main" xmlns="" id="{C5D61158-37EC-496D-8353-E9FAE5C21C5D}"/>
              </a:ext>
            </a:extLst>
          </p:cNvPr>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6" name="Picture 20">
            <a:extLst>
              <a:ext uri="{FF2B5EF4-FFF2-40B4-BE49-F238E27FC236}">
                <a16:creationId xmlns:a16="http://schemas.microsoft.com/office/drawing/2014/main" xmlns="" id="{8E1AC1A6-DF31-4BF5-B981-8A8FC9FCD1AC}"/>
              </a:ext>
            </a:extLst>
          </p:cNvPr>
          <p:cNvPicPr/>
          <p:nvPr/>
        </p:nvPicPr>
        <p:blipFill rotWithShape="1">
          <a:blip r:embed="rId5"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37" name="TextBox 42">
            <a:extLst>
              <a:ext uri="{FF2B5EF4-FFF2-40B4-BE49-F238E27FC236}">
                <a16:creationId xmlns:a16="http://schemas.microsoft.com/office/drawing/2014/main" xmlns="" id="{16BA8D6D-0F3F-477E-9830-357242E8D6E4}"/>
              </a:ext>
            </a:extLst>
          </p:cNvPr>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cxnSp>
        <p:nvCxnSpPr>
          <p:cNvPr id="38" name="Straight Connector 10">
            <a:extLst>
              <a:ext uri="{FF2B5EF4-FFF2-40B4-BE49-F238E27FC236}">
                <a16:creationId xmlns:a16="http://schemas.microsoft.com/office/drawing/2014/main" xmlns="" id="{4B615D0B-7945-4A1C-8E50-43A1D0CF0003}"/>
              </a:ext>
            </a:extLst>
          </p:cNvPr>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44" name="Text Placeholder 13"/>
          <p:cNvSpPr txBox="1">
            <a:spLocks/>
          </p:cNvSpPr>
          <p:nvPr/>
        </p:nvSpPr>
        <p:spPr>
          <a:xfrm>
            <a:off x="539551" y="1285130"/>
            <a:ext cx="8938277"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US" b="1" dirty="0" smtClean="0">
                <a:solidFill>
                  <a:srgbClr val="0070C0"/>
                </a:solidFill>
                <a:latin typeface="Arial" pitchFamily="34" charset="0"/>
                <a:ea typeface="+mj-ea"/>
                <a:cs typeface="Arial" pitchFamily="34" charset="0"/>
              </a:rPr>
              <a:t>China river-basin planning  </a:t>
            </a:r>
            <a:r>
              <a:rPr lang="en-US" sz="2400" b="1" i="1" dirty="0" smtClean="0">
                <a:solidFill>
                  <a:srgbClr val="FF3399"/>
                </a:solidFill>
                <a:latin typeface="Arial" pitchFamily="34" charset="0"/>
                <a:ea typeface="+mj-ea"/>
                <a:cs typeface="Arial" pitchFamily="34" charset="0"/>
              </a:rPr>
              <a:t>History</a:t>
            </a:r>
            <a:endParaRPr lang="en-US" b="1" dirty="0">
              <a:solidFill>
                <a:srgbClr val="8ABE34"/>
              </a:solidFill>
              <a:latin typeface="Arial" pitchFamily="34" charset="0"/>
              <a:ea typeface="+mj-ea"/>
              <a:cs typeface="Arial" pitchFamily="34" charset="0"/>
            </a:endParaRPr>
          </a:p>
        </p:txBody>
      </p:sp>
      <p:pic>
        <p:nvPicPr>
          <p:cNvPr id="1028" name="Picture 4" descr="C:\Users\szl2\Desktop\图片2压缩.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72" y="1515303"/>
            <a:ext cx="5743277" cy="4058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60174" y="3428640"/>
            <a:ext cx="1422400" cy="292388"/>
          </a:xfrm>
          <a:prstGeom prst="rect">
            <a:avLst/>
          </a:prstGeom>
          <a:noFill/>
        </p:spPr>
        <p:txBody>
          <a:bodyPr wrap="square" rtlCol="0">
            <a:spAutoFit/>
          </a:bodyPr>
          <a:lstStyle>
            <a:defPPr>
              <a:defRPr lang="en-US"/>
            </a:defPPr>
            <a:lvl1pPr>
              <a:defRPr sz="1400" b="1">
                <a:solidFill>
                  <a:schemeClr val="bg1">
                    <a:lumMod val="50000"/>
                  </a:schemeClr>
                </a:solidFill>
              </a:defRPr>
            </a:lvl1pPr>
          </a:lstStyle>
          <a:p>
            <a:r>
              <a:rPr lang="en-US" altLang="zh-CN" sz="1300" dirty="0"/>
              <a:t>Yellow River</a:t>
            </a:r>
            <a:endParaRPr lang="zh-CN" altLang="en-US" sz="1300" dirty="0"/>
          </a:p>
        </p:txBody>
      </p:sp>
      <p:sp>
        <p:nvSpPr>
          <p:cNvPr id="18" name="TextBox 17"/>
          <p:cNvSpPr txBox="1"/>
          <p:nvPr/>
        </p:nvSpPr>
        <p:spPr>
          <a:xfrm>
            <a:off x="2398491" y="3839294"/>
            <a:ext cx="1422400" cy="292388"/>
          </a:xfrm>
          <a:prstGeom prst="rect">
            <a:avLst/>
          </a:prstGeom>
          <a:noFill/>
        </p:spPr>
        <p:txBody>
          <a:bodyPr wrap="square" rtlCol="0">
            <a:spAutoFit/>
          </a:bodyPr>
          <a:lstStyle>
            <a:defPPr>
              <a:defRPr lang="en-US"/>
            </a:defPPr>
            <a:lvl1pPr>
              <a:defRPr sz="1300" b="1">
                <a:solidFill>
                  <a:schemeClr val="bg1">
                    <a:lumMod val="50000"/>
                  </a:schemeClr>
                </a:solidFill>
              </a:defRPr>
            </a:lvl1pPr>
          </a:lstStyle>
          <a:p>
            <a:r>
              <a:rPr lang="en-US" altLang="zh-CN" dirty="0"/>
              <a:t>Yangtze River</a:t>
            </a:r>
            <a:endParaRPr lang="zh-CN" altLang="en-US" dirty="0"/>
          </a:p>
        </p:txBody>
      </p:sp>
    </p:spTree>
    <p:extLst>
      <p:ext uri="{BB962C8B-B14F-4D97-AF65-F5344CB8AC3E}">
        <p14:creationId xmlns:p14="http://schemas.microsoft.com/office/powerpoint/2010/main" val="1491502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7" descr="RS17 ID long_blue.png">
            <a:extLst>
              <a:ext uri="{FF2B5EF4-FFF2-40B4-BE49-F238E27FC236}">
                <a16:creationId xmlns:a16="http://schemas.microsoft.com/office/drawing/2014/main" xmlns="" id="{76CFB082-9B2A-4337-9794-7407E9A9746D}"/>
              </a:ext>
            </a:extLst>
          </p:cNvPr>
          <p:cNvPicPr>
            <a:picLocks noChangeAspect="1"/>
          </p:cNvPicPr>
          <p:nvPr/>
        </p:nvPicPr>
        <p:blipFill>
          <a:blip r:embed="rId3" cstate="print"/>
          <a:stretch>
            <a:fillRect/>
          </a:stretch>
        </p:blipFill>
        <p:spPr>
          <a:xfrm>
            <a:off x="185057" y="170689"/>
            <a:ext cx="3842657" cy="915730"/>
          </a:xfrm>
          <a:prstGeom prst="rect">
            <a:avLst/>
          </a:prstGeom>
        </p:spPr>
      </p:pic>
      <p:sp>
        <p:nvSpPr>
          <p:cNvPr id="35" name="Rectangle 6">
            <a:extLst>
              <a:ext uri="{FF2B5EF4-FFF2-40B4-BE49-F238E27FC236}">
                <a16:creationId xmlns:a16="http://schemas.microsoft.com/office/drawing/2014/main" xmlns="" id="{C5D61158-37EC-496D-8353-E9FAE5C21C5D}"/>
              </a:ext>
            </a:extLst>
          </p:cNvPr>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6" name="Picture 20">
            <a:extLst>
              <a:ext uri="{FF2B5EF4-FFF2-40B4-BE49-F238E27FC236}">
                <a16:creationId xmlns:a16="http://schemas.microsoft.com/office/drawing/2014/main" xmlns="" id="{8E1AC1A6-DF31-4BF5-B981-8A8FC9FCD1AC}"/>
              </a:ext>
            </a:extLst>
          </p:cNvPr>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37" name="TextBox 42">
            <a:extLst>
              <a:ext uri="{FF2B5EF4-FFF2-40B4-BE49-F238E27FC236}">
                <a16:creationId xmlns:a16="http://schemas.microsoft.com/office/drawing/2014/main" xmlns="" id="{16BA8D6D-0F3F-477E-9830-357242E8D6E4}"/>
              </a:ext>
            </a:extLst>
          </p:cNvPr>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cxnSp>
        <p:nvCxnSpPr>
          <p:cNvPr id="38" name="Straight Connector 10">
            <a:extLst>
              <a:ext uri="{FF2B5EF4-FFF2-40B4-BE49-F238E27FC236}">
                <a16:creationId xmlns:a16="http://schemas.microsoft.com/office/drawing/2014/main" xmlns="" id="{4B615D0B-7945-4A1C-8E50-43A1D0CF0003}"/>
              </a:ext>
            </a:extLst>
          </p:cNvPr>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44" name="Text Placeholder 13"/>
          <p:cNvSpPr txBox="1">
            <a:spLocks/>
          </p:cNvSpPr>
          <p:nvPr/>
        </p:nvSpPr>
        <p:spPr>
          <a:xfrm>
            <a:off x="539551" y="1285130"/>
            <a:ext cx="8938277"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US" b="1" dirty="0" smtClean="0">
                <a:solidFill>
                  <a:srgbClr val="0070C0"/>
                </a:solidFill>
                <a:latin typeface="Arial" pitchFamily="34" charset="0"/>
                <a:ea typeface="+mj-ea"/>
                <a:cs typeface="Arial" pitchFamily="34" charset="0"/>
              </a:rPr>
              <a:t>China river-basin planning  </a:t>
            </a:r>
            <a:r>
              <a:rPr lang="en-US" sz="2400" b="1" i="1" dirty="0" smtClean="0">
                <a:solidFill>
                  <a:srgbClr val="FF3399"/>
                </a:solidFill>
                <a:latin typeface="Arial" pitchFamily="34" charset="0"/>
                <a:ea typeface="+mj-ea"/>
                <a:cs typeface="Arial" pitchFamily="34" charset="0"/>
              </a:rPr>
              <a:t>History</a:t>
            </a:r>
            <a:endParaRPr lang="en-US" b="1" dirty="0">
              <a:solidFill>
                <a:srgbClr val="8ABE34"/>
              </a:solidFill>
              <a:latin typeface="Arial" pitchFamily="34" charset="0"/>
              <a:ea typeface="+mj-ea"/>
              <a:cs typeface="Arial" pitchFamily="34" charset="0"/>
            </a:endParaRPr>
          </a:p>
        </p:txBody>
      </p:sp>
      <p:sp>
        <p:nvSpPr>
          <p:cNvPr id="4" name="矩形 3"/>
          <p:cNvSpPr/>
          <p:nvPr/>
        </p:nvSpPr>
        <p:spPr>
          <a:xfrm>
            <a:off x="473555" y="1980929"/>
            <a:ext cx="8245901" cy="4154984"/>
          </a:xfrm>
          <a:prstGeom prst="rect">
            <a:avLst/>
          </a:prstGeom>
        </p:spPr>
        <p:txBody>
          <a:bodyPr wrap="square">
            <a:spAutoFit/>
          </a:bodyPr>
          <a:lstStyle/>
          <a:p>
            <a:pPr marL="1074738" indent="-1074738"/>
            <a:r>
              <a:rPr lang="en-US" altLang="zh-CN" sz="2400" b="1" dirty="0" smtClean="0"/>
              <a:t>1</a:t>
            </a:r>
            <a:r>
              <a:rPr lang="en-US" altLang="zh-CN" sz="2400" b="1" baseline="30000" dirty="0" smtClean="0"/>
              <a:t>st</a:t>
            </a:r>
            <a:r>
              <a:rPr lang="en-US" altLang="zh-CN" sz="2400" b="1" dirty="0" smtClean="0"/>
              <a:t> round  </a:t>
            </a:r>
            <a:r>
              <a:rPr lang="en-US" altLang="zh-CN" sz="2000" dirty="0"/>
              <a:t>with a focus on river regulation and management, disaster prevention and mitigation. This laid the foundations for the basic layout of major water projects in China’s large river basins.</a:t>
            </a:r>
          </a:p>
          <a:p>
            <a:endParaRPr lang="zh-CN" altLang="zh-CN" sz="2000" dirty="0"/>
          </a:p>
          <a:p>
            <a:pPr marL="982663" indent="-982663"/>
            <a:r>
              <a:rPr lang="en-US" altLang="zh-CN" sz="2000" b="1" dirty="0" smtClean="0"/>
              <a:t>2</a:t>
            </a:r>
            <a:r>
              <a:rPr lang="en-US" altLang="zh-CN" sz="2000" b="1" baseline="30000" dirty="0" smtClean="0"/>
              <a:t>nd</a:t>
            </a:r>
            <a:r>
              <a:rPr lang="en-US" altLang="zh-CN" sz="2000" b="1" dirty="0" smtClean="0"/>
              <a:t> round  </a:t>
            </a:r>
            <a:r>
              <a:rPr lang="en-US" altLang="zh-CN" sz="2000" dirty="0" smtClean="0"/>
              <a:t>emphasized </a:t>
            </a:r>
            <a:r>
              <a:rPr lang="en-US" altLang="zh-CN" sz="2000" dirty="0"/>
              <a:t>integrated water resources development. Considerations of water resources protection and management were reinforced. Overall layout of 7 major rivers were developed at this stage.</a:t>
            </a:r>
          </a:p>
          <a:p>
            <a:endParaRPr lang="zh-CN" altLang="zh-CN" sz="2000" dirty="0"/>
          </a:p>
          <a:p>
            <a:pPr marL="982663" indent="-982663"/>
            <a:r>
              <a:rPr lang="en-US" altLang="zh-CN" sz="2000" b="1" dirty="0" smtClean="0"/>
              <a:t>3</a:t>
            </a:r>
            <a:r>
              <a:rPr lang="en-US" altLang="zh-CN" sz="2000" b="1" baseline="30000" dirty="0" smtClean="0"/>
              <a:t>rd</a:t>
            </a:r>
            <a:r>
              <a:rPr lang="en-US" altLang="zh-CN" sz="2000" b="1" dirty="0" smtClean="0"/>
              <a:t> round  </a:t>
            </a:r>
            <a:r>
              <a:rPr lang="en-US" altLang="zh-CN" sz="2000" dirty="0" smtClean="0"/>
              <a:t>based </a:t>
            </a:r>
            <a:r>
              <a:rPr lang="en-US" altLang="zh-CN" sz="2000" dirty="0"/>
              <a:t>on the core philosophy of </a:t>
            </a:r>
            <a:r>
              <a:rPr lang="en-US" altLang="zh-CN" sz="2000" dirty="0" smtClean="0"/>
              <a:t>harmony between </a:t>
            </a:r>
            <a:r>
              <a:rPr lang="en-US" altLang="zh-CN" sz="2000" dirty="0"/>
              <a:t>human and nature. The emphasis was on maintaining river health and ensuring sustainable development of water resources. More attention was paid to the role of river basin planning in social management.</a:t>
            </a:r>
            <a:endParaRPr lang="zh-CN" altLang="zh-CN" sz="2000" dirty="0"/>
          </a:p>
        </p:txBody>
      </p:sp>
    </p:spTree>
    <p:extLst>
      <p:ext uri="{BB962C8B-B14F-4D97-AF65-F5344CB8AC3E}">
        <p14:creationId xmlns:p14="http://schemas.microsoft.com/office/powerpoint/2010/main" val="3048286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5"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19" name="Freeform 35"/>
          <p:cNvSpPr>
            <a:spLocks/>
          </p:cNvSpPr>
          <p:nvPr/>
        </p:nvSpPr>
        <p:spPr bwMode="auto">
          <a:xfrm rot="5400000" flipH="1">
            <a:off x="3854709" y="6127750"/>
            <a:ext cx="511175" cy="47942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lIns="96429" tIns="48214" rIns="96429" bIns="48214"/>
          <a:lstStyle/>
          <a:p>
            <a:pPr>
              <a:defRPr/>
            </a:pPr>
            <a:endParaRPr lang="zh-CN" altLang="en-US">
              <a:latin typeface="微软雅黑" pitchFamily="34" charset="-122"/>
              <a:ea typeface="微软雅黑" pitchFamily="34" charset="-122"/>
            </a:endParaRPr>
          </a:p>
        </p:txBody>
      </p:sp>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12" name="Title 1"/>
          <p:cNvSpPr txBox="1">
            <a:spLocks/>
          </p:cNvSpPr>
          <p:nvPr/>
        </p:nvSpPr>
        <p:spPr bwMode="auto">
          <a:xfrm>
            <a:off x="606425" y="2911920"/>
            <a:ext cx="7267575" cy="3657600"/>
          </a:xfrm>
          <a:prstGeom prst="rect">
            <a:avLst/>
          </a:prstGeom>
          <a:noFill/>
          <a:ln w="9525">
            <a:noFill/>
            <a:miter lim="800000"/>
            <a:headEnd/>
            <a:tailEnd/>
          </a:ln>
        </p:spPr>
        <p:txBody>
          <a:bodyPr/>
          <a:lstStyle/>
          <a:p>
            <a:pPr defTabSz="457200" fontAlgn="auto">
              <a:lnSpc>
                <a:spcPts val="2500"/>
              </a:lnSpc>
              <a:spcBef>
                <a:spcPts val="0"/>
              </a:spcBef>
              <a:spcAft>
                <a:spcPts val="0"/>
              </a:spcAft>
            </a:pPr>
            <a:endParaRPr lang="en-US" sz="1900" dirty="0">
              <a:solidFill>
                <a:srgbClr val="262626"/>
              </a:solidFill>
              <a:latin typeface="Calibri"/>
              <a:cs typeface="+mn-cs"/>
            </a:endParaRPr>
          </a:p>
        </p:txBody>
      </p:sp>
      <p:sp>
        <p:nvSpPr>
          <p:cNvPr id="17" name="形状 16"/>
          <p:cNvSpPr/>
          <p:nvPr/>
        </p:nvSpPr>
        <p:spPr>
          <a:xfrm>
            <a:off x="994997" y="1674119"/>
            <a:ext cx="7154008" cy="4845050"/>
          </a:xfrm>
          <a:prstGeom prst="swooshArrow">
            <a:avLst>
              <a:gd name="adj1" fmla="val 25000"/>
              <a:gd name="adj2" fmla="val 25000"/>
            </a:avLst>
          </a:prstGeom>
        </p:spPr>
        <p:style>
          <a:lnRef idx="0">
            <a:schemeClr val="dk1">
              <a:hueOff val="0"/>
              <a:satOff val="0"/>
              <a:lumOff val="0"/>
              <a:alphaOff val="0"/>
            </a:schemeClr>
          </a:lnRef>
          <a:fillRef idx="1">
            <a:schemeClr val="dk1">
              <a:tint val="40000"/>
              <a:hueOff val="0"/>
              <a:satOff val="0"/>
              <a:lumOff val="0"/>
              <a:alphaOff val="0"/>
            </a:schemeClr>
          </a:fillRef>
          <a:effectRef idx="2">
            <a:schemeClr val="dk1">
              <a:tint val="40000"/>
              <a:hueOff val="0"/>
              <a:satOff val="0"/>
              <a:lumOff val="0"/>
              <a:alphaOff val="0"/>
            </a:schemeClr>
          </a:effectRef>
          <a:fontRef idx="minor">
            <a:schemeClr val="dk1">
              <a:hueOff val="0"/>
              <a:satOff val="0"/>
              <a:lumOff val="0"/>
              <a:alphaOff val="0"/>
            </a:schemeClr>
          </a:fontRef>
        </p:style>
      </p:sp>
      <p:grpSp>
        <p:nvGrpSpPr>
          <p:cNvPr id="20" name="Group 3"/>
          <p:cNvGrpSpPr>
            <a:grpSpLocks/>
          </p:cNvGrpSpPr>
          <p:nvPr/>
        </p:nvGrpSpPr>
        <p:grpSpPr bwMode="auto">
          <a:xfrm>
            <a:off x="625300" y="1894782"/>
            <a:ext cx="8271962" cy="4845050"/>
            <a:chOff x="-60003" y="0"/>
            <a:chExt cx="8960523" cy="4844540"/>
          </a:xfrm>
        </p:grpSpPr>
        <p:sp>
          <p:nvSpPr>
            <p:cNvPr id="21" name="未知"/>
            <p:cNvSpPr>
              <a:spLocks/>
            </p:cNvSpPr>
            <p:nvPr/>
          </p:nvSpPr>
          <p:spPr bwMode="auto">
            <a:xfrm>
              <a:off x="353221" y="0"/>
              <a:ext cx="7751264" cy="4844540"/>
            </a:xfrm>
            <a:custGeom>
              <a:avLst/>
              <a:gdLst/>
              <a:ahLst/>
              <a:cxnLst/>
              <a:rect l="0" t="0" r="0" b="0"/>
              <a:pathLst/>
            </a:custGeom>
            <a:solidFill>
              <a:srgbClr val="CAC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Oval 5"/>
            <p:cNvSpPr>
              <a:spLocks noChangeArrowheads="1"/>
            </p:cNvSpPr>
            <p:nvPr/>
          </p:nvSpPr>
          <p:spPr bwMode="auto">
            <a:xfrm>
              <a:off x="942551" y="3553870"/>
              <a:ext cx="178279" cy="178279"/>
            </a:xfrm>
            <a:prstGeom prst="ellipse">
              <a:avLst/>
            </a:prstGeom>
            <a:gradFill rotWithShape="0">
              <a:gsLst>
                <a:gs pos="0">
                  <a:srgbClr val="BCBCBC"/>
                </a:gs>
                <a:gs pos="79999">
                  <a:srgbClr val="F6F6F6"/>
                </a:gs>
                <a:gs pos="100000">
                  <a:srgbClr val="F7F7F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Rectangle 6"/>
            <p:cNvSpPr>
              <a:spLocks noChangeArrowheads="1"/>
            </p:cNvSpPr>
            <p:nvPr/>
          </p:nvSpPr>
          <p:spPr bwMode="auto">
            <a:xfrm>
              <a:off x="167620" y="4048733"/>
              <a:ext cx="3137908" cy="58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 name="Rectangle 7"/>
            <p:cNvSpPr>
              <a:spLocks noChangeArrowheads="1"/>
            </p:cNvSpPr>
            <p:nvPr/>
          </p:nvSpPr>
          <p:spPr bwMode="auto">
            <a:xfrm>
              <a:off x="-60003" y="3820516"/>
              <a:ext cx="2780482" cy="58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66" tIns="0" rIns="0" bIns="0"/>
            <a:lstStyle/>
            <a:p>
              <a:pPr>
                <a:lnSpc>
                  <a:spcPct val="90000"/>
                </a:lnSpc>
                <a:spcAft>
                  <a:spcPct val="35000"/>
                </a:spcAft>
              </a:pPr>
              <a:r>
                <a:rPr lang="en-US" altLang="zh-CN" sz="2000" dirty="0">
                  <a:solidFill>
                    <a:prstClr val="black"/>
                  </a:solidFill>
                  <a:sym typeface="Georgia" pitchFamily="18" charset="0"/>
                </a:rPr>
                <a:t>Mitigating flood </a:t>
              </a:r>
              <a:r>
                <a:rPr lang="en-US" altLang="zh-CN" sz="2000" dirty="0" smtClean="0">
                  <a:solidFill>
                    <a:prstClr val="black"/>
                  </a:solidFill>
                  <a:sym typeface="Georgia" pitchFamily="18" charset="0"/>
                </a:rPr>
                <a:t>&amp; </a:t>
              </a:r>
              <a:r>
                <a:rPr lang="en-US" altLang="zh-CN" sz="2000" dirty="0">
                  <a:solidFill>
                    <a:prstClr val="black"/>
                  </a:solidFill>
                  <a:sym typeface="Georgia" pitchFamily="18" charset="0"/>
                </a:rPr>
                <a:t>water-logging disasters</a:t>
              </a:r>
              <a:endParaRPr lang="zh-CN" altLang="en-US" sz="2000" dirty="0">
                <a:solidFill>
                  <a:prstClr val="black"/>
                </a:solidFill>
              </a:endParaRPr>
            </a:p>
          </p:txBody>
        </p:sp>
        <p:sp>
          <p:nvSpPr>
            <p:cNvPr id="25" name="Oval 8"/>
            <p:cNvSpPr>
              <a:spLocks noChangeArrowheads="1"/>
            </p:cNvSpPr>
            <p:nvPr/>
          </p:nvSpPr>
          <p:spPr bwMode="auto">
            <a:xfrm>
              <a:off x="2473316" y="2219193"/>
              <a:ext cx="310050" cy="310050"/>
            </a:xfrm>
            <a:prstGeom prst="ellipse">
              <a:avLst/>
            </a:prstGeom>
            <a:gradFill rotWithShape="0">
              <a:gsLst>
                <a:gs pos="0">
                  <a:srgbClr val="BCBCBC"/>
                </a:gs>
                <a:gs pos="79999">
                  <a:srgbClr val="F6F6F6"/>
                </a:gs>
                <a:gs pos="100000">
                  <a:srgbClr val="F7F7F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Rectangle 9"/>
            <p:cNvSpPr>
              <a:spLocks noChangeArrowheads="1"/>
            </p:cNvSpPr>
            <p:nvPr/>
          </p:nvSpPr>
          <p:spPr bwMode="auto">
            <a:xfrm>
              <a:off x="1969163" y="2650521"/>
              <a:ext cx="2173669" cy="106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 name="Rectangle 10"/>
            <p:cNvSpPr>
              <a:spLocks noChangeArrowheads="1"/>
            </p:cNvSpPr>
            <p:nvPr/>
          </p:nvSpPr>
          <p:spPr bwMode="auto">
            <a:xfrm>
              <a:off x="1600600" y="2725702"/>
              <a:ext cx="2679975" cy="69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66" tIns="0" rIns="0" bIns="0"/>
            <a:lstStyle/>
            <a:p>
              <a:pPr>
                <a:lnSpc>
                  <a:spcPct val="90000"/>
                </a:lnSpc>
                <a:spcAft>
                  <a:spcPct val="35000"/>
                </a:spcAft>
              </a:pPr>
              <a:r>
                <a:rPr lang="en-US" altLang="zh-CN" sz="2000" dirty="0" smtClean="0">
                  <a:solidFill>
                    <a:prstClr val="black"/>
                  </a:solidFill>
                  <a:sym typeface="Georgia" pitchFamily="18" charset="0"/>
                </a:rPr>
                <a:t>Resource </a:t>
              </a:r>
              <a:r>
                <a:rPr lang="en-US" altLang="zh-CN" sz="2000" dirty="0">
                  <a:solidFill>
                    <a:prstClr val="black"/>
                  </a:solidFill>
                  <a:sym typeface="Georgia" pitchFamily="18" charset="0"/>
                </a:rPr>
                <a:t>development  </a:t>
              </a:r>
              <a:r>
                <a:rPr lang="en-US" altLang="zh-CN" sz="2000" dirty="0" smtClean="0">
                  <a:solidFill>
                    <a:prstClr val="black"/>
                  </a:solidFill>
                  <a:sym typeface="Georgia" pitchFamily="18" charset="0"/>
                </a:rPr>
                <a:t>&amp; </a:t>
              </a:r>
              <a:r>
                <a:rPr lang="en-US" altLang="zh-CN" sz="2000" dirty="0">
                  <a:solidFill>
                    <a:prstClr val="black"/>
                  </a:solidFill>
                  <a:sym typeface="Georgia" pitchFamily="18" charset="0"/>
                </a:rPr>
                <a:t>utilization</a:t>
              </a:r>
              <a:endParaRPr lang="zh-CN" altLang="en-US" sz="2000" dirty="0">
                <a:solidFill>
                  <a:prstClr val="black"/>
                </a:solidFill>
              </a:endParaRPr>
            </a:p>
          </p:txBody>
        </p:sp>
        <p:sp>
          <p:nvSpPr>
            <p:cNvPr id="28" name="Oval 11"/>
            <p:cNvSpPr>
              <a:spLocks noChangeArrowheads="1"/>
            </p:cNvSpPr>
            <p:nvPr/>
          </p:nvSpPr>
          <p:spPr bwMode="auto">
            <a:xfrm>
              <a:off x="4344436" y="1320060"/>
              <a:ext cx="410816" cy="410816"/>
            </a:xfrm>
            <a:prstGeom prst="ellipse">
              <a:avLst/>
            </a:prstGeom>
            <a:gradFill rotWithShape="0">
              <a:gsLst>
                <a:gs pos="0">
                  <a:srgbClr val="BCBCBC"/>
                </a:gs>
                <a:gs pos="79999">
                  <a:srgbClr val="F6F6F6"/>
                </a:gs>
                <a:gs pos="100000">
                  <a:srgbClr val="F7F7F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Rectangle 12"/>
            <p:cNvSpPr>
              <a:spLocks noChangeArrowheads="1"/>
            </p:cNvSpPr>
            <p:nvPr/>
          </p:nvSpPr>
          <p:spPr bwMode="auto">
            <a:xfrm>
              <a:off x="3915974" y="1850614"/>
              <a:ext cx="2053849" cy="29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 name="Rectangle 13"/>
            <p:cNvSpPr>
              <a:spLocks noChangeArrowheads="1"/>
            </p:cNvSpPr>
            <p:nvPr/>
          </p:nvSpPr>
          <p:spPr bwMode="auto">
            <a:xfrm>
              <a:off x="3600379" y="1986994"/>
              <a:ext cx="3294318" cy="75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66" tIns="0" rIns="0" bIns="0"/>
            <a:lstStyle/>
            <a:p>
              <a:pPr>
                <a:lnSpc>
                  <a:spcPct val="90000"/>
                </a:lnSpc>
                <a:spcAft>
                  <a:spcPct val="35000"/>
                </a:spcAft>
              </a:pPr>
              <a:r>
                <a:rPr lang="en-US" altLang="zh-CN" sz="2000" dirty="0" smtClean="0">
                  <a:solidFill>
                    <a:prstClr val="black"/>
                  </a:solidFill>
                  <a:sym typeface="Georgia" pitchFamily="18" charset="0"/>
                </a:rPr>
                <a:t>Enhancing </a:t>
              </a:r>
              <a:r>
                <a:rPr lang="en-US" altLang="zh-CN" sz="2000" dirty="0">
                  <a:solidFill>
                    <a:prstClr val="black"/>
                  </a:solidFill>
                  <a:sym typeface="Georgia" pitchFamily="18" charset="0"/>
                </a:rPr>
                <a:t>integrated water resources management</a:t>
              </a:r>
              <a:endParaRPr lang="zh-CN" altLang="en-US" sz="2000" dirty="0">
                <a:solidFill>
                  <a:prstClr val="black"/>
                </a:solidFill>
              </a:endParaRPr>
            </a:p>
          </p:txBody>
        </p:sp>
        <p:sp>
          <p:nvSpPr>
            <p:cNvPr id="31" name="Oval 14"/>
            <p:cNvSpPr>
              <a:spLocks noChangeArrowheads="1"/>
            </p:cNvSpPr>
            <p:nvPr/>
          </p:nvSpPr>
          <p:spPr bwMode="auto">
            <a:xfrm>
              <a:off x="6621630" y="726787"/>
              <a:ext cx="550339" cy="550339"/>
            </a:xfrm>
            <a:prstGeom prst="ellipse">
              <a:avLst/>
            </a:prstGeom>
            <a:gradFill rotWithShape="0">
              <a:gsLst>
                <a:gs pos="0">
                  <a:srgbClr val="BCBCBC"/>
                </a:gs>
                <a:gs pos="79999">
                  <a:srgbClr val="F6F6F6"/>
                </a:gs>
                <a:gs pos="100000">
                  <a:srgbClr val="F7F7F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Rectangle 15"/>
            <p:cNvSpPr>
              <a:spLocks noChangeArrowheads="1"/>
            </p:cNvSpPr>
            <p:nvPr/>
          </p:nvSpPr>
          <p:spPr bwMode="auto">
            <a:xfrm>
              <a:off x="5719203" y="1514427"/>
              <a:ext cx="2567604" cy="97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 name="Rectangle 16"/>
            <p:cNvSpPr>
              <a:spLocks noChangeArrowheads="1"/>
            </p:cNvSpPr>
            <p:nvPr/>
          </p:nvSpPr>
          <p:spPr bwMode="auto">
            <a:xfrm>
              <a:off x="5855480" y="1322562"/>
              <a:ext cx="3045040" cy="62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66" tIns="0" rIns="0" bIns="0"/>
            <a:lstStyle/>
            <a:p>
              <a:pPr>
                <a:lnSpc>
                  <a:spcPct val="90000"/>
                </a:lnSpc>
                <a:spcAft>
                  <a:spcPct val="35000"/>
                </a:spcAft>
              </a:pPr>
              <a:r>
                <a:rPr lang="en-US" altLang="zh-CN" sz="2000" dirty="0" smtClean="0">
                  <a:solidFill>
                    <a:prstClr val="black"/>
                  </a:solidFill>
                  <a:sym typeface="Georgia" pitchFamily="18" charset="0"/>
                </a:rPr>
                <a:t>Guarantee </a:t>
              </a:r>
              <a:r>
                <a:rPr lang="en-US" altLang="zh-CN" sz="2000" dirty="0">
                  <a:solidFill>
                    <a:prstClr val="black"/>
                  </a:solidFill>
                  <a:sym typeface="Georgia" pitchFamily="18" charset="0"/>
                </a:rPr>
                <a:t>river-basin sustainable development</a:t>
              </a:r>
              <a:endParaRPr lang="zh-CN" altLang="en-US" sz="2000" dirty="0">
                <a:solidFill>
                  <a:prstClr val="black"/>
                </a:solidFill>
              </a:endParaRPr>
            </a:p>
          </p:txBody>
        </p:sp>
      </p:grpSp>
      <p:sp>
        <p:nvSpPr>
          <p:cNvPr id="34" name="矩形 4"/>
          <p:cNvSpPr>
            <a:spLocks noChangeArrowheads="1"/>
          </p:cNvSpPr>
          <p:nvPr/>
        </p:nvSpPr>
        <p:spPr bwMode="auto">
          <a:xfrm>
            <a:off x="752229" y="5105385"/>
            <a:ext cx="736099" cy="369332"/>
          </a:xfrm>
          <a:prstGeom prst="rect">
            <a:avLst/>
          </a:prstGeom>
          <a:solidFill>
            <a:schemeClr val="accent2"/>
          </a:solidFill>
          <a:ln w="25400">
            <a:solidFill>
              <a:srgbClr val="0070BA"/>
            </a:solidFill>
            <a:miter lim="800000"/>
            <a:headEnd/>
            <a:tailEnd/>
          </a:ln>
        </p:spPr>
        <p:txBody>
          <a:bodyPr wrap="none">
            <a:spAutoFit/>
          </a:bodyPr>
          <a:lstStyle/>
          <a:p>
            <a:r>
              <a:rPr lang="en-US" altLang="zh-CN" b="0">
                <a:solidFill>
                  <a:srgbClr val="F2F2F2"/>
                </a:solidFill>
                <a:latin typeface="Times New Roman" pitchFamily="18" charset="0"/>
                <a:ea typeface="微软雅黑" pitchFamily="34" charset="-122"/>
                <a:sym typeface="Times New Roman" pitchFamily="18" charset="0"/>
              </a:rPr>
              <a:t>1950s</a:t>
            </a:r>
            <a:endParaRPr lang="zh-CN" altLang="en-US">
              <a:ea typeface="微软雅黑" pitchFamily="34" charset="-122"/>
            </a:endParaRPr>
          </a:p>
        </p:txBody>
      </p:sp>
      <p:sp>
        <p:nvSpPr>
          <p:cNvPr id="35" name="矩形 5"/>
          <p:cNvSpPr>
            <a:spLocks noChangeArrowheads="1"/>
          </p:cNvSpPr>
          <p:nvPr/>
        </p:nvSpPr>
        <p:spPr bwMode="auto">
          <a:xfrm>
            <a:off x="2241066" y="3769889"/>
            <a:ext cx="736099" cy="369332"/>
          </a:xfrm>
          <a:prstGeom prst="rect">
            <a:avLst/>
          </a:prstGeom>
          <a:solidFill>
            <a:schemeClr val="accent2"/>
          </a:solidFill>
          <a:ln w="25400">
            <a:solidFill>
              <a:srgbClr val="0070BA"/>
            </a:solidFill>
            <a:miter lim="800000"/>
            <a:headEnd/>
            <a:tailEnd/>
          </a:ln>
        </p:spPr>
        <p:txBody>
          <a:bodyPr wrap="none">
            <a:spAutoFit/>
          </a:bodyPr>
          <a:lstStyle/>
          <a:p>
            <a:r>
              <a:rPr lang="en-US" altLang="zh-CN" b="0" dirty="0">
                <a:solidFill>
                  <a:srgbClr val="F2F2F2"/>
                </a:solidFill>
                <a:latin typeface="Times New Roman" pitchFamily="18" charset="0"/>
                <a:ea typeface="微软雅黑" pitchFamily="34" charset="-122"/>
                <a:sym typeface="Times New Roman" pitchFamily="18" charset="0"/>
              </a:rPr>
              <a:t>1980s</a:t>
            </a:r>
            <a:endParaRPr lang="zh-CN" altLang="en-US" dirty="0">
              <a:ea typeface="微软雅黑" pitchFamily="34" charset="-122"/>
            </a:endParaRPr>
          </a:p>
        </p:txBody>
      </p:sp>
      <p:sp>
        <p:nvSpPr>
          <p:cNvPr id="36" name="矩形 6"/>
          <p:cNvSpPr>
            <a:spLocks noChangeArrowheads="1"/>
          </p:cNvSpPr>
          <p:nvPr/>
        </p:nvSpPr>
        <p:spPr bwMode="auto">
          <a:xfrm>
            <a:off x="3977702" y="2840026"/>
            <a:ext cx="736099" cy="369332"/>
          </a:xfrm>
          <a:prstGeom prst="rect">
            <a:avLst/>
          </a:prstGeom>
          <a:solidFill>
            <a:schemeClr val="accent2"/>
          </a:solidFill>
          <a:ln w="25400">
            <a:solidFill>
              <a:srgbClr val="0070BA"/>
            </a:solidFill>
            <a:miter lim="800000"/>
            <a:headEnd/>
            <a:tailEnd/>
          </a:ln>
        </p:spPr>
        <p:txBody>
          <a:bodyPr wrap="none">
            <a:spAutoFit/>
          </a:bodyPr>
          <a:lstStyle/>
          <a:p>
            <a:r>
              <a:rPr lang="zh-CN" altLang="en-US" b="0" dirty="0">
                <a:solidFill>
                  <a:srgbClr val="F2F2F2"/>
                </a:solidFill>
                <a:latin typeface="Times New Roman" pitchFamily="18" charset="0"/>
                <a:ea typeface="微软雅黑" pitchFamily="34" charset="-122"/>
                <a:sym typeface="Times New Roman" pitchFamily="18" charset="0"/>
              </a:rPr>
              <a:t>199</a:t>
            </a:r>
            <a:r>
              <a:rPr lang="en-US" altLang="zh-CN" b="0" dirty="0">
                <a:solidFill>
                  <a:srgbClr val="F2F2F2"/>
                </a:solidFill>
                <a:latin typeface="Times New Roman" pitchFamily="18" charset="0"/>
                <a:ea typeface="微软雅黑" pitchFamily="34" charset="-122"/>
                <a:sym typeface="Times New Roman" pitchFamily="18" charset="0"/>
              </a:rPr>
              <a:t>0s</a:t>
            </a:r>
            <a:endParaRPr lang="zh-CN" altLang="en-US" dirty="0">
              <a:ea typeface="微软雅黑" pitchFamily="34" charset="-122"/>
            </a:endParaRPr>
          </a:p>
        </p:txBody>
      </p:sp>
      <p:sp>
        <p:nvSpPr>
          <p:cNvPr id="37" name="矩形 7"/>
          <p:cNvSpPr>
            <a:spLocks noChangeArrowheads="1"/>
          </p:cNvSpPr>
          <p:nvPr/>
        </p:nvSpPr>
        <p:spPr bwMode="auto">
          <a:xfrm>
            <a:off x="6169063" y="2252877"/>
            <a:ext cx="736099" cy="369332"/>
          </a:xfrm>
          <a:prstGeom prst="rect">
            <a:avLst/>
          </a:prstGeom>
          <a:solidFill>
            <a:schemeClr val="accent2"/>
          </a:solidFill>
          <a:ln w="25400">
            <a:solidFill>
              <a:srgbClr val="0070BA"/>
            </a:solidFill>
            <a:miter lim="800000"/>
            <a:headEnd/>
            <a:tailEnd/>
          </a:ln>
        </p:spPr>
        <p:txBody>
          <a:bodyPr wrap="none">
            <a:spAutoFit/>
          </a:bodyPr>
          <a:lstStyle/>
          <a:p>
            <a:r>
              <a:rPr lang="en-US" altLang="zh-CN" b="0">
                <a:solidFill>
                  <a:srgbClr val="F2F2F2"/>
                </a:solidFill>
                <a:latin typeface="Times New Roman" pitchFamily="18" charset="0"/>
                <a:ea typeface="微软雅黑" pitchFamily="34" charset="-122"/>
                <a:sym typeface="Times New Roman" pitchFamily="18" charset="0"/>
              </a:rPr>
              <a:t>20</a:t>
            </a:r>
            <a:r>
              <a:rPr lang="zh-CN" altLang="en-US" b="0">
                <a:solidFill>
                  <a:srgbClr val="F2F2F2"/>
                </a:solidFill>
                <a:latin typeface="Times New Roman" pitchFamily="18" charset="0"/>
                <a:ea typeface="微软雅黑" pitchFamily="34" charset="-122"/>
                <a:sym typeface="Times New Roman" pitchFamily="18" charset="0"/>
              </a:rPr>
              <a:t>0</a:t>
            </a:r>
            <a:r>
              <a:rPr lang="en-US" altLang="zh-CN" b="0">
                <a:solidFill>
                  <a:srgbClr val="F2F2F2"/>
                </a:solidFill>
                <a:latin typeface="Times New Roman" pitchFamily="18" charset="0"/>
                <a:ea typeface="微软雅黑" pitchFamily="34" charset="-122"/>
                <a:sym typeface="Times New Roman" pitchFamily="18" charset="0"/>
              </a:rPr>
              <a:t>0s</a:t>
            </a:r>
            <a:endParaRPr lang="zh-CN" altLang="en-US">
              <a:ea typeface="微软雅黑" pitchFamily="34" charset="-122"/>
            </a:endParaRPr>
          </a:p>
        </p:txBody>
      </p:sp>
      <p:sp>
        <p:nvSpPr>
          <p:cNvPr id="39" name="Text Placeholder 13"/>
          <p:cNvSpPr txBox="1">
            <a:spLocks/>
          </p:cNvSpPr>
          <p:nvPr/>
        </p:nvSpPr>
        <p:spPr>
          <a:xfrm>
            <a:off x="539551" y="1285130"/>
            <a:ext cx="8938277"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US" b="1" dirty="0" smtClean="0">
                <a:solidFill>
                  <a:srgbClr val="0070C0"/>
                </a:solidFill>
                <a:latin typeface="Arial" pitchFamily="34" charset="0"/>
                <a:ea typeface="+mj-ea"/>
                <a:cs typeface="Arial" pitchFamily="34" charset="0"/>
              </a:rPr>
              <a:t>China river-basin planning  </a:t>
            </a:r>
            <a:r>
              <a:rPr lang="en-US" sz="2400" b="1" i="1" dirty="0" smtClean="0">
                <a:solidFill>
                  <a:srgbClr val="FF3399"/>
                </a:solidFill>
                <a:latin typeface="Arial" pitchFamily="34" charset="0"/>
                <a:ea typeface="+mj-ea"/>
                <a:cs typeface="Arial" pitchFamily="34" charset="0"/>
              </a:rPr>
              <a:t>Thoughts evolution</a:t>
            </a:r>
            <a:endParaRPr lang="en-US" b="1" dirty="0">
              <a:solidFill>
                <a:srgbClr val="8ABE34"/>
              </a:solidFill>
              <a:latin typeface="Arial" pitchFamily="34" charset="0"/>
              <a:ea typeface="+mj-ea"/>
              <a:cs typeface="Arial" pitchFamily="34" charset="0"/>
            </a:endParaRPr>
          </a:p>
        </p:txBody>
      </p:sp>
    </p:spTree>
    <p:extLst>
      <p:ext uri="{BB962C8B-B14F-4D97-AF65-F5344CB8AC3E}">
        <p14:creationId xmlns:p14="http://schemas.microsoft.com/office/powerpoint/2010/main" val="9612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39" name="Text Placeholder 13"/>
          <p:cNvSpPr txBox="1">
            <a:spLocks/>
          </p:cNvSpPr>
          <p:nvPr/>
        </p:nvSpPr>
        <p:spPr>
          <a:xfrm>
            <a:off x="539551" y="1285130"/>
            <a:ext cx="8938277"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US" b="1" dirty="0" smtClean="0">
                <a:solidFill>
                  <a:srgbClr val="0070C0"/>
                </a:solidFill>
                <a:latin typeface="Arial" pitchFamily="34" charset="0"/>
                <a:ea typeface="+mj-ea"/>
                <a:cs typeface="Arial" pitchFamily="34" charset="0"/>
              </a:rPr>
              <a:t>China river-basin planning  </a:t>
            </a:r>
            <a:r>
              <a:rPr lang="en-US" sz="2400" b="1" i="1" dirty="0" smtClean="0">
                <a:solidFill>
                  <a:srgbClr val="FF3399"/>
                </a:solidFill>
                <a:latin typeface="Arial" pitchFamily="34" charset="0"/>
                <a:ea typeface="+mj-ea"/>
                <a:cs typeface="Arial" pitchFamily="34" charset="0"/>
              </a:rPr>
              <a:t>Thoughts evolution</a:t>
            </a:r>
            <a:endParaRPr lang="en-US" b="1" dirty="0">
              <a:solidFill>
                <a:srgbClr val="8ABE34"/>
              </a:solidFill>
              <a:latin typeface="Arial" pitchFamily="34" charset="0"/>
              <a:ea typeface="+mj-ea"/>
              <a:cs typeface="Arial" pitchFamily="34" charset="0"/>
            </a:endParaRPr>
          </a:p>
        </p:txBody>
      </p:sp>
      <p:sp>
        <p:nvSpPr>
          <p:cNvPr id="2" name="矩形 1"/>
          <p:cNvSpPr/>
          <p:nvPr/>
        </p:nvSpPr>
        <p:spPr>
          <a:xfrm>
            <a:off x="185057" y="1901220"/>
            <a:ext cx="8787493" cy="4678204"/>
          </a:xfrm>
          <a:prstGeom prst="rect">
            <a:avLst/>
          </a:prstGeom>
        </p:spPr>
        <p:txBody>
          <a:bodyPr wrap="square">
            <a:spAutoFit/>
          </a:bodyPr>
          <a:lstStyle/>
          <a:p>
            <a:pPr marL="801688" indent="-801688"/>
            <a:r>
              <a:rPr lang="en-US" altLang="zh-CN" sz="2000" b="1" dirty="0" smtClean="0"/>
              <a:t>1950’s</a:t>
            </a:r>
            <a:r>
              <a:rPr lang="en-US" altLang="zh-CN" dirty="0" smtClean="0"/>
              <a:t> - </a:t>
            </a:r>
            <a:r>
              <a:rPr lang="en-US" altLang="zh-CN" dirty="0"/>
              <a:t>With main planning thought of emergency treatment of disaster problems, aiming to recovery of production and stabilization of social </a:t>
            </a:r>
            <a:r>
              <a:rPr lang="en-US" altLang="zh-CN" dirty="0" smtClean="0"/>
              <a:t>life</a:t>
            </a:r>
          </a:p>
          <a:p>
            <a:pPr marL="801688" indent="-801688">
              <a:spcBef>
                <a:spcPts val="800"/>
              </a:spcBef>
            </a:pPr>
            <a:r>
              <a:rPr lang="en-US" altLang="zh-CN" b="1" dirty="0"/>
              <a:t> </a:t>
            </a:r>
            <a:r>
              <a:rPr lang="en-US" altLang="zh-CN" sz="2000" b="1" dirty="0" smtClean="0"/>
              <a:t>1980’s </a:t>
            </a:r>
            <a:r>
              <a:rPr lang="en-US" altLang="zh-CN" sz="2000" b="1" dirty="0"/>
              <a:t>- </a:t>
            </a:r>
            <a:r>
              <a:rPr lang="en-US" altLang="zh-CN" dirty="0"/>
              <a:t>Continuously improve flood-control ability, and simultaneously intensify development and utilization of water resources, emphasizing planning thoughts of systematic harness and development of river basins and pay attention to construction arrangement of water projects for resources development and utilization </a:t>
            </a:r>
            <a:endParaRPr lang="zh-CN" altLang="zh-CN" dirty="0"/>
          </a:p>
          <a:p>
            <a:pPr marL="801688" indent="-801688">
              <a:spcBef>
                <a:spcPts val="800"/>
              </a:spcBef>
            </a:pPr>
            <a:r>
              <a:rPr lang="en-US" altLang="zh-CN" sz="2000" b="1" dirty="0"/>
              <a:t>1990’s - </a:t>
            </a:r>
            <a:r>
              <a:rPr lang="en-US" altLang="zh-CN" dirty="0"/>
              <a:t>Emphasize characteristics of integrity and strategic nature of river-basin planning, and pay attention to linkage and coordination between river-basin planning and other plannings such as land use planning, socio-economic development planning, </a:t>
            </a:r>
            <a:r>
              <a:rPr lang="en-US" altLang="zh-CN" dirty="0" smtClean="0"/>
              <a:t>etc.</a:t>
            </a:r>
          </a:p>
          <a:p>
            <a:pPr marL="801688" indent="-801688">
              <a:spcBef>
                <a:spcPts val="800"/>
              </a:spcBef>
            </a:pPr>
            <a:r>
              <a:rPr lang="en-US" altLang="zh-CN" sz="2000" b="1" dirty="0" smtClean="0"/>
              <a:t>2000’s </a:t>
            </a:r>
            <a:r>
              <a:rPr lang="en-US" altLang="zh-CN" sz="2000" b="1" dirty="0"/>
              <a:t>- </a:t>
            </a:r>
            <a:r>
              <a:rPr lang="en-US" altLang="zh-CN" dirty="0" smtClean="0"/>
              <a:t>Change </a:t>
            </a:r>
            <a:r>
              <a:rPr lang="en-US" altLang="zh-CN" dirty="0"/>
              <a:t>from engineering planning orientated to resource and environment planning, and simultaneously emphasize construction and management. Pay more attention to sustainable socio-economic development and protection and improvement of ecological environment</a:t>
            </a:r>
          </a:p>
        </p:txBody>
      </p:sp>
    </p:spTree>
    <p:extLst>
      <p:ext uri="{BB962C8B-B14F-4D97-AF65-F5344CB8AC3E}">
        <p14:creationId xmlns:p14="http://schemas.microsoft.com/office/powerpoint/2010/main" val="91351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78" y="1618276"/>
            <a:ext cx="7908158" cy="518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0"/>
          <p:cNvPicPr/>
          <p:nvPr/>
        </p:nvPicPr>
        <p:blipFill rotWithShape="1">
          <a:blip r:embed="rId4" cstate="print">
            <a:extLst>
              <a:ext uri="{28A0092B-C50C-407E-A947-70E740481C1C}">
                <a14:useLocalDpi xmlns:a14="http://schemas.microsoft.com/office/drawing/2010/main" val="0"/>
              </a:ext>
            </a:extLst>
          </a:blip>
          <a:srcRect r="73678"/>
          <a:stretch/>
        </p:blipFill>
        <p:spPr bwMode="auto">
          <a:xfrm>
            <a:off x="8046408" y="216806"/>
            <a:ext cx="605064" cy="774700"/>
          </a:xfrm>
          <a:prstGeom prst="rect">
            <a:avLst/>
          </a:prstGeom>
          <a:noFill/>
          <a:ln>
            <a:noFill/>
          </a:ln>
        </p:spPr>
      </p:pic>
      <p:sp>
        <p:nvSpPr>
          <p:cNvPr id="43" name="TextBox 42"/>
          <p:cNvSpPr txBox="1"/>
          <p:nvPr/>
        </p:nvSpPr>
        <p:spPr>
          <a:xfrm>
            <a:off x="6976019" y="385832"/>
            <a:ext cx="904415" cy="461665"/>
          </a:xfrm>
          <a:prstGeom prst="rect">
            <a:avLst/>
          </a:prstGeom>
          <a:noFill/>
        </p:spPr>
        <p:txBody>
          <a:bodyPr wrap="none" rtlCol="0">
            <a:spAutoFit/>
          </a:bodyPr>
          <a:lstStyle/>
          <a:p>
            <a:r>
              <a:rPr lang="it-IT" altLang="zh-CN" sz="2400" b="1" dirty="0">
                <a:solidFill>
                  <a:srgbClr val="0070C0"/>
                </a:solidFill>
              </a:rPr>
              <a:t>GIWP</a:t>
            </a:r>
            <a:endParaRPr lang="en-AU" sz="2000" b="1" dirty="0">
              <a:solidFill>
                <a:srgbClr val="0070C0"/>
              </a:solidFill>
            </a:endParaRPr>
          </a:p>
        </p:txBody>
      </p:sp>
      <p:sp>
        <p:nvSpPr>
          <p:cNvPr id="39" name="Text Placeholder 13"/>
          <p:cNvSpPr txBox="1">
            <a:spLocks/>
          </p:cNvSpPr>
          <p:nvPr/>
        </p:nvSpPr>
        <p:spPr>
          <a:xfrm>
            <a:off x="539551" y="1285130"/>
            <a:ext cx="8938277" cy="51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pPr>
            <a:r>
              <a:rPr lang="en-US" b="1" dirty="0" smtClean="0">
                <a:solidFill>
                  <a:srgbClr val="0070C0"/>
                </a:solidFill>
                <a:latin typeface="Arial" pitchFamily="34" charset="0"/>
                <a:ea typeface="+mj-ea"/>
                <a:cs typeface="Arial" pitchFamily="34" charset="0"/>
              </a:rPr>
              <a:t>China river-basin planning  </a:t>
            </a:r>
            <a:r>
              <a:rPr lang="en-US" sz="2400" b="1" i="1" dirty="0" smtClean="0">
                <a:solidFill>
                  <a:srgbClr val="FF3399"/>
                </a:solidFill>
                <a:latin typeface="Arial" pitchFamily="34" charset="0"/>
                <a:ea typeface="+mj-ea"/>
                <a:cs typeface="Arial" pitchFamily="34" charset="0"/>
              </a:rPr>
              <a:t>Challenges</a:t>
            </a:r>
            <a:endParaRPr lang="en-US" b="1" dirty="0">
              <a:solidFill>
                <a:srgbClr val="8ABE34"/>
              </a:solidFill>
              <a:latin typeface="Arial" pitchFamily="34" charset="0"/>
              <a:ea typeface="+mj-ea"/>
              <a:cs typeface="Arial" pitchFamily="34" charset="0"/>
            </a:endParaRPr>
          </a:p>
        </p:txBody>
      </p:sp>
    </p:spTree>
    <p:extLst>
      <p:ext uri="{BB962C8B-B14F-4D97-AF65-F5344CB8AC3E}">
        <p14:creationId xmlns:p14="http://schemas.microsoft.com/office/powerpoint/2010/main" val="1453663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154">
            <a:extLst>
              <a:ext uri="{FF2B5EF4-FFF2-40B4-BE49-F238E27FC236}">
                <a16:creationId xmlns="" xmlns:a16="http://schemas.microsoft.com/office/drawing/2014/main" id="{8BE73727-3F33-468C-8018-7ABB5192317B}"/>
              </a:ext>
            </a:extLst>
          </p:cNvPr>
          <p:cNvSpPr txBox="1"/>
          <p:nvPr/>
        </p:nvSpPr>
        <p:spPr>
          <a:xfrm>
            <a:off x="1080736" y="1168536"/>
            <a:ext cx="7760652" cy="928328"/>
          </a:xfrm>
          <a:prstGeom prst="rect">
            <a:avLst/>
          </a:prstGeom>
          <a:noFill/>
        </p:spPr>
        <p:txBody>
          <a:bodyPr wrap="square" lIns="96392" tIns="48195" rIns="96392" bIns="48195">
            <a:spAutoFit/>
          </a:bodyPr>
          <a:lstStyle>
            <a:defPPr>
              <a:defRPr lang="en-US"/>
            </a:defPPr>
            <a:lvl1pPr algn="just">
              <a:defRPr>
                <a:solidFill>
                  <a:prstClr val="black"/>
                </a:solidFill>
              </a:defRPr>
            </a:lvl1pPr>
          </a:lstStyle>
          <a:p>
            <a:r>
              <a:rPr lang="en-US" altLang="zh-CN" dirty="0"/>
              <a:t>New concepts and approaches in national practices of river management, which provided good reference and directive significance for river basin master planning in China.</a:t>
            </a:r>
            <a:endParaRPr lang="en-GB" altLang="zh-CN" dirty="0">
              <a:sym typeface="+mn-lt"/>
            </a:endParaRPr>
          </a:p>
        </p:txBody>
      </p:sp>
      <p:sp>
        <p:nvSpPr>
          <p:cNvPr id="59" name="矩形 58">
            <a:extLst>
              <a:ext uri="{FF2B5EF4-FFF2-40B4-BE49-F238E27FC236}">
                <a16:creationId xmlns="" xmlns:a16="http://schemas.microsoft.com/office/drawing/2014/main" id="{EC098B60-9571-473B-9BAC-34709C4CD504}"/>
              </a:ext>
            </a:extLst>
          </p:cNvPr>
          <p:cNvSpPr/>
          <p:nvPr/>
        </p:nvSpPr>
        <p:spPr>
          <a:xfrm>
            <a:off x="340798" y="507819"/>
            <a:ext cx="6070894" cy="523220"/>
          </a:xfrm>
          <a:prstGeom prst="rect">
            <a:avLst/>
          </a:prstGeom>
        </p:spPr>
        <p:txBody>
          <a:bodyPr wrap="none">
            <a:spAutoFit/>
          </a:bodyPr>
          <a:lstStyle/>
          <a:p>
            <a:pPr algn="ctr">
              <a:spcAft>
                <a:spcPts val="0"/>
              </a:spcAft>
            </a:pPr>
            <a:r>
              <a:rPr lang="en-US" altLang="zh-CN" sz="2800" b="1" dirty="0" smtClean="0">
                <a:solidFill>
                  <a:srgbClr val="0070C0"/>
                </a:solidFill>
                <a:latin typeface="Arial" pitchFamily="34" charset="0"/>
                <a:cs typeface="Arial" pitchFamily="34" charset="0"/>
              </a:rPr>
              <a:t>GIWP-</a:t>
            </a:r>
            <a:r>
              <a:rPr lang="en-US" altLang="zh-CN" sz="2800" b="1" dirty="0" smtClean="0">
                <a:solidFill>
                  <a:srgbClr val="0070C0"/>
                </a:solidFill>
                <a:latin typeface="Arial" pitchFamily="34" charset="0"/>
                <a:ea typeface="+mj-ea"/>
                <a:cs typeface="Arial" pitchFamily="34" charset="0"/>
              </a:rPr>
              <a:t>WWF cooperation    </a:t>
            </a:r>
            <a:r>
              <a:rPr lang="en-US" altLang="zh-CN" sz="2800" b="1" i="1" dirty="0" smtClean="0">
                <a:solidFill>
                  <a:srgbClr val="FF3399"/>
                </a:solidFill>
                <a:latin typeface="Arial" pitchFamily="34" charset="0"/>
                <a:ea typeface="+mj-ea"/>
                <a:cs typeface="Arial" pitchFamily="34" charset="0"/>
              </a:rPr>
              <a:t>Impacts</a:t>
            </a:r>
            <a:endParaRPr lang="zh-CN" altLang="zh-CN" sz="2800" b="1" dirty="0">
              <a:solidFill>
                <a:srgbClr val="0070C0"/>
              </a:solidFill>
              <a:latin typeface="Arial" pitchFamily="34" charset="0"/>
              <a:ea typeface="+mj-ea"/>
              <a:cs typeface="Arial" pitchFamily="34" charset="0"/>
            </a:endParaRPr>
          </a:p>
        </p:txBody>
      </p:sp>
      <p:grpSp>
        <p:nvGrpSpPr>
          <p:cNvPr id="65" name="组合 64">
            <a:extLst>
              <a:ext uri="{FF2B5EF4-FFF2-40B4-BE49-F238E27FC236}">
                <a16:creationId xmlns="" xmlns:a16="http://schemas.microsoft.com/office/drawing/2014/main" id="{82876C34-A155-413E-B2B0-499121A02BA9}"/>
              </a:ext>
            </a:extLst>
          </p:cNvPr>
          <p:cNvGrpSpPr/>
          <p:nvPr/>
        </p:nvGrpSpPr>
        <p:grpSpPr>
          <a:xfrm>
            <a:off x="274705" y="1247590"/>
            <a:ext cx="720000" cy="720000"/>
            <a:chOff x="2733993" y="2208907"/>
            <a:chExt cx="1074737" cy="1074738"/>
          </a:xfrm>
        </p:grpSpPr>
        <p:grpSp>
          <p:nvGrpSpPr>
            <p:cNvPr id="60" name="组合 95">
              <a:extLst>
                <a:ext uri="{FF2B5EF4-FFF2-40B4-BE49-F238E27FC236}">
                  <a16:creationId xmlns="" xmlns:a16="http://schemas.microsoft.com/office/drawing/2014/main" id="{DC0557F3-01A0-4779-852A-37B5379B6620}"/>
                </a:ext>
              </a:extLst>
            </p:cNvPr>
            <p:cNvGrpSpPr>
              <a:grpSpLocks/>
            </p:cNvGrpSpPr>
            <p:nvPr/>
          </p:nvGrpSpPr>
          <p:grpSpPr bwMode="auto">
            <a:xfrm>
              <a:off x="2733993" y="2208907"/>
              <a:ext cx="1074737" cy="1074738"/>
              <a:chOff x="3832873" y="2297208"/>
              <a:chExt cx="1516550" cy="1516550"/>
            </a:xfrm>
          </p:grpSpPr>
          <p:grpSp>
            <p:nvGrpSpPr>
              <p:cNvPr id="61" name="组合 96">
                <a:extLst>
                  <a:ext uri="{FF2B5EF4-FFF2-40B4-BE49-F238E27FC236}">
                    <a16:creationId xmlns="" xmlns:a16="http://schemas.microsoft.com/office/drawing/2014/main" id="{27197FAD-190B-4ED5-ACAC-DD6E4F688AB7}"/>
                  </a:ext>
                </a:extLst>
              </p:cNvPr>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3" name="同心圆 98">
                  <a:extLst>
                    <a:ext uri="{FF2B5EF4-FFF2-40B4-BE49-F238E27FC236}">
                      <a16:creationId xmlns="" xmlns:a16="http://schemas.microsoft.com/office/drawing/2014/main" id="{AD1296D8-EE3A-4147-BD52-6EDB492BAAE1}"/>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a:solidFill>
                      <a:sysClr val="windowText" lastClr="000000"/>
                    </a:solidFill>
                    <a:latin typeface="Calibri"/>
                    <a:ea typeface="宋体"/>
                  </a:endParaRPr>
                </a:p>
              </p:txBody>
            </p:sp>
            <p:sp>
              <p:nvSpPr>
                <p:cNvPr id="64" name="椭圆 63">
                  <a:extLst>
                    <a:ext uri="{FF2B5EF4-FFF2-40B4-BE49-F238E27FC236}">
                      <a16:creationId xmlns="" xmlns:a16="http://schemas.microsoft.com/office/drawing/2014/main" id="{3FB7D6D6-1186-4196-8503-056F11A42309}"/>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dirty="0">
                    <a:solidFill>
                      <a:sysClr val="window" lastClr="FFFFFF"/>
                    </a:solidFill>
                    <a:latin typeface="Calibri"/>
                    <a:ea typeface="宋体"/>
                  </a:endParaRPr>
                </a:p>
              </p:txBody>
            </p:sp>
          </p:grpSp>
          <p:sp>
            <p:nvSpPr>
              <p:cNvPr id="62" name="椭圆 61">
                <a:extLst>
                  <a:ext uri="{FF2B5EF4-FFF2-40B4-BE49-F238E27FC236}">
                    <a16:creationId xmlns="" xmlns:a16="http://schemas.microsoft.com/office/drawing/2014/main" id="{7BA1D6BD-7D86-42DF-82C7-C3C575E618C2}"/>
                  </a:ext>
                </a:extLst>
              </p:cNvPr>
              <p:cNvSpPr/>
              <p:nvPr/>
            </p:nvSpPr>
            <p:spPr>
              <a:xfrm>
                <a:off x="3982959" y="2467456"/>
                <a:ext cx="1185016" cy="1185015"/>
              </a:xfrm>
              <a:prstGeom prst="ellipse">
                <a:avLst/>
              </a:prstGeom>
              <a:solidFill>
                <a:srgbClr val="108136"/>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52" name="Freeform 76">
              <a:extLst>
                <a:ext uri="{FF2B5EF4-FFF2-40B4-BE49-F238E27FC236}">
                  <a16:creationId xmlns="" xmlns:a16="http://schemas.microsoft.com/office/drawing/2014/main" id="{A81DECC1-5B8D-4C04-94D2-30B094654521}"/>
                </a:ext>
              </a:extLst>
            </p:cNvPr>
            <p:cNvSpPr>
              <a:spLocks noEditPoints="1"/>
            </p:cNvSpPr>
            <p:nvPr/>
          </p:nvSpPr>
          <p:spPr bwMode="auto">
            <a:xfrm>
              <a:off x="3026289" y="2522999"/>
              <a:ext cx="466178" cy="446554"/>
            </a:xfrm>
            <a:custGeom>
              <a:avLst/>
              <a:gdLst>
                <a:gd name="T0" fmla="*/ 42 w 64"/>
                <a:gd name="T1" fmla="*/ 61 h 66"/>
                <a:gd name="T2" fmla="*/ 32 w 64"/>
                <a:gd name="T3" fmla="*/ 66 h 66"/>
                <a:gd name="T4" fmla="*/ 22 w 64"/>
                <a:gd name="T5" fmla="*/ 61 h 66"/>
                <a:gd name="T6" fmla="*/ 17 w 64"/>
                <a:gd name="T7" fmla="*/ 48 h 66"/>
                <a:gd name="T8" fmla="*/ 32 w 64"/>
                <a:gd name="T9" fmla="*/ 10 h 66"/>
                <a:gd name="T10" fmla="*/ 47 w 64"/>
                <a:gd name="T11" fmla="*/ 48 h 66"/>
                <a:gd name="T12" fmla="*/ 32 w 64"/>
                <a:gd name="T13" fmla="*/ 30 h 66"/>
                <a:gd name="T14" fmla="*/ 39 w 64"/>
                <a:gd name="T15" fmla="*/ 29 h 66"/>
                <a:gd name="T16" fmla="*/ 40 w 64"/>
                <a:gd name="T17" fmla="*/ 33 h 66"/>
                <a:gd name="T18" fmla="*/ 35 w 64"/>
                <a:gd name="T19" fmla="*/ 32 h 66"/>
                <a:gd name="T20" fmla="*/ 29 w 64"/>
                <a:gd name="T21" fmla="*/ 32 h 66"/>
                <a:gd name="T22" fmla="*/ 24 w 64"/>
                <a:gd name="T23" fmla="*/ 33 h 66"/>
                <a:gd name="T24" fmla="*/ 25 w 64"/>
                <a:gd name="T25" fmla="*/ 29 h 66"/>
                <a:gd name="T26" fmla="*/ 32 w 64"/>
                <a:gd name="T27" fmla="*/ 30 h 66"/>
                <a:gd name="T28" fmla="*/ 32 w 64"/>
                <a:gd name="T29" fmla="*/ 8 h 66"/>
                <a:gd name="T30" fmla="*/ 32 w 64"/>
                <a:gd name="T31" fmla="*/ 0 h 66"/>
                <a:gd name="T32" fmla="*/ 46 w 64"/>
                <a:gd name="T33" fmla="*/ 11 h 66"/>
                <a:gd name="T34" fmla="*/ 43 w 64"/>
                <a:gd name="T35" fmla="*/ 9 h 66"/>
                <a:gd name="T36" fmla="*/ 49 w 64"/>
                <a:gd name="T37" fmla="*/ 7 h 66"/>
                <a:gd name="T38" fmla="*/ 55 w 64"/>
                <a:gd name="T39" fmla="*/ 21 h 66"/>
                <a:gd name="T40" fmla="*/ 58 w 64"/>
                <a:gd name="T41" fmla="*/ 16 h 66"/>
                <a:gd name="T42" fmla="*/ 55 w 64"/>
                <a:gd name="T43" fmla="*/ 21 h 66"/>
                <a:gd name="T44" fmla="*/ 56 w 64"/>
                <a:gd name="T45" fmla="*/ 32 h 66"/>
                <a:gd name="T46" fmla="*/ 64 w 64"/>
                <a:gd name="T47" fmla="*/ 32 h 66"/>
                <a:gd name="T48" fmla="*/ 53 w 64"/>
                <a:gd name="T49" fmla="*/ 46 h 66"/>
                <a:gd name="T50" fmla="*/ 55 w 64"/>
                <a:gd name="T51" fmla="*/ 44 h 66"/>
                <a:gd name="T52" fmla="*/ 58 w 64"/>
                <a:gd name="T53" fmla="*/ 49 h 66"/>
                <a:gd name="T54" fmla="*/ 9 w 64"/>
                <a:gd name="T55" fmla="*/ 44 h 66"/>
                <a:gd name="T56" fmla="*/ 6 w 64"/>
                <a:gd name="T57" fmla="*/ 49 h 66"/>
                <a:gd name="T58" fmla="*/ 9 w 64"/>
                <a:gd name="T59" fmla="*/ 44 h 66"/>
                <a:gd name="T60" fmla="*/ 8 w 64"/>
                <a:gd name="T61" fmla="*/ 32 h 66"/>
                <a:gd name="T62" fmla="*/ 0 w 64"/>
                <a:gd name="T63" fmla="*/ 32 h 66"/>
                <a:gd name="T64" fmla="*/ 11 w 64"/>
                <a:gd name="T65" fmla="*/ 18 h 66"/>
                <a:gd name="T66" fmla="*/ 9 w 64"/>
                <a:gd name="T67" fmla="*/ 21 h 66"/>
                <a:gd name="T68" fmla="*/ 6 w 64"/>
                <a:gd name="T69" fmla="*/ 16 h 66"/>
                <a:gd name="T70" fmla="*/ 21 w 64"/>
                <a:gd name="T71" fmla="*/ 9 h 66"/>
                <a:gd name="T72" fmla="*/ 15 w 64"/>
                <a:gd name="T73" fmla="*/ 7 h 66"/>
                <a:gd name="T74" fmla="*/ 21 w 64"/>
                <a:gd name="T75" fmla="*/ 9 h 66"/>
                <a:gd name="T76" fmla="*/ 41 w 64"/>
                <a:gd name="T77" fmla="*/ 46 h 66"/>
                <a:gd name="T78" fmla="*/ 44 w 64"/>
                <a:gd name="T79" fmla="*/ 21 h 66"/>
                <a:gd name="T80" fmla="*/ 15 w 64"/>
                <a:gd name="T81" fmla="*/ 32 h 66"/>
                <a:gd name="T82" fmla="*/ 23 w 64"/>
                <a:gd name="T83" fmla="*/ 47 h 66"/>
                <a:gd name="T84" fmla="*/ 25 w 64"/>
                <a:gd name="T85" fmla="*/ 53 h 66"/>
                <a:gd name="T86" fmla="*/ 27 w 64"/>
                <a:gd name="T87" fmla="*/ 56 h 66"/>
                <a:gd name="T88" fmla="*/ 31 w 64"/>
                <a:gd name="T89" fmla="*/ 60 h 66"/>
                <a:gd name="T90" fmla="*/ 33 w 64"/>
                <a:gd name="T91" fmla="*/ 60 h 66"/>
                <a:gd name="T92" fmla="*/ 34 w 64"/>
                <a:gd name="T93" fmla="*/ 58 h 66"/>
                <a:gd name="T94" fmla="*/ 39 w 64"/>
                <a:gd name="T9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6">
                  <a:moveTo>
                    <a:pt x="45" y="50"/>
                  </a:moveTo>
                  <a:cubicBezTo>
                    <a:pt x="45" y="58"/>
                    <a:pt x="45" y="58"/>
                    <a:pt x="45" y="58"/>
                  </a:cubicBezTo>
                  <a:cubicBezTo>
                    <a:pt x="45" y="60"/>
                    <a:pt x="43" y="61"/>
                    <a:pt x="42" y="61"/>
                  </a:cubicBezTo>
                  <a:cubicBezTo>
                    <a:pt x="39" y="61"/>
                    <a:pt x="39" y="61"/>
                    <a:pt x="39" y="61"/>
                  </a:cubicBezTo>
                  <a:cubicBezTo>
                    <a:pt x="38" y="62"/>
                    <a:pt x="38" y="63"/>
                    <a:pt x="37" y="64"/>
                  </a:cubicBezTo>
                  <a:cubicBezTo>
                    <a:pt x="36" y="65"/>
                    <a:pt x="34" y="66"/>
                    <a:pt x="32" y="66"/>
                  </a:cubicBezTo>
                  <a:cubicBezTo>
                    <a:pt x="30" y="66"/>
                    <a:pt x="28" y="65"/>
                    <a:pt x="27" y="64"/>
                  </a:cubicBezTo>
                  <a:cubicBezTo>
                    <a:pt x="26" y="63"/>
                    <a:pt x="26" y="62"/>
                    <a:pt x="25" y="61"/>
                  </a:cubicBezTo>
                  <a:cubicBezTo>
                    <a:pt x="22" y="61"/>
                    <a:pt x="22" y="61"/>
                    <a:pt x="22" y="61"/>
                  </a:cubicBezTo>
                  <a:cubicBezTo>
                    <a:pt x="21" y="61"/>
                    <a:pt x="19" y="60"/>
                    <a:pt x="19" y="58"/>
                  </a:cubicBezTo>
                  <a:cubicBezTo>
                    <a:pt x="19" y="50"/>
                    <a:pt x="19" y="50"/>
                    <a:pt x="19" y="50"/>
                  </a:cubicBezTo>
                  <a:cubicBezTo>
                    <a:pt x="18" y="49"/>
                    <a:pt x="17" y="49"/>
                    <a:pt x="17" y="48"/>
                  </a:cubicBezTo>
                  <a:cubicBezTo>
                    <a:pt x="12" y="44"/>
                    <a:pt x="10" y="38"/>
                    <a:pt x="10" y="32"/>
                  </a:cubicBezTo>
                  <a:cubicBezTo>
                    <a:pt x="10" y="26"/>
                    <a:pt x="12" y="21"/>
                    <a:pt x="17" y="17"/>
                  </a:cubicBezTo>
                  <a:cubicBezTo>
                    <a:pt x="21" y="13"/>
                    <a:pt x="26" y="10"/>
                    <a:pt x="32" y="10"/>
                  </a:cubicBezTo>
                  <a:cubicBezTo>
                    <a:pt x="38" y="10"/>
                    <a:pt x="43" y="13"/>
                    <a:pt x="47" y="17"/>
                  </a:cubicBezTo>
                  <a:cubicBezTo>
                    <a:pt x="52" y="21"/>
                    <a:pt x="54" y="26"/>
                    <a:pt x="54" y="32"/>
                  </a:cubicBezTo>
                  <a:cubicBezTo>
                    <a:pt x="54" y="38"/>
                    <a:pt x="52" y="44"/>
                    <a:pt x="47" y="48"/>
                  </a:cubicBezTo>
                  <a:cubicBezTo>
                    <a:pt x="47" y="49"/>
                    <a:pt x="46" y="49"/>
                    <a:pt x="45" y="50"/>
                  </a:cubicBezTo>
                  <a:close/>
                  <a:moveTo>
                    <a:pt x="32" y="30"/>
                  </a:moveTo>
                  <a:cubicBezTo>
                    <a:pt x="32" y="30"/>
                    <a:pt x="32" y="30"/>
                    <a:pt x="32" y="30"/>
                  </a:cubicBezTo>
                  <a:cubicBezTo>
                    <a:pt x="32" y="29"/>
                    <a:pt x="33" y="29"/>
                    <a:pt x="33" y="29"/>
                  </a:cubicBezTo>
                  <a:cubicBezTo>
                    <a:pt x="34" y="29"/>
                    <a:pt x="35" y="28"/>
                    <a:pt x="36" y="28"/>
                  </a:cubicBezTo>
                  <a:cubicBezTo>
                    <a:pt x="37" y="28"/>
                    <a:pt x="38" y="29"/>
                    <a:pt x="39" y="29"/>
                  </a:cubicBezTo>
                  <a:cubicBezTo>
                    <a:pt x="40" y="29"/>
                    <a:pt x="41" y="30"/>
                    <a:pt x="42" y="31"/>
                  </a:cubicBezTo>
                  <a:cubicBezTo>
                    <a:pt x="42" y="31"/>
                    <a:pt x="42" y="32"/>
                    <a:pt x="42" y="33"/>
                  </a:cubicBezTo>
                  <a:cubicBezTo>
                    <a:pt x="41" y="33"/>
                    <a:pt x="40" y="33"/>
                    <a:pt x="40" y="33"/>
                  </a:cubicBezTo>
                  <a:cubicBezTo>
                    <a:pt x="39" y="32"/>
                    <a:pt x="39" y="32"/>
                    <a:pt x="38" y="32"/>
                  </a:cubicBezTo>
                  <a:cubicBezTo>
                    <a:pt x="38" y="32"/>
                    <a:pt x="37" y="32"/>
                    <a:pt x="36" y="32"/>
                  </a:cubicBezTo>
                  <a:cubicBezTo>
                    <a:pt x="36" y="32"/>
                    <a:pt x="35" y="32"/>
                    <a:pt x="35" y="32"/>
                  </a:cubicBezTo>
                  <a:cubicBezTo>
                    <a:pt x="34" y="32"/>
                    <a:pt x="34" y="32"/>
                    <a:pt x="33" y="33"/>
                  </a:cubicBezTo>
                  <a:cubicBezTo>
                    <a:pt x="32" y="33"/>
                    <a:pt x="31" y="33"/>
                    <a:pt x="31" y="33"/>
                  </a:cubicBezTo>
                  <a:cubicBezTo>
                    <a:pt x="30" y="32"/>
                    <a:pt x="30" y="32"/>
                    <a:pt x="29" y="32"/>
                  </a:cubicBezTo>
                  <a:cubicBezTo>
                    <a:pt x="29" y="32"/>
                    <a:pt x="28" y="32"/>
                    <a:pt x="28" y="32"/>
                  </a:cubicBezTo>
                  <a:cubicBezTo>
                    <a:pt x="27" y="32"/>
                    <a:pt x="26" y="32"/>
                    <a:pt x="26" y="32"/>
                  </a:cubicBezTo>
                  <a:cubicBezTo>
                    <a:pt x="25" y="32"/>
                    <a:pt x="25" y="32"/>
                    <a:pt x="24" y="33"/>
                  </a:cubicBezTo>
                  <a:cubicBezTo>
                    <a:pt x="24" y="33"/>
                    <a:pt x="23" y="33"/>
                    <a:pt x="22" y="33"/>
                  </a:cubicBezTo>
                  <a:cubicBezTo>
                    <a:pt x="22" y="32"/>
                    <a:pt x="22" y="31"/>
                    <a:pt x="22" y="31"/>
                  </a:cubicBezTo>
                  <a:cubicBezTo>
                    <a:pt x="23" y="30"/>
                    <a:pt x="24" y="29"/>
                    <a:pt x="25" y="29"/>
                  </a:cubicBezTo>
                  <a:cubicBezTo>
                    <a:pt x="26" y="29"/>
                    <a:pt x="27" y="28"/>
                    <a:pt x="28" y="28"/>
                  </a:cubicBezTo>
                  <a:cubicBezTo>
                    <a:pt x="29" y="28"/>
                    <a:pt x="30" y="29"/>
                    <a:pt x="31" y="29"/>
                  </a:cubicBezTo>
                  <a:cubicBezTo>
                    <a:pt x="31" y="29"/>
                    <a:pt x="32" y="29"/>
                    <a:pt x="32" y="30"/>
                  </a:cubicBezTo>
                  <a:close/>
                  <a:moveTo>
                    <a:pt x="34" y="7"/>
                  </a:moveTo>
                  <a:cubicBezTo>
                    <a:pt x="34" y="7"/>
                    <a:pt x="34" y="7"/>
                    <a:pt x="34" y="7"/>
                  </a:cubicBezTo>
                  <a:cubicBezTo>
                    <a:pt x="34" y="8"/>
                    <a:pt x="33" y="8"/>
                    <a:pt x="32" y="8"/>
                  </a:cubicBezTo>
                  <a:cubicBezTo>
                    <a:pt x="31" y="8"/>
                    <a:pt x="30" y="8"/>
                    <a:pt x="30" y="7"/>
                  </a:cubicBezTo>
                  <a:cubicBezTo>
                    <a:pt x="30" y="2"/>
                    <a:pt x="30" y="2"/>
                    <a:pt x="30" y="2"/>
                  </a:cubicBezTo>
                  <a:cubicBezTo>
                    <a:pt x="30" y="1"/>
                    <a:pt x="31" y="0"/>
                    <a:pt x="32" y="0"/>
                  </a:cubicBezTo>
                  <a:cubicBezTo>
                    <a:pt x="33" y="0"/>
                    <a:pt x="34" y="1"/>
                    <a:pt x="34" y="2"/>
                  </a:cubicBezTo>
                  <a:cubicBezTo>
                    <a:pt x="34" y="7"/>
                    <a:pt x="34" y="7"/>
                    <a:pt x="34" y="7"/>
                  </a:cubicBezTo>
                  <a:close/>
                  <a:moveTo>
                    <a:pt x="46" y="11"/>
                  </a:moveTo>
                  <a:cubicBezTo>
                    <a:pt x="46" y="11"/>
                    <a:pt x="46" y="11"/>
                    <a:pt x="46" y="11"/>
                  </a:cubicBezTo>
                  <a:cubicBezTo>
                    <a:pt x="46" y="12"/>
                    <a:pt x="45" y="12"/>
                    <a:pt x="44" y="12"/>
                  </a:cubicBezTo>
                  <a:cubicBezTo>
                    <a:pt x="43" y="11"/>
                    <a:pt x="43" y="10"/>
                    <a:pt x="43" y="9"/>
                  </a:cubicBezTo>
                  <a:cubicBezTo>
                    <a:pt x="46" y="5"/>
                    <a:pt x="46" y="5"/>
                    <a:pt x="46" y="5"/>
                  </a:cubicBezTo>
                  <a:cubicBezTo>
                    <a:pt x="46" y="4"/>
                    <a:pt x="47" y="4"/>
                    <a:pt x="48" y="5"/>
                  </a:cubicBezTo>
                  <a:cubicBezTo>
                    <a:pt x="49" y="5"/>
                    <a:pt x="49" y="6"/>
                    <a:pt x="49" y="7"/>
                  </a:cubicBezTo>
                  <a:cubicBezTo>
                    <a:pt x="46" y="11"/>
                    <a:pt x="46" y="11"/>
                    <a:pt x="46" y="11"/>
                  </a:cubicBezTo>
                  <a:close/>
                  <a:moveTo>
                    <a:pt x="55" y="21"/>
                  </a:moveTo>
                  <a:cubicBezTo>
                    <a:pt x="55" y="21"/>
                    <a:pt x="55" y="21"/>
                    <a:pt x="55" y="21"/>
                  </a:cubicBezTo>
                  <a:cubicBezTo>
                    <a:pt x="54" y="21"/>
                    <a:pt x="53" y="21"/>
                    <a:pt x="53" y="20"/>
                  </a:cubicBezTo>
                  <a:cubicBezTo>
                    <a:pt x="52" y="20"/>
                    <a:pt x="53" y="19"/>
                    <a:pt x="53" y="18"/>
                  </a:cubicBezTo>
                  <a:cubicBezTo>
                    <a:pt x="58" y="16"/>
                    <a:pt x="58" y="16"/>
                    <a:pt x="58" y="16"/>
                  </a:cubicBezTo>
                  <a:cubicBezTo>
                    <a:pt x="58" y="15"/>
                    <a:pt x="59" y="16"/>
                    <a:pt x="60" y="16"/>
                  </a:cubicBezTo>
                  <a:cubicBezTo>
                    <a:pt x="60" y="17"/>
                    <a:pt x="60" y="18"/>
                    <a:pt x="59" y="18"/>
                  </a:cubicBezTo>
                  <a:cubicBezTo>
                    <a:pt x="55" y="21"/>
                    <a:pt x="55" y="21"/>
                    <a:pt x="55" y="21"/>
                  </a:cubicBezTo>
                  <a:close/>
                  <a:moveTo>
                    <a:pt x="57" y="34"/>
                  </a:moveTo>
                  <a:cubicBezTo>
                    <a:pt x="57" y="34"/>
                    <a:pt x="57" y="34"/>
                    <a:pt x="57" y="34"/>
                  </a:cubicBezTo>
                  <a:cubicBezTo>
                    <a:pt x="57" y="34"/>
                    <a:pt x="56" y="33"/>
                    <a:pt x="56" y="32"/>
                  </a:cubicBezTo>
                  <a:cubicBezTo>
                    <a:pt x="56" y="31"/>
                    <a:pt x="57" y="31"/>
                    <a:pt x="57" y="31"/>
                  </a:cubicBezTo>
                  <a:cubicBezTo>
                    <a:pt x="62" y="31"/>
                    <a:pt x="62" y="31"/>
                    <a:pt x="62" y="31"/>
                  </a:cubicBezTo>
                  <a:cubicBezTo>
                    <a:pt x="63" y="31"/>
                    <a:pt x="64" y="31"/>
                    <a:pt x="64" y="32"/>
                  </a:cubicBezTo>
                  <a:cubicBezTo>
                    <a:pt x="64" y="33"/>
                    <a:pt x="63" y="34"/>
                    <a:pt x="62" y="34"/>
                  </a:cubicBezTo>
                  <a:cubicBezTo>
                    <a:pt x="57" y="34"/>
                    <a:pt x="57" y="34"/>
                    <a:pt x="57" y="34"/>
                  </a:cubicBezTo>
                  <a:close/>
                  <a:moveTo>
                    <a:pt x="53" y="46"/>
                  </a:moveTo>
                  <a:cubicBezTo>
                    <a:pt x="53" y="46"/>
                    <a:pt x="53" y="46"/>
                    <a:pt x="53" y="46"/>
                  </a:cubicBezTo>
                  <a:cubicBezTo>
                    <a:pt x="53" y="46"/>
                    <a:pt x="52" y="45"/>
                    <a:pt x="53" y="44"/>
                  </a:cubicBezTo>
                  <a:cubicBezTo>
                    <a:pt x="53" y="44"/>
                    <a:pt x="54" y="43"/>
                    <a:pt x="55" y="44"/>
                  </a:cubicBezTo>
                  <a:cubicBezTo>
                    <a:pt x="59" y="46"/>
                    <a:pt x="59" y="46"/>
                    <a:pt x="59" y="46"/>
                  </a:cubicBezTo>
                  <a:cubicBezTo>
                    <a:pt x="60" y="47"/>
                    <a:pt x="60" y="48"/>
                    <a:pt x="60" y="48"/>
                  </a:cubicBezTo>
                  <a:cubicBezTo>
                    <a:pt x="59" y="49"/>
                    <a:pt x="58" y="49"/>
                    <a:pt x="58" y="49"/>
                  </a:cubicBezTo>
                  <a:cubicBezTo>
                    <a:pt x="53" y="46"/>
                    <a:pt x="53" y="46"/>
                    <a:pt x="53" y="46"/>
                  </a:cubicBezTo>
                  <a:close/>
                  <a:moveTo>
                    <a:pt x="9" y="44"/>
                  </a:moveTo>
                  <a:cubicBezTo>
                    <a:pt x="9" y="44"/>
                    <a:pt x="9" y="44"/>
                    <a:pt x="9" y="44"/>
                  </a:cubicBezTo>
                  <a:cubicBezTo>
                    <a:pt x="10" y="43"/>
                    <a:pt x="11" y="44"/>
                    <a:pt x="11" y="44"/>
                  </a:cubicBezTo>
                  <a:cubicBezTo>
                    <a:pt x="12" y="45"/>
                    <a:pt x="11" y="46"/>
                    <a:pt x="11" y="46"/>
                  </a:cubicBezTo>
                  <a:cubicBezTo>
                    <a:pt x="6" y="49"/>
                    <a:pt x="6" y="49"/>
                    <a:pt x="6" y="49"/>
                  </a:cubicBezTo>
                  <a:cubicBezTo>
                    <a:pt x="6" y="49"/>
                    <a:pt x="5" y="49"/>
                    <a:pt x="4" y="48"/>
                  </a:cubicBezTo>
                  <a:cubicBezTo>
                    <a:pt x="4" y="48"/>
                    <a:pt x="4" y="47"/>
                    <a:pt x="5" y="46"/>
                  </a:cubicBezTo>
                  <a:cubicBezTo>
                    <a:pt x="9" y="44"/>
                    <a:pt x="9" y="44"/>
                    <a:pt x="9" y="44"/>
                  </a:cubicBezTo>
                  <a:close/>
                  <a:moveTo>
                    <a:pt x="7" y="31"/>
                  </a:moveTo>
                  <a:cubicBezTo>
                    <a:pt x="7" y="31"/>
                    <a:pt x="7" y="31"/>
                    <a:pt x="7" y="31"/>
                  </a:cubicBezTo>
                  <a:cubicBezTo>
                    <a:pt x="7" y="31"/>
                    <a:pt x="8" y="31"/>
                    <a:pt x="8" y="32"/>
                  </a:cubicBezTo>
                  <a:cubicBezTo>
                    <a:pt x="8" y="33"/>
                    <a:pt x="7" y="34"/>
                    <a:pt x="7" y="34"/>
                  </a:cubicBezTo>
                  <a:cubicBezTo>
                    <a:pt x="2" y="34"/>
                    <a:pt x="2" y="34"/>
                    <a:pt x="2" y="34"/>
                  </a:cubicBezTo>
                  <a:cubicBezTo>
                    <a:pt x="1" y="34"/>
                    <a:pt x="0" y="33"/>
                    <a:pt x="0" y="32"/>
                  </a:cubicBezTo>
                  <a:cubicBezTo>
                    <a:pt x="0" y="31"/>
                    <a:pt x="1" y="31"/>
                    <a:pt x="2" y="31"/>
                  </a:cubicBezTo>
                  <a:cubicBezTo>
                    <a:pt x="7" y="31"/>
                    <a:pt x="7" y="31"/>
                    <a:pt x="7" y="31"/>
                  </a:cubicBezTo>
                  <a:close/>
                  <a:moveTo>
                    <a:pt x="11" y="18"/>
                  </a:moveTo>
                  <a:cubicBezTo>
                    <a:pt x="11" y="18"/>
                    <a:pt x="11" y="18"/>
                    <a:pt x="11" y="18"/>
                  </a:cubicBezTo>
                  <a:cubicBezTo>
                    <a:pt x="11" y="19"/>
                    <a:pt x="12" y="20"/>
                    <a:pt x="11" y="20"/>
                  </a:cubicBezTo>
                  <a:cubicBezTo>
                    <a:pt x="11" y="21"/>
                    <a:pt x="10" y="21"/>
                    <a:pt x="9" y="21"/>
                  </a:cubicBezTo>
                  <a:cubicBezTo>
                    <a:pt x="5" y="18"/>
                    <a:pt x="5" y="18"/>
                    <a:pt x="5" y="18"/>
                  </a:cubicBezTo>
                  <a:cubicBezTo>
                    <a:pt x="4" y="18"/>
                    <a:pt x="4" y="17"/>
                    <a:pt x="4" y="16"/>
                  </a:cubicBezTo>
                  <a:cubicBezTo>
                    <a:pt x="5" y="16"/>
                    <a:pt x="6" y="15"/>
                    <a:pt x="6" y="16"/>
                  </a:cubicBezTo>
                  <a:cubicBezTo>
                    <a:pt x="11" y="18"/>
                    <a:pt x="11" y="18"/>
                    <a:pt x="11" y="18"/>
                  </a:cubicBezTo>
                  <a:close/>
                  <a:moveTo>
                    <a:pt x="21" y="9"/>
                  </a:moveTo>
                  <a:cubicBezTo>
                    <a:pt x="21" y="9"/>
                    <a:pt x="21" y="9"/>
                    <a:pt x="21" y="9"/>
                  </a:cubicBezTo>
                  <a:cubicBezTo>
                    <a:pt x="21" y="10"/>
                    <a:pt x="21" y="11"/>
                    <a:pt x="20" y="12"/>
                  </a:cubicBezTo>
                  <a:cubicBezTo>
                    <a:pt x="19" y="12"/>
                    <a:pt x="18" y="12"/>
                    <a:pt x="18" y="11"/>
                  </a:cubicBezTo>
                  <a:cubicBezTo>
                    <a:pt x="15" y="7"/>
                    <a:pt x="15" y="7"/>
                    <a:pt x="15" y="7"/>
                  </a:cubicBezTo>
                  <a:cubicBezTo>
                    <a:pt x="15" y="6"/>
                    <a:pt x="15" y="5"/>
                    <a:pt x="16" y="5"/>
                  </a:cubicBezTo>
                  <a:cubicBezTo>
                    <a:pt x="17" y="4"/>
                    <a:pt x="18" y="4"/>
                    <a:pt x="18" y="5"/>
                  </a:cubicBezTo>
                  <a:cubicBezTo>
                    <a:pt x="21" y="9"/>
                    <a:pt x="21" y="9"/>
                    <a:pt x="21" y="9"/>
                  </a:cubicBezTo>
                  <a:close/>
                  <a:moveTo>
                    <a:pt x="41" y="47"/>
                  </a:moveTo>
                  <a:cubicBezTo>
                    <a:pt x="41" y="47"/>
                    <a:pt x="41" y="47"/>
                    <a:pt x="41" y="47"/>
                  </a:cubicBezTo>
                  <a:cubicBezTo>
                    <a:pt x="41" y="46"/>
                    <a:pt x="41" y="46"/>
                    <a:pt x="41" y="46"/>
                  </a:cubicBezTo>
                  <a:cubicBezTo>
                    <a:pt x="42" y="46"/>
                    <a:pt x="43" y="45"/>
                    <a:pt x="44" y="44"/>
                  </a:cubicBezTo>
                  <a:cubicBezTo>
                    <a:pt x="47" y="41"/>
                    <a:pt x="49" y="37"/>
                    <a:pt x="49" y="32"/>
                  </a:cubicBezTo>
                  <a:cubicBezTo>
                    <a:pt x="49" y="28"/>
                    <a:pt x="47" y="24"/>
                    <a:pt x="44" y="21"/>
                  </a:cubicBezTo>
                  <a:cubicBezTo>
                    <a:pt x="41" y="17"/>
                    <a:pt x="36" y="16"/>
                    <a:pt x="32" y="16"/>
                  </a:cubicBezTo>
                  <a:cubicBezTo>
                    <a:pt x="28" y="16"/>
                    <a:pt x="23" y="17"/>
                    <a:pt x="20" y="21"/>
                  </a:cubicBezTo>
                  <a:cubicBezTo>
                    <a:pt x="17" y="24"/>
                    <a:pt x="15" y="28"/>
                    <a:pt x="15" y="32"/>
                  </a:cubicBezTo>
                  <a:cubicBezTo>
                    <a:pt x="15" y="37"/>
                    <a:pt x="17" y="41"/>
                    <a:pt x="20" y="44"/>
                  </a:cubicBezTo>
                  <a:cubicBezTo>
                    <a:pt x="21" y="45"/>
                    <a:pt x="22" y="46"/>
                    <a:pt x="23" y="46"/>
                  </a:cubicBezTo>
                  <a:cubicBezTo>
                    <a:pt x="23" y="47"/>
                    <a:pt x="23" y="47"/>
                    <a:pt x="23" y="47"/>
                  </a:cubicBezTo>
                  <a:cubicBezTo>
                    <a:pt x="26" y="48"/>
                    <a:pt x="29" y="49"/>
                    <a:pt x="32" y="49"/>
                  </a:cubicBezTo>
                  <a:cubicBezTo>
                    <a:pt x="35" y="49"/>
                    <a:pt x="38" y="48"/>
                    <a:pt x="41" y="47"/>
                  </a:cubicBezTo>
                  <a:close/>
                  <a:moveTo>
                    <a:pt x="25" y="53"/>
                  </a:moveTo>
                  <a:cubicBezTo>
                    <a:pt x="25" y="53"/>
                    <a:pt x="25" y="53"/>
                    <a:pt x="25" y="53"/>
                  </a:cubicBezTo>
                  <a:cubicBezTo>
                    <a:pt x="25" y="56"/>
                    <a:pt x="25" y="56"/>
                    <a:pt x="25" y="56"/>
                  </a:cubicBezTo>
                  <a:cubicBezTo>
                    <a:pt x="27" y="56"/>
                    <a:pt x="27" y="56"/>
                    <a:pt x="27" y="56"/>
                  </a:cubicBezTo>
                  <a:cubicBezTo>
                    <a:pt x="29" y="56"/>
                    <a:pt x="30" y="57"/>
                    <a:pt x="30" y="58"/>
                  </a:cubicBezTo>
                  <a:cubicBezTo>
                    <a:pt x="30" y="59"/>
                    <a:pt x="30" y="59"/>
                    <a:pt x="30" y="59"/>
                  </a:cubicBezTo>
                  <a:cubicBezTo>
                    <a:pt x="30" y="59"/>
                    <a:pt x="30" y="59"/>
                    <a:pt x="31" y="60"/>
                  </a:cubicBezTo>
                  <a:cubicBezTo>
                    <a:pt x="31" y="60"/>
                    <a:pt x="31" y="60"/>
                    <a:pt x="31" y="60"/>
                  </a:cubicBezTo>
                  <a:cubicBezTo>
                    <a:pt x="31" y="60"/>
                    <a:pt x="31" y="60"/>
                    <a:pt x="32" y="60"/>
                  </a:cubicBezTo>
                  <a:cubicBezTo>
                    <a:pt x="32" y="60"/>
                    <a:pt x="33" y="60"/>
                    <a:pt x="33" y="60"/>
                  </a:cubicBezTo>
                  <a:cubicBezTo>
                    <a:pt x="33" y="60"/>
                    <a:pt x="33" y="60"/>
                    <a:pt x="33" y="60"/>
                  </a:cubicBezTo>
                  <a:cubicBezTo>
                    <a:pt x="34" y="59"/>
                    <a:pt x="34" y="59"/>
                    <a:pt x="34" y="59"/>
                  </a:cubicBezTo>
                  <a:cubicBezTo>
                    <a:pt x="34" y="58"/>
                    <a:pt x="34" y="58"/>
                    <a:pt x="34" y="58"/>
                  </a:cubicBezTo>
                  <a:cubicBezTo>
                    <a:pt x="34" y="57"/>
                    <a:pt x="35" y="56"/>
                    <a:pt x="37" y="56"/>
                  </a:cubicBezTo>
                  <a:cubicBezTo>
                    <a:pt x="39" y="56"/>
                    <a:pt x="39" y="56"/>
                    <a:pt x="39" y="56"/>
                  </a:cubicBezTo>
                  <a:cubicBezTo>
                    <a:pt x="39" y="53"/>
                    <a:pt x="39" y="53"/>
                    <a:pt x="39" y="53"/>
                  </a:cubicBezTo>
                  <a:cubicBezTo>
                    <a:pt x="37" y="54"/>
                    <a:pt x="35" y="54"/>
                    <a:pt x="32" y="54"/>
                  </a:cubicBezTo>
                  <a:cubicBezTo>
                    <a:pt x="29" y="54"/>
                    <a:pt x="27" y="54"/>
                    <a:pt x="25" y="53"/>
                  </a:cubicBezTo>
                  <a:close/>
                </a:path>
              </a:pathLst>
            </a:custGeom>
            <a:solidFill>
              <a:schemeClr val="bg1"/>
            </a:solidFill>
            <a:ln w="3175">
              <a:solidFill>
                <a:schemeClr val="accent1"/>
              </a:solidFill>
              <a:round/>
              <a:headEnd/>
              <a:tailEnd/>
            </a:ln>
            <a:extLst/>
          </p:spPr>
          <p:txBody>
            <a:bodyPr/>
            <a:lstStyle/>
            <a:p>
              <a:endParaRPr lang="zh-CN" altLang="en-US" dirty="0">
                <a:ln>
                  <a:solidFill>
                    <a:srgbClr val="00B050"/>
                  </a:solidFill>
                </a:ln>
              </a:endParaRPr>
            </a:p>
          </p:txBody>
        </p:sp>
      </p:grpSp>
      <p:grpSp>
        <p:nvGrpSpPr>
          <p:cNvPr id="67" name="组合 95">
            <a:extLst>
              <a:ext uri="{FF2B5EF4-FFF2-40B4-BE49-F238E27FC236}">
                <a16:creationId xmlns="" xmlns:a16="http://schemas.microsoft.com/office/drawing/2014/main" id="{7ADB658E-D2BE-4061-B0EB-6145A01694CD}"/>
              </a:ext>
            </a:extLst>
          </p:cNvPr>
          <p:cNvGrpSpPr>
            <a:grpSpLocks/>
          </p:cNvGrpSpPr>
          <p:nvPr/>
        </p:nvGrpSpPr>
        <p:grpSpPr bwMode="auto">
          <a:xfrm>
            <a:off x="273504" y="2319127"/>
            <a:ext cx="720000" cy="720000"/>
            <a:chOff x="3832873" y="2297208"/>
            <a:chExt cx="1516550" cy="1516550"/>
          </a:xfrm>
        </p:grpSpPr>
        <p:grpSp>
          <p:nvGrpSpPr>
            <p:cNvPr id="69" name="组合 96">
              <a:extLst>
                <a:ext uri="{FF2B5EF4-FFF2-40B4-BE49-F238E27FC236}">
                  <a16:creationId xmlns="" xmlns:a16="http://schemas.microsoft.com/office/drawing/2014/main" id="{2BCA7F32-6A30-44BB-B42B-1A4A86227171}"/>
                </a:ext>
              </a:extLst>
            </p:cNvPr>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1" name="同心圆 98">
                <a:extLst>
                  <a:ext uri="{FF2B5EF4-FFF2-40B4-BE49-F238E27FC236}">
                    <a16:creationId xmlns="" xmlns:a16="http://schemas.microsoft.com/office/drawing/2014/main" id="{C1E786EB-3547-46EB-9B5D-35B0B6DBB541}"/>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a:solidFill>
                    <a:sysClr val="windowText" lastClr="000000"/>
                  </a:solidFill>
                  <a:latin typeface="Calibri"/>
                  <a:ea typeface="宋体"/>
                </a:endParaRPr>
              </a:p>
            </p:txBody>
          </p:sp>
          <p:sp>
            <p:nvSpPr>
              <p:cNvPr id="72" name="椭圆 71">
                <a:extLst>
                  <a:ext uri="{FF2B5EF4-FFF2-40B4-BE49-F238E27FC236}">
                    <a16:creationId xmlns="" xmlns:a16="http://schemas.microsoft.com/office/drawing/2014/main" id="{F82AA677-4062-4F6F-AC94-537F17647EB0}"/>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dirty="0">
                  <a:solidFill>
                    <a:sysClr val="window" lastClr="FFFFFF"/>
                  </a:solidFill>
                  <a:latin typeface="Calibri"/>
                  <a:ea typeface="宋体"/>
                </a:endParaRPr>
              </a:p>
            </p:txBody>
          </p:sp>
        </p:grpSp>
        <p:sp>
          <p:nvSpPr>
            <p:cNvPr id="70" name="椭圆 69">
              <a:extLst>
                <a:ext uri="{FF2B5EF4-FFF2-40B4-BE49-F238E27FC236}">
                  <a16:creationId xmlns="" xmlns:a16="http://schemas.microsoft.com/office/drawing/2014/main" id="{7B790D11-D18C-4BF0-BB48-2339484559B7}"/>
                </a:ext>
              </a:extLst>
            </p:cNvPr>
            <p:cNvSpPr/>
            <p:nvPr/>
          </p:nvSpPr>
          <p:spPr>
            <a:xfrm>
              <a:off x="3982959" y="2467456"/>
              <a:ext cx="1185016" cy="1185015"/>
            </a:xfrm>
            <a:prstGeom prst="ellipse">
              <a:avLst/>
            </a:prstGeom>
            <a:solidFill>
              <a:srgbClr val="92D05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73" name="矩形 72">
            <a:extLst>
              <a:ext uri="{FF2B5EF4-FFF2-40B4-BE49-F238E27FC236}">
                <a16:creationId xmlns="" xmlns:a16="http://schemas.microsoft.com/office/drawing/2014/main" id="{8AC3C7A4-5135-4BE5-B5CB-8C72B80BAAF8}"/>
              </a:ext>
            </a:extLst>
          </p:cNvPr>
          <p:cNvSpPr/>
          <p:nvPr/>
        </p:nvSpPr>
        <p:spPr>
          <a:xfrm>
            <a:off x="1080474" y="2240594"/>
            <a:ext cx="7761045" cy="928328"/>
          </a:xfrm>
          <a:prstGeom prst="rect">
            <a:avLst/>
          </a:prstGeom>
          <a:noFill/>
        </p:spPr>
        <p:txBody>
          <a:bodyPr wrap="square" lIns="96392" tIns="48195" rIns="96392" bIns="48195">
            <a:spAutoFit/>
          </a:bodyPr>
          <a:lstStyle/>
          <a:p>
            <a:pPr algn="just"/>
            <a:r>
              <a:rPr lang="en-US" altLang="zh-CN" dirty="0">
                <a:solidFill>
                  <a:prstClr val="black"/>
                </a:solidFill>
              </a:rPr>
              <a:t>Developed </a:t>
            </a:r>
            <a:r>
              <a:rPr lang="en-US" altLang="zh-CN" b="1" dirty="0">
                <a:solidFill>
                  <a:srgbClr val="CC0099"/>
                </a:solidFill>
              </a:rPr>
              <a:t>national technical codes </a:t>
            </a:r>
            <a:r>
              <a:rPr lang="en-US" altLang="zh-CN" dirty="0">
                <a:solidFill>
                  <a:prstClr val="black"/>
                </a:solidFill>
              </a:rPr>
              <a:t>based on the above </a:t>
            </a:r>
            <a:r>
              <a:rPr lang="en-US" altLang="zh-CN" dirty="0" smtClean="0">
                <a:solidFill>
                  <a:prstClr val="black"/>
                </a:solidFill>
              </a:rPr>
              <a:t>guidelines </a:t>
            </a:r>
            <a:r>
              <a:rPr lang="en-US" altLang="zh-CN" dirty="0">
                <a:solidFill>
                  <a:prstClr val="black"/>
                </a:solidFill>
              </a:rPr>
              <a:t>as </a:t>
            </a:r>
            <a:r>
              <a:rPr lang="en-US" altLang="zh-CN" dirty="0" smtClean="0">
                <a:solidFill>
                  <a:prstClr val="black"/>
                </a:solidFill>
              </a:rPr>
              <a:t>recommended standards </a:t>
            </a:r>
            <a:r>
              <a:rPr lang="en-US" altLang="zh-CN" dirty="0">
                <a:solidFill>
                  <a:prstClr val="black"/>
                </a:solidFill>
              </a:rPr>
              <a:t>for integrated &amp; professional basin </a:t>
            </a:r>
            <a:r>
              <a:rPr lang="en-US" altLang="zh-CN" dirty="0" smtClean="0">
                <a:solidFill>
                  <a:prstClr val="black"/>
                </a:solidFill>
              </a:rPr>
              <a:t>planning </a:t>
            </a:r>
            <a:r>
              <a:rPr lang="en-US" altLang="zh-CN" dirty="0">
                <a:solidFill>
                  <a:prstClr val="black"/>
                </a:solidFill>
              </a:rPr>
              <a:t>and revision in </a:t>
            </a:r>
            <a:r>
              <a:rPr lang="en-US" altLang="zh-CN" dirty="0" smtClean="0">
                <a:solidFill>
                  <a:prstClr val="black"/>
                </a:solidFill>
              </a:rPr>
              <a:t>rivers, </a:t>
            </a:r>
            <a:r>
              <a:rPr lang="en-US" altLang="zh-CN" dirty="0">
                <a:solidFill>
                  <a:prstClr val="black"/>
                </a:solidFill>
              </a:rPr>
              <a:t>will eventually affect river management practice across China.</a:t>
            </a:r>
            <a:endParaRPr lang="zh-CN" altLang="en-US" dirty="0">
              <a:solidFill>
                <a:prstClr val="black"/>
              </a:solidFill>
            </a:endParaRPr>
          </a:p>
        </p:txBody>
      </p:sp>
      <p:grpSp>
        <p:nvGrpSpPr>
          <p:cNvPr id="75" name="组合 95">
            <a:extLst>
              <a:ext uri="{FF2B5EF4-FFF2-40B4-BE49-F238E27FC236}">
                <a16:creationId xmlns="" xmlns:a16="http://schemas.microsoft.com/office/drawing/2014/main" id="{416594C6-CF98-40D0-91C1-710AE3464502}"/>
              </a:ext>
            </a:extLst>
          </p:cNvPr>
          <p:cNvGrpSpPr>
            <a:grpSpLocks/>
          </p:cNvGrpSpPr>
          <p:nvPr/>
        </p:nvGrpSpPr>
        <p:grpSpPr bwMode="auto">
          <a:xfrm>
            <a:off x="289219" y="3384030"/>
            <a:ext cx="720000" cy="720000"/>
            <a:chOff x="3832873" y="2297208"/>
            <a:chExt cx="1516550" cy="1516550"/>
          </a:xfrm>
        </p:grpSpPr>
        <p:grpSp>
          <p:nvGrpSpPr>
            <p:cNvPr id="77" name="组合 96">
              <a:extLst>
                <a:ext uri="{FF2B5EF4-FFF2-40B4-BE49-F238E27FC236}">
                  <a16:creationId xmlns="" xmlns:a16="http://schemas.microsoft.com/office/drawing/2014/main" id="{5A63EEAB-D2D2-4421-ADB8-D66EB78BA4D7}"/>
                </a:ext>
              </a:extLst>
            </p:cNvPr>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9" name="同心圆 98">
                <a:extLst>
                  <a:ext uri="{FF2B5EF4-FFF2-40B4-BE49-F238E27FC236}">
                    <a16:creationId xmlns="" xmlns:a16="http://schemas.microsoft.com/office/drawing/2014/main" id="{04030D27-445E-4A70-9848-942F30B1D575}"/>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a:solidFill>
                    <a:sysClr val="windowText" lastClr="000000"/>
                  </a:solidFill>
                  <a:latin typeface="Calibri"/>
                  <a:ea typeface="宋体"/>
                </a:endParaRPr>
              </a:p>
            </p:txBody>
          </p:sp>
          <p:sp>
            <p:nvSpPr>
              <p:cNvPr id="80" name="椭圆 79">
                <a:extLst>
                  <a:ext uri="{FF2B5EF4-FFF2-40B4-BE49-F238E27FC236}">
                    <a16:creationId xmlns="" xmlns:a16="http://schemas.microsoft.com/office/drawing/2014/main" id="{2BE4B395-2215-490D-B514-F99C9A91BBA9}"/>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dirty="0">
                  <a:solidFill>
                    <a:sysClr val="window" lastClr="FFFFFF"/>
                  </a:solidFill>
                  <a:latin typeface="Calibri"/>
                  <a:ea typeface="宋体"/>
                </a:endParaRPr>
              </a:p>
            </p:txBody>
          </p:sp>
        </p:grpSp>
        <p:sp>
          <p:nvSpPr>
            <p:cNvPr id="78" name="椭圆 77">
              <a:extLst>
                <a:ext uri="{FF2B5EF4-FFF2-40B4-BE49-F238E27FC236}">
                  <a16:creationId xmlns="" xmlns:a16="http://schemas.microsoft.com/office/drawing/2014/main" id="{9104978C-7741-4E04-85CD-B863C1C78E88}"/>
                </a:ext>
              </a:extLst>
            </p:cNvPr>
            <p:cNvSpPr/>
            <p:nvPr/>
          </p:nvSpPr>
          <p:spPr>
            <a:xfrm>
              <a:off x="3982959" y="2467456"/>
              <a:ext cx="1185016" cy="1185015"/>
            </a:xfrm>
            <a:prstGeom prst="ellipse">
              <a:avLst/>
            </a:prstGeom>
            <a:solidFill>
              <a:srgbClr val="108136"/>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1" name="矩形 80">
            <a:extLst>
              <a:ext uri="{FF2B5EF4-FFF2-40B4-BE49-F238E27FC236}">
                <a16:creationId xmlns="" xmlns:a16="http://schemas.microsoft.com/office/drawing/2014/main" id="{8AA9DA7F-3632-41CC-BCE8-0B35F2698F15}"/>
              </a:ext>
            </a:extLst>
          </p:cNvPr>
          <p:cNvSpPr/>
          <p:nvPr/>
        </p:nvSpPr>
        <p:spPr>
          <a:xfrm>
            <a:off x="1080474" y="3576384"/>
            <a:ext cx="7235960" cy="374330"/>
          </a:xfrm>
          <a:prstGeom prst="rect">
            <a:avLst/>
          </a:prstGeom>
          <a:noFill/>
        </p:spPr>
        <p:txBody>
          <a:bodyPr wrap="square" lIns="96392" tIns="48195" rIns="96392" bIns="48195">
            <a:spAutoFit/>
          </a:bodyPr>
          <a:lstStyle/>
          <a:p>
            <a:pPr algn="just"/>
            <a:r>
              <a:rPr lang="en-US" altLang="zh-CN" dirty="0">
                <a:solidFill>
                  <a:prstClr val="black"/>
                </a:solidFill>
              </a:rPr>
              <a:t>Influenced government policy with more integrated </a:t>
            </a:r>
            <a:r>
              <a:rPr lang="en-US" altLang="zh-CN" dirty="0" smtClean="0">
                <a:solidFill>
                  <a:prstClr val="black"/>
                </a:solidFill>
              </a:rPr>
              <a:t>thinking.</a:t>
            </a:r>
            <a:endParaRPr lang="zh-CN" altLang="en-US" dirty="0">
              <a:solidFill>
                <a:prstClr val="black"/>
              </a:solidFill>
            </a:endParaRPr>
          </a:p>
        </p:txBody>
      </p:sp>
      <p:grpSp>
        <p:nvGrpSpPr>
          <p:cNvPr id="83" name="组合 95">
            <a:extLst>
              <a:ext uri="{FF2B5EF4-FFF2-40B4-BE49-F238E27FC236}">
                <a16:creationId xmlns="" xmlns:a16="http://schemas.microsoft.com/office/drawing/2014/main" id="{4DCEC975-32AA-4870-B5CC-7F7C15A43F2C}"/>
              </a:ext>
            </a:extLst>
          </p:cNvPr>
          <p:cNvGrpSpPr>
            <a:grpSpLocks/>
          </p:cNvGrpSpPr>
          <p:nvPr/>
        </p:nvGrpSpPr>
        <p:grpSpPr bwMode="auto">
          <a:xfrm>
            <a:off x="286486" y="4426070"/>
            <a:ext cx="720000" cy="720000"/>
            <a:chOff x="3832873" y="2297208"/>
            <a:chExt cx="1516550" cy="1516550"/>
          </a:xfrm>
        </p:grpSpPr>
        <p:grpSp>
          <p:nvGrpSpPr>
            <p:cNvPr id="85" name="组合 96">
              <a:extLst>
                <a:ext uri="{FF2B5EF4-FFF2-40B4-BE49-F238E27FC236}">
                  <a16:creationId xmlns="" xmlns:a16="http://schemas.microsoft.com/office/drawing/2014/main" id="{60342DCE-6BD6-46EB-B47E-525363CE29C5}"/>
                </a:ext>
              </a:extLst>
            </p:cNvPr>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7" name="同心圆 98">
                <a:extLst>
                  <a:ext uri="{FF2B5EF4-FFF2-40B4-BE49-F238E27FC236}">
                    <a16:creationId xmlns="" xmlns:a16="http://schemas.microsoft.com/office/drawing/2014/main" id="{6B411A72-5FA2-4343-9439-FE1E7449F39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a:solidFill>
                    <a:sysClr val="windowText" lastClr="000000"/>
                  </a:solidFill>
                  <a:latin typeface="Calibri"/>
                  <a:ea typeface="宋体"/>
                </a:endParaRPr>
              </a:p>
            </p:txBody>
          </p:sp>
          <p:sp>
            <p:nvSpPr>
              <p:cNvPr id="88" name="椭圆 87">
                <a:extLst>
                  <a:ext uri="{FF2B5EF4-FFF2-40B4-BE49-F238E27FC236}">
                    <a16:creationId xmlns="" xmlns:a16="http://schemas.microsoft.com/office/drawing/2014/main" id="{B865C670-DA16-45C3-841E-A7401D437543}"/>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dirty="0">
                  <a:solidFill>
                    <a:sysClr val="window" lastClr="FFFFFF"/>
                  </a:solidFill>
                  <a:latin typeface="Calibri"/>
                  <a:ea typeface="宋体"/>
                </a:endParaRPr>
              </a:p>
            </p:txBody>
          </p:sp>
        </p:grpSp>
        <p:sp>
          <p:nvSpPr>
            <p:cNvPr id="86" name="椭圆 85">
              <a:extLst>
                <a:ext uri="{FF2B5EF4-FFF2-40B4-BE49-F238E27FC236}">
                  <a16:creationId xmlns="" xmlns:a16="http://schemas.microsoft.com/office/drawing/2014/main" id="{70357602-89FF-4ED9-80DE-2B2C89357238}"/>
                </a:ext>
              </a:extLst>
            </p:cNvPr>
            <p:cNvSpPr/>
            <p:nvPr/>
          </p:nvSpPr>
          <p:spPr>
            <a:xfrm>
              <a:off x="3982959" y="2467456"/>
              <a:ext cx="1185016" cy="1185015"/>
            </a:xfrm>
            <a:prstGeom prst="ellipse">
              <a:avLst/>
            </a:prstGeom>
            <a:solidFill>
              <a:srgbClr val="92D05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9" name="矩形 88">
            <a:extLst>
              <a:ext uri="{FF2B5EF4-FFF2-40B4-BE49-F238E27FC236}">
                <a16:creationId xmlns="" xmlns:a16="http://schemas.microsoft.com/office/drawing/2014/main" id="{7D8CD34B-4ECC-4A64-8F66-A03F5B166FE2}"/>
              </a:ext>
            </a:extLst>
          </p:cNvPr>
          <p:cNvSpPr/>
          <p:nvPr/>
        </p:nvSpPr>
        <p:spPr>
          <a:xfrm>
            <a:off x="1080474" y="4407310"/>
            <a:ext cx="7760914" cy="651329"/>
          </a:xfrm>
          <a:prstGeom prst="rect">
            <a:avLst/>
          </a:prstGeom>
          <a:noFill/>
        </p:spPr>
        <p:txBody>
          <a:bodyPr wrap="square" lIns="96392" tIns="48195" rIns="96392" bIns="48195">
            <a:spAutoFit/>
          </a:bodyPr>
          <a:lstStyle/>
          <a:p>
            <a:pPr algn="just"/>
            <a:r>
              <a:rPr lang="en-US" altLang="zh-CN" dirty="0">
                <a:solidFill>
                  <a:prstClr val="black"/>
                </a:solidFill>
              </a:rPr>
              <a:t>Water allocation skills have been applied in 53 main rivers in China, and river restoration has been conducted in 28 rivers.</a:t>
            </a:r>
            <a:endParaRPr lang="zh-CN" altLang="en-US" dirty="0">
              <a:solidFill>
                <a:prstClr val="black"/>
              </a:solidFill>
            </a:endParaRPr>
          </a:p>
        </p:txBody>
      </p:sp>
      <p:grpSp>
        <p:nvGrpSpPr>
          <p:cNvPr id="91" name="组合 95">
            <a:extLst>
              <a:ext uri="{FF2B5EF4-FFF2-40B4-BE49-F238E27FC236}">
                <a16:creationId xmlns="" xmlns:a16="http://schemas.microsoft.com/office/drawing/2014/main" id="{97BC7F9A-33C9-4171-9944-42785AB51D0A}"/>
              </a:ext>
            </a:extLst>
          </p:cNvPr>
          <p:cNvGrpSpPr>
            <a:grpSpLocks/>
          </p:cNvGrpSpPr>
          <p:nvPr/>
        </p:nvGrpSpPr>
        <p:grpSpPr bwMode="auto">
          <a:xfrm>
            <a:off x="282572" y="5501610"/>
            <a:ext cx="720000" cy="720000"/>
            <a:chOff x="3832873" y="2297208"/>
            <a:chExt cx="1516550" cy="1516550"/>
          </a:xfrm>
        </p:grpSpPr>
        <p:grpSp>
          <p:nvGrpSpPr>
            <p:cNvPr id="93" name="组合 96">
              <a:extLst>
                <a:ext uri="{FF2B5EF4-FFF2-40B4-BE49-F238E27FC236}">
                  <a16:creationId xmlns="" xmlns:a16="http://schemas.microsoft.com/office/drawing/2014/main" id="{ED90EE1D-112E-41A8-BBB9-DD33FF57B0A6}"/>
                </a:ext>
              </a:extLst>
            </p:cNvPr>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5" name="同心圆 98">
                <a:extLst>
                  <a:ext uri="{FF2B5EF4-FFF2-40B4-BE49-F238E27FC236}">
                    <a16:creationId xmlns="" xmlns:a16="http://schemas.microsoft.com/office/drawing/2014/main" id="{70190F83-7C22-4DDD-A5BE-53F4C9327094}"/>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a:solidFill>
                    <a:sysClr val="windowText" lastClr="000000"/>
                  </a:solidFill>
                  <a:latin typeface="Calibri"/>
                  <a:ea typeface="宋体"/>
                </a:endParaRPr>
              </a:p>
            </p:txBody>
          </p:sp>
          <p:sp>
            <p:nvSpPr>
              <p:cNvPr id="96" name="椭圆 95">
                <a:extLst>
                  <a:ext uri="{FF2B5EF4-FFF2-40B4-BE49-F238E27FC236}">
                    <a16:creationId xmlns="" xmlns:a16="http://schemas.microsoft.com/office/drawing/2014/main" id="{216A51AE-1956-4654-93A3-EE0754A0FCB2}"/>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solidFill>
                  <a:schemeClr val="accent1"/>
                </a:solidFill>
                <a:prstDash val="solid"/>
              </a:ln>
              <a:effectLst/>
            </p:spPr>
            <p:txBody>
              <a:bodyPr anchor="ctr"/>
              <a:lstStyle/>
              <a:p>
                <a:pPr defTabSz="1285447" fontAlgn="auto">
                  <a:spcBef>
                    <a:spcPts val="0"/>
                  </a:spcBef>
                  <a:spcAft>
                    <a:spcPts val="0"/>
                  </a:spcAft>
                  <a:defRPr/>
                </a:pPr>
                <a:endParaRPr lang="zh-CN" altLang="en-US" sz="2531" kern="0" dirty="0">
                  <a:solidFill>
                    <a:sysClr val="window" lastClr="FFFFFF"/>
                  </a:solidFill>
                  <a:latin typeface="Calibri"/>
                  <a:ea typeface="宋体"/>
                </a:endParaRPr>
              </a:p>
            </p:txBody>
          </p:sp>
        </p:grpSp>
        <p:sp>
          <p:nvSpPr>
            <p:cNvPr id="94" name="椭圆 93">
              <a:extLst>
                <a:ext uri="{FF2B5EF4-FFF2-40B4-BE49-F238E27FC236}">
                  <a16:creationId xmlns="" xmlns:a16="http://schemas.microsoft.com/office/drawing/2014/main" id="{E6C541C6-681E-4548-82DE-A7F4619C2EFC}"/>
                </a:ext>
              </a:extLst>
            </p:cNvPr>
            <p:cNvSpPr/>
            <p:nvPr/>
          </p:nvSpPr>
          <p:spPr>
            <a:xfrm>
              <a:off x="3982959" y="2467455"/>
              <a:ext cx="1185015" cy="1185015"/>
            </a:xfrm>
            <a:prstGeom prst="ellipse">
              <a:avLst/>
            </a:prstGeom>
            <a:solidFill>
              <a:srgbClr val="108136"/>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97" name="矩形 96">
            <a:extLst>
              <a:ext uri="{FF2B5EF4-FFF2-40B4-BE49-F238E27FC236}">
                <a16:creationId xmlns="" xmlns:a16="http://schemas.microsoft.com/office/drawing/2014/main" id="{395E2576-1712-4034-85D0-039E8CBEE15B}"/>
              </a:ext>
            </a:extLst>
          </p:cNvPr>
          <p:cNvSpPr/>
          <p:nvPr/>
        </p:nvSpPr>
        <p:spPr>
          <a:xfrm>
            <a:off x="1080605" y="5546352"/>
            <a:ext cx="7760914" cy="651329"/>
          </a:xfrm>
          <a:prstGeom prst="rect">
            <a:avLst/>
          </a:prstGeom>
          <a:noFill/>
        </p:spPr>
        <p:txBody>
          <a:bodyPr wrap="square" lIns="96392" tIns="48195" rIns="96392" bIns="48195">
            <a:spAutoFit/>
          </a:bodyPr>
          <a:lstStyle/>
          <a:p>
            <a:pPr algn="just"/>
            <a:r>
              <a:rPr lang="en-US" altLang="zh-CN" dirty="0">
                <a:solidFill>
                  <a:prstClr val="black"/>
                </a:solidFill>
              </a:rPr>
              <a:t>The topics of the cooperation have become government priorities leading to huge </a:t>
            </a:r>
            <a:r>
              <a:rPr lang="en-US" altLang="zh-CN" dirty="0" smtClean="0">
                <a:solidFill>
                  <a:prstClr val="black"/>
                </a:solidFill>
              </a:rPr>
              <a:t>investment.</a:t>
            </a:r>
            <a:endParaRPr lang="zh-CN" altLang="en-US" dirty="0">
              <a:solidFill>
                <a:prstClr val="black"/>
              </a:solidFill>
            </a:endParaRPr>
          </a:p>
        </p:txBody>
      </p:sp>
      <p:sp>
        <p:nvSpPr>
          <p:cNvPr id="99" name="Freeform 51">
            <a:extLst>
              <a:ext uri="{FF2B5EF4-FFF2-40B4-BE49-F238E27FC236}">
                <a16:creationId xmlns="" xmlns:a16="http://schemas.microsoft.com/office/drawing/2014/main" id="{A10B1902-DB72-4EF8-BDF6-E38FBBDBDF9C}"/>
              </a:ext>
            </a:extLst>
          </p:cNvPr>
          <p:cNvSpPr>
            <a:spLocks noEditPoints="1"/>
          </p:cNvSpPr>
          <p:nvPr/>
        </p:nvSpPr>
        <p:spPr bwMode="auto">
          <a:xfrm>
            <a:off x="495757" y="4612846"/>
            <a:ext cx="285872" cy="330744"/>
          </a:xfrm>
          <a:custGeom>
            <a:avLst/>
            <a:gdLst>
              <a:gd name="T0" fmla="*/ 22 w 76"/>
              <a:gd name="T1" fmla="*/ 59 h 72"/>
              <a:gd name="T2" fmla="*/ 65 w 76"/>
              <a:gd name="T3" fmla="*/ 58 h 72"/>
              <a:gd name="T4" fmla="*/ 65 w 76"/>
              <a:gd name="T5" fmla="*/ 61 h 72"/>
              <a:gd name="T6" fmla="*/ 23 w 76"/>
              <a:gd name="T7" fmla="*/ 10 h 72"/>
              <a:gd name="T8" fmla="*/ 22 w 76"/>
              <a:gd name="T9" fmla="*/ 12 h 72"/>
              <a:gd name="T10" fmla="*/ 22 w 76"/>
              <a:gd name="T11" fmla="*/ 24 h 72"/>
              <a:gd name="T12" fmla="*/ 23 w 76"/>
              <a:gd name="T13" fmla="*/ 26 h 72"/>
              <a:gd name="T14" fmla="*/ 65 w 76"/>
              <a:gd name="T15" fmla="*/ 26 h 72"/>
              <a:gd name="T16" fmla="*/ 67 w 76"/>
              <a:gd name="T17" fmla="*/ 12 h 72"/>
              <a:gd name="T18" fmla="*/ 65 w 76"/>
              <a:gd name="T19" fmla="*/ 10 h 72"/>
              <a:gd name="T20" fmla="*/ 25 w 76"/>
              <a:gd name="T21" fmla="*/ 22 h 72"/>
              <a:gd name="T22" fmla="*/ 25 w 76"/>
              <a:gd name="T23" fmla="*/ 14 h 72"/>
              <a:gd name="T24" fmla="*/ 63 w 76"/>
              <a:gd name="T25" fmla="*/ 22 h 72"/>
              <a:gd name="T26" fmla="*/ 12 w 76"/>
              <a:gd name="T27" fmla="*/ 22 h 72"/>
              <a:gd name="T28" fmla="*/ 6 w 76"/>
              <a:gd name="T29" fmla="*/ 22 h 72"/>
              <a:gd name="T30" fmla="*/ 12 w 76"/>
              <a:gd name="T31" fmla="*/ 63 h 72"/>
              <a:gd name="T32" fmla="*/ 9 w 76"/>
              <a:gd name="T33" fmla="*/ 72 h 72"/>
              <a:gd name="T34" fmla="*/ 3 w 76"/>
              <a:gd name="T35" fmla="*/ 69 h 72"/>
              <a:gd name="T36" fmla="*/ 0 w 76"/>
              <a:gd name="T37" fmla="*/ 63 h 72"/>
              <a:gd name="T38" fmla="*/ 0 w 76"/>
              <a:gd name="T39" fmla="*/ 19 h 72"/>
              <a:gd name="T40" fmla="*/ 12 w 76"/>
              <a:gd name="T41" fmla="*/ 16 h 72"/>
              <a:gd name="T42" fmla="*/ 15 w 76"/>
              <a:gd name="T43" fmla="*/ 0 h 72"/>
              <a:gd name="T44" fmla="*/ 73 w 76"/>
              <a:gd name="T45" fmla="*/ 0 h 72"/>
              <a:gd name="T46" fmla="*/ 76 w 76"/>
              <a:gd name="T47" fmla="*/ 3 h 72"/>
              <a:gd name="T48" fmla="*/ 73 w 76"/>
              <a:gd name="T49" fmla="*/ 69 h 72"/>
              <a:gd name="T50" fmla="*/ 73 w 76"/>
              <a:gd name="T51" fmla="*/ 69 h 72"/>
              <a:gd name="T52" fmla="*/ 9 w 76"/>
              <a:gd name="T53" fmla="*/ 72 h 72"/>
              <a:gd name="T54" fmla="*/ 9 w 76"/>
              <a:gd name="T55" fmla="*/ 72 h 72"/>
              <a:gd name="T56" fmla="*/ 70 w 76"/>
              <a:gd name="T57" fmla="*/ 63 h 72"/>
              <a:gd name="T58" fmla="*/ 18 w 76"/>
              <a:gd name="T59" fmla="*/ 6 h 72"/>
              <a:gd name="T60" fmla="*/ 17 w 76"/>
              <a:gd name="T61" fmla="*/ 66 h 72"/>
              <a:gd name="T62" fmla="*/ 69 w 76"/>
              <a:gd name="T63" fmla="*/ 65 h 72"/>
              <a:gd name="T64" fmla="*/ 70 w 76"/>
              <a:gd name="T65" fmla="*/ 63 h 72"/>
              <a:gd name="T66" fmla="*/ 46 w 76"/>
              <a:gd name="T67" fmla="*/ 30 h 72"/>
              <a:gd name="T68" fmla="*/ 65 w 76"/>
              <a:gd name="T69" fmla="*/ 30 h 72"/>
              <a:gd name="T70" fmla="*/ 67 w 76"/>
              <a:gd name="T71" fmla="*/ 31 h 72"/>
              <a:gd name="T72" fmla="*/ 65 w 76"/>
              <a:gd name="T73" fmla="*/ 42 h 72"/>
              <a:gd name="T74" fmla="*/ 46 w 76"/>
              <a:gd name="T75" fmla="*/ 42 h 72"/>
              <a:gd name="T76" fmla="*/ 44 w 76"/>
              <a:gd name="T77" fmla="*/ 41 h 72"/>
              <a:gd name="T78" fmla="*/ 46 w 76"/>
              <a:gd name="T79" fmla="*/ 30 h 72"/>
              <a:gd name="T80" fmla="*/ 63 w 76"/>
              <a:gd name="T81" fmla="*/ 33 h 72"/>
              <a:gd name="T82" fmla="*/ 48 w 76"/>
              <a:gd name="T83" fmla="*/ 39 h 72"/>
              <a:gd name="T84" fmla="*/ 63 w 76"/>
              <a:gd name="T85" fmla="*/ 33 h 72"/>
              <a:gd name="T86" fmla="*/ 23 w 76"/>
              <a:gd name="T87" fmla="*/ 33 h 72"/>
              <a:gd name="T88" fmla="*/ 23 w 76"/>
              <a:gd name="T89" fmla="*/ 30 h 72"/>
              <a:gd name="T90" fmla="*/ 42 w 76"/>
              <a:gd name="T91" fmla="*/ 31 h 72"/>
              <a:gd name="T92" fmla="*/ 23 w 76"/>
              <a:gd name="T93" fmla="*/ 33 h 72"/>
              <a:gd name="T94" fmla="*/ 23 w 76"/>
              <a:gd name="T95" fmla="*/ 42 h 72"/>
              <a:gd name="T96" fmla="*/ 23 w 76"/>
              <a:gd name="T97" fmla="*/ 39 h 72"/>
              <a:gd name="T98" fmla="*/ 42 w 76"/>
              <a:gd name="T99" fmla="*/ 41 h 72"/>
              <a:gd name="T100" fmla="*/ 23 w 76"/>
              <a:gd name="T101" fmla="*/ 42 h 72"/>
              <a:gd name="T102" fmla="*/ 23 w 76"/>
              <a:gd name="T103" fmla="*/ 52 h 72"/>
              <a:gd name="T104" fmla="*/ 23 w 76"/>
              <a:gd name="T105" fmla="*/ 48 h 72"/>
              <a:gd name="T106" fmla="*/ 67 w 76"/>
              <a:gd name="T107" fmla="*/ 50 h 72"/>
              <a:gd name="T108" fmla="*/ 23 w 76"/>
              <a:gd name="T109"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72">
                <a:moveTo>
                  <a:pt x="23" y="61"/>
                </a:moveTo>
                <a:cubicBezTo>
                  <a:pt x="22" y="61"/>
                  <a:pt x="22" y="60"/>
                  <a:pt x="22" y="59"/>
                </a:cubicBezTo>
                <a:cubicBezTo>
                  <a:pt x="22" y="58"/>
                  <a:pt x="22" y="58"/>
                  <a:pt x="23" y="58"/>
                </a:cubicBezTo>
                <a:cubicBezTo>
                  <a:pt x="65" y="58"/>
                  <a:pt x="65" y="58"/>
                  <a:pt x="65" y="58"/>
                </a:cubicBezTo>
                <a:cubicBezTo>
                  <a:pt x="66" y="58"/>
                  <a:pt x="67" y="58"/>
                  <a:pt x="67" y="59"/>
                </a:cubicBezTo>
                <a:cubicBezTo>
                  <a:pt x="67" y="60"/>
                  <a:pt x="66" y="61"/>
                  <a:pt x="65" y="61"/>
                </a:cubicBezTo>
                <a:cubicBezTo>
                  <a:pt x="23" y="61"/>
                  <a:pt x="23" y="61"/>
                  <a:pt x="23" y="61"/>
                </a:cubicBezTo>
                <a:close/>
                <a:moveTo>
                  <a:pt x="23" y="10"/>
                </a:moveTo>
                <a:cubicBezTo>
                  <a:pt x="23" y="10"/>
                  <a:pt x="23" y="10"/>
                  <a:pt x="23" y="10"/>
                </a:cubicBezTo>
                <a:cubicBezTo>
                  <a:pt x="22" y="10"/>
                  <a:pt x="22" y="11"/>
                  <a:pt x="22" y="12"/>
                </a:cubicBezTo>
                <a:cubicBezTo>
                  <a:pt x="22" y="12"/>
                  <a:pt x="22" y="12"/>
                  <a:pt x="22" y="12"/>
                </a:cubicBezTo>
                <a:cubicBezTo>
                  <a:pt x="22" y="24"/>
                  <a:pt x="22" y="24"/>
                  <a:pt x="22" y="24"/>
                </a:cubicBezTo>
                <a:cubicBezTo>
                  <a:pt x="22" y="25"/>
                  <a:pt x="22" y="26"/>
                  <a:pt x="23" y="26"/>
                </a:cubicBezTo>
                <a:cubicBezTo>
                  <a:pt x="23" y="26"/>
                  <a:pt x="23" y="26"/>
                  <a:pt x="23" y="26"/>
                </a:cubicBezTo>
                <a:cubicBezTo>
                  <a:pt x="65" y="26"/>
                  <a:pt x="65" y="26"/>
                  <a:pt x="65" y="26"/>
                </a:cubicBezTo>
                <a:cubicBezTo>
                  <a:pt x="65" y="26"/>
                  <a:pt x="65" y="26"/>
                  <a:pt x="65" y="26"/>
                </a:cubicBezTo>
                <a:cubicBezTo>
                  <a:pt x="66" y="26"/>
                  <a:pt x="67" y="25"/>
                  <a:pt x="67" y="24"/>
                </a:cubicBezTo>
                <a:cubicBezTo>
                  <a:pt x="67" y="12"/>
                  <a:pt x="67" y="12"/>
                  <a:pt x="67" y="12"/>
                </a:cubicBezTo>
                <a:cubicBezTo>
                  <a:pt x="67" y="12"/>
                  <a:pt x="67" y="12"/>
                  <a:pt x="67" y="12"/>
                </a:cubicBezTo>
                <a:cubicBezTo>
                  <a:pt x="67" y="11"/>
                  <a:pt x="66" y="10"/>
                  <a:pt x="65" y="10"/>
                </a:cubicBezTo>
                <a:cubicBezTo>
                  <a:pt x="23" y="10"/>
                  <a:pt x="23" y="10"/>
                  <a:pt x="23" y="10"/>
                </a:cubicBezTo>
                <a:close/>
                <a:moveTo>
                  <a:pt x="25" y="22"/>
                </a:moveTo>
                <a:cubicBezTo>
                  <a:pt x="25" y="22"/>
                  <a:pt x="25" y="22"/>
                  <a:pt x="25" y="22"/>
                </a:cubicBezTo>
                <a:cubicBezTo>
                  <a:pt x="25" y="14"/>
                  <a:pt x="25" y="14"/>
                  <a:pt x="25" y="14"/>
                </a:cubicBezTo>
                <a:cubicBezTo>
                  <a:pt x="63" y="14"/>
                  <a:pt x="63" y="14"/>
                  <a:pt x="63" y="14"/>
                </a:cubicBezTo>
                <a:cubicBezTo>
                  <a:pt x="63" y="22"/>
                  <a:pt x="63" y="22"/>
                  <a:pt x="63" y="22"/>
                </a:cubicBezTo>
                <a:cubicBezTo>
                  <a:pt x="25" y="22"/>
                  <a:pt x="25" y="22"/>
                  <a:pt x="25" y="22"/>
                </a:cubicBezTo>
                <a:close/>
                <a:moveTo>
                  <a:pt x="12" y="22"/>
                </a:moveTo>
                <a:cubicBezTo>
                  <a:pt x="12" y="22"/>
                  <a:pt x="12" y="22"/>
                  <a:pt x="12" y="22"/>
                </a:cubicBezTo>
                <a:cubicBezTo>
                  <a:pt x="6" y="22"/>
                  <a:pt x="6" y="22"/>
                  <a:pt x="6" y="22"/>
                </a:cubicBezTo>
                <a:cubicBezTo>
                  <a:pt x="6" y="63"/>
                  <a:pt x="6" y="63"/>
                  <a:pt x="6" y="63"/>
                </a:cubicBezTo>
                <a:cubicBezTo>
                  <a:pt x="6" y="67"/>
                  <a:pt x="12" y="67"/>
                  <a:pt x="12" y="63"/>
                </a:cubicBezTo>
                <a:cubicBezTo>
                  <a:pt x="12" y="22"/>
                  <a:pt x="12" y="22"/>
                  <a:pt x="12" y="22"/>
                </a:cubicBezTo>
                <a:close/>
                <a:moveTo>
                  <a:pt x="9" y="72"/>
                </a:moveTo>
                <a:cubicBezTo>
                  <a:pt x="9" y="72"/>
                  <a:pt x="9" y="72"/>
                  <a:pt x="9" y="72"/>
                </a:cubicBezTo>
                <a:cubicBezTo>
                  <a:pt x="7" y="72"/>
                  <a:pt x="4" y="71"/>
                  <a:pt x="3" y="69"/>
                </a:cubicBezTo>
                <a:cubicBezTo>
                  <a:pt x="3" y="69"/>
                  <a:pt x="3" y="69"/>
                  <a:pt x="3" y="69"/>
                </a:cubicBezTo>
                <a:cubicBezTo>
                  <a:pt x="1" y="68"/>
                  <a:pt x="0" y="65"/>
                  <a:pt x="0" y="63"/>
                </a:cubicBezTo>
                <a:cubicBezTo>
                  <a:pt x="0" y="19"/>
                  <a:pt x="0" y="19"/>
                  <a:pt x="0" y="19"/>
                </a:cubicBezTo>
                <a:cubicBezTo>
                  <a:pt x="0" y="19"/>
                  <a:pt x="0" y="19"/>
                  <a:pt x="0" y="19"/>
                </a:cubicBezTo>
                <a:cubicBezTo>
                  <a:pt x="0" y="17"/>
                  <a:pt x="1" y="16"/>
                  <a:pt x="3" y="16"/>
                </a:cubicBezTo>
                <a:cubicBezTo>
                  <a:pt x="12" y="16"/>
                  <a:pt x="12" y="16"/>
                  <a:pt x="12" y="16"/>
                </a:cubicBezTo>
                <a:cubicBezTo>
                  <a:pt x="12" y="3"/>
                  <a:pt x="12" y="3"/>
                  <a:pt x="12" y="3"/>
                </a:cubicBezTo>
                <a:cubicBezTo>
                  <a:pt x="12" y="1"/>
                  <a:pt x="14" y="0"/>
                  <a:pt x="15" y="0"/>
                </a:cubicBezTo>
                <a:cubicBezTo>
                  <a:pt x="15" y="0"/>
                  <a:pt x="15" y="0"/>
                  <a:pt x="15" y="0"/>
                </a:cubicBezTo>
                <a:cubicBezTo>
                  <a:pt x="73" y="0"/>
                  <a:pt x="73" y="0"/>
                  <a:pt x="73" y="0"/>
                </a:cubicBezTo>
                <a:cubicBezTo>
                  <a:pt x="75" y="0"/>
                  <a:pt x="76" y="1"/>
                  <a:pt x="76" y="3"/>
                </a:cubicBezTo>
                <a:cubicBezTo>
                  <a:pt x="76" y="3"/>
                  <a:pt x="76" y="3"/>
                  <a:pt x="76" y="3"/>
                </a:cubicBezTo>
                <a:cubicBezTo>
                  <a:pt x="76" y="63"/>
                  <a:pt x="76" y="63"/>
                  <a:pt x="76" y="63"/>
                </a:cubicBezTo>
                <a:cubicBezTo>
                  <a:pt x="76" y="65"/>
                  <a:pt x="75" y="68"/>
                  <a:pt x="73" y="69"/>
                </a:cubicBezTo>
                <a:cubicBezTo>
                  <a:pt x="73" y="69"/>
                  <a:pt x="73" y="69"/>
                  <a:pt x="73" y="69"/>
                </a:cubicBezTo>
                <a:cubicBezTo>
                  <a:pt x="73" y="69"/>
                  <a:pt x="73" y="69"/>
                  <a:pt x="73" y="69"/>
                </a:cubicBezTo>
                <a:cubicBezTo>
                  <a:pt x="72" y="71"/>
                  <a:pt x="69" y="72"/>
                  <a:pt x="67" y="72"/>
                </a:cubicBezTo>
                <a:cubicBezTo>
                  <a:pt x="9" y="72"/>
                  <a:pt x="9" y="72"/>
                  <a:pt x="9" y="72"/>
                </a:cubicBezTo>
                <a:cubicBezTo>
                  <a:pt x="9" y="72"/>
                  <a:pt x="9" y="72"/>
                  <a:pt x="9" y="72"/>
                </a:cubicBezTo>
                <a:cubicBezTo>
                  <a:pt x="9" y="72"/>
                  <a:pt x="9" y="72"/>
                  <a:pt x="9" y="72"/>
                </a:cubicBezTo>
                <a:close/>
                <a:moveTo>
                  <a:pt x="70" y="63"/>
                </a:moveTo>
                <a:cubicBezTo>
                  <a:pt x="70" y="63"/>
                  <a:pt x="70" y="63"/>
                  <a:pt x="70" y="63"/>
                </a:cubicBezTo>
                <a:cubicBezTo>
                  <a:pt x="70" y="6"/>
                  <a:pt x="70" y="6"/>
                  <a:pt x="70" y="6"/>
                </a:cubicBezTo>
                <a:cubicBezTo>
                  <a:pt x="18" y="6"/>
                  <a:pt x="18" y="6"/>
                  <a:pt x="18" y="6"/>
                </a:cubicBezTo>
                <a:cubicBezTo>
                  <a:pt x="18" y="25"/>
                  <a:pt x="18" y="44"/>
                  <a:pt x="18" y="63"/>
                </a:cubicBezTo>
                <a:cubicBezTo>
                  <a:pt x="18" y="64"/>
                  <a:pt x="18" y="65"/>
                  <a:pt x="17" y="66"/>
                </a:cubicBezTo>
                <a:cubicBezTo>
                  <a:pt x="67" y="66"/>
                  <a:pt x="67" y="66"/>
                  <a:pt x="67" y="66"/>
                </a:cubicBezTo>
                <a:cubicBezTo>
                  <a:pt x="68" y="66"/>
                  <a:pt x="69" y="66"/>
                  <a:pt x="69" y="65"/>
                </a:cubicBezTo>
                <a:cubicBezTo>
                  <a:pt x="69" y="65"/>
                  <a:pt x="69" y="65"/>
                  <a:pt x="69" y="65"/>
                </a:cubicBezTo>
                <a:cubicBezTo>
                  <a:pt x="70" y="64"/>
                  <a:pt x="70" y="64"/>
                  <a:pt x="70" y="63"/>
                </a:cubicBezTo>
                <a:close/>
                <a:moveTo>
                  <a:pt x="46" y="30"/>
                </a:moveTo>
                <a:cubicBezTo>
                  <a:pt x="46" y="30"/>
                  <a:pt x="46" y="30"/>
                  <a:pt x="46" y="30"/>
                </a:cubicBezTo>
                <a:cubicBezTo>
                  <a:pt x="46" y="30"/>
                  <a:pt x="46" y="30"/>
                  <a:pt x="46" y="30"/>
                </a:cubicBezTo>
                <a:cubicBezTo>
                  <a:pt x="65" y="30"/>
                  <a:pt x="65" y="30"/>
                  <a:pt x="65" y="30"/>
                </a:cubicBezTo>
                <a:cubicBezTo>
                  <a:pt x="66" y="30"/>
                  <a:pt x="67" y="30"/>
                  <a:pt x="67" y="31"/>
                </a:cubicBezTo>
                <a:cubicBezTo>
                  <a:pt x="67" y="31"/>
                  <a:pt x="67" y="31"/>
                  <a:pt x="67" y="31"/>
                </a:cubicBezTo>
                <a:cubicBezTo>
                  <a:pt x="67" y="41"/>
                  <a:pt x="67" y="41"/>
                  <a:pt x="67" y="41"/>
                </a:cubicBezTo>
                <a:cubicBezTo>
                  <a:pt x="67" y="42"/>
                  <a:pt x="66" y="42"/>
                  <a:pt x="65" y="42"/>
                </a:cubicBezTo>
                <a:cubicBezTo>
                  <a:pt x="65" y="42"/>
                  <a:pt x="65" y="42"/>
                  <a:pt x="65" y="42"/>
                </a:cubicBezTo>
                <a:cubicBezTo>
                  <a:pt x="46" y="42"/>
                  <a:pt x="46" y="42"/>
                  <a:pt x="46" y="42"/>
                </a:cubicBezTo>
                <a:cubicBezTo>
                  <a:pt x="45" y="42"/>
                  <a:pt x="44" y="42"/>
                  <a:pt x="44" y="41"/>
                </a:cubicBezTo>
                <a:cubicBezTo>
                  <a:pt x="44" y="41"/>
                  <a:pt x="44" y="41"/>
                  <a:pt x="44" y="41"/>
                </a:cubicBezTo>
                <a:cubicBezTo>
                  <a:pt x="44" y="31"/>
                  <a:pt x="44" y="31"/>
                  <a:pt x="44" y="31"/>
                </a:cubicBezTo>
                <a:cubicBezTo>
                  <a:pt x="44" y="30"/>
                  <a:pt x="45" y="30"/>
                  <a:pt x="46" y="30"/>
                </a:cubicBezTo>
                <a:close/>
                <a:moveTo>
                  <a:pt x="63" y="33"/>
                </a:moveTo>
                <a:cubicBezTo>
                  <a:pt x="63" y="33"/>
                  <a:pt x="63" y="33"/>
                  <a:pt x="63" y="33"/>
                </a:cubicBezTo>
                <a:cubicBezTo>
                  <a:pt x="48" y="33"/>
                  <a:pt x="48" y="33"/>
                  <a:pt x="48" y="33"/>
                </a:cubicBezTo>
                <a:cubicBezTo>
                  <a:pt x="48" y="39"/>
                  <a:pt x="48" y="39"/>
                  <a:pt x="48" y="39"/>
                </a:cubicBezTo>
                <a:cubicBezTo>
                  <a:pt x="63" y="39"/>
                  <a:pt x="63" y="39"/>
                  <a:pt x="63" y="39"/>
                </a:cubicBezTo>
                <a:cubicBezTo>
                  <a:pt x="63" y="33"/>
                  <a:pt x="63" y="33"/>
                  <a:pt x="63" y="33"/>
                </a:cubicBezTo>
                <a:close/>
                <a:moveTo>
                  <a:pt x="23" y="33"/>
                </a:moveTo>
                <a:cubicBezTo>
                  <a:pt x="23" y="33"/>
                  <a:pt x="23" y="33"/>
                  <a:pt x="23" y="33"/>
                </a:cubicBezTo>
                <a:cubicBezTo>
                  <a:pt x="22" y="33"/>
                  <a:pt x="22" y="32"/>
                  <a:pt x="22" y="31"/>
                </a:cubicBezTo>
                <a:cubicBezTo>
                  <a:pt x="22" y="30"/>
                  <a:pt x="22" y="30"/>
                  <a:pt x="23" y="30"/>
                </a:cubicBezTo>
                <a:cubicBezTo>
                  <a:pt x="40" y="30"/>
                  <a:pt x="40" y="30"/>
                  <a:pt x="40" y="30"/>
                </a:cubicBezTo>
                <a:cubicBezTo>
                  <a:pt x="41" y="30"/>
                  <a:pt x="42" y="30"/>
                  <a:pt x="42" y="31"/>
                </a:cubicBezTo>
                <a:cubicBezTo>
                  <a:pt x="42" y="32"/>
                  <a:pt x="41" y="33"/>
                  <a:pt x="40" y="33"/>
                </a:cubicBezTo>
                <a:cubicBezTo>
                  <a:pt x="23" y="33"/>
                  <a:pt x="23" y="33"/>
                  <a:pt x="23" y="33"/>
                </a:cubicBezTo>
                <a:close/>
                <a:moveTo>
                  <a:pt x="23" y="42"/>
                </a:moveTo>
                <a:cubicBezTo>
                  <a:pt x="23" y="42"/>
                  <a:pt x="23" y="42"/>
                  <a:pt x="23" y="42"/>
                </a:cubicBezTo>
                <a:cubicBezTo>
                  <a:pt x="22" y="42"/>
                  <a:pt x="22" y="42"/>
                  <a:pt x="22" y="41"/>
                </a:cubicBezTo>
                <a:cubicBezTo>
                  <a:pt x="22" y="40"/>
                  <a:pt x="22" y="39"/>
                  <a:pt x="23" y="39"/>
                </a:cubicBezTo>
                <a:cubicBezTo>
                  <a:pt x="40" y="39"/>
                  <a:pt x="40" y="39"/>
                  <a:pt x="40" y="39"/>
                </a:cubicBezTo>
                <a:cubicBezTo>
                  <a:pt x="41" y="39"/>
                  <a:pt x="42" y="40"/>
                  <a:pt x="42" y="41"/>
                </a:cubicBezTo>
                <a:cubicBezTo>
                  <a:pt x="42" y="42"/>
                  <a:pt x="41" y="42"/>
                  <a:pt x="40" y="42"/>
                </a:cubicBezTo>
                <a:cubicBezTo>
                  <a:pt x="23" y="42"/>
                  <a:pt x="23" y="42"/>
                  <a:pt x="23" y="42"/>
                </a:cubicBezTo>
                <a:close/>
                <a:moveTo>
                  <a:pt x="23" y="52"/>
                </a:moveTo>
                <a:cubicBezTo>
                  <a:pt x="23" y="52"/>
                  <a:pt x="23" y="52"/>
                  <a:pt x="23" y="52"/>
                </a:cubicBezTo>
                <a:cubicBezTo>
                  <a:pt x="22" y="52"/>
                  <a:pt x="22" y="51"/>
                  <a:pt x="22" y="50"/>
                </a:cubicBezTo>
                <a:cubicBezTo>
                  <a:pt x="22" y="49"/>
                  <a:pt x="22" y="48"/>
                  <a:pt x="23" y="48"/>
                </a:cubicBezTo>
                <a:cubicBezTo>
                  <a:pt x="65" y="48"/>
                  <a:pt x="65" y="48"/>
                  <a:pt x="65" y="48"/>
                </a:cubicBezTo>
                <a:cubicBezTo>
                  <a:pt x="66" y="48"/>
                  <a:pt x="67" y="49"/>
                  <a:pt x="67" y="50"/>
                </a:cubicBezTo>
                <a:cubicBezTo>
                  <a:pt x="67" y="51"/>
                  <a:pt x="66" y="52"/>
                  <a:pt x="65" y="52"/>
                </a:cubicBezTo>
                <a:cubicBezTo>
                  <a:pt x="23" y="52"/>
                  <a:pt x="23" y="52"/>
                  <a:pt x="2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0" name="Freeform 46">
            <a:extLst>
              <a:ext uri="{FF2B5EF4-FFF2-40B4-BE49-F238E27FC236}">
                <a16:creationId xmlns="" xmlns:a16="http://schemas.microsoft.com/office/drawing/2014/main" id="{E63313C7-F2B0-4DFB-BBB8-6B81053D1161}"/>
              </a:ext>
            </a:extLst>
          </p:cNvPr>
          <p:cNvSpPr>
            <a:spLocks noEditPoints="1"/>
          </p:cNvSpPr>
          <p:nvPr/>
        </p:nvSpPr>
        <p:spPr bwMode="auto">
          <a:xfrm>
            <a:off x="464660" y="5673184"/>
            <a:ext cx="360000" cy="360000"/>
          </a:xfrm>
          <a:custGeom>
            <a:avLst/>
            <a:gdLst>
              <a:gd name="T0" fmla="*/ 51 w 64"/>
              <a:gd name="T1" fmla="*/ 47 h 64"/>
              <a:gd name="T2" fmla="*/ 58 w 64"/>
              <a:gd name="T3" fmla="*/ 29 h 64"/>
              <a:gd name="T4" fmla="*/ 56 w 64"/>
              <a:gd name="T5" fmla="*/ 18 h 64"/>
              <a:gd name="T6" fmla="*/ 50 w 64"/>
              <a:gd name="T7" fmla="*/ 8 h 64"/>
              <a:gd name="T8" fmla="*/ 40 w 64"/>
              <a:gd name="T9" fmla="*/ 2 h 64"/>
              <a:gd name="T10" fmla="*/ 9 w 64"/>
              <a:gd name="T11" fmla="*/ 8 h 64"/>
              <a:gd name="T12" fmla="*/ 0 w 64"/>
              <a:gd name="T13" fmla="*/ 29 h 64"/>
              <a:gd name="T14" fmla="*/ 3 w 64"/>
              <a:gd name="T15" fmla="*/ 40 h 64"/>
              <a:gd name="T16" fmla="*/ 9 w 64"/>
              <a:gd name="T17" fmla="*/ 49 h 64"/>
              <a:gd name="T18" fmla="*/ 29 w 64"/>
              <a:gd name="T19" fmla="*/ 58 h 64"/>
              <a:gd name="T20" fmla="*/ 48 w 64"/>
              <a:gd name="T21" fmla="*/ 51 h 64"/>
              <a:gd name="T22" fmla="*/ 63 w 64"/>
              <a:gd name="T23" fmla="*/ 62 h 64"/>
              <a:gd name="T24" fmla="*/ 46 w 64"/>
              <a:gd name="T25" fmla="*/ 46 h 64"/>
              <a:gd name="T26" fmla="*/ 46 w 64"/>
              <a:gd name="T27" fmla="*/ 46 h 64"/>
              <a:gd name="T28" fmla="*/ 38 w 64"/>
              <a:gd name="T29" fmla="*/ 51 h 64"/>
              <a:gd name="T30" fmla="*/ 20 w 64"/>
              <a:gd name="T31" fmla="*/ 51 h 64"/>
              <a:gd name="T32" fmla="*/ 13 w 64"/>
              <a:gd name="T33" fmla="*/ 46 h 64"/>
              <a:gd name="T34" fmla="*/ 7 w 64"/>
              <a:gd name="T35" fmla="*/ 38 h 64"/>
              <a:gd name="T36" fmla="*/ 7 w 64"/>
              <a:gd name="T37" fmla="*/ 20 h 64"/>
              <a:gd name="T38" fmla="*/ 29 w 64"/>
              <a:gd name="T39" fmla="*/ 5 h 64"/>
              <a:gd name="T40" fmla="*/ 38 w 64"/>
              <a:gd name="T41" fmla="*/ 7 h 64"/>
              <a:gd name="T42" fmla="*/ 46 w 64"/>
              <a:gd name="T43" fmla="*/ 12 h 64"/>
              <a:gd name="T44" fmla="*/ 51 w 64"/>
              <a:gd name="T45" fmla="*/ 20 h 64"/>
              <a:gd name="T46" fmla="*/ 51 w 64"/>
              <a:gd name="T47" fmla="*/ 38 h 64"/>
              <a:gd name="T48" fmla="*/ 22 w 64"/>
              <a:gd name="T49" fmla="*/ 12 h 64"/>
              <a:gd name="T50" fmla="*/ 19 w 64"/>
              <a:gd name="T51" fmla="*/ 13 h 64"/>
              <a:gd name="T52" fmla="*/ 16 w 64"/>
              <a:gd name="T53" fmla="*/ 16 h 64"/>
              <a:gd name="T54" fmla="*/ 14 w 64"/>
              <a:gd name="T55" fmla="*/ 18 h 64"/>
              <a:gd name="T56" fmla="*/ 12 w 64"/>
              <a:gd name="T57" fmla="*/ 22 h 64"/>
              <a:gd name="T58" fmla="*/ 15 w 64"/>
              <a:gd name="T59" fmla="*/ 23 h 64"/>
              <a:gd name="T60" fmla="*/ 18 w 64"/>
              <a:gd name="T61" fmla="*/ 18 h 64"/>
              <a:gd name="T62" fmla="*/ 23 w 64"/>
              <a:gd name="T63" fmla="*/ 15 h 64"/>
              <a:gd name="T64" fmla="*/ 22 w 64"/>
              <a:gd name="T65" fmla="*/ 12 h 64"/>
              <a:gd name="T66" fmla="*/ 46 w 64"/>
              <a:gd name="T67" fmla="*/ 27 h 64"/>
              <a:gd name="T68" fmla="*/ 44 w 64"/>
              <a:gd name="T69" fmla="*/ 35 h 64"/>
              <a:gd name="T70" fmla="*/ 40 w 64"/>
              <a:gd name="T71" fmla="*/ 40 h 64"/>
              <a:gd name="T72" fmla="*/ 29 w 64"/>
              <a:gd name="T73" fmla="*/ 44 h 64"/>
              <a:gd name="T74" fmla="*/ 29 w 64"/>
              <a:gd name="T75" fmla="*/ 48 h 64"/>
              <a:gd name="T76" fmla="*/ 42 w 64"/>
              <a:gd name="T77" fmla="*/ 42 h 64"/>
              <a:gd name="T78" fmla="*/ 46 w 64"/>
              <a:gd name="T79" fmla="*/ 36 h 64"/>
              <a:gd name="T80" fmla="*/ 46 w 64"/>
              <a:gd name="T8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p>
        </p:txBody>
      </p:sp>
      <p:sp>
        <p:nvSpPr>
          <p:cNvPr id="101" name="Freeform 17">
            <a:extLst>
              <a:ext uri="{FF2B5EF4-FFF2-40B4-BE49-F238E27FC236}">
                <a16:creationId xmlns="" xmlns:a16="http://schemas.microsoft.com/office/drawing/2014/main" id="{D7A21CD9-5C21-407D-84B4-0F924062E861}"/>
              </a:ext>
            </a:extLst>
          </p:cNvPr>
          <p:cNvSpPr>
            <a:spLocks noEditPoints="1"/>
          </p:cNvSpPr>
          <p:nvPr/>
        </p:nvSpPr>
        <p:spPr bwMode="auto">
          <a:xfrm>
            <a:off x="479482" y="3609409"/>
            <a:ext cx="312307" cy="263881"/>
          </a:xfrm>
          <a:custGeom>
            <a:avLst/>
            <a:gdLst>
              <a:gd name="T0" fmla="*/ 5 w 123"/>
              <a:gd name="T1" fmla="*/ 0 h 108"/>
              <a:gd name="T2" fmla="*/ 123 w 123"/>
              <a:gd name="T3" fmla="*/ 5 h 108"/>
              <a:gd name="T4" fmla="*/ 123 w 123"/>
              <a:gd name="T5" fmla="*/ 104 h 108"/>
              <a:gd name="T6" fmla="*/ 118 w 123"/>
              <a:gd name="T7" fmla="*/ 108 h 108"/>
              <a:gd name="T8" fmla="*/ 0 w 123"/>
              <a:gd name="T9" fmla="*/ 104 h 108"/>
              <a:gd name="T10" fmla="*/ 0 w 123"/>
              <a:gd name="T11" fmla="*/ 77 h 108"/>
              <a:gd name="T12" fmla="*/ 3 w 123"/>
              <a:gd name="T13" fmla="*/ 75 h 108"/>
              <a:gd name="T14" fmla="*/ 26 w 123"/>
              <a:gd name="T15" fmla="*/ 75 h 108"/>
              <a:gd name="T16" fmla="*/ 28 w 123"/>
              <a:gd name="T17" fmla="*/ 84 h 108"/>
              <a:gd name="T18" fmla="*/ 28 w 123"/>
              <a:gd name="T19" fmla="*/ 50 h 108"/>
              <a:gd name="T20" fmla="*/ 28 w 123"/>
              <a:gd name="T21" fmla="*/ 56 h 108"/>
              <a:gd name="T22" fmla="*/ 3 w 123"/>
              <a:gd name="T23" fmla="*/ 59 h 108"/>
              <a:gd name="T24" fmla="*/ 0 w 123"/>
              <a:gd name="T25" fmla="*/ 56 h 108"/>
              <a:gd name="T26" fmla="*/ 5 w 123"/>
              <a:gd name="T27" fmla="*/ 0 h 108"/>
              <a:gd name="T28" fmla="*/ 10 w 123"/>
              <a:gd name="T29" fmla="*/ 80 h 108"/>
              <a:gd name="T30" fmla="*/ 113 w 123"/>
              <a:gd name="T31" fmla="*/ 99 h 108"/>
              <a:gd name="T32" fmla="*/ 10 w 123"/>
              <a:gd name="T33" fmla="*/ 35 h 108"/>
              <a:gd name="T34" fmla="*/ 23 w 123"/>
              <a:gd name="T35" fmla="*/ 53 h 108"/>
              <a:gd name="T36" fmla="*/ 26 w 123"/>
              <a:gd name="T37" fmla="*/ 40 h 108"/>
              <a:gd name="T38" fmla="*/ 28 w 123"/>
              <a:gd name="T39" fmla="*/ 41 h 108"/>
              <a:gd name="T40" fmla="*/ 52 w 123"/>
              <a:gd name="T41" fmla="*/ 69 h 108"/>
              <a:gd name="T42" fmla="*/ 24 w 123"/>
              <a:gd name="T43" fmla="*/ 93 h 108"/>
              <a:gd name="T44" fmla="*/ 23 w 123"/>
              <a:gd name="T45" fmla="*/ 80 h 108"/>
              <a:gd name="T46" fmla="*/ 103 w 123"/>
              <a:gd name="T47" fmla="*/ 45 h 108"/>
              <a:gd name="T48" fmla="*/ 106 w 123"/>
              <a:gd name="T49" fmla="*/ 48 h 108"/>
              <a:gd name="T50" fmla="*/ 63 w 123"/>
              <a:gd name="T51" fmla="*/ 51 h 108"/>
              <a:gd name="T52" fmla="*/ 63 w 123"/>
              <a:gd name="T53" fmla="*/ 45 h 108"/>
              <a:gd name="T54" fmla="*/ 92 w 123"/>
              <a:gd name="T55" fmla="*/ 83 h 108"/>
              <a:gd name="T56" fmla="*/ 94 w 123"/>
              <a:gd name="T57" fmla="*/ 85 h 108"/>
              <a:gd name="T58" fmla="*/ 63 w 123"/>
              <a:gd name="T59" fmla="*/ 88 h 108"/>
              <a:gd name="T60" fmla="*/ 63 w 123"/>
              <a:gd name="T61" fmla="*/ 83 h 108"/>
              <a:gd name="T62" fmla="*/ 103 w 123"/>
              <a:gd name="T63" fmla="*/ 58 h 108"/>
              <a:gd name="T64" fmla="*/ 106 w 123"/>
              <a:gd name="T65" fmla="*/ 61 h 108"/>
              <a:gd name="T66" fmla="*/ 63 w 123"/>
              <a:gd name="T67" fmla="*/ 63 h 108"/>
              <a:gd name="T68" fmla="*/ 63 w 123"/>
              <a:gd name="T69" fmla="*/ 58 h 108"/>
              <a:gd name="T70" fmla="*/ 103 w 123"/>
              <a:gd name="T71" fmla="*/ 70 h 108"/>
              <a:gd name="T72" fmla="*/ 106 w 123"/>
              <a:gd name="T73" fmla="*/ 73 h 108"/>
              <a:gd name="T74" fmla="*/ 63 w 123"/>
              <a:gd name="T75" fmla="*/ 76 h 108"/>
              <a:gd name="T76" fmla="*/ 63 w 123"/>
              <a:gd name="T77" fmla="*/ 70 h 108"/>
              <a:gd name="T78" fmla="*/ 106 w 123"/>
              <a:gd name="T79" fmla="*/ 15 h 108"/>
              <a:gd name="T80" fmla="*/ 111 w 123"/>
              <a:gd name="T81" fmla="*/ 19 h 108"/>
              <a:gd name="T82" fmla="*/ 101 w 123"/>
              <a:gd name="T83" fmla="*/ 19 h 108"/>
              <a:gd name="T84" fmla="*/ 94 w 123"/>
              <a:gd name="T85" fmla="*/ 15 h 108"/>
              <a:gd name="T86" fmla="*/ 99 w 123"/>
              <a:gd name="T87" fmla="*/ 19 h 108"/>
              <a:gd name="T88" fmla="*/ 90 w 123"/>
              <a:gd name="T89" fmla="*/ 19 h 108"/>
              <a:gd name="T90" fmla="*/ 83 w 123"/>
              <a:gd name="T91" fmla="*/ 15 h 108"/>
              <a:gd name="T92" fmla="*/ 88 w 123"/>
              <a:gd name="T93" fmla="*/ 19 h 108"/>
              <a:gd name="T94" fmla="*/ 78 w 123"/>
              <a:gd name="T95" fmla="*/ 19 h 108"/>
              <a:gd name="T96" fmla="*/ 10 w 123"/>
              <a:gd name="T97" fmla="*/ 29 h 108"/>
              <a:gd name="T98" fmla="*/ 113 w 123"/>
              <a:gd name="T99" fmla="*/ 29 h 108"/>
              <a:gd name="T100" fmla="*/ 10 w 123"/>
              <a:gd name="T101"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 h="108">
                <a:moveTo>
                  <a:pt x="5" y="0"/>
                </a:moveTo>
                <a:cubicBezTo>
                  <a:pt x="5" y="0"/>
                  <a:pt x="5" y="0"/>
                  <a:pt x="5" y="0"/>
                </a:cubicBezTo>
                <a:cubicBezTo>
                  <a:pt x="118" y="0"/>
                  <a:pt x="118" y="0"/>
                  <a:pt x="118" y="0"/>
                </a:cubicBezTo>
                <a:cubicBezTo>
                  <a:pt x="121" y="0"/>
                  <a:pt x="123" y="2"/>
                  <a:pt x="123" y="5"/>
                </a:cubicBezTo>
                <a:cubicBezTo>
                  <a:pt x="123" y="5"/>
                  <a:pt x="123" y="5"/>
                  <a:pt x="123" y="5"/>
                </a:cubicBezTo>
                <a:cubicBezTo>
                  <a:pt x="123" y="104"/>
                  <a:pt x="123" y="104"/>
                  <a:pt x="123" y="104"/>
                </a:cubicBezTo>
                <a:cubicBezTo>
                  <a:pt x="123" y="106"/>
                  <a:pt x="121" y="108"/>
                  <a:pt x="118" y="108"/>
                </a:cubicBezTo>
                <a:cubicBezTo>
                  <a:pt x="118" y="108"/>
                  <a:pt x="118" y="108"/>
                  <a:pt x="118" y="108"/>
                </a:cubicBezTo>
                <a:cubicBezTo>
                  <a:pt x="5" y="108"/>
                  <a:pt x="5" y="108"/>
                  <a:pt x="5" y="108"/>
                </a:cubicBezTo>
                <a:cubicBezTo>
                  <a:pt x="3" y="108"/>
                  <a:pt x="0" y="106"/>
                  <a:pt x="0" y="104"/>
                </a:cubicBezTo>
                <a:cubicBezTo>
                  <a:pt x="0" y="103"/>
                  <a:pt x="0" y="103"/>
                  <a:pt x="0" y="103"/>
                </a:cubicBezTo>
                <a:cubicBezTo>
                  <a:pt x="0" y="77"/>
                  <a:pt x="0" y="77"/>
                  <a:pt x="0" y="77"/>
                </a:cubicBezTo>
                <a:cubicBezTo>
                  <a:pt x="0" y="77"/>
                  <a:pt x="0" y="77"/>
                  <a:pt x="0" y="77"/>
                </a:cubicBezTo>
                <a:cubicBezTo>
                  <a:pt x="0" y="76"/>
                  <a:pt x="2" y="75"/>
                  <a:pt x="3" y="75"/>
                </a:cubicBezTo>
                <a:cubicBezTo>
                  <a:pt x="26" y="75"/>
                  <a:pt x="26" y="75"/>
                  <a:pt x="26" y="75"/>
                </a:cubicBezTo>
                <a:cubicBezTo>
                  <a:pt x="26" y="75"/>
                  <a:pt x="26" y="75"/>
                  <a:pt x="26" y="75"/>
                </a:cubicBezTo>
                <a:cubicBezTo>
                  <a:pt x="27" y="75"/>
                  <a:pt x="28" y="76"/>
                  <a:pt x="28" y="77"/>
                </a:cubicBezTo>
                <a:cubicBezTo>
                  <a:pt x="28" y="84"/>
                  <a:pt x="28" y="84"/>
                  <a:pt x="28" y="84"/>
                </a:cubicBezTo>
                <a:cubicBezTo>
                  <a:pt x="46" y="67"/>
                  <a:pt x="46" y="67"/>
                  <a:pt x="46" y="67"/>
                </a:cubicBezTo>
                <a:cubicBezTo>
                  <a:pt x="28" y="50"/>
                  <a:pt x="28" y="50"/>
                  <a:pt x="28" y="50"/>
                </a:cubicBezTo>
                <a:cubicBezTo>
                  <a:pt x="28" y="56"/>
                  <a:pt x="28" y="56"/>
                  <a:pt x="28" y="56"/>
                </a:cubicBezTo>
                <a:cubicBezTo>
                  <a:pt x="28" y="56"/>
                  <a:pt x="28" y="56"/>
                  <a:pt x="28" y="56"/>
                </a:cubicBezTo>
                <a:cubicBezTo>
                  <a:pt x="28" y="58"/>
                  <a:pt x="27" y="59"/>
                  <a:pt x="26" y="59"/>
                </a:cubicBezTo>
                <a:cubicBezTo>
                  <a:pt x="3" y="59"/>
                  <a:pt x="3" y="59"/>
                  <a:pt x="3" y="59"/>
                </a:cubicBezTo>
                <a:cubicBezTo>
                  <a:pt x="2" y="59"/>
                  <a:pt x="0" y="58"/>
                  <a:pt x="0" y="56"/>
                </a:cubicBezTo>
                <a:cubicBezTo>
                  <a:pt x="0" y="56"/>
                  <a:pt x="0" y="56"/>
                  <a:pt x="0" y="56"/>
                </a:cubicBezTo>
                <a:cubicBezTo>
                  <a:pt x="0" y="5"/>
                  <a:pt x="0" y="5"/>
                  <a:pt x="0" y="5"/>
                </a:cubicBezTo>
                <a:cubicBezTo>
                  <a:pt x="0" y="2"/>
                  <a:pt x="3" y="0"/>
                  <a:pt x="5" y="0"/>
                </a:cubicBezTo>
                <a:close/>
                <a:moveTo>
                  <a:pt x="10" y="80"/>
                </a:moveTo>
                <a:cubicBezTo>
                  <a:pt x="10" y="80"/>
                  <a:pt x="10" y="80"/>
                  <a:pt x="10" y="80"/>
                </a:cubicBezTo>
                <a:cubicBezTo>
                  <a:pt x="10" y="99"/>
                  <a:pt x="10" y="99"/>
                  <a:pt x="10" y="99"/>
                </a:cubicBezTo>
                <a:cubicBezTo>
                  <a:pt x="113" y="99"/>
                  <a:pt x="113" y="99"/>
                  <a:pt x="113" y="99"/>
                </a:cubicBezTo>
                <a:cubicBezTo>
                  <a:pt x="113" y="35"/>
                  <a:pt x="113" y="35"/>
                  <a:pt x="113" y="35"/>
                </a:cubicBezTo>
                <a:cubicBezTo>
                  <a:pt x="10" y="35"/>
                  <a:pt x="10" y="35"/>
                  <a:pt x="10" y="35"/>
                </a:cubicBezTo>
                <a:cubicBezTo>
                  <a:pt x="10" y="53"/>
                  <a:pt x="10" y="53"/>
                  <a:pt x="10" y="53"/>
                </a:cubicBezTo>
                <a:cubicBezTo>
                  <a:pt x="23" y="53"/>
                  <a:pt x="23" y="53"/>
                  <a:pt x="23" y="53"/>
                </a:cubicBezTo>
                <a:cubicBezTo>
                  <a:pt x="23" y="43"/>
                  <a:pt x="23" y="43"/>
                  <a:pt x="23" y="43"/>
                </a:cubicBezTo>
                <a:cubicBezTo>
                  <a:pt x="23" y="41"/>
                  <a:pt x="24" y="40"/>
                  <a:pt x="26" y="40"/>
                </a:cubicBezTo>
                <a:cubicBezTo>
                  <a:pt x="26" y="40"/>
                  <a:pt x="27" y="40"/>
                  <a:pt x="28" y="41"/>
                </a:cubicBezTo>
                <a:cubicBezTo>
                  <a:pt x="28" y="41"/>
                  <a:pt x="28" y="41"/>
                  <a:pt x="28" y="41"/>
                </a:cubicBezTo>
                <a:cubicBezTo>
                  <a:pt x="52" y="65"/>
                  <a:pt x="52" y="65"/>
                  <a:pt x="52" y="65"/>
                </a:cubicBezTo>
                <a:cubicBezTo>
                  <a:pt x="53" y="66"/>
                  <a:pt x="53" y="68"/>
                  <a:pt x="52" y="69"/>
                </a:cubicBezTo>
                <a:cubicBezTo>
                  <a:pt x="28" y="93"/>
                  <a:pt x="28" y="93"/>
                  <a:pt x="28" y="93"/>
                </a:cubicBezTo>
                <a:cubicBezTo>
                  <a:pt x="27" y="94"/>
                  <a:pt x="25" y="94"/>
                  <a:pt x="24" y="93"/>
                </a:cubicBezTo>
                <a:cubicBezTo>
                  <a:pt x="23" y="92"/>
                  <a:pt x="23" y="92"/>
                  <a:pt x="23" y="91"/>
                </a:cubicBezTo>
                <a:cubicBezTo>
                  <a:pt x="23" y="80"/>
                  <a:pt x="23" y="80"/>
                  <a:pt x="23" y="80"/>
                </a:cubicBezTo>
                <a:cubicBezTo>
                  <a:pt x="10" y="80"/>
                  <a:pt x="10" y="80"/>
                  <a:pt x="10" y="80"/>
                </a:cubicBezTo>
                <a:close/>
                <a:moveTo>
                  <a:pt x="103" y="45"/>
                </a:moveTo>
                <a:cubicBezTo>
                  <a:pt x="103" y="45"/>
                  <a:pt x="103" y="45"/>
                  <a:pt x="103" y="45"/>
                </a:cubicBezTo>
                <a:cubicBezTo>
                  <a:pt x="104" y="45"/>
                  <a:pt x="106" y="47"/>
                  <a:pt x="106" y="48"/>
                </a:cubicBezTo>
                <a:cubicBezTo>
                  <a:pt x="106" y="50"/>
                  <a:pt x="104" y="51"/>
                  <a:pt x="103" y="51"/>
                </a:cubicBezTo>
                <a:cubicBezTo>
                  <a:pt x="63" y="51"/>
                  <a:pt x="63" y="51"/>
                  <a:pt x="63" y="51"/>
                </a:cubicBezTo>
                <a:cubicBezTo>
                  <a:pt x="61" y="51"/>
                  <a:pt x="60" y="50"/>
                  <a:pt x="60" y="48"/>
                </a:cubicBezTo>
                <a:cubicBezTo>
                  <a:pt x="60" y="47"/>
                  <a:pt x="61" y="45"/>
                  <a:pt x="63" y="45"/>
                </a:cubicBezTo>
                <a:cubicBezTo>
                  <a:pt x="103" y="45"/>
                  <a:pt x="103" y="45"/>
                  <a:pt x="103" y="45"/>
                </a:cubicBezTo>
                <a:close/>
                <a:moveTo>
                  <a:pt x="92" y="83"/>
                </a:moveTo>
                <a:cubicBezTo>
                  <a:pt x="92" y="83"/>
                  <a:pt x="92" y="83"/>
                  <a:pt x="92" y="83"/>
                </a:cubicBezTo>
                <a:cubicBezTo>
                  <a:pt x="93" y="83"/>
                  <a:pt x="94" y="84"/>
                  <a:pt x="94" y="85"/>
                </a:cubicBezTo>
                <a:cubicBezTo>
                  <a:pt x="94" y="87"/>
                  <a:pt x="93" y="88"/>
                  <a:pt x="92" y="88"/>
                </a:cubicBezTo>
                <a:cubicBezTo>
                  <a:pt x="63" y="88"/>
                  <a:pt x="63" y="88"/>
                  <a:pt x="63" y="88"/>
                </a:cubicBezTo>
                <a:cubicBezTo>
                  <a:pt x="61" y="88"/>
                  <a:pt x="60" y="87"/>
                  <a:pt x="60" y="85"/>
                </a:cubicBezTo>
                <a:cubicBezTo>
                  <a:pt x="60" y="84"/>
                  <a:pt x="61" y="83"/>
                  <a:pt x="63" y="83"/>
                </a:cubicBezTo>
                <a:cubicBezTo>
                  <a:pt x="92" y="83"/>
                  <a:pt x="92" y="83"/>
                  <a:pt x="92" y="83"/>
                </a:cubicBezTo>
                <a:close/>
                <a:moveTo>
                  <a:pt x="103" y="58"/>
                </a:moveTo>
                <a:cubicBezTo>
                  <a:pt x="103" y="58"/>
                  <a:pt x="103" y="58"/>
                  <a:pt x="103" y="58"/>
                </a:cubicBezTo>
                <a:cubicBezTo>
                  <a:pt x="104" y="58"/>
                  <a:pt x="106" y="59"/>
                  <a:pt x="106" y="61"/>
                </a:cubicBezTo>
                <a:cubicBezTo>
                  <a:pt x="106" y="62"/>
                  <a:pt x="104" y="63"/>
                  <a:pt x="103" y="63"/>
                </a:cubicBezTo>
                <a:cubicBezTo>
                  <a:pt x="63" y="63"/>
                  <a:pt x="63" y="63"/>
                  <a:pt x="63" y="63"/>
                </a:cubicBezTo>
                <a:cubicBezTo>
                  <a:pt x="61" y="63"/>
                  <a:pt x="60" y="62"/>
                  <a:pt x="60" y="61"/>
                </a:cubicBezTo>
                <a:cubicBezTo>
                  <a:pt x="60" y="59"/>
                  <a:pt x="61" y="58"/>
                  <a:pt x="63" y="58"/>
                </a:cubicBezTo>
                <a:cubicBezTo>
                  <a:pt x="103" y="58"/>
                  <a:pt x="103" y="58"/>
                  <a:pt x="103" y="58"/>
                </a:cubicBezTo>
                <a:close/>
                <a:moveTo>
                  <a:pt x="103" y="70"/>
                </a:moveTo>
                <a:cubicBezTo>
                  <a:pt x="103" y="70"/>
                  <a:pt x="103" y="70"/>
                  <a:pt x="103" y="70"/>
                </a:cubicBezTo>
                <a:cubicBezTo>
                  <a:pt x="104" y="70"/>
                  <a:pt x="106" y="71"/>
                  <a:pt x="106" y="73"/>
                </a:cubicBezTo>
                <a:cubicBezTo>
                  <a:pt x="106" y="75"/>
                  <a:pt x="104" y="76"/>
                  <a:pt x="103" y="76"/>
                </a:cubicBezTo>
                <a:cubicBezTo>
                  <a:pt x="63" y="76"/>
                  <a:pt x="63" y="76"/>
                  <a:pt x="63" y="76"/>
                </a:cubicBezTo>
                <a:cubicBezTo>
                  <a:pt x="61" y="76"/>
                  <a:pt x="60" y="75"/>
                  <a:pt x="60" y="73"/>
                </a:cubicBezTo>
                <a:cubicBezTo>
                  <a:pt x="60" y="71"/>
                  <a:pt x="61" y="70"/>
                  <a:pt x="63" y="70"/>
                </a:cubicBezTo>
                <a:cubicBezTo>
                  <a:pt x="103" y="70"/>
                  <a:pt x="103" y="70"/>
                  <a:pt x="103" y="70"/>
                </a:cubicBezTo>
                <a:close/>
                <a:moveTo>
                  <a:pt x="106" y="15"/>
                </a:moveTo>
                <a:cubicBezTo>
                  <a:pt x="106" y="15"/>
                  <a:pt x="106" y="15"/>
                  <a:pt x="106" y="15"/>
                </a:cubicBezTo>
                <a:cubicBezTo>
                  <a:pt x="108" y="15"/>
                  <a:pt x="111" y="17"/>
                  <a:pt x="111" y="19"/>
                </a:cubicBezTo>
                <a:cubicBezTo>
                  <a:pt x="111" y="22"/>
                  <a:pt x="108" y="24"/>
                  <a:pt x="106" y="24"/>
                </a:cubicBezTo>
                <a:cubicBezTo>
                  <a:pt x="103" y="24"/>
                  <a:pt x="101" y="22"/>
                  <a:pt x="101" y="19"/>
                </a:cubicBezTo>
                <a:cubicBezTo>
                  <a:pt x="101" y="17"/>
                  <a:pt x="103" y="15"/>
                  <a:pt x="106" y="15"/>
                </a:cubicBezTo>
                <a:close/>
                <a:moveTo>
                  <a:pt x="94" y="15"/>
                </a:moveTo>
                <a:cubicBezTo>
                  <a:pt x="94" y="15"/>
                  <a:pt x="94" y="15"/>
                  <a:pt x="94" y="15"/>
                </a:cubicBezTo>
                <a:cubicBezTo>
                  <a:pt x="97" y="15"/>
                  <a:pt x="99" y="17"/>
                  <a:pt x="99" y="19"/>
                </a:cubicBezTo>
                <a:cubicBezTo>
                  <a:pt x="99" y="22"/>
                  <a:pt x="97" y="24"/>
                  <a:pt x="94" y="24"/>
                </a:cubicBezTo>
                <a:cubicBezTo>
                  <a:pt x="92" y="24"/>
                  <a:pt x="90" y="22"/>
                  <a:pt x="90" y="19"/>
                </a:cubicBezTo>
                <a:cubicBezTo>
                  <a:pt x="90" y="17"/>
                  <a:pt x="92" y="15"/>
                  <a:pt x="94" y="15"/>
                </a:cubicBezTo>
                <a:close/>
                <a:moveTo>
                  <a:pt x="83" y="15"/>
                </a:moveTo>
                <a:cubicBezTo>
                  <a:pt x="83" y="15"/>
                  <a:pt x="83" y="15"/>
                  <a:pt x="83" y="15"/>
                </a:cubicBezTo>
                <a:cubicBezTo>
                  <a:pt x="85" y="15"/>
                  <a:pt x="88" y="17"/>
                  <a:pt x="88" y="19"/>
                </a:cubicBezTo>
                <a:cubicBezTo>
                  <a:pt x="88" y="22"/>
                  <a:pt x="85" y="24"/>
                  <a:pt x="83" y="24"/>
                </a:cubicBezTo>
                <a:cubicBezTo>
                  <a:pt x="80" y="24"/>
                  <a:pt x="78" y="22"/>
                  <a:pt x="78" y="19"/>
                </a:cubicBezTo>
                <a:cubicBezTo>
                  <a:pt x="78" y="17"/>
                  <a:pt x="80" y="15"/>
                  <a:pt x="83" y="15"/>
                </a:cubicBezTo>
                <a:close/>
                <a:moveTo>
                  <a:pt x="10" y="29"/>
                </a:moveTo>
                <a:cubicBezTo>
                  <a:pt x="10" y="29"/>
                  <a:pt x="10" y="29"/>
                  <a:pt x="10" y="29"/>
                </a:cubicBezTo>
                <a:cubicBezTo>
                  <a:pt x="113" y="29"/>
                  <a:pt x="113" y="29"/>
                  <a:pt x="113" y="29"/>
                </a:cubicBezTo>
                <a:cubicBezTo>
                  <a:pt x="113" y="10"/>
                  <a:pt x="113" y="10"/>
                  <a:pt x="113" y="10"/>
                </a:cubicBezTo>
                <a:cubicBezTo>
                  <a:pt x="10" y="10"/>
                  <a:pt x="10" y="10"/>
                  <a:pt x="10" y="10"/>
                </a:cubicBezTo>
                <a:cubicBezTo>
                  <a:pt x="10" y="29"/>
                  <a:pt x="10" y="29"/>
                  <a:pt x="10"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 name="Freeform 15">
            <a:extLst>
              <a:ext uri="{FF2B5EF4-FFF2-40B4-BE49-F238E27FC236}">
                <a16:creationId xmlns="" xmlns:a16="http://schemas.microsoft.com/office/drawing/2014/main" id="{356C1867-84B0-4C04-B221-39DE8C105304}"/>
              </a:ext>
            </a:extLst>
          </p:cNvPr>
          <p:cNvSpPr>
            <a:spLocks noEditPoints="1"/>
          </p:cNvSpPr>
          <p:nvPr/>
        </p:nvSpPr>
        <p:spPr bwMode="auto">
          <a:xfrm>
            <a:off x="479482" y="2491980"/>
            <a:ext cx="312307" cy="336854"/>
          </a:xfrm>
          <a:custGeom>
            <a:avLst/>
            <a:gdLst>
              <a:gd name="T0" fmla="*/ 0 w 111"/>
              <a:gd name="T1" fmla="*/ 72 h 91"/>
              <a:gd name="T2" fmla="*/ 11 w 111"/>
              <a:gd name="T3" fmla="*/ 67 h 91"/>
              <a:gd name="T4" fmla="*/ 38 w 111"/>
              <a:gd name="T5" fmla="*/ 49 h 91"/>
              <a:gd name="T6" fmla="*/ 44 w 111"/>
              <a:gd name="T7" fmla="*/ 57 h 91"/>
              <a:gd name="T8" fmla="*/ 11 w 111"/>
              <a:gd name="T9" fmla="*/ 77 h 91"/>
              <a:gd name="T10" fmla="*/ 110 w 111"/>
              <a:gd name="T11" fmla="*/ 21 h 91"/>
              <a:gd name="T12" fmla="*/ 102 w 111"/>
              <a:gd name="T13" fmla="*/ 28 h 91"/>
              <a:gd name="T14" fmla="*/ 90 w 111"/>
              <a:gd name="T15" fmla="*/ 36 h 91"/>
              <a:gd name="T16" fmla="*/ 89 w 111"/>
              <a:gd name="T17" fmla="*/ 23 h 91"/>
              <a:gd name="T18" fmla="*/ 78 w 111"/>
              <a:gd name="T19" fmla="*/ 23 h 91"/>
              <a:gd name="T20" fmla="*/ 55 w 111"/>
              <a:gd name="T21" fmla="*/ 40 h 91"/>
              <a:gd name="T22" fmla="*/ 78 w 111"/>
              <a:gd name="T23" fmla="*/ 14 h 91"/>
              <a:gd name="T24" fmla="*/ 89 w 111"/>
              <a:gd name="T25" fmla="*/ 14 h 91"/>
              <a:gd name="T26" fmla="*/ 92 w 111"/>
              <a:gd name="T27" fmla="*/ 0 h 91"/>
              <a:gd name="T28" fmla="*/ 102 w 111"/>
              <a:gd name="T29" fmla="*/ 9 h 91"/>
              <a:gd name="T30" fmla="*/ 110 w 111"/>
              <a:gd name="T31" fmla="*/ 21 h 91"/>
              <a:gd name="T32" fmla="*/ 104 w 111"/>
              <a:gd name="T33" fmla="*/ 19 h 91"/>
              <a:gd name="T34" fmla="*/ 95 w 111"/>
              <a:gd name="T35" fmla="*/ 10 h 91"/>
              <a:gd name="T36" fmla="*/ 104 w 111"/>
              <a:gd name="T37" fmla="*/ 19 h 91"/>
              <a:gd name="T38" fmla="*/ 110 w 111"/>
              <a:gd name="T39" fmla="*/ 74 h 91"/>
              <a:gd name="T40" fmla="*/ 94 w 111"/>
              <a:gd name="T41" fmla="*/ 89 h 91"/>
              <a:gd name="T42" fmla="*/ 89 w 111"/>
              <a:gd name="T43" fmla="*/ 87 h 91"/>
              <a:gd name="T44" fmla="*/ 84 w 111"/>
              <a:gd name="T45" fmla="*/ 77 h 91"/>
              <a:gd name="T46" fmla="*/ 44 w 111"/>
              <a:gd name="T47" fmla="*/ 48 h 91"/>
              <a:gd name="T48" fmla="*/ 11 w 111"/>
              <a:gd name="T49" fmla="*/ 23 h 91"/>
              <a:gd name="T50" fmla="*/ 0 w 111"/>
              <a:gd name="T51" fmla="*/ 19 h 91"/>
              <a:gd name="T52" fmla="*/ 11 w 111"/>
              <a:gd name="T53" fmla="*/ 14 h 91"/>
              <a:gd name="T54" fmla="*/ 51 w 111"/>
              <a:gd name="T55" fmla="*/ 42 h 91"/>
              <a:gd name="T56" fmla="*/ 84 w 111"/>
              <a:gd name="T57" fmla="*/ 67 h 91"/>
              <a:gd name="T58" fmla="*/ 89 w 111"/>
              <a:gd name="T59" fmla="*/ 57 h 91"/>
              <a:gd name="T60" fmla="*/ 94 w 111"/>
              <a:gd name="T61" fmla="*/ 54 h 91"/>
              <a:gd name="T62" fmla="*/ 110 w 111"/>
              <a:gd name="T63" fmla="*/ 70 h 91"/>
              <a:gd name="T64" fmla="*/ 110 w 111"/>
              <a:gd name="T65" fmla="*/ 74 h 91"/>
              <a:gd name="T66" fmla="*/ 104 w 111"/>
              <a:gd name="T67" fmla="*/ 72 h 91"/>
              <a:gd name="T68" fmla="*/ 95 w 111"/>
              <a:gd name="T69" fmla="*/ 63 h 91"/>
              <a:gd name="T70" fmla="*/ 104 w 111"/>
              <a:gd name="T71" fmla="*/ 7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91">
                <a:moveTo>
                  <a:pt x="5" y="77"/>
                </a:moveTo>
                <a:cubicBezTo>
                  <a:pt x="2" y="77"/>
                  <a:pt x="0" y="75"/>
                  <a:pt x="0" y="72"/>
                </a:cubicBezTo>
                <a:cubicBezTo>
                  <a:pt x="0" y="69"/>
                  <a:pt x="2" y="67"/>
                  <a:pt x="5" y="67"/>
                </a:cubicBezTo>
                <a:cubicBezTo>
                  <a:pt x="11" y="67"/>
                  <a:pt x="11" y="67"/>
                  <a:pt x="11" y="67"/>
                </a:cubicBezTo>
                <a:cubicBezTo>
                  <a:pt x="17" y="67"/>
                  <a:pt x="17" y="67"/>
                  <a:pt x="17" y="67"/>
                </a:cubicBezTo>
                <a:cubicBezTo>
                  <a:pt x="23" y="67"/>
                  <a:pt x="31" y="59"/>
                  <a:pt x="38" y="49"/>
                </a:cubicBezTo>
                <a:cubicBezTo>
                  <a:pt x="40" y="51"/>
                  <a:pt x="40" y="51"/>
                  <a:pt x="40" y="51"/>
                </a:cubicBezTo>
                <a:cubicBezTo>
                  <a:pt x="41" y="53"/>
                  <a:pt x="43" y="55"/>
                  <a:pt x="44" y="57"/>
                </a:cubicBezTo>
                <a:cubicBezTo>
                  <a:pt x="36" y="68"/>
                  <a:pt x="27" y="77"/>
                  <a:pt x="17" y="77"/>
                </a:cubicBezTo>
                <a:cubicBezTo>
                  <a:pt x="11" y="77"/>
                  <a:pt x="11" y="77"/>
                  <a:pt x="11" y="77"/>
                </a:cubicBezTo>
                <a:cubicBezTo>
                  <a:pt x="5" y="77"/>
                  <a:pt x="5" y="77"/>
                  <a:pt x="5" y="77"/>
                </a:cubicBezTo>
                <a:close/>
                <a:moveTo>
                  <a:pt x="110" y="21"/>
                </a:moveTo>
                <a:cubicBezTo>
                  <a:pt x="110" y="21"/>
                  <a:pt x="110" y="21"/>
                  <a:pt x="110" y="21"/>
                </a:cubicBezTo>
                <a:cubicBezTo>
                  <a:pt x="102" y="28"/>
                  <a:pt x="102" y="28"/>
                  <a:pt x="102" y="28"/>
                </a:cubicBezTo>
                <a:cubicBezTo>
                  <a:pt x="94" y="36"/>
                  <a:pt x="94" y="36"/>
                  <a:pt x="94" y="36"/>
                </a:cubicBezTo>
                <a:cubicBezTo>
                  <a:pt x="93" y="37"/>
                  <a:pt x="91" y="37"/>
                  <a:pt x="90" y="36"/>
                </a:cubicBezTo>
                <a:cubicBezTo>
                  <a:pt x="90" y="35"/>
                  <a:pt x="89" y="35"/>
                  <a:pt x="89" y="34"/>
                </a:cubicBezTo>
                <a:cubicBezTo>
                  <a:pt x="89" y="23"/>
                  <a:pt x="89" y="23"/>
                  <a:pt x="89" y="23"/>
                </a:cubicBezTo>
                <a:cubicBezTo>
                  <a:pt x="84" y="23"/>
                  <a:pt x="84" y="23"/>
                  <a:pt x="84" y="23"/>
                </a:cubicBezTo>
                <a:cubicBezTo>
                  <a:pt x="78" y="23"/>
                  <a:pt x="78" y="23"/>
                  <a:pt x="78" y="23"/>
                </a:cubicBezTo>
                <a:cubicBezTo>
                  <a:pt x="71" y="23"/>
                  <a:pt x="64" y="32"/>
                  <a:pt x="56" y="41"/>
                </a:cubicBezTo>
                <a:cubicBezTo>
                  <a:pt x="55" y="40"/>
                  <a:pt x="55" y="40"/>
                  <a:pt x="55" y="40"/>
                </a:cubicBezTo>
                <a:cubicBezTo>
                  <a:pt x="53" y="38"/>
                  <a:pt x="52" y="36"/>
                  <a:pt x="50" y="34"/>
                </a:cubicBezTo>
                <a:cubicBezTo>
                  <a:pt x="59" y="23"/>
                  <a:pt x="68" y="14"/>
                  <a:pt x="78" y="14"/>
                </a:cubicBezTo>
                <a:cubicBezTo>
                  <a:pt x="84" y="14"/>
                  <a:pt x="84" y="14"/>
                  <a:pt x="84" y="14"/>
                </a:cubicBezTo>
                <a:cubicBezTo>
                  <a:pt x="89" y="14"/>
                  <a:pt x="89" y="14"/>
                  <a:pt x="89" y="14"/>
                </a:cubicBezTo>
                <a:cubicBezTo>
                  <a:pt x="89" y="3"/>
                  <a:pt x="89" y="3"/>
                  <a:pt x="89" y="3"/>
                </a:cubicBezTo>
                <a:cubicBezTo>
                  <a:pt x="89" y="1"/>
                  <a:pt x="91" y="0"/>
                  <a:pt x="92" y="0"/>
                </a:cubicBezTo>
                <a:cubicBezTo>
                  <a:pt x="93" y="0"/>
                  <a:pt x="94" y="1"/>
                  <a:pt x="94" y="1"/>
                </a:cubicBezTo>
                <a:cubicBezTo>
                  <a:pt x="102" y="9"/>
                  <a:pt x="102" y="9"/>
                  <a:pt x="102" y="9"/>
                </a:cubicBezTo>
                <a:cubicBezTo>
                  <a:pt x="110" y="17"/>
                  <a:pt x="110" y="17"/>
                  <a:pt x="110" y="17"/>
                </a:cubicBezTo>
                <a:cubicBezTo>
                  <a:pt x="111" y="18"/>
                  <a:pt x="111" y="19"/>
                  <a:pt x="110" y="21"/>
                </a:cubicBezTo>
                <a:cubicBezTo>
                  <a:pt x="110" y="21"/>
                  <a:pt x="110" y="21"/>
                  <a:pt x="110" y="21"/>
                </a:cubicBezTo>
                <a:close/>
                <a:moveTo>
                  <a:pt x="104" y="19"/>
                </a:moveTo>
                <a:cubicBezTo>
                  <a:pt x="104" y="19"/>
                  <a:pt x="104" y="19"/>
                  <a:pt x="104" y="19"/>
                </a:cubicBezTo>
                <a:cubicBezTo>
                  <a:pt x="101" y="16"/>
                  <a:pt x="98" y="13"/>
                  <a:pt x="95" y="10"/>
                </a:cubicBezTo>
                <a:cubicBezTo>
                  <a:pt x="95" y="27"/>
                  <a:pt x="95" y="27"/>
                  <a:pt x="95" y="27"/>
                </a:cubicBezTo>
                <a:cubicBezTo>
                  <a:pt x="98" y="24"/>
                  <a:pt x="101" y="21"/>
                  <a:pt x="104" y="19"/>
                </a:cubicBezTo>
                <a:close/>
                <a:moveTo>
                  <a:pt x="110" y="74"/>
                </a:moveTo>
                <a:cubicBezTo>
                  <a:pt x="110" y="74"/>
                  <a:pt x="110" y="74"/>
                  <a:pt x="110" y="74"/>
                </a:cubicBezTo>
                <a:cubicBezTo>
                  <a:pt x="102" y="82"/>
                  <a:pt x="102" y="82"/>
                  <a:pt x="102" y="82"/>
                </a:cubicBezTo>
                <a:cubicBezTo>
                  <a:pt x="94" y="89"/>
                  <a:pt x="94" y="89"/>
                  <a:pt x="94" y="89"/>
                </a:cubicBezTo>
                <a:cubicBezTo>
                  <a:pt x="93" y="91"/>
                  <a:pt x="91" y="91"/>
                  <a:pt x="90" y="89"/>
                </a:cubicBezTo>
                <a:cubicBezTo>
                  <a:pt x="90" y="89"/>
                  <a:pt x="89" y="88"/>
                  <a:pt x="89" y="87"/>
                </a:cubicBezTo>
                <a:cubicBezTo>
                  <a:pt x="89" y="77"/>
                  <a:pt x="89" y="77"/>
                  <a:pt x="89" y="77"/>
                </a:cubicBezTo>
                <a:cubicBezTo>
                  <a:pt x="84" y="77"/>
                  <a:pt x="84" y="77"/>
                  <a:pt x="84" y="77"/>
                </a:cubicBezTo>
                <a:cubicBezTo>
                  <a:pt x="78" y="77"/>
                  <a:pt x="78" y="77"/>
                  <a:pt x="78" y="77"/>
                </a:cubicBezTo>
                <a:cubicBezTo>
                  <a:pt x="65" y="77"/>
                  <a:pt x="54" y="62"/>
                  <a:pt x="44" y="48"/>
                </a:cubicBezTo>
                <a:cubicBezTo>
                  <a:pt x="34" y="36"/>
                  <a:pt x="25" y="23"/>
                  <a:pt x="17" y="23"/>
                </a:cubicBezTo>
                <a:cubicBezTo>
                  <a:pt x="11" y="23"/>
                  <a:pt x="11" y="23"/>
                  <a:pt x="11" y="23"/>
                </a:cubicBezTo>
                <a:cubicBezTo>
                  <a:pt x="5" y="23"/>
                  <a:pt x="5" y="23"/>
                  <a:pt x="5" y="23"/>
                </a:cubicBezTo>
                <a:cubicBezTo>
                  <a:pt x="2" y="23"/>
                  <a:pt x="0" y="21"/>
                  <a:pt x="0" y="19"/>
                </a:cubicBezTo>
                <a:cubicBezTo>
                  <a:pt x="0" y="16"/>
                  <a:pt x="2" y="14"/>
                  <a:pt x="5" y="14"/>
                </a:cubicBezTo>
                <a:cubicBezTo>
                  <a:pt x="11" y="14"/>
                  <a:pt x="11" y="14"/>
                  <a:pt x="11" y="14"/>
                </a:cubicBezTo>
                <a:cubicBezTo>
                  <a:pt x="17" y="14"/>
                  <a:pt x="17" y="14"/>
                  <a:pt x="17" y="14"/>
                </a:cubicBezTo>
                <a:cubicBezTo>
                  <a:pt x="29" y="14"/>
                  <a:pt x="40" y="28"/>
                  <a:pt x="51" y="42"/>
                </a:cubicBezTo>
                <a:cubicBezTo>
                  <a:pt x="60" y="55"/>
                  <a:pt x="70" y="67"/>
                  <a:pt x="78" y="67"/>
                </a:cubicBezTo>
                <a:cubicBezTo>
                  <a:pt x="84" y="67"/>
                  <a:pt x="84" y="67"/>
                  <a:pt x="84" y="67"/>
                </a:cubicBezTo>
                <a:cubicBezTo>
                  <a:pt x="89" y="67"/>
                  <a:pt x="89" y="67"/>
                  <a:pt x="89" y="67"/>
                </a:cubicBezTo>
                <a:cubicBezTo>
                  <a:pt x="89" y="57"/>
                  <a:pt x="89" y="57"/>
                  <a:pt x="89" y="57"/>
                </a:cubicBezTo>
                <a:cubicBezTo>
                  <a:pt x="89" y="55"/>
                  <a:pt x="91" y="54"/>
                  <a:pt x="92" y="54"/>
                </a:cubicBezTo>
                <a:cubicBezTo>
                  <a:pt x="93" y="54"/>
                  <a:pt x="94" y="54"/>
                  <a:pt x="94" y="54"/>
                </a:cubicBezTo>
                <a:cubicBezTo>
                  <a:pt x="102" y="62"/>
                  <a:pt x="102" y="62"/>
                  <a:pt x="102" y="62"/>
                </a:cubicBezTo>
                <a:cubicBezTo>
                  <a:pt x="110" y="70"/>
                  <a:pt x="110" y="70"/>
                  <a:pt x="110" y="70"/>
                </a:cubicBezTo>
                <a:cubicBezTo>
                  <a:pt x="111" y="71"/>
                  <a:pt x="111" y="73"/>
                  <a:pt x="110" y="74"/>
                </a:cubicBezTo>
                <a:cubicBezTo>
                  <a:pt x="110" y="74"/>
                  <a:pt x="110" y="74"/>
                  <a:pt x="110" y="74"/>
                </a:cubicBezTo>
                <a:close/>
                <a:moveTo>
                  <a:pt x="104" y="72"/>
                </a:moveTo>
                <a:cubicBezTo>
                  <a:pt x="104" y="72"/>
                  <a:pt x="104" y="72"/>
                  <a:pt x="104" y="72"/>
                </a:cubicBezTo>
                <a:cubicBezTo>
                  <a:pt x="98" y="66"/>
                  <a:pt x="98" y="66"/>
                  <a:pt x="98" y="66"/>
                </a:cubicBezTo>
                <a:cubicBezTo>
                  <a:pt x="95" y="63"/>
                  <a:pt x="95" y="63"/>
                  <a:pt x="95" y="63"/>
                </a:cubicBezTo>
                <a:cubicBezTo>
                  <a:pt x="95" y="81"/>
                  <a:pt x="95" y="81"/>
                  <a:pt x="95" y="81"/>
                </a:cubicBezTo>
                <a:cubicBezTo>
                  <a:pt x="98" y="78"/>
                  <a:pt x="101" y="75"/>
                  <a:pt x="104"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1978182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1241</TotalTime>
  <Words>1672</Words>
  <Application>Microsoft Office PowerPoint</Application>
  <PresentationFormat>全屏显示(4:3)</PresentationFormat>
  <Paragraphs>234</Paragraphs>
  <Slides>20</Slides>
  <Notes>12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Calibri</vt:lpstr>
      <vt:lpstr>等线</vt:lpstr>
      <vt:lpstr>等线 Light</vt:lpstr>
      <vt:lpstr>宋体</vt:lpstr>
      <vt:lpstr>微软雅黑</vt:lpstr>
      <vt:lpstr>Arial</vt:lpstr>
      <vt:lpstr>Calibri Light</vt:lpstr>
      <vt:lpstr>Georgia</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allen ZHAO</cp:lastModifiedBy>
  <cp:revision>59</cp:revision>
  <dcterms:created xsi:type="dcterms:W3CDTF">2016-07-18T05:53:10Z</dcterms:created>
  <dcterms:modified xsi:type="dcterms:W3CDTF">2017-09-18T22:46:51Z</dcterms:modified>
</cp:coreProperties>
</file>