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9" r:id="rId4"/>
    <p:sldId id="274" r:id="rId5"/>
    <p:sldId id="267" r:id="rId6"/>
    <p:sldId id="273" r:id="rId7"/>
    <p:sldId id="280" r:id="rId8"/>
    <p:sldId id="281" r:id="rId9"/>
    <p:sldId id="269" r:id="rId10"/>
    <p:sldId id="270" r:id="rId11"/>
    <p:sldId id="278" r:id="rId12"/>
    <p:sldId id="266" r:id="rId13"/>
    <p:sldId id="265" r:id="rId14"/>
    <p:sldId id="263" r:id="rId15"/>
    <p:sldId id="258" r:id="rId16"/>
    <p:sldId id="259" r:id="rId17"/>
    <p:sldId id="26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9275" autoAdjust="0"/>
  </p:normalViewPr>
  <p:slideViewPr>
    <p:cSldViewPr snapToGrid="0">
      <p:cViewPr varScale="1">
        <p:scale>
          <a:sx n="106" d="100"/>
          <a:sy n="106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B383F4-C5C1-4ABC-8B76-81DFDE38770C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114C8C-5141-4CAC-B22C-903F57E8F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3497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750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061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Pretty painting, with powerful words… creating at recent december 2016 conference by 300+ willamette conservation groups. 9 years later, into the WRI, we are JUST NOW looking at DIE, and inclusion of WHOLE communities.</a:t>
            </a:r>
          </a:p>
          <a:p>
            <a:endParaRPr lang="en-US" smtClean="0"/>
          </a:p>
          <a:p>
            <a:r>
              <a:rPr lang="en-US" smtClean="0"/>
              <a:t>Want to start engaging…but, where do you start, when your entire organizational make-up is caucasion? Vulerability, uncomfortable consversation to begin.</a:t>
            </a:r>
          </a:p>
          <a:p>
            <a:endParaRPr lang="en-US" smtClean="0"/>
          </a:p>
          <a:p>
            <a:r>
              <a:rPr lang="en-US" smtClean="0"/>
              <a:t>Safe route first…organizational DIE audits, staff and board trainings, local demographics research.</a:t>
            </a:r>
          </a:p>
          <a:p>
            <a:endParaRPr lang="en-US" smtClean="0"/>
          </a:p>
          <a:p>
            <a:r>
              <a:rPr lang="en-US" smtClean="0"/>
              <a:t>Laja can help us begin to engage with communities of color and obviously immigrant and Mexican American community.</a:t>
            </a:r>
          </a:p>
        </p:txBody>
      </p:sp>
    </p:spTree>
    <p:extLst>
      <p:ext uri="{BB962C8B-B14F-4D97-AF65-F5344CB8AC3E}">
        <p14:creationId xmlns:p14="http://schemas.microsoft.com/office/powerpoint/2010/main" val="19417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 HOW do you begin to connect this Mexican diaspera… create meaningful cross-boarder relationships? The first way with through YOUTH.</a:t>
            </a:r>
          </a:p>
          <a:p>
            <a:endParaRPr lang="en-US" smtClean="0"/>
          </a:p>
          <a:p>
            <a:r>
              <a:rPr lang="en-US" smtClean="0"/>
              <a:t>Exchanges… recent exchange to the willamette… photo, 6 Mexican partners, and several 1</a:t>
            </a:r>
            <a:r>
              <a:rPr lang="en-US" baseline="30000" smtClean="0"/>
              <a:t>st</a:t>
            </a:r>
            <a:r>
              <a:rPr lang="en-US" smtClean="0"/>
              <a:t> and 2</a:t>
            </a:r>
            <a:r>
              <a:rPr lang="en-US" baseline="30000" smtClean="0"/>
              <a:t>nd</a:t>
            </a:r>
            <a:r>
              <a:rPr lang="en-US" smtClean="0"/>
              <a:t> generation Mexican Americans.</a:t>
            </a:r>
          </a:p>
          <a:p>
            <a:endParaRPr lang="en-US" smtClean="0"/>
          </a:p>
          <a:p>
            <a:r>
              <a:rPr lang="en-US" smtClean="0"/>
              <a:t>And the platform we intend to use is…..drumroll…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7630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Charasmatic</a:t>
            </a:r>
          </a:p>
          <a:p>
            <a:r>
              <a:rPr lang="en-US" smtClean="0"/>
              <a:t>Embolic</a:t>
            </a:r>
          </a:p>
          <a:p>
            <a:r>
              <a:rPr lang="en-US" smtClean="0"/>
              <a:t>Easy for community engagement</a:t>
            </a:r>
          </a:p>
          <a:p>
            <a:r>
              <a:rPr lang="en-US" smtClean="0"/>
              <a:t>Representative of three habitats</a:t>
            </a:r>
          </a:p>
          <a:p>
            <a:r>
              <a:rPr lang="en-US" smtClean="0"/>
              <a:t>Known to exist with relatively stable populations in both basins, warbler on decline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5272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4445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6967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959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364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642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87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49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Every million invested in habitat and clean water creates 15-20 jobs</a:t>
            </a:r>
          </a:p>
          <a:p>
            <a:pPr lvl="2" eaLnBrk="1" hangingPunct="1"/>
            <a:r>
              <a:rPr lang="en-US" smtClean="0"/>
              <a:t>Project managers and council staff</a:t>
            </a:r>
          </a:p>
          <a:p>
            <a:pPr lvl="2" eaLnBrk="1" hangingPunct="1"/>
            <a:r>
              <a:rPr lang="en-US" smtClean="0"/>
              <a:t>Engineering and construction companies</a:t>
            </a:r>
          </a:p>
          <a:p>
            <a:pPr lvl="2" eaLnBrk="1" hangingPunct="1"/>
            <a:r>
              <a:rPr lang="en-US" smtClean="0"/>
              <a:t>Plant nurseries</a:t>
            </a:r>
          </a:p>
          <a:p>
            <a:pPr lvl="2" eaLnBrk="1" hangingPunct="1"/>
            <a:r>
              <a:rPr lang="en-US" smtClean="0"/>
              <a:t>Rentals, equipment, fuel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Calapooia ED experience… Over a million dollar annual budget, and my highest paid contractor, over 150-200K/year was a planting company that employs Mexican immigrants, upwards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Largest project materials invoice for native plants, 30-40 Mexican immigrants. $80-150,000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588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68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372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one contractor, albeit the largest reforestation company working with Willamette partners, installs over a million bare root/year throughout restoration projects up and down the valley, and performs wetland restoration and forest fire work during the summer. </a:t>
            </a:r>
          </a:p>
          <a:p>
            <a:endParaRPr lang="en-US" smtClean="0"/>
          </a:p>
          <a:p>
            <a:r>
              <a:rPr lang="en-US" smtClean="0"/>
              <a:t>Silent heroes of restoration in Oregon, and the Willamette.</a:t>
            </a:r>
          </a:p>
          <a:p>
            <a:endParaRPr lang="en-US" smtClean="0"/>
          </a:p>
          <a:p>
            <a:r>
              <a:rPr lang="en-US" smtClean="0"/>
              <a:t>Engaging, but through employment, not with whole families, or with direct education and involvement.</a:t>
            </a:r>
          </a:p>
        </p:txBody>
      </p:sp>
    </p:spTree>
    <p:extLst>
      <p:ext uri="{BB962C8B-B14F-4D97-AF65-F5344CB8AC3E}">
        <p14:creationId xmlns:p14="http://schemas.microsoft.com/office/powerpoint/2010/main" val="115129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C763-B156-43C9-A8D7-BF96594E43EF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00DA-FDB9-48D0-BF84-39A920490D8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C6AD-2B0D-4B0D-A7CA-276073A5B9F1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6703-9E78-4936-B150-9938324B32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1774-521D-4F9B-AE83-5A0F2F75A4AE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7CB5-FE4A-4439-8E75-BB5B269FFE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C998-CA3D-4054-BB65-5676E671FE10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7D5C-316C-4B9E-B53B-21791EC304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A13A-2560-40F5-A329-DD3A8FC698DD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8DB7-329E-4821-82FA-ADFEC3A35F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9B0A-CFCE-488D-8296-221BEAECC77A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345C-841F-4887-ABFE-AA790F6B21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1138-7853-4C0C-9EDF-0E578081A0E6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3093-999D-4F76-95AE-3608483BCB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437A-C47D-42C9-8FBD-D009FEBAB2A2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352F-1188-429C-84C8-995427CC56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D258-2045-49DD-A2D1-940B4D555F57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B741-2E0A-4D16-95F2-17AA798EE9A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4B61-0D69-4CA1-B9AA-0F0F2C68C602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7102-4EBF-457A-B01F-EFF7BDBBF8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5101-C768-4E40-9006-C92FD35801C2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6AFF-C7B1-412B-B55A-7FE59AC654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0DD25-A2F5-40C0-88D7-E2BFEE0E8369}" type="datetimeFigureOut">
              <a:rPr lang="en-AU"/>
              <a:pPr>
                <a:defRPr/>
              </a:pPr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27D5C-2955-4523-9566-1B930FD629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14339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DSC_00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0063" y="1208088"/>
            <a:ext cx="545465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501650" y="4818063"/>
            <a:ext cx="81756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800" b="1">
                <a:latin typeface="Calibri" pitchFamily="34" charset="0"/>
              </a:rPr>
              <a:t>Opportunities for Cross-Cultural Exchange in Twinning</a:t>
            </a:r>
          </a:p>
          <a:p>
            <a:pPr defTabSz="914400"/>
            <a:r>
              <a:rPr lang="en-US" sz="2400">
                <a:latin typeface="Calibri" pitchFamily="34" charset="0"/>
              </a:rPr>
              <a:t>Tara Davis, Contractor, Willamette River Initiative, Oregon, USA</a:t>
            </a:r>
          </a:p>
          <a:p>
            <a:pPr defTabSz="914400"/>
            <a:r>
              <a:rPr lang="en-US" sz="2400" i="1">
                <a:latin typeface="Calibri" pitchFamily="34" charset="0"/>
              </a:rPr>
              <a:t>Co-Presenters, Agustin Madrigal Bulnes and Rosario Franco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32771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713" y="174625"/>
            <a:ext cx="1622425" cy="858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DSC_0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5763" y="3338513"/>
            <a:ext cx="5105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DSC_00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04348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" descr="DSC_00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5750" y="0"/>
            <a:ext cx="5048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 descr="DSC_00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3354388"/>
            <a:ext cx="5332413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RS17 ID lon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14" descr="DSC_0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60228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713" y="174625"/>
            <a:ext cx="1622425" cy="858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3482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1" descr="DSC_00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9975" y="3182938"/>
            <a:ext cx="55340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3" descr="DSCN54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7438" y="0"/>
            <a:ext cx="4246562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0" descr="DSCN53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171825"/>
            <a:ext cx="4914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36867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713" y="174625"/>
            <a:ext cx="1622425" cy="858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 descr="20161208%20Meyer%20Within%20Our%20Re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8613" y="0"/>
            <a:ext cx="97821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38915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713" y="174625"/>
            <a:ext cx="1622425" cy="858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9" descr="DSC_00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4572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DSC_00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1971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DSC_01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25813"/>
            <a:ext cx="531971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40963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pic>
        <p:nvPicPr>
          <p:cNvPr id="409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 descr="Juven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0963" y="1533525"/>
            <a:ext cx="4048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3" descr="Rufous Hummingbird Phot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2338" y="3694113"/>
            <a:ext cx="314166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5" descr="Black-throated Gray Warbler Pho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11575"/>
            <a:ext cx="309721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6"/>
          <p:cNvSpPr txBox="1">
            <a:spLocks noChangeArrowheads="1"/>
          </p:cNvSpPr>
          <p:nvPr/>
        </p:nvSpPr>
        <p:spPr bwMode="auto">
          <a:xfrm>
            <a:off x="3087688" y="5548313"/>
            <a:ext cx="290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000"/>
              <a:t>Source: The Cornell Lab of Ornithology</a:t>
            </a:r>
          </a:p>
          <a:p>
            <a:pPr algn="ctr" defTabSz="914400"/>
            <a:r>
              <a:rPr lang="en-US" sz="1000"/>
              <a:t>http://www.allaboutbirds.org</a:t>
            </a:r>
          </a:p>
        </p:txBody>
      </p:sp>
      <p:sp>
        <p:nvSpPr>
          <p:cNvPr id="40971" name="Text Box 17"/>
          <p:cNvSpPr txBox="1">
            <a:spLocks noChangeArrowheads="1"/>
          </p:cNvSpPr>
          <p:nvPr/>
        </p:nvSpPr>
        <p:spPr bwMode="auto">
          <a:xfrm>
            <a:off x="3121025" y="1182688"/>
            <a:ext cx="293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>
                <a:latin typeface="Calibri" pitchFamily="34" charset="0"/>
              </a:rPr>
              <a:t>Great Blue Heron</a:t>
            </a:r>
          </a:p>
        </p:txBody>
      </p:sp>
      <p:sp>
        <p:nvSpPr>
          <p:cNvPr id="40972" name="Text Box 18"/>
          <p:cNvSpPr txBox="1">
            <a:spLocks noChangeArrowheads="1"/>
          </p:cNvSpPr>
          <p:nvPr/>
        </p:nvSpPr>
        <p:spPr bwMode="auto">
          <a:xfrm>
            <a:off x="0" y="3416300"/>
            <a:ext cx="293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Black-throated Gray Warbler</a:t>
            </a:r>
          </a:p>
        </p:txBody>
      </p:sp>
      <p:sp>
        <p:nvSpPr>
          <p:cNvPr id="40973" name="Text Box 19"/>
          <p:cNvSpPr txBox="1">
            <a:spLocks noChangeArrowheads="1"/>
          </p:cNvSpPr>
          <p:nvPr/>
        </p:nvSpPr>
        <p:spPr bwMode="auto">
          <a:xfrm>
            <a:off x="6645275" y="3400425"/>
            <a:ext cx="249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latin typeface="Calibri" pitchFamily="34" charset="0"/>
              </a:rPr>
              <a:t>Rufous Hummingbird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43010" name="Picture 7" descr="RS17 ID lon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 descr="Black-throated Gray Warbler Range M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8413" y="1166813"/>
            <a:ext cx="4065587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14"/>
          <p:cNvSpPr txBox="1">
            <a:spLocks noChangeArrowheads="1"/>
          </p:cNvSpPr>
          <p:nvPr/>
        </p:nvSpPr>
        <p:spPr bwMode="auto">
          <a:xfrm>
            <a:off x="0" y="1284288"/>
            <a:ext cx="374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Twinning Project Next Steps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0" y="1838325"/>
            <a:ext cx="500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0" y="1774825"/>
            <a:ext cx="53467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Tx/>
              <a:buChar char="•"/>
            </a:pPr>
            <a:r>
              <a:rPr lang="en-US" sz="2000" b="1">
                <a:latin typeface="Calibri" pitchFamily="34" charset="0"/>
              </a:rPr>
              <a:t>Final development of “Laja Initiative”</a:t>
            </a:r>
            <a:r>
              <a:rPr lang="en-US" sz="2000">
                <a:latin typeface="Calibri" pitchFamily="34" charset="0"/>
              </a:rPr>
              <a:t>, a collective impact model like the Willamette’s; complete conservation strategy using advanced GIS analysis of project locations and priorities.</a:t>
            </a:r>
          </a:p>
          <a:p>
            <a:pPr defTabSz="914400">
              <a:buFontTx/>
              <a:buChar char="•"/>
            </a:pPr>
            <a:endParaRPr lang="en-US" sz="2000" b="1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en-US" sz="2000" b="1">
                <a:latin typeface="Calibri" pitchFamily="34" charset="0"/>
              </a:rPr>
              <a:t>Fundraise</a:t>
            </a:r>
            <a:r>
              <a:rPr lang="en-US" sz="2000">
                <a:latin typeface="Calibri" pitchFamily="34" charset="0"/>
              </a:rPr>
              <a:t> for this international partnership based on a foundation of shared migratory species that will ultimately increase public value for the environment and draw attention to protection and restoration in our watersheds.</a:t>
            </a:r>
          </a:p>
          <a:p>
            <a:pPr defTabSz="914400"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en-US" sz="2000" b="1">
                <a:latin typeface="Calibri" pitchFamily="34" charset="0"/>
              </a:rPr>
              <a:t>Institutionalize</a:t>
            </a:r>
            <a:r>
              <a:rPr lang="en-US" sz="2000">
                <a:latin typeface="Calibri" pitchFamily="34" charset="0"/>
              </a:rPr>
              <a:t> the twinning partnership by developing </a:t>
            </a:r>
            <a:r>
              <a:rPr lang="en-US" sz="2000" b="1">
                <a:latin typeface="Calibri" pitchFamily="34" charset="0"/>
              </a:rPr>
              <a:t>communication mechanisms</a:t>
            </a:r>
            <a:r>
              <a:rPr lang="en-US" sz="2000">
                <a:latin typeface="Calibri" pitchFamily="34" charset="0"/>
              </a:rPr>
              <a:t> such as “eBird” linking the basins’ communities.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45059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pic>
        <p:nvPicPr>
          <p:cNvPr id="4506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3551238" y="1803400"/>
            <a:ext cx="55356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Tx/>
              <a:buChar char="•"/>
            </a:pPr>
            <a:r>
              <a:rPr lang="en-US" sz="2000" b="1">
                <a:latin typeface="Calibri" pitchFamily="34" charset="0"/>
              </a:rPr>
              <a:t>Develop an advanced monitoring framework</a:t>
            </a:r>
            <a:r>
              <a:rPr lang="en-US" sz="2000">
                <a:latin typeface="Calibri" pitchFamily="34" charset="0"/>
              </a:rPr>
              <a:t> that incorporates citizen science; develop training materials for local communities in both basins to observe specific migratory species.</a:t>
            </a:r>
          </a:p>
          <a:p>
            <a:pPr defTabSz="914400">
              <a:buFontTx/>
              <a:buChar char="•"/>
            </a:pPr>
            <a:endParaRPr lang="en-US" sz="2000" b="1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en-US" sz="2000" b="1">
                <a:latin typeface="Calibri" pitchFamily="34" charset="0"/>
              </a:rPr>
              <a:t>Diversification</a:t>
            </a:r>
            <a:r>
              <a:rPr lang="en-US" sz="2000">
                <a:latin typeface="Calibri" pitchFamily="34" charset="0"/>
              </a:rPr>
              <a:t> of conservation movement in the Willamette Valley</a:t>
            </a:r>
          </a:p>
          <a:p>
            <a:pPr marL="742950" lvl="1" indent="-285750" defTabSz="914400">
              <a:buFontTx/>
              <a:buChar char="•"/>
            </a:pPr>
            <a:r>
              <a:rPr lang="en-US" sz="2000">
                <a:latin typeface="Calibri" pitchFamily="34" charset="0"/>
              </a:rPr>
              <a:t>Integrate the Laja partnership into “Diversity, Inclusion and Equity” forums for conservation organizations.</a:t>
            </a:r>
          </a:p>
          <a:p>
            <a:pPr marL="742950" lvl="1" indent="-285750" defTabSz="914400"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en-US" sz="2000" b="1">
                <a:latin typeface="Calibri" pitchFamily="34" charset="0"/>
              </a:rPr>
              <a:t>Latino Youth Engagement</a:t>
            </a:r>
            <a:r>
              <a:rPr lang="en-US" sz="2000">
                <a:latin typeface="Calibri" pitchFamily="34" charset="0"/>
              </a:rPr>
              <a:t> in the Willamette and Laja based on citizen science; student leadership exchange for shared values in conservation.</a:t>
            </a:r>
          </a:p>
        </p:txBody>
      </p:sp>
      <p:pic>
        <p:nvPicPr>
          <p:cNvPr id="45064" name="Picture 11" descr="IMG_20170606_133218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488" y="1241425"/>
            <a:ext cx="2835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 Box 14"/>
          <p:cNvSpPr txBox="1">
            <a:spLocks noChangeArrowheads="1"/>
          </p:cNvSpPr>
          <p:nvPr/>
        </p:nvSpPr>
        <p:spPr bwMode="auto">
          <a:xfrm>
            <a:off x="3522663" y="1211263"/>
            <a:ext cx="413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Twinning Project 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47107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713" y="174625"/>
            <a:ext cx="1622425" cy="858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71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3" descr="Grou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728663"/>
            <a:ext cx="9144000" cy="772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 b="1" i="1">
                <a:latin typeface="Calibri" pitchFamily="34" charset="0"/>
              </a:rPr>
              <a:t>THANK YOU!!</a:t>
            </a:r>
          </a:p>
          <a:p>
            <a:pPr algn="ctr" defTabSz="914400"/>
            <a:r>
              <a:rPr lang="en-US" sz="2000" b="1" i="1">
                <a:latin typeface="Calibri" pitchFamily="34" charset="0"/>
              </a:rPr>
              <a:t>Co-Presenters, Advisors, and Funders:</a:t>
            </a:r>
          </a:p>
          <a:p>
            <a:pPr algn="ctr" defTabSz="914400"/>
            <a:r>
              <a:rPr lang="en-US" sz="2000" i="1">
                <a:latin typeface="Calibri" pitchFamily="34" charset="0"/>
              </a:rPr>
              <a:t>Rosario Franco, Agustin Madrigal Bulnes, </a:t>
            </a:r>
          </a:p>
          <a:p>
            <a:pPr algn="ctr" defTabSz="914400"/>
            <a:r>
              <a:rPr lang="en-US" sz="2000" i="1">
                <a:latin typeface="Calibri" pitchFamily="34" charset="0"/>
              </a:rPr>
              <a:t>Josh Ellsworth, Arturo García Lozano,</a:t>
            </a:r>
          </a:p>
          <a:p>
            <a:pPr algn="ctr" defTabSz="914400"/>
            <a:r>
              <a:rPr lang="en-US">
                <a:latin typeface="Calibri" pitchFamily="34" charset="0"/>
              </a:rPr>
              <a:t> </a:t>
            </a:r>
            <a:r>
              <a:rPr lang="en-US" sz="2000" i="1">
                <a:latin typeface="Calibri" pitchFamily="34" charset="0"/>
              </a:rPr>
              <a:t> Meyer Memorial Trust, International River Foundation</a:t>
            </a:r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0138" y="401638"/>
            <a:ext cx="16367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34738" y="593725"/>
            <a:ext cx="331311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50638" y="809625"/>
            <a:ext cx="331311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6538" y="1025525"/>
            <a:ext cx="331311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863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16387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6" descr="DSCN58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06188" y="16376650"/>
            <a:ext cx="9144000" cy="81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Pictur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1513" y="1171575"/>
            <a:ext cx="3392487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0" y="1125538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b="1">
                <a:latin typeface="Calibri" pitchFamily="34" charset="0"/>
              </a:rPr>
              <a:t>Background- Willamette/Laja Twinning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0" y="1778000"/>
            <a:ext cx="53800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Tx/>
              <a:buChar char="•"/>
            </a:pPr>
            <a:r>
              <a:rPr lang="en-US" sz="2000">
                <a:latin typeface="Calibri" pitchFamily="34" charset="0"/>
              </a:rPr>
              <a:t>Willamette River Initiative (WRI) in NW Oregon forms with over 2 dozen conservation partners and several state and private funders in 2008.</a:t>
            </a:r>
          </a:p>
          <a:p>
            <a:pPr defTabSz="914400"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en-US" sz="2000">
                <a:latin typeface="Calibri" pitchFamily="34" charset="0"/>
              </a:rPr>
              <a:t>Willamette River Initiative wins Thiess International River</a:t>
            </a:r>
            <a:r>
              <a:rPr lang="en-US" sz="2000" i="1">
                <a:latin typeface="Calibri" pitchFamily="34" charset="0"/>
              </a:rPr>
              <a:t>prize</a:t>
            </a:r>
            <a:r>
              <a:rPr lang="en-US" sz="2000">
                <a:latin typeface="Calibri" pitchFamily="34" charset="0"/>
              </a:rPr>
              <a:t> in 2012.</a:t>
            </a:r>
          </a:p>
          <a:p>
            <a:pPr defTabSz="914400"/>
            <a:endParaRPr lang="en-US" sz="2000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en-US" sz="2000">
                <a:latin typeface="Calibri" pitchFamily="34" charset="0"/>
              </a:rPr>
              <a:t>Twinning Partner Selection in 2013</a:t>
            </a:r>
          </a:p>
          <a:p>
            <a:pPr marL="742950" lvl="1" indent="-285750" defTabSz="914400"/>
            <a:r>
              <a:rPr lang="en-US" sz="2000" i="1">
                <a:latin typeface="Calibri" pitchFamily="34" charset="0"/>
              </a:rPr>
              <a:t>Maritsa River, Bulgaria</a:t>
            </a:r>
          </a:p>
          <a:p>
            <a:pPr marL="742950" lvl="1" indent="-285750" defTabSz="914400"/>
            <a:r>
              <a:rPr lang="en-US" sz="2000" i="1">
                <a:latin typeface="Calibri" pitchFamily="34" charset="0"/>
              </a:rPr>
              <a:t>Rio Valdivia, Southern Chile</a:t>
            </a:r>
          </a:p>
          <a:p>
            <a:pPr marL="742950" lvl="1" indent="-285750" defTabSz="914400"/>
            <a:r>
              <a:rPr lang="en-US" sz="2000" i="1">
                <a:latin typeface="Calibri" pitchFamily="34" charset="0"/>
              </a:rPr>
              <a:t>Rio Laja, Central Mexico</a:t>
            </a:r>
          </a:p>
        </p:txBody>
      </p:sp>
      <p:pic>
        <p:nvPicPr>
          <p:cNvPr id="16395" name="Picture 12" descr="Oreg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1538" y="4676775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3744913" y="2684463"/>
            <a:ext cx="2771775" cy="265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18435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6" descr="DSCN58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06188" y="16376650"/>
            <a:ext cx="9144000" cy="81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Pictur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7913" y="2593975"/>
            <a:ext cx="441325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4"/>
          <p:cNvSpPr>
            <a:spLocks/>
          </p:cNvSpPr>
          <p:nvPr/>
        </p:nvSpPr>
        <p:spPr bwMode="auto">
          <a:xfrm>
            <a:off x="0" y="1782763"/>
            <a:ext cx="60674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Aggrading streambeds &amp; floodplain connectivity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Large wood verses rock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en-US" sz="2000">
              <a:latin typeface="Calibri" pitchFamily="34" charset="0"/>
            </a:endParaRP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Riparian and floodplain reforestation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Semi-arid species vs. temperate PNW 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en-US" sz="2000">
              <a:latin typeface="Calibri" pitchFamily="34" charset="0"/>
            </a:endParaRP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Stream bank stabilization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Willows or other streamback veg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en-US" sz="2000">
              <a:latin typeface="Calibri" pitchFamily="34" charset="0"/>
            </a:endParaRP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Livestock exculsion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Fencing: artificial vs. biological materials 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  <a:p>
            <a:pPr marL="228600" indent="-228600" defTabSz="9144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Oak forest restoration and regeneration</a:t>
            </a:r>
          </a:p>
          <a:p>
            <a:pPr marL="685800" lvl="1" indent="-228600" defTabSz="914400" eaLnBrk="0" hangingPunct="0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184150" y="1177925"/>
            <a:ext cx="531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>
                <a:latin typeface="Calibri" pitchFamily="34" charset="0"/>
              </a:rPr>
              <a:t>Similar Challenges, Different Treatments</a:t>
            </a:r>
          </a:p>
        </p:txBody>
      </p:sp>
      <p:pic>
        <p:nvPicPr>
          <p:cNvPr id="18443" name="Picture 5" descr="DSCN58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9025" y="1160463"/>
            <a:ext cx="29749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0" y="0"/>
            <a:ext cx="3124200" cy="7404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Willamette Partners</a:t>
            </a:r>
          </a:p>
          <a:p>
            <a:pPr algn="ctr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7 Watershed Councils</a:t>
            </a:r>
          </a:p>
          <a:p>
            <a:pPr algn="ctr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Benton Soil SWCD </a:t>
            </a:r>
          </a:p>
          <a:p>
            <a:pPr algn="ctr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Cascade Pacific RC&amp;D</a:t>
            </a:r>
          </a:p>
          <a:p>
            <a:pPr algn="ctr">
              <a:spcBef>
                <a:spcPct val="50000"/>
              </a:spcBef>
            </a:pPr>
            <a:endParaRPr lang="en-US" sz="17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7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Willamette Riverkeeper </a:t>
            </a: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r>
              <a:rPr lang="en-US" sz="1700">
                <a:latin typeface="Calibri" pitchFamily="34" charset="0"/>
              </a:rPr>
              <a:t>Friends of Buford Park</a:t>
            </a:r>
          </a:p>
          <a:p>
            <a:pPr algn="ctr"/>
            <a:r>
              <a:rPr lang="en-US" sz="1700">
                <a:latin typeface="Calibri" pitchFamily="34" charset="0"/>
              </a:rPr>
              <a:t>Greenbelt Land Trust</a:t>
            </a:r>
          </a:p>
          <a:p>
            <a:pPr algn="ctr"/>
            <a:r>
              <a:rPr lang="en-US" sz="1700">
                <a:latin typeface="Calibri" pitchFamily="34" charset="0"/>
              </a:rPr>
              <a:t>McKenzie Land Trust</a:t>
            </a:r>
          </a:p>
          <a:p>
            <a:pPr algn="ctr"/>
            <a:r>
              <a:rPr lang="en-US" sz="1700">
                <a:latin typeface="Calibri" pitchFamily="34" charset="0"/>
              </a:rPr>
              <a:t>The Nature Conservancy</a:t>
            </a:r>
          </a:p>
          <a:p>
            <a:pPr algn="ctr"/>
            <a:r>
              <a:rPr lang="en-US" sz="1700">
                <a:latin typeface="Calibri" pitchFamily="34" charset="0"/>
              </a:rPr>
              <a:t>Oregon Parks &amp; Recreation Dpt</a:t>
            </a: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r>
              <a:rPr lang="en-US" sz="1700">
                <a:latin typeface="Calibri" pitchFamily="34" charset="0"/>
              </a:rPr>
              <a:t>US Geological Survey</a:t>
            </a:r>
          </a:p>
          <a:p>
            <a:pPr algn="ctr"/>
            <a:r>
              <a:rPr lang="en-US" sz="1700">
                <a:latin typeface="Calibri" pitchFamily="34" charset="0"/>
              </a:rPr>
              <a:t>University of Oregon, and Oregon State University</a:t>
            </a:r>
          </a:p>
          <a:p>
            <a:pPr algn="ctr"/>
            <a:r>
              <a:rPr lang="en-US" sz="1700">
                <a:latin typeface="Calibri" pitchFamily="34" charset="0"/>
              </a:rPr>
              <a:t>Willamette Partnership</a:t>
            </a:r>
          </a:p>
          <a:p>
            <a:pPr algn="ctr"/>
            <a:r>
              <a:rPr lang="en-US" sz="1700">
                <a:latin typeface="Calibri" pitchFamily="34" charset="0"/>
              </a:rPr>
              <a:t>Bonneville Environmental Foundation</a:t>
            </a:r>
          </a:p>
          <a:p>
            <a:endParaRPr lang="en-US" sz="17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019800" y="0"/>
            <a:ext cx="3124200" cy="70088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Laja Partners</a:t>
            </a:r>
            <a:endParaRPr lang="en-US">
              <a:latin typeface="Calibri" pitchFamily="34" charset="0"/>
            </a:endParaRPr>
          </a:p>
          <a:p>
            <a:pPr algn="ctr"/>
            <a:endParaRPr lang="en-US" sz="900">
              <a:latin typeface="Calibri" pitchFamily="34" charset="0"/>
            </a:endParaRPr>
          </a:p>
          <a:p>
            <a:pPr algn="ctr"/>
            <a:r>
              <a:rPr lang="en-US" sz="1700">
                <a:latin typeface="Calibri" pitchFamily="34" charset="0"/>
              </a:rPr>
              <a:t>Comisi</a:t>
            </a:r>
            <a:r>
              <a:rPr lang="es-ES" sz="1700">
                <a:latin typeface="Calibri" pitchFamily="34" charset="0"/>
              </a:rPr>
              <a:t>ó</a:t>
            </a:r>
            <a:r>
              <a:rPr lang="en-US" sz="1700">
                <a:latin typeface="Calibri" pitchFamily="34" charset="0"/>
              </a:rPr>
              <a:t>n Nacional de Forestal</a:t>
            </a:r>
          </a:p>
          <a:p>
            <a:pPr algn="ctr"/>
            <a:r>
              <a:rPr lang="en-US" sz="1700">
                <a:latin typeface="Calibri" pitchFamily="34" charset="0"/>
              </a:rPr>
              <a:t>Salvemos al Rio Laja</a:t>
            </a:r>
          </a:p>
          <a:p>
            <a:pPr algn="ctr"/>
            <a:r>
              <a:rPr lang="en-US" sz="1700">
                <a:latin typeface="Calibri" pitchFamily="34" charset="0"/>
              </a:rPr>
              <a:t>Cuerpos de Concervaci</a:t>
            </a:r>
            <a:r>
              <a:rPr lang="es-ES" sz="1700">
                <a:latin typeface="Calibri" pitchFamily="34" charset="0"/>
              </a:rPr>
              <a:t>ón</a:t>
            </a:r>
            <a:r>
              <a:rPr lang="en-US" sz="1700">
                <a:latin typeface="Calibri" pitchFamily="34" charset="0"/>
              </a:rPr>
              <a:t> </a:t>
            </a: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r>
              <a:rPr lang="en-US" sz="1700">
                <a:latin typeface="Calibri" pitchFamily="34" charset="0"/>
              </a:rPr>
              <a:t>Caminos del Agua</a:t>
            </a: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r>
              <a:rPr lang="en-US" sz="1700">
                <a:latin typeface="Calibri" pitchFamily="34" charset="0"/>
              </a:rPr>
              <a:t>Amigos de la Presa </a:t>
            </a: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endParaRPr lang="en-US" sz="1700">
              <a:latin typeface="Calibri" pitchFamily="34" charset="0"/>
            </a:endParaRPr>
          </a:p>
          <a:p>
            <a:pPr algn="ctr"/>
            <a:r>
              <a:rPr lang="en-US" sz="1700">
                <a:latin typeface="Calibri" pitchFamily="34" charset="0"/>
              </a:rPr>
              <a:t>Audubon Society of Mexico</a:t>
            </a:r>
          </a:p>
          <a:p>
            <a:pPr algn="ctr">
              <a:spcBef>
                <a:spcPct val="50000"/>
              </a:spcBef>
            </a:pPr>
            <a:endParaRPr lang="en-US" sz="17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El Charco del Ingenio</a:t>
            </a:r>
          </a:p>
          <a:p>
            <a:pPr algn="ctr">
              <a:spcBef>
                <a:spcPct val="50000"/>
              </a:spcBef>
            </a:pPr>
            <a:endParaRPr lang="en-US" sz="17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Instituto de Ecologia</a:t>
            </a:r>
          </a:p>
          <a:p>
            <a:pPr algn="ctr">
              <a:spcBef>
                <a:spcPct val="50000"/>
              </a:spcBef>
            </a:pPr>
            <a:endParaRPr lang="en-US" sz="17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700">
                <a:latin typeface="Calibri" pitchFamily="34" charset="0"/>
              </a:rPr>
              <a:t>Universidades múltiples</a:t>
            </a:r>
            <a:r>
              <a:rPr lang="en-US" sz="1700">
                <a:latin typeface="Calibri" pitchFamily="34" charset="0"/>
              </a:rPr>
              <a:t> (US/Canada/Mexico)</a:t>
            </a:r>
          </a:p>
          <a:p>
            <a:pPr algn="ctr">
              <a:spcBef>
                <a:spcPct val="50000"/>
              </a:spcBef>
            </a:pPr>
            <a:r>
              <a:rPr lang="en-US" sz="1700">
                <a:latin typeface="Calibri" pitchFamily="34" charset="0"/>
              </a:rPr>
              <a:t>Comici</a:t>
            </a:r>
            <a:r>
              <a:rPr lang="es-ES" sz="1700">
                <a:latin typeface="Calibri" pitchFamily="34" charset="0"/>
              </a:rPr>
              <a:t>ó</a:t>
            </a:r>
            <a:r>
              <a:rPr lang="en-US" sz="1700">
                <a:latin typeface="Calibri" pitchFamily="34" charset="0"/>
              </a:rPr>
              <a:t>n Nacional del Agua</a:t>
            </a:r>
          </a:p>
          <a:p>
            <a:pPr algn="ctr">
              <a:spcBef>
                <a:spcPct val="50000"/>
              </a:spcBef>
            </a:pPr>
            <a:endParaRPr lang="en-US" sz="1700">
              <a:latin typeface="Calibri" pitchFamily="34" charset="0"/>
            </a:endParaRPr>
          </a:p>
        </p:txBody>
      </p:sp>
      <p:sp>
        <p:nvSpPr>
          <p:cNvPr id="20483" name="AutoShape 4" descr="Image result for international river founda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AutoShape 5" descr="Image result for international river foundati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6" descr="Image result for meyer memorial trust addres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7" descr="Image result for meyer memorial trust addres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AutoShape 8" descr="meyer%20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971800" y="0"/>
            <a:ext cx="3200400" cy="7454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Primary Activities</a:t>
            </a:r>
          </a:p>
          <a:p>
            <a:pPr algn="ctr">
              <a:spcBef>
                <a:spcPct val="50000"/>
              </a:spcBef>
            </a:pPr>
            <a:r>
              <a:rPr lang="en-US" sz="1900" b="1" i="1">
                <a:solidFill>
                  <a:schemeClr val="bg1"/>
                </a:solidFill>
                <a:latin typeface="Calibri" pitchFamily="34" charset="0"/>
              </a:rPr>
              <a:t>Stakeholder-Driven Watershed Restoration</a:t>
            </a: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900" b="1" i="1">
                <a:solidFill>
                  <a:schemeClr val="bg1"/>
                </a:solidFill>
                <a:latin typeface="Calibri" pitchFamily="34" charset="0"/>
              </a:rPr>
              <a:t>Advocacy &amp; Water Quality</a:t>
            </a: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900" b="1" i="1">
                <a:solidFill>
                  <a:schemeClr val="bg1"/>
                </a:solidFill>
                <a:latin typeface="Calibri" pitchFamily="34" charset="0"/>
              </a:rPr>
              <a:t>Community Engagement &amp; Education</a:t>
            </a: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900" b="1" i="1">
                <a:solidFill>
                  <a:schemeClr val="bg1"/>
                </a:solidFill>
                <a:latin typeface="Calibri" pitchFamily="34" charset="0"/>
              </a:rPr>
              <a:t>Land Protection/Conservation</a:t>
            </a: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9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900" b="1" i="1">
                <a:solidFill>
                  <a:schemeClr val="bg1"/>
                </a:solidFill>
                <a:latin typeface="Calibri" pitchFamily="34" charset="0"/>
              </a:rPr>
              <a:t>Research &amp; Monitoring</a:t>
            </a:r>
          </a:p>
          <a:p>
            <a:pPr algn="ctr">
              <a:spcBef>
                <a:spcPct val="50000"/>
              </a:spcBef>
            </a:pPr>
            <a:endParaRPr lang="en-US" sz="1900" b="1" i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b="1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22531" name="Picture 7" descr="RS17 ID lon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0663" y="1112838"/>
            <a:ext cx="8564562" cy="4762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775" y="257175"/>
            <a:ext cx="16367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8138" y="2219325"/>
            <a:ext cx="4995862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Untitl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47950"/>
            <a:ext cx="42195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00038" y="1252538"/>
            <a:ext cx="490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>
                <a:latin typeface="Calibri" pitchFamily="34" charset="0"/>
              </a:rPr>
              <a:t>Willamette-Laja Cultural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4294967295"/>
          </p:nvPr>
        </p:nvSpPr>
        <p:spPr>
          <a:xfrm>
            <a:off x="625475" y="4756150"/>
            <a:ext cx="7883525" cy="1347788"/>
          </a:xfrm>
        </p:spPr>
        <p:txBody>
          <a:bodyPr/>
          <a:lstStyle/>
          <a:p>
            <a:pPr marL="914400" lvl="2"/>
            <a:endParaRPr lang="en-US" smtClean="0"/>
          </a:p>
          <a:p>
            <a:pPr marL="639763" lvl="1" indent="-273050"/>
            <a:endParaRPr lang="en-US" smtClean="0"/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0"/>
            <a:ext cx="9982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3788"/>
            <a:ext cx="9144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441700" y="2582863"/>
            <a:ext cx="3081338" cy="224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273050"/>
            <a:ext cx="9140825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4" descr="IMG_5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338" y="-400050"/>
            <a:ext cx="3522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750" y="6083300"/>
            <a:ext cx="21193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49238" y="6318250"/>
            <a:ext cx="40941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BRISBANE, AUSTRALIA |  18 - 20 SEPTEMBER 2017</a:t>
            </a:r>
          </a:p>
        </p:txBody>
      </p:sp>
      <p:pic>
        <p:nvPicPr>
          <p:cNvPr id="30724" name="Picture 7" descr="RS17 ID long_blu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71450"/>
            <a:ext cx="384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1313" y="6318250"/>
            <a:ext cx="1284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1268BD"/>
                </a:solidFill>
                <a:latin typeface="+mn-lt"/>
                <a:cs typeface="+mn-cs"/>
              </a:rPr>
              <a:t>MANAGED BY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474663" y="1822450"/>
            <a:ext cx="249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Immigrant Labor Force</a:t>
            </a:r>
          </a:p>
          <a:p>
            <a:pPr defTabSz="914400"/>
            <a:endParaRPr lang="en-US"/>
          </a:p>
          <a:p>
            <a:pPr defTabSz="914400"/>
            <a:r>
              <a:rPr lang="en-US"/>
              <a:t>Rosario Photos…</a:t>
            </a:r>
          </a:p>
          <a:p>
            <a:pPr defTabSz="914400"/>
            <a:endParaRPr lang="en-US"/>
          </a:p>
        </p:txBody>
      </p:sp>
      <p:pic>
        <p:nvPicPr>
          <p:cNvPr id="30727" name="Picture 10" descr="Bowers Rock 2_19_2016II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6513" y="3446463"/>
            <a:ext cx="456723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Bowers Rock 2_19_20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634038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IMG_52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06705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921</Words>
  <Application>Microsoft Office PowerPoint</Application>
  <PresentationFormat>On-screen Show (4:3)</PresentationFormat>
  <Paragraphs>165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BCECE</cp:lastModifiedBy>
  <cp:revision>75</cp:revision>
  <dcterms:created xsi:type="dcterms:W3CDTF">2016-07-18T05:53:10Z</dcterms:created>
  <dcterms:modified xsi:type="dcterms:W3CDTF">2017-09-18T23:42:40Z</dcterms:modified>
</cp:coreProperties>
</file>