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6" r:id="rId3"/>
    <p:sldId id="258" r:id="rId4"/>
    <p:sldId id="264" r:id="rId5"/>
    <p:sldId id="259" r:id="rId6"/>
    <p:sldId id="260" r:id="rId7"/>
    <p:sldId id="261" r:id="rId8"/>
    <p:sldId id="262" r:id="rId9"/>
    <p:sldId id="265" r:id="rId10"/>
    <p:sldId id="273" r:id="rId11"/>
    <p:sldId id="266" r:id="rId12"/>
    <p:sldId id="263"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3250" autoAdjust="0"/>
  </p:normalViewPr>
  <p:slideViewPr>
    <p:cSldViewPr snapToGrid="0" showGuides="1">
      <p:cViewPr>
        <p:scale>
          <a:sx n="71" d="100"/>
          <a:sy n="71" d="100"/>
        </p:scale>
        <p:origin x="-1302"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B034B-40A3-4415-8B25-5F0698E0513B}" type="datetimeFigureOut">
              <a:rPr lang="en-US" smtClean="0"/>
              <a:t>9/18/2017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21B7AA-4FA7-4C4E-B8CE-82A2DC7F47F3}" type="slidenum">
              <a:rPr lang="en-US" smtClean="0"/>
              <a:t>‹#›</a:t>
            </a:fld>
            <a:endParaRPr lang="en-US"/>
          </a:p>
        </p:txBody>
      </p:sp>
    </p:spTree>
    <p:extLst>
      <p:ext uri="{BB962C8B-B14F-4D97-AF65-F5344CB8AC3E}">
        <p14:creationId xmlns:p14="http://schemas.microsoft.com/office/powerpoint/2010/main" val="128864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lnSpc>
                <a:spcPct val="100000"/>
              </a:lnSpc>
              <a:spcBef>
                <a:spcPts val="0"/>
              </a:spcBef>
            </a:pPr>
            <a:r>
              <a:rPr lang="en-CA" sz="1200" dirty="0" smtClean="0">
                <a:latin typeface="Calibri" panose="020F0502020204030204" pitchFamily="34" charset="0"/>
              </a:rPr>
              <a:t>2009 - LSRCA won the International </a:t>
            </a:r>
            <a:r>
              <a:rPr lang="en-CA" sz="1200" dirty="0" err="1" smtClean="0">
                <a:latin typeface="Calibri" panose="020F0502020204030204" pitchFamily="34" charset="0"/>
              </a:rPr>
              <a:t>RiverFoundation’s</a:t>
            </a:r>
            <a:r>
              <a:rPr lang="en-CA" sz="1200" dirty="0" smtClean="0">
                <a:latin typeface="Calibri" panose="020F0502020204030204" pitchFamily="34" charset="0"/>
              </a:rPr>
              <a:t> (IRF) Thiess International </a:t>
            </a:r>
            <a:r>
              <a:rPr lang="en-CA" sz="1200" dirty="0" err="1" smtClean="0">
                <a:latin typeface="Calibri" panose="020F0502020204030204" pitchFamily="34" charset="0"/>
              </a:rPr>
              <a:t>River</a:t>
            </a:r>
            <a:r>
              <a:rPr lang="en-CA" sz="1200" i="1" dirty="0" err="1" smtClean="0">
                <a:latin typeface="Calibri" panose="020F0502020204030204" pitchFamily="34" charset="0"/>
              </a:rPr>
              <a:t>prize</a:t>
            </a:r>
            <a:r>
              <a:rPr lang="en-CA" sz="1200" dirty="0" smtClean="0">
                <a:latin typeface="Calibri" panose="020F0502020204030204" pitchFamily="34" charset="0"/>
              </a:rPr>
              <a:t> for water management excellence.</a:t>
            </a:r>
          </a:p>
          <a:p>
            <a:pPr marL="182880" indent="-182880">
              <a:lnSpc>
                <a:spcPct val="100000"/>
              </a:lnSpc>
              <a:spcBef>
                <a:spcPts val="0"/>
              </a:spcBef>
            </a:pPr>
            <a:r>
              <a:rPr lang="en-CA" sz="1200" dirty="0" smtClean="0">
                <a:latin typeface="Calibri" panose="020F0502020204030204" pitchFamily="34" charset="0"/>
              </a:rPr>
              <a:t>Provided us with an opportunity to "twin", or partner, with a developing country, sharing expertise in the areas of watershed management, flood control, public participation, forestry, recreation and general environmental management.</a:t>
            </a:r>
          </a:p>
          <a:p>
            <a:pPr marL="182880" indent="-182880">
              <a:lnSpc>
                <a:spcPct val="100000"/>
              </a:lnSpc>
              <a:spcBef>
                <a:spcPts val="0"/>
              </a:spcBef>
            </a:pPr>
            <a:r>
              <a:rPr lang="en-CA" sz="1200" dirty="0" smtClean="0">
                <a:latin typeface="Calibri" panose="020F0502020204030204" pitchFamily="34" charset="0"/>
              </a:rPr>
              <a:t>2010 - LSRCA’s Board of Directors, with the approval of the International </a:t>
            </a:r>
            <a:r>
              <a:rPr lang="en-CA" sz="1200" dirty="0" err="1" smtClean="0">
                <a:latin typeface="Calibri" panose="020F0502020204030204" pitchFamily="34" charset="0"/>
              </a:rPr>
              <a:t>RiverFoundation</a:t>
            </a:r>
            <a:r>
              <a:rPr lang="en-CA" sz="1200" dirty="0" smtClean="0">
                <a:latin typeface="Calibri" panose="020F0502020204030204" pitchFamily="34" charset="0"/>
              </a:rPr>
              <a:t>, announced JIRA (representing the </a:t>
            </a:r>
            <a:r>
              <a:rPr lang="en-CA" sz="1200" dirty="0" err="1" smtClean="0">
                <a:latin typeface="Calibri" panose="020F0502020204030204" pitchFamily="34" charset="0"/>
              </a:rPr>
              <a:t>Ayuquila</a:t>
            </a:r>
            <a:r>
              <a:rPr lang="en-CA" sz="1200" dirty="0" smtClean="0">
                <a:latin typeface="Calibri" panose="020F0502020204030204" pitchFamily="34" charset="0"/>
              </a:rPr>
              <a:t> River in Mexico) as our twinning partner.</a:t>
            </a:r>
          </a:p>
          <a:p>
            <a:pPr marL="182880" indent="-182880">
              <a:lnSpc>
                <a:spcPct val="100000"/>
              </a:lnSpc>
              <a:spcBef>
                <a:spcPts val="0"/>
              </a:spcBef>
            </a:pPr>
            <a:r>
              <a:rPr lang="en-US" sz="1200" dirty="0" smtClean="0">
                <a:latin typeface="Calibri" panose="020F0502020204030204" pitchFamily="34" charset="0"/>
              </a:rPr>
              <a:t>2013 – Partnership expanded  . . . University of Guadalajara and </a:t>
            </a:r>
            <a:r>
              <a:rPr lang="en-US" sz="1200" dirty="0" err="1" smtClean="0">
                <a:latin typeface="Calibri" panose="020F0502020204030204" pitchFamily="34" charset="0"/>
              </a:rPr>
              <a:t>Ayuquila-Armeria</a:t>
            </a:r>
            <a:r>
              <a:rPr lang="en-US" sz="1200" dirty="0" smtClean="0">
                <a:latin typeface="Calibri" panose="020F0502020204030204" pitchFamily="34" charset="0"/>
              </a:rPr>
              <a:t> Watershed Commission joined with LSRCA and JIRA</a:t>
            </a:r>
          </a:p>
          <a:p>
            <a:endParaRPr lang="en-US" dirty="0"/>
          </a:p>
        </p:txBody>
      </p:sp>
      <p:sp>
        <p:nvSpPr>
          <p:cNvPr id="4" name="Slide Number Placeholder 3"/>
          <p:cNvSpPr>
            <a:spLocks noGrp="1"/>
          </p:cNvSpPr>
          <p:nvPr>
            <p:ph type="sldNum" sz="quarter" idx="10"/>
          </p:nvPr>
        </p:nvSpPr>
        <p:spPr/>
        <p:txBody>
          <a:bodyPr/>
          <a:lstStyle/>
          <a:p>
            <a:fld id="{E521B7AA-4FA7-4C4E-B8CE-82A2DC7F47F3}" type="slidenum">
              <a:rPr lang="en-US" smtClean="0"/>
              <a:t>3</a:t>
            </a:fld>
            <a:endParaRPr lang="en-US"/>
          </a:p>
        </p:txBody>
      </p:sp>
    </p:spTree>
    <p:extLst>
      <p:ext uri="{BB962C8B-B14F-4D97-AF65-F5344CB8AC3E}">
        <p14:creationId xmlns:p14="http://schemas.microsoft.com/office/powerpoint/2010/main" val="196228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Ayquila-Armeria</a:t>
            </a:r>
            <a:r>
              <a:rPr lang="en-US" sz="1200" b="0" i="0" u="none" strike="noStrike" kern="1200" baseline="0" dirty="0" smtClean="0">
                <a:solidFill>
                  <a:schemeClr val="tx1"/>
                </a:solidFill>
                <a:latin typeface="+mn-lt"/>
                <a:ea typeface="+mn-ea"/>
                <a:cs typeface="+mn-cs"/>
              </a:rPr>
              <a:t> River system is one of the most important river systems in western Mexico. With a basin area of 9803 km2 and length of 294 km, it crosses the two states of Jalisco and Colima and consists of three sub-basins: the </a:t>
            </a:r>
            <a:r>
              <a:rPr lang="en-US" sz="1200" b="0" i="0" u="none" strike="noStrike" kern="1200" baseline="0" dirty="0" err="1" smtClean="0">
                <a:solidFill>
                  <a:schemeClr val="tx1"/>
                </a:solidFill>
                <a:latin typeface="+mn-lt"/>
                <a:ea typeface="+mn-ea"/>
                <a:cs typeface="+mn-cs"/>
              </a:rPr>
              <a:t>Ayuquila</a:t>
            </a:r>
            <a:r>
              <a:rPr lang="en-US" sz="1200" b="0" i="0" u="none" strike="noStrike" kern="1200" baseline="0" dirty="0" smtClean="0">
                <a:solidFill>
                  <a:schemeClr val="tx1"/>
                </a:solidFill>
                <a:latin typeface="+mn-lt"/>
                <a:ea typeface="+mn-ea"/>
                <a:cs typeface="+mn-cs"/>
              </a:rPr>
              <a:t> River, the </a:t>
            </a:r>
            <a:r>
              <a:rPr lang="en-US" sz="1200" b="0" i="0" u="none" strike="noStrike" kern="1200" baseline="0" dirty="0" err="1" smtClean="0">
                <a:solidFill>
                  <a:schemeClr val="tx1"/>
                </a:solidFill>
                <a:latin typeface="+mn-lt"/>
                <a:ea typeface="+mn-ea"/>
                <a:cs typeface="+mn-cs"/>
              </a:rPr>
              <a:t>Tuxcacuexco</a:t>
            </a:r>
            <a:r>
              <a:rPr lang="en-US" sz="1200" b="0" i="0" u="none" strike="noStrike" kern="1200" baseline="0" dirty="0" smtClean="0">
                <a:solidFill>
                  <a:schemeClr val="tx1"/>
                </a:solidFill>
                <a:latin typeface="+mn-lt"/>
                <a:ea typeface="+mn-ea"/>
                <a:cs typeface="+mn-cs"/>
              </a:rPr>
              <a:t> River and the </a:t>
            </a:r>
            <a:r>
              <a:rPr lang="en-US" sz="1200" b="0" i="0" u="none" strike="noStrike" kern="1200" baseline="0" dirty="0" err="1" smtClean="0">
                <a:solidFill>
                  <a:schemeClr val="tx1"/>
                </a:solidFill>
                <a:latin typeface="+mn-lt"/>
                <a:ea typeface="+mn-ea"/>
                <a:cs typeface="+mn-cs"/>
              </a:rPr>
              <a:t>Armeria</a:t>
            </a:r>
            <a:r>
              <a:rPr lang="en-US" sz="1200" b="0" i="0" u="none" strike="noStrike" kern="1200" baseline="0" dirty="0" smtClean="0">
                <a:solidFill>
                  <a:schemeClr val="tx1"/>
                </a:solidFill>
                <a:latin typeface="+mn-lt"/>
                <a:ea typeface="+mn-ea"/>
                <a:cs typeface="+mn-cs"/>
              </a:rPr>
              <a:t> River (see Figure 3.5). The </a:t>
            </a:r>
            <a:r>
              <a:rPr lang="en-US" sz="1200" b="0" i="0" u="none" strike="noStrike" kern="1200" baseline="0" dirty="0" err="1" smtClean="0">
                <a:solidFill>
                  <a:schemeClr val="tx1"/>
                </a:solidFill>
                <a:latin typeface="+mn-lt"/>
                <a:ea typeface="+mn-ea"/>
                <a:cs typeface="+mn-cs"/>
              </a:rPr>
              <a:t>Ayuqila</a:t>
            </a:r>
            <a:r>
              <a:rPr lang="en-US" sz="1200" b="0" i="0" u="none" strike="noStrike" kern="1200" baseline="0" dirty="0" smtClean="0">
                <a:solidFill>
                  <a:schemeClr val="tx1"/>
                </a:solidFill>
                <a:latin typeface="+mn-lt"/>
                <a:ea typeface="+mn-ea"/>
                <a:cs typeface="+mn-cs"/>
              </a:rPr>
              <a:t> River rises in the upper basin converging with the </a:t>
            </a:r>
            <a:r>
              <a:rPr lang="en-US" sz="1200" b="0" i="0" u="none" strike="noStrike" kern="1200" baseline="0" dirty="0" err="1" smtClean="0">
                <a:solidFill>
                  <a:schemeClr val="tx1"/>
                </a:solidFill>
                <a:latin typeface="+mn-lt"/>
                <a:ea typeface="+mn-ea"/>
                <a:cs typeface="+mn-cs"/>
              </a:rPr>
              <a:t>Tuxcacuexco</a:t>
            </a:r>
            <a:r>
              <a:rPr lang="en-US" sz="1200" b="0" i="0" u="none" strike="noStrike" kern="1200" baseline="0" dirty="0" smtClean="0">
                <a:solidFill>
                  <a:schemeClr val="tx1"/>
                </a:solidFill>
                <a:latin typeface="+mn-lt"/>
                <a:ea typeface="+mn-ea"/>
                <a:cs typeface="+mn-cs"/>
              </a:rPr>
              <a:t> to form the </a:t>
            </a:r>
            <a:r>
              <a:rPr lang="en-US" sz="1200" b="0" i="0" u="none" strike="noStrike" kern="1200" baseline="0" dirty="0" err="1" smtClean="0">
                <a:solidFill>
                  <a:schemeClr val="tx1"/>
                </a:solidFill>
                <a:latin typeface="+mn-lt"/>
                <a:ea typeface="+mn-ea"/>
                <a:cs typeface="+mn-cs"/>
              </a:rPr>
              <a:t>Armeria</a:t>
            </a:r>
            <a:r>
              <a:rPr lang="en-US" sz="1200" b="0" i="0" u="none" strike="noStrike" kern="1200" baseline="0" dirty="0" smtClean="0">
                <a:solidFill>
                  <a:schemeClr val="tx1"/>
                </a:solidFill>
                <a:latin typeface="+mn-lt"/>
                <a:ea typeface="+mn-ea"/>
                <a:cs typeface="+mn-cs"/>
              </a:rPr>
              <a:t> River, which flows south discharging into the Pacific Ocean (Montero et al 2006). Approximately 550,000 people live in the basin within 22 municipalities. It also contains five protected natural areas, a high diversity of native and threatened species and three large dams at </a:t>
            </a:r>
            <a:r>
              <a:rPr lang="en-US" sz="1200" b="0" i="0" u="none" strike="noStrike" kern="1200" baseline="0" dirty="0" err="1" smtClean="0">
                <a:solidFill>
                  <a:schemeClr val="tx1"/>
                </a:solidFill>
                <a:latin typeface="+mn-lt"/>
                <a:ea typeface="+mn-ea"/>
                <a:cs typeface="+mn-cs"/>
              </a:rPr>
              <a:t>Tacotan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Trigomil</a:t>
            </a:r>
            <a:r>
              <a:rPr lang="en-US" sz="1200" b="0" i="0" u="none" strike="noStrike" kern="1200" baseline="0" dirty="0" smtClean="0">
                <a:solidFill>
                  <a:schemeClr val="tx1"/>
                </a:solidFill>
                <a:latin typeface="+mn-lt"/>
                <a:ea typeface="+mn-ea"/>
                <a:cs typeface="+mn-cs"/>
              </a:rPr>
              <a:t> and Corcovado (UNU 2008). These dams provide irrigation to 54,000 has of farmland in Jalisco and Colima.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Ayuquila-Armería</a:t>
            </a:r>
            <a:r>
              <a:rPr lang="en-US" sz="1200" b="0" i="0" u="none" strike="noStrike" kern="1200" baseline="0" dirty="0" smtClean="0">
                <a:solidFill>
                  <a:schemeClr val="tx1"/>
                </a:solidFill>
                <a:latin typeface="+mn-lt"/>
                <a:ea typeface="+mn-ea"/>
                <a:cs typeface="+mn-cs"/>
              </a:rPr>
              <a:t> flows for a total of 294 km before reaching the Pacific Ocean. The river begins with the </a:t>
            </a:r>
            <a:r>
              <a:rPr lang="en-US" sz="1200" b="0" i="0" u="none" strike="noStrike" kern="1200" baseline="0" dirty="0" err="1" smtClean="0">
                <a:solidFill>
                  <a:schemeClr val="tx1"/>
                </a:solidFill>
                <a:latin typeface="+mn-lt"/>
                <a:ea typeface="+mn-ea"/>
                <a:cs typeface="+mn-cs"/>
              </a:rPr>
              <a:t>Ayutla</a:t>
            </a:r>
            <a:r>
              <a:rPr lang="en-US" sz="1200" b="0" i="0" u="none" strike="noStrike" kern="1200" baseline="0" dirty="0" smtClean="0">
                <a:solidFill>
                  <a:schemeClr val="tx1"/>
                </a:solidFill>
                <a:latin typeface="+mn-lt"/>
                <a:ea typeface="+mn-ea"/>
                <a:cs typeface="+mn-cs"/>
              </a:rPr>
              <a:t> River originating in the Sierras of </a:t>
            </a:r>
            <a:r>
              <a:rPr lang="en-US" sz="1200" b="0" i="0" u="none" strike="noStrike" kern="1200" baseline="0" dirty="0" err="1" smtClean="0">
                <a:solidFill>
                  <a:schemeClr val="tx1"/>
                </a:solidFill>
                <a:latin typeface="+mn-lt"/>
                <a:ea typeface="+mn-ea"/>
                <a:cs typeface="+mn-cs"/>
              </a:rPr>
              <a:t>Cacoma</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Quila</a:t>
            </a:r>
            <a:r>
              <a:rPr lang="en-US" sz="1200" b="0" i="0" u="none" strike="noStrike" kern="1200" baseline="0" dirty="0" smtClean="0">
                <a:solidFill>
                  <a:schemeClr val="tx1"/>
                </a:solidFill>
                <a:latin typeface="+mn-lt"/>
                <a:ea typeface="+mn-ea"/>
                <a:cs typeface="+mn-cs"/>
              </a:rPr>
              <a:t>. This segment runs for 100 km until forming the </a:t>
            </a:r>
            <a:r>
              <a:rPr lang="en-US" sz="1200" b="0" i="0" u="none" strike="noStrike" kern="1200" baseline="0" dirty="0" err="1" smtClean="0">
                <a:solidFill>
                  <a:schemeClr val="tx1"/>
                </a:solidFill>
                <a:latin typeface="+mn-lt"/>
                <a:ea typeface="+mn-ea"/>
                <a:cs typeface="+mn-cs"/>
              </a:rPr>
              <a:t>Ayuquila</a:t>
            </a:r>
            <a:r>
              <a:rPr lang="en-US" sz="1200" b="0" i="0" u="none" strike="noStrike" kern="1200" baseline="0" dirty="0" smtClean="0">
                <a:solidFill>
                  <a:schemeClr val="tx1"/>
                </a:solidFill>
                <a:latin typeface="+mn-lt"/>
                <a:ea typeface="+mn-ea"/>
                <a:cs typeface="+mn-cs"/>
              </a:rPr>
              <a:t> River at the </a:t>
            </a:r>
            <a:r>
              <a:rPr lang="en-US" sz="1200" b="0" i="0" u="none" strike="noStrike" kern="1200" baseline="0" dirty="0" err="1" smtClean="0">
                <a:solidFill>
                  <a:schemeClr val="tx1"/>
                </a:solidFill>
                <a:latin typeface="+mn-lt"/>
                <a:ea typeface="+mn-ea"/>
                <a:cs typeface="+mn-cs"/>
              </a:rPr>
              <a:t>Tacotán</a:t>
            </a:r>
            <a:r>
              <a:rPr lang="en-US" sz="1200" b="0" i="0" u="none" strike="noStrike" kern="1200" baseline="0" dirty="0" smtClean="0">
                <a:solidFill>
                  <a:schemeClr val="tx1"/>
                </a:solidFill>
                <a:latin typeface="+mn-lt"/>
                <a:ea typeface="+mn-ea"/>
                <a:cs typeface="+mn-cs"/>
              </a:rPr>
              <a:t> dam. After 15 km, the </a:t>
            </a:r>
            <a:r>
              <a:rPr lang="en-US" sz="1200" b="0" i="0" u="none" strike="noStrike" kern="1200" baseline="0" dirty="0" err="1" smtClean="0">
                <a:solidFill>
                  <a:schemeClr val="tx1"/>
                </a:solidFill>
                <a:latin typeface="+mn-lt"/>
                <a:ea typeface="+mn-ea"/>
                <a:cs typeface="+mn-cs"/>
              </a:rPr>
              <a:t>Ayuquila</a:t>
            </a:r>
            <a:r>
              <a:rPr lang="en-US" sz="1200" b="0" i="0" u="none" strike="noStrike" kern="1200" baseline="0" dirty="0" smtClean="0">
                <a:solidFill>
                  <a:schemeClr val="tx1"/>
                </a:solidFill>
                <a:latin typeface="+mn-lt"/>
                <a:ea typeface="+mn-ea"/>
                <a:cs typeface="+mn-cs"/>
              </a:rPr>
              <a:t> encounters another dam, the </a:t>
            </a:r>
            <a:r>
              <a:rPr lang="en-US" sz="1200" b="0" i="0" u="none" strike="noStrike" kern="1200" baseline="0" dirty="0" err="1" smtClean="0">
                <a:solidFill>
                  <a:schemeClr val="tx1"/>
                </a:solidFill>
                <a:latin typeface="+mn-lt"/>
                <a:ea typeface="+mn-ea"/>
                <a:cs typeface="+mn-cs"/>
              </a:rPr>
              <a:t>Trigomil</a:t>
            </a:r>
            <a:r>
              <a:rPr lang="en-US" sz="1200" b="0" i="0" u="none" strike="noStrike" kern="1200" baseline="0" dirty="0" smtClean="0">
                <a:solidFill>
                  <a:schemeClr val="tx1"/>
                </a:solidFill>
                <a:latin typeface="+mn-lt"/>
                <a:ea typeface="+mn-ea"/>
                <a:cs typeface="+mn-cs"/>
              </a:rPr>
              <a:t>. The river continues for 20 km until the Corcovado diversion dam where most of the water is diverted from the river to be used for the irrigation of the agricultural valley of </a:t>
            </a:r>
            <a:r>
              <a:rPr lang="en-US" sz="1200" b="0" i="0" u="none" strike="noStrike" kern="1200" baseline="0" dirty="0" err="1" smtClean="0">
                <a:solidFill>
                  <a:schemeClr val="tx1"/>
                </a:solidFill>
                <a:latin typeface="+mn-lt"/>
                <a:ea typeface="+mn-ea"/>
                <a:cs typeface="+mn-cs"/>
              </a:rPr>
              <a:t>Autlán</a:t>
            </a:r>
            <a:r>
              <a:rPr lang="en-US" sz="1200" b="0" i="0" u="none" strike="noStrike" kern="1200" baseline="0" dirty="0" smtClean="0">
                <a:solidFill>
                  <a:schemeClr val="tx1"/>
                </a:solidFill>
                <a:latin typeface="+mn-lt"/>
                <a:ea typeface="+mn-ea"/>
                <a:cs typeface="+mn-cs"/>
              </a:rPr>
              <a:t> and El </a:t>
            </a:r>
            <a:r>
              <a:rPr lang="en-US" sz="1200" b="0" i="0" u="none" strike="noStrike" kern="1200" baseline="0" dirty="0" err="1" smtClean="0">
                <a:solidFill>
                  <a:schemeClr val="tx1"/>
                </a:solidFill>
                <a:latin typeface="+mn-lt"/>
                <a:ea typeface="+mn-ea"/>
                <a:cs typeface="+mn-cs"/>
              </a:rPr>
              <a:t>Grullo</a:t>
            </a:r>
            <a:r>
              <a:rPr lang="en-US" sz="1200" b="0" i="0" u="none" strike="noStrike" kern="1200" baseline="0" dirty="0" smtClean="0">
                <a:solidFill>
                  <a:schemeClr val="tx1"/>
                </a:solidFill>
                <a:latin typeface="+mn-lt"/>
                <a:ea typeface="+mn-ea"/>
                <a:cs typeface="+mn-cs"/>
              </a:rPr>
              <a:t>. Beyond this valley, the river creates 70 km of the northern boundary of the Sierra de </a:t>
            </a:r>
            <a:r>
              <a:rPr lang="en-US" sz="1200" b="0" i="0" u="none" strike="noStrike" kern="1200" baseline="0" dirty="0" err="1" smtClean="0">
                <a:solidFill>
                  <a:schemeClr val="tx1"/>
                </a:solidFill>
                <a:latin typeface="+mn-lt"/>
                <a:ea typeface="+mn-ea"/>
                <a:cs typeface="+mn-cs"/>
              </a:rPr>
              <a:t>Manantlán</a:t>
            </a:r>
            <a:r>
              <a:rPr lang="en-US" sz="1200" b="0" i="0" u="none" strike="noStrike" kern="1200" baseline="0" dirty="0" smtClean="0">
                <a:solidFill>
                  <a:schemeClr val="tx1"/>
                </a:solidFill>
                <a:latin typeface="+mn-lt"/>
                <a:ea typeface="+mn-ea"/>
                <a:cs typeface="+mn-cs"/>
              </a:rPr>
              <a:t> Biosphere Reserve (SMBR). At the eastern edge of the SMBR, the </a:t>
            </a:r>
            <a:r>
              <a:rPr lang="en-US" sz="1200" b="0" i="0" u="none" strike="noStrike" kern="1200" baseline="0" dirty="0" err="1" smtClean="0">
                <a:solidFill>
                  <a:schemeClr val="tx1"/>
                </a:solidFill>
                <a:latin typeface="+mn-lt"/>
                <a:ea typeface="+mn-ea"/>
                <a:cs typeface="+mn-cs"/>
              </a:rPr>
              <a:t>Ayuquila</a:t>
            </a:r>
            <a:r>
              <a:rPr lang="en-US" sz="1200" b="0" i="0" u="none" strike="noStrike" kern="1200" baseline="0" dirty="0" smtClean="0">
                <a:solidFill>
                  <a:schemeClr val="tx1"/>
                </a:solidFill>
                <a:latin typeface="+mn-lt"/>
                <a:ea typeface="+mn-ea"/>
                <a:cs typeface="+mn-cs"/>
              </a:rPr>
              <a:t> River joins with the </a:t>
            </a:r>
            <a:r>
              <a:rPr lang="en-US" sz="1200" b="0" i="0" u="none" strike="noStrike" kern="1200" baseline="0" dirty="0" err="1" smtClean="0">
                <a:solidFill>
                  <a:schemeClr val="tx1"/>
                </a:solidFill>
                <a:latin typeface="+mn-lt"/>
                <a:ea typeface="+mn-ea"/>
                <a:cs typeface="+mn-cs"/>
              </a:rPr>
              <a:t>Tuxcacuesco</a:t>
            </a:r>
            <a:r>
              <a:rPr lang="en-US" sz="1200" b="0" i="0" u="none" strike="noStrike" kern="1200" baseline="0" dirty="0" smtClean="0">
                <a:solidFill>
                  <a:schemeClr val="tx1"/>
                </a:solidFill>
                <a:latin typeface="+mn-lt"/>
                <a:ea typeface="+mn-ea"/>
                <a:cs typeface="+mn-cs"/>
              </a:rPr>
              <a:t> River to form the </a:t>
            </a:r>
            <a:r>
              <a:rPr lang="en-US" sz="1200" b="0" i="0" u="none" strike="noStrike" kern="1200" baseline="0" dirty="0" err="1" smtClean="0">
                <a:solidFill>
                  <a:schemeClr val="tx1"/>
                </a:solidFill>
                <a:latin typeface="+mn-lt"/>
                <a:ea typeface="+mn-ea"/>
                <a:cs typeface="+mn-cs"/>
              </a:rPr>
              <a:t>Armería</a:t>
            </a:r>
            <a:r>
              <a:rPr lang="en-US" sz="1200" b="0" i="0" u="none" strike="noStrike" kern="1200" baseline="0" dirty="0" smtClean="0">
                <a:solidFill>
                  <a:schemeClr val="tx1"/>
                </a:solidFill>
                <a:latin typeface="+mn-lt"/>
                <a:ea typeface="+mn-ea"/>
                <a:cs typeface="+mn-cs"/>
              </a:rPr>
              <a:t> River for the last 135 km before draining into the Pacific Ocean (Mercado-Silva 2001).</a:t>
            </a:r>
            <a:endParaRPr lang="en-US" dirty="0"/>
          </a:p>
        </p:txBody>
      </p:sp>
      <p:sp>
        <p:nvSpPr>
          <p:cNvPr id="4" name="Slide Number Placeholder 3"/>
          <p:cNvSpPr>
            <a:spLocks noGrp="1"/>
          </p:cNvSpPr>
          <p:nvPr>
            <p:ph type="sldNum" sz="quarter" idx="10"/>
          </p:nvPr>
        </p:nvSpPr>
        <p:spPr/>
        <p:txBody>
          <a:bodyPr/>
          <a:lstStyle/>
          <a:p>
            <a:fld id="{E521B7AA-4FA7-4C4E-B8CE-82A2DC7F47F3}" type="slidenum">
              <a:rPr lang="en-US" smtClean="0"/>
              <a:t>4</a:t>
            </a:fld>
            <a:endParaRPr lang="en-US"/>
          </a:p>
        </p:txBody>
      </p:sp>
    </p:spTree>
    <p:extLst>
      <p:ext uri="{BB962C8B-B14F-4D97-AF65-F5344CB8AC3E}">
        <p14:creationId xmlns:p14="http://schemas.microsoft.com/office/powerpoint/2010/main" val="3206972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9445" y="6083808"/>
            <a:ext cx="2119060" cy="472207"/>
          </a:xfrm>
          <a:prstGeom prst="rect">
            <a:avLst/>
          </a:prstGeom>
        </p:spPr>
      </p:pic>
      <p:sp>
        <p:nvSpPr>
          <p:cNvPr id="8" name="TextBox 7"/>
          <p:cNvSpPr txBox="1"/>
          <p:nvPr userDrawn="1"/>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9" name="Picture 8" descr="RS17 ID long_blue.png"/>
          <p:cNvPicPr>
            <a:picLocks noChangeAspect="1"/>
          </p:cNvPicPr>
          <p:nvPr userDrawn="1"/>
        </p:nvPicPr>
        <p:blipFill>
          <a:blip r:embed="rId3" cstate="print"/>
          <a:stretch>
            <a:fillRect/>
          </a:stretch>
        </p:blipFill>
        <p:spPr>
          <a:xfrm>
            <a:off x="185057" y="170689"/>
            <a:ext cx="3842657" cy="915730"/>
          </a:xfrm>
          <a:prstGeom prst="rect">
            <a:avLst/>
          </a:prstGeom>
        </p:spPr>
      </p:pic>
      <p:cxnSp>
        <p:nvCxnSpPr>
          <p:cNvPr id="10" name="Straight Connector 9"/>
          <p:cNvCxnSpPr/>
          <p:nvPr userDrawn="1"/>
        </p:nvCxnSpPr>
        <p:spPr>
          <a:xfrm flipV="1">
            <a:off x="228600" y="1113064"/>
            <a:ext cx="86868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611685"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32075" y="265198"/>
            <a:ext cx="2413726" cy="726713"/>
          </a:xfrm>
          <a:prstGeom prst="rect">
            <a:avLst/>
          </a:prstGeom>
        </p:spPr>
      </p:pic>
    </p:spTree>
    <p:extLst>
      <p:ext uri="{BB962C8B-B14F-4D97-AF65-F5344CB8AC3E}">
        <p14:creationId xmlns:p14="http://schemas.microsoft.com/office/powerpoint/2010/main" val="26710001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9445" y="6083808"/>
            <a:ext cx="2119060" cy="472207"/>
          </a:xfrm>
          <a:prstGeom prst="rect">
            <a:avLst/>
          </a:prstGeom>
        </p:spPr>
      </p:pic>
      <p:sp>
        <p:nvSpPr>
          <p:cNvPr id="8" name="TextBox 7"/>
          <p:cNvSpPr txBox="1"/>
          <p:nvPr userDrawn="1"/>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9" name="Picture 8" descr="RS17 ID long_blue.png"/>
          <p:cNvPicPr>
            <a:picLocks noChangeAspect="1"/>
          </p:cNvPicPr>
          <p:nvPr userDrawn="1"/>
        </p:nvPicPr>
        <p:blipFill>
          <a:blip r:embed="rId3" cstate="print"/>
          <a:stretch>
            <a:fillRect/>
          </a:stretch>
        </p:blipFill>
        <p:spPr>
          <a:xfrm>
            <a:off x="185057" y="170689"/>
            <a:ext cx="3842657" cy="915730"/>
          </a:xfrm>
          <a:prstGeom prst="rect">
            <a:avLst/>
          </a:prstGeom>
        </p:spPr>
      </p:pic>
      <p:cxnSp>
        <p:nvCxnSpPr>
          <p:cNvPr id="10" name="Straight Connector 9"/>
          <p:cNvCxnSpPr/>
          <p:nvPr userDrawn="1"/>
        </p:nvCxnSpPr>
        <p:spPr>
          <a:xfrm flipV="1">
            <a:off x="228600" y="1113064"/>
            <a:ext cx="86868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611685"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32075" y="265198"/>
            <a:ext cx="2413726" cy="726713"/>
          </a:xfrm>
          <a:prstGeom prst="rect">
            <a:avLst/>
          </a:prstGeom>
        </p:spPr>
      </p:pic>
    </p:spTree>
    <p:extLst>
      <p:ext uri="{BB962C8B-B14F-4D97-AF65-F5344CB8AC3E}">
        <p14:creationId xmlns:p14="http://schemas.microsoft.com/office/powerpoint/2010/main" val="264900258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18/09/2017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a/url?sa=i&amp;rct=j&amp;q=&amp;esrc=s&amp;source=images&amp;cd=&amp;ved=0ahUKEwi9gteEmtDVAhXL44MKHaMGCH8QjRwIBw&amp;url=http://borrowingfrom401k.us/map-of-usa-canada-and-mexico.html&amp;psig=AFQjCNF1okW5eQ3nqBbX_-AVOyd5Tb0Kxg&amp;ust=15025750536386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4504" y="1345100"/>
            <a:ext cx="8686800" cy="17373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dirty="0" smtClean="0">
                <a:solidFill>
                  <a:schemeClr val="accent1">
                    <a:lumMod val="75000"/>
                  </a:schemeClr>
                </a:solidFill>
                <a:latin typeface="Calibri" panose="020F0502020204030204" pitchFamily="34" charset="0"/>
                <a:cs typeface="AngsanaUPC" panose="02020603050405020304" pitchFamily="18" charset="-34"/>
              </a:rPr>
              <a:t>Twinning Success Story – Working Toward an Integrated Watershed Management Plan for the </a:t>
            </a:r>
            <a:r>
              <a:rPr lang="en-AU" sz="3600" b="1" dirty="0" err="1" smtClean="0">
                <a:solidFill>
                  <a:schemeClr val="accent1">
                    <a:lumMod val="75000"/>
                  </a:schemeClr>
                </a:solidFill>
                <a:latin typeface="Calibri" panose="020F0502020204030204" pitchFamily="34" charset="0"/>
                <a:cs typeface="AngsanaUPC" panose="02020603050405020304" pitchFamily="18" charset="-34"/>
              </a:rPr>
              <a:t>Ayuquila-Armeria</a:t>
            </a:r>
            <a:r>
              <a:rPr lang="en-AU" sz="3600" b="1" dirty="0" smtClean="0">
                <a:solidFill>
                  <a:schemeClr val="accent1">
                    <a:lumMod val="75000"/>
                  </a:schemeClr>
                </a:solidFill>
                <a:latin typeface="Calibri" panose="020F0502020204030204" pitchFamily="34" charset="0"/>
                <a:cs typeface="AngsanaUPC" panose="02020603050405020304" pitchFamily="18" charset="-34"/>
              </a:rPr>
              <a:t> River Basin (Mexico)</a:t>
            </a:r>
            <a:endParaRPr lang="en-US" sz="3600" b="1" dirty="0">
              <a:solidFill>
                <a:schemeClr val="accent1">
                  <a:lumMod val="75000"/>
                </a:schemeClr>
              </a:solidFill>
              <a:latin typeface="Calibri" panose="020F0502020204030204" pitchFamily="34" charset="0"/>
              <a:cs typeface="AngsanaUPC" panose="02020603050405020304" pitchFamily="18" charset="-34"/>
            </a:endParaRPr>
          </a:p>
        </p:txBody>
      </p:sp>
      <p:grpSp>
        <p:nvGrpSpPr>
          <p:cNvPr id="5" name="Group 4"/>
          <p:cNvGrpSpPr/>
          <p:nvPr/>
        </p:nvGrpSpPr>
        <p:grpSpPr>
          <a:xfrm>
            <a:off x="739258" y="3411248"/>
            <a:ext cx="3383280" cy="2377440"/>
            <a:chOff x="752906" y="3588672"/>
            <a:chExt cx="3383280" cy="2377440"/>
          </a:xfrm>
        </p:grpSpPr>
        <p:sp>
          <p:nvSpPr>
            <p:cNvPr id="3" name="Subtitle 2"/>
            <p:cNvSpPr txBox="1">
              <a:spLocks/>
            </p:cNvSpPr>
            <p:nvPr/>
          </p:nvSpPr>
          <p:spPr>
            <a:xfrm>
              <a:off x="752906" y="3588672"/>
              <a:ext cx="3383280" cy="192024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400" b="1" i="1" dirty="0" smtClean="0"/>
                <a:t>Brian R. Kemp</a:t>
              </a:r>
            </a:p>
            <a:p>
              <a:pPr marL="0" indent="0" algn="ctr">
                <a:spcBef>
                  <a:spcPts val="0"/>
                </a:spcBef>
                <a:buNone/>
              </a:pPr>
              <a:r>
                <a:rPr lang="en-US" sz="2400" dirty="0" smtClean="0"/>
                <a:t>GM – Conservation Lands</a:t>
              </a:r>
              <a:endParaRPr lang="en-US" sz="2400" dirty="0"/>
            </a:p>
            <a:p>
              <a:pPr marL="0" indent="0" algn="ctr">
                <a:spcBef>
                  <a:spcPts val="0"/>
                </a:spcBef>
                <a:buNone/>
              </a:pPr>
              <a:r>
                <a:rPr lang="en-US" sz="2400" dirty="0" smtClean="0"/>
                <a:t>Lake Simcoe Region</a:t>
              </a:r>
            </a:p>
            <a:p>
              <a:pPr marL="0" indent="0" algn="ctr">
                <a:spcBef>
                  <a:spcPts val="0"/>
                </a:spcBef>
                <a:buNone/>
              </a:pPr>
              <a:r>
                <a:rPr lang="en-US" sz="2400" dirty="0" smtClean="0"/>
                <a:t>Conservation Authority</a:t>
              </a:r>
            </a:p>
            <a:p>
              <a:pPr marL="0" indent="0" algn="ctr">
                <a:spcBef>
                  <a:spcPts val="0"/>
                </a:spcBef>
                <a:buNone/>
              </a:pPr>
              <a:r>
                <a:rPr lang="en-US" sz="2400" dirty="0" smtClean="0"/>
                <a:t>Ontario, Canada</a:t>
              </a:r>
              <a:endParaRPr lang="en-AU" sz="2400" dirty="0"/>
            </a:p>
          </p:txBody>
        </p:sp>
        <p:pic>
          <p:nvPicPr>
            <p:cNvPr id="7" name="Picture 10" descr="C:\Users\Briank\AppData\Local\Microsoft\Windows\Temporary Internet Files\Content.IE5\GUVI52LX\MC900015903[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3397" y="5508912"/>
              <a:ext cx="582298"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122467" y="3411248"/>
            <a:ext cx="3383280" cy="2377440"/>
            <a:chOff x="4999635" y="3588672"/>
            <a:chExt cx="3383280" cy="2377440"/>
          </a:xfrm>
        </p:grpSpPr>
        <p:sp>
          <p:nvSpPr>
            <p:cNvPr id="4" name="Subtitle 2"/>
            <p:cNvSpPr txBox="1">
              <a:spLocks/>
            </p:cNvSpPr>
            <p:nvPr/>
          </p:nvSpPr>
          <p:spPr>
            <a:xfrm>
              <a:off x="4999635" y="3588672"/>
              <a:ext cx="3383280" cy="192024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400" b="1" i="1" dirty="0" smtClean="0"/>
                <a:t>Tania </a:t>
              </a:r>
              <a:r>
                <a:rPr lang="en-US" sz="2400" b="1" i="1" dirty="0" err="1" smtClean="0"/>
                <a:t>Román</a:t>
              </a:r>
              <a:r>
                <a:rPr lang="en-US" sz="2400" b="1" i="1" dirty="0"/>
                <a:t> </a:t>
              </a:r>
              <a:r>
                <a:rPr lang="en-US" sz="2400" b="1" i="1" dirty="0" err="1"/>
                <a:t>Guzmán</a:t>
              </a:r>
              <a:endParaRPr lang="en-US" sz="2400" b="1" i="1" dirty="0" smtClean="0"/>
            </a:p>
            <a:p>
              <a:pPr marL="0" indent="0" algn="ctr">
                <a:spcBef>
                  <a:spcPts val="0"/>
                </a:spcBef>
                <a:buNone/>
              </a:pPr>
              <a:r>
                <a:rPr lang="en-US" sz="2400" dirty="0" smtClean="0"/>
                <a:t>Biologist</a:t>
              </a:r>
              <a:endParaRPr lang="en-US" sz="2400" dirty="0"/>
            </a:p>
            <a:p>
              <a:pPr marL="0" indent="0" algn="ctr">
                <a:spcBef>
                  <a:spcPts val="0"/>
                </a:spcBef>
                <a:buNone/>
              </a:pPr>
              <a:r>
                <a:rPr lang="en-US" sz="2400" dirty="0" err="1" smtClean="0"/>
                <a:t>Ayuquila-Armeria</a:t>
              </a:r>
              <a:endParaRPr lang="en-US" sz="2400" dirty="0" smtClean="0"/>
            </a:p>
            <a:p>
              <a:pPr marL="0" indent="0" algn="ctr">
                <a:spcBef>
                  <a:spcPts val="0"/>
                </a:spcBef>
                <a:buNone/>
              </a:pPr>
              <a:r>
                <a:rPr lang="en-US" sz="2400" dirty="0" smtClean="0"/>
                <a:t>Watershed Commission</a:t>
              </a:r>
            </a:p>
            <a:p>
              <a:pPr marL="0" indent="0" algn="ctr">
                <a:spcBef>
                  <a:spcPts val="0"/>
                </a:spcBef>
                <a:buNone/>
              </a:pPr>
              <a:r>
                <a:rPr lang="en-US" sz="2400" dirty="0" smtClean="0"/>
                <a:t>Colima, Mexico</a:t>
              </a:r>
              <a:endParaRPr lang="en-AU" sz="2400" dirty="0"/>
            </a:p>
          </p:txBody>
        </p:sp>
        <p:pic>
          <p:nvPicPr>
            <p:cNvPr id="8" name="Picture 11" descr="C:\Users\Briank\AppData\Local\Microsoft\Windows\Temporary Internet Files\Content.IE5\ZEAVIL0N\MC900015854[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7423" y="5508912"/>
              <a:ext cx="567704"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946952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2320" y="1841198"/>
            <a:ext cx="2497726" cy="461665"/>
          </a:xfrm>
          <a:prstGeom prst="rect">
            <a:avLst/>
          </a:prstGeom>
          <a:noFill/>
        </p:spPr>
        <p:txBody>
          <a:bodyPr wrap="square" rtlCol="0">
            <a:spAutoFit/>
          </a:bodyPr>
          <a:lstStyle/>
          <a:p>
            <a:r>
              <a:rPr lang="en-US" sz="2400" dirty="0" smtClean="0"/>
              <a:t>Identify </a:t>
            </a:r>
            <a:r>
              <a:rPr lang="en-US" sz="2400" dirty="0" smtClean="0"/>
              <a:t>the Issues</a:t>
            </a:r>
            <a:endParaRPr lang="en-US" sz="2400" dirty="0"/>
          </a:p>
        </p:txBody>
      </p:sp>
      <p:sp>
        <p:nvSpPr>
          <p:cNvPr id="8" name="TextBox 7"/>
          <p:cNvSpPr txBox="1"/>
          <p:nvPr/>
        </p:nvSpPr>
        <p:spPr>
          <a:xfrm>
            <a:off x="1146636" y="2373234"/>
            <a:ext cx="1828800" cy="457200"/>
          </a:xfrm>
          <a:prstGeom prst="rect">
            <a:avLst/>
          </a:prstGeom>
          <a:noFill/>
        </p:spPr>
        <p:txBody>
          <a:bodyPr wrap="square" rtlCol="0">
            <a:spAutoFit/>
          </a:bodyPr>
          <a:lstStyle/>
          <a:p>
            <a:r>
              <a:rPr lang="en-US" sz="2400" dirty="0" smtClean="0"/>
              <a:t>Rank Impact</a:t>
            </a:r>
            <a:endParaRPr lang="en-US" sz="2400" dirty="0"/>
          </a:p>
        </p:txBody>
      </p:sp>
      <p:sp>
        <p:nvSpPr>
          <p:cNvPr id="9" name="TextBox 8"/>
          <p:cNvSpPr txBox="1"/>
          <p:nvPr/>
        </p:nvSpPr>
        <p:spPr>
          <a:xfrm>
            <a:off x="3562327" y="4595507"/>
            <a:ext cx="2286000" cy="457200"/>
          </a:xfrm>
          <a:prstGeom prst="rect">
            <a:avLst/>
          </a:prstGeom>
          <a:noFill/>
        </p:spPr>
        <p:txBody>
          <a:bodyPr wrap="square" rtlCol="0">
            <a:spAutoFit/>
          </a:bodyPr>
          <a:lstStyle/>
          <a:p>
            <a:r>
              <a:rPr lang="en-US" sz="2400" dirty="0" smtClean="0"/>
              <a:t>Prioritized Issues</a:t>
            </a:r>
            <a:endParaRPr lang="en-US" sz="2400" dirty="0"/>
          </a:p>
        </p:txBody>
      </p:sp>
      <p:sp>
        <p:nvSpPr>
          <p:cNvPr id="10" name="TextBox 9"/>
          <p:cNvSpPr txBox="1"/>
          <p:nvPr/>
        </p:nvSpPr>
        <p:spPr>
          <a:xfrm>
            <a:off x="2963655" y="4050024"/>
            <a:ext cx="5394960" cy="457200"/>
          </a:xfrm>
          <a:prstGeom prst="rect">
            <a:avLst/>
          </a:prstGeom>
          <a:noFill/>
        </p:spPr>
        <p:txBody>
          <a:bodyPr wrap="square" rtlCol="0">
            <a:spAutoFit/>
          </a:bodyPr>
          <a:lstStyle/>
          <a:p>
            <a:r>
              <a:rPr lang="en-US" sz="2400" dirty="0" smtClean="0"/>
              <a:t>Cost / Benefit of Implementing Solution(s)</a:t>
            </a:r>
            <a:endParaRPr lang="en-US" sz="2400" dirty="0"/>
          </a:p>
        </p:txBody>
      </p:sp>
      <p:sp>
        <p:nvSpPr>
          <p:cNvPr id="11" name="TextBox 10"/>
          <p:cNvSpPr txBox="1"/>
          <p:nvPr/>
        </p:nvSpPr>
        <p:spPr>
          <a:xfrm>
            <a:off x="1758187" y="2945611"/>
            <a:ext cx="3840480" cy="457200"/>
          </a:xfrm>
          <a:prstGeom prst="rect">
            <a:avLst/>
          </a:prstGeom>
          <a:noFill/>
        </p:spPr>
        <p:txBody>
          <a:bodyPr wrap="square" rtlCol="0">
            <a:spAutoFit/>
          </a:bodyPr>
          <a:lstStyle/>
          <a:p>
            <a:r>
              <a:rPr lang="en-US" sz="2400" dirty="0" smtClean="0"/>
              <a:t>What </a:t>
            </a:r>
            <a:r>
              <a:rPr lang="en-US" sz="2400" dirty="0" smtClean="0"/>
              <a:t>Is </a:t>
            </a:r>
            <a:r>
              <a:rPr lang="en-US" sz="2400" dirty="0" smtClean="0"/>
              <a:t>Currently Being Done</a:t>
            </a:r>
            <a:endParaRPr lang="en-US" sz="2400" dirty="0"/>
          </a:p>
        </p:txBody>
      </p:sp>
      <p:sp>
        <p:nvSpPr>
          <p:cNvPr id="12" name="TextBox 11"/>
          <p:cNvSpPr txBox="1"/>
          <p:nvPr/>
        </p:nvSpPr>
        <p:spPr>
          <a:xfrm>
            <a:off x="2365552" y="3491094"/>
            <a:ext cx="2103120" cy="457200"/>
          </a:xfrm>
          <a:prstGeom prst="rect">
            <a:avLst/>
          </a:prstGeom>
          <a:noFill/>
        </p:spPr>
        <p:txBody>
          <a:bodyPr wrap="square" rtlCol="0">
            <a:spAutoFit/>
          </a:bodyPr>
          <a:lstStyle/>
          <a:p>
            <a:r>
              <a:rPr lang="en-US" sz="2400" dirty="0" smtClean="0"/>
              <a:t>Gaps/Solutions</a:t>
            </a:r>
            <a:endParaRPr lang="en-US" sz="2400" dirty="0"/>
          </a:p>
        </p:txBody>
      </p:sp>
      <p:sp>
        <p:nvSpPr>
          <p:cNvPr id="13" name="TextBox 12"/>
          <p:cNvSpPr txBox="1"/>
          <p:nvPr/>
        </p:nvSpPr>
        <p:spPr>
          <a:xfrm>
            <a:off x="4170802" y="5154436"/>
            <a:ext cx="4023360" cy="457200"/>
          </a:xfrm>
          <a:prstGeom prst="rect">
            <a:avLst/>
          </a:prstGeom>
          <a:noFill/>
        </p:spPr>
        <p:txBody>
          <a:bodyPr wrap="square" rtlCol="0">
            <a:spAutoFit/>
          </a:bodyPr>
          <a:lstStyle/>
          <a:p>
            <a:r>
              <a:rPr lang="en-US" sz="2400" dirty="0" smtClean="0"/>
              <a:t>Develop Detailed Plans (5 W’s)</a:t>
            </a:r>
          </a:p>
        </p:txBody>
      </p:sp>
      <p:sp>
        <p:nvSpPr>
          <p:cNvPr id="15" name="Bent Arrow 14"/>
          <p:cNvSpPr/>
          <p:nvPr/>
        </p:nvSpPr>
        <p:spPr>
          <a:xfrm rot="10800000" flipH="1">
            <a:off x="686747" y="2252380"/>
            <a:ext cx="392654" cy="4572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10800000" flipH="1">
            <a:off x="1290072" y="2807067"/>
            <a:ext cx="392654" cy="457200"/>
          </a:xfrm>
          <a:prstGeom prst="ben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a:off x="2496722" y="3916441"/>
            <a:ext cx="392654" cy="457200"/>
          </a:xfrm>
          <a:prstGeom prst="ben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10800000" flipH="1">
            <a:off x="1893397" y="3361754"/>
            <a:ext cx="392654" cy="457200"/>
          </a:xfrm>
          <a:prstGeom prst="ben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rot="10800000" flipH="1">
            <a:off x="3100047" y="4471128"/>
            <a:ext cx="392654" cy="457200"/>
          </a:xfrm>
          <a:prstGeom prst="bentArrow">
            <a:avLst/>
          </a:prstGeom>
          <a:solidFill>
            <a:srgbClr val="D4A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p:nvSpPr>
        <p:spPr>
          <a:xfrm rot="10800000" flipH="1">
            <a:off x="3703371" y="5025813"/>
            <a:ext cx="392654" cy="45720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itle 2"/>
          <p:cNvSpPr txBox="1">
            <a:spLocks/>
          </p:cNvSpPr>
          <p:nvPr/>
        </p:nvSpPr>
        <p:spPr>
          <a:xfrm>
            <a:off x="283192" y="1127528"/>
            <a:ext cx="8503920"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latin typeface="Calibri" panose="020F0502020204030204" pitchFamily="34" charset="0"/>
              </a:rPr>
              <a:t>Integrated </a:t>
            </a:r>
            <a:r>
              <a:rPr lang="en-US" sz="3600" b="1" dirty="0">
                <a:solidFill>
                  <a:schemeClr val="accent1">
                    <a:lumMod val="75000"/>
                  </a:schemeClr>
                </a:solidFill>
                <a:latin typeface="Calibri" panose="020F0502020204030204" pitchFamily="34" charset="0"/>
              </a:rPr>
              <a:t>Project </a:t>
            </a:r>
            <a:r>
              <a:rPr lang="en-US" sz="3600" b="1" dirty="0" smtClean="0">
                <a:solidFill>
                  <a:schemeClr val="accent1">
                    <a:lumMod val="75000"/>
                  </a:schemeClr>
                </a:solidFill>
                <a:latin typeface="Calibri" panose="020F0502020204030204" pitchFamily="34" charset="0"/>
              </a:rPr>
              <a:t>Planning – Our Approach</a:t>
            </a:r>
            <a:endParaRPr lang="en-CA" sz="36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60345061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83192" y="1130712"/>
            <a:ext cx="8229600"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75000"/>
                  </a:schemeClr>
                </a:solidFill>
                <a:latin typeface="Calibri" panose="020F0502020204030204" pitchFamily="34" charset="0"/>
              </a:rPr>
              <a:t>Mission 4 – Integrated Project </a:t>
            </a:r>
            <a:r>
              <a:rPr lang="en-US" sz="3600" b="1" dirty="0" smtClean="0">
                <a:solidFill>
                  <a:schemeClr val="accent1">
                    <a:lumMod val="75000"/>
                  </a:schemeClr>
                </a:solidFill>
                <a:latin typeface="Calibri" panose="020F0502020204030204" pitchFamily="34" charset="0"/>
              </a:rPr>
              <a:t>Planning</a:t>
            </a:r>
            <a:endParaRPr lang="en-CA" sz="3600" b="1" dirty="0">
              <a:solidFill>
                <a:schemeClr val="accent1">
                  <a:lumMod val="75000"/>
                </a:schemeClr>
              </a:solidFill>
              <a:latin typeface="Calibri" panose="020F0502020204030204" pitchFamily="34" charset="0"/>
            </a:endParaRPr>
          </a:p>
        </p:txBody>
      </p:sp>
      <p:sp>
        <p:nvSpPr>
          <p:cNvPr id="6" name="TextBox 5"/>
          <p:cNvSpPr txBox="1"/>
          <p:nvPr/>
        </p:nvSpPr>
        <p:spPr>
          <a:xfrm>
            <a:off x="386043" y="1704060"/>
            <a:ext cx="8606025" cy="4401205"/>
          </a:xfrm>
          <a:prstGeom prst="rect">
            <a:avLst/>
          </a:prstGeom>
          <a:noFill/>
        </p:spPr>
        <p:txBody>
          <a:bodyPr wrap="square" rtlCol="0">
            <a:spAutoFit/>
          </a:bodyPr>
          <a:lstStyle/>
          <a:p>
            <a:pPr marL="182880" indent="-182880">
              <a:buFont typeface="Arial" panose="020B0604020202020204" pitchFamily="34" charset="0"/>
              <a:buChar char="•"/>
            </a:pPr>
            <a:r>
              <a:rPr lang="en-CA" sz="2800" dirty="0" smtClean="0">
                <a:latin typeface="Calibri" panose="020F0502020204030204" pitchFamily="34" charset="0"/>
              </a:rPr>
              <a:t>JIRA, UDG and AAWC continue to refine implementation priorities in consultation with basin stakeholders</a:t>
            </a:r>
          </a:p>
          <a:p>
            <a:pPr marL="914400" lvl="1" indent="-457200">
              <a:buFont typeface="Wingdings" panose="05000000000000000000" pitchFamily="2" charset="2"/>
              <a:buChar char="ü"/>
            </a:pPr>
            <a:r>
              <a:rPr lang="en-CA" sz="2800" dirty="0" smtClean="0">
                <a:latin typeface="Calibri" panose="020F0502020204030204" pitchFamily="34" charset="0"/>
              </a:rPr>
              <a:t>Leading </a:t>
            </a:r>
            <a:r>
              <a:rPr lang="en-CA" sz="2800" dirty="0" smtClean="0">
                <a:latin typeface="Calibri" panose="020F0502020204030204" pitchFamily="34" charset="0"/>
              </a:rPr>
              <a:t>to development of an integrated watershed management plan for </a:t>
            </a:r>
            <a:r>
              <a:rPr lang="en-CA" sz="2800" dirty="0" err="1" smtClean="0">
                <a:latin typeface="Calibri" panose="020F0502020204030204" pitchFamily="34" charset="0"/>
              </a:rPr>
              <a:t>Ayuquila-Armeria</a:t>
            </a:r>
            <a:r>
              <a:rPr lang="en-CA" sz="2800" dirty="0">
                <a:latin typeface="Calibri" panose="020F0502020204030204" pitchFamily="34" charset="0"/>
              </a:rPr>
              <a:t> </a:t>
            </a:r>
            <a:r>
              <a:rPr lang="en-CA" sz="2800" dirty="0" smtClean="0">
                <a:latin typeface="Calibri" panose="020F0502020204030204" pitchFamily="34" charset="0"/>
              </a:rPr>
              <a:t>River Basin</a:t>
            </a:r>
          </a:p>
          <a:p>
            <a:pPr marL="914400" lvl="1" indent="-457200">
              <a:buFont typeface="Wingdings" panose="05000000000000000000" pitchFamily="2" charset="2"/>
              <a:buChar char="ü"/>
            </a:pPr>
            <a:r>
              <a:rPr lang="en-CA" sz="2800" dirty="0" smtClean="0">
                <a:latin typeface="Calibri" panose="020F0502020204030204" pitchFamily="34" charset="0"/>
              </a:rPr>
              <a:t>Confirming</a:t>
            </a:r>
            <a:r>
              <a:rPr lang="en-CA" sz="2800" dirty="0" smtClean="0">
                <a:latin typeface="Calibri" panose="020F0502020204030204" pitchFamily="34" charset="0"/>
              </a:rPr>
              <a:t> </a:t>
            </a:r>
            <a:r>
              <a:rPr lang="en-CA" sz="2800" dirty="0" smtClean="0">
                <a:latin typeface="Calibri" panose="020F0502020204030204" pitchFamily="34" charset="0"/>
              </a:rPr>
              <a:t>what needs to be done, by who and by when</a:t>
            </a:r>
          </a:p>
          <a:p>
            <a:endParaRPr lang="en-CA" sz="2800" dirty="0">
              <a:latin typeface="Calibri" panose="020F0502020204030204" pitchFamily="34" charset="0"/>
            </a:endParaRPr>
          </a:p>
          <a:p>
            <a:pPr marL="182880" indent="-182880">
              <a:buFont typeface="Arial" panose="020B0604020202020204" pitchFamily="34" charset="0"/>
              <a:buChar char="•"/>
            </a:pPr>
            <a:r>
              <a:rPr lang="en-CA" sz="2800" dirty="0" smtClean="0">
                <a:latin typeface="Calibri" panose="020F0502020204030204" pitchFamily="34" charset="0"/>
              </a:rPr>
              <a:t>How Are We Doing?</a:t>
            </a:r>
          </a:p>
          <a:p>
            <a:pPr marL="914400" lvl="1" indent="-457200">
              <a:buFont typeface="Wingdings" panose="05000000000000000000" pitchFamily="2" charset="2"/>
              <a:buChar char="ü"/>
            </a:pPr>
            <a:r>
              <a:rPr lang="en-CA" sz="2800" dirty="0" smtClean="0">
                <a:latin typeface="Calibri" panose="020F0502020204030204" pitchFamily="34" charset="0"/>
              </a:rPr>
              <a:t>18 </a:t>
            </a:r>
            <a:r>
              <a:rPr lang="en-CA" sz="2800" dirty="0" smtClean="0">
                <a:latin typeface="Calibri" panose="020F0502020204030204" pitchFamily="34" charset="0"/>
              </a:rPr>
              <a:t>priorities have been identified for the Basin</a:t>
            </a:r>
            <a:endParaRPr lang="en-CA" sz="2800" dirty="0" smtClean="0">
              <a:latin typeface="Calibri" panose="020F0502020204030204" pitchFamily="34" charset="0"/>
            </a:endParaRPr>
          </a:p>
          <a:p>
            <a:pPr marL="914400" lvl="1" indent="-457200">
              <a:buFont typeface="Wingdings" panose="05000000000000000000" pitchFamily="2" charset="2"/>
              <a:buChar char="ü"/>
            </a:pPr>
            <a:r>
              <a:rPr lang="en-CA" sz="2800" dirty="0" smtClean="0">
                <a:latin typeface="Calibri" panose="020F0502020204030204" pitchFamily="34" charset="0"/>
              </a:rPr>
              <a:t>8 are underway – </a:t>
            </a:r>
            <a:r>
              <a:rPr lang="en-CA" sz="2800" dirty="0" smtClean="0">
                <a:latin typeface="Calibri" panose="020F0502020204030204" pitchFamily="34" charset="0"/>
              </a:rPr>
              <a:t>making </a:t>
            </a:r>
            <a:r>
              <a:rPr lang="en-CA" sz="2800" dirty="0" smtClean="0">
                <a:latin typeface="Calibri" panose="020F0502020204030204" pitchFamily="34" charset="0"/>
              </a:rPr>
              <a:t>some positive gains</a:t>
            </a:r>
            <a:endParaRPr lang="en-CA" sz="2800" dirty="0">
              <a:latin typeface="Calibri" panose="020F0502020204030204" pitchFamily="34" charset="0"/>
            </a:endParaRPr>
          </a:p>
        </p:txBody>
      </p:sp>
    </p:spTree>
    <p:extLst>
      <p:ext uri="{BB962C8B-B14F-4D97-AF65-F5344CB8AC3E}">
        <p14:creationId xmlns:p14="http://schemas.microsoft.com/office/powerpoint/2010/main" val="151046847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1130712"/>
            <a:ext cx="8229600" cy="64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latin typeface="Calibri" panose="020F0502020204030204" pitchFamily="34" charset="0"/>
              </a:rPr>
              <a:t>Where Do We Go From Here . . .</a:t>
            </a:r>
            <a:endParaRPr lang="en-CA" sz="3600" b="1" dirty="0">
              <a:solidFill>
                <a:schemeClr val="accent1">
                  <a:lumMod val="75000"/>
                </a:schemeClr>
              </a:solidFill>
              <a:latin typeface="Calibri" panose="020F0502020204030204" pitchFamily="34" charset="0"/>
            </a:endParaRPr>
          </a:p>
        </p:txBody>
      </p:sp>
      <p:sp>
        <p:nvSpPr>
          <p:cNvPr id="3" name="TextBox 2"/>
          <p:cNvSpPr txBox="1"/>
          <p:nvPr/>
        </p:nvSpPr>
        <p:spPr>
          <a:xfrm>
            <a:off x="228600" y="1643663"/>
            <a:ext cx="8763000" cy="4801314"/>
          </a:xfrm>
          <a:prstGeom prst="rect">
            <a:avLst/>
          </a:prstGeom>
          <a:noFill/>
        </p:spPr>
        <p:txBody>
          <a:bodyPr wrap="square" rtlCol="0">
            <a:spAutoFit/>
          </a:bodyPr>
          <a:lstStyle/>
          <a:p>
            <a:pPr marL="342900" lvl="1" indent="-342900">
              <a:buFont typeface="Wingdings" panose="05000000000000000000" pitchFamily="2" charset="2"/>
              <a:buChar char="ü"/>
            </a:pPr>
            <a:r>
              <a:rPr lang="en-CA" dirty="0" smtClean="0">
                <a:latin typeface="Calibri" panose="020F0502020204030204" pitchFamily="34" charset="0"/>
              </a:rPr>
              <a:t>Finalize </a:t>
            </a:r>
            <a:r>
              <a:rPr lang="en-CA" dirty="0" smtClean="0">
                <a:latin typeface="Calibri" panose="020F0502020204030204" pitchFamily="34" charset="0"/>
              </a:rPr>
              <a:t>draft of </a:t>
            </a:r>
            <a:r>
              <a:rPr lang="en-US" dirty="0" smtClean="0">
                <a:latin typeface="Calibri" panose="020F0502020204030204" pitchFamily="34" charset="0"/>
              </a:rPr>
              <a:t>Implementation </a:t>
            </a:r>
            <a:r>
              <a:rPr lang="en-US" dirty="0">
                <a:latin typeface="Calibri" panose="020F0502020204030204" pitchFamily="34" charset="0"/>
              </a:rPr>
              <a:t>Plan for the </a:t>
            </a:r>
            <a:r>
              <a:rPr lang="en-US" dirty="0" err="1">
                <a:latin typeface="Calibri" panose="020F0502020204030204" pitchFamily="34" charset="0"/>
              </a:rPr>
              <a:t>Ayuquila</a:t>
            </a:r>
            <a:r>
              <a:rPr lang="en-US" dirty="0">
                <a:latin typeface="Calibri" panose="020F0502020204030204" pitchFamily="34" charset="0"/>
              </a:rPr>
              <a:t> </a:t>
            </a:r>
            <a:r>
              <a:rPr lang="en-US" dirty="0" smtClean="0">
                <a:latin typeface="Calibri" panose="020F0502020204030204" pitchFamily="34" charset="0"/>
              </a:rPr>
              <a:t>-</a:t>
            </a:r>
            <a:r>
              <a:rPr lang="en-US" dirty="0" err="1" smtClean="0">
                <a:latin typeface="Calibri" panose="020F0502020204030204" pitchFamily="34" charset="0"/>
              </a:rPr>
              <a:t>Armería</a:t>
            </a:r>
            <a:endParaRPr lang="en-US" dirty="0" smtClean="0">
              <a:latin typeface="Calibri" panose="020F0502020204030204" pitchFamily="34" charset="0"/>
            </a:endParaRPr>
          </a:p>
          <a:p>
            <a:pPr marL="0" lvl="1"/>
            <a:r>
              <a:rPr lang="en-US" dirty="0">
                <a:latin typeface="Calibri" panose="020F0502020204030204" pitchFamily="34" charset="0"/>
              </a:rPr>
              <a:t> </a:t>
            </a:r>
            <a:r>
              <a:rPr lang="en-US" dirty="0" smtClean="0">
                <a:latin typeface="Calibri" panose="020F0502020204030204" pitchFamily="34" charset="0"/>
              </a:rPr>
              <a:t>      River Basin (</a:t>
            </a:r>
            <a:r>
              <a:rPr lang="en-US" dirty="0">
                <a:latin typeface="Calibri" panose="020F0502020204030204" pitchFamily="34" charset="0"/>
              </a:rPr>
              <a:t>IPAARB) </a:t>
            </a:r>
            <a:r>
              <a:rPr lang="en-US" dirty="0" smtClean="0">
                <a:latin typeface="Calibri" panose="020F0502020204030204" pitchFamily="34" charset="0"/>
              </a:rPr>
              <a:t>2018-2021 - September 2017</a:t>
            </a:r>
          </a:p>
          <a:p>
            <a:pPr marL="342900" lvl="1" indent="-342900">
              <a:buFont typeface="Wingdings" panose="05000000000000000000" pitchFamily="2" charset="2"/>
              <a:buChar char="ü"/>
            </a:pPr>
            <a:r>
              <a:rPr lang="en-CA" dirty="0" smtClean="0">
                <a:latin typeface="Calibri" panose="020F0502020204030204" pitchFamily="34" charset="0"/>
              </a:rPr>
              <a:t>Partner workshop(s) to seek input into implementation plan </a:t>
            </a:r>
          </a:p>
          <a:p>
            <a:pPr marL="0" lvl="1"/>
            <a:r>
              <a:rPr lang="en-CA" dirty="0" smtClean="0">
                <a:latin typeface="Calibri" panose="020F0502020204030204" pitchFamily="34" charset="0"/>
              </a:rPr>
              <a:t>       </a:t>
            </a:r>
            <a:r>
              <a:rPr lang="en-CA" dirty="0" smtClean="0">
                <a:latin typeface="Calibri" panose="020F0502020204030204" pitchFamily="34" charset="0"/>
              </a:rPr>
              <a:t>November – December 2017</a:t>
            </a:r>
            <a:endParaRPr lang="en-CA" dirty="0" smtClean="0">
              <a:latin typeface="Calibri" panose="020F0502020204030204" pitchFamily="34" charset="0"/>
            </a:endParaRPr>
          </a:p>
          <a:p>
            <a:pPr marL="342900" lvl="1" indent="-342900">
              <a:buFont typeface="Wingdings" panose="05000000000000000000" pitchFamily="2" charset="2"/>
              <a:buChar char="ü"/>
            </a:pPr>
            <a:r>
              <a:rPr lang="en-CA" dirty="0" smtClean="0">
                <a:latin typeface="Calibri" panose="020F0502020204030204" pitchFamily="34" charset="0"/>
              </a:rPr>
              <a:t>Final </a:t>
            </a:r>
            <a:r>
              <a:rPr lang="en-CA" dirty="0" smtClean="0">
                <a:latin typeface="Calibri" panose="020F0502020204030204" pitchFamily="34" charset="0"/>
              </a:rPr>
              <a:t>Implementation Plan </a:t>
            </a:r>
            <a:r>
              <a:rPr lang="en-CA" dirty="0" smtClean="0">
                <a:latin typeface="Calibri" panose="020F0502020204030204" pitchFamily="34" charset="0"/>
              </a:rPr>
              <a:t>– December 2017</a:t>
            </a:r>
          </a:p>
          <a:p>
            <a:pPr marL="342900" lvl="1" indent="-342900">
              <a:buFont typeface="Wingdings" panose="05000000000000000000" pitchFamily="2" charset="2"/>
              <a:buChar char="ü"/>
            </a:pPr>
            <a:r>
              <a:rPr lang="en-CA" dirty="0" smtClean="0">
                <a:latin typeface="Calibri" panose="020F0502020204030204" pitchFamily="34" charset="0"/>
              </a:rPr>
              <a:t>Include actions within the Integrated Management Plan of the</a:t>
            </a:r>
          </a:p>
          <a:p>
            <a:pPr marL="0" lvl="1"/>
            <a:r>
              <a:rPr lang="en-CA" dirty="0">
                <a:latin typeface="Calibri" panose="020F0502020204030204" pitchFamily="34" charset="0"/>
              </a:rPr>
              <a:t> </a:t>
            </a:r>
            <a:r>
              <a:rPr lang="en-CA" dirty="0" smtClean="0">
                <a:latin typeface="Calibri" panose="020F0502020204030204" pitchFamily="34" charset="0"/>
              </a:rPr>
              <a:t>      Watershed Council for Centro </a:t>
            </a:r>
            <a:r>
              <a:rPr lang="en-CA" dirty="0" err="1" smtClean="0">
                <a:latin typeface="Calibri" panose="020F0502020204030204" pitchFamily="34" charset="0"/>
              </a:rPr>
              <a:t>Pacifico</a:t>
            </a:r>
            <a:endParaRPr lang="en-CA" dirty="0" smtClean="0">
              <a:latin typeface="Calibri" panose="020F0502020204030204" pitchFamily="34" charset="0"/>
            </a:endParaRPr>
          </a:p>
          <a:p>
            <a:pPr marL="0" lvl="1"/>
            <a:endParaRPr lang="en-CA" sz="1000" dirty="0" smtClean="0">
              <a:latin typeface="Calibri" panose="020F0502020204030204" pitchFamily="34" charset="0"/>
            </a:endParaRPr>
          </a:p>
          <a:p>
            <a:pPr marL="800100" lvl="1" indent="-342900">
              <a:buFont typeface="Wingdings" panose="05000000000000000000" pitchFamily="2" charset="2"/>
              <a:buChar char="ü"/>
            </a:pPr>
            <a:r>
              <a:rPr lang="en-CA" dirty="0" smtClean="0">
                <a:latin typeface="Calibri" panose="020F0502020204030204" pitchFamily="34" charset="0"/>
              </a:rPr>
              <a:t>Continue to build local and regional community partnerships. </a:t>
            </a:r>
          </a:p>
          <a:p>
            <a:pPr marL="800100" lvl="1" indent="-342900">
              <a:buFont typeface="Wingdings" panose="05000000000000000000" pitchFamily="2" charset="2"/>
              <a:buChar char="ü"/>
            </a:pPr>
            <a:r>
              <a:rPr lang="en-CA" dirty="0" smtClean="0">
                <a:latin typeface="Calibri" panose="020F0502020204030204" pitchFamily="34" charset="0"/>
              </a:rPr>
              <a:t>Monitor success of pilot projects and share the success.</a:t>
            </a:r>
          </a:p>
          <a:p>
            <a:pPr marL="800100" lvl="1" indent="-342900">
              <a:buFont typeface="Wingdings" panose="05000000000000000000" pitchFamily="2" charset="2"/>
              <a:buChar char="ü"/>
            </a:pPr>
            <a:r>
              <a:rPr lang="en-US" dirty="0" smtClean="0">
                <a:latin typeface="Calibri" panose="020F0502020204030204" pitchFamily="34" charset="0"/>
              </a:rPr>
              <a:t>Build database of environmental measures.</a:t>
            </a:r>
          </a:p>
          <a:p>
            <a:pPr marL="800100" lvl="1" indent="-342900">
              <a:buFont typeface="Wingdings" panose="05000000000000000000" pitchFamily="2" charset="2"/>
              <a:buChar char="ü"/>
            </a:pPr>
            <a:r>
              <a:rPr lang="en-US" dirty="0" smtClean="0">
                <a:latin typeface="Calibri" panose="020F0502020204030204" pitchFamily="34" charset="0"/>
              </a:rPr>
              <a:t>Expand environmental monitoring network to support  the need for continued action.</a:t>
            </a:r>
          </a:p>
          <a:p>
            <a:pPr marL="800100" lvl="1" indent="-342900">
              <a:buFont typeface="Wingdings" panose="05000000000000000000" pitchFamily="2" charset="2"/>
              <a:buChar char="ü"/>
            </a:pPr>
            <a:r>
              <a:rPr lang="en-US" dirty="0" smtClean="0">
                <a:latin typeface="Calibri" panose="020F0502020204030204" pitchFamily="34" charset="0"/>
              </a:rPr>
              <a:t>Begin to develop a watershed report card and share stories of success.</a:t>
            </a:r>
          </a:p>
          <a:p>
            <a:pPr marL="800100" lvl="1" indent="-342900">
              <a:buFont typeface="Wingdings" panose="05000000000000000000" pitchFamily="2" charset="2"/>
              <a:buChar char="ü"/>
            </a:pPr>
            <a:r>
              <a:rPr lang="en-CA" dirty="0" smtClean="0">
                <a:latin typeface="Calibri" panose="020F0502020204030204" pitchFamily="34" charset="0"/>
              </a:rPr>
              <a:t>Show that the </a:t>
            </a:r>
            <a:r>
              <a:rPr lang="en-CA" dirty="0" err="1" smtClean="0">
                <a:latin typeface="Calibri" panose="020F0502020204030204" pitchFamily="34" charset="0"/>
              </a:rPr>
              <a:t>Ayuquila-Armeria</a:t>
            </a:r>
            <a:r>
              <a:rPr lang="en-CA" dirty="0" smtClean="0">
                <a:latin typeface="Calibri" panose="020F0502020204030204" pitchFamily="34" charset="0"/>
              </a:rPr>
              <a:t> River Basin model can be used to showcase itself as a National, North American and International model for cooperation and environmental restoration.</a:t>
            </a:r>
            <a:endParaRPr lang="en-CA" dirty="0">
              <a:latin typeface="Calibri" panose="020F0502020204030204" pitchFamily="34" charset="0"/>
            </a:endParaRPr>
          </a:p>
        </p:txBody>
      </p:sp>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6467217" y="1938003"/>
            <a:ext cx="2682240" cy="2011680"/>
          </a:xfrm>
          <a:prstGeom prst="ellipse">
            <a:avLst/>
          </a:prstGeom>
          <a:ln>
            <a:noFill/>
          </a:ln>
          <a:effectLst>
            <a:softEdge rad="112500"/>
          </a:effectLst>
        </p:spPr>
      </p:pic>
    </p:spTree>
    <p:extLst>
      <p:ext uri="{BB962C8B-B14F-4D97-AF65-F5344CB8AC3E}">
        <p14:creationId xmlns:p14="http://schemas.microsoft.com/office/powerpoint/2010/main" val="255159089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6577" y="1856421"/>
            <a:ext cx="7942829" cy="3970318"/>
          </a:xfrm>
          <a:prstGeom prst="rect">
            <a:avLst/>
          </a:prstGeom>
          <a:noFill/>
        </p:spPr>
        <p:txBody>
          <a:bodyPr wrap="square" rtlCol="0">
            <a:spAutoFit/>
          </a:bodyPr>
          <a:lstStyle/>
          <a:p>
            <a:pPr marL="0" marR="0" lvl="0" indent="0" defTabSz="573877"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Each watershed</a:t>
            </a:r>
            <a:r>
              <a:rPr kumimoji="0" lang="es-MX" b="0" i="0" u="none" strike="noStrike" kern="0" cap="none" spc="0" normalizeH="0" baseline="0" noProof="0" dirty="0">
                <a:ln>
                  <a:noFill/>
                </a:ln>
                <a:solidFill>
                  <a:prstClr val="black"/>
                </a:solidFill>
                <a:effectLst/>
                <a:uLnTx/>
                <a:uFillTx/>
                <a:latin typeface="Calibri" panose="020F0502020204030204" pitchFamily="34" charset="0"/>
              </a:rPr>
              <a:t> </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is different and through </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the </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water tell us her history. </a:t>
            </a:r>
          </a:p>
          <a:p>
            <a:pPr marL="0" marR="0" lvl="0" indent="0" defTabSz="573877"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The knowledge is inside.  Science and local</a:t>
            </a:r>
            <a:r>
              <a:rPr kumimoji="0" lang="es-MX" b="0" i="0" u="none" strike="noStrike" kern="0" cap="none" spc="0" normalizeH="0" noProof="0" dirty="0" smtClean="0">
                <a:ln>
                  <a:noFill/>
                </a:ln>
                <a:solidFill>
                  <a:prstClr val="black"/>
                </a:solidFill>
                <a:effectLst/>
                <a:uLnTx/>
                <a:uFillTx/>
                <a:latin typeface="Calibri" panose="020F0502020204030204" pitchFamily="34" charset="0"/>
              </a:rPr>
              <a:t> </a:t>
            </a:r>
            <a:r>
              <a:rPr kumimoji="0" lang="es-MX" b="0" i="0" u="none" strike="noStrike" kern="0" cap="none" spc="0" normalizeH="0" noProof="0" dirty="0" smtClean="0">
                <a:ln>
                  <a:noFill/>
                </a:ln>
                <a:solidFill>
                  <a:prstClr val="black"/>
                </a:solidFill>
                <a:effectLst/>
                <a:uLnTx/>
                <a:uFillTx/>
                <a:latin typeface="Calibri" panose="020F0502020204030204" pitchFamily="34" charset="0"/>
              </a:rPr>
              <a:t>knowledge </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can help us to discover it.</a:t>
            </a:r>
          </a:p>
          <a:p>
            <a:pPr marL="0" marR="0" lvl="0" indent="0" defTabSz="573877"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Big rivers always start with little streams, </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every </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drop of social participation counts.</a:t>
            </a:r>
          </a:p>
          <a:p>
            <a:pPr marL="0" marR="0" lvl="0" indent="0" defTabSz="573877"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Rivers have slow and rapid flows,  we need to keep eyes and ears open to change the course.</a:t>
            </a:r>
          </a:p>
          <a:p>
            <a:pPr defTabSz="573877"/>
            <a:r>
              <a:rPr lang="es-MX" kern="0" dirty="0">
                <a:solidFill>
                  <a:prstClr val="black"/>
                </a:solidFill>
                <a:latin typeface="Calibri" panose="020F0502020204030204" pitchFamily="34" charset="0"/>
              </a:rPr>
              <a:t>Like rivers, we must focus on a principal </a:t>
            </a:r>
            <a:r>
              <a:rPr lang="es-MX" kern="0" dirty="0" smtClean="0">
                <a:solidFill>
                  <a:prstClr val="black"/>
                </a:solidFill>
                <a:latin typeface="Calibri" panose="020F0502020204030204" pitchFamily="34" charset="0"/>
              </a:rPr>
              <a:t>course.  </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As water, we need to be patient and persevere. </a:t>
            </a:r>
          </a:p>
          <a:p>
            <a:pPr marL="0" marR="0" lvl="0" indent="0" defTabSz="573877" eaLnBrk="1" fontAlgn="auto" latinLnBrk="0" hangingPunct="1">
              <a:lnSpc>
                <a:spcPct val="100000"/>
              </a:lnSpc>
              <a:spcBef>
                <a:spcPts val="0"/>
              </a:spcBef>
              <a:spcAft>
                <a:spcPts val="0"/>
              </a:spcAft>
              <a:buClrTx/>
              <a:buSzTx/>
              <a:buFontTx/>
              <a:buNone/>
              <a:tabLst/>
              <a:defRPr/>
            </a:pPr>
            <a:endParaRPr kumimoji="0" lang="es-MX" b="0" i="0" u="none" strike="noStrike" kern="0" cap="none" spc="0" normalizeH="0" baseline="0" noProof="0" dirty="0" smtClean="0">
              <a:ln>
                <a:noFill/>
              </a:ln>
              <a:solidFill>
                <a:prstClr val="black"/>
              </a:solidFill>
              <a:effectLst/>
              <a:uLnTx/>
              <a:uFillTx/>
              <a:latin typeface="Calibri" panose="020F0502020204030204" pitchFamily="34" charset="0"/>
            </a:endParaRPr>
          </a:p>
          <a:p>
            <a:pPr marL="0" marR="0" lvl="0" indent="0" defTabSz="573877" eaLnBrk="1" fontAlgn="auto" latinLnBrk="0" hangingPunct="1">
              <a:lnSpc>
                <a:spcPct val="100000"/>
              </a:lnSpc>
              <a:spcBef>
                <a:spcPts val="0"/>
              </a:spcBef>
              <a:spcAft>
                <a:spcPts val="0"/>
              </a:spcAft>
              <a:buClrTx/>
              <a:buSzTx/>
              <a:buFontTx/>
              <a:buNone/>
              <a:tabLst/>
              <a:defRPr/>
            </a:pPr>
            <a:r>
              <a:rPr lang="es-MX" kern="0" dirty="0" smtClean="0">
                <a:solidFill>
                  <a:prstClr val="black"/>
                </a:solidFill>
                <a:latin typeface="Calibri" panose="020F0502020204030204" pitchFamily="34" charset="0"/>
              </a:rPr>
              <a:t>Watershed</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 management is not in a straight line, has meanders and cycles.</a:t>
            </a:r>
          </a:p>
          <a:p>
            <a:pPr marL="0" marR="0" lvl="0" indent="0" defTabSz="573877"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When we get to the end, we need to start again from the top to the bottom, </a:t>
            </a:r>
          </a:p>
          <a:p>
            <a:pPr marL="0" marR="0" lvl="0" indent="0" defTabSz="573877" eaLnBrk="1" fontAlgn="auto" latinLnBrk="0" hangingPunct="1">
              <a:lnSpc>
                <a:spcPct val="100000"/>
              </a:lnSpc>
              <a:spcBef>
                <a:spcPts val="0"/>
              </a:spcBef>
              <a:spcAft>
                <a:spcPts val="0"/>
              </a:spcAft>
              <a:buClrTx/>
              <a:buSzTx/>
              <a:buFontTx/>
              <a:buNone/>
              <a:tabLst/>
              <a:defRPr/>
            </a:pPr>
            <a:r>
              <a:rPr lang="es-MX" kern="0" dirty="0" smtClean="0">
                <a:solidFill>
                  <a:prstClr val="black"/>
                </a:solidFill>
                <a:latin typeface="Calibri" panose="020F0502020204030204" pitchFamily="34" charset="0"/>
              </a:rPr>
              <a:t>Our management plans are dynamic and evolve</a:t>
            </a: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a:t>
            </a:r>
          </a:p>
          <a:p>
            <a:pPr marL="0" marR="0" lvl="0" indent="0" defTabSz="573877"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The basins are very ancient, the humans start to walk in.</a:t>
            </a:r>
          </a:p>
          <a:p>
            <a:pPr marL="0" marR="0" lvl="0" indent="0" defTabSz="573877"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Water unites, the watershed converge,</a:t>
            </a:r>
          </a:p>
          <a:p>
            <a:pPr marL="0" marR="0" lvl="0" indent="0" defTabSz="573877"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prstClr val="black"/>
                </a:solidFill>
                <a:effectLst/>
                <a:uLnTx/>
                <a:uFillTx/>
                <a:latin typeface="Calibri" panose="020F0502020204030204" pitchFamily="34" charset="0"/>
              </a:rPr>
              <a:t>Let’s do this for our river basins around the world to keep them healthy and </a:t>
            </a:r>
            <a:r>
              <a:rPr kumimoji="0" lang="es-MX" b="0" i="0" u="none" strike="noStrike" kern="0" cap="none" spc="0" normalizeH="0" baseline="0" noProof="0" dirty="0" err="1" smtClean="0">
                <a:ln>
                  <a:noFill/>
                </a:ln>
                <a:solidFill>
                  <a:prstClr val="black"/>
                </a:solidFill>
                <a:effectLst/>
                <a:uLnTx/>
                <a:uFillTx/>
                <a:latin typeface="Calibri" panose="020F0502020204030204" pitchFamily="34" charset="0"/>
              </a:rPr>
              <a:t>alive</a:t>
            </a:r>
            <a:r>
              <a:rPr lang="es-MX" kern="0" dirty="0">
                <a:solidFill>
                  <a:prstClr val="black"/>
                </a:solidFill>
                <a:latin typeface="Calibri" panose="020F0502020204030204" pitchFamily="34" charset="0"/>
              </a:rPr>
              <a:t>.</a:t>
            </a:r>
            <a:endParaRPr kumimoji="0" lang="es-MX" b="0" i="0" u="none" strike="noStrike" kern="0" cap="none" spc="0" normalizeH="0" baseline="0" noProof="0" dirty="0" smtClean="0">
              <a:ln>
                <a:noFill/>
              </a:ln>
              <a:solidFill>
                <a:prstClr val="black"/>
              </a:solidFill>
              <a:effectLst/>
              <a:uLnTx/>
              <a:uFillTx/>
              <a:latin typeface="Calibri" panose="020F0502020204030204" pitchFamily="34" charset="0"/>
            </a:endParaRPr>
          </a:p>
        </p:txBody>
      </p:sp>
      <p:sp>
        <p:nvSpPr>
          <p:cNvPr id="3" name="Title 2"/>
          <p:cNvSpPr txBox="1">
            <a:spLocks/>
          </p:cNvSpPr>
          <p:nvPr/>
        </p:nvSpPr>
        <p:spPr>
          <a:xfrm>
            <a:off x="283192" y="1130712"/>
            <a:ext cx="8229600" cy="64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latin typeface="Calibri" panose="020F0502020204030204" pitchFamily="34" charset="0"/>
              </a:rPr>
              <a:t>Lessons Learned – A Poem</a:t>
            </a:r>
            <a:endParaRPr lang="en-CA" sz="36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50357655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92376" y="2022779"/>
            <a:ext cx="8229600" cy="34157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solidFill>
                  <a:schemeClr val="accent1">
                    <a:lumMod val="75000"/>
                  </a:schemeClr>
                </a:solidFill>
                <a:latin typeface="Calibri" panose="020F0502020204030204" pitchFamily="34" charset="0"/>
              </a:rPr>
              <a:t>THANK YOU</a:t>
            </a:r>
          </a:p>
          <a:p>
            <a:pPr algn="ctr"/>
            <a:endParaRPr lang="en-US" sz="7200" b="1" dirty="0">
              <a:solidFill>
                <a:schemeClr val="accent1">
                  <a:lumMod val="75000"/>
                </a:schemeClr>
              </a:solidFill>
              <a:latin typeface="Calibri" panose="020F0502020204030204" pitchFamily="34" charset="0"/>
            </a:endParaRPr>
          </a:p>
          <a:p>
            <a:pPr algn="ctr"/>
            <a:r>
              <a:rPr lang="en-US" sz="7200" b="1" dirty="0" smtClean="0">
                <a:solidFill>
                  <a:schemeClr val="accent1">
                    <a:lumMod val="75000"/>
                  </a:schemeClr>
                </a:solidFill>
                <a:latin typeface="Calibri" panose="020F0502020204030204" pitchFamily="34" charset="0"/>
              </a:rPr>
              <a:t>GRACIAS</a:t>
            </a:r>
            <a:endParaRPr lang="en-CA" sz="72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1197497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33522" y="1299264"/>
            <a:ext cx="6410861" cy="769441"/>
          </a:xfrm>
          <a:prstGeom prst="rect">
            <a:avLst/>
          </a:prstGeom>
          <a:noFill/>
        </p:spPr>
        <p:txBody>
          <a:bodyPr wrap="square" rtlCol="0">
            <a:spAutoFit/>
          </a:bodyPr>
          <a:lstStyle/>
          <a:p>
            <a:pPr algn="ctr"/>
            <a:r>
              <a:rPr lang="en-GB" sz="4400" b="1" dirty="0" smtClean="0">
                <a:solidFill>
                  <a:schemeClr val="accent1">
                    <a:lumMod val="75000"/>
                  </a:schemeClr>
                </a:solidFill>
                <a:latin typeface="Calibri" panose="020F0502020204030204" pitchFamily="34" charset="0"/>
              </a:rPr>
              <a:t>PRESENTATION OVERVIEW</a:t>
            </a:r>
            <a:endParaRPr lang="en-GB" sz="4400" b="1" dirty="0">
              <a:solidFill>
                <a:schemeClr val="accent1">
                  <a:lumMod val="75000"/>
                </a:schemeClr>
              </a:solidFill>
              <a:latin typeface="Calibri" panose="020F0502020204030204" pitchFamily="34" charset="0"/>
            </a:endParaRPr>
          </a:p>
        </p:txBody>
      </p:sp>
      <p:pic>
        <p:nvPicPr>
          <p:cNvPr id="13"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380" y="4572001"/>
            <a:ext cx="914400" cy="12262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057" r="2619"/>
          <a:stretch/>
        </p:blipFill>
        <p:spPr bwMode="auto">
          <a:xfrm>
            <a:off x="424220" y="3187463"/>
            <a:ext cx="1188720" cy="1011659"/>
          </a:xfrm>
          <a:prstGeom prst="rect">
            <a:avLst/>
          </a:prstGeom>
          <a:ln>
            <a:noFill/>
          </a:ln>
          <a:extLst>
            <a:ext uri="{53640926-AAD7-44D8-BBD7-CCE9431645EC}">
              <a14:shadowObscured xmlns:a14="http://schemas.microsoft.com/office/drawing/2010/main"/>
            </a:ext>
          </a:extLst>
        </p:spPr>
      </p:pic>
      <p:pic>
        <p:nvPicPr>
          <p:cNvPr id="17" name="Picture 2" descr="E:\Twinning\Thiess Twinning\Mission 1 Files\JIRA_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380" y="1463041"/>
            <a:ext cx="914400" cy="1351543"/>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4"/>
          <p:cNvSpPr txBox="1">
            <a:spLocks/>
          </p:cNvSpPr>
          <p:nvPr/>
        </p:nvSpPr>
        <p:spPr>
          <a:xfrm>
            <a:off x="2341561" y="2275289"/>
            <a:ext cx="5994782" cy="3046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0"/>
              </a:spcBef>
            </a:pPr>
            <a:r>
              <a:rPr lang="en-US" sz="3600" dirty="0" smtClean="0">
                <a:latin typeface="Calibri" panose="020F0502020204030204" pitchFamily="34" charset="0"/>
              </a:rPr>
              <a:t> Twinning Project</a:t>
            </a:r>
          </a:p>
          <a:p>
            <a:pPr marL="182880" indent="-182880">
              <a:lnSpc>
                <a:spcPct val="100000"/>
              </a:lnSpc>
              <a:spcBef>
                <a:spcPts val="0"/>
              </a:spcBef>
            </a:pPr>
            <a:r>
              <a:rPr lang="en-US" sz="3600" dirty="0" smtClean="0">
                <a:latin typeface="Calibri" panose="020F0502020204030204" pitchFamily="34" charset="0"/>
              </a:rPr>
              <a:t> </a:t>
            </a:r>
            <a:r>
              <a:rPr lang="en-US" sz="3600" dirty="0" err="1" smtClean="0">
                <a:latin typeface="Calibri" panose="020F0502020204030204" pitchFamily="34" charset="0"/>
              </a:rPr>
              <a:t>Ayuquila-Armeria</a:t>
            </a:r>
            <a:r>
              <a:rPr lang="en-US" sz="3600" dirty="0" smtClean="0">
                <a:latin typeface="Calibri" panose="020F0502020204030204" pitchFamily="34" charset="0"/>
              </a:rPr>
              <a:t> River Basin</a:t>
            </a:r>
          </a:p>
          <a:p>
            <a:pPr marL="182880" indent="-182880">
              <a:lnSpc>
                <a:spcPct val="100000"/>
              </a:lnSpc>
              <a:spcBef>
                <a:spcPts val="0"/>
              </a:spcBef>
            </a:pPr>
            <a:r>
              <a:rPr lang="en-US" sz="3600" dirty="0" smtClean="0">
                <a:latin typeface="Calibri" panose="020F0502020204030204" pitchFamily="34" charset="0"/>
              </a:rPr>
              <a:t> Project Missions</a:t>
            </a:r>
          </a:p>
          <a:p>
            <a:pPr marL="182880" indent="-182880">
              <a:lnSpc>
                <a:spcPct val="100000"/>
              </a:lnSpc>
              <a:spcBef>
                <a:spcPts val="0"/>
              </a:spcBef>
            </a:pPr>
            <a:r>
              <a:rPr lang="en-US" sz="3600" dirty="0" smtClean="0">
                <a:latin typeface="Calibri" panose="020F0502020204030204" pitchFamily="34" charset="0"/>
              </a:rPr>
              <a:t> Lessons Learned</a:t>
            </a:r>
          </a:p>
          <a:p>
            <a:pPr marL="182880" indent="-182880">
              <a:lnSpc>
                <a:spcPct val="100000"/>
              </a:lnSpc>
              <a:spcBef>
                <a:spcPts val="0"/>
              </a:spcBef>
            </a:pPr>
            <a:r>
              <a:rPr lang="en-US" sz="3600" dirty="0" smtClean="0">
                <a:latin typeface="Calibri" panose="020F0502020204030204" pitchFamily="34" charset="0"/>
              </a:rPr>
              <a:t> Where Do We Go From Here</a:t>
            </a:r>
            <a:endParaRPr lang="en-US" sz="3600" dirty="0">
              <a:latin typeface="Calibri" panose="020F0502020204030204" pitchFamily="34" charset="0"/>
            </a:endParaRPr>
          </a:p>
        </p:txBody>
      </p:sp>
    </p:spTree>
    <p:extLst>
      <p:ext uri="{BB962C8B-B14F-4D97-AF65-F5344CB8AC3E}">
        <p14:creationId xmlns:p14="http://schemas.microsoft.com/office/powerpoint/2010/main" val="373442499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rotWithShape="1">
          <a:blip r:embed="rId3" cstate="print">
            <a:extLst>
              <a:ext uri="{28A0092B-C50C-407E-A947-70E740481C1C}">
                <a14:useLocalDpi xmlns:a14="http://schemas.microsoft.com/office/drawing/2010/main" val="0"/>
              </a:ext>
            </a:extLst>
          </a:blip>
          <a:srcRect b="15754"/>
          <a:stretch/>
        </p:blipFill>
        <p:spPr>
          <a:xfrm>
            <a:off x="4265394" y="1806296"/>
            <a:ext cx="914400" cy="1209443"/>
          </a:xfrm>
          <a:prstGeom prst="rect">
            <a:avLst/>
          </a:prstGeom>
        </p:spPr>
      </p:pic>
      <p:sp>
        <p:nvSpPr>
          <p:cNvPr id="11" name="Title 1"/>
          <p:cNvSpPr txBox="1">
            <a:spLocks/>
          </p:cNvSpPr>
          <p:nvPr/>
        </p:nvSpPr>
        <p:spPr>
          <a:xfrm>
            <a:off x="197892" y="1138920"/>
            <a:ext cx="5448870" cy="64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accent1">
                    <a:lumMod val="75000"/>
                  </a:schemeClr>
                </a:solidFill>
                <a:latin typeface="Calibri" panose="020F0502020204030204" pitchFamily="34" charset="0"/>
              </a:rPr>
              <a:t>Twinning Project Overview</a:t>
            </a:r>
            <a:endParaRPr lang="en-US" sz="3600" b="1" dirty="0">
              <a:solidFill>
                <a:schemeClr val="accent1">
                  <a:lumMod val="75000"/>
                </a:schemeClr>
              </a:solidFill>
              <a:latin typeface="Calibri" panose="020F0502020204030204" pitchFamily="34" charset="0"/>
            </a:endParaRPr>
          </a:p>
        </p:txBody>
      </p:sp>
      <p:sp>
        <p:nvSpPr>
          <p:cNvPr id="12" name="Content Placeholder 4"/>
          <p:cNvSpPr txBox="1">
            <a:spLocks/>
          </p:cNvSpPr>
          <p:nvPr/>
        </p:nvSpPr>
        <p:spPr>
          <a:xfrm>
            <a:off x="146712" y="1847240"/>
            <a:ext cx="5500050" cy="44805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0"/>
              </a:spcBef>
            </a:pPr>
            <a:r>
              <a:rPr lang="en-CA" sz="2000" b="1" dirty="0" smtClean="0">
                <a:latin typeface="Calibri" panose="020F0502020204030204" pitchFamily="34" charset="0"/>
              </a:rPr>
              <a:t>2009</a:t>
            </a:r>
            <a:r>
              <a:rPr lang="en-CA" sz="2000" dirty="0" smtClean="0">
                <a:latin typeface="Calibri" panose="020F0502020204030204" pitchFamily="34" charset="0"/>
              </a:rPr>
              <a:t> - LSRCA won the International </a:t>
            </a:r>
            <a:r>
              <a:rPr lang="en-CA" sz="2000" dirty="0" err="1" smtClean="0">
                <a:latin typeface="Calibri" panose="020F0502020204030204" pitchFamily="34" charset="0"/>
              </a:rPr>
              <a:t>RiverFoundation’s</a:t>
            </a:r>
            <a:r>
              <a:rPr lang="en-CA" sz="2000" dirty="0" smtClean="0">
                <a:latin typeface="Calibri" panose="020F0502020204030204" pitchFamily="34" charset="0"/>
              </a:rPr>
              <a:t> (IRF) Thiess</a:t>
            </a:r>
          </a:p>
          <a:p>
            <a:pPr marL="0" indent="0">
              <a:lnSpc>
                <a:spcPct val="100000"/>
              </a:lnSpc>
              <a:spcBef>
                <a:spcPts val="0"/>
              </a:spcBef>
              <a:buNone/>
            </a:pPr>
            <a:r>
              <a:rPr lang="en-CA" sz="2000" dirty="0">
                <a:latin typeface="Calibri" panose="020F0502020204030204" pitchFamily="34" charset="0"/>
              </a:rPr>
              <a:t> </a:t>
            </a:r>
            <a:r>
              <a:rPr lang="en-CA" sz="2000" dirty="0" smtClean="0">
                <a:latin typeface="Calibri" panose="020F0502020204030204" pitchFamily="34" charset="0"/>
              </a:rPr>
              <a:t>  International </a:t>
            </a:r>
            <a:r>
              <a:rPr lang="en-CA" sz="2000" dirty="0" err="1" smtClean="0">
                <a:latin typeface="Calibri" panose="020F0502020204030204" pitchFamily="34" charset="0"/>
              </a:rPr>
              <a:t>River</a:t>
            </a:r>
            <a:r>
              <a:rPr lang="en-CA" sz="2000" i="1" dirty="0" err="1" smtClean="0">
                <a:latin typeface="Calibri" panose="020F0502020204030204" pitchFamily="34" charset="0"/>
              </a:rPr>
              <a:t>prize</a:t>
            </a:r>
            <a:r>
              <a:rPr lang="en-CA" sz="2000" dirty="0" smtClean="0">
                <a:latin typeface="Calibri" panose="020F0502020204030204" pitchFamily="34" charset="0"/>
              </a:rPr>
              <a:t> for water</a:t>
            </a:r>
          </a:p>
          <a:p>
            <a:pPr marL="0" indent="0">
              <a:lnSpc>
                <a:spcPct val="100000"/>
              </a:lnSpc>
              <a:spcBef>
                <a:spcPts val="0"/>
              </a:spcBef>
              <a:buNone/>
            </a:pPr>
            <a:r>
              <a:rPr lang="en-CA" sz="2000" dirty="0">
                <a:latin typeface="Calibri" panose="020F0502020204030204" pitchFamily="34" charset="0"/>
              </a:rPr>
              <a:t> </a:t>
            </a:r>
            <a:r>
              <a:rPr lang="en-CA" sz="2000" dirty="0" smtClean="0">
                <a:latin typeface="Calibri" panose="020F0502020204030204" pitchFamily="34" charset="0"/>
              </a:rPr>
              <a:t>  management excellence.</a:t>
            </a:r>
          </a:p>
          <a:p>
            <a:pPr marL="177800" indent="-177800">
              <a:lnSpc>
                <a:spcPct val="100000"/>
              </a:lnSpc>
              <a:spcBef>
                <a:spcPts val="0"/>
              </a:spcBef>
            </a:pPr>
            <a:r>
              <a:rPr lang="en-CA" sz="2000" dirty="0" smtClean="0">
                <a:latin typeface="Calibri" panose="020F0502020204030204" pitchFamily="34" charset="0"/>
              </a:rPr>
              <a:t>Provided an opportunity to "twin", or partner, with a developing country</a:t>
            </a:r>
          </a:p>
          <a:p>
            <a:pPr marL="182880" indent="-182880">
              <a:lnSpc>
                <a:spcPct val="100000"/>
              </a:lnSpc>
              <a:spcBef>
                <a:spcPts val="0"/>
              </a:spcBef>
            </a:pPr>
            <a:r>
              <a:rPr lang="en-CA" sz="2000" b="1" dirty="0" smtClean="0">
                <a:latin typeface="Calibri" panose="020F0502020204030204" pitchFamily="34" charset="0"/>
              </a:rPr>
              <a:t>2010</a:t>
            </a:r>
            <a:r>
              <a:rPr lang="en-CA" sz="2000" dirty="0" smtClean="0">
                <a:latin typeface="Calibri" panose="020F0502020204030204" pitchFamily="34" charset="0"/>
              </a:rPr>
              <a:t> - LSRCA’s Board of Directors, with the approval of the International </a:t>
            </a:r>
            <a:r>
              <a:rPr lang="en-CA" sz="2000" dirty="0" err="1" smtClean="0">
                <a:latin typeface="Calibri" panose="020F0502020204030204" pitchFamily="34" charset="0"/>
              </a:rPr>
              <a:t>RiverFoundation</a:t>
            </a:r>
            <a:r>
              <a:rPr lang="en-CA" sz="2000" dirty="0" smtClean="0">
                <a:latin typeface="Calibri" panose="020F0502020204030204" pitchFamily="34" charset="0"/>
              </a:rPr>
              <a:t>, announced JIRA (representing the </a:t>
            </a:r>
            <a:r>
              <a:rPr lang="en-CA" sz="2000" dirty="0" err="1" smtClean="0">
                <a:latin typeface="Calibri" panose="020F0502020204030204" pitchFamily="34" charset="0"/>
              </a:rPr>
              <a:t>Ayuquila</a:t>
            </a:r>
            <a:r>
              <a:rPr lang="en-CA" sz="2000" dirty="0" smtClean="0">
                <a:latin typeface="Calibri" panose="020F0502020204030204" pitchFamily="34" charset="0"/>
              </a:rPr>
              <a:t> River in Mexico) as our twinning partner.</a:t>
            </a:r>
          </a:p>
          <a:p>
            <a:pPr marL="182880" indent="-182880">
              <a:lnSpc>
                <a:spcPct val="100000"/>
              </a:lnSpc>
              <a:spcBef>
                <a:spcPts val="0"/>
              </a:spcBef>
            </a:pPr>
            <a:r>
              <a:rPr lang="en-US" sz="2000" b="1" dirty="0" smtClean="0">
                <a:latin typeface="Calibri" panose="020F0502020204030204" pitchFamily="34" charset="0"/>
              </a:rPr>
              <a:t>2013</a:t>
            </a:r>
            <a:r>
              <a:rPr lang="en-US" sz="2000" dirty="0" smtClean="0">
                <a:latin typeface="Calibri" panose="020F0502020204030204" pitchFamily="34" charset="0"/>
              </a:rPr>
              <a:t> – Partnership expanded  . . . University of Guadalajara and </a:t>
            </a:r>
            <a:r>
              <a:rPr lang="en-US" sz="2000" dirty="0" err="1" smtClean="0">
                <a:latin typeface="Calibri" panose="020F0502020204030204" pitchFamily="34" charset="0"/>
              </a:rPr>
              <a:t>Ayuquila-Armeria</a:t>
            </a:r>
            <a:r>
              <a:rPr lang="en-US" sz="2000" dirty="0" smtClean="0">
                <a:latin typeface="Calibri" panose="020F0502020204030204" pitchFamily="34" charset="0"/>
              </a:rPr>
              <a:t> Watershed Commission</a:t>
            </a:r>
            <a:endParaRPr lang="en-US" sz="2000" dirty="0">
              <a:latin typeface="Calibri" panose="020F0502020204030204" pitchFamily="34" charset="0"/>
            </a:endParaRPr>
          </a:p>
        </p:txBody>
      </p:sp>
      <p:grpSp>
        <p:nvGrpSpPr>
          <p:cNvPr id="10" name="Group 9"/>
          <p:cNvGrpSpPr/>
          <p:nvPr/>
        </p:nvGrpSpPr>
        <p:grpSpPr>
          <a:xfrm>
            <a:off x="5857268" y="1820868"/>
            <a:ext cx="3017520" cy="3931920"/>
            <a:chOff x="6007396" y="1616149"/>
            <a:chExt cx="2892056" cy="3763925"/>
          </a:xfrm>
        </p:grpSpPr>
        <p:pic>
          <p:nvPicPr>
            <p:cNvPr id="1028" name="Picture 4" descr="Image result for canada mexico maps">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31" t="3855" r="4038" b="3816"/>
            <a:stretch/>
          </p:blipFill>
          <p:spPr bwMode="auto">
            <a:xfrm>
              <a:off x="6007396" y="1616149"/>
              <a:ext cx="2892056" cy="3763925"/>
            </a:xfrm>
            <a:prstGeom prst="rect">
              <a:avLst/>
            </a:prstGeom>
            <a:noFill/>
            <a:ln w="19050">
              <a:solidFill>
                <a:srgbClr val="1268BD"/>
              </a:solidFill>
            </a:ln>
            <a:extLst>
              <a:ext uri="{909E8E84-426E-40DD-AFC4-6F175D3DCCD1}">
                <a14:hiddenFill xmlns:a14="http://schemas.microsoft.com/office/drawing/2010/main">
                  <a:solidFill>
                    <a:srgbClr val="FFFFFF"/>
                  </a:solidFill>
                </a14:hiddenFill>
              </a:ext>
            </a:extLst>
          </p:spPr>
        </p:pic>
        <p:sp>
          <p:nvSpPr>
            <p:cNvPr id="3" name="Elipse 2"/>
            <p:cNvSpPr/>
            <p:nvPr/>
          </p:nvSpPr>
          <p:spPr>
            <a:xfrm>
              <a:off x="8042119" y="3718968"/>
              <a:ext cx="88326"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7282091" y="4986950"/>
              <a:ext cx="88326"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recto de flecha 15"/>
            <p:cNvCxnSpPr/>
            <p:nvPr/>
          </p:nvCxnSpPr>
          <p:spPr>
            <a:xfrm flipV="1">
              <a:off x="7357415" y="3839614"/>
              <a:ext cx="684704" cy="1143002"/>
            </a:xfrm>
            <a:prstGeom prst="straightConnector1">
              <a:avLst/>
            </a:prstGeom>
            <a:ln w="19050">
              <a:solidFill>
                <a:srgbClr val="FFFF00"/>
              </a:solidFill>
              <a:headEnd type="triangle"/>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17000970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770" y="1139585"/>
            <a:ext cx="5852160"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solidFill>
                  <a:schemeClr val="accent1">
                    <a:lumMod val="75000"/>
                  </a:schemeClr>
                </a:solidFill>
                <a:latin typeface="Calibri" panose="020F0502020204030204" pitchFamily="34" charset="0"/>
              </a:rPr>
              <a:t>Ayuquila-Armeria</a:t>
            </a:r>
            <a:r>
              <a:rPr lang="en-US" sz="3600" b="1" dirty="0" smtClean="0">
                <a:solidFill>
                  <a:schemeClr val="accent1">
                    <a:lumMod val="75000"/>
                  </a:schemeClr>
                </a:solidFill>
                <a:latin typeface="Calibri" panose="020F0502020204030204" pitchFamily="34" charset="0"/>
              </a:rPr>
              <a:t> River Basin</a:t>
            </a:r>
            <a:endParaRPr lang="en-US" sz="3600" b="1" dirty="0">
              <a:solidFill>
                <a:schemeClr val="accent1">
                  <a:lumMod val="75000"/>
                </a:schemeClr>
              </a:solidFill>
              <a:latin typeface="Calibri" panose="020F0502020204030204" pitchFamily="34" charset="0"/>
            </a:endParaRPr>
          </a:p>
        </p:txBody>
      </p:sp>
      <p:sp>
        <p:nvSpPr>
          <p:cNvPr id="4" name="Content Placeholder 4"/>
          <p:cNvSpPr txBox="1">
            <a:spLocks/>
          </p:cNvSpPr>
          <p:nvPr/>
        </p:nvSpPr>
        <p:spPr>
          <a:xfrm>
            <a:off x="190493" y="1875201"/>
            <a:ext cx="5577840" cy="42976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0"/>
              </a:spcBef>
            </a:pPr>
            <a:r>
              <a:rPr lang="en-US" sz="2400" dirty="0" smtClean="0">
                <a:latin typeface="Calibri" panose="020F0502020204030204" pitchFamily="34" charset="0"/>
              </a:rPr>
              <a:t>Close to 10,000 sq. km. in size</a:t>
            </a:r>
          </a:p>
          <a:p>
            <a:pPr marL="182880" indent="-182880">
              <a:lnSpc>
                <a:spcPct val="100000"/>
              </a:lnSpc>
              <a:spcBef>
                <a:spcPts val="0"/>
              </a:spcBef>
            </a:pPr>
            <a:r>
              <a:rPr lang="en-US" sz="2400" dirty="0" err="1" smtClean="0">
                <a:latin typeface="Calibri" panose="020F0502020204030204" pitchFamily="34" charset="0"/>
              </a:rPr>
              <a:t>Ayuquila</a:t>
            </a:r>
            <a:r>
              <a:rPr lang="en-US" sz="2400" dirty="0" smtClean="0">
                <a:latin typeface="Calibri" panose="020F0502020204030204" pitchFamily="34" charset="0"/>
              </a:rPr>
              <a:t> River and </a:t>
            </a:r>
            <a:r>
              <a:rPr lang="en-US" sz="2400" dirty="0" err="1" smtClean="0">
                <a:latin typeface="Calibri" panose="020F0502020204030204" pitchFamily="34" charset="0"/>
              </a:rPr>
              <a:t>Tuxcacuesco</a:t>
            </a:r>
            <a:r>
              <a:rPr lang="en-US" sz="2400" dirty="0" smtClean="0">
                <a:latin typeface="Calibri" panose="020F0502020204030204" pitchFamily="34" charset="0"/>
              </a:rPr>
              <a:t> River join to form the </a:t>
            </a:r>
            <a:r>
              <a:rPr lang="en-US" sz="2400" dirty="0" err="1" smtClean="0">
                <a:latin typeface="Calibri" panose="020F0502020204030204" pitchFamily="34" charset="0"/>
              </a:rPr>
              <a:t>Armeria</a:t>
            </a:r>
            <a:r>
              <a:rPr lang="en-US" sz="2400" dirty="0" smtClean="0">
                <a:latin typeface="Calibri" panose="020F0502020204030204" pitchFamily="34" charset="0"/>
              </a:rPr>
              <a:t> River</a:t>
            </a:r>
          </a:p>
          <a:p>
            <a:pPr marL="182880" indent="-182880">
              <a:lnSpc>
                <a:spcPct val="100000"/>
              </a:lnSpc>
              <a:spcBef>
                <a:spcPts val="0"/>
              </a:spcBef>
            </a:pPr>
            <a:r>
              <a:rPr lang="en-US" sz="2400" dirty="0" smtClean="0">
                <a:latin typeface="Calibri" panose="020F0502020204030204" pitchFamily="34" charset="0"/>
              </a:rPr>
              <a:t>Combined river lengths – 294 km</a:t>
            </a:r>
          </a:p>
          <a:p>
            <a:pPr marL="182880" indent="-182880">
              <a:spcBef>
                <a:spcPts val="0"/>
              </a:spcBef>
            </a:pPr>
            <a:r>
              <a:rPr lang="en-US" sz="2400" dirty="0" smtClean="0">
                <a:latin typeface="Calibri" panose="020F0502020204030204" pitchFamily="34" charset="0"/>
              </a:rPr>
              <a:t>3 large dams provide water to irrigate 54,000 hectares of farmland in Jalisco and Colima</a:t>
            </a:r>
          </a:p>
          <a:p>
            <a:pPr marL="182880" indent="-182880">
              <a:lnSpc>
                <a:spcPct val="100000"/>
              </a:lnSpc>
              <a:spcBef>
                <a:spcPts val="0"/>
              </a:spcBef>
            </a:pPr>
            <a:r>
              <a:rPr lang="en-US" sz="2400" dirty="0" smtClean="0">
                <a:latin typeface="Calibri" panose="020F0502020204030204" pitchFamily="34" charset="0"/>
              </a:rPr>
              <a:t>22 municipalities within two states (Jalisco and Colima)</a:t>
            </a:r>
          </a:p>
          <a:p>
            <a:pPr marL="182880" indent="-182880">
              <a:lnSpc>
                <a:spcPct val="100000"/>
              </a:lnSpc>
              <a:spcBef>
                <a:spcPts val="0"/>
              </a:spcBef>
            </a:pPr>
            <a:r>
              <a:rPr lang="en-US" sz="2400" dirty="0" smtClean="0">
                <a:latin typeface="Calibri" panose="020F0502020204030204" pitchFamily="34" charset="0"/>
              </a:rPr>
              <a:t>Over 550,000 people reside in the watershed</a:t>
            </a:r>
            <a:endParaRPr lang="en-CA" sz="2400" dirty="0" smtClean="0">
              <a:latin typeface="Calibri" panose="020F0502020204030204" pitchFamily="34" charset="0"/>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4970" t="2919" r="31265" b="4420"/>
          <a:stretch/>
        </p:blipFill>
        <p:spPr>
          <a:xfrm>
            <a:off x="5891720" y="1403554"/>
            <a:ext cx="3200400" cy="3717132"/>
          </a:xfrm>
          <a:prstGeom prst="rect">
            <a:avLst/>
          </a:prstGeom>
          <a:ln>
            <a:solidFill>
              <a:srgbClr val="1268BD"/>
            </a:solidFill>
          </a:ln>
        </p:spPr>
      </p:pic>
      <p:pic>
        <p:nvPicPr>
          <p:cNvPr id="2" name="Picture 1" descr="C:\Users\trishb\AppData\Local\Microsoft\Windows\Temporary Internet Files\Content.Outlook\KY75ALIS\AyuquilaArmeria_RiverBasinV2.jpg"/>
          <p:cNvPicPr>
            <a:picLocks noChangeAspect="1"/>
          </p:cNvPicPr>
          <p:nvPr/>
        </p:nvPicPr>
        <p:blipFill rotWithShape="1">
          <a:blip r:embed="rId4" cstate="screen">
            <a:extLst>
              <a:ext uri="{28A0092B-C50C-407E-A947-70E740481C1C}">
                <a14:useLocalDpi xmlns:a14="http://schemas.microsoft.com/office/drawing/2010/main"/>
              </a:ext>
            </a:extLst>
          </a:blip>
          <a:srcRect l="2563" t="78251" r="49229" b="1567"/>
          <a:stretch/>
        </p:blipFill>
        <p:spPr bwMode="auto">
          <a:xfrm>
            <a:off x="4977683" y="4988175"/>
            <a:ext cx="1828800" cy="1014984"/>
          </a:xfrm>
          <a:prstGeom prst="rect">
            <a:avLst/>
          </a:prstGeom>
          <a:noFill/>
          <a:ln>
            <a:solidFill>
              <a:srgbClr val="1268BD"/>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75105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271136" y="1129352"/>
            <a:ext cx="8229600" cy="64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latin typeface="Calibri" panose="020F0502020204030204" pitchFamily="34" charset="0"/>
              </a:rPr>
              <a:t>Mission 1 Overview – Project Definition</a:t>
            </a:r>
            <a:endParaRPr lang="en-US" sz="3600" b="1" dirty="0">
              <a:solidFill>
                <a:schemeClr val="accent1">
                  <a:lumMod val="75000"/>
                </a:schemeClr>
              </a:solidFill>
              <a:latin typeface="Calibri" panose="020F0502020204030204" pitchFamily="34" charset="0"/>
            </a:endParaRPr>
          </a:p>
        </p:txBody>
      </p:sp>
      <p:sp>
        <p:nvSpPr>
          <p:cNvPr id="3" name="Content Placeholder 3"/>
          <p:cNvSpPr txBox="1">
            <a:spLocks/>
          </p:cNvSpPr>
          <p:nvPr/>
        </p:nvSpPr>
        <p:spPr>
          <a:xfrm>
            <a:off x="316176" y="1665024"/>
            <a:ext cx="5410200" cy="4297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i="1" dirty="0" smtClean="0">
                <a:latin typeface="Calibri" panose="020F0502020204030204" pitchFamily="34" charset="0"/>
              </a:rPr>
              <a:t>December 2011</a:t>
            </a:r>
          </a:p>
          <a:p>
            <a:pPr marL="0" indent="0">
              <a:lnSpc>
                <a:spcPct val="100000"/>
              </a:lnSpc>
              <a:spcBef>
                <a:spcPts val="0"/>
              </a:spcBef>
              <a:buFont typeface="Arial" panose="020B0604020202020204" pitchFamily="34" charset="0"/>
              <a:buNone/>
            </a:pPr>
            <a:r>
              <a:rPr lang="en-CA" sz="1600" dirty="0" smtClean="0">
                <a:latin typeface="Calibri" panose="020F0502020204030204" pitchFamily="34" charset="0"/>
              </a:rPr>
              <a:t>Project Definition Mission focused on four areas:</a:t>
            </a:r>
          </a:p>
          <a:p>
            <a:pPr marL="182880" indent="-182880">
              <a:lnSpc>
                <a:spcPct val="100000"/>
              </a:lnSpc>
              <a:spcBef>
                <a:spcPts val="0"/>
              </a:spcBef>
            </a:pPr>
            <a:r>
              <a:rPr lang="en-CA" sz="1600" dirty="0" smtClean="0">
                <a:latin typeface="Calibri" panose="020F0502020204030204" pitchFamily="34" charset="0"/>
              </a:rPr>
              <a:t>Governance;</a:t>
            </a:r>
          </a:p>
          <a:p>
            <a:pPr marL="182880" indent="-182880">
              <a:lnSpc>
                <a:spcPct val="100000"/>
              </a:lnSpc>
              <a:spcBef>
                <a:spcPts val="0"/>
              </a:spcBef>
            </a:pPr>
            <a:r>
              <a:rPr lang="en-CA" sz="1600" dirty="0" smtClean="0">
                <a:latin typeface="Calibri" panose="020F0502020204030204" pitchFamily="34" charset="0"/>
              </a:rPr>
              <a:t>Water Quality Improvement/Wastewater Treatment;</a:t>
            </a:r>
          </a:p>
          <a:p>
            <a:pPr marL="182880" indent="-182880">
              <a:lnSpc>
                <a:spcPct val="100000"/>
              </a:lnSpc>
              <a:spcBef>
                <a:spcPts val="0"/>
              </a:spcBef>
            </a:pPr>
            <a:r>
              <a:rPr lang="en-CA" sz="1600" dirty="0" smtClean="0">
                <a:latin typeface="Calibri" panose="020F0502020204030204" pitchFamily="34" charset="0"/>
              </a:rPr>
              <a:t>Stewardship; and</a:t>
            </a:r>
          </a:p>
          <a:p>
            <a:pPr marL="182880" indent="-182880">
              <a:lnSpc>
                <a:spcPct val="100000"/>
              </a:lnSpc>
              <a:spcBef>
                <a:spcPts val="0"/>
              </a:spcBef>
            </a:pPr>
            <a:r>
              <a:rPr lang="en-CA" sz="1600" dirty="0" smtClean="0">
                <a:latin typeface="Calibri" panose="020F0502020204030204" pitchFamily="34" charset="0"/>
              </a:rPr>
              <a:t>Education.</a:t>
            </a:r>
          </a:p>
          <a:p>
            <a:pPr marL="0" indent="0">
              <a:lnSpc>
                <a:spcPct val="100000"/>
              </a:lnSpc>
              <a:spcBef>
                <a:spcPts val="0"/>
              </a:spcBef>
              <a:buFont typeface="Arial" panose="020B0604020202020204" pitchFamily="34" charset="0"/>
              <a:buNone/>
            </a:pPr>
            <a:endParaRPr lang="en-US" sz="1600" dirty="0" smtClean="0">
              <a:latin typeface="Calibri" panose="020F0502020204030204" pitchFamily="34" charset="0"/>
            </a:endParaRPr>
          </a:p>
          <a:p>
            <a:pPr marL="0" indent="0">
              <a:lnSpc>
                <a:spcPct val="100000"/>
              </a:lnSpc>
              <a:spcBef>
                <a:spcPts val="0"/>
              </a:spcBef>
              <a:buFont typeface="Arial" panose="020B0604020202020204" pitchFamily="34" charset="0"/>
              <a:buNone/>
            </a:pPr>
            <a:r>
              <a:rPr lang="en-US" sz="1600" dirty="0" smtClean="0">
                <a:latin typeface="Calibri" panose="020F0502020204030204" pitchFamily="34" charset="0"/>
              </a:rPr>
              <a:t>Achievements included:</a:t>
            </a:r>
          </a:p>
          <a:p>
            <a:pPr marL="182880" indent="-182880">
              <a:lnSpc>
                <a:spcPct val="100000"/>
              </a:lnSpc>
              <a:spcBef>
                <a:spcPts val="0"/>
              </a:spcBef>
            </a:pPr>
            <a:r>
              <a:rPr lang="en-CA" sz="1600" dirty="0" smtClean="0">
                <a:latin typeface="Calibri" panose="020F0502020204030204" pitchFamily="34" charset="0"/>
              </a:rPr>
              <a:t>Visited the river basin to assess the watershed;</a:t>
            </a:r>
          </a:p>
          <a:p>
            <a:pPr marL="182880" indent="-182880">
              <a:lnSpc>
                <a:spcPct val="100000"/>
              </a:lnSpc>
              <a:spcBef>
                <a:spcPts val="0"/>
              </a:spcBef>
            </a:pPr>
            <a:r>
              <a:rPr lang="en-CA" sz="1600" dirty="0" smtClean="0">
                <a:latin typeface="Calibri" panose="020F0502020204030204" pitchFamily="34" charset="0"/>
              </a:rPr>
              <a:t>Exchanged information and knowledge on watersheds and programs;</a:t>
            </a:r>
          </a:p>
          <a:p>
            <a:pPr marL="182880" indent="-182880">
              <a:lnSpc>
                <a:spcPct val="100000"/>
              </a:lnSpc>
              <a:spcBef>
                <a:spcPts val="0"/>
              </a:spcBef>
            </a:pPr>
            <a:r>
              <a:rPr lang="en-CA" sz="1600" dirty="0" smtClean="0">
                <a:latin typeface="Calibri" panose="020F0502020204030204" pitchFamily="34" charset="0"/>
              </a:rPr>
              <a:t>Documented and evaluated the watershed and work completed by JIRA;</a:t>
            </a:r>
          </a:p>
          <a:p>
            <a:pPr marL="182880" indent="-182880">
              <a:lnSpc>
                <a:spcPct val="100000"/>
              </a:lnSpc>
              <a:spcBef>
                <a:spcPts val="0"/>
              </a:spcBef>
            </a:pPr>
            <a:r>
              <a:rPr lang="en-CA" sz="1600" dirty="0" smtClean="0">
                <a:latin typeface="Calibri" panose="020F0502020204030204" pitchFamily="34" charset="0"/>
              </a:rPr>
              <a:t>Defined and assessed the twinning project and its purpose;</a:t>
            </a:r>
          </a:p>
          <a:p>
            <a:pPr marL="182880" indent="-182880">
              <a:lnSpc>
                <a:spcPct val="100000"/>
              </a:lnSpc>
              <a:spcBef>
                <a:spcPts val="0"/>
              </a:spcBef>
            </a:pPr>
            <a:r>
              <a:rPr lang="en-CA" sz="1600" dirty="0" smtClean="0">
                <a:latin typeface="Calibri" panose="020F0502020204030204" pitchFamily="34" charset="0"/>
              </a:rPr>
              <a:t>Facilitated a workshop on the project goals, deliverables, outcomes, responsibilities and budget; and </a:t>
            </a:r>
          </a:p>
          <a:p>
            <a:pPr marL="182880" indent="-182880">
              <a:lnSpc>
                <a:spcPct val="100000"/>
              </a:lnSpc>
              <a:spcBef>
                <a:spcPts val="0"/>
              </a:spcBef>
            </a:pPr>
            <a:r>
              <a:rPr lang="en-CA" sz="1600" dirty="0" smtClean="0">
                <a:latin typeface="Calibri" panose="020F0502020204030204" pitchFamily="34" charset="0"/>
              </a:rPr>
              <a:t>Prepared for Mission 2</a:t>
            </a:r>
            <a:endParaRPr lang="en-US" sz="1600" dirty="0">
              <a:latin typeface="Calibri" panose="020F0502020204030204" pitchFamily="34" charset="0"/>
            </a:endParaRPr>
          </a:p>
        </p:txBody>
      </p:sp>
      <p:pic>
        <p:nvPicPr>
          <p:cNvPr id="4" name="Picture 3" descr="DSCF670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4558" y="1678672"/>
            <a:ext cx="2682240" cy="2011680"/>
          </a:xfrm>
          <a:prstGeom prst="rect">
            <a:avLst/>
          </a:prstGeom>
          <a:ln>
            <a:noFill/>
          </a:ln>
          <a:effectLst>
            <a:outerShdw blurRad="292100" dist="139700" dir="2700000" algn="tl" rotWithShape="0">
              <a:srgbClr val="333333">
                <a:alpha val="65000"/>
              </a:srgbClr>
            </a:outerShdw>
          </a:effectLst>
        </p:spPr>
      </p:pic>
      <p:pic>
        <p:nvPicPr>
          <p:cNvPr id="5" name="Picture 2" descr="S:\TrishB\Twinning\Mission II\Signing the Twinning Agreemen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91200" y="3827353"/>
            <a:ext cx="2682240"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6982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0224" y="1129352"/>
            <a:ext cx="8229600" cy="64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latin typeface="Calibri" panose="020F0502020204030204" pitchFamily="34" charset="0"/>
              </a:rPr>
              <a:t>Mission 2 Overview – Knowledge Building</a:t>
            </a:r>
            <a:endParaRPr lang="en-US" sz="3600" b="1" dirty="0">
              <a:solidFill>
                <a:schemeClr val="accent1">
                  <a:lumMod val="75000"/>
                </a:schemeClr>
              </a:solidFill>
              <a:latin typeface="Calibri" panose="020F0502020204030204" pitchFamily="34" charset="0"/>
            </a:endParaRPr>
          </a:p>
        </p:txBody>
      </p:sp>
      <p:pic>
        <p:nvPicPr>
          <p:cNvPr id="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5582" y="3797489"/>
            <a:ext cx="2743199"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txBox="1">
            <a:spLocks/>
          </p:cNvSpPr>
          <p:nvPr/>
        </p:nvSpPr>
        <p:spPr>
          <a:xfrm>
            <a:off x="326408" y="1665024"/>
            <a:ext cx="5120640" cy="4678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i="1" dirty="0" smtClean="0">
                <a:latin typeface="Calibri" panose="020F0502020204030204" pitchFamily="34" charset="0"/>
              </a:rPr>
              <a:t>September 2012</a:t>
            </a:r>
          </a:p>
          <a:p>
            <a:pPr marL="0" indent="0">
              <a:lnSpc>
                <a:spcPct val="100000"/>
              </a:lnSpc>
              <a:spcBef>
                <a:spcPts val="0"/>
              </a:spcBef>
              <a:buFont typeface="Arial" panose="020B0604020202020204" pitchFamily="34" charset="0"/>
              <a:buNone/>
            </a:pPr>
            <a:r>
              <a:rPr lang="en-CA" sz="1600" dirty="0" smtClean="0">
                <a:latin typeface="Calibri" panose="020F0502020204030204" pitchFamily="34" charset="0"/>
              </a:rPr>
              <a:t>Knowledge Building Mission focused on “hands on” learning based on three days of touring the Lake Simcoe watershed and taking part in workshops regarding strategic planning and watershed management plan development.</a:t>
            </a:r>
          </a:p>
          <a:p>
            <a:pPr marL="0" indent="0">
              <a:lnSpc>
                <a:spcPct val="100000"/>
              </a:lnSpc>
              <a:spcBef>
                <a:spcPts val="0"/>
              </a:spcBef>
              <a:buFont typeface="Arial" panose="020B0604020202020204" pitchFamily="34" charset="0"/>
              <a:buNone/>
            </a:pPr>
            <a:endParaRPr lang="en-US" sz="1600" dirty="0" smtClean="0">
              <a:latin typeface="Calibri" panose="020F0502020204030204" pitchFamily="34" charset="0"/>
            </a:endParaRPr>
          </a:p>
          <a:p>
            <a:pPr marL="0" indent="0">
              <a:lnSpc>
                <a:spcPct val="100000"/>
              </a:lnSpc>
              <a:spcBef>
                <a:spcPts val="0"/>
              </a:spcBef>
              <a:buFont typeface="Arial" panose="020B0604020202020204" pitchFamily="34" charset="0"/>
              <a:buNone/>
            </a:pPr>
            <a:r>
              <a:rPr lang="en-US" sz="1600" dirty="0" smtClean="0">
                <a:latin typeface="Calibri" panose="020F0502020204030204" pitchFamily="34" charset="0"/>
              </a:rPr>
              <a:t>Recommendations included:</a:t>
            </a:r>
          </a:p>
          <a:p>
            <a:pPr marL="182880" indent="-182880">
              <a:lnSpc>
                <a:spcPct val="100000"/>
              </a:lnSpc>
              <a:spcBef>
                <a:spcPts val="0"/>
              </a:spcBef>
            </a:pPr>
            <a:r>
              <a:rPr lang="en-CA" sz="1600" dirty="0" smtClean="0">
                <a:latin typeface="Calibri" panose="020F0502020204030204" pitchFamily="34" charset="0"/>
              </a:rPr>
              <a:t>An Integrated Watershed Management Plan should be developed including; strategic plan, annual operating plans and a component on public engagement</a:t>
            </a:r>
          </a:p>
          <a:p>
            <a:pPr marL="182880" indent="-182880">
              <a:lnSpc>
                <a:spcPct val="100000"/>
              </a:lnSpc>
              <a:spcBef>
                <a:spcPts val="0"/>
              </a:spcBef>
            </a:pPr>
            <a:r>
              <a:rPr lang="en-CA" sz="1600" dirty="0" smtClean="0">
                <a:latin typeface="Calibri" panose="020F0502020204030204" pitchFamily="34" charset="0"/>
              </a:rPr>
              <a:t>Monitoring gauges and a monitoring/measurements program be established</a:t>
            </a:r>
          </a:p>
          <a:p>
            <a:pPr marL="182880" indent="-182880">
              <a:lnSpc>
                <a:spcPct val="100000"/>
              </a:lnSpc>
              <a:spcBef>
                <a:spcPts val="0"/>
              </a:spcBef>
            </a:pPr>
            <a:r>
              <a:rPr lang="en-CA" sz="1600" dirty="0" smtClean="0">
                <a:latin typeface="Calibri" panose="020F0502020204030204" pitchFamily="34" charset="0"/>
              </a:rPr>
              <a:t>LSRCA and JIRA should expand its Twinning Partnership by early 2013 to include the University and the Commission through a revised Letter of Intent to Partner.</a:t>
            </a:r>
          </a:p>
          <a:p>
            <a:pPr marL="182880" indent="-182880">
              <a:lnSpc>
                <a:spcPct val="100000"/>
              </a:lnSpc>
              <a:spcBef>
                <a:spcPts val="0"/>
              </a:spcBef>
            </a:pPr>
            <a:r>
              <a:rPr lang="en-CA" sz="1600" dirty="0" smtClean="0">
                <a:latin typeface="Calibri" panose="020F0502020204030204" pitchFamily="34" charset="0"/>
              </a:rPr>
              <a:t>Mission 3 to focus on building capacity – focus on water monitoring network and restoration initiatives</a:t>
            </a:r>
            <a:endParaRPr lang="en-CA" sz="1600" dirty="0">
              <a:latin typeface="Calibri" panose="020F0502020204030204" pitchFamily="34" charset="0"/>
            </a:endParaRPr>
          </a:p>
        </p:txBody>
      </p:sp>
      <p:pic>
        <p:nvPicPr>
          <p:cNvPr id="5"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72200" y="1783080"/>
            <a:ext cx="2743199"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39346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6800" y="3276600"/>
            <a:ext cx="76200" cy="369332"/>
          </a:xfrm>
          <a:prstGeom prst="rect">
            <a:avLst/>
          </a:prstGeom>
          <a:noFill/>
        </p:spPr>
        <p:txBody>
          <a:bodyPr wrap="square" rtlCol="0">
            <a:spAutoFit/>
          </a:bodyPr>
          <a:lstStyle/>
          <a:p>
            <a:endParaRPr lang="en-US" dirty="0"/>
          </a:p>
        </p:txBody>
      </p:sp>
      <p:sp>
        <p:nvSpPr>
          <p:cNvPr id="3" name="Title 2"/>
          <p:cNvSpPr txBox="1">
            <a:spLocks/>
          </p:cNvSpPr>
          <p:nvPr/>
        </p:nvSpPr>
        <p:spPr>
          <a:xfrm>
            <a:off x="274320" y="1129352"/>
            <a:ext cx="8229600" cy="64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latin typeface="Calibri" panose="020F0502020204030204" pitchFamily="34" charset="0"/>
              </a:rPr>
              <a:t>Mission 3 Overview – Capacity Building</a:t>
            </a:r>
            <a:endParaRPr lang="en-CA" sz="3600" b="1" dirty="0">
              <a:solidFill>
                <a:schemeClr val="accent1">
                  <a:lumMod val="75000"/>
                </a:schemeClr>
              </a:solidFill>
              <a:latin typeface="Calibri" panose="020F0502020204030204" pitchFamily="34" charset="0"/>
            </a:endParaRPr>
          </a:p>
        </p:txBody>
      </p:sp>
      <p:sp>
        <p:nvSpPr>
          <p:cNvPr id="4" name="Content Placeholder 3"/>
          <p:cNvSpPr txBox="1">
            <a:spLocks/>
          </p:cNvSpPr>
          <p:nvPr/>
        </p:nvSpPr>
        <p:spPr>
          <a:xfrm>
            <a:off x="274320" y="1588824"/>
            <a:ext cx="8412480" cy="17827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b="1" i="1" dirty="0" smtClean="0">
                <a:latin typeface="Calibri" panose="020F0502020204030204" pitchFamily="34" charset="0"/>
              </a:rPr>
              <a:t>Phase I – April 2013</a:t>
            </a:r>
          </a:p>
          <a:p>
            <a:pPr marL="0" indent="0">
              <a:buNone/>
            </a:pPr>
            <a:r>
              <a:rPr lang="en-US" sz="1600" dirty="0" smtClean="0">
                <a:latin typeface="Calibri" panose="020F0502020204030204" pitchFamily="34" charset="0"/>
              </a:rPr>
              <a:t>Prior to Mission 3 the partnership was formally expanded and the vision updated:</a:t>
            </a:r>
            <a:endParaRPr lang="en-CA" sz="1600" dirty="0">
              <a:latin typeface="Calibri" panose="020F0502020204030204" pitchFamily="34" charset="0"/>
            </a:endParaRPr>
          </a:p>
          <a:p>
            <a:pPr marL="0" indent="0" algn="ctr">
              <a:spcBef>
                <a:spcPts val="0"/>
              </a:spcBef>
              <a:buNone/>
            </a:pPr>
            <a:r>
              <a:rPr lang="en-CA" sz="1600" i="1" dirty="0" smtClean="0">
                <a:solidFill>
                  <a:srgbClr val="0070C0"/>
                </a:solidFill>
                <a:latin typeface="Calibri" panose="020F0502020204030204" pitchFamily="34" charset="0"/>
              </a:rPr>
              <a:t>LSRCA, JIRA, CUCSUR and the </a:t>
            </a:r>
            <a:r>
              <a:rPr lang="en-CA" sz="1600" i="1" dirty="0">
                <a:solidFill>
                  <a:srgbClr val="0070C0"/>
                </a:solidFill>
                <a:latin typeface="Calibri" panose="020F0502020204030204" pitchFamily="34" charset="0"/>
              </a:rPr>
              <a:t>Watershed Commission of the Ayuquila-Armeria River are committed to partner to promote integrated watershed management in the Ayuquila-Armeria River Basin by developing twinning programs that will meet desired objectives and </a:t>
            </a:r>
            <a:r>
              <a:rPr lang="en-CA" sz="1600" i="1" dirty="0" smtClean="0">
                <a:solidFill>
                  <a:srgbClr val="0070C0"/>
                </a:solidFill>
                <a:latin typeface="Calibri" panose="020F0502020204030204" pitchFamily="34" charset="0"/>
              </a:rPr>
              <a:t>inspire positive</a:t>
            </a:r>
          </a:p>
          <a:p>
            <a:pPr marL="0" indent="0" algn="ctr">
              <a:spcBef>
                <a:spcPts val="0"/>
              </a:spcBef>
              <a:buNone/>
            </a:pPr>
            <a:r>
              <a:rPr lang="en-CA" sz="1600" i="1" dirty="0" smtClean="0">
                <a:solidFill>
                  <a:srgbClr val="0070C0"/>
                </a:solidFill>
                <a:latin typeface="Calibri" panose="020F0502020204030204" pitchFamily="34" charset="0"/>
              </a:rPr>
              <a:t>social </a:t>
            </a:r>
            <a:r>
              <a:rPr lang="en-CA" sz="1600" i="1" dirty="0">
                <a:solidFill>
                  <a:srgbClr val="0070C0"/>
                </a:solidFill>
                <a:latin typeface="Calibri" panose="020F0502020204030204" pitchFamily="34" charset="0"/>
              </a:rPr>
              <a:t>and environmental change in both c</a:t>
            </a:r>
            <a:r>
              <a:rPr lang="en-CA" sz="1600" i="1" dirty="0" smtClean="0">
                <a:solidFill>
                  <a:srgbClr val="0070C0"/>
                </a:solidFill>
                <a:latin typeface="Calibri" panose="020F0502020204030204" pitchFamily="34" charset="0"/>
              </a:rPr>
              <a:t>ountries</a:t>
            </a:r>
            <a:r>
              <a:rPr lang="en-CA" sz="1600" i="1" dirty="0">
                <a:solidFill>
                  <a:srgbClr val="0070C0"/>
                </a:solidFill>
                <a:latin typeface="Calibri" panose="020F0502020204030204" pitchFamily="34" charset="0"/>
              </a:rPr>
              <a:t>. </a:t>
            </a:r>
            <a:endParaRPr lang="en-US" sz="1600" i="1" dirty="0" smtClean="0">
              <a:solidFill>
                <a:srgbClr val="0070C0"/>
              </a:solidFill>
              <a:latin typeface="Calibri" panose="020F0502020204030204" pitchFamily="34" charset="0"/>
            </a:endParaRPr>
          </a:p>
        </p:txBody>
      </p:sp>
      <p:sp>
        <p:nvSpPr>
          <p:cNvPr id="6" name="Content Placeholder 3"/>
          <p:cNvSpPr txBox="1">
            <a:spLocks/>
          </p:cNvSpPr>
          <p:nvPr/>
        </p:nvSpPr>
        <p:spPr>
          <a:xfrm>
            <a:off x="178784" y="3406843"/>
            <a:ext cx="5288280" cy="2865437"/>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600" dirty="0" smtClean="0">
                <a:latin typeface="Calibri" panose="020F0502020204030204" pitchFamily="34" charset="0"/>
              </a:rPr>
              <a:t>Key accomplishments included:</a:t>
            </a:r>
          </a:p>
          <a:p>
            <a:pPr marL="182880" indent="-182880">
              <a:spcBef>
                <a:spcPts val="0"/>
              </a:spcBef>
            </a:pPr>
            <a:r>
              <a:rPr lang="en-CA" sz="1600" dirty="0">
                <a:latin typeface="Calibri" panose="020F0502020204030204" pitchFamily="34" charset="0"/>
              </a:rPr>
              <a:t>Focused workshop sessions on developing a </a:t>
            </a:r>
            <a:r>
              <a:rPr lang="en-CA" sz="1600" dirty="0" smtClean="0">
                <a:latin typeface="Calibri" panose="020F0502020204030204" pitchFamily="34" charset="0"/>
              </a:rPr>
              <a:t>watershed </a:t>
            </a:r>
            <a:r>
              <a:rPr lang="en-CA" sz="1600" dirty="0">
                <a:latin typeface="Calibri" panose="020F0502020204030204" pitchFamily="34" charset="0"/>
              </a:rPr>
              <a:t>plan, reviewing the current monitoring program, identifying restoration opportunities and reviewing current communication programs; </a:t>
            </a:r>
          </a:p>
          <a:p>
            <a:pPr marL="182880" indent="-182880">
              <a:spcBef>
                <a:spcPts val="0"/>
              </a:spcBef>
            </a:pPr>
            <a:r>
              <a:rPr lang="en-CA" sz="1600" dirty="0">
                <a:latin typeface="Calibri" panose="020F0502020204030204" pitchFamily="34" charset="0"/>
              </a:rPr>
              <a:t>Presenting the new partnership to JIRA Board of </a:t>
            </a:r>
            <a:r>
              <a:rPr lang="en-CA" sz="1600" dirty="0" smtClean="0">
                <a:latin typeface="Calibri" panose="020F0502020204030204" pitchFamily="34" charset="0"/>
              </a:rPr>
              <a:t>Directors </a:t>
            </a:r>
            <a:r>
              <a:rPr lang="en-CA" sz="1600" dirty="0">
                <a:latin typeface="Calibri" panose="020F0502020204030204" pitchFamily="34" charset="0"/>
              </a:rPr>
              <a:t>with representatives from the University and </a:t>
            </a:r>
            <a:r>
              <a:rPr lang="en-CA" sz="1600" dirty="0" smtClean="0">
                <a:latin typeface="Calibri" panose="020F0502020204030204" pitchFamily="34" charset="0"/>
              </a:rPr>
              <a:t>AAWC;</a:t>
            </a:r>
          </a:p>
          <a:p>
            <a:pPr marL="182880" indent="-182880">
              <a:spcBef>
                <a:spcPts val="0"/>
              </a:spcBef>
            </a:pPr>
            <a:r>
              <a:rPr lang="en-CA" sz="1600" dirty="0" smtClean="0">
                <a:latin typeface="Calibri" panose="020F0502020204030204" pitchFamily="34" charset="0"/>
              </a:rPr>
              <a:t>Visiting monitoring </a:t>
            </a:r>
            <a:r>
              <a:rPr lang="en-CA" sz="1600" dirty="0">
                <a:latin typeface="Calibri" panose="020F0502020204030204" pitchFamily="34" charset="0"/>
              </a:rPr>
              <a:t>network sites and potential </a:t>
            </a:r>
            <a:r>
              <a:rPr lang="en-CA" sz="1600" dirty="0" smtClean="0">
                <a:latin typeface="Calibri" panose="020F0502020204030204" pitchFamily="34" charset="0"/>
              </a:rPr>
              <a:t>restoration </a:t>
            </a:r>
            <a:r>
              <a:rPr lang="en-CA" sz="1600" dirty="0">
                <a:latin typeface="Calibri" panose="020F0502020204030204" pitchFamily="34" charset="0"/>
              </a:rPr>
              <a:t>projects; </a:t>
            </a:r>
            <a:endParaRPr lang="en-CA" sz="1600" dirty="0" smtClean="0">
              <a:latin typeface="Calibri" panose="020F0502020204030204" pitchFamily="34" charset="0"/>
            </a:endParaRPr>
          </a:p>
          <a:p>
            <a:pPr marL="182880" indent="-182880">
              <a:spcBef>
                <a:spcPts val="0"/>
              </a:spcBef>
            </a:pPr>
            <a:r>
              <a:rPr lang="en-CA" sz="1600" dirty="0" smtClean="0">
                <a:latin typeface="Calibri" panose="020F0502020204030204" pitchFamily="34" charset="0"/>
              </a:rPr>
              <a:t>Visiting </a:t>
            </a:r>
            <a:r>
              <a:rPr lang="en-CA" sz="1600" dirty="0">
                <a:latin typeface="Calibri" panose="020F0502020204030204" pitchFamily="34" charset="0"/>
              </a:rPr>
              <a:t>a major erosion site in </a:t>
            </a:r>
            <a:r>
              <a:rPr lang="en-CA" sz="1600" dirty="0" err="1">
                <a:latin typeface="Calibri" panose="020F0502020204030204" pitchFamily="34" charset="0"/>
              </a:rPr>
              <a:t>Tapalpa</a:t>
            </a:r>
            <a:r>
              <a:rPr lang="en-CA" sz="1600" dirty="0" smtClean="0">
                <a:latin typeface="Calibri" panose="020F0502020204030204" pitchFamily="34" charset="0"/>
              </a:rPr>
              <a:t>; and</a:t>
            </a:r>
          </a:p>
          <a:p>
            <a:pPr marL="182880" indent="-182880">
              <a:spcBef>
                <a:spcPts val="0"/>
              </a:spcBef>
            </a:pPr>
            <a:r>
              <a:rPr lang="en-CA" sz="1600" dirty="0" smtClean="0">
                <a:latin typeface="Calibri" panose="020F0502020204030204" pitchFamily="34" charset="0"/>
              </a:rPr>
              <a:t>Preparing </a:t>
            </a:r>
            <a:r>
              <a:rPr lang="en-CA" sz="1600" dirty="0">
                <a:latin typeface="Calibri" panose="020F0502020204030204" pitchFamily="34" charset="0"/>
              </a:rPr>
              <a:t>for </a:t>
            </a:r>
            <a:r>
              <a:rPr lang="en-CA" sz="1600" dirty="0" smtClean="0">
                <a:latin typeface="Calibri" panose="020F0502020204030204" pitchFamily="34" charset="0"/>
              </a:rPr>
              <a:t>Phase II of the Mission.</a:t>
            </a:r>
            <a:endParaRPr lang="en-US" sz="1600" dirty="0">
              <a:latin typeface="Calibri" panose="020F0502020204030204" pitchFamily="34" charset="0"/>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4361" y="4299635"/>
            <a:ext cx="2197845" cy="1645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1524" y="3276600"/>
            <a:ext cx="2188033" cy="1645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07654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274320" y="2464850"/>
            <a:ext cx="5943600" cy="2286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spcBef>
                <a:spcPts val="0"/>
              </a:spcBef>
            </a:pPr>
            <a:r>
              <a:rPr lang="en-CA" sz="1800" dirty="0" smtClean="0">
                <a:latin typeface="Calibri" panose="020F0502020204030204" pitchFamily="34" charset="0"/>
              </a:rPr>
              <a:t>Tour of basin from Colima to </a:t>
            </a:r>
            <a:r>
              <a:rPr lang="en-CA" sz="1800" dirty="0" err="1" smtClean="0">
                <a:latin typeface="Calibri" panose="020F0502020204030204" pitchFamily="34" charset="0"/>
              </a:rPr>
              <a:t>Autlán</a:t>
            </a:r>
            <a:endParaRPr lang="en-CA" sz="1800" dirty="0" smtClean="0">
              <a:latin typeface="Calibri" panose="020F0502020204030204" pitchFamily="34" charset="0"/>
            </a:endParaRPr>
          </a:p>
          <a:p>
            <a:pPr marL="182880" indent="-182880">
              <a:spcBef>
                <a:spcPts val="0"/>
              </a:spcBef>
            </a:pPr>
            <a:r>
              <a:rPr lang="en-CA" sz="1800" dirty="0" smtClean="0">
                <a:latin typeface="Calibri" panose="020F0502020204030204" pitchFamily="34" charset="0"/>
              </a:rPr>
              <a:t>65 linear metres of river bank restored</a:t>
            </a:r>
          </a:p>
          <a:p>
            <a:pPr marL="182880" indent="-182880">
              <a:spcBef>
                <a:spcPts val="0"/>
              </a:spcBef>
            </a:pPr>
            <a:r>
              <a:rPr lang="en-US" sz="1800" dirty="0" smtClean="0">
                <a:latin typeface="Calibri" panose="020F0502020204030204" pitchFamily="34" charset="0"/>
              </a:rPr>
              <a:t>Erosion site repaired</a:t>
            </a:r>
          </a:p>
          <a:p>
            <a:pPr marL="182880" indent="-182880">
              <a:spcBef>
                <a:spcPts val="0"/>
              </a:spcBef>
            </a:pPr>
            <a:r>
              <a:rPr lang="en-US" sz="1800" dirty="0" smtClean="0">
                <a:latin typeface="Calibri" panose="020F0502020204030204" pitchFamily="34" charset="0"/>
              </a:rPr>
              <a:t>6 monitoring stations installed</a:t>
            </a:r>
          </a:p>
          <a:p>
            <a:pPr marL="182880" indent="-182880">
              <a:spcBef>
                <a:spcPts val="0"/>
              </a:spcBef>
            </a:pPr>
            <a:r>
              <a:rPr lang="en-US" sz="1800" dirty="0" smtClean="0">
                <a:latin typeface="Calibri" panose="020F0502020204030204" pitchFamily="34" charset="0"/>
              </a:rPr>
              <a:t>1 weather station installed</a:t>
            </a:r>
          </a:p>
          <a:p>
            <a:pPr marL="182880" indent="-182880">
              <a:spcBef>
                <a:spcPts val="0"/>
              </a:spcBef>
            </a:pPr>
            <a:r>
              <a:rPr lang="en-US" sz="1800" dirty="0" smtClean="0">
                <a:latin typeface="Calibri" panose="020F0502020204030204" pitchFamily="34" charset="0"/>
              </a:rPr>
              <a:t>Workshops conducted</a:t>
            </a:r>
          </a:p>
          <a:p>
            <a:pPr marL="182880" indent="-182880">
              <a:spcBef>
                <a:spcPts val="0"/>
              </a:spcBef>
            </a:pPr>
            <a:r>
              <a:rPr lang="en-US" sz="1800" dirty="0" smtClean="0">
                <a:latin typeface="Calibri" panose="020F0502020204030204" pitchFamily="34" charset="0"/>
              </a:rPr>
              <a:t>Tree planting with the community</a:t>
            </a:r>
          </a:p>
          <a:p>
            <a:pPr marL="182880" indent="-182880">
              <a:spcBef>
                <a:spcPts val="0"/>
              </a:spcBef>
            </a:pPr>
            <a:r>
              <a:rPr lang="en-US" sz="1800" dirty="0" smtClean="0">
                <a:latin typeface="Calibri" panose="020F0502020204030204" pitchFamily="34" charset="0"/>
              </a:rPr>
              <a:t>Successful meeting with Federal, State and local water agency representatives.</a:t>
            </a:r>
            <a:endParaRPr lang="en-CA" sz="1800" dirty="0">
              <a:latin typeface="Calibri" panose="020F0502020204030204"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75" y="5055810"/>
            <a:ext cx="1523102" cy="114232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310" y="4090589"/>
            <a:ext cx="2438400" cy="18288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7310" y="2261789"/>
            <a:ext cx="2438400" cy="1828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4141" y="4826537"/>
            <a:ext cx="1828800" cy="1371600"/>
          </a:xfrm>
          <a:prstGeom prst="rect">
            <a:avLst/>
          </a:prstGeom>
          <a:ln>
            <a:noFill/>
          </a:ln>
          <a:effectLst>
            <a:outerShdw blurRad="292100" dist="139700" dir="2700000" algn="tl" rotWithShape="0">
              <a:srgbClr val="333333">
                <a:alpha val="65000"/>
              </a:srgbClr>
            </a:outerShdw>
          </a:effectLst>
        </p:spPr>
      </p:pic>
      <p:pic>
        <p:nvPicPr>
          <p:cNvPr id="7" name="Picture 2" descr="E:\Twinning Photos-2013\Pictures\BrianK\Nov 12\DSCF166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3875" y="5020185"/>
            <a:ext cx="1570603" cy="1177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274320" y="1606406"/>
            <a:ext cx="8209643" cy="1036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800" b="1" i="1" dirty="0">
                <a:latin typeface="Calibri" panose="020F0502020204030204" pitchFamily="34" charset="0"/>
              </a:rPr>
              <a:t>Phase II – November 2013</a:t>
            </a:r>
          </a:p>
          <a:p>
            <a:pPr marL="0" indent="0">
              <a:spcBef>
                <a:spcPts val="0"/>
              </a:spcBef>
              <a:buNone/>
            </a:pPr>
            <a:r>
              <a:rPr lang="en-CA" sz="1800" dirty="0">
                <a:latin typeface="Calibri" panose="020F0502020204030204" pitchFamily="34" charset="0"/>
              </a:rPr>
              <a:t>A team of 5 LSRCA staff arrived on November 3</a:t>
            </a:r>
            <a:r>
              <a:rPr lang="en-CA" sz="1800" baseline="30000" dirty="0">
                <a:latin typeface="Calibri" panose="020F0502020204030204" pitchFamily="34" charset="0"/>
              </a:rPr>
              <a:t>rd</a:t>
            </a:r>
            <a:r>
              <a:rPr lang="en-CA" sz="1800" dirty="0">
                <a:latin typeface="Calibri" panose="020F0502020204030204" pitchFamily="34" charset="0"/>
              </a:rPr>
              <a:t> to </a:t>
            </a:r>
            <a:r>
              <a:rPr lang="en-CA" sz="1800" dirty="0" smtClean="0">
                <a:latin typeface="Calibri" panose="020F0502020204030204" pitchFamily="34" charset="0"/>
              </a:rPr>
              <a:t>establish </a:t>
            </a:r>
            <a:r>
              <a:rPr lang="en-CA" sz="1800" dirty="0">
                <a:latin typeface="Calibri" panose="020F0502020204030204" pitchFamily="34" charset="0"/>
              </a:rPr>
              <a:t>a Monitoring, Measuring and </a:t>
            </a:r>
            <a:r>
              <a:rPr lang="en-CA" sz="1800" dirty="0" smtClean="0">
                <a:latin typeface="Calibri" panose="020F0502020204030204" pitchFamily="34" charset="0"/>
              </a:rPr>
              <a:t>Mitigation  Pilot Program:</a:t>
            </a:r>
            <a:endParaRPr lang="en-CA" sz="1800" dirty="0">
              <a:latin typeface="Calibri" panose="020F0502020204030204" pitchFamily="34" charset="0"/>
            </a:endParaRPr>
          </a:p>
        </p:txBody>
      </p:sp>
      <p:sp>
        <p:nvSpPr>
          <p:cNvPr id="11" name="Title 2"/>
          <p:cNvSpPr txBox="1">
            <a:spLocks/>
          </p:cNvSpPr>
          <p:nvPr/>
        </p:nvSpPr>
        <p:spPr>
          <a:xfrm>
            <a:off x="274320" y="1129352"/>
            <a:ext cx="8229600" cy="64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latin typeface="Calibri" panose="020F0502020204030204" pitchFamily="34" charset="0"/>
              </a:rPr>
              <a:t>Mission 3 Overview – Capacity Building</a:t>
            </a:r>
            <a:endParaRPr lang="en-CA" sz="36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32572673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83192" y="1127528"/>
            <a:ext cx="8229600"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75000"/>
                  </a:schemeClr>
                </a:solidFill>
                <a:latin typeface="Calibri" panose="020F0502020204030204" pitchFamily="34" charset="0"/>
              </a:rPr>
              <a:t>Mission 4 – Integrated Project </a:t>
            </a:r>
            <a:r>
              <a:rPr lang="en-US" sz="3600" b="1" dirty="0" smtClean="0">
                <a:solidFill>
                  <a:schemeClr val="accent1">
                    <a:lumMod val="75000"/>
                  </a:schemeClr>
                </a:solidFill>
                <a:latin typeface="Calibri" panose="020F0502020204030204" pitchFamily="34" charset="0"/>
              </a:rPr>
              <a:t>Planning</a:t>
            </a:r>
            <a:endParaRPr lang="en-CA" sz="3600" b="1" dirty="0">
              <a:solidFill>
                <a:schemeClr val="accent1">
                  <a:lumMod val="75000"/>
                </a:schemeClr>
              </a:solidFill>
              <a:latin typeface="Calibri" panose="020F0502020204030204" pitchFamily="34" charset="0"/>
            </a:endParaRPr>
          </a:p>
        </p:txBody>
      </p:sp>
      <p:sp>
        <p:nvSpPr>
          <p:cNvPr id="3" name="TextBox 2"/>
          <p:cNvSpPr txBox="1"/>
          <p:nvPr/>
        </p:nvSpPr>
        <p:spPr>
          <a:xfrm>
            <a:off x="154015" y="1661748"/>
            <a:ext cx="6126480" cy="3170099"/>
          </a:xfrm>
          <a:prstGeom prst="rect">
            <a:avLst/>
          </a:prstGeom>
          <a:noFill/>
        </p:spPr>
        <p:txBody>
          <a:bodyPr wrap="square" rtlCol="0">
            <a:spAutoFit/>
          </a:bodyPr>
          <a:lstStyle/>
          <a:p>
            <a:pPr marL="182880" indent="-182880">
              <a:buFont typeface="Arial" panose="020B0604020202020204" pitchFamily="34" charset="0"/>
              <a:buChar char="•"/>
            </a:pPr>
            <a:r>
              <a:rPr lang="en-CA" sz="2000" dirty="0" smtClean="0">
                <a:latin typeface="Calibri" panose="020F0502020204030204" pitchFamily="34" charset="0"/>
              </a:rPr>
              <a:t>Attended River Rally 2014 and 2015 with representatives from JIRA, UDG and AAWC.</a:t>
            </a:r>
          </a:p>
          <a:p>
            <a:pPr marL="182880" indent="-182880">
              <a:buFont typeface="Arial" panose="020B0604020202020204" pitchFamily="34" charset="0"/>
              <a:buChar char="•"/>
            </a:pPr>
            <a:r>
              <a:rPr lang="en-CA" sz="2000" dirty="0" smtClean="0"/>
              <a:t>Opportunity to learn </a:t>
            </a:r>
            <a:r>
              <a:rPr lang="en-CA" sz="2000" dirty="0"/>
              <a:t>about other international projects focused on watershed protection initiatives, network with other river advocates, and take part in </a:t>
            </a:r>
            <a:r>
              <a:rPr lang="en-CA" sz="2000" dirty="0" smtClean="0"/>
              <a:t>workshops.</a:t>
            </a:r>
          </a:p>
          <a:p>
            <a:pPr marL="182880" indent="-182880">
              <a:buFont typeface="Arial" panose="020B0604020202020204" pitchFamily="34" charset="0"/>
              <a:buChar char="•"/>
            </a:pPr>
            <a:r>
              <a:rPr lang="en-CA" sz="2000" dirty="0" smtClean="0"/>
              <a:t>Worked together on developing an integrated strategic plan for watershed management for the Ayuquila-</a:t>
            </a:r>
            <a:r>
              <a:rPr lang="en-CA" sz="2000" dirty="0" err="1" smtClean="0"/>
              <a:t>Armeria</a:t>
            </a:r>
            <a:r>
              <a:rPr lang="en-CA" sz="2000" dirty="0" smtClean="0"/>
              <a:t> River Basin.</a:t>
            </a:r>
          </a:p>
          <a:p>
            <a:pPr marL="182880" indent="-182880">
              <a:buFont typeface="Arial" panose="020B0604020202020204" pitchFamily="34" charset="0"/>
              <a:buChar char="•"/>
            </a:pPr>
            <a:r>
              <a:rPr lang="en-CA" sz="2000" dirty="0" smtClean="0">
                <a:latin typeface="Calibri" panose="020F0502020204030204" pitchFamily="34" charset="0"/>
              </a:rPr>
              <a:t>Continued restoration activities along Ayuquila River near El </a:t>
            </a:r>
            <a:r>
              <a:rPr lang="en-CA" sz="2000" dirty="0" err="1" smtClean="0">
                <a:latin typeface="Calibri" panose="020F0502020204030204" pitchFamily="34" charset="0"/>
              </a:rPr>
              <a:t>Grullo</a:t>
            </a:r>
            <a:r>
              <a:rPr lang="en-CA" sz="2000" dirty="0" smtClean="0">
                <a:latin typeface="Calibri" panose="020F0502020204030204" pitchFamily="34" charset="0"/>
              </a:rPr>
              <a:t>. </a:t>
            </a:r>
            <a:endParaRPr lang="en-CA" sz="2000" dirty="0">
              <a:latin typeface="Calibri" panose="020F0502020204030204" pitchFamily="34" charset="0"/>
            </a:endParaRPr>
          </a:p>
        </p:txBody>
      </p:sp>
      <p:pic>
        <p:nvPicPr>
          <p:cNvPr id="4" name="Picture 2" descr="E:\DCIM\112_FUJI\DSCF212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23554" y="1726664"/>
            <a:ext cx="2743200" cy="1792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E:\DCIM\112_FUJI\DSCF212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913" r="18633"/>
          <a:stretch/>
        </p:blipFill>
        <p:spPr bwMode="auto">
          <a:xfrm>
            <a:off x="6323554" y="3518790"/>
            <a:ext cx="2743200" cy="227790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7117" y="4603155"/>
            <a:ext cx="2377440" cy="1677244"/>
          </a:xfrm>
          <a:prstGeom prst="rect">
            <a:avLst/>
          </a:prstGeom>
          <a:ln>
            <a:noFill/>
          </a:ln>
          <a:effectLst>
            <a:outerShdw blurRad="292100" dist="139700" dir="2700000" algn="tl" rotWithShape="0">
              <a:srgbClr val="333333">
                <a:alpha val="65000"/>
              </a:srgbClr>
            </a:outerShdw>
          </a:effectLst>
        </p:spPr>
      </p:pic>
      <p:pic>
        <p:nvPicPr>
          <p:cNvPr id="8" name="Imagen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29" y="4908799"/>
            <a:ext cx="2045676"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7734921"/>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564</TotalTime>
  <Words>1536</Words>
  <Application>Microsoft Office PowerPoint</Application>
  <PresentationFormat>On-screen Show (4:3)</PresentationFormat>
  <Paragraphs>138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Brian Kemp</cp:lastModifiedBy>
  <cp:revision>54</cp:revision>
  <dcterms:created xsi:type="dcterms:W3CDTF">2016-07-18T05:53:10Z</dcterms:created>
  <dcterms:modified xsi:type="dcterms:W3CDTF">2017-09-18T05:59:57Z</dcterms:modified>
</cp:coreProperties>
</file>