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7" r:id="rId2"/>
    <p:sldId id="271" r:id="rId3"/>
    <p:sldId id="274" r:id="rId4"/>
    <p:sldId id="280" r:id="rId5"/>
    <p:sldId id="256" r:id="rId6"/>
    <p:sldId id="277" r:id="rId7"/>
    <p:sldId id="292" r:id="rId8"/>
    <p:sldId id="293" r:id="rId9"/>
    <p:sldId id="294" r:id="rId10"/>
    <p:sldId id="295" r:id="rId11"/>
    <p:sldId id="260" r:id="rId12"/>
    <p:sldId id="288" r:id="rId13"/>
    <p:sldId id="285" r:id="rId14"/>
    <p:sldId id="287" r:id="rId15"/>
    <p:sldId id="264" r:id="rId16"/>
    <p:sldId id="282" r:id="rId17"/>
    <p:sldId id="286" r:id="rId18"/>
    <p:sldId id="283" r:id="rId19"/>
    <p:sldId id="289" r:id="rId20"/>
    <p:sldId id="291" r:id="rId21"/>
    <p:sldId id="290" r:id="rId22"/>
    <p:sldId id="267" r:id="rId23"/>
    <p:sldId id="259" r:id="rId24"/>
    <p:sldId id="269" r:id="rId25"/>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8BC"/>
    <a:srgbClr val="C4D5EB"/>
    <a:srgbClr val="008E83"/>
    <a:srgbClr val="1268BD"/>
    <a:srgbClr val="C9FFFB"/>
    <a:srgbClr val="D4A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42" autoAdjust="0"/>
    <p:restoredTop sz="63996" autoAdjust="0"/>
  </p:normalViewPr>
  <p:slideViewPr>
    <p:cSldViewPr snapToGrid="0" showGuides="1">
      <p:cViewPr varScale="1">
        <p:scale>
          <a:sx n="68" d="100"/>
          <a:sy n="68" d="100"/>
        </p:scale>
        <p:origin x="1926" y="48"/>
      </p:cViewPr>
      <p:guideLst>
        <p:guide pos="3840"/>
        <p:guide orient="horz" pos="2160"/>
      </p:guideLst>
    </p:cSldViewPr>
  </p:slideViewPr>
  <p:notesTextViewPr>
    <p:cViewPr>
      <p:scale>
        <a:sx n="1" d="1"/>
        <a:sy n="1" d="1"/>
      </p:scale>
      <p:origin x="0" y="0"/>
    </p:cViewPr>
  </p:notesTextViewPr>
  <p:notesViewPr>
    <p:cSldViewPr snapToGrid="0">
      <p:cViewPr varScale="1">
        <p:scale>
          <a:sx n="73" d="100"/>
          <a:sy n="73" d="100"/>
        </p:scale>
        <p:origin x="-2688" y="-84"/>
      </p:cViewPr>
      <p:guideLst>
        <p:guide orient="horz" pos="2931"/>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5C372-C062-4264-934B-E2ED01A8037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C75E594B-5212-4FAF-8EC8-22FA3F12DE61}">
      <dgm:prSet phldrT="[Text]"/>
      <dgm:spPr>
        <a:solidFill>
          <a:srgbClr val="1268BD"/>
        </a:solidFill>
      </dgm:spPr>
      <dgm:t>
        <a:bodyPr/>
        <a:lstStyle/>
        <a:p>
          <a:r>
            <a:rPr lang="en-US" dirty="0"/>
            <a:t>Australian experience</a:t>
          </a:r>
        </a:p>
      </dgm:t>
    </dgm:pt>
    <dgm:pt modelId="{02361016-2F6F-41A9-9EE9-C5BA2460F774}" type="parTrans" cxnId="{2CA374FB-3DEC-47F5-B209-075D3D6ACCA0}">
      <dgm:prSet/>
      <dgm:spPr/>
      <dgm:t>
        <a:bodyPr/>
        <a:lstStyle/>
        <a:p>
          <a:endParaRPr lang="en-US"/>
        </a:p>
      </dgm:t>
    </dgm:pt>
    <dgm:pt modelId="{1C5F3BBB-DE30-426E-B779-A1E49FDFE17B}" type="sibTrans" cxnId="{2CA374FB-3DEC-47F5-B209-075D3D6ACCA0}">
      <dgm:prSet/>
      <dgm:spPr/>
      <dgm:t>
        <a:bodyPr/>
        <a:lstStyle/>
        <a:p>
          <a:endParaRPr lang="en-US"/>
        </a:p>
      </dgm:t>
    </dgm:pt>
    <dgm:pt modelId="{89AC5F07-D355-40D6-9EA7-57363DBE2698}">
      <dgm:prSet phldrT="[Text]"/>
      <dgm:spPr>
        <a:solidFill>
          <a:srgbClr val="008E83"/>
        </a:solidFill>
      </dgm:spPr>
      <dgm:t>
        <a:bodyPr/>
        <a:lstStyle/>
        <a:p>
          <a:pPr>
            <a:buFont typeface="Arial" panose="020B0604020202020204" pitchFamily="34" charset="0"/>
            <a:buNone/>
          </a:pPr>
          <a:r>
            <a:rPr lang="en-AU" dirty="0"/>
            <a:t>Manage water stress</a:t>
          </a:r>
          <a:endParaRPr lang="en-US" dirty="0"/>
        </a:p>
      </dgm:t>
    </dgm:pt>
    <dgm:pt modelId="{4DCCC057-619A-4D65-B3B9-41777EA6C7F5}" type="parTrans" cxnId="{3FFA947C-79BE-47BC-AA7C-47BFA0A8B66F}">
      <dgm:prSet/>
      <dgm:spPr/>
      <dgm:t>
        <a:bodyPr/>
        <a:lstStyle/>
        <a:p>
          <a:endParaRPr lang="en-US"/>
        </a:p>
      </dgm:t>
    </dgm:pt>
    <dgm:pt modelId="{F389D72F-3ED1-42F5-88B2-5C479CE706A9}" type="sibTrans" cxnId="{3FFA947C-79BE-47BC-AA7C-47BFA0A8B66F}">
      <dgm:prSet/>
      <dgm:spPr/>
      <dgm:t>
        <a:bodyPr/>
        <a:lstStyle/>
        <a:p>
          <a:endParaRPr lang="en-US"/>
        </a:p>
      </dgm:t>
    </dgm:pt>
    <dgm:pt modelId="{6FFFF602-36AE-4D64-AB08-772367788E6E}">
      <dgm:prSet/>
      <dgm:spPr>
        <a:solidFill>
          <a:srgbClr val="008E83"/>
        </a:solidFill>
      </dgm:spPr>
      <dgm:t>
        <a:bodyPr/>
        <a:lstStyle/>
        <a:p>
          <a:r>
            <a:rPr lang="en-AU" dirty="0"/>
            <a:t>Water sharing and allocation</a:t>
          </a:r>
        </a:p>
      </dgm:t>
    </dgm:pt>
    <dgm:pt modelId="{62E296AC-BE34-40C8-9D38-BB21B2F164BD}" type="parTrans" cxnId="{A92203E1-A2E2-4D39-9762-8B82E9B1FBF1}">
      <dgm:prSet/>
      <dgm:spPr/>
      <dgm:t>
        <a:bodyPr/>
        <a:lstStyle/>
        <a:p>
          <a:endParaRPr lang="en-US"/>
        </a:p>
      </dgm:t>
    </dgm:pt>
    <dgm:pt modelId="{41F3A040-A7DD-495E-A679-09FE8C52161C}" type="sibTrans" cxnId="{A92203E1-A2E2-4D39-9762-8B82E9B1FBF1}">
      <dgm:prSet/>
      <dgm:spPr/>
      <dgm:t>
        <a:bodyPr/>
        <a:lstStyle/>
        <a:p>
          <a:endParaRPr lang="en-US"/>
        </a:p>
      </dgm:t>
    </dgm:pt>
    <dgm:pt modelId="{9BE47376-3C44-4535-9A2F-754BECAA76CC}">
      <dgm:prSet/>
      <dgm:spPr>
        <a:solidFill>
          <a:srgbClr val="008E83"/>
        </a:solidFill>
      </dgm:spPr>
      <dgm:t>
        <a:bodyPr/>
        <a:lstStyle/>
        <a:p>
          <a:r>
            <a:rPr lang="en-AU"/>
            <a:t>Pollution control</a:t>
          </a:r>
          <a:endParaRPr lang="en-AU" dirty="0"/>
        </a:p>
      </dgm:t>
    </dgm:pt>
    <dgm:pt modelId="{0EA23749-EC3F-4CE2-A8D1-5E95D51D83BE}" type="parTrans" cxnId="{04F1C5FF-51A9-4A60-87B0-B9E4F58CE0D3}">
      <dgm:prSet/>
      <dgm:spPr/>
      <dgm:t>
        <a:bodyPr/>
        <a:lstStyle/>
        <a:p>
          <a:endParaRPr lang="en-US"/>
        </a:p>
      </dgm:t>
    </dgm:pt>
    <dgm:pt modelId="{DC1F64D3-E339-4CE3-9365-8795EB0F8675}" type="sibTrans" cxnId="{04F1C5FF-51A9-4A60-87B0-B9E4F58CE0D3}">
      <dgm:prSet/>
      <dgm:spPr/>
      <dgm:t>
        <a:bodyPr/>
        <a:lstStyle/>
        <a:p>
          <a:endParaRPr lang="en-US"/>
        </a:p>
      </dgm:t>
    </dgm:pt>
    <dgm:pt modelId="{E2DE32C8-F191-43F6-832F-D086B9065BD7}">
      <dgm:prSet/>
      <dgm:spPr>
        <a:solidFill>
          <a:srgbClr val="008E83"/>
        </a:solidFill>
      </dgm:spPr>
      <dgm:t>
        <a:bodyPr/>
        <a:lstStyle/>
        <a:p>
          <a:r>
            <a:rPr lang="en-AU" dirty="0"/>
            <a:t>Water reform journey</a:t>
          </a:r>
        </a:p>
      </dgm:t>
    </dgm:pt>
    <dgm:pt modelId="{036221F5-AF3A-4327-80D2-A34ED54C3354}" type="parTrans" cxnId="{B57065C5-C9A6-40A8-9BC4-0BB30842543C}">
      <dgm:prSet/>
      <dgm:spPr/>
      <dgm:t>
        <a:bodyPr/>
        <a:lstStyle/>
        <a:p>
          <a:endParaRPr lang="en-US"/>
        </a:p>
      </dgm:t>
    </dgm:pt>
    <dgm:pt modelId="{120A5AE1-84A4-46D9-92D9-C4B6F0CE4AC1}" type="sibTrans" cxnId="{B57065C5-C9A6-40A8-9BC4-0BB30842543C}">
      <dgm:prSet/>
      <dgm:spPr/>
      <dgm:t>
        <a:bodyPr/>
        <a:lstStyle/>
        <a:p>
          <a:endParaRPr lang="en-US"/>
        </a:p>
      </dgm:t>
    </dgm:pt>
    <dgm:pt modelId="{7093D4A5-5E5E-4D95-8528-7D5C3E8140DD}">
      <dgm:prSet/>
      <dgm:spPr>
        <a:solidFill>
          <a:srgbClr val="008E83"/>
        </a:solidFill>
      </dgm:spPr>
      <dgm:t>
        <a:bodyPr/>
        <a:lstStyle/>
        <a:p>
          <a:r>
            <a:rPr lang="en-AU" dirty="0"/>
            <a:t>Integrated river basin planning</a:t>
          </a:r>
        </a:p>
      </dgm:t>
    </dgm:pt>
    <dgm:pt modelId="{1C7CDCE2-EAF5-4CF4-B5E2-7D6885F46E21}" type="parTrans" cxnId="{CFEC5AB7-9252-411C-BE79-05F4FB2C8267}">
      <dgm:prSet/>
      <dgm:spPr/>
      <dgm:t>
        <a:bodyPr/>
        <a:lstStyle/>
        <a:p>
          <a:endParaRPr lang="en-US"/>
        </a:p>
      </dgm:t>
    </dgm:pt>
    <dgm:pt modelId="{F6F43DEA-5E9B-4A77-81B6-0AEE2AAC0987}" type="sibTrans" cxnId="{CFEC5AB7-9252-411C-BE79-05F4FB2C8267}">
      <dgm:prSet/>
      <dgm:spPr/>
      <dgm:t>
        <a:bodyPr/>
        <a:lstStyle/>
        <a:p>
          <a:endParaRPr lang="en-US"/>
        </a:p>
      </dgm:t>
    </dgm:pt>
    <dgm:pt modelId="{15F5C8F1-1DC9-41EA-AD04-F2558DDB92CF}">
      <dgm:prSet/>
      <dgm:spPr>
        <a:solidFill>
          <a:srgbClr val="008E83"/>
        </a:solidFill>
      </dgm:spPr>
      <dgm:t>
        <a:bodyPr/>
        <a:lstStyle/>
        <a:p>
          <a:r>
            <a:rPr lang="en-AU" dirty="0"/>
            <a:t>Engagement</a:t>
          </a:r>
        </a:p>
      </dgm:t>
    </dgm:pt>
    <dgm:pt modelId="{210CD24E-4873-4034-8E40-F4BF1A23776B}" type="parTrans" cxnId="{60073CE6-6C51-4164-9D5F-659909482580}">
      <dgm:prSet/>
      <dgm:spPr/>
      <dgm:t>
        <a:bodyPr/>
        <a:lstStyle/>
        <a:p>
          <a:endParaRPr lang="en-US"/>
        </a:p>
      </dgm:t>
    </dgm:pt>
    <dgm:pt modelId="{17A208E0-BA09-45E5-90F4-11AACC168377}" type="sibTrans" cxnId="{60073CE6-6C51-4164-9D5F-659909482580}">
      <dgm:prSet/>
      <dgm:spPr/>
      <dgm:t>
        <a:bodyPr/>
        <a:lstStyle/>
        <a:p>
          <a:endParaRPr lang="en-US"/>
        </a:p>
      </dgm:t>
    </dgm:pt>
    <dgm:pt modelId="{4914E7B2-04E4-41FB-8010-8682404ECED9}" type="pres">
      <dgm:prSet presAssocID="{4C95C372-C062-4264-934B-E2ED01A80375}" presName="Name0" presStyleCnt="0">
        <dgm:presLayoutVars>
          <dgm:chMax val="1"/>
          <dgm:dir/>
          <dgm:animLvl val="ctr"/>
          <dgm:resizeHandles val="exact"/>
        </dgm:presLayoutVars>
      </dgm:prSet>
      <dgm:spPr/>
      <dgm:t>
        <a:bodyPr/>
        <a:lstStyle/>
        <a:p>
          <a:endParaRPr lang="en-AU"/>
        </a:p>
      </dgm:t>
    </dgm:pt>
    <dgm:pt modelId="{A9A7431E-B2AF-4000-BA8E-8FB49D543675}" type="pres">
      <dgm:prSet presAssocID="{C75E594B-5212-4FAF-8EC8-22FA3F12DE61}" presName="centerShape" presStyleLbl="node0" presStyleIdx="0" presStyleCnt="1"/>
      <dgm:spPr/>
      <dgm:t>
        <a:bodyPr/>
        <a:lstStyle/>
        <a:p>
          <a:endParaRPr lang="en-AU"/>
        </a:p>
      </dgm:t>
    </dgm:pt>
    <dgm:pt modelId="{813A3865-0755-4CA5-AAEC-B118F8BEFD8F}" type="pres">
      <dgm:prSet presAssocID="{89AC5F07-D355-40D6-9EA7-57363DBE2698}" presName="node" presStyleLbl="node1" presStyleIdx="0" presStyleCnt="6">
        <dgm:presLayoutVars>
          <dgm:bulletEnabled val="1"/>
        </dgm:presLayoutVars>
      </dgm:prSet>
      <dgm:spPr/>
      <dgm:t>
        <a:bodyPr/>
        <a:lstStyle/>
        <a:p>
          <a:endParaRPr lang="en-AU"/>
        </a:p>
      </dgm:t>
    </dgm:pt>
    <dgm:pt modelId="{51E0A4FD-35EB-4091-A7EF-DB5320027314}" type="pres">
      <dgm:prSet presAssocID="{89AC5F07-D355-40D6-9EA7-57363DBE2698}" presName="dummy" presStyleCnt="0"/>
      <dgm:spPr/>
    </dgm:pt>
    <dgm:pt modelId="{CEF3F275-44F9-46E6-91A6-932762C53F1A}" type="pres">
      <dgm:prSet presAssocID="{F389D72F-3ED1-42F5-88B2-5C479CE706A9}" presName="sibTrans" presStyleLbl="sibTrans2D1" presStyleIdx="0" presStyleCnt="6"/>
      <dgm:spPr/>
      <dgm:t>
        <a:bodyPr/>
        <a:lstStyle/>
        <a:p>
          <a:endParaRPr lang="en-AU"/>
        </a:p>
      </dgm:t>
    </dgm:pt>
    <dgm:pt modelId="{7408327E-0A17-4213-BFB3-4C71A645FF18}" type="pres">
      <dgm:prSet presAssocID="{6FFFF602-36AE-4D64-AB08-772367788E6E}" presName="node" presStyleLbl="node1" presStyleIdx="1" presStyleCnt="6">
        <dgm:presLayoutVars>
          <dgm:bulletEnabled val="1"/>
        </dgm:presLayoutVars>
      </dgm:prSet>
      <dgm:spPr/>
      <dgm:t>
        <a:bodyPr/>
        <a:lstStyle/>
        <a:p>
          <a:endParaRPr lang="en-AU"/>
        </a:p>
      </dgm:t>
    </dgm:pt>
    <dgm:pt modelId="{905A0735-7B71-4F87-B0CE-30929D8DEB56}" type="pres">
      <dgm:prSet presAssocID="{6FFFF602-36AE-4D64-AB08-772367788E6E}" presName="dummy" presStyleCnt="0"/>
      <dgm:spPr/>
    </dgm:pt>
    <dgm:pt modelId="{B21077AC-1E31-436D-843A-6691424A2EA1}" type="pres">
      <dgm:prSet presAssocID="{41F3A040-A7DD-495E-A679-09FE8C52161C}" presName="sibTrans" presStyleLbl="sibTrans2D1" presStyleIdx="1" presStyleCnt="6"/>
      <dgm:spPr/>
      <dgm:t>
        <a:bodyPr/>
        <a:lstStyle/>
        <a:p>
          <a:endParaRPr lang="en-AU"/>
        </a:p>
      </dgm:t>
    </dgm:pt>
    <dgm:pt modelId="{4A4167BB-495A-4C2D-9EAF-AE995E7909FB}" type="pres">
      <dgm:prSet presAssocID="{9BE47376-3C44-4535-9A2F-754BECAA76CC}" presName="node" presStyleLbl="node1" presStyleIdx="2" presStyleCnt="6">
        <dgm:presLayoutVars>
          <dgm:bulletEnabled val="1"/>
        </dgm:presLayoutVars>
      </dgm:prSet>
      <dgm:spPr/>
      <dgm:t>
        <a:bodyPr/>
        <a:lstStyle/>
        <a:p>
          <a:endParaRPr lang="en-AU"/>
        </a:p>
      </dgm:t>
    </dgm:pt>
    <dgm:pt modelId="{354A8F31-D673-4BF7-B8A1-20F64288B196}" type="pres">
      <dgm:prSet presAssocID="{9BE47376-3C44-4535-9A2F-754BECAA76CC}" presName="dummy" presStyleCnt="0"/>
      <dgm:spPr/>
    </dgm:pt>
    <dgm:pt modelId="{37F847FF-2334-4935-AAA6-D5C98E761C1D}" type="pres">
      <dgm:prSet presAssocID="{DC1F64D3-E339-4CE3-9365-8795EB0F8675}" presName="sibTrans" presStyleLbl="sibTrans2D1" presStyleIdx="2" presStyleCnt="6"/>
      <dgm:spPr/>
      <dgm:t>
        <a:bodyPr/>
        <a:lstStyle/>
        <a:p>
          <a:endParaRPr lang="en-AU"/>
        </a:p>
      </dgm:t>
    </dgm:pt>
    <dgm:pt modelId="{445D7112-DE78-4A40-87AA-0997281EECD0}" type="pres">
      <dgm:prSet presAssocID="{E2DE32C8-F191-43F6-832F-D086B9065BD7}" presName="node" presStyleLbl="node1" presStyleIdx="3" presStyleCnt="6">
        <dgm:presLayoutVars>
          <dgm:bulletEnabled val="1"/>
        </dgm:presLayoutVars>
      </dgm:prSet>
      <dgm:spPr/>
      <dgm:t>
        <a:bodyPr/>
        <a:lstStyle/>
        <a:p>
          <a:endParaRPr lang="en-AU"/>
        </a:p>
      </dgm:t>
    </dgm:pt>
    <dgm:pt modelId="{1AE88358-C10C-4565-8814-8788FE3ABD46}" type="pres">
      <dgm:prSet presAssocID="{E2DE32C8-F191-43F6-832F-D086B9065BD7}" presName="dummy" presStyleCnt="0"/>
      <dgm:spPr/>
    </dgm:pt>
    <dgm:pt modelId="{4357EB4A-F54A-4879-A23A-30203CC9EF81}" type="pres">
      <dgm:prSet presAssocID="{120A5AE1-84A4-46D9-92D9-C4B6F0CE4AC1}" presName="sibTrans" presStyleLbl="sibTrans2D1" presStyleIdx="3" presStyleCnt="6"/>
      <dgm:spPr/>
      <dgm:t>
        <a:bodyPr/>
        <a:lstStyle/>
        <a:p>
          <a:endParaRPr lang="en-AU"/>
        </a:p>
      </dgm:t>
    </dgm:pt>
    <dgm:pt modelId="{EC52421B-E975-4744-8B10-2AEC0E74A9C9}" type="pres">
      <dgm:prSet presAssocID="{7093D4A5-5E5E-4D95-8528-7D5C3E8140DD}" presName="node" presStyleLbl="node1" presStyleIdx="4" presStyleCnt="6">
        <dgm:presLayoutVars>
          <dgm:bulletEnabled val="1"/>
        </dgm:presLayoutVars>
      </dgm:prSet>
      <dgm:spPr/>
      <dgm:t>
        <a:bodyPr/>
        <a:lstStyle/>
        <a:p>
          <a:endParaRPr lang="en-AU"/>
        </a:p>
      </dgm:t>
    </dgm:pt>
    <dgm:pt modelId="{C1B178ED-2906-488B-A4B8-7A882BF512D5}" type="pres">
      <dgm:prSet presAssocID="{7093D4A5-5E5E-4D95-8528-7D5C3E8140DD}" presName="dummy" presStyleCnt="0"/>
      <dgm:spPr/>
    </dgm:pt>
    <dgm:pt modelId="{9D09541C-408B-4E04-A6E3-0162E94726F3}" type="pres">
      <dgm:prSet presAssocID="{F6F43DEA-5E9B-4A77-81B6-0AEE2AAC0987}" presName="sibTrans" presStyleLbl="sibTrans2D1" presStyleIdx="4" presStyleCnt="6"/>
      <dgm:spPr/>
      <dgm:t>
        <a:bodyPr/>
        <a:lstStyle/>
        <a:p>
          <a:endParaRPr lang="en-AU"/>
        </a:p>
      </dgm:t>
    </dgm:pt>
    <dgm:pt modelId="{A3C11792-EE9B-48EF-96C2-A3C48D08D7AC}" type="pres">
      <dgm:prSet presAssocID="{15F5C8F1-1DC9-41EA-AD04-F2558DDB92CF}" presName="node" presStyleLbl="node1" presStyleIdx="5" presStyleCnt="6">
        <dgm:presLayoutVars>
          <dgm:bulletEnabled val="1"/>
        </dgm:presLayoutVars>
      </dgm:prSet>
      <dgm:spPr/>
      <dgm:t>
        <a:bodyPr/>
        <a:lstStyle/>
        <a:p>
          <a:endParaRPr lang="en-AU"/>
        </a:p>
      </dgm:t>
    </dgm:pt>
    <dgm:pt modelId="{2E4C746B-BFB7-411C-A188-116C900EFBCE}" type="pres">
      <dgm:prSet presAssocID="{15F5C8F1-1DC9-41EA-AD04-F2558DDB92CF}" presName="dummy" presStyleCnt="0"/>
      <dgm:spPr/>
    </dgm:pt>
    <dgm:pt modelId="{54F1A297-0315-4227-8BAE-FCB9CB28D7AC}" type="pres">
      <dgm:prSet presAssocID="{17A208E0-BA09-45E5-90F4-11AACC168377}" presName="sibTrans" presStyleLbl="sibTrans2D1" presStyleIdx="5" presStyleCnt="6"/>
      <dgm:spPr/>
      <dgm:t>
        <a:bodyPr/>
        <a:lstStyle/>
        <a:p>
          <a:endParaRPr lang="en-AU"/>
        </a:p>
      </dgm:t>
    </dgm:pt>
  </dgm:ptLst>
  <dgm:cxnLst>
    <dgm:cxn modelId="{E6A3C27B-1198-4457-942B-771215313831}" type="presOf" srcId="{F6F43DEA-5E9B-4A77-81B6-0AEE2AAC0987}" destId="{9D09541C-408B-4E04-A6E3-0162E94726F3}" srcOrd="0" destOrd="0" presId="urn:microsoft.com/office/officeart/2005/8/layout/radial6"/>
    <dgm:cxn modelId="{C71600B7-10EC-4870-84E3-9C3AEA4E9A10}" type="presOf" srcId="{6FFFF602-36AE-4D64-AB08-772367788E6E}" destId="{7408327E-0A17-4213-BFB3-4C71A645FF18}" srcOrd="0" destOrd="0" presId="urn:microsoft.com/office/officeart/2005/8/layout/radial6"/>
    <dgm:cxn modelId="{4C9133D3-2582-446A-9EFD-774627A3E108}" type="presOf" srcId="{15F5C8F1-1DC9-41EA-AD04-F2558DDB92CF}" destId="{A3C11792-EE9B-48EF-96C2-A3C48D08D7AC}" srcOrd="0" destOrd="0" presId="urn:microsoft.com/office/officeart/2005/8/layout/radial6"/>
    <dgm:cxn modelId="{A6314883-D04F-4825-8411-63292E3E5595}" type="presOf" srcId="{C75E594B-5212-4FAF-8EC8-22FA3F12DE61}" destId="{A9A7431E-B2AF-4000-BA8E-8FB49D543675}" srcOrd="0" destOrd="0" presId="urn:microsoft.com/office/officeart/2005/8/layout/radial6"/>
    <dgm:cxn modelId="{CFEC5AB7-9252-411C-BE79-05F4FB2C8267}" srcId="{C75E594B-5212-4FAF-8EC8-22FA3F12DE61}" destId="{7093D4A5-5E5E-4D95-8528-7D5C3E8140DD}" srcOrd="4" destOrd="0" parTransId="{1C7CDCE2-EAF5-4CF4-B5E2-7D6885F46E21}" sibTransId="{F6F43DEA-5E9B-4A77-81B6-0AEE2AAC0987}"/>
    <dgm:cxn modelId="{CA334A55-9F21-4DC5-A2F6-D7C604A9CDC5}" type="presOf" srcId="{E2DE32C8-F191-43F6-832F-D086B9065BD7}" destId="{445D7112-DE78-4A40-87AA-0997281EECD0}" srcOrd="0" destOrd="0" presId="urn:microsoft.com/office/officeart/2005/8/layout/radial6"/>
    <dgm:cxn modelId="{77C958A1-0003-45F2-9CF3-D49D1A1AC447}" type="presOf" srcId="{7093D4A5-5E5E-4D95-8528-7D5C3E8140DD}" destId="{EC52421B-E975-4744-8B10-2AEC0E74A9C9}" srcOrd="0" destOrd="0" presId="urn:microsoft.com/office/officeart/2005/8/layout/radial6"/>
    <dgm:cxn modelId="{4D5A66C7-0FD9-4C8A-A122-49B2AF6066E3}" type="presOf" srcId="{89AC5F07-D355-40D6-9EA7-57363DBE2698}" destId="{813A3865-0755-4CA5-AAEC-B118F8BEFD8F}" srcOrd="0" destOrd="0" presId="urn:microsoft.com/office/officeart/2005/8/layout/radial6"/>
    <dgm:cxn modelId="{60073CE6-6C51-4164-9D5F-659909482580}" srcId="{C75E594B-5212-4FAF-8EC8-22FA3F12DE61}" destId="{15F5C8F1-1DC9-41EA-AD04-F2558DDB92CF}" srcOrd="5" destOrd="0" parTransId="{210CD24E-4873-4034-8E40-F4BF1A23776B}" sibTransId="{17A208E0-BA09-45E5-90F4-11AACC168377}"/>
    <dgm:cxn modelId="{D57EA8E7-249D-4EB1-9FC0-E2799BF5A1EF}" type="presOf" srcId="{4C95C372-C062-4264-934B-E2ED01A80375}" destId="{4914E7B2-04E4-41FB-8010-8682404ECED9}" srcOrd="0" destOrd="0" presId="urn:microsoft.com/office/officeart/2005/8/layout/radial6"/>
    <dgm:cxn modelId="{04F1C5FF-51A9-4A60-87B0-B9E4F58CE0D3}" srcId="{C75E594B-5212-4FAF-8EC8-22FA3F12DE61}" destId="{9BE47376-3C44-4535-9A2F-754BECAA76CC}" srcOrd="2" destOrd="0" parTransId="{0EA23749-EC3F-4CE2-A8D1-5E95D51D83BE}" sibTransId="{DC1F64D3-E339-4CE3-9365-8795EB0F8675}"/>
    <dgm:cxn modelId="{3FFA947C-79BE-47BC-AA7C-47BFA0A8B66F}" srcId="{C75E594B-5212-4FAF-8EC8-22FA3F12DE61}" destId="{89AC5F07-D355-40D6-9EA7-57363DBE2698}" srcOrd="0" destOrd="0" parTransId="{4DCCC057-619A-4D65-B3B9-41777EA6C7F5}" sibTransId="{F389D72F-3ED1-42F5-88B2-5C479CE706A9}"/>
    <dgm:cxn modelId="{FC11416D-B8C9-4589-ABDF-D318D5E2EB4B}" type="presOf" srcId="{41F3A040-A7DD-495E-A679-09FE8C52161C}" destId="{B21077AC-1E31-436D-843A-6691424A2EA1}" srcOrd="0" destOrd="0" presId="urn:microsoft.com/office/officeart/2005/8/layout/radial6"/>
    <dgm:cxn modelId="{A92203E1-A2E2-4D39-9762-8B82E9B1FBF1}" srcId="{C75E594B-5212-4FAF-8EC8-22FA3F12DE61}" destId="{6FFFF602-36AE-4D64-AB08-772367788E6E}" srcOrd="1" destOrd="0" parTransId="{62E296AC-BE34-40C8-9D38-BB21B2F164BD}" sibTransId="{41F3A040-A7DD-495E-A679-09FE8C52161C}"/>
    <dgm:cxn modelId="{1F852627-4D3F-454B-B32F-E33BD4844C8A}" type="presOf" srcId="{F389D72F-3ED1-42F5-88B2-5C479CE706A9}" destId="{CEF3F275-44F9-46E6-91A6-932762C53F1A}" srcOrd="0" destOrd="0" presId="urn:microsoft.com/office/officeart/2005/8/layout/radial6"/>
    <dgm:cxn modelId="{B57065C5-C9A6-40A8-9BC4-0BB30842543C}" srcId="{C75E594B-5212-4FAF-8EC8-22FA3F12DE61}" destId="{E2DE32C8-F191-43F6-832F-D086B9065BD7}" srcOrd="3" destOrd="0" parTransId="{036221F5-AF3A-4327-80D2-A34ED54C3354}" sibTransId="{120A5AE1-84A4-46D9-92D9-C4B6F0CE4AC1}"/>
    <dgm:cxn modelId="{2CA374FB-3DEC-47F5-B209-075D3D6ACCA0}" srcId="{4C95C372-C062-4264-934B-E2ED01A80375}" destId="{C75E594B-5212-4FAF-8EC8-22FA3F12DE61}" srcOrd="0" destOrd="0" parTransId="{02361016-2F6F-41A9-9EE9-C5BA2460F774}" sibTransId="{1C5F3BBB-DE30-426E-B779-A1E49FDFE17B}"/>
    <dgm:cxn modelId="{42355CC4-618A-435C-825B-A8E30159145C}" type="presOf" srcId="{17A208E0-BA09-45E5-90F4-11AACC168377}" destId="{54F1A297-0315-4227-8BAE-FCB9CB28D7AC}" srcOrd="0" destOrd="0" presId="urn:microsoft.com/office/officeart/2005/8/layout/radial6"/>
    <dgm:cxn modelId="{68329E01-98FD-4447-8D0E-BB673B035779}" type="presOf" srcId="{9BE47376-3C44-4535-9A2F-754BECAA76CC}" destId="{4A4167BB-495A-4C2D-9EAF-AE995E7909FB}" srcOrd="0" destOrd="0" presId="urn:microsoft.com/office/officeart/2005/8/layout/radial6"/>
    <dgm:cxn modelId="{C31F534A-1609-490D-96BD-22C4870980E8}" type="presOf" srcId="{120A5AE1-84A4-46D9-92D9-C4B6F0CE4AC1}" destId="{4357EB4A-F54A-4879-A23A-30203CC9EF81}" srcOrd="0" destOrd="0" presId="urn:microsoft.com/office/officeart/2005/8/layout/radial6"/>
    <dgm:cxn modelId="{ECD582F4-AECE-4536-8EA8-5C3A6A3BA3A1}" type="presOf" srcId="{DC1F64D3-E339-4CE3-9365-8795EB0F8675}" destId="{37F847FF-2334-4935-AAA6-D5C98E761C1D}" srcOrd="0" destOrd="0" presId="urn:microsoft.com/office/officeart/2005/8/layout/radial6"/>
    <dgm:cxn modelId="{195FFF87-8BFA-405C-84B1-A3DC7751B673}" type="presParOf" srcId="{4914E7B2-04E4-41FB-8010-8682404ECED9}" destId="{A9A7431E-B2AF-4000-BA8E-8FB49D543675}" srcOrd="0" destOrd="0" presId="urn:microsoft.com/office/officeart/2005/8/layout/radial6"/>
    <dgm:cxn modelId="{235D4E2B-220D-4B94-96F2-F3D58D53A6FF}" type="presParOf" srcId="{4914E7B2-04E4-41FB-8010-8682404ECED9}" destId="{813A3865-0755-4CA5-AAEC-B118F8BEFD8F}" srcOrd="1" destOrd="0" presId="urn:microsoft.com/office/officeart/2005/8/layout/radial6"/>
    <dgm:cxn modelId="{869880E8-E1EA-49D5-8B2C-FEB0517B859B}" type="presParOf" srcId="{4914E7B2-04E4-41FB-8010-8682404ECED9}" destId="{51E0A4FD-35EB-4091-A7EF-DB5320027314}" srcOrd="2" destOrd="0" presId="urn:microsoft.com/office/officeart/2005/8/layout/radial6"/>
    <dgm:cxn modelId="{63E43E71-F923-4B85-B230-3A7FDEA2B015}" type="presParOf" srcId="{4914E7B2-04E4-41FB-8010-8682404ECED9}" destId="{CEF3F275-44F9-46E6-91A6-932762C53F1A}" srcOrd="3" destOrd="0" presId="urn:microsoft.com/office/officeart/2005/8/layout/radial6"/>
    <dgm:cxn modelId="{93884FCD-826D-448A-977B-566951FA96CB}" type="presParOf" srcId="{4914E7B2-04E4-41FB-8010-8682404ECED9}" destId="{7408327E-0A17-4213-BFB3-4C71A645FF18}" srcOrd="4" destOrd="0" presId="urn:microsoft.com/office/officeart/2005/8/layout/radial6"/>
    <dgm:cxn modelId="{62A94383-547A-4A6E-B7A9-02069CFA402A}" type="presParOf" srcId="{4914E7B2-04E4-41FB-8010-8682404ECED9}" destId="{905A0735-7B71-4F87-B0CE-30929D8DEB56}" srcOrd="5" destOrd="0" presId="urn:microsoft.com/office/officeart/2005/8/layout/radial6"/>
    <dgm:cxn modelId="{5ED6CFA4-0E2F-42ED-B94C-36F756C680FA}" type="presParOf" srcId="{4914E7B2-04E4-41FB-8010-8682404ECED9}" destId="{B21077AC-1E31-436D-843A-6691424A2EA1}" srcOrd="6" destOrd="0" presId="urn:microsoft.com/office/officeart/2005/8/layout/radial6"/>
    <dgm:cxn modelId="{91EF644F-1953-4FB5-9221-CA3588AAF9A2}" type="presParOf" srcId="{4914E7B2-04E4-41FB-8010-8682404ECED9}" destId="{4A4167BB-495A-4C2D-9EAF-AE995E7909FB}" srcOrd="7" destOrd="0" presId="urn:microsoft.com/office/officeart/2005/8/layout/radial6"/>
    <dgm:cxn modelId="{985CA6C8-ADC9-4C1F-8E40-B6CBD99929E3}" type="presParOf" srcId="{4914E7B2-04E4-41FB-8010-8682404ECED9}" destId="{354A8F31-D673-4BF7-B8A1-20F64288B196}" srcOrd="8" destOrd="0" presId="urn:microsoft.com/office/officeart/2005/8/layout/radial6"/>
    <dgm:cxn modelId="{63CBA02F-BA75-4CA1-A0AC-19C2D92E6B64}" type="presParOf" srcId="{4914E7B2-04E4-41FB-8010-8682404ECED9}" destId="{37F847FF-2334-4935-AAA6-D5C98E761C1D}" srcOrd="9" destOrd="0" presId="urn:microsoft.com/office/officeart/2005/8/layout/radial6"/>
    <dgm:cxn modelId="{B2CC3630-E0B7-433F-A404-5E47C77E4795}" type="presParOf" srcId="{4914E7B2-04E4-41FB-8010-8682404ECED9}" destId="{445D7112-DE78-4A40-87AA-0997281EECD0}" srcOrd="10" destOrd="0" presId="urn:microsoft.com/office/officeart/2005/8/layout/radial6"/>
    <dgm:cxn modelId="{F7BB72ED-41A5-4A5D-9852-68B0C0FF4206}" type="presParOf" srcId="{4914E7B2-04E4-41FB-8010-8682404ECED9}" destId="{1AE88358-C10C-4565-8814-8788FE3ABD46}" srcOrd="11" destOrd="0" presId="urn:microsoft.com/office/officeart/2005/8/layout/radial6"/>
    <dgm:cxn modelId="{B55655ED-7A39-463B-B3D3-3908EF9D0AF4}" type="presParOf" srcId="{4914E7B2-04E4-41FB-8010-8682404ECED9}" destId="{4357EB4A-F54A-4879-A23A-30203CC9EF81}" srcOrd="12" destOrd="0" presId="urn:microsoft.com/office/officeart/2005/8/layout/radial6"/>
    <dgm:cxn modelId="{B78001CE-92DE-41B6-A4E8-5B0605CA96AB}" type="presParOf" srcId="{4914E7B2-04E4-41FB-8010-8682404ECED9}" destId="{EC52421B-E975-4744-8B10-2AEC0E74A9C9}" srcOrd="13" destOrd="0" presId="urn:microsoft.com/office/officeart/2005/8/layout/radial6"/>
    <dgm:cxn modelId="{515FDDAB-E3A2-45E0-80C4-90109607EE79}" type="presParOf" srcId="{4914E7B2-04E4-41FB-8010-8682404ECED9}" destId="{C1B178ED-2906-488B-A4B8-7A882BF512D5}" srcOrd="14" destOrd="0" presId="urn:microsoft.com/office/officeart/2005/8/layout/radial6"/>
    <dgm:cxn modelId="{FB1C8872-359E-49FA-BF9F-3A7941185BE6}" type="presParOf" srcId="{4914E7B2-04E4-41FB-8010-8682404ECED9}" destId="{9D09541C-408B-4E04-A6E3-0162E94726F3}" srcOrd="15" destOrd="0" presId="urn:microsoft.com/office/officeart/2005/8/layout/radial6"/>
    <dgm:cxn modelId="{EAF06579-273C-4132-828E-BAF6AF4868CE}" type="presParOf" srcId="{4914E7B2-04E4-41FB-8010-8682404ECED9}" destId="{A3C11792-EE9B-48EF-96C2-A3C48D08D7AC}" srcOrd="16" destOrd="0" presId="urn:microsoft.com/office/officeart/2005/8/layout/radial6"/>
    <dgm:cxn modelId="{81AC40D3-CF78-426F-8CEA-35ECAB674383}" type="presParOf" srcId="{4914E7B2-04E4-41FB-8010-8682404ECED9}" destId="{2E4C746B-BFB7-411C-A188-116C900EFBCE}" srcOrd="17" destOrd="0" presId="urn:microsoft.com/office/officeart/2005/8/layout/radial6"/>
    <dgm:cxn modelId="{F12F3B48-F473-4700-9669-F54BB4423237}" type="presParOf" srcId="{4914E7B2-04E4-41FB-8010-8682404ECED9}" destId="{54F1A297-0315-4227-8BAE-FCB9CB28D7AC}" srcOrd="18"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D665E-E2DF-45C7-A0C7-FF09FBBE7EF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BEC01F50-40F2-401E-BE48-FC1EBD121DD9}">
      <dgm:prSet phldrT="[Text]"/>
      <dgm:spPr/>
      <dgm:t>
        <a:bodyPr/>
        <a:lstStyle/>
        <a:p>
          <a:r>
            <a:rPr lang="en-US" b="1" dirty="0"/>
            <a:t>Key similarities</a:t>
          </a:r>
        </a:p>
      </dgm:t>
    </dgm:pt>
    <dgm:pt modelId="{4B233C7D-2710-4053-AA7F-62BD23733001}" type="parTrans" cxnId="{0BEE22D7-7ADA-4CE5-A9E8-26BC4EEBE37B}">
      <dgm:prSet/>
      <dgm:spPr/>
      <dgm:t>
        <a:bodyPr/>
        <a:lstStyle/>
        <a:p>
          <a:endParaRPr lang="en-US"/>
        </a:p>
      </dgm:t>
    </dgm:pt>
    <dgm:pt modelId="{2ECD7794-ED46-4082-8EA2-01507DC233B6}" type="sibTrans" cxnId="{0BEE22D7-7ADA-4CE5-A9E8-26BC4EEBE37B}">
      <dgm:prSet/>
      <dgm:spPr/>
      <dgm:t>
        <a:bodyPr/>
        <a:lstStyle/>
        <a:p>
          <a:endParaRPr lang="en-US"/>
        </a:p>
      </dgm:t>
    </dgm:pt>
    <dgm:pt modelId="{5FDCB19A-C40D-47AC-8139-DFE71F6E575F}">
      <dgm:prSet phldrT="[Text]"/>
      <dgm:spPr/>
      <dgm:t>
        <a:bodyPr/>
        <a:lstStyle/>
        <a:p>
          <a:r>
            <a:rPr lang="en-US" dirty="0">
              <a:solidFill>
                <a:schemeClr val="tx1"/>
              </a:solidFill>
            </a:rPr>
            <a:t>Legal context for water</a:t>
          </a:r>
        </a:p>
      </dgm:t>
    </dgm:pt>
    <dgm:pt modelId="{055191B2-B9D1-498F-BD74-B17BF39BD757}" type="parTrans" cxnId="{A4D52C41-C365-4C5F-8330-812A32F8921C}">
      <dgm:prSet/>
      <dgm:spPr/>
      <dgm:t>
        <a:bodyPr/>
        <a:lstStyle/>
        <a:p>
          <a:endParaRPr lang="en-US"/>
        </a:p>
      </dgm:t>
    </dgm:pt>
    <dgm:pt modelId="{8500BB5B-91A8-4FF9-A5B1-FB1A8BE4C136}" type="sibTrans" cxnId="{A4D52C41-C365-4C5F-8330-812A32F8921C}">
      <dgm:prSet/>
      <dgm:spPr/>
      <dgm:t>
        <a:bodyPr/>
        <a:lstStyle/>
        <a:p>
          <a:endParaRPr lang="en-US"/>
        </a:p>
      </dgm:t>
    </dgm:pt>
    <dgm:pt modelId="{6621CCB9-19AB-49C8-88B2-4A495D96D613}">
      <dgm:prSet phldrT="[Text]"/>
      <dgm:spPr/>
      <dgm:t>
        <a:bodyPr/>
        <a:lstStyle/>
        <a:p>
          <a:r>
            <a:rPr lang="en-US" b="1" dirty="0"/>
            <a:t>Key differences</a:t>
          </a:r>
        </a:p>
      </dgm:t>
    </dgm:pt>
    <dgm:pt modelId="{59EF064F-C014-419E-B741-27454134C776}" type="parTrans" cxnId="{A17C03F9-0BD6-4E50-B01B-6514DEE70707}">
      <dgm:prSet/>
      <dgm:spPr/>
      <dgm:t>
        <a:bodyPr/>
        <a:lstStyle/>
        <a:p>
          <a:endParaRPr lang="en-US"/>
        </a:p>
      </dgm:t>
    </dgm:pt>
    <dgm:pt modelId="{A5C8C9C7-8EAB-4EA3-A9BD-321D135B2D33}" type="sibTrans" cxnId="{A17C03F9-0BD6-4E50-B01B-6514DEE70707}">
      <dgm:prSet/>
      <dgm:spPr/>
      <dgm:t>
        <a:bodyPr/>
        <a:lstStyle/>
        <a:p>
          <a:endParaRPr lang="en-US"/>
        </a:p>
      </dgm:t>
    </dgm:pt>
    <dgm:pt modelId="{12D621B4-4774-4496-B26C-FA908A9EF571}">
      <dgm:prSet phldrT="[Text]"/>
      <dgm:spPr/>
      <dgm:t>
        <a:bodyPr/>
        <a:lstStyle/>
        <a:p>
          <a:r>
            <a:rPr lang="en-US" dirty="0">
              <a:solidFill>
                <a:schemeClr val="tx1"/>
              </a:solidFill>
            </a:rPr>
            <a:t>Population size and density</a:t>
          </a:r>
        </a:p>
      </dgm:t>
    </dgm:pt>
    <dgm:pt modelId="{F58F1B06-D0C4-4E3F-A03C-C776DEA2E6F2}" type="parTrans" cxnId="{DFE141B4-498F-42F9-B770-AD9B9B79EBDA}">
      <dgm:prSet/>
      <dgm:spPr/>
      <dgm:t>
        <a:bodyPr/>
        <a:lstStyle/>
        <a:p>
          <a:endParaRPr lang="en-US"/>
        </a:p>
      </dgm:t>
    </dgm:pt>
    <dgm:pt modelId="{FEE5E5EF-1C64-4791-BAAE-BADF3BC9DD80}" type="sibTrans" cxnId="{DFE141B4-498F-42F9-B770-AD9B9B79EBDA}">
      <dgm:prSet/>
      <dgm:spPr/>
      <dgm:t>
        <a:bodyPr/>
        <a:lstStyle/>
        <a:p>
          <a:endParaRPr lang="en-US"/>
        </a:p>
      </dgm:t>
    </dgm:pt>
    <dgm:pt modelId="{34633A10-3583-443C-9966-9644091D3876}">
      <dgm:prSet phldrT="[Text]"/>
      <dgm:spPr/>
      <dgm:t>
        <a:bodyPr/>
        <a:lstStyle/>
        <a:p>
          <a:r>
            <a:rPr lang="en-US" dirty="0">
              <a:solidFill>
                <a:schemeClr val="tx1"/>
              </a:solidFill>
            </a:rPr>
            <a:t>Climate</a:t>
          </a:r>
        </a:p>
      </dgm:t>
    </dgm:pt>
    <dgm:pt modelId="{F2D9F111-4F17-45A0-829A-9BC0E4EFC472}" type="parTrans" cxnId="{E8ABD4D3-F4A7-4064-82DC-6CFBD0DB2A2F}">
      <dgm:prSet/>
      <dgm:spPr/>
      <dgm:t>
        <a:bodyPr/>
        <a:lstStyle/>
        <a:p>
          <a:endParaRPr lang="en-US"/>
        </a:p>
      </dgm:t>
    </dgm:pt>
    <dgm:pt modelId="{F8E84FAA-E805-4154-B38E-727AF58101A2}" type="sibTrans" cxnId="{E8ABD4D3-F4A7-4064-82DC-6CFBD0DB2A2F}">
      <dgm:prSet/>
      <dgm:spPr/>
      <dgm:t>
        <a:bodyPr/>
        <a:lstStyle/>
        <a:p>
          <a:endParaRPr lang="en-US"/>
        </a:p>
      </dgm:t>
    </dgm:pt>
    <dgm:pt modelId="{23F78A2E-A893-4454-AE33-3FB7DDFBAF57}">
      <dgm:prSet phldrT="[Text]"/>
      <dgm:spPr/>
      <dgm:t>
        <a:bodyPr/>
        <a:lstStyle/>
        <a:p>
          <a:r>
            <a:rPr lang="en-US" dirty="0">
              <a:solidFill>
                <a:schemeClr val="tx1"/>
              </a:solidFill>
            </a:rPr>
            <a:t>Variable hydrology</a:t>
          </a:r>
        </a:p>
      </dgm:t>
    </dgm:pt>
    <dgm:pt modelId="{8F5973D0-8855-4CA9-BFA2-FB7911330DBC}" type="parTrans" cxnId="{F1FE4E7B-4FF6-4F9F-A2BC-A4248863A5E0}">
      <dgm:prSet/>
      <dgm:spPr/>
      <dgm:t>
        <a:bodyPr/>
        <a:lstStyle/>
        <a:p>
          <a:endParaRPr lang="en-US"/>
        </a:p>
      </dgm:t>
    </dgm:pt>
    <dgm:pt modelId="{BC3DD675-56F5-4D43-A479-09A9F53CDCD8}" type="sibTrans" cxnId="{F1FE4E7B-4FF6-4F9F-A2BC-A4248863A5E0}">
      <dgm:prSet/>
      <dgm:spPr/>
      <dgm:t>
        <a:bodyPr/>
        <a:lstStyle/>
        <a:p>
          <a:endParaRPr lang="en-US"/>
        </a:p>
      </dgm:t>
    </dgm:pt>
    <dgm:pt modelId="{F487D9C8-454E-47A1-99EC-08CAC76A292D}">
      <dgm:prSet phldrT="[Text]"/>
      <dgm:spPr/>
      <dgm:t>
        <a:bodyPr/>
        <a:lstStyle/>
        <a:p>
          <a:r>
            <a:rPr lang="en-US" dirty="0">
              <a:solidFill>
                <a:schemeClr val="tx1"/>
              </a:solidFill>
            </a:rPr>
            <a:t>Importance of agriculture</a:t>
          </a:r>
        </a:p>
      </dgm:t>
    </dgm:pt>
    <dgm:pt modelId="{0148747D-81F2-4C7E-BD49-449198937D46}" type="parTrans" cxnId="{C7067083-C194-4853-837D-97B16F9D1C7A}">
      <dgm:prSet/>
      <dgm:spPr/>
      <dgm:t>
        <a:bodyPr/>
        <a:lstStyle/>
        <a:p>
          <a:endParaRPr lang="en-US"/>
        </a:p>
      </dgm:t>
    </dgm:pt>
    <dgm:pt modelId="{F6416AB3-3756-4839-BA49-84837FC025D6}" type="sibTrans" cxnId="{C7067083-C194-4853-837D-97B16F9D1C7A}">
      <dgm:prSet/>
      <dgm:spPr/>
      <dgm:t>
        <a:bodyPr/>
        <a:lstStyle/>
        <a:p>
          <a:endParaRPr lang="en-US"/>
        </a:p>
      </dgm:t>
    </dgm:pt>
    <dgm:pt modelId="{4FEB9175-DA36-4AEA-9A1E-034B8E88110C}">
      <dgm:prSet phldrT="[Text]"/>
      <dgm:spPr/>
      <dgm:t>
        <a:bodyPr/>
        <a:lstStyle/>
        <a:p>
          <a:r>
            <a:rPr lang="en-US" dirty="0">
              <a:solidFill>
                <a:schemeClr val="tx1"/>
              </a:solidFill>
            </a:rPr>
            <a:t>Socio-economics</a:t>
          </a:r>
        </a:p>
      </dgm:t>
    </dgm:pt>
    <dgm:pt modelId="{492FF28F-C82C-4A3E-B637-7935FA7E9DF8}" type="parTrans" cxnId="{D2DA445C-EF83-4319-B3D0-B15A5611082B}">
      <dgm:prSet/>
      <dgm:spPr/>
      <dgm:t>
        <a:bodyPr/>
        <a:lstStyle/>
        <a:p>
          <a:endParaRPr lang="en-US"/>
        </a:p>
      </dgm:t>
    </dgm:pt>
    <dgm:pt modelId="{57E7AFAC-8502-466D-8280-2EECFA2479EA}" type="sibTrans" cxnId="{D2DA445C-EF83-4319-B3D0-B15A5611082B}">
      <dgm:prSet/>
      <dgm:spPr/>
      <dgm:t>
        <a:bodyPr/>
        <a:lstStyle/>
        <a:p>
          <a:endParaRPr lang="en-US"/>
        </a:p>
      </dgm:t>
    </dgm:pt>
    <dgm:pt modelId="{911CAF9A-0270-4D3C-A21A-BB712E490F3E}">
      <dgm:prSet phldrT="[Text]"/>
      <dgm:spPr/>
      <dgm:t>
        <a:bodyPr/>
        <a:lstStyle/>
        <a:p>
          <a:r>
            <a:rPr lang="en-US" dirty="0">
              <a:solidFill>
                <a:schemeClr val="tx1"/>
              </a:solidFill>
            </a:rPr>
            <a:t>Urban growth rate</a:t>
          </a:r>
        </a:p>
      </dgm:t>
    </dgm:pt>
    <dgm:pt modelId="{1FF89E71-B67D-4935-AA61-E5A6C086169F}" type="parTrans" cxnId="{D9D2265B-4BF4-4C46-9AA0-8F853B7F8FDA}">
      <dgm:prSet/>
      <dgm:spPr/>
      <dgm:t>
        <a:bodyPr/>
        <a:lstStyle/>
        <a:p>
          <a:endParaRPr lang="en-US"/>
        </a:p>
      </dgm:t>
    </dgm:pt>
    <dgm:pt modelId="{6EF0ACE0-D2C4-40CB-B907-C77B0E068377}" type="sibTrans" cxnId="{D9D2265B-4BF4-4C46-9AA0-8F853B7F8FDA}">
      <dgm:prSet/>
      <dgm:spPr/>
      <dgm:t>
        <a:bodyPr/>
        <a:lstStyle/>
        <a:p>
          <a:endParaRPr lang="en-US"/>
        </a:p>
      </dgm:t>
    </dgm:pt>
    <dgm:pt modelId="{94A2D9D8-CF73-48D9-8554-2917E25419C8}">
      <dgm:prSet phldrT="[Text]"/>
      <dgm:spPr/>
      <dgm:t>
        <a:bodyPr/>
        <a:lstStyle/>
        <a:p>
          <a:r>
            <a:rPr lang="en-US" dirty="0">
              <a:solidFill>
                <a:schemeClr val="tx1"/>
              </a:solidFill>
            </a:rPr>
            <a:t>Food security</a:t>
          </a:r>
        </a:p>
      </dgm:t>
    </dgm:pt>
    <dgm:pt modelId="{B1F69890-7991-4CAE-8C18-6AA8310ED1AA}" type="parTrans" cxnId="{71F40213-92AA-4D02-B36E-3A36C13D3679}">
      <dgm:prSet/>
      <dgm:spPr/>
      <dgm:t>
        <a:bodyPr/>
        <a:lstStyle/>
        <a:p>
          <a:endParaRPr lang="en-US"/>
        </a:p>
      </dgm:t>
    </dgm:pt>
    <dgm:pt modelId="{558497B2-F61D-4AF6-8479-A3363B401E87}" type="sibTrans" cxnId="{71F40213-92AA-4D02-B36E-3A36C13D3679}">
      <dgm:prSet/>
      <dgm:spPr/>
      <dgm:t>
        <a:bodyPr/>
        <a:lstStyle/>
        <a:p>
          <a:endParaRPr lang="en-US"/>
        </a:p>
      </dgm:t>
    </dgm:pt>
    <dgm:pt modelId="{5FE4545C-BC7B-48A0-82E6-D0CEBBC702F5}">
      <dgm:prSet phldrT="[Text]"/>
      <dgm:spPr/>
      <dgm:t>
        <a:bodyPr/>
        <a:lstStyle/>
        <a:p>
          <a:r>
            <a:rPr lang="en-US" dirty="0">
              <a:solidFill>
                <a:schemeClr val="tx1"/>
              </a:solidFill>
            </a:rPr>
            <a:t>Agriculture structure</a:t>
          </a:r>
        </a:p>
      </dgm:t>
    </dgm:pt>
    <dgm:pt modelId="{7793893D-BDE9-4353-B928-5B55B21A180D}" type="parTrans" cxnId="{37E30C62-DD56-4FA5-BD3B-2ECF19944F3D}">
      <dgm:prSet/>
      <dgm:spPr/>
      <dgm:t>
        <a:bodyPr/>
        <a:lstStyle/>
        <a:p>
          <a:endParaRPr lang="en-US"/>
        </a:p>
      </dgm:t>
    </dgm:pt>
    <dgm:pt modelId="{27B8A91A-1515-4FE4-BA30-F485E01FCE0E}" type="sibTrans" cxnId="{37E30C62-DD56-4FA5-BD3B-2ECF19944F3D}">
      <dgm:prSet/>
      <dgm:spPr/>
      <dgm:t>
        <a:bodyPr/>
        <a:lstStyle/>
        <a:p>
          <a:endParaRPr lang="en-US"/>
        </a:p>
      </dgm:t>
    </dgm:pt>
    <dgm:pt modelId="{FD7AF7D4-2FED-4C08-9257-374FCCEB7D73}">
      <dgm:prSet phldrT="[Text]"/>
      <dgm:spPr/>
      <dgm:t>
        <a:bodyPr/>
        <a:lstStyle/>
        <a:p>
          <a:r>
            <a:rPr lang="en-US" dirty="0">
              <a:solidFill>
                <a:schemeClr val="tx1"/>
              </a:solidFill>
            </a:rPr>
            <a:t>High water stress</a:t>
          </a:r>
        </a:p>
      </dgm:t>
    </dgm:pt>
    <dgm:pt modelId="{5DEDAF8B-1E27-4BFD-AA5B-C524AFD4D03A}" type="parTrans" cxnId="{D1D2666F-6D77-44AC-AEF9-01A1F5316392}">
      <dgm:prSet/>
      <dgm:spPr/>
      <dgm:t>
        <a:bodyPr/>
        <a:lstStyle/>
        <a:p>
          <a:endParaRPr lang="en-US"/>
        </a:p>
      </dgm:t>
    </dgm:pt>
    <dgm:pt modelId="{264AB721-0671-48F7-965F-9068E62770D1}" type="sibTrans" cxnId="{D1D2666F-6D77-44AC-AEF9-01A1F5316392}">
      <dgm:prSet/>
      <dgm:spPr/>
      <dgm:t>
        <a:bodyPr/>
        <a:lstStyle/>
        <a:p>
          <a:endParaRPr lang="en-US"/>
        </a:p>
      </dgm:t>
    </dgm:pt>
    <dgm:pt modelId="{50896210-30C3-484C-9098-1AD49437A8EA}" type="pres">
      <dgm:prSet presAssocID="{CA6D665E-E2DF-45C7-A0C7-FF09FBBE7EF1}" presName="Name0" presStyleCnt="0">
        <dgm:presLayoutVars>
          <dgm:chMax val="2"/>
          <dgm:chPref val="2"/>
          <dgm:dir/>
          <dgm:animOne/>
          <dgm:resizeHandles val="exact"/>
        </dgm:presLayoutVars>
      </dgm:prSet>
      <dgm:spPr/>
      <dgm:t>
        <a:bodyPr/>
        <a:lstStyle/>
        <a:p>
          <a:endParaRPr lang="en-AU"/>
        </a:p>
      </dgm:t>
    </dgm:pt>
    <dgm:pt modelId="{DE744CAC-B1F3-4473-95DE-966601152418}" type="pres">
      <dgm:prSet presAssocID="{CA6D665E-E2DF-45C7-A0C7-FF09FBBE7EF1}" presName="Background" presStyleLbl="bgImgPlace1" presStyleIdx="0" presStyleCnt="1"/>
      <dgm:spPr/>
    </dgm:pt>
    <dgm:pt modelId="{9D545F9A-F6E0-4711-92FF-E5DAEF475D45}" type="pres">
      <dgm:prSet presAssocID="{CA6D665E-E2DF-45C7-A0C7-FF09FBBE7EF1}" presName="ParentText1" presStyleLbl="revTx" presStyleIdx="0" presStyleCnt="2">
        <dgm:presLayoutVars>
          <dgm:chMax val="0"/>
          <dgm:chPref val="0"/>
          <dgm:bulletEnabled val="1"/>
        </dgm:presLayoutVars>
      </dgm:prSet>
      <dgm:spPr/>
      <dgm:t>
        <a:bodyPr/>
        <a:lstStyle/>
        <a:p>
          <a:endParaRPr lang="en-AU"/>
        </a:p>
      </dgm:t>
    </dgm:pt>
    <dgm:pt modelId="{24165DFE-730A-4DB7-A193-2F9FF3D002CA}" type="pres">
      <dgm:prSet presAssocID="{CA6D665E-E2DF-45C7-A0C7-FF09FBBE7EF1}" presName="ParentText2" presStyleLbl="revTx" presStyleIdx="1" presStyleCnt="2">
        <dgm:presLayoutVars>
          <dgm:chMax val="0"/>
          <dgm:chPref val="0"/>
          <dgm:bulletEnabled val="1"/>
        </dgm:presLayoutVars>
      </dgm:prSet>
      <dgm:spPr/>
      <dgm:t>
        <a:bodyPr/>
        <a:lstStyle/>
        <a:p>
          <a:endParaRPr lang="en-AU"/>
        </a:p>
      </dgm:t>
    </dgm:pt>
    <dgm:pt modelId="{DAEEA282-FBC7-4023-B918-995D55B0A0E5}" type="pres">
      <dgm:prSet presAssocID="{CA6D665E-E2DF-45C7-A0C7-FF09FBBE7EF1}" presName="Plus" presStyleLbl="alignNode1" presStyleIdx="0" presStyleCnt="2"/>
      <dgm:spPr>
        <a:solidFill>
          <a:srgbClr val="3A68BC"/>
        </a:solidFill>
      </dgm:spPr>
    </dgm:pt>
    <dgm:pt modelId="{E2FA3A44-7451-4727-AAFA-39BEB95FA3B3}" type="pres">
      <dgm:prSet presAssocID="{CA6D665E-E2DF-45C7-A0C7-FF09FBBE7EF1}" presName="Minus" presStyleLbl="alignNode1" presStyleIdx="1" presStyleCnt="2"/>
      <dgm:spPr>
        <a:solidFill>
          <a:srgbClr val="3A68BC"/>
        </a:solidFill>
      </dgm:spPr>
    </dgm:pt>
    <dgm:pt modelId="{69F44440-FA50-4567-8E26-E03FBE86BA6F}" type="pres">
      <dgm:prSet presAssocID="{CA6D665E-E2DF-45C7-A0C7-FF09FBBE7EF1}" presName="Divider" presStyleLbl="parChTrans1D1" presStyleIdx="0" presStyleCnt="1"/>
      <dgm:spPr/>
    </dgm:pt>
  </dgm:ptLst>
  <dgm:cxnLst>
    <dgm:cxn modelId="{F6865AEC-2E5B-4A75-8EEF-809F21BEE804}" type="presOf" srcId="{12D621B4-4774-4496-B26C-FA908A9EF571}" destId="{24165DFE-730A-4DB7-A193-2F9FF3D002CA}" srcOrd="0" destOrd="1" presId="urn:microsoft.com/office/officeart/2009/3/layout/PlusandMinus"/>
    <dgm:cxn modelId="{71F40213-92AA-4D02-B36E-3A36C13D3679}" srcId="{6621CCB9-19AB-49C8-88B2-4A495D96D613}" destId="{94A2D9D8-CF73-48D9-8554-2917E25419C8}" srcOrd="3" destOrd="0" parTransId="{B1F69890-7991-4CAE-8C18-6AA8310ED1AA}" sibTransId="{558497B2-F61D-4AF6-8479-A3363B401E87}"/>
    <dgm:cxn modelId="{F1FE4E7B-4FF6-4F9F-A2BC-A4248863A5E0}" srcId="{BEC01F50-40F2-401E-BE48-FC1EBD121DD9}" destId="{23F78A2E-A893-4454-AE33-3FB7DDFBAF57}" srcOrd="3" destOrd="0" parTransId="{8F5973D0-8855-4CA9-BFA2-FB7911330DBC}" sibTransId="{BC3DD675-56F5-4D43-A479-09A9F53CDCD8}"/>
    <dgm:cxn modelId="{3B41AAD3-0B58-4997-A9D7-406A58B11FDC}" type="presOf" srcId="{BEC01F50-40F2-401E-BE48-FC1EBD121DD9}" destId="{9D545F9A-F6E0-4711-92FF-E5DAEF475D45}" srcOrd="0" destOrd="0" presId="urn:microsoft.com/office/officeart/2009/3/layout/PlusandMinus"/>
    <dgm:cxn modelId="{81A7E1D8-38CF-4FD5-9B06-5C3BE3C3A0B7}" type="presOf" srcId="{34633A10-3583-443C-9966-9644091D3876}" destId="{9D545F9A-F6E0-4711-92FF-E5DAEF475D45}" srcOrd="0" destOrd="3" presId="urn:microsoft.com/office/officeart/2009/3/layout/PlusandMinus"/>
    <dgm:cxn modelId="{D2DA445C-EF83-4319-B3D0-B15A5611082B}" srcId="{6621CCB9-19AB-49C8-88B2-4A495D96D613}" destId="{4FEB9175-DA36-4AEA-9A1E-034B8E88110C}" srcOrd="1" destOrd="0" parTransId="{492FF28F-C82C-4A3E-B637-7935FA7E9DF8}" sibTransId="{57E7AFAC-8502-466D-8280-2EECFA2479EA}"/>
    <dgm:cxn modelId="{A17C03F9-0BD6-4E50-B01B-6514DEE70707}" srcId="{CA6D665E-E2DF-45C7-A0C7-FF09FBBE7EF1}" destId="{6621CCB9-19AB-49C8-88B2-4A495D96D613}" srcOrd="1" destOrd="0" parTransId="{59EF064F-C014-419E-B741-27454134C776}" sibTransId="{A5C8C9C7-8EAB-4EA3-A9BD-321D135B2D33}"/>
    <dgm:cxn modelId="{7D79C3E5-8D05-454E-830B-E3B668E6EB58}" type="presOf" srcId="{F487D9C8-454E-47A1-99EC-08CAC76A292D}" destId="{9D545F9A-F6E0-4711-92FF-E5DAEF475D45}" srcOrd="0" destOrd="5" presId="urn:microsoft.com/office/officeart/2009/3/layout/PlusandMinus"/>
    <dgm:cxn modelId="{6A821552-9980-4442-8DDF-735AE55241D6}" type="presOf" srcId="{94A2D9D8-CF73-48D9-8554-2917E25419C8}" destId="{24165DFE-730A-4DB7-A193-2F9FF3D002CA}" srcOrd="0" destOrd="4" presId="urn:microsoft.com/office/officeart/2009/3/layout/PlusandMinus"/>
    <dgm:cxn modelId="{C7067083-C194-4853-837D-97B16F9D1C7A}" srcId="{BEC01F50-40F2-401E-BE48-FC1EBD121DD9}" destId="{F487D9C8-454E-47A1-99EC-08CAC76A292D}" srcOrd="4" destOrd="0" parTransId="{0148747D-81F2-4C7E-BD49-449198937D46}" sibTransId="{F6416AB3-3756-4839-BA49-84837FC025D6}"/>
    <dgm:cxn modelId="{D1D2666F-6D77-44AC-AEF9-01A1F5316392}" srcId="{BEC01F50-40F2-401E-BE48-FC1EBD121DD9}" destId="{FD7AF7D4-2FED-4C08-9257-374FCCEB7D73}" srcOrd="1" destOrd="0" parTransId="{5DEDAF8B-1E27-4BFD-AA5B-C524AFD4D03A}" sibTransId="{264AB721-0671-48F7-965F-9068E62770D1}"/>
    <dgm:cxn modelId="{D9D2265B-4BF4-4C46-9AA0-8F853B7F8FDA}" srcId="{6621CCB9-19AB-49C8-88B2-4A495D96D613}" destId="{911CAF9A-0270-4D3C-A21A-BB712E490F3E}" srcOrd="2" destOrd="0" parTransId="{1FF89E71-B67D-4935-AA61-E5A6C086169F}" sibTransId="{6EF0ACE0-D2C4-40CB-B907-C77B0E068377}"/>
    <dgm:cxn modelId="{0BEE22D7-7ADA-4CE5-A9E8-26BC4EEBE37B}" srcId="{CA6D665E-E2DF-45C7-A0C7-FF09FBBE7EF1}" destId="{BEC01F50-40F2-401E-BE48-FC1EBD121DD9}" srcOrd="0" destOrd="0" parTransId="{4B233C7D-2710-4053-AA7F-62BD23733001}" sibTransId="{2ECD7794-ED46-4082-8EA2-01507DC233B6}"/>
    <dgm:cxn modelId="{CCEF2252-3AF5-49DB-BB90-AC9D4F191949}" type="presOf" srcId="{6621CCB9-19AB-49C8-88B2-4A495D96D613}" destId="{24165DFE-730A-4DB7-A193-2F9FF3D002CA}" srcOrd="0" destOrd="0" presId="urn:microsoft.com/office/officeart/2009/3/layout/PlusandMinus"/>
    <dgm:cxn modelId="{37E30C62-DD56-4FA5-BD3B-2ECF19944F3D}" srcId="{6621CCB9-19AB-49C8-88B2-4A495D96D613}" destId="{5FE4545C-BC7B-48A0-82E6-D0CEBBC702F5}" srcOrd="4" destOrd="0" parTransId="{7793893D-BDE9-4353-B928-5B55B21A180D}" sibTransId="{27B8A91A-1515-4FE4-BA30-F485E01FCE0E}"/>
    <dgm:cxn modelId="{DFE141B4-498F-42F9-B770-AD9B9B79EBDA}" srcId="{6621CCB9-19AB-49C8-88B2-4A495D96D613}" destId="{12D621B4-4774-4496-B26C-FA908A9EF571}" srcOrd="0" destOrd="0" parTransId="{F58F1B06-D0C4-4E3F-A03C-C776DEA2E6F2}" sibTransId="{FEE5E5EF-1C64-4791-BAAE-BADF3BC9DD80}"/>
    <dgm:cxn modelId="{47FEE324-4570-48E7-AA33-F5963235ACE6}" type="presOf" srcId="{CA6D665E-E2DF-45C7-A0C7-FF09FBBE7EF1}" destId="{50896210-30C3-484C-9098-1AD49437A8EA}" srcOrd="0" destOrd="0" presId="urn:microsoft.com/office/officeart/2009/3/layout/PlusandMinus"/>
    <dgm:cxn modelId="{E20A7CC5-1343-4145-B456-63772DB066E4}" type="presOf" srcId="{5FDCB19A-C40D-47AC-8139-DFE71F6E575F}" destId="{9D545F9A-F6E0-4711-92FF-E5DAEF475D45}" srcOrd="0" destOrd="1" presId="urn:microsoft.com/office/officeart/2009/3/layout/PlusandMinus"/>
    <dgm:cxn modelId="{A4D52C41-C365-4C5F-8330-812A32F8921C}" srcId="{BEC01F50-40F2-401E-BE48-FC1EBD121DD9}" destId="{5FDCB19A-C40D-47AC-8139-DFE71F6E575F}" srcOrd="0" destOrd="0" parTransId="{055191B2-B9D1-498F-BD74-B17BF39BD757}" sibTransId="{8500BB5B-91A8-4FF9-A5B1-FB1A8BE4C136}"/>
    <dgm:cxn modelId="{022126FB-BC6C-4DFB-84DD-FFB672616E31}" type="presOf" srcId="{5FE4545C-BC7B-48A0-82E6-D0CEBBC702F5}" destId="{24165DFE-730A-4DB7-A193-2F9FF3D002CA}" srcOrd="0" destOrd="5" presId="urn:microsoft.com/office/officeart/2009/3/layout/PlusandMinus"/>
    <dgm:cxn modelId="{E8ABD4D3-F4A7-4064-82DC-6CFBD0DB2A2F}" srcId="{BEC01F50-40F2-401E-BE48-FC1EBD121DD9}" destId="{34633A10-3583-443C-9966-9644091D3876}" srcOrd="2" destOrd="0" parTransId="{F2D9F111-4F17-45A0-829A-9BC0E4EFC472}" sibTransId="{F8E84FAA-E805-4154-B38E-727AF58101A2}"/>
    <dgm:cxn modelId="{46E96C08-6E18-4667-9DE2-C0C4B0B0D6E8}" type="presOf" srcId="{911CAF9A-0270-4D3C-A21A-BB712E490F3E}" destId="{24165DFE-730A-4DB7-A193-2F9FF3D002CA}" srcOrd="0" destOrd="3" presId="urn:microsoft.com/office/officeart/2009/3/layout/PlusandMinus"/>
    <dgm:cxn modelId="{5775D9E1-B5C7-48C4-9AA9-16A167B7394A}" type="presOf" srcId="{FD7AF7D4-2FED-4C08-9257-374FCCEB7D73}" destId="{9D545F9A-F6E0-4711-92FF-E5DAEF475D45}" srcOrd="0" destOrd="2" presId="urn:microsoft.com/office/officeart/2009/3/layout/PlusandMinus"/>
    <dgm:cxn modelId="{699C56A8-6BF8-4800-9843-63903FC9DAAF}" type="presOf" srcId="{4FEB9175-DA36-4AEA-9A1E-034B8E88110C}" destId="{24165DFE-730A-4DB7-A193-2F9FF3D002CA}" srcOrd="0" destOrd="2" presId="urn:microsoft.com/office/officeart/2009/3/layout/PlusandMinus"/>
    <dgm:cxn modelId="{E8F80C1B-F060-4784-A2EC-2D711A241948}" type="presOf" srcId="{23F78A2E-A893-4454-AE33-3FB7DDFBAF57}" destId="{9D545F9A-F6E0-4711-92FF-E5DAEF475D45}" srcOrd="0" destOrd="4" presId="urn:microsoft.com/office/officeart/2009/3/layout/PlusandMinus"/>
    <dgm:cxn modelId="{EE32872A-1763-4281-AFB2-1A763FBA6CA5}" type="presParOf" srcId="{50896210-30C3-484C-9098-1AD49437A8EA}" destId="{DE744CAC-B1F3-4473-95DE-966601152418}" srcOrd="0" destOrd="0" presId="urn:microsoft.com/office/officeart/2009/3/layout/PlusandMinus"/>
    <dgm:cxn modelId="{1C39C2A0-37DA-4D34-8863-38AE3DF57EF4}" type="presParOf" srcId="{50896210-30C3-484C-9098-1AD49437A8EA}" destId="{9D545F9A-F6E0-4711-92FF-E5DAEF475D45}" srcOrd="1" destOrd="0" presId="urn:microsoft.com/office/officeart/2009/3/layout/PlusandMinus"/>
    <dgm:cxn modelId="{05A96746-DE81-4F46-A783-EBD34EDAAA6F}" type="presParOf" srcId="{50896210-30C3-484C-9098-1AD49437A8EA}" destId="{24165DFE-730A-4DB7-A193-2F9FF3D002CA}" srcOrd="2" destOrd="0" presId="urn:microsoft.com/office/officeart/2009/3/layout/PlusandMinus"/>
    <dgm:cxn modelId="{CFA64A48-ABC3-4D9D-9758-0D7E897DD6B2}" type="presParOf" srcId="{50896210-30C3-484C-9098-1AD49437A8EA}" destId="{DAEEA282-FBC7-4023-B918-995D55B0A0E5}" srcOrd="3" destOrd="0" presId="urn:microsoft.com/office/officeart/2009/3/layout/PlusandMinus"/>
    <dgm:cxn modelId="{7CF937BC-5C36-4B71-AE58-91BC6DF0F21E}" type="presParOf" srcId="{50896210-30C3-484C-9098-1AD49437A8EA}" destId="{E2FA3A44-7451-4727-AAFA-39BEB95FA3B3}" srcOrd="4" destOrd="0" presId="urn:microsoft.com/office/officeart/2009/3/layout/PlusandMinus"/>
    <dgm:cxn modelId="{5F5FC2EB-64F1-463A-901B-50AA22260A48}" type="presParOf" srcId="{50896210-30C3-484C-9098-1AD49437A8EA}" destId="{69F44440-FA50-4567-8E26-E03FBE86BA6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C3F70D-A1FA-4B37-8966-E1593494806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288826B-466D-422B-AFAF-5717CEE5F064}">
      <dgm:prSet phldrT="[Text]"/>
      <dgm:spPr>
        <a:solidFill>
          <a:srgbClr val="1268BD"/>
        </a:solidFill>
      </dgm:spPr>
      <dgm:t>
        <a:bodyPr/>
        <a:lstStyle/>
        <a:p>
          <a:r>
            <a:rPr lang="en-AU" dirty="0">
              <a:effectLst/>
            </a:rPr>
            <a:t>Review of India planning policies and processes</a:t>
          </a:r>
          <a:endParaRPr lang="en-US" dirty="0"/>
        </a:p>
      </dgm:t>
    </dgm:pt>
    <dgm:pt modelId="{9D8E1ADC-28AF-422F-9959-380DB279BA06}" type="parTrans" cxnId="{9361616F-13AB-4A43-A978-54E113B94096}">
      <dgm:prSet/>
      <dgm:spPr/>
      <dgm:t>
        <a:bodyPr/>
        <a:lstStyle/>
        <a:p>
          <a:endParaRPr lang="en-US"/>
        </a:p>
      </dgm:t>
    </dgm:pt>
    <dgm:pt modelId="{BD8D5A8D-C4F8-4BB9-95C3-80F6C0DFC1CF}" type="sibTrans" cxnId="{9361616F-13AB-4A43-A978-54E113B94096}">
      <dgm:prSet/>
      <dgm:spPr/>
      <dgm:t>
        <a:bodyPr/>
        <a:lstStyle/>
        <a:p>
          <a:endParaRPr lang="en-US"/>
        </a:p>
      </dgm:t>
    </dgm:pt>
    <dgm:pt modelId="{C86737EF-7CA6-42B9-A819-68327FBD33A0}">
      <dgm:prSet phldrT="[Text]"/>
      <dgm:spPr>
        <a:solidFill>
          <a:srgbClr val="1268BD"/>
        </a:solidFill>
      </dgm:spPr>
      <dgm:t>
        <a:bodyPr/>
        <a:lstStyle/>
        <a:p>
          <a:r>
            <a:rPr lang="en-AU" dirty="0"/>
            <a:t>Draft User Guide</a:t>
          </a:r>
          <a:endParaRPr lang="en-US" dirty="0"/>
        </a:p>
      </dgm:t>
    </dgm:pt>
    <dgm:pt modelId="{A0B462ED-9C9F-4CF8-A3F8-66106B2666F6}" type="parTrans" cxnId="{2B7731AC-AF30-41FB-BCCE-3A89101FE09F}">
      <dgm:prSet/>
      <dgm:spPr/>
      <dgm:t>
        <a:bodyPr/>
        <a:lstStyle/>
        <a:p>
          <a:endParaRPr lang="en-US"/>
        </a:p>
      </dgm:t>
    </dgm:pt>
    <dgm:pt modelId="{A408894F-CDF9-4798-94F5-29FF2FF4F361}" type="sibTrans" cxnId="{2B7731AC-AF30-41FB-BCCE-3A89101FE09F}">
      <dgm:prSet/>
      <dgm:spPr/>
      <dgm:t>
        <a:bodyPr/>
        <a:lstStyle/>
        <a:p>
          <a:endParaRPr lang="en-US"/>
        </a:p>
      </dgm:t>
    </dgm:pt>
    <dgm:pt modelId="{013CCC9F-602D-491E-8444-3BFE3E8FEF14}">
      <dgm:prSet phldrT="[Text]"/>
      <dgm:spPr>
        <a:solidFill>
          <a:srgbClr val="1268BD"/>
        </a:solidFill>
      </dgm:spPr>
      <dgm:t>
        <a:bodyPr/>
        <a:lstStyle/>
        <a:p>
          <a:r>
            <a:rPr lang="en-AU" dirty="0"/>
            <a:t>Consultation on draft User Guide</a:t>
          </a:r>
          <a:endParaRPr lang="en-US" dirty="0"/>
        </a:p>
      </dgm:t>
    </dgm:pt>
    <dgm:pt modelId="{F6E06B96-698C-4D94-BE04-8B8635387265}" type="parTrans" cxnId="{6CCA9926-EA78-4EEA-A9FA-041B721AE080}">
      <dgm:prSet/>
      <dgm:spPr/>
      <dgm:t>
        <a:bodyPr/>
        <a:lstStyle/>
        <a:p>
          <a:endParaRPr lang="en-US"/>
        </a:p>
      </dgm:t>
    </dgm:pt>
    <dgm:pt modelId="{734D37C3-0C53-4203-B223-FA46018F510E}" type="sibTrans" cxnId="{6CCA9926-EA78-4EEA-A9FA-041B721AE080}">
      <dgm:prSet/>
      <dgm:spPr/>
      <dgm:t>
        <a:bodyPr/>
        <a:lstStyle/>
        <a:p>
          <a:endParaRPr lang="en-US"/>
        </a:p>
      </dgm:t>
    </dgm:pt>
    <dgm:pt modelId="{6E222A4B-937A-46E3-8412-945AA6306122}">
      <dgm:prSet phldrT="[Text]"/>
      <dgm:spPr>
        <a:solidFill>
          <a:srgbClr val="1268BD"/>
        </a:solidFill>
      </dgm:spPr>
      <dgm:t>
        <a:bodyPr/>
        <a:lstStyle/>
        <a:p>
          <a:r>
            <a:rPr lang="en-AU" dirty="0"/>
            <a:t>Completion of User Guide, </a:t>
          </a:r>
          <a:r>
            <a:rPr lang="en-AU" baseline="0" dirty="0"/>
            <a:t>dissemination and piloting</a:t>
          </a:r>
          <a:endParaRPr lang="en-US" dirty="0"/>
        </a:p>
      </dgm:t>
    </dgm:pt>
    <dgm:pt modelId="{3CB5D29B-0FF7-43AF-A0D0-0F91A15DBF59}" type="parTrans" cxnId="{2AC27DE3-300A-468D-8006-12B565376BFB}">
      <dgm:prSet/>
      <dgm:spPr/>
      <dgm:t>
        <a:bodyPr/>
        <a:lstStyle/>
        <a:p>
          <a:endParaRPr lang="en-US"/>
        </a:p>
      </dgm:t>
    </dgm:pt>
    <dgm:pt modelId="{2B2BECEC-EC89-42AA-8092-5C110F72F2E3}" type="sibTrans" cxnId="{2AC27DE3-300A-468D-8006-12B565376BFB}">
      <dgm:prSet/>
      <dgm:spPr/>
      <dgm:t>
        <a:bodyPr/>
        <a:lstStyle/>
        <a:p>
          <a:endParaRPr lang="en-US"/>
        </a:p>
      </dgm:t>
    </dgm:pt>
    <dgm:pt modelId="{DA372BAC-EF84-401B-ACAC-3F5A74070039}">
      <dgm:prSet phldrT="[Text]"/>
      <dgm:spPr>
        <a:solidFill>
          <a:srgbClr val="1268BD"/>
        </a:solidFill>
      </dgm:spPr>
      <dgm:t>
        <a:bodyPr/>
        <a:lstStyle/>
        <a:p>
          <a:r>
            <a:rPr lang="en-AU" dirty="0"/>
            <a:t>Update User Guide  post-piloting</a:t>
          </a:r>
          <a:endParaRPr lang="en-US" dirty="0"/>
        </a:p>
      </dgm:t>
    </dgm:pt>
    <dgm:pt modelId="{83C9E8AE-EE5A-41DD-AC72-FDD905364F8D}" type="parTrans" cxnId="{603F22CA-59D6-46F0-8DD1-BF53768D20AA}">
      <dgm:prSet/>
      <dgm:spPr/>
      <dgm:t>
        <a:bodyPr/>
        <a:lstStyle/>
        <a:p>
          <a:endParaRPr lang="en-US"/>
        </a:p>
      </dgm:t>
    </dgm:pt>
    <dgm:pt modelId="{A4712CEF-FAD0-42D8-96FA-0D7475538ED3}" type="sibTrans" cxnId="{603F22CA-59D6-46F0-8DD1-BF53768D20AA}">
      <dgm:prSet/>
      <dgm:spPr/>
      <dgm:t>
        <a:bodyPr/>
        <a:lstStyle/>
        <a:p>
          <a:endParaRPr lang="en-US"/>
        </a:p>
      </dgm:t>
    </dgm:pt>
    <dgm:pt modelId="{84E78906-47EA-47DC-9214-3672E6713769}" type="pres">
      <dgm:prSet presAssocID="{BEC3F70D-A1FA-4B37-8966-E15934948066}" presName="rootnode" presStyleCnt="0">
        <dgm:presLayoutVars>
          <dgm:chMax/>
          <dgm:chPref/>
          <dgm:dir/>
          <dgm:animLvl val="lvl"/>
        </dgm:presLayoutVars>
      </dgm:prSet>
      <dgm:spPr/>
      <dgm:t>
        <a:bodyPr/>
        <a:lstStyle/>
        <a:p>
          <a:endParaRPr lang="en-AU"/>
        </a:p>
      </dgm:t>
    </dgm:pt>
    <dgm:pt modelId="{0EDEE142-DEE0-4ECB-A36D-5A0B5E4ED40D}" type="pres">
      <dgm:prSet presAssocID="{7288826B-466D-422B-AFAF-5717CEE5F064}" presName="composite" presStyleCnt="0"/>
      <dgm:spPr/>
    </dgm:pt>
    <dgm:pt modelId="{57353F69-8184-4452-868B-EB4BEF12225D}" type="pres">
      <dgm:prSet presAssocID="{7288826B-466D-422B-AFAF-5717CEE5F064}" presName="bentUpArrow1" presStyleLbl="alignImgPlace1" presStyleIdx="0" presStyleCnt="4"/>
      <dgm:spPr/>
    </dgm:pt>
    <dgm:pt modelId="{E29498F2-3845-4489-BC98-02E696AE71D6}" type="pres">
      <dgm:prSet presAssocID="{7288826B-466D-422B-AFAF-5717CEE5F064}" presName="ParentText" presStyleLbl="node1" presStyleIdx="0" presStyleCnt="5">
        <dgm:presLayoutVars>
          <dgm:chMax val="1"/>
          <dgm:chPref val="1"/>
          <dgm:bulletEnabled val="1"/>
        </dgm:presLayoutVars>
      </dgm:prSet>
      <dgm:spPr/>
      <dgm:t>
        <a:bodyPr/>
        <a:lstStyle/>
        <a:p>
          <a:endParaRPr lang="en-AU"/>
        </a:p>
      </dgm:t>
    </dgm:pt>
    <dgm:pt modelId="{A5CBBD7A-2650-439E-BBD2-34F78B5F8798}" type="pres">
      <dgm:prSet presAssocID="{7288826B-466D-422B-AFAF-5717CEE5F064}" presName="ChildText" presStyleLbl="revTx" presStyleIdx="0" presStyleCnt="4">
        <dgm:presLayoutVars>
          <dgm:chMax val="0"/>
          <dgm:chPref val="0"/>
          <dgm:bulletEnabled val="1"/>
        </dgm:presLayoutVars>
      </dgm:prSet>
      <dgm:spPr/>
    </dgm:pt>
    <dgm:pt modelId="{C5BE1C2A-7EEB-4608-97B6-FD9841B4391B}" type="pres">
      <dgm:prSet presAssocID="{BD8D5A8D-C4F8-4BB9-95C3-80F6C0DFC1CF}" presName="sibTrans" presStyleCnt="0"/>
      <dgm:spPr/>
    </dgm:pt>
    <dgm:pt modelId="{AC2B38CD-D967-4A98-8083-3D39805CB327}" type="pres">
      <dgm:prSet presAssocID="{C86737EF-7CA6-42B9-A819-68327FBD33A0}" presName="composite" presStyleCnt="0"/>
      <dgm:spPr/>
    </dgm:pt>
    <dgm:pt modelId="{4C1A5C48-FDB3-4871-B09C-816BD63B5C25}" type="pres">
      <dgm:prSet presAssocID="{C86737EF-7CA6-42B9-A819-68327FBD33A0}" presName="bentUpArrow1" presStyleLbl="alignImgPlace1" presStyleIdx="1" presStyleCnt="4"/>
      <dgm:spPr/>
    </dgm:pt>
    <dgm:pt modelId="{5E4BB7F8-3614-4F30-AD53-18B05AD68D28}" type="pres">
      <dgm:prSet presAssocID="{C86737EF-7CA6-42B9-A819-68327FBD33A0}" presName="ParentText" presStyleLbl="node1" presStyleIdx="1" presStyleCnt="5">
        <dgm:presLayoutVars>
          <dgm:chMax val="1"/>
          <dgm:chPref val="1"/>
          <dgm:bulletEnabled val="1"/>
        </dgm:presLayoutVars>
      </dgm:prSet>
      <dgm:spPr/>
      <dgm:t>
        <a:bodyPr/>
        <a:lstStyle/>
        <a:p>
          <a:endParaRPr lang="en-AU"/>
        </a:p>
      </dgm:t>
    </dgm:pt>
    <dgm:pt modelId="{ECDCC886-B2C0-44FC-ABCC-9692A9D88734}" type="pres">
      <dgm:prSet presAssocID="{C86737EF-7CA6-42B9-A819-68327FBD33A0}" presName="ChildText" presStyleLbl="revTx" presStyleIdx="1" presStyleCnt="4">
        <dgm:presLayoutVars>
          <dgm:chMax val="0"/>
          <dgm:chPref val="0"/>
          <dgm:bulletEnabled val="1"/>
        </dgm:presLayoutVars>
      </dgm:prSet>
      <dgm:spPr/>
    </dgm:pt>
    <dgm:pt modelId="{D3877EB3-3B7F-4D26-A88D-A2951B90056C}" type="pres">
      <dgm:prSet presAssocID="{A408894F-CDF9-4798-94F5-29FF2FF4F361}" presName="sibTrans" presStyleCnt="0"/>
      <dgm:spPr/>
    </dgm:pt>
    <dgm:pt modelId="{B09D74C5-0D31-4A4A-ABEB-A1C8766EC7E7}" type="pres">
      <dgm:prSet presAssocID="{013CCC9F-602D-491E-8444-3BFE3E8FEF14}" presName="composite" presStyleCnt="0"/>
      <dgm:spPr/>
    </dgm:pt>
    <dgm:pt modelId="{8DC92C28-F701-4DFC-8C23-D018B6D574B9}" type="pres">
      <dgm:prSet presAssocID="{013CCC9F-602D-491E-8444-3BFE3E8FEF14}" presName="bentUpArrow1" presStyleLbl="alignImgPlace1" presStyleIdx="2" presStyleCnt="4"/>
      <dgm:spPr/>
    </dgm:pt>
    <dgm:pt modelId="{A2926F91-1524-4AE1-B15F-E79025652F7C}" type="pres">
      <dgm:prSet presAssocID="{013CCC9F-602D-491E-8444-3BFE3E8FEF14}" presName="ParentText" presStyleLbl="node1" presStyleIdx="2" presStyleCnt="5">
        <dgm:presLayoutVars>
          <dgm:chMax val="1"/>
          <dgm:chPref val="1"/>
          <dgm:bulletEnabled val="1"/>
        </dgm:presLayoutVars>
      </dgm:prSet>
      <dgm:spPr/>
      <dgm:t>
        <a:bodyPr/>
        <a:lstStyle/>
        <a:p>
          <a:endParaRPr lang="en-AU"/>
        </a:p>
      </dgm:t>
    </dgm:pt>
    <dgm:pt modelId="{01E3A142-F22E-48AF-9EE9-7E95808D97A2}" type="pres">
      <dgm:prSet presAssocID="{013CCC9F-602D-491E-8444-3BFE3E8FEF14}" presName="ChildText" presStyleLbl="revTx" presStyleIdx="2" presStyleCnt="4">
        <dgm:presLayoutVars>
          <dgm:chMax val="0"/>
          <dgm:chPref val="0"/>
          <dgm:bulletEnabled val="1"/>
        </dgm:presLayoutVars>
      </dgm:prSet>
      <dgm:spPr/>
    </dgm:pt>
    <dgm:pt modelId="{0532F9A0-6169-4E60-ABC4-D2EEAD3563BF}" type="pres">
      <dgm:prSet presAssocID="{734D37C3-0C53-4203-B223-FA46018F510E}" presName="sibTrans" presStyleCnt="0"/>
      <dgm:spPr/>
    </dgm:pt>
    <dgm:pt modelId="{13C217F7-89BD-44D9-B613-5C3548FE7EC5}" type="pres">
      <dgm:prSet presAssocID="{6E222A4B-937A-46E3-8412-945AA6306122}" presName="composite" presStyleCnt="0"/>
      <dgm:spPr/>
    </dgm:pt>
    <dgm:pt modelId="{5ACB73A1-78DF-4D29-9C16-EF5DFAF982A8}" type="pres">
      <dgm:prSet presAssocID="{6E222A4B-937A-46E3-8412-945AA6306122}" presName="bentUpArrow1" presStyleLbl="alignImgPlace1" presStyleIdx="3" presStyleCnt="4"/>
      <dgm:spPr/>
    </dgm:pt>
    <dgm:pt modelId="{2B729AFF-6ECF-4E57-B2D2-DC16C992C5C6}" type="pres">
      <dgm:prSet presAssocID="{6E222A4B-937A-46E3-8412-945AA6306122}" presName="ParentText" presStyleLbl="node1" presStyleIdx="3" presStyleCnt="5">
        <dgm:presLayoutVars>
          <dgm:chMax val="1"/>
          <dgm:chPref val="1"/>
          <dgm:bulletEnabled val="1"/>
        </dgm:presLayoutVars>
      </dgm:prSet>
      <dgm:spPr/>
      <dgm:t>
        <a:bodyPr/>
        <a:lstStyle/>
        <a:p>
          <a:endParaRPr lang="en-AU"/>
        </a:p>
      </dgm:t>
    </dgm:pt>
    <dgm:pt modelId="{AEE9E50A-F061-4CC8-B910-896C567D5145}" type="pres">
      <dgm:prSet presAssocID="{6E222A4B-937A-46E3-8412-945AA6306122}" presName="ChildText" presStyleLbl="revTx" presStyleIdx="3" presStyleCnt="4">
        <dgm:presLayoutVars>
          <dgm:chMax val="0"/>
          <dgm:chPref val="0"/>
          <dgm:bulletEnabled val="1"/>
        </dgm:presLayoutVars>
      </dgm:prSet>
      <dgm:spPr/>
    </dgm:pt>
    <dgm:pt modelId="{D8F6E79E-10C0-44AF-A876-FC225077A083}" type="pres">
      <dgm:prSet presAssocID="{2B2BECEC-EC89-42AA-8092-5C110F72F2E3}" presName="sibTrans" presStyleCnt="0"/>
      <dgm:spPr/>
    </dgm:pt>
    <dgm:pt modelId="{B4411C0C-9C6E-447D-B5EF-D0AF97CC702B}" type="pres">
      <dgm:prSet presAssocID="{DA372BAC-EF84-401B-ACAC-3F5A74070039}" presName="composite" presStyleCnt="0"/>
      <dgm:spPr/>
    </dgm:pt>
    <dgm:pt modelId="{BF12A114-84A2-443C-97AA-7CD27C22D24F}" type="pres">
      <dgm:prSet presAssocID="{DA372BAC-EF84-401B-ACAC-3F5A74070039}" presName="ParentText" presStyleLbl="node1" presStyleIdx="4" presStyleCnt="5">
        <dgm:presLayoutVars>
          <dgm:chMax val="1"/>
          <dgm:chPref val="1"/>
          <dgm:bulletEnabled val="1"/>
        </dgm:presLayoutVars>
      </dgm:prSet>
      <dgm:spPr/>
      <dgm:t>
        <a:bodyPr/>
        <a:lstStyle/>
        <a:p>
          <a:endParaRPr lang="en-AU"/>
        </a:p>
      </dgm:t>
    </dgm:pt>
  </dgm:ptLst>
  <dgm:cxnLst>
    <dgm:cxn modelId="{5137A299-7F83-4FBC-BCAD-05FE5DF92077}" type="presOf" srcId="{6E222A4B-937A-46E3-8412-945AA6306122}" destId="{2B729AFF-6ECF-4E57-B2D2-DC16C992C5C6}" srcOrd="0" destOrd="0" presId="urn:microsoft.com/office/officeart/2005/8/layout/StepDownProcess"/>
    <dgm:cxn modelId="{4C7A8E40-DB90-4DF3-8A60-43F375DF9131}" type="presOf" srcId="{DA372BAC-EF84-401B-ACAC-3F5A74070039}" destId="{BF12A114-84A2-443C-97AA-7CD27C22D24F}" srcOrd="0" destOrd="0" presId="urn:microsoft.com/office/officeart/2005/8/layout/StepDownProcess"/>
    <dgm:cxn modelId="{603F22CA-59D6-46F0-8DD1-BF53768D20AA}" srcId="{BEC3F70D-A1FA-4B37-8966-E15934948066}" destId="{DA372BAC-EF84-401B-ACAC-3F5A74070039}" srcOrd="4" destOrd="0" parTransId="{83C9E8AE-EE5A-41DD-AC72-FDD905364F8D}" sibTransId="{A4712CEF-FAD0-42D8-96FA-0D7475538ED3}"/>
    <dgm:cxn modelId="{C250D522-F1DA-4808-B65B-FF038FAD1978}" type="presOf" srcId="{BEC3F70D-A1FA-4B37-8966-E15934948066}" destId="{84E78906-47EA-47DC-9214-3672E6713769}" srcOrd="0" destOrd="0" presId="urn:microsoft.com/office/officeart/2005/8/layout/StepDownProcess"/>
    <dgm:cxn modelId="{573ED16C-90B9-4ACF-A87C-30AD8348F458}" type="presOf" srcId="{013CCC9F-602D-491E-8444-3BFE3E8FEF14}" destId="{A2926F91-1524-4AE1-B15F-E79025652F7C}" srcOrd="0" destOrd="0" presId="urn:microsoft.com/office/officeart/2005/8/layout/StepDownProcess"/>
    <dgm:cxn modelId="{6CCA9926-EA78-4EEA-A9FA-041B721AE080}" srcId="{BEC3F70D-A1FA-4B37-8966-E15934948066}" destId="{013CCC9F-602D-491E-8444-3BFE3E8FEF14}" srcOrd="2" destOrd="0" parTransId="{F6E06B96-698C-4D94-BE04-8B8635387265}" sibTransId="{734D37C3-0C53-4203-B223-FA46018F510E}"/>
    <dgm:cxn modelId="{98DEC1B7-5979-4CCB-9343-644B4829A2AA}" type="presOf" srcId="{C86737EF-7CA6-42B9-A819-68327FBD33A0}" destId="{5E4BB7F8-3614-4F30-AD53-18B05AD68D28}" srcOrd="0" destOrd="0" presId="urn:microsoft.com/office/officeart/2005/8/layout/StepDownProcess"/>
    <dgm:cxn modelId="{2AC27DE3-300A-468D-8006-12B565376BFB}" srcId="{BEC3F70D-A1FA-4B37-8966-E15934948066}" destId="{6E222A4B-937A-46E3-8412-945AA6306122}" srcOrd="3" destOrd="0" parTransId="{3CB5D29B-0FF7-43AF-A0D0-0F91A15DBF59}" sibTransId="{2B2BECEC-EC89-42AA-8092-5C110F72F2E3}"/>
    <dgm:cxn modelId="{9361616F-13AB-4A43-A978-54E113B94096}" srcId="{BEC3F70D-A1FA-4B37-8966-E15934948066}" destId="{7288826B-466D-422B-AFAF-5717CEE5F064}" srcOrd="0" destOrd="0" parTransId="{9D8E1ADC-28AF-422F-9959-380DB279BA06}" sibTransId="{BD8D5A8D-C4F8-4BB9-95C3-80F6C0DFC1CF}"/>
    <dgm:cxn modelId="{95CD28E3-DBF8-403B-87E3-DD70EA3A9CBC}" type="presOf" srcId="{7288826B-466D-422B-AFAF-5717CEE5F064}" destId="{E29498F2-3845-4489-BC98-02E696AE71D6}" srcOrd="0" destOrd="0" presId="urn:microsoft.com/office/officeart/2005/8/layout/StepDownProcess"/>
    <dgm:cxn modelId="{2B7731AC-AF30-41FB-BCCE-3A89101FE09F}" srcId="{BEC3F70D-A1FA-4B37-8966-E15934948066}" destId="{C86737EF-7CA6-42B9-A819-68327FBD33A0}" srcOrd="1" destOrd="0" parTransId="{A0B462ED-9C9F-4CF8-A3F8-66106B2666F6}" sibTransId="{A408894F-CDF9-4798-94F5-29FF2FF4F361}"/>
    <dgm:cxn modelId="{3FC6ACC6-20F2-4D21-8AC7-5CDE80F5ECE3}" type="presParOf" srcId="{84E78906-47EA-47DC-9214-3672E6713769}" destId="{0EDEE142-DEE0-4ECB-A36D-5A0B5E4ED40D}" srcOrd="0" destOrd="0" presId="urn:microsoft.com/office/officeart/2005/8/layout/StepDownProcess"/>
    <dgm:cxn modelId="{C1F19F8F-C9C4-412F-9CC0-234993E10337}" type="presParOf" srcId="{0EDEE142-DEE0-4ECB-A36D-5A0B5E4ED40D}" destId="{57353F69-8184-4452-868B-EB4BEF12225D}" srcOrd="0" destOrd="0" presId="urn:microsoft.com/office/officeart/2005/8/layout/StepDownProcess"/>
    <dgm:cxn modelId="{308CE706-3447-45E1-A62F-BEE05E76B7D1}" type="presParOf" srcId="{0EDEE142-DEE0-4ECB-A36D-5A0B5E4ED40D}" destId="{E29498F2-3845-4489-BC98-02E696AE71D6}" srcOrd="1" destOrd="0" presId="urn:microsoft.com/office/officeart/2005/8/layout/StepDownProcess"/>
    <dgm:cxn modelId="{5325439C-0C33-44CB-977C-ACA509E46BC4}" type="presParOf" srcId="{0EDEE142-DEE0-4ECB-A36D-5A0B5E4ED40D}" destId="{A5CBBD7A-2650-439E-BBD2-34F78B5F8798}" srcOrd="2" destOrd="0" presId="urn:microsoft.com/office/officeart/2005/8/layout/StepDownProcess"/>
    <dgm:cxn modelId="{AFFFFED5-F650-4948-AB85-116053124D05}" type="presParOf" srcId="{84E78906-47EA-47DC-9214-3672E6713769}" destId="{C5BE1C2A-7EEB-4608-97B6-FD9841B4391B}" srcOrd="1" destOrd="0" presId="urn:microsoft.com/office/officeart/2005/8/layout/StepDownProcess"/>
    <dgm:cxn modelId="{2AC4B893-4D8A-43AA-8B22-2FA019BE2C5A}" type="presParOf" srcId="{84E78906-47EA-47DC-9214-3672E6713769}" destId="{AC2B38CD-D967-4A98-8083-3D39805CB327}" srcOrd="2" destOrd="0" presId="urn:microsoft.com/office/officeart/2005/8/layout/StepDownProcess"/>
    <dgm:cxn modelId="{8D358107-AFA8-434E-B7D8-343D88ADA3C6}" type="presParOf" srcId="{AC2B38CD-D967-4A98-8083-3D39805CB327}" destId="{4C1A5C48-FDB3-4871-B09C-816BD63B5C25}" srcOrd="0" destOrd="0" presId="urn:microsoft.com/office/officeart/2005/8/layout/StepDownProcess"/>
    <dgm:cxn modelId="{973D9D8A-9DC9-429A-8C7C-7A33D7042FA6}" type="presParOf" srcId="{AC2B38CD-D967-4A98-8083-3D39805CB327}" destId="{5E4BB7F8-3614-4F30-AD53-18B05AD68D28}" srcOrd="1" destOrd="0" presId="urn:microsoft.com/office/officeart/2005/8/layout/StepDownProcess"/>
    <dgm:cxn modelId="{DD294F19-9EC4-4567-9985-8C4B6194D03C}" type="presParOf" srcId="{AC2B38CD-D967-4A98-8083-3D39805CB327}" destId="{ECDCC886-B2C0-44FC-ABCC-9692A9D88734}" srcOrd="2" destOrd="0" presId="urn:microsoft.com/office/officeart/2005/8/layout/StepDownProcess"/>
    <dgm:cxn modelId="{4B788AFA-4055-488E-A847-39FF0840F0A3}" type="presParOf" srcId="{84E78906-47EA-47DC-9214-3672E6713769}" destId="{D3877EB3-3B7F-4D26-A88D-A2951B90056C}" srcOrd="3" destOrd="0" presId="urn:microsoft.com/office/officeart/2005/8/layout/StepDownProcess"/>
    <dgm:cxn modelId="{531D9B75-D7D1-4121-ADDB-276E9E3E3101}" type="presParOf" srcId="{84E78906-47EA-47DC-9214-3672E6713769}" destId="{B09D74C5-0D31-4A4A-ABEB-A1C8766EC7E7}" srcOrd="4" destOrd="0" presId="urn:microsoft.com/office/officeart/2005/8/layout/StepDownProcess"/>
    <dgm:cxn modelId="{5F206B2B-91A3-4033-9A32-E588D5CC3D6C}" type="presParOf" srcId="{B09D74C5-0D31-4A4A-ABEB-A1C8766EC7E7}" destId="{8DC92C28-F701-4DFC-8C23-D018B6D574B9}" srcOrd="0" destOrd="0" presId="urn:microsoft.com/office/officeart/2005/8/layout/StepDownProcess"/>
    <dgm:cxn modelId="{25034933-103A-447B-88A8-9B1695E70D6A}" type="presParOf" srcId="{B09D74C5-0D31-4A4A-ABEB-A1C8766EC7E7}" destId="{A2926F91-1524-4AE1-B15F-E79025652F7C}" srcOrd="1" destOrd="0" presId="urn:microsoft.com/office/officeart/2005/8/layout/StepDownProcess"/>
    <dgm:cxn modelId="{F2A6758F-E66A-4833-A13A-3CF2F153ACD8}" type="presParOf" srcId="{B09D74C5-0D31-4A4A-ABEB-A1C8766EC7E7}" destId="{01E3A142-F22E-48AF-9EE9-7E95808D97A2}" srcOrd="2" destOrd="0" presId="urn:microsoft.com/office/officeart/2005/8/layout/StepDownProcess"/>
    <dgm:cxn modelId="{D85FD21E-9E85-4B99-8540-119D84F9BF8A}" type="presParOf" srcId="{84E78906-47EA-47DC-9214-3672E6713769}" destId="{0532F9A0-6169-4E60-ABC4-D2EEAD3563BF}" srcOrd="5" destOrd="0" presId="urn:microsoft.com/office/officeart/2005/8/layout/StepDownProcess"/>
    <dgm:cxn modelId="{B65C350D-5EC4-448D-92A3-FFEF18F017BA}" type="presParOf" srcId="{84E78906-47EA-47DC-9214-3672E6713769}" destId="{13C217F7-89BD-44D9-B613-5C3548FE7EC5}" srcOrd="6" destOrd="0" presId="urn:microsoft.com/office/officeart/2005/8/layout/StepDownProcess"/>
    <dgm:cxn modelId="{232C92D2-EEE7-4BCB-83B9-91F03EE1613A}" type="presParOf" srcId="{13C217F7-89BD-44D9-B613-5C3548FE7EC5}" destId="{5ACB73A1-78DF-4D29-9C16-EF5DFAF982A8}" srcOrd="0" destOrd="0" presId="urn:microsoft.com/office/officeart/2005/8/layout/StepDownProcess"/>
    <dgm:cxn modelId="{50A2D9EB-53EE-490C-816F-8B1FF504AB47}" type="presParOf" srcId="{13C217F7-89BD-44D9-B613-5C3548FE7EC5}" destId="{2B729AFF-6ECF-4E57-B2D2-DC16C992C5C6}" srcOrd="1" destOrd="0" presId="urn:microsoft.com/office/officeart/2005/8/layout/StepDownProcess"/>
    <dgm:cxn modelId="{C7231E17-6B42-4E4E-9376-C87D355DF710}" type="presParOf" srcId="{13C217F7-89BD-44D9-B613-5C3548FE7EC5}" destId="{AEE9E50A-F061-4CC8-B910-896C567D5145}" srcOrd="2" destOrd="0" presId="urn:microsoft.com/office/officeart/2005/8/layout/StepDownProcess"/>
    <dgm:cxn modelId="{0E7D8038-2F29-4327-A5AA-ACF3138ED11F}" type="presParOf" srcId="{84E78906-47EA-47DC-9214-3672E6713769}" destId="{D8F6E79E-10C0-44AF-A876-FC225077A083}" srcOrd="7" destOrd="0" presId="urn:microsoft.com/office/officeart/2005/8/layout/StepDownProcess"/>
    <dgm:cxn modelId="{52E99794-3FF6-4B3F-B138-418882C04C37}" type="presParOf" srcId="{84E78906-47EA-47DC-9214-3672E6713769}" destId="{B4411C0C-9C6E-447D-B5EF-D0AF97CC702B}" srcOrd="8" destOrd="0" presId="urn:microsoft.com/office/officeart/2005/8/layout/StepDownProcess"/>
    <dgm:cxn modelId="{C5910CC2-85F7-4947-99F7-1C2BFD1F4EC4}" type="presParOf" srcId="{B4411C0C-9C6E-447D-B5EF-D0AF97CC702B}" destId="{BF12A114-84A2-443C-97AA-7CD27C22D24F}" srcOrd="0"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34ED58A-2821-4430-A476-AE9B3825E044}"/>
              </a:ext>
            </a:extLst>
          </p:cNvPr>
          <p:cNvSpPr>
            <a:spLocks noGrp="1"/>
          </p:cNvSpPr>
          <p:nvPr>
            <p:ph type="hdr" sz="quarter"/>
          </p:nvPr>
        </p:nvSpPr>
        <p:spPr>
          <a:xfrm>
            <a:off x="0" y="0"/>
            <a:ext cx="3042241" cy="466932"/>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xmlns="" id="{BAE78146-B3E7-4BCF-9886-1295F49A3161}"/>
              </a:ext>
            </a:extLst>
          </p:cNvPr>
          <p:cNvSpPr>
            <a:spLocks noGrp="1"/>
          </p:cNvSpPr>
          <p:nvPr>
            <p:ph type="dt" sz="quarter" idx="1"/>
          </p:nvPr>
        </p:nvSpPr>
        <p:spPr>
          <a:xfrm>
            <a:off x="3976047" y="0"/>
            <a:ext cx="3042240" cy="466932"/>
          </a:xfrm>
          <a:prstGeom prst="rect">
            <a:avLst/>
          </a:prstGeom>
        </p:spPr>
        <p:txBody>
          <a:bodyPr vert="horz" lIns="91440" tIns="45720" rIns="91440" bIns="45720" rtlCol="0"/>
          <a:lstStyle>
            <a:lvl1pPr algn="r">
              <a:defRPr sz="1200"/>
            </a:lvl1pPr>
          </a:lstStyle>
          <a:p>
            <a:fld id="{D484B357-766E-472C-BACE-923F79D2F3B8}" type="datetimeFigureOut">
              <a:rPr lang="en-AU" smtClean="0"/>
              <a:t>18/09/2017</a:t>
            </a:fld>
            <a:endParaRPr lang="en-AU"/>
          </a:p>
        </p:txBody>
      </p:sp>
      <p:sp>
        <p:nvSpPr>
          <p:cNvPr id="4" name="Footer Placeholder 3">
            <a:extLst>
              <a:ext uri="{FF2B5EF4-FFF2-40B4-BE49-F238E27FC236}">
                <a16:creationId xmlns:a16="http://schemas.microsoft.com/office/drawing/2014/main" xmlns="" id="{41D73985-E09E-4361-B0D1-779A005C6896}"/>
              </a:ext>
            </a:extLst>
          </p:cNvPr>
          <p:cNvSpPr>
            <a:spLocks noGrp="1"/>
          </p:cNvSpPr>
          <p:nvPr>
            <p:ph type="ftr" sz="quarter" idx="2"/>
          </p:nvPr>
        </p:nvSpPr>
        <p:spPr>
          <a:xfrm>
            <a:off x="0" y="8838993"/>
            <a:ext cx="3042241" cy="4669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xmlns="" id="{7A2DF62D-BE50-4B43-B328-56072A174D52}"/>
              </a:ext>
            </a:extLst>
          </p:cNvPr>
          <p:cNvSpPr>
            <a:spLocks noGrp="1"/>
          </p:cNvSpPr>
          <p:nvPr>
            <p:ph type="sldNum" sz="quarter" idx="3"/>
          </p:nvPr>
        </p:nvSpPr>
        <p:spPr>
          <a:xfrm>
            <a:off x="3976047" y="8838993"/>
            <a:ext cx="3042240" cy="466932"/>
          </a:xfrm>
          <a:prstGeom prst="rect">
            <a:avLst/>
          </a:prstGeom>
        </p:spPr>
        <p:txBody>
          <a:bodyPr vert="horz" lIns="91440" tIns="45720" rIns="91440" bIns="45720" rtlCol="0" anchor="b"/>
          <a:lstStyle>
            <a:lvl1pPr algn="r">
              <a:defRPr sz="1200"/>
            </a:lvl1pPr>
          </a:lstStyle>
          <a:p>
            <a:fld id="{1E41A73B-9CB4-43B8-A8FD-29B03A55D56E}" type="slidenum">
              <a:rPr lang="en-AU" smtClean="0"/>
              <a:t>‹#›</a:t>
            </a:fld>
            <a:endParaRPr lang="en-AU"/>
          </a:p>
        </p:txBody>
      </p:sp>
    </p:spTree>
    <p:extLst>
      <p:ext uri="{BB962C8B-B14F-4D97-AF65-F5344CB8AC3E}">
        <p14:creationId xmlns:p14="http://schemas.microsoft.com/office/powerpoint/2010/main" val="12888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529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6334" y="1"/>
            <a:ext cx="3041967" cy="465296"/>
          </a:xfrm>
          <a:prstGeom prst="rect">
            <a:avLst/>
          </a:prstGeom>
        </p:spPr>
        <p:txBody>
          <a:bodyPr vert="horz" lIns="91440" tIns="45720" rIns="91440" bIns="45720" rtlCol="0"/>
          <a:lstStyle>
            <a:lvl1pPr algn="r">
              <a:defRPr sz="1200"/>
            </a:lvl1pPr>
          </a:lstStyle>
          <a:p>
            <a:fld id="{2C1B932F-2BCD-4D9D-AAB5-697BF175D538}" type="datetimeFigureOut">
              <a:rPr lang="en-AU" smtClean="0"/>
              <a:t>18/09/2017</a:t>
            </a:fld>
            <a:endParaRPr lang="en-AU"/>
          </a:p>
        </p:txBody>
      </p:sp>
      <p:sp>
        <p:nvSpPr>
          <p:cNvPr id="4" name="Slide Image Placeholder 3"/>
          <p:cNvSpPr>
            <a:spLocks noGrp="1" noRot="1" noChangeAspect="1"/>
          </p:cNvSpPr>
          <p:nvPr>
            <p:ph type="sldImg" idx="2"/>
          </p:nvPr>
        </p:nvSpPr>
        <p:spPr>
          <a:xfrm>
            <a:off x="406400" y="696913"/>
            <a:ext cx="6207125" cy="349091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839014"/>
            <a:ext cx="3041967" cy="46529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6334" y="8839014"/>
            <a:ext cx="3041967" cy="465296"/>
          </a:xfrm>
          <a:prstGeom prst="rect">
            <a:avLst/>
          </a:prstGeom>
        </p:spPr>
        <p:txBody>
          <a:bodyPr vert="horz" lIns="91440" tIns="45720" rIns="91440" bIns="45720" rtlCol="0" anchor="b"/>
          <a:lstStyle>
            <a:lvl1pPr algn="r">
              <a:defRPr sz="1200"/>
            </a:lvl1pPr>
          </a:lstStyle>
          <a:p>
            <a:fld id="{811C1E87-6885-4644-BCC5-F58CEECEA60E}" type="slidenum">
              <a:rPr lang="en-AU" smtClean="0"/>
              <a:t>‹#›</a:t>
            </a:fld>
            <a:endParaRPr lang="en-AU"/>
          </a:p>
        </p:txBody>
      </p:sp>
    </p:spTree>
    <p:extLst>
      <p:ext uri="{BB962C8B-B14F-4D97-AF65-F5344CB8AC3E}">
        <p14:creationId xmlns:p14="http://schemas.microsoft.com/office/powerpoint/2010/main" val="287485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r>
              <a:rPr lang="en-AU" sz="900" b="1" i="1" dirty="0"/>
              <a:t>Authors: David Winfield</a:t>
            </a:r>
            <a:r>
              <a:rPr lang="en-AU" sz="900" b="1" i="1" baseline="30000" dirty="0"/>
              <a:t>1,2</a:t>
            </a:r>
            <a:r>
              <a:rPr lang="en-AU" sz="900" b="1" i="1" dirty="0"/>
              <a:t>, Melita Grant</a:t>
            </a:r>
            <a:r>
              <a:rPr lang="en-AU" sz="900" b="1" i="1" baseline="30000" dirty="0"/>
              <a:t>1,3</a:t>
            </a:r>
            <a:r>
              <a:rPr lang="en-AU" sz="900" b="1" i="1" dirty="0"/>
              <a:t>, Tony Weber</a:t>
            </a:r>
            <a:r>
              <a:rPr lang="en-AU" sz="900" b="1" i="1" baseline="30000" dirty="0"/>
              <a:t>1,2</a:t>
            </a:r>
            <a:r>
              <a:rPr lang="en-AU" sz="900" b="1" i="1" dirty="0"/>
              <a:t>, David Harriss</a:t>
            </a:r>
            <a:r>
              <a:rPr lang="en-AU" sz="900" b="1" i="1" baseline="30000" dirty="0"/>
              <a:t>1,4</a:t>
            </a:r>
            <a:r>
              <a:rPr lang="en-AU" sz="900" b="1" i="1" dirty="0"/>
              <a:t>, and Ajay Pradhan</a:t>
            </a:r>
            <a:r>
              <a:rPr lang="en-AU" sz="900" b="1" i="1" baseline="30000" dirty="0"/>
              <a:t>5</a:t>
            </a:r>
            <a:r>
              <a:rPr lang="en-AU" sz="900" b="1" i="1" dirty="0"/>
              <a:t>.</a:t>
            </a:r>
            <a:endParaRPr lang="en-AU" sz="900" dirty="0"/>
          </a:p>
          <a:p>
            <a:r>
              <a:rPr lang="en-AU" sz="900" dirty="0"/>
              <a:t> </a:t>
            </a:r>
          </a:p>
        </p:txBody>
      </p:sp>
      <p:sp>
        <p:nvSpPr>
          <p:cNvPr id="4" name="Slide Number Placeholder 3"/>
          <p:cNvSpPr>
            <a:spLocks noGrp="1"/>
          </p:cNvSpPr>
          <p:nvPr>
            <p:ph type="sldNum" sz="quarter" idx="10"/>
          </p:nvPr>
        </p:nvSpPr>
        <p:spPr/>
        <p:txBody>
          <a:bodyPr/>
          <a:lstStyle/>
          <a:p>
            <a:fld id="{811C1E87-6885-4644-BCC5-F58CEECEA60E}" type="slidenum">
              <a:rPr lang="en-AU" smtClean="0"/>
              <a:t>1</a:t>
            </a:fld>
            <a:endParaRPr lang="en-AU"/>
          </a:p>
        </p:txBody>
      </p:sp>
    </p:spTree>
    <p:extLst>
      <p:ext uri="{BB962C8B-B14F-4D97-AF65-F5344CB8AC3E}">
        <p14:creationId xmlns:p14="http://schemas.microsoft.com/office/powerpoint/2010/main" val="1838444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One slide on the content of the guide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key steps in the process are</a:t>
            </a:r>
          </a:p>
          <a:p>
            <a:pPr marL="171450" indent="-171450">
              <a:buFontTx/>
              <a:buChar char="-"/>
            </a:pPr>
            <a:r>
              <a:rPr lang="en-AU" sz="1200" kern="1200" dirty="0">
                <a:solidFill>
                  <a:schemeClr val="tx1"/>
                </a:solidFill>
                <a:effectLst/>
                <a:latin typeface="+mn-lt"/>
                <a:ea typeface="+mn-ea"/>
                <a:cs typeface="+mn-cs"/>
              </a:rPr>
              <a:t>Initiation</a:t>
            </a:r>
          </a:p>
          <a:p>
            <a:pPr marL="171450" indent="-171450">
              <a:buFontTx/>
              <a:buChar char="-"/>
            </a:pPr>
            <a:r>
              <a:rPr lang="en-AU" sz="1200" kern="1200" dirty="0">
                <a:solidFill>
                  <a:schemeClr val="tx1"/>
                </a:solidFill>
                <a:effectLst/>
                <a:latin typeface="+mn-lt"/>
                <a:ea typeface="+mn-ea"/>
                <a:cs typeface="+mn-cs"/>
              </a:rPr>
              <a:t>Community engagement</a:t>
            </a:r>
          </a:p>
          <a:p>
            <a:pPr marL="171450" indent="-171450">
              <a:buFontTx/>
              <a:buChar char="-"/>
            </a:pPr>
            <a:r>
              <a:rPr lang="en-AU" sz="1200" kern="1200" dirty="0">
                <a:solidFill>
                  <a:schemeClr val="tx1"/>
                </a:solidFill>
                <a:effectLst/>
                <a:latin typeface="+mn-lt"/>
                <a:ea typeface="+mn-ea"/>
                <a:cs typeface="+mn-cs"/>
              </a:rPr>
              <a:t>Situation Assessment</a:t>
            </a:r>
          </a:p>
          <a:p>
            <a:pPr marL="171450" indent="-171450">
              <a:buFontTx/>
              <a:buChar char="-"/>
            </a:pPr>
            <a:r>
              <a:rPr lang="en-AU" sz="1200" kern="1200" dirty="0">
                <a:solidFill>
                  <a:schemeClr val="tx1"/>
                </a:solidFill>
                <a:effectLst/>
                <a:latin typeface="+mn-lt"/>
                <a:ea typeface="+mn-ea"/>
                <a:cs typeface="+mn-cs"/>
              </a:rPr>
              <a:t>Formulate vision, objectives and evaluation framework</a:t>
            </a:r>
          </a:p>
          <a:p>
            <a:pPr marL="171450" indent="-171450">
              <a:buFontTx/>
              <a:buChar char="-"/>
            </a:pPr>
            <a:r>
              <a:rPr lang="en-AU" sz="1200" kern="1200" dirty="0">
                <a:solidFill>
                  <a:schemeClr val="tx1"/>
                </a:solidFill>
                <a:effectLst/>
                <a:latin typeface="+mn-lt"/>
                <a:ea typeface="+mn-ea"/>
                <a:cs typeface="+mn-cs"/>
              </a:rPr>
              <a:t>Develop basin strategies and long-term planning</a:t>
            </a:r>
          </a:p>
          <a:p>
            <a:pPr marL="171450" indent="-171450">
              <a:buFontTx/>
              <a:buChar char="-"/>
            </a:pPr>
            <a:r>
              <a:rPr lang="en-AU" sz="1200" kern="1200" dirty="0">
                <a:solidFill>
                  <a:schemeClr val="tx1"/>
                </a:solidFill>
                <a:effectLst/>
                <a:latin typeface="+mn-lt"/>
                <a:ea typeface="+mn-ea"/>
                <a:cs typeface="+mn-cs"/>
              </a:rPr>
              <a:t>Detail implementation and short term planning</a:t>
            </a:r>
          </a:p>
          <a:p>
            <a:pPr marL="171450" indent="-171450">
              <a:buFontTx/>
              <a:buChar char="-"/>
            </a:pPr>
            <a:r>
              <a:rPr lang="en-AU" sz="1200" kern="1200" dirty="0">
                <a:solidFill>
                  <a:schemeClr val="tx1"/>
                </a:solidFill>
                <a:effectLst/>
                <a:latin typeface="+mn-lt"/>
                <a:ea typeface="+mn-ea"/>
                <a:cs typeface="+mn-cs"/>
              </a:rPr>
              <a:t>Implementation</a:t>
            </a:r>
          </a:p>
          <a:p>
            <a:pPr marL="171450" indent="-171450">
              <a:buFontTx/>
              <a:buChar char="-"/>
            </a:pPr>
            <a:r>
              <a:rPr lang="en-AU" sz="1200" kern="1200" dirty="0">
                <a:solidFill>
                  <a:schemeClr val="tx1"/>
                </a:solidFill>
                <a:effectLst/>
                <a:latin typeface="+mn-lt"/>
                <a:ea typeface="+mn-ea"/>
                <a:cs typeface="+mn-cs"/>
              </a:rPr>
              <a:t>MER</a:t>
            </a:r>
          </a:p>
          <a:p>
            <a:pPr marL="171450" indent="-171450">
              <a:buFontTx/>
              <a:buChar char="-"/>
            </a:pPr>
            <a:r>
              <a:rPr lang="en-AU" sz="1200" kern="1200" dirty="0">
                <a:solidFill>
                  <a:schemeClr val="tx1"/>
                </a:solidFill>
                <a:effectLst/>
                <a:latin typeface="+mn-lt"/>
                <a:ea typeface="+mn-ea"/>
                <a:cs typeface="+mn-cs"/>
              </a:rPr>
              <a:t>Principles of adaptive management, ensuring continuous learning and improvement and review</a:t>
            </a:r>
          </a:p>
          <a:p>
            <a:endParaRPr lang="en-AU" sz="1200" kern="1200" dirty="0">
              <a:solidFill>
                <a:schemeClr val="tx1"/>
              </a:solidFill>
              <a:effectLst/>
              <a:latin typeface="+mn-lt"/>
              <a:ea typeface="+mn-ea"/>
              <a:cs typeface="+mn-cs"/>
            </a:endParaRPr>
          </a:p>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14</a:t>
            </a:fld>
            <a:endParaRPr lang="en-AU"/>
          </a:p>
        </p:txBody>
      </p:sp>
    </p:spTree>
    <p:extLst>
      <p:ext uri="{BB962C8B-B14F-4D97-AF65-F5344CB8AC3E}">
        <p14:creationId xmlns:p14="http://schemas.microsoft.com/office/powerpoint/2010/main" val="143577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15</a:t>
            </a:fld>
            <a:endParaRPr lang="en-AU"/>
          </a:p>
        </p:txBody>
      </p:sp>
    </p:spTree>
    <p:extLst>
      <p:ext uri="{BB962C8B-B14F-4D97-AF65-F5344CB8AC3E}">
        <p14:creationId xmlns:p14="http://schemas.microsoft.com/office/powerpoint/2010/main" val="183844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16</a:t>
            </a:fld>
            <a:endParaRPr lang="en-AU"/>
          </a:p>
        </p:txBody>
      </p:sp>
    </p:spTree>
    <p:extLst>
      <p:ext uri="{BB962C8B-B14F-4D97-AF65-F5344CB8AC3E}">
        <p14:creationId xmlns:p14="http://schemas.microsoft.com/office/powerpoint/2010/main" val="3326204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17</a:t>
            </a:fld>
            <a:endParaRPr lang="en-AU"/>
          </a:p>
        </p:txBody>
      </p:sp>
    </p:spTree>
    <p:extLst>
      <p:ext uri="{BB962C8B-B14F-4D97-AF65-F5344CB8AC3E}">
        <p14:creationId xmlns:p14="http://schemas.microsoft.com/office/powerpoint/2010/main" val="44778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18</a:t>
            </a:fld>
            <a:endParaRPr lang="en-AU"/>
          </a:p>
        </p:txBody>
      </p:sp>
    </p:spTree>
    <p:extLst>
      <p:ext uri="{BB962C8B-B14F-4D97-AF65-F5344CB8AC3E}">
        <p14:creationId xmlns:p14="http://schemas.microsoft.com/office/powerpoint/2010/main" val="105930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Incorporating gender equality and social inclusion at each step of the process is important, to ensure that people (especially the poor, low-caste, women, and people with disabilities) are not further marginalised or disadvantaged by river basin planning, water allocation and sharing decisions. Inclusion means that marginalised people are represented not only in numbers during decision making processes, but supported so that they can contribute equally and influence decisions.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Gender Equality and Social Inclusion in river basin planning</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When designing a stakeholder participation strategy, it is important to consider existing inequalities and power dynamics within any given context. Inclusive strategies have been found to result in water governance interventions to be more sustainable, and able to contribute to multiple objectives relevant to sustainable development (Grant et al, 2016).   The United Nations World Water Assessment Program reported in 2015 that: “</a:t>
            </a:r>
            <a:r>
              <a:rPr lang="en-AU" sz="1200" i="1" kern="1200" dirty="0">
                <a:solidFill>
                  <a:schemeClr val="tx1"/>
                </a:solidFill>
                <a:effectLst/>
                <a:latin typeface="+mn-lt"/>
                <a:ea typeface="+mn-ea"/>
                <a:cs typeface="+mn-cs"/>
              </a:rPr>
              <a:t>No water assessment can be realistic without a gender perspective. And no decision-making is inclusive unless both women and men participate in the process</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many countries, there is a move of males from farming to employment in urban areas, leaving the women responsible for farm management. This is increasing female involvement in agriculture and water management.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Inclusive stakeholder engagement requires ensuring that the poor and marginalised are prioritised, in order to ensure that critical human water needs are met in any river basin planning intervention. It also requires that marginalised peoples such as women, people with disabilities, gender-discriminated peoples, and lower-caste people are involved and that their voices are incorporated into water management decision making. </a:t>
            </a:r>
          </a:p>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11C1E87-6885-4644-BCC5-F58CEECEA60E}" type="slidenum">
              <a:rPr lang="en-AU" smtClean="0"/>
              <a:t>19</a:t>
            </a:fld>
            <a:endParaRPr lang="en-AU"/>
          </a:p>
        </p:txBody>
      </p:sp>
    </p:spTree>
    <p:extLst>
      <p:ext uri="{BB962C8B-B14F-4D97-AF65-F5344CB8AC3E}">
        <p14:creationId xmlns:p14="http://schemas.microsoft.com/office/powerpoint/2010/main" val="3585826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Gender mainstreaming is a process whereby the implications for women and men of any planned action  - including legislation, policies and programs in all areas and at all levels is assessed and addressed, and gender inequalities are not perpetuated (Alston, 2014).  To achieve inclusive decision-making, gender mainstreaming needs to occur at four key levels (WSP, 2010): </a:t>
            </a:r>
          </a:p>
          <a:p>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1)A plan for how to reduce gender inequalities through the River Basin Planning process needs to be developed with the support of gender experts including women’s organisations;</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2) Staff within relevant institutions need to be trained to understand gender mainstreaming and social inclusion throughout the river basin planning project cycle;</a:t>
            </a:r>
          </a:p>
          <a:p>
            <a:pPr lvl="0"/>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3) When monitoring data is disaggregated by sex and disability status, better information is made available to assess the positive or negative impacts of a program on women and men, and this data can be used to inform decisions. River Basin gender monitoring should be integrated with national monitoring frameworks rather than separate/disconnected processes being created;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4)</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When women and marginalised citizens, including persons with a disability are included in decision-making forums, and are supported with the skills and opportunities to shape programs and services, water governance outcomes are enhanced. Multiple barriers to women’s involvement in decision-making include being time-poor due to household responsibilities, cultural barriers to women’s participation, and different education levels and opportunities. These barriers need to be revealed so that river basin planning processes and programs can be made more inclusive.</a:t>
            </a:r>
          </a:p>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20</a:t>
            </a:fld>
            <a:endParaRPr lang="en-AU"/>
          </a:p>
        </p:txBody>
      </p:sp>
    </p:spTree>
    <p:extLst>
      <p:ext uri="{BB962C8B-B14F-4D97-AF65-F5344CB8AC3E}">
        <p14:creationId xmlns:p14="http://schemas.microsoft.com/office/powerpoint/2010/main" val="3585826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21</a:t>
            </a:fld>
            <a:endParaRPr lang="en-AU"/>
          </a:p>
        </p:txBody>
      </p:sp>
    </p:spTree>
    <p:extLst>
      <p:ext uri="{BB962C8B-B14F-4D97-AF65-F5344CB8AC3E}">
        <p14:creationId xmlns:p14="http://schemas.microsoft.com/office/powerpoint/2010/main" val="91278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22</a:t>
            </a:fld>
            <a:endParaRPr lang="en-AU"/>
          </a:p>
        </p:txBody>
      </p:sp>
    </p:spTree>
    <p:extLst>
      <p:ext uri="{BB962C8B-B14F-4D97-AF65-F5344CB8AC3E}">
        <p14:creationId xmlns:p14="http://schemas.microsoft.com/office/powerpoint/2010/main" val="1838444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23</a:t>
            </a:fld>
            <a:endParaRPr lang="en-AU"/>
          </a:p>
        </p:txBody>
      </p:sp>
    </p:spTree>
    <p:extLst>
      <p:ext uri="{BB962C8B-B14F-4D97-AF65-F5344CB8AC3E}">
        <p14:creationId xmlns:p14="http://schemas.microsoft.com/office/powerpoint/2010/main" val="183844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r>
              <a:rPr lang="en-AU" dirty="0"/>
              <a:t>Baseline water stress - India</a:t>
            </a:r>
          </a:p>
        </p:txBody>
      </p:sp>
      <p:sp>
        <p:nvSpPr>
          <p:cNvPr id="4" name="Slide Number Placeholder 3"/>
          <p:cNvSpPr>
            <a:spLocks noGrp="1"/>
          </p:cNvSpPr>
          <p:nvPr>
            <p:ph type="sldNum" sz="quarter" idx="10"/>
          </p:nvPr>
        </p:nvSpPr>
        <p:spPr/>
        <p:txBody>
          <a:bodyPr/>
          <a:lstStyle/>
          <a:p>
            <a:fld id="{811C1E87-6885-4644-BCC5-F58CEECEA60E}" type="slidenum">
              <a:rPr lang="en-AU" smtClean="0"/>
              <a:t>2</a:t>
            </a:fld>
            <a:endParaRPr lang="en-AU"/>
          </a:p>
        </p:txBody>
      </p:sp>
    </p:spTree>
    <p:extLst>
      <p:ext uri="{BB962C8B-B14F-4D97-AF65-F5344CB8AC3E}">
        <p14:creationId xmlns:p14="http://schemas.microsoft.com/office/powerpoint/2010/main" val="88022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24</a:t>
            </a:fld>
            <a:endParaRPr lang="en-AU"/>
          </a:p>
        </p:txBody>
      </p:sp>
    </p:spTree>
    <p:extLst>
      <p:ext uri="{BB962C8B-B14F-4D97-AF65-F5344CB8AC3E}">
        <p14:creationId xmlns:p14="http://schemas.microsoft.com/office/powerpoint/2010/main" val="183844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Government of India (</a:t>
            </a:r>
            <a:r>
              <a:rPr lang="en-AU" sz="1200" kern="1200" dirty="0" err="1">
                <a:solidFill>
                  <a:schemeClr val="tx1"/>
                </a:solidFill>
                <a:effectLst/>
                <a:latin typeface="+mn-lt"/>
                <a:ea typeface="+mn-ea"/>
                <a:cs typeface="+mn-cs"/>
              </a:rPr>
              <a:t>GoI</a:t>
            </a:r>
            <a:r>
              <a:rPr lang="en-AU" sz="1200" kern="1200" dirty="0">
                <a:solidFill>
                  <a:schemeClr val="tx1"/>
                </a:solidFill>
                <a:effectLst/>
                <a:latin typeface="+mn-lt"/>
                <a:ea typeface="+mn-ea"/>
                <a:cs typeface="+mn-cs"/>
              </a:rPr>
              <a:t>) has commenced a significant investment in river basin planning (RBP) with an initial focus on obtaining and sharing water data through the National Hydrology Program (NHP) III. It is important to contextualise this initial focus on data within broader RBP objectives. In 2016 the Government of India (</a:t>
            </a:r>
            <a:r>
              <a:rPr lang="en-AU" sz="1200" kern="1200" dirty="0" err="1">
                <a:solidFill>
                  <a:schemeClr val="tx1"/>
                </a:solidFill>
                <a:effectLst/>
                <a:latin typeface="+mn-lt"/>
                <a:ea typeface="+mn-ea"/>
                <a:cs typeface="+mn-cs"/>
              </a:rPr>
              <a:t>GoI</a:t>
            </a:r>
            <a:r>
              <a:rPr lang="en-AU" sz="1200" kern="1200" dirty="0">
                <a:solidFill>
                  <a:schemeClr val="tx1"/>
                </a:solidFill>
                <a:effectLst/>
                <a:latin typeface="+mn-lt"/>
                <a:ea typeface="+mn-ea"/>
                <a:cs typeface="+mn-cs"/>
              </a:rPr>
              <a:t>) identified that a review of RBP policy and regulatory frameworks was needed, to identify opportunities and approaches for India. The </a:t>
            </a:r>
            <a:r>
              <a:rPr lang="en-AU" sz="1200" kern="1200" dirty="0" err="1">
                <a:solidFill>
                  <a:schemeClr val="tx1"/>
                </a:solidFill>
                <a:effectLst/>
                <a:latin typeface="+mn-lt"/>
                <a:ea typeface="+mn-ea"/>
                <a:cs typeface="+mn-cs"/>
              </a:rPr>
              <a:t>GoI</a:t>
            </a:r>
            <a:r>
              <a:rPr lang="en-AU" sz="1200" kern="1200" dirty="0">
                <a:solidFill>
                  <a:schemeClr val="tx1"/>
                </a:solidFill>
                <a:effectLst/>
                <a:latin typeface="+mn-lt"/>
                <a:ea typeface="+mn-ea"/>
                <a:cs typeface="+mn-cs"/>
              </a:rPr>
              <a:t> requested support from the Australian Water Partnership (AWP) to undertake the review and to develop a User Guide for RBP in India. </a:t>
            </a:r>
          </a:p>
          <a:p>
            <a:endParaRPr lang="en-AU" sz="900" dirty="0"/>
          </a:p>
          <a:p>
            <a:r>
              <a:rPr lang="en-AU" sz="900" dirty="0"/>
              <a:t>Quote source:</a:t>
            </a:r>
            <a:r>
              <a:rPr lang="en-AU" sz="900" baseline="0" dirty="0"/>
              <a:t> http://projects.worldbank.org/P152698/?lang=en&amp;tab=financial</a:t>
            </a:r>
          </a:p>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3</a:t>
            </a:fld>
            <a:endParaRPr lang="en-AU"/>
          </a:p>
        </p:txBody>
      </p:sp>
    </p:spTree>
    <p:extLst>
      <p:ext uri="{BB962C8B-B14F-4D97-AF65-F5344CB8AC3E}">
        <p14:creationId xmlns:p14="http://schemas.microsoft.com/office/powerpoint/2010/main" val="254829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pPr lvl="0"/>
            <a:r>
              <a:rPr lang="en-AU" sz="1200" b="1" kern="1200" dirty="0">
                <a:solidFill>
                  <a:schemeClr val="tx1"/>
                </a:solidFill>
                <a:effectLst/>
                <a:latin typeface="+mn-lt"/>
                <a:ea typeface="+mn-ea"/>
                <a:cs typeface="+mn-cs"/>
              </a:rPr>
              <a:t>Comparison of the Indian and Australian context – </a:t>
            </a:r>
            <a:r>
              <a:rPr lang="en-AU" sz="1200" kern="1200" dirty="0">
                <a:solidFill>
                  <a:schemeClr val="tx1"/>
                </a:solidFill>
                <a:effectLst/>
                <a:latin typeface="+mn-lt"/>
                <a:ea typeface="+mn-ea"/>
                <a:cs typeface="+mn-cs"/>
              </a:rPr>
              <a:t>Describes some of the similarities and differences of the Indian and Australian contexts and the impact this may have on basin planning. Concludes that the Indian and Australian contexts have clear differences, but in the area of water management there are also many similarities in legal, bio-physical and agricultural dependencies, which make the exchange of knowledge and lessons in basin planning beneficial for both.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Similarities include:</a:t>
            </a:r>
          </a:p>
          <a:p>
            <a:pPr lvl="0"/>
            <a:r>
              <a:rPr lang="en-AU" sz="1200" b="1" kern="1200" dirty="0">
                <a:solidFill>
                  <a:schemeClr val="tx1"/>
                </a:solidFill>
                <a:effectLst/>
                <a:latin typeface="+mn-lt"/>
                <a:ea typeface="+mn-ea"/>
                <a:cs typeface="+mn-cs"/>
              </a:rPr>
              <a:t>Legal context – </a:t>
            </a:r>
            <a:r>
              <a:rPr lang="en-AU" sz="1200" kern="1200" dirty="0">
                <a:solidFill>
                  <a:schemeClr val="tx1"/>
                </a:solidFill>
                <a:effectLst/>
                <a:latin typeface="+mn-lt"/>
                <a:ea typeface="+mn-ea"/>
                <a:cs typeface="+mn-cs"/>
              </a:rPr>
              <a:t>Both countries have a constitutional assignment of water management to the states, with the national government role covering issues of national significance.</a:t>
            </a:r>
          </a:p>
          <a:p>
            <a:pPr lvl="0"/>
            <a:r>
              <a:rPr lang="en-AU" sz="1200" b="1" kern="1200" dirty="0">
                <a:solidFill>
                  <a:schemeClr val="tx1"/>
                </a:solidFill>
                <a:effectLst/>
                <a:latin typeface="+mn-lt"/>
                <a:ea typeface="+mn-ea"/>
                <a:cs typeface="+mn-cs"/>
              </a:rPr>
              <a:t>Climate – </a:t>
            </a:r>
            <a:r>
              <a:rPr lang="en-AU" sz="1200" kern="1200" dirty="0">
                <a:solidFill>
                  <a:schemeClr val="tx1"/>
                </a:solidFill>
                <a:effectLst/>
                <a:latin typeface="+mn-lt"/>
                <a:ea typeface="+mn-ea"/>
                <a:cs typeface="+mn-cs"/>
              </a:rPr>
              <a:t>Both countries cover a broad range of climate zones including subtropical, mountainous, semi-arid and arid.</a:t>
            </a:r>
          </a:p>
          <a:p>
            <a:pPr lvl="0"/>
            <a:r>
              <a:rPr lang="en-AU" sz="1200" b="1" kern="1200" dirty="0">
                <a:solidFill>
                  <a:schemeClr val="tx1"/>
                </a:solidFill>
                <a:effectLst/>
                <a:latin typeface="+mn-lt"/>
                <a:ea typeface="+mn-ea"/>
                <a:cs typeface="+mn-cs"/>
              </a:rPr>
              <a:t>Highly variable hydrology</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Rivers in both </a:t>
            </a:r>
            <a:r>
              <a:rPr lang="en-AU" sz="1200" kern="1200" dirty="0" err="1">
                <a:solidFill>
                  <a:schemeClr val="tx1"/>
                </a:solidFill>
                <a:effectLst/>
                <a:latin typeface="+mn-lt"/>
                <a:ea typeface="+mn-ea"/>
                <a:cs typeface="+mn-cs"/>
              </a:rPr>
              <a:t>countrieshave</a:t>
            </a:r>
            <a:r>
              <a:rPr lang="en-AU" sz="1200" kern="1200" dirty="0">
                <a:solidFill>
                  <a:schemeClr val="tx1"/>
                </a:solidFill>
                <a:effectLst/>
                <a:latin typeface="+mn-lt"/>
                <a:ea typeface="+mn-ea"/>
                <a:cs typeface="+mn-cs"/>
              </a:rPr>
              <a:t> highly variable flows both temporally – between months, years and decades – and spatially.</a:t>
            </a:r>
          </a:p>
          <a:p>
            <a:pPr lvl="0"/>
            <a:r>
              <a:rPr lang="en-AU" sz="1200" b="1" kern="1200" dirty="0">
                <a:solidFill>
                  <a:schemeClr val="tx1"/>
                </a:solidFill>
                <a:effectLst/>
                <a:latin typeface="+mn-lt"/>
                <a:ea typeface="+mn-ea"/>
                <a:cs typeface="+mn-cs"/>
              </a:rPr>
              <a:t>Importance of agriculture in river basin management – </a:t>
            </a:r>
            <a:r>
              <a:rPr lang="en-AU" sz="1200" kern="1200" dirty="0">
                <a:solidFill>
                  <a:schemeClr val="tx1"/>
                </a:solidFill>
                <a:effectLst/>
                <a:latin typeface="+mn-lt"/>
                <a:ea typeface="+mn-ea"/>
                <a:cs typeface="+mn-cs"/>
              </a:rPr>
              <a:t>Almost 70% of India’s population lives in rural areas and relies on agriculture for its livelihood (WB, 2014). In the Murray-Darling Basin, 10% of people are employed in the agriculture sector (compared to 2.7% nationally) and 35% to 40% of the total gross value of Australia’s agricultural production is produced in the Basin (ABS, 2006).</a:t>
            </a:r>
          </a:p>
          <a:p>
            <a:r>
              <a:rPr lang="en-AU" sz="1200" kern="1200" dirty="0">
                <a:solidFill>
                  <a:schemeClr val="tx1"/>
                </a:solidFill>
                <a:effectLst/>
                <a:latin typeface="+mn-lt"/>
                <a:ea typeface="+mn-ea"/>
                <a:cs typeface="+mn-cs"/>
              </a:rPr>
              <a:t>Key differences to be considered when drawing lessons from the Australian experience include:</a:t>
            </a:r>
          </a:p>
          <a:p>
            <a:pPr lvl="0"/>
            <a:r>
              <a:rPr lang="en-AU" sz="1200" b="1" kern="1200" dirty="0">
                <a:solidFill>
                  <a:schemeClr val="tx1"/>
                </a:solidFill>
                <a:effectLst/>
                <a:latin typeface="+mn-lt"/>
                <a:ea typeface="+mn-ea"/>
                <a:cs typeface="+mn-cs"/>
              </a:rPr>
              <a:t>Population size and density – </a:t>
            </a:r>
            <a:r>
              <a:rPr lang="en-AU" sz="1200" kern="1200" dirty="0">
                <a:solidFill>
                  <a:schemeClr val="tx1"/>
                </a:solidFill>
                <a:effectLst/>
                <a:latin typeface="+mn-lt"/>
                <a:ea typeface="+mn-ea"/>
                <a:cs typeface="+mn-cs"/>
              </a:rPr>
              <a:t>The population density of India is 382 persons/km</a:t>
            </a:r>
            <a:r>
              <a:rPr lang="en-AU" sz="1200" kern="1200" baseline="30000" dirty="0">
                <a:solidFill>
                  <a:schemeClr val="tx1"/>
                </a:solidFill>
                <a:effectLst/>
                <a:latin typeface="+mn-lt"/>
                <a:ea typeface="+mn-ea"/>
                <a:cs typeface="+mn-cs"/>
              </a:rPr>
              <a:t>2</a:t>
            </a:r>
            <a:r>
              <a:rPr lang="en-AU" sz="1200" kern="1200" dirty="0">
                <a:solidFill>
                  <a:schemeClr val="tx1"/>
                </a:solidFill>
                <a:effectLst/>
                <a:latin typeface="+mn-lt"/>
                <a:ea typeface="+mn-ea"/>
                <a:cs typeface="+mn-cs"/>
              </a:rPr>
              <a:t> (NITI 2001) whilst in Australia it is 3.1 persons/km</a:t>
            </a:r>
            <a:r>
              <a:rPr lang="en-AU" sz="1200" kern="1200" baseline="30000" dirty="0">
                <a:solidFill>
                  <a:schemeClr val="tx1"/>
                </a:solidFill>
                <a:effectLst/>
                <a:latin typeface="+mn-lt"/>
                <a:ea typeface="+mn-ea"/>
                <a:cs typeface="+mn-cs"/>
              </a:rPr>
              <a:t>2</a:t>
            </a:r>
            <a:r>
              <a:rPr lang="en-AU" sz="1200" kern="1200" dirty="0">
                <a:solidFill>
                  <a:schemeClr val="tx1"/>
                </a:solidFill>
                <a:effectLst/>
                <a:latin typeface="+mn-lt"/>
                <a:ea typeface="+mn-ea"/>
                <a:cs typeface="+mn-cs"/>
              </a:rPr>
              <a:t> (ABS, 2016) and in the Murray-Darling Basin it is 1.19 persons/km</a:t>
            </a:r>
            <a:r>
              <a:rPr lang="en-AU" sz="1200" kern="1200" baseline="30000" dirty="0">
                <a:solidFill>
                  <a:schemeClr val="tx1"/>
                </a:solidFill>
                <a:effectLst/>
                <a:latin typeface="+mn-lt"/>
                <a:ea typeface="+mn-ea"/>
                <a:cs typeface="+mn-cs"/>
              </a:rPr>
              <a:t>2</a:t>
            </a:r>
            <a:r>
              <a:rPr lang="en-AU" sz="1200" kern="1200" dirty="0">
                <a:solidFill>
                  <a:schemeClr val="tx1"/>
                </a:solidFill>
                <a:effectLst/>
                <a:latin typeface="+mn-lt"/>
                <a:ea typeface="+mn-ea"/>
                <a:cs typeface="+mn-cs"/>
              </a:rPr>
              <a:t> (ABS, 2006). The vast differences in population size and density impact on a range of issues including resource use, resource accessibility, water quality and planning processes. </a:t>
            </a:r>
          </a:p>
          <a:p>
            <a:pPr lvl="0"/>
            <a:r>
              <a:rPr lang="en-AU" sz="1200" b="1" kern="1200" dirty="0">
                <a:solidFill>
                  <a:schemeClr val="tx1"/>
                </a:solidFill>
                <a:effectLst/>
                <a:latin typeface="+mn-lt"/>
                <a:ea typeface="+mn-ea"/>
                <a:cs typeface="+mn-cs"/>
              </a:rPr>
              <a:t>Socio-economic context – </a:t>
            </a:r>
            <a:r>
              <a:rPr lang="en-AU" sz="1200" kern="1200" dirty="0">
                <a:solidFill>
                  <a:schemeClr val="tx1"/>
                </a:solidFill>
                <a:effectLst/>
                <a:latin typeface="+mn-lt"/>
                <a:ea typeface="+mn-ea"/>
                <a:cs typeface="+mn-cs"/>
              </a:rPr>
              <a:t>India is ranked by the World Bank as a lower middle income country with rapidly increasing GDP (US$2.1 trillion in 2015), whereas Australia is ranked as a high income country (World Bank, 2016). This difference impacts on issues such as pricing water, infrastructure development and planning processes.</a:t>
            </a:r>
          </a:p>
          <a:p>
            <a:pPr lvl="0"/>
            <a:r>
              <a:rPr lang="en-AU" sz="1200" b="1" kern="1200" dirty="0">
                <a:solidFill>
                  <a:schemeClr val="tx1"/>
                </a:solidFill>
                <a:effectLst/>
                <a:latin typeface="+mn-lt"/>
                <a:ea typeface="+mn-ea"/>
                <a:cs typeface="+mn-cs"/>
              </a:rPr>
              <a:t>Urban growth</a:t>
            </a:r>
            <a:r>
              <a:rPr lang="en-AU" sz="1200" kern="1200" dirty="0">
                <a:solidFill>
                  <a:schemeClr val="tx1"/>
                </a:solidFill>
                <a:effectLst/>
                <a:latin typeface="+mn-lt"/>
                <a:ea typeface="+mn-ea"/>
                <a:cs typeface="+mn-cs"/>
              </a:rPr>
              <a:t> – While both countries are experiencing rapid urban growth, the pace of growth is much greater in India and limited resources for infrastructure mean that the consequences of urban growth for water demand and water pollution are greater.</a:t>
            </a:r>
          </a:p>
          <a:p>
            <a:pPr lvl="0"/>
            <a:r>
              <a:rPr lang="en-AU" sz="1200" b="1" kern="1200" dirty="0">
                <a:solidFill>
                  <a:schemeClr val="tx1"/>
                </a:solidFill>
                <a:effectLst/>
                <a:latin typeface="+mn-lt"/>
                <a:ea typeface="+mn-ea"/>
                <a:cs typeface="+mn-cs"/>
              </a:rPr>
              <a:t>Food security and structure of agriculture</a:t>
            </a:r>
            <a:r>
              <a:rPr lang="en-AU" sz="1200" kern="1200" dirty="0">
                <a:solidFill>
                  <a:schemeClr val="tx1"/>
                </a:solidFill>
                <a:effectLst/>
                <a:latin typeface="+mn-lt"/>
                <a:ea typeface="+mn-ea"/>
                <a:cs typeface="+mn-cs"/>
              </a:rPr>
              <a:t> – Food security is a key issue for India, whereas for Australia, the predominantly higher incomes allows price rises and imports to compensate for fluctuations in domestic production. In India, agriculture is predominantly carried out by many small-scale farmers, whereas Australia’s agriculture has restructured over the last 2-3 decades and is predominantly the domain of large agribusinesses.</a:t>
            </a:r>
          </a:p>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4</a:t>
            </a:fld>
            <a:endParaRPr lang="en-AU"/>
          </a:p>
        </p:txBody>
      </p:sp>
    </p:spTree>
    <p:extLst>
      <p:ext uri="{BB962C8B-B14F-4D97-AF65-F5344CB8AC3E}">
        <p14:creationId xmlns:p14="http://schemas.microsoft.com/office/powerpoint/2010/main" val="61588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Government of India (</a:t>
            </a:r>
            <a:r>
              <a:rPr lang="en-AU" sz="1200" kern="1200" dirty="0" err="1">
                <a:solidFill>
                  <a:schemeClr val="tx1"/>
                </a:solidFill>
                <a:effectLst/>
                <a:latin typeface="+mn-lt"/>
                <a:ea typeface="+mn-ea"/>
                <a:cs typeface="+mn-cs"/>
              </a:rPr>
              <a:t>GoI</a:t>
            </a:r>
            <a:r>
              <a:rPr lang="en-AU" sz="1200" kern="1200" dirty="0">
                <a:solidFill>
                  <a:schemeClr val="tx1"/>
                </a:solidFill>
                <a:effectLst/>
                <a:latin typeface="+mn-lt"/>
                <a:ea typeface="+mn-ea"/>
                <a:cs typeface="+mn-cs"/>
              </a:rPr>
              <a:t>) has commenced a significant investment in river basin planning (RBP) with an initial focus on obtaining and sharing water data through the National Hydrology Program (NHP) III. It is important to contextualise this initial focus on data within broader RBP objectives. In 2016 the Government of India (</a:t>
            </a:r>
            <a:r>
              <a:rPr lang="en-AU" sz="1200" kern="1200" dirty="0" err="1">
                <a:solidFill>
                  <a:schemeClr val="tx1"/>
                </a:solidFill>
                <a:effectLst/>
                <a:latin typeface="+mn-lt"/>
                <a:ea typeface="+mn-ea"/>
                <a:cs typeface="+mn-cs"/>
              </a:rPr>
              <a:t>GoI</a:t>
            </a:r>
            <a:r>
              <a:rPr lang="en-AU" sz="1200" kern="1200" dirty="0">
                <a:solidFill>
                  <a:schemeClr val="tx1"/>
                </a:solidFill>
                <a:effectLst/>
                <a:latin typeface="+mn-lt"/>
                <a:ea typeface="+mn-ea"/>
                <a:cs typeface="+mn-cs"/>
              </a:rPr>
              <a:t>) identified that a review of RBP policy and regulatory frameworks was needed, to identify opportunities and approaches for India. The </a:t>
            </a:r>
            <a:r>
              <a:rPr lang="en-AU" sz="1200" kern="1200" dirty="0" err="1">
                <a:solidFill>
                  <a:schemeClr val="tx1"/>
                </a:solidFill>
                <a:effectLst/>
                <a:latin typeface="+mn-lt"/>
                <a:ea typeface="+mn-ea"/>
                <a:cs typeface="+mn-cs"/>
              </a:rPr>
              <a:t>GoI</a:t>
            </a:r>
            <a:r>
              <a:rPr lang="en-AU" sz="1200" kern="1200" dirty="0">
                <a:solidFill>
                  <a:schemeClr val="tx1"/>
                </a:solidFill>
                <a:effectLst/>
                <a:latin typeface="+mn-lt"/>
                <a:ea typeface="+mn-ea"/>
                <a:cs typeface="+mn-cs"/>
              </a:rPr>
              <a:t> requested support from the Australian Water Partnership (AWP) to undertake the review and to develop a User Guide for RBP in India. </a:t>
            </a:r>
          </a:p>
          <a:p>
            <a:endParaRPr lang="en-AU" sz="900" dirty="0"/>
          </a:p>
          <a:p>
            <a:r>
              <a:rPr lang="en-AU" sz="900" dirty="0"/>
              <a:t>Quote source:</a:t>
            </a:r>
            <a:r>
              <a:rPr lang="en-AU" sz="900" baseline="0" dirty="0"/>
              <a:t> http://projects.worldbank.org/P152698/?lang=en&amp;tab=financial</a:t>
            </a:r>
          </a:p>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5</a:t>
            </a:fld>
            <a:endParaRPr lang="en-AU"/>
          </a:p>
        </p:txBody>
      </p:sp>
    </p:spTree>
    <p:extLst>
      <p:ext uri="{BB962C8B-B14F-4D97-AF65-F5344CB8AC3E}">
        <p14:creationId xmlns:p14="http://schemas.microsoft.com/office/powerpoint/2010/main" val="183844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r>
              <a:rPr lang="en-AU" sz="900" dirty="0"/>
              <a:t>The project…</a:t>
            </a:r>
          </a:p>
        </p:txBody>
      </p:sp>
      <p:sp>
        <p:nvSpPr>
          <p:cNvPr id="4" name="Slide Number Placeholder 3"/>
          <p:cNvSpPr>
            <a:spLocks noGrp="1"/>
          </p:cNvSpPr>
          <p:nvPr>
            <p:ph type="sldNum" sz="quarter" idx="10"/>
          </p:nvPr>
        </p:nvSpPr>
        <p:spPr/>
        <p:txBody>
          <a:bodyPr/>
          <a:lstStyle/>
          <a:p>
            <a:fld id="{811C1E87-6885-4644-BCC5-F58CEECEA60E}" type="slidenum">
              <a:rPr lang="en-AU" smtClean="0"/>
              <a:t>6</a:t>
            </a:fld>
            <a:endParaRPr lang="en-AU"/>
          </a:p>
        </p:txBody>
      </p:sp>
    </p:spTree>
    <p:extLst>
      <p:ext uri="{BB962C8B-B14F-4D97-AF65-F5344CB8AC3E}">
        <p14:creationId xmlns:p14="http://schemas.microsoft.com/office/powerpoint/2010/main" val="9484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11C1E87-6885-4644-BCC5-F58CEECEA60E}" type="slidenum">
              <a:rPr lang="en-AU" smtClean="0"/>
              <a:t>8</a:t>
            </a:fld>
            <a:endParaRPr lang="en-AU"/>
          </a:p>
        </p:txBody>
      </p:sp>
    </p:spTree>
    <p:extLst>
      <p:ext uri="{BB962C8B-B14F-4D97-AF65-F5344CB8AC3E}">
        <p14:creationId xmlns:p14="http://schemas.microsoft.com/office/powerpoint/2010/main" val="428136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One slide on the content of the guide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main contents of the guide are:</a:t>
            </a:r>
          </a:p>
          <a:p>
            <a:pPr lvl="0"/>
            <a:r>
              <a:rPr lang="en-AU" sz="1200" b="1" kern="1200" dirty="0">
                <a:solidFill>
                  <a:schemeClr val="tx1"/>
                </a:solidFill>
                <a:effectLst/>
                <a:latin typeface="+mn-lt"/>
                <a:ea typeface="+mn-ea"/>
                <a:cs typeface="+mn-cs"/>
              </a:rPr>
              <a:t>Comparison of the Indian and Australian context – </a:t>
            </a:r>
            <a:r>
              <a:rPr lang="en-AU" sz="1200" kern="1200" dirty="0">
                <a:solidFill>
                  <a:schemeClr val="tx1"/>
                </a:solidFill>
                <a:effectLst/>
                <a:latin typeface="+mn-lt"/>
                <a:ea typeface="+mn-ea"/>
                <a:cs typeface="+mn-cs"/>
              </a:rPr>
              <a:t>Describes some of the similarities and differences of the Indian and Australian contexts and the impact this may have on basin planning. Concludes that the Indian and Australian contexts have clear differences, but in the area of water management there are also many similarities in legal, bio-physical and agricultural dependencies, which make the exchange of knowledge and lessons in basin planning beneficial for both. </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Context comparison</a:t>
            </a:r>
          </a:p>
          <a:p>
            <a:r>
              <a:rPr lang="en-AU" sz="1200" kern="1200" dirty="0">
                <a:solidFill>
                  <a:schemeClr val="tx1"/>
                </a:solidFill>
                <a:effectLst/>
                <a:latin typeface="+mn-lt"/>
                <a:ea typeface="+mn-ea"/>
                <a:cs typeface="+mn-cs"/>
              </a:rPr>
              <a:t>Process</a:t>
            </a:r>
          </a:p>
          <a:p>
            <a:r>
              <a:rPr lang="en-AU" sz="1200" kern="1200" dirty="0">
                <a:solidFill>
                  <a:schemeClr val="tx1"/>
                </a:solidFill>
                <a:effectLst/>
                <a:latin typeface="+mn-lt"/>
                <a:ea typeface="+mn-ea"/>
                <a:cs typeface="+mn-cs"/>
              </a:rPr>
              <a:t>Strategies and tools</a:t>
            </a:r>
          </a:p>
          <a:p>
            <a:r>
              <a:rPr lang="en-AU" sz="1200" kern="1200" dirty="0">
                <a:solidFill>
                  <a:schemeClr val="tx1"/>
                </a:solidFill>
                <a:effectLst/>
                <a:latin typeface="+mn-lt"/>
                <a:ea typeface="+mn-ea"/>
                <a:cs typeface="+mn-cs"/>
              </a:rPr>
              <a:t>Contents of a River Basin Plan</a:t>
            </a:r>
          </a:p>
          <a:p>
            <a:pPr lvl="0"/>
            <a:endParaRPr lang="en-AU" sz="1200" kern="1200" dirty="0">
              <a:solidFill>
                <a:schemeClr val="tx1"/>
              </a:solidFill>
              <a:effectLst/>
              <a:latin typeface="+mn-lt"/>
              <a:ea typeface="+mn-ea"/>
              <a:cs typeface="+mn-cs"/>
            </a:endParaRPr>
          </a:p>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11</a:t>
            </a:fld>
            <a:endParaRPr lang="en-AU"/>
          </a:p>
        </p:txBody>
      </p:sp>
    </p:spTree>
    <p:extLst>
      <p:ext uri="{BB962C8B-B14F-4D97-AF65-F5344CB8AC3E}">
        <p14:creationId xmlns:p14="http://schemas.microsoft.com/office/powerpoint/2010/main" val="183844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7125" cy="3490912"/>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One slide on the content of the guide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main contents of the guide are:</a:t>
            </a:r>
          </a:p>
          <a:p>
            <a:pPr lvl="0"/>
            <a:r>
              <a:rPr lang="en-AU" sz="1200" b="1" kern="1200" dirty="0">
                <a:solidFill>
                  <a:schemeClr val="tx1"/>
                </a:solidFill>
                <a:effectLst/>
                <a:latin typeface="+mn-lt"/>
                <a:ea typeface="+mn-ea"/>
                <a:cs typeface="+mn-cs"/>
              </a:rPr>
              <a:t>Comparison of the Indian and Australian context – </a:t>
            </a:r>
            <a:r>
              <a:rPr lang="en-AU" sz="1200" kern="1200" dirty="0">
                <a:solidFill>
                  <a:schemeClr val="tx1"/>
                </a:solidFill>
                <a:effectLst/>
                <a:latin typeface="+mn-lt"/>
                <a:ea typeface="+mn-ea"/>
                <a:cs typeface="+mn-cs"/>
              </a:rPr>
              <a:t>Describes some of the similarities and differences of the Indian and Australian contexts and the impact this may have on basin planning. Concludes that the Indian and Australian contexts have clear differences, but in the area of water management there are also many similarities in legal, bio-physical and agricultural dependencies, which make the exchange of knowledge and lessons in basin planning beneficial for both. </a:t>
            </a:r>
          </a:p>
          <a:p>
            <a:endParaRPr lang="en-AU" sz="900" dirty="0"/>
          </a:p>
        </p:txBody>
      </p:sp>
      <p:sp>
        <p:nvSpPr>
          <p:cNvPr id="4" name="Slide Number Placeholder 3"/>
          <p:cNvSpPr>
            <a:spLocks noGrp="1"/>
          </p:cNvSpPr>
          <p:nvPr>
            <p:ph type="sldNum" sz="quarter" idx="10"/>
          </p:nvPr>
        </p:nvSpPr>
        <p:spPr/>
        <p:txBody>
          <a:bodyPr/>
          <a:lstStyle/>
          <a:p>
            <a:fld id="{811C1E87-6885-4644-BCC5-F58CEECEA60E}" type="slidenum">
              <a:rPr lang="en-AU" smtClean="0"/>
              <a:t>13</a:t>
            </a:fld>
            <a:endParaRPr lang="en-AU"/>
          </a:p>
        </p:txBody>
      </p:sp>
    </p:spTree>
    <p:extLst>
      <p:ext uri="{BB962C8B-B14F-4D97-AF65-F5344CB8AC3E}">
        <p14:creationId xmlns:p14="http://schemas.microsoft.com/office/powerpoint/2010/main" val="277078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35492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02443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16760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0812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17116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21416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78446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21273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77158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0719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8809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18/09/2017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018780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6.jpeg"/><Relationship Id="rId4" Type="http://schemas.openxmlformats.org/officeDocument/2006/relationships/image" Target="../media/image3.jpe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indiawatertool.in/"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7.pn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7.pn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28.jpe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diagramColors" Target="../diagrams/colors1.xml"/><Relationship Id="rId5" Type="http://schemas.openxmlformats.org/officeDocument/2006/relationships/image" Target="../media/image4.jpeg"/><Relationship Id="rId10" Type="http://schemas.openxmlformats.org/officeDocument/2006/relationships/diagramQuickStyle" Target="../diagrams/quickStyle1.xml"/><Relationship Id="rId4" Type="http://schemas.openxmlformats.org/officeDocument/2006/relationships/image" Target="../media/image3.jpe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5.jpeg"/><Relationship Id="rId5" Type="http://schemas.openxmlformats.org/officeDocument/2006/relationships/diagramQuickStyle" Target="../diagrams/quickStyle2.xml"/><Relationship Id="rId10" Type="http://schemas.openxmlformats.org/officeDocument/2006/relationships/image" Target="../media/image4.jpeg"/><Relationship Id="rId4" Type="http://schemas.openxmlformats.org/officeDocument/2006/relationships/diagramLayout" Target="../diagrams/layout2.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diagramColors" Target="../diagrams/colors3.xml"/><Relationship Id="rId5" Type="http://schemas.openxmlformats.org/officeDocument/2006/relationships/image" Target="../media/image4.jpeg"/><Relationship Id="rId10" Type="http://schemas.openxmlformats.org/officeDocument/2006/relationships/diagramQuickStyle" Target="../diagrams/quickStyle3.xml"/><Relationship Id="rId4" Type="http://schemas.openxmlformats.org/officeDocument/2006/relationships/image" Target="../media/image3.jpeg"/><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Image result for KRISHNA RIVER in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143519"/>
            <a:ext cx="9176994" cy="6882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51262" y="1434933"/>
            <a:ext cx="8707706" cy="1354217"/>
          </a:xfrm>
          <a:prstGeom prst="rect">
            <a:avLst/>
          </a:prstGeom>
          <a:noFill/>
        </p:spPr>
        <p:txBody>
          <a:bodyPr wrap="square" rtlCol="0">
            <a:spAutoFit/>
          </a:bodyPr>
          <a:lstStyle/>
          <a:p>
            <a:r>
              <a:rPr lang="en-AU" sz="3200" b="1" dirty="0">
                <a:solidFill>
                  <a:srgbClr val="3A68BC"/>
                </a:solidFill>
              </a:rPr>
              <a:t>River Basin Planning – </a:t>
            </a:r>
            <a:r>
              <a:rPr lang="en-AU" sz="3200" b="1" i="1" dirty="0">
                <a:solidFill>
                  <a:srgbClr val="3A68BC"/>
                </a:solidFill>
              </a:rPr>
              <a:t>Drawing on the Australian Experience to Inform Basin Planning in India</a:t>
            </a:r>
            <a:endParaRPr lang="en-AU" sz="3200" i="1" dirty="0">
              <a:solidFill>
                <a:srgbClr val="3A68BC"/>
              </a:solidFill>
            </a:endParaRPr>
          </a:p>
          <a:p>
            <a:endParaRPr lang="en-AU" dirty="0">
              <a:solidFill>
                <a:schemeClr val="accent5">
                  <a:lumMod val="75000"/>
                </a:schemeClr>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15C4F23-B2C3-4422-9697-88F93C6C63E9}"/>
              </a:ext>
            </a:extLst>
          </p:cNvPr>
          <p:cNvSpPr/>
          <p:nvPr/>
        </p:nvSpPr>
        <p:spPr>
          <a:xfrm>
            <a:off x="5957981" y="2430764"/>
            <a:ext cx="4572000" cy="646331"/>
          </a:xfrm>
          <a:prstGeom prst="rect">
            <a:avLst/>
          </a:prstGeom>
        </p:spPr>
        <p:txBody>
          <a:bodyPr>
            <a:spAutoFit/>
          </a:bodyPr>
          <a:lstStyle/>
          <a:p>
            <a:r>
              <a:rPr lang="en-AU" b="1" i="1" dirty="0"/>
              <a:t>Authors: David Winfield, Melita Grant, David </a:t>
            </a:r>
            <a:r>
              <a:rPr lang="en-AU" b="1" i="1" dirty="0" err="1"/>
              <a:t>Harriss</a:t>
            </a:r>
            <a:r>
              <a:rPr lang="en-AU" b="1" i="1" dirty="0"/>
              <a:t>, Tony Weber and Ajay Pradhan.</a:t>
            </a:r>
            <a:endParaRPr lang="en-AU" dirty="0"/>
          </a:p>
        </p:txBody>
      </p:sp>
    </p:spTree>
    <p:extLst>
      <p:ext uri="{BB962C8B-B14F-4D97-AF65-F5344CB8AC3E}">
        <p14:creationId xmlns:p14="http://schemas.microsoft.com/office/powerpoint/2010/main" val="396720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50E1E24-D198-4CA7-90B5-F90841E74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5173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92664" y="1246611"/>
            <a:ext cx="8875336" cy="861774"/>
          </a:xfrm>
          <a:prstGeom prst="rect">
            <a:avLst/>
          </a:prstGeom>
          <a:noFill/>
        </p:spPr>
        <p:txBody>
          <a:bodyPr wrap="square" rtlCol="0">
            <a:spAutoFit/>
          </a:bodyPr>
          <a:lstStyle/>
          <a:p>
            <a:r>
              <a:rPr lang="en-AU" sz="3200" b="1" dirty="0">
                <a:solidFill>
                  <a:srgbClr val="3A68BC"/>
                </a:solidFill>
              </a:rPr>
              <a:t>Content of the User Guide for River Basin Planning</a:t>
            </a:r>
            <a:endParaRPr lang="en-AU" sz="3200" dirty="0">
              <a:solidFill>
                <a:srgbClr val="3A68BC"/>
              </a:solidFill>
            </a:endParaRPr>
          </a:p>
          <a:p>
            <a:endParaRPr lang="en-AU" dirty="0">
              <a:solidFill>
                <a:schemeClr val="accent5">
                  <a:lumMod val="75000"/>
                </a:schemeClr>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xmlns="" id="{A7E98AAE-09F2-401B-BD21-CB89F9B99966}"/>
              </a:ext>
            </a:extLst>
          </p:cNvPr>
          <p:cNvGraphicFramePr>
            <a:graphicFrameLocks noGrp="1"/>
          </p:cNvGraphicFramePr>
          <p:nvPr>
            <p:extLst>
              <p:ext uri="{D42A27DB-BD31-4B8C-83A1-F6EECF244321}">
                <p14:modId xmlns:p14="http://schemas.microsoft.com/office/powerpoint/2010/main" val="1058013970"/>
              </p:ext>
            </p:extLst>
          </p:nvPr>
        </p:nvGraphicFramePr>
        <p:xfrm>
          <a:off x="1894159" y="1868604"/>
          <a:ext cx="8516788" cy="4596562"/>
        </p:xfrm>
        <a:graphic>
          <a:graphicData uri="http://schemas.openxmlformats.org/drawingml/2006/table">
            <a:tbl>
              <a:tblPr firstRow="1" bandRow="1">
                <a:tableStyleId>{5C22544A-7EE6-4342-B048-85BDC9FD1C3A}</a:tableStyleId>
              </a:tblPr>
              <a:tblGrid>
                <a:gridCol w="3077851">
                  <a:extLst>
                    <a:ext uri="{9D8B030D-6E8A-4147-A177-3AD203B41FA5}">
                      <a16:colId xmlns:a16="http://schemas.microsoft.com/office/drawing/2014/main" xmlns="" val="221949562"/>
                    </a:ext>
                  </a:extLst>
                </a:gridCol>
                <a:gridCol w="5438937">
                  <a:extLst>
                    <a:ext uri="{9D8B030D-6E8A-4147-A177-3AD203B41FA5}">
                      <a16:colId xmlns:a16="http://schemas.microsoft.com/office/drawing/2014/main" xmlns="" val="1173950705"/>
                    </a:ext>
                  </a:extLst>
                </a:gridCol>
              </a:tblGrid>
              <a:tr h="360616">
                <a:tc>
                  <a:txBody>
                    <a:bodyPr/>
                    <a:lstStyle/>
                    <a:p>
                      <a:r>
                        <a:rPr lang="en-AU" dirty="0"/>
                        <a:t>Chapter</a:t>
                      </a:r>
                    </a:p>
                  </a:txBody>
                  <a:tcPr>
                    <a:solidFill>
                      <a:schemeClr val="accent6">
                        <a:lumMod val="75000"/>
                      </a:schemeClr>
                    </a:solidFill>
                  </a:tcPr>
                </a:tc>
                <a:tc>
                  <a:txBody>
                    <a:bodyPr/>
                    <a:lstStyle/>
                    <a:p>
                      <a:r>
                        <a:rPr lang="en-AU" dirty="0"/>
                        <a:t>Content</a:t>
                      </a:r>
                    </a:p>
                  </a:txBody>
                  <a:tcPr>
                    <a:solidFill>
                      <a:schemeClr val="accent6">
                        <a:lumMod val="75000"/>
                      </a:schemeClr>
                    </a:solidFill>
                  </a:tcPr>
                </a:tc>
                <a:extLst>
                  <a:ext uri="{0D108BD9-81ED-4DB2-BD59-A6C34878D82A}">
                    <a16:rowId xmlns:a16="http://schemas.microsoft.com/office/drawing/2014/main" xmlns="" val="1152749442"/>
                  </a:ext>
                </a:extLst>
              </a:tr>
              <a:tr h="631077">
                <a:tc>
                  <a:txBody>
                    <a:bodyPr/>
                    <a:lstStyle/>
                    <a:p>
                      <a:pPr marL="342900" indent="-342900">
                        <a:buAutoNum type="arabicPeriod"/>
                      </a:pPr>
                      <a:r>
                        <a:rPr lang="en-AU" dirty="0"/>
                        <a:t>Introduction</a:t>
                      </a:r>
                    </a:p>
                  </a:txBody>
                  <a:tcPr>
                    <a:solidFill>
                      <a:schemeClr val="accent6">
                        <a:lumMod val="20000"/>
                        <a:lumOff val="80000"/>
                      </a:schemeClr>
                    </a:solidFill>
                  </a:tcPr>
                </a:tc>
                <a:tc>
                  <a:txBody>
                    <a:bodyPr/>
                    <a:lstStyle/>
                    <a:p>
                      <a:r>
                        <a:rPr lang="en-AU" dirty="0"/>
                        <a:t>Defines basin planning concepts and compares India and Australian contexts</a:t>
                      </a:r>
                    </a:p>
                  </a:txBody>
                  <a:tcPr>
                    <a:solidFill>
                      <a:schemeClr val="accent6">
                        <a:lumMod val="20000"/>
                        <a:lumOff val="80000"/>
                      </a:schemeClr>
                    </a:solidFill>
                  </a:tcPr>
                </a:tc>
                <a:extLst>
                  <a:ext uri="{0D108BD9-81ED-4DB2-BD59-A6C34878D82A}">
                    <a16:rowId xmlns:a16="http://schemas.microsoft.com/office/drawing/2014/main" xmlns="" val="2013585226"/>
                  </a:ext>
                </a:extLst>
              </a:tr>
              <a:tr h="631077">
                <a:tc>
                  <a:txBody>
                    <a:bodyPr/>
                    <a:lstStyle/>
                    <a:p>
                      <a:r>
                        <a:rPr lang="en-AU" dirty="0"/>
                        <a:t>2. River basin planning in India – the current context</a:t>
                      </a:r>
                    </a:p>
                  </a:txBody>
                  <a:tcPr>
                    <a:noFill/>
                  </a:tcPr>
                </a:tc>
                <a:tc>
                  <a:txBody>
                    <a:bodyPr/>
                    <a:lstStyle/>
                    <a:p>
                      <a:r>
                        <a:rPr lang="en-AU" sz="1800" b="0" i="0" kern="1200" dirty="0">
                          <a:solidFill>
                            <a:schemeClr val="dk1"/>
                          </a:solidFill>
                          <a:effectLst/>
                          <a:latin typeface="+mn-lt"/>
                          <a:ea typeface="+mn-ea"/>
                          <a:cs typeface="+mn-cs"/>
                        </a:rPr>
                        <a:t>Establishes the Indian policy, legislative and institutional context</a:t>
                      </a:r>
                      <a:endParaRPr lang="en-AU" dirty="0"/>
                    </a:p>
                  </a:txBody>
                  <a:tcPr>
                    <a:noFill/>
                  </a:tcPr>
                </a:tc>
                <a:extLst>
                  <a:ext uri="{0D108BD9-81ED-4DB2-BD59-A6C34878D82A}">
                    <a16:rowId xmlns:a16="http://schemas.microsoft.com/office/drawing/2014/main" xmlns="" val="192582705"/>
                  </a:ext>
                </a:extLst>
              </a:tr>
              <a:tr h="756082">
                <a:tc>
                  <a:txBody>
                    <a:bodyPr/>
                    <a:lstStyle/>
                    <a:p>
                      <a:r>
                        <a:rPr lang="en-AU" dirty="0"/>
                        <a:t>3. Enabling environment for river basin planning</a:t>
                      </a:r>
                    </a:p>
                  </a:txBody>
                  <a:tcPr>
                    <a:solidFill>
                      <a:schemeClr val="accent6">
                        <a:lumMod val="20000"/>
                        <a:lumOff val="80000"/>
                      </a:schemeClr>
                    </a:solidFill>
                  </a:tcPr>
                </a:tc>
                <a:tc>
                  <a:txBody>
                    <a:bodyPr/>
                    <a:lstStyle/>
                    <a:p>
                      <a:r>
                        <a:rPr lang="en-AU" sz="1800" b="0" i="0" kern="1200" dirty="0">
                          <a:solidFill>
                            <a:schemeClr val="dk1"/>
                          </a:solidFill>
                          <a:effectLst/>
                          <a:latin typeface="+mn-lt"/>
                          <a:ea typeface="+mn-ea"/>
                          <a:cs typeface="+mn-cs"/>
                        </a:rPr>
                        <a:t>Describes enabling environment for basin planning (legal, capacity, funding, engagement and institutional)</a:t>
                      </a:r>
                      <a:endParaRPr lang="en-AU" dirty="0"/>
                    </a:p>
                  </a:txBody>
                  <a:tcPr>
                    <a:solidFill>
                      <a:schemeClr val="accent6">
                        <a:lumMod val="20000"/>
                        <a:lumOff val="80000"/>
                      </a:schemeClr>
                    </a:solidFill>
                  </a:tcPr>
                </a:tc>
                <a:extLst>
                  <a:ext uri="{0D108BD9-81ED-4DB2-BD59-A6C34878D82A}">
                    <a16:rowId xmlns:a16="http://schemas.microsoft.com/office/drawing/2014/main" xmlns="" val="1905442026"/>
                  </a:ext>
                </a:extLst>
              </a:tr>
              <a:tr h="1172001">
                <a:tc>
                  <a:txBody>
                    <a:bodyPr/>
                    <a:lstStyle/>
                    <a:p>
                      <a:r>
                        <a:rPr lang="en-AU" dirty="0"/>
                        <a:t>4. Basin strategies – principles and tools</a:t>
                      </a:r>
                    </a:p>
                  </a:txBody>
                  <a:tcPr>
                    <a:noFill/>
                  </a:tcPr>
                </a:tc>
                <a:tc>
                  <a:txBody>
                    <a:bodyPr/>
                    <a:lstStyle/>
                    <a:p>
                      <a:r>
                        <a:rPr lang="en-AU" sz="1800" b="0" i="0" kern="1200" dirty="0">
                          <a:solidFill>
                            <a:schemeClr val="dk1"/>
                          </a:solidFill>
                          <a:effectLst/>
                          <a:latin typeface="+mn-lt"/>
                          <a:ea typeface="+mn-ea"/>
                          <a:cs typeface="+mn-cs"/>
                        </a:rPr>
                        <a:t>Basin management strategies: system needs and defining limits to extraction; demand and supply management; operational and water quality management</a:t>
                      </a:r>
                      <a:r>
                        <a:rPr lang="en-AU" dirty="0"/>
                        <a:t>  </a:t>
                      </a:r>
                    </a:p>
                  </a:txBody>
                  <a:tcPr>
                    <a:noFill/>
                  </a:tcPr>
                </a:tc>
                <a:extLst>
                  <a:ext uri="{0D108BD9-81ED-4DB2-BD59-A6C34878D82A}">
                    <a16:rowId xmlns:a16="http://schemas.microsoft.com/office/drawing/2014/main" xmlns="" val="2764334777"/>
                  </a:ext>
                </a:extLst>
              </a:tr>
              <a:tr h="631077">
                <a:tc>
                  <a:txBody>
                    <a:bodyPr/>
                    <a:lstStyle/>
                    <a:p>
                      <a:r>
                        <a:rPr lang="en-AU" dirty="0"/>
                        <a:t>5. Process for developing a river basin plan</a:t>
                      </a:r>
                    </a:p>
                  </a:txBody>
                  <a:tcPr>
                    <a:solidFill>
                      <a:schemeClr val="accent6">
                        <a:lumMod val="20000"/>
                        <a:lumOff val="80000"/>
                      </a:schemeClr>
                    </a:solidFill>
                  </a:tcPr>
                </a:tc>
                <a:tc>
                  <a:txBody>
                    <a:bodyPr/>
                    <a:lstStyle/>
                    <a:p>
                      <a:r>
                        <a:rPr lang="en-AU" sz="1800" b="0" i="0" kern="1200" dirty="0">
                          <a:solidFill>
                            <a:schemeClr val="dk1"/>
                          </a:solidFill>
                          <a:effectLst/>
                          <a:latin typeface="+mn-lt"/>
                          <a:ea typeface="+mn-ea"/>
                          <a:cs typeface="+mn-cs"/>
                        </a:rPr>
                        <a:t>Describes basin planning process</a:t>
                      </a:r>
                      <a:endParaRPr lang="en-AU" dirty="0"/>
                    </a:p>
                  </a:txBody>
                  <a:tcPr>
                    <a:solidFill>
                      <a:schemeClr val="accent6">
                        <a:lumMod val="20000"/>
                        <a:lumOff val="80000"/>
                      </a:schemeClr>
                    </a:solidFill>
                  </a:tcPr>
                </a:tc>
                <a:extLst>
                  <a:ext uri="{0D108BD9-81ED-4DB2-BD59-A6C34878D82A}">
                    <a16:rowId xmlns:a16="http://schemas.microsoft.com/office/drawing/2014/main" xmlns="" val="3816592448"/>
                  </a:ext>
                </a:extLst>
              </a:tr>
              <a:tr h="360616">
                <a:tc>
                  <a:txBody>
                    <a:bodyPr/>
                    <a:lstStyle/>
                    <a:p>
                      <a:r>
                        <a:rPr lang="en-AU" dirty="0"/>
                        <a:t>6. Content of a river basin plan</a:t>
                      </a:r>
                    </a:p>
                  </a:txBody>
                  <a:tcPr>
                    <a:noFill/>
                  </a:tcPr>
                </a:tc>
                <a:tc>
                  <a:txBody>
                    <a:bodyPr/>
                    <a:lstStyle/>
                    <a:p>
                      <a:r>
                        <a:rPr lang="en-AU" sz="1800" b="0" i="0" kern="1200" dirty="0">
                          <a:solidFill>
                            <a:schemeClr val="dk1"/>
                          </a:solidFill>
                          <a:effectLst/>
                          <a:latin typeface="+mn-lt"/>
                          <a:ea typeface="+mn-ea"/>
                          <a:cs typeface="+mn-cs"/>
                        </a:rPr>
                        <a:t>Outlines typical content of a basin plan</a:t>
                      </a:r>
                      <a:endParaRPr lang="en-AU" dirty="0"/>
                    </a:p>
                  </a:txBody>
                  <a:tcPr>
                    <a:noFill/>
                  </a:tcPr>
                </a:tc>
                <a:extLst>
                  <a:ext uri="{0D108BD9-81ED-4DB2-BD59-A6C34878D82A}">
                    <a16:rowId xmlns:a16="http://schemas.microsoft.com/office/drawing/2014/main" xmlns="" val="1916388058"/>
                  </a:ext>
                </a:extLst>
              </a:tr>
            </a:tbl>
          </a:graphicData>
        </a:graphic>
      </p:graphicFrame>
    </p:spTree>
    <p:extLst>
      <p:ext uri="{BB962C8B-B14F-4D97-AF65-F5344CB8AC3E}">
        <p14:creationId xmlns:p14="http://schemas.microsoft.com/office/powerpoint/2010/main" val="321290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3E341C6-3DC0-4B01-96EC-DBF1D5CA0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390" y="0"/>
            <a:ext cx="9144000" cy="6858000"/>
          </a:xfrm>
          <a:prstGeom prst="rect">
            <a:avLst/>
          </a:prstGeom>
        </p:spPr>
      </p:pic>
      <p:sp>
        <p:nvSpPr>
          <p:cNvPr id="5" name="Rectangle 4">
            <a:extLst>
              <a:ext uri="{FF2B5EF4-FFF2-40B4-BE49-F238E27FC236}">
                <a16:creationId xmlns:a16="http://schemas.microsoft.com/office/drawing/2014/main" xmlns="" id="{61213539-1D88-4879-8EF6-FEF0CBAFAF49}"/>
              </a:ext>
            </a:extLst>
          </p:cNvPr>
          <p:cNvSpPr/>
          <p:nvPr/>
        </p:nvSpPr>
        <p:spPr>
          <a:xfrm>
            <a:off x="1725291" y="5392133"/>
            <a:ext cx="8622199" cy="1569660"/>
          </a:xfrm>
          <a:prstGeom prst="rect">
            <a:avLst/>
          </a:prstGeom>
        </p:spPr>
        <p:txBody>
          <a:bodyPr wrap="square">
            <a:spAutoFit/>
          </a:bodyPr>
          <a:lstStyle/>
          <a:p>
            <a:r>
              <a:rPr lang="en-AU" sz="4800" b="1" dirty="0">
                <a:solidFill>
                  <a:schemeClr val="bg1"/>
                </a:solidFill>
              </a:rPr>
              <a:t>Key themes emerging for the user guide </a:t>
            </a:r>
            <a:endParaRPr lang="en-AU" sz="4800" dirty="0">
              <a:solidFill>
                <a:schemeClr val="bg1"/>
              </a:solidFill>
            </a:endParaRPr>
          </a:p>
        </p:txBody>
      </p:sp>
    </p:spTree>
    <p:extLst>
      <p:ext uri="{BB962C8B-B14F-4D97-AF65-F5344CB8AC3E}">
        <p14:creationId xmlns:p14="http://schemas.microsoft.com/office/powerpoint/2010/main" val="193945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44762" y="1220732"/>
            <a:ext cx="8614206" cy="1569660"/>
          </a:xfrm>
          <a:prstGeom prst="rect">
            <a:avLst/>
          </a:prstGeom>
          <a:noFill/>
        </p:spPr>
        <p:txBody>
          <a:bodyPr wrap="square" rtlCol="0">
            <a:spAutoFit/>
          </a:bodyPr>
          <a:lstStyle/>
          <a:p>
            <a:r>
              <a:rPr lang="en-AU" sz="3200" b="1" dirty="0">
                <a:solidFill>
                  <a:srgbClr val="3A68BC"/>
                </a:solidFill>
              </a:rPr>
              <a:t>Theme 1 – necessity of the enabling environment for basin planning </a:t>
            </a:r>
          </a:p>
          <a:p>
            <a:r>
              <a:rPr lang="en-AU" sz="3200" b="1" dirty="0">
                <a:solidFill>
                  <a:srgbClr val="3A68BC"/>
                </a:solidFill>
              </a:rPr>
              <a:t>India- proposed National Water Framework bill</a:t>
            </a:r>
            <a:endParaRPr lang="en-AU" sz="3200" dirty="0">
              <a:solidFill>
                <a:srgbClr val="3A68BC"/>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689597B8-6178-4F7E-B6CB-9816128B9A7C}"/>
              </a:ext>
            </a:extLst>
          </p:cNvPr>
          <p:cNvSpPr/>
          <p:nvPr/>
        </p:nvSpPr>
        <p:spPr>
          <a:xfrm>
            <a:off x="2923882" y="2960016"/>
            <a:ext cx="1888441" cy="3783293"/>
          </a:xfrm>
          <a:prstGeom prst="rect">
            <a:avLst/>
          </a:prstGeom>
          <a:solidFill>
            <a:srgbClr val="1268B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b="1" dirty="0">
                <a:solidFill>
                  <a:schemeClr val="bg1"/>
                </a:solidFill>
              </a:rPr>
              <a:t>Clarify the purpose of basin planning</a:t>
            </a:r>
          </a:p>
        </p:txBody>
      </p:sp>
      <p:sp>
        <p:nvSpPr>
          <p:cNvPr id="12" name="Rectangle 11">
            <a:extLst>
              <a:ext uri="{FF2B5EF4-FFF2-40B4-BE49-F238E27FC236}">
                <a16:creationId xmlns:a16="http://schemas.microsoft.com/office/drawing/2014/main" xmlns="" id="{9813B364-7316-4D8C-BB76-B55E6EBE663B}"/>
              </a:ext>
            </a:extLst>
          </p:cNvPr>
          <p:cNvSpPr/>
          <p:nvPr/>
        </p:nvSpPr>
        <p:spPr>
          <a:xfrm>
            <a:off x="4849387" y="2960016"/>
            <a:ext cx="1888441" cy="3783293"/>
          </a:xfrm>
          <a:prstGeom prst="rect">
            <a:avLst/>
          </a:prstGeom>
          <a:solidFill>
            <a:srgbClr val="008E8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b="1" dirty="0">
                <a:solidFill>
                  <a:schemeClr val="bg1"/>
                </a:solidFill>
              </a:rPr>
              <a:t>Define the basin planning process</a:t>
            </a:r>
          </a:p>
        </p:txBody>
      </p:sp>
      <p:sp>
        <p:nvSpPr>
          <p:cNvPr id="13" name="Rectangle 12">
            <a:extLst>
              <a:ext uri="{FF2B5EF4-FFF2-40B4-BE49-F238E27FC236}">
                <a16:creationId xmlns:a16="http://schemas.microsoft.com/office/drawing/2014/main" xmlns="" id="{766CCBE6-0233-4856-B349-69A11776EAD7}"/>
              </a:ext>
            </a:extLst>
          </p:cNvPr>
          <p:cNvSpPr/>
          <p:nvPr/>
        </p:nvSpPr>
        <p:spPr>
          <a:xfrm>
            <a:off x="6774892" y="2960017"/>
            <a:ext cx="1888441" cy="3783293"/>
          </a:xfrm>
          <a:prstGeom prst="rect">
            <a:avLst/>
          </a:prstGeom>
          <a:solidFill>
            <a:srgbClr val="1268B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b="1" dirty="0">
                <a:solidFill>
                  <a:schemeClr val="bg1"/>
                </a:solidFill>
              </a:rPr>
              <a:t>Empower RBOs</a:t>
            </a:r>
          </a:p>
        </p:txBody>
      </p:sp>
      <p:sp>
        <p:nvSpPr>
          <p:cNvPr id="14" name="Rectangle 13">
            <a:extLst>
              <a:ext uri="{FF2B5EF4-FFF2-40B4-BE49-F238E27FC236}">
                <a16:creationId xmlns:a16="http://schemas.microsoft.com/office/drawing/2014/main" xmlns="" id="{BF603DC7-F767-4749-8A35-3458B1556B77}"/>
              </a:ext>
            </a:extLst>
          </p:cNvPr>
          <p:cNvSpPr/>
          <p:nvPr/>
        </p:nvSpPr>
        <p:spPr>
          <a:xfrm>
            <a:off x="8700397" y="2960016"/>
            <a:ext cx="1888441" cy="3783293"/>
          </a:xfrm>
          <a:prstGeom prst="rect">
            <a:avLst/>
          </a:prstGeom>
          <a:solidFill>
            <a:srgbClr val="008E8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b="1" dirty="0">
                <a:solidFill>
                  <a:schemeClr val="bg1"/>
                </a:solidFill>
              </a:rPr>
              <a:t>Engage with stakeholders and community</a:t>
            </a:r>
          </a:p>
        </p:txBody>
      </p:sp>
      <p:sp>
        <p:nvSpPr>
          <p:cNvPr id="5" name="Rectangle 4">
            <a:extLst>
              <a:ext uri="{FF2B5EF4-FFF2-40B4-BE49-F238E27FC236}">
                <a16:creationId xmlns:a16="http://schemas.microsoft.com/office/drawing/2014/main" xmlns="" id="{7339758A-A830-4A4A-B0E8-452D0E989E24}"/>
              </a:ext>
            </a:extLst>
          </p:cNvPr>
          <p:cNvSpPr/>
          <p:nvPr/>
        </p:nvSpPr>
        <p:spPr>
          <a:xfrm>
            <a:off x="3017664" y="4173178"/>
            <a:ext cx="1668596" cy="857671"/>
          </a:xfrm>
          <a:prstGeom prst="rect">
            <a:avLst/>
          </a:prstGeom>
        </p:spPr>
        <p:txBody>
          <a:bodyPr wrap="square">
            <a:spAutoFit/>
          </a:bodyPr>
          <a:lstStyle/>
          <a:p>
            <a:pPr>
              <a:lnSpc>
                <a:spcPct val="115000"/>
              </a:lnSpc>
              <a:spcAft>
                <a:spcPts val="1000"/>
              </a:spcAft>
            </a:pPr>
            <a:r>
              <a:rPr lang="en-AU" dirty="0">
                <a:solidFill>
                  <a:schemeClr val="bg1"/>
                </a:solidFill>
                <a:ea typeface="Calibri" panose="020F0502020204030204" pitchFamily="34" charset="0"/>
              </a:rPr>
              <a:t>Water Act 2007</a:t>
            </a:r>
          </a:p>
          <a:p>
            <a:pPr>
              <a:lnSpc>
                <a:spcPct val="115000"/>
              </a:lnSpc>
              <a:spcAft>
                <a:spcPts val="1000"/>
              </a:spcAft>
            </a:pPr>
            <a:r>
              <a:rPr lang="en-AU" dirty="0">
                <a:solidFill>
                  <a:schemeClr val="bg1"/>
                </a:solidFill>
                <a:ea typeface="Calibri" panose="020F0502020204030204" pitchFamily="34" charset="0"/>
              </a:rPr>
              <a:t>State legislation </a:t>
            </a:r>
          </a:p>
        </p:txBody>
      </p:sp>
      <p:pic>
        <p:nvPicPr>
          <p:cNvPr id="2052" name="Picture 4" descr="Image result for flag of australia">
            <a:extLst>
              <a:ext uri="{FF2B5EF4-FFF2-40B4-BE49-F238E27FC236}">
                <a16:creationId xmlns:a16="http://schemas.microsoft.com/office/drawing/2014/main" xmlns="" id="{56C727DE-8B5A-4661-99BA-02D7BB39E0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1195" y="4347043"/>
            <a:ext cx="1226034" cy="6130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lag of india">
            <a:extLst>
              <a:ext uri="{FF2B5EF4-FFF2-40B4-BE49-F238E27FC236}">
                <a16:creationId xmlns:a16="http://schemas.microsoft.com/office/drawing/2014/main" xmlns="" id="{D08FDC93-7D27-4DEF-9322-D64DDAB681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1195" y="5485902"/>
            <a:ext cx="1226034" cy="81735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xmlns="" id="{D5CC0BDC-E3B5-42ED-B55E-2D81AD39138B}"/>
              </a:ext>
            </a:extLst>
          </p:cNvPr>
          <p:cNvSpPr/>
          <p:nvPr/>
        </p:nvSpPr>
        <p:spPr>
          <a:xfrm>
            <a:off x="3017664" y="5251263"/>
            <a:ext cx="1668596" cy="1494768"/>
          </a:xfrm>
          <a:prstGeom prst="rect">
            <a:avLst/>
          </a:prstGeom>
        </p:spPr>
        <p:txBody>
          <a:bodyPr wrap="square">
            <a:spAutoFit/>
          </a:bodyPr>
          <a:lstStyle/>
          <a:p>
            <a:pPr>
              <a:lnSpc>
                <a:spcPct val="115000"/>
              </a:lnSpc>
              <a:spcAft>
                <a:spcPts val="1000"/>
              </a:spcAft>
            </a:pPr>
            <a:r>
              <a:rPr lang="en-AU" b="1" dirty="0">
                <a:solidFill>
                  <a:schemeClr val="bg1"/>
                </a:solidFill>
                <a:ea typeface="Calibri" panose="020F0502020204030204" pitchFamily="34" charset="0"/>
              </a:rPr>
              <a:t>Draft</a:t>
            </a:r>
            <a:r>
              <a:rPr lang="en-AU" dirty="0">
                <a:solidFill>
                  <a:schemeClr val="bg1"/>
                </a:solidFill>
                <a:ea typeface="Calibri" panose="020F0502020204030204" pitchFamily="34" charset="0"/>
              </a:rPr>
              <a:t> National Water Framework Bill</a:t>
            </a:r>
          </a:p>
          <a:p>
            <a:pPr>
              <a:lnSpc>
                <a:spcPct val="115000"/>
              </a:lnSpc>
              <a:spcAft>
                <a:spcPts val="1000"/>
              </a:spcAft>
            </a:pPr>
            <a:r>
              <a:rPr lang="en-AU" dirty="0">
                <a:solidFill>
                  <a:schemeClr val="bg1"/>
                </a:solidFill>
                <a:ea typeface="Calibri" panose="020F0502020204030204" pitchFamily="34" charset="0"/>
              </a:rPr>
              <a:t>State legislation </a:t>
            </a:r>
          </a:p>
        </p:txBody>
      </p:sp>
      <p:sp>
        <p:nvSpPr>
          <p:cNvPr id="19" name="Rectangle 18">
            <a:extLst>
              <a:ext uri="{FF2B5EF4-FFF2-40B4-BE49-F238E27FC236}">
                <a16:creationId xmlns:a16="http://schemas.microsoft.com/office/drawing/2014/main" xmlns="" id="{E3D83D6C-F676-49E2-9226-455A7913D683}"/>
              </a:ext>
            </a:extLst>
          </p:cNvPr>
          <p:cNvSpPr/>
          <p:nvPr/>
        </p:nvSpPr>
        <p:spPr>
          <a:xfrm>
            <a:off x="4990528" y="4165844"/>
            <a:ext cx="1668596" cy="857671"/>
          </a:xfrm>
          <a:prstGeom prst="rect">
            <a:avLst/>
          </a:prstGeom>
        </p:spPr>
        <p:txBody>
          <a:bodyPr wrap="square">
            <a:spAutoFit/>
          </a:bodyPr>
          <a:lstStyle/>
          <a:p>
            <a:pPr>
              <a:lnSpc>
                <a:spcPct val="115000"/>
              </a:lnSpc>
              <a:spcAft>
                <a:spcPts val="1000"/>
              </a:spcAft>
            </a:pPr>
            <a:r>
              <a:rPr lang="en-AU" dirty="0">
                <a:solidFill>
                  <a:schemeClr val="bg1"/>
                </a:solidFill>
                <a:ea typeface="Calibri" panose="020F0502020204030204" pitchFamily="34" charset="0"/>
              </a:rPr>
              <a:t>Water Act 2007</a:t>
            </a:r>
          </a:p>
          <a:p>
            <a:pPr>
              <a:lnSpc>
                <a:spcPct val="115000"/>
              </a:lnSpc>
              <a:spcAft>
                <a:spcPts val="1000"/>
              </a:spcAft>
            </a:pPr>
            <a:r>
              <a:rPr lang="en-AU" dirty="0">
                <a:solidFill>
                  <a:schemeClr val="bg1"/>
                </a:solidFill>
                <a:ea typeface="Calibri" panose="020F0502020204030204" pitchFamily="34" charset="0"/>
              </a:rPr>
              <a:t>State legislation </a:t>
            </a:r>
          </a:p>
        </p:txBody>
      </p:sp>
      <p:sp>
        <p:nvSpPr>
          <p:cNvPr id="15" name="Rectangle 14">
            <a:extLst>
              <a:ext uri="{FF2B5EF4-FFF2-40B4-BE49-F238E27FC236}">
                <a16:creationId xmlns:a16="http://schemas.microsoft.com/office/drawing/2014/main" xmlns="" id="{6DC89698-1483-496D-AC67-9AC134F3DBA6}"/>
              </a:ext>
            </a:extLst>
          </p:cNvPr>
          <p:cNvSpPr/>
          <p:nvPr/>
        </p:nvSpPr>
        <p:spPr>
          <a:xfrm>
            <a:off x="6996257" y="4138054"/>
            <a:ext cx="1536572" cy="923330"/>
          </a:xfrm>
          <a:prstGeom prst="rect">
            <a:avLst/>
          </a:prstGeom>
        </p:spPr>
        <p:txBody>
          <a:bodyPr wrap="square">
            <a:spAutoFit/>
          </a:bodyPr>
          <a:lstStyle/>
          <a:p>
            <a:r>
              <a:rPr lang="en-AU" dirty="0">
                <a:solidFill>
                  <a:schemeClr val="bg1"/>
                </a:solidFill>
                <a:ea typeface="Calibri" panose="020F0502020204030204" pitchFamily="34" charset="0"/>
              </a:rPr>
              <a:t>MDBA established by Water Act</a:t>
            </a:r>
            <a:endParaRPr lang="en-AU" dirty="0">
              <a:solidFill>
                <a:schemeClr val="bg1"/>
              </a:solidFill>
            </a:endParaRPr>
          </a:p>
        </p:txBody>
      </p:sp>
      <p:sp>
        <p:nvSpPr>
          <p:cNvPr id="16" name="Rectangle 15">
            <a:extLst>
              <a:ext uri="{FF2B5EF4-FFF2-40B4-BE49-F238E27FC236}">
                <a16:creationId xmlns:a16="http://schemas.microsoft.com/office/drawing/2014/main" xmlns="" id="{D7DC6644-1E52-4F20-90AD-03168FCE8B30}"/>
              </a:ext>
            </a:extLst>
          </p:cNvPr>
          <p:cNvSpPr/>
          <p:nvPr/>
        </p:nvSpPr>
        <p:spPr>
          <a:xfrm>
            <a:off x="8856418" y="4088849"/>
            <a:ext cx="1610700" cy="928831"/>
          </a:xfrm>
          <a:prstGeom prst="rect">
            <a:avLst/>
          </a:prstGeom>
        </p:spPr>
        <p:txBody>
          <a:bodyPr wrap="square">
            <a:spAutoFit/>
          </a:bodyPr>
          <a:lstStyle/>
          <a:p>
            <a:r>
              <a:rPr lang="en-AU" dirty="0">
                <a:solidFill>
                  <a:schemeClr val="bg1"/>
                </a:solidFill>
              </a:rPr>
              <a:t>State &amp; national water legislation </a:t>
            </a:r>
            <a:endParaRPr lang="en-AU" sz="1600" dirty="0">
              <a:solidFill>
                <a:schemeClr val="bg1"/>
              </a:solidFill>
            </a:endParaRPr>
          </a:p>
        </p:txBody>
      </p:sp>
      <p:sp>
        <p:nvSpPr>
          <p:cNvPr id="17" name="Rectangle 16">
            <a:extLst>
              <a:ext uri="{FF2B5EF4-FFF2-40B4-BE49-F238E27FC236}">
                <a16:creationId xmlns:a16="http://schemas.microsoft.com/office/drawing/2014/main" xmlns="" id="{A95A9D05-26B4-4E92-B806-4E0412CC6B05}"/>
              </a:ext>
            </a:extLst>
          </p:cNvPr>
          <p:cNvSpPr/>
          <p:nvPr/>
        </p:nvSpPr>
        <p:spPr>
          <a:xfrm>
            <a:off x="4926594" y="5251263"/>
            <a:ext cx="1769135" cy="1494768"/>
          </a:xfrm>
          <a:prstGeom prst="rect">
            <a:avLst/>
          </a:prstGeom>
        </p:spPr>
        <p:txBody>
          <a:bodyPr wrap="square">
            <a:spAutoFit/>
          </a:bodyPr>
          <a:lstStyle/>
          <a:p>
            <a:pPr>
              <a:lnSpc>
                <a:spcPct val="115000"/>
              </a:lnSpc>
              <a:spcAft>
                <a:spcPts val="1000"/>
              </a:spcAft>
            </a:pPr>
            <a:r>
              <a:rPr lang="en-AU" b="1" dirty="0">
                <a:solidFill>
                  <a:schemeClr val="bg1"/>
                </a:solidFill>
                <a:ea typeface="Calibri" panose="020F0502020204030204" pitchFamily="34" charset="0"/>
              </a:rPr>
              <a:t>Draft</a:t>
            </a:r>
            <a:r>
              <a:rPr lang="en-AU" dirty="0">
                <a:solidFill>
                  <a:schemeClr val="bg1"/>
                </a:solidFill>
                <a:ea typeface="Calibri" panose="020F0502020204030204" pitchFamily="34" charset="0"/>
              </a:rPr>
              <a:t> National Water Framework Bill</a:t>
            </a:r>
          </a:p>
          <a:p>
            <a:pPr>
              <a:lnSpc>
                <a:spcPct val="115000"/>
              </a:lnSpc>
              <a:spcAft>
                <a:spcPts val="1000"/>
              </a:spcAft>
            </a:pPr>
            <a:r>
              <a:rPr lang="en-AU" dirty="0">
                <a:solidFill>
                  <a:schemeClr val="bg1"/>
                </a:solidFill>
                <a:ea typeface="Calibri" panose="020F0502020204030204" pitchFamily="34" charset="0"/>
              </a:rPr>
              <a:t>State legislation </a:t>
            </a:r>
            <a:endParaRPr lang="en-AU" sz="2000" dirty="0">
              <a:solidFill>
                <a:schemeClr val="bg1"/>
              </a:solidFill>
              <a:ea typeface="Calibri" panose="020F0502020204030204" pitchFamily="34" charset="0"/>
            </a:endParaRPr>
          </a:p>
        </p:txBody>
      </p:sp>
      <p:sp>
        <p:nvSpPr>
          <p:cNvPr id="25" name="Rectangle 24">
            <a:extLst>
              <a:ext uri="{FF2B5EF4-FFF2-40B4-BE49-F238E27FC236}">
                <a16:creationId xmlns:a16="http://schemas.microsoft.com/office/drawing/2014/main" xmlns="" id="{54F78DE3-033B-42C7-99EA-26F5CA540CDF}"/>
              </a:ext>
            </a:extLst>
          </p:cNvPr>
          <p:cNvSpPr/>
          <p:nvPr/>
        </p:nvSpPr>
        <p:spPr>
          <a:xfrm>
            <a:off x="8820446" y="5473553"/>
            <a:ext cx="1768391" cy="1047979"/>
          </a:xfrm>
          <a:prstGeom prst="rect">
            <a:avLst/>
          </a:prstGeom>
        </p:spPr>
        <p:txBody>
          <a:bodyPr wrap="square">
            <a:spAutoFit/>
          </a:bodyPr>
          <a:lstStyle/>
          <a:p>
            <a:pPr>
              <a:lnSpc>
                <a:spcPct val="115000"/>
              </a:lnSpc>
              <a:spcAft>
                <a:spcPts val="1000"/>
              </a:spcAft>
            </a:pPr>
            <a:r>
              <a:rPr lang="en-AU" b="1" dirty="0">
                <a:solidFill>
                  <a:schemeClr val="bg1"/>
                </a:solidFill>
                <a:ea typeface="Calibri" panose="020F0502020204030204" pitchFamily="34" charset="0"/>
              </a:rPr>
              <a:t>Draft</a:t>
            </a:r>
            <a:r>
              <a:rPr lang="en-AU" dirty="0">
                <a:solidFill>
                  <a:schemeClr val="bg1"/>
                </a:solidFill>
                <a:ea typeface="Calibri" panose="020F0502020204030204" pitchFamily="34" charset="0"/>
              </a:rPr>
              <a:t> National Water Framework Bill</a:t>
            </a:r>
          </a:p>
        </p:txBody>
      </p:sp>
      <p:sp>
        <p:nvSpPr>
          <p:cNvPr id="20" name="Rectangle 19">
            <a:extLst>
              <a:ext uri="{FF2B5EF4-FFF2-40B4-BE49-F238E27FC236}">
                <a16:creationId xmlns:a16="http://schemas.microsoft.com/office/drawing/2014/main" xmlns="" id="{6BB93D2A-D237-45E6-A1C9-71D92F272729}"/>
              </a:ext>
            </a:extLst>
          </p:cNvPr>
          <p:cNvSpPr/>
          <p:nvPr/>
        </p:nvSpPr>
        <p:spPr>
          <a:xfrm>
            <a:off x="6996258" y="5454101"/>
            <a:ext cx="1201475" cy="923330"/>
          </a:xfrm>
          <a:prstGeom prst="rect">
            <a:avLst/>
          </a:prstGeom>
        </p:spPr>
        <p:txBody>
          <a:bodyPr wrap="square">
            <a:spAutoFit/>
          </a:bodyPr>
          <a:lstStyle/>
          <a:p>
            <a:r>
              <a:rPr lang="en-AU" dirty="0">
                <a:solidFill>
                  <a:schemeClr val="bg1"/>
                </a:solidFill>
                <a:ea typeface="Calibri" panose="020F0502020204030204" pitchFamily="34" charset="0"/>
              </a:rPr>
              <a:t>River Boards Act 1956 </a:t>
            </a:r>
            <a:endParaRPr lang="en-AU" dirty="0">
              <a:solidFill>
                <a:schemeClr val="bg1"/>
              </a:solidFill>
            </a:endParaRPr>
          </a:p>
        </p:txBody>
      </p:sp>
      <p:cxnSp>
        <p:nvCxnSpPr>
          <p:cNvPr id="22" name="Straight Connector 21">
            <a:extLst>
              <a:ext uri="{FF2B5EF4-FFF2-40B4-BE49-F238E27FC236}">
                <a16:creationId xmlns:a16="http://schemas.microsoft.com/office/drawing/2014/main" xmlns="" id="{67ECE6BE-4193-4250-89EB-AAF42C5B9037}"/>
              </a:ext>
            </a:extLst>
          </p:cNvPr>
          <p:cNvCxnSpPr/>
          <p:nvPr/>
        </p:nvCxnSpPr>
        <p:spPr>
          <a:xfrm>
            <a:off x="1651196" y="5189456"/>
            <a:ext cx="8937641" cy="0"/>
          </a:xfrm>
          <a:prstGeom prst="line">
            <a:avLst/>
          </a:prstGeom>
          <a:ln w="3810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1E908478-04CF-45F4-832B-205E0E9F5C08}"/>
              </a:ext>
            </a:extLst>
          </p:cNvPr>
          <p:cNvCxnSpPr/>
          <p:nvPr/>
        </p:nvCxnSpPr>
        <p:spPr>
          <a:xfrm>
            <a:off x="1651196" y="3984396"/>
            <a:ext cx="8937641" cy="0"/>
          </a:xfrm>
          <a:prstGeom prst="line">
            <a:avLst/>
          </a:prstGeom>
          <a:ln w="3810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01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27FC024-7E9D-47D4-B5AE-CC32C8249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444" y="-175414"/>
            <a:ext cx="6398417" cy="7226663"/>
          </a:xfrm>
          <a:prstGeom prst="rect">
            <a:avLst/>
          </a:prstGeom>
        </p:spPr>
      </p:pic>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a:cxnSpLocks/>
          </p:cNvCxnSpPr>
          <p:nvPr/>
        </p:nvCxnSpPr>
        <p:spPr>
          <a:xfrm flipV="1">
            <a:off x="1744762" y="1086420"/>
            <a:ext cx="5374046" cy="30455"/>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1257" y="1086419"/>
            <a:ext cx="4232187" cy="4801314"/>
          </a:xfrm>
          <a:prstGeom prst="rect">
            <a:avLst/>
          </a:prstGeom>
          <a:noFill/>
        </p:spPr>
        <p:txBody>
          <a:bodyPr wrap="square" rtlCol="0">
            <a:spAutoFit/>
          </a:bodyPr>
          <a:lstStyle/>
          <a:p>
            <a:r>
              <a:rPr lang="en-AU" sz="3200" b="1" dirty="0">
                <a:solidFill>
                  <a:srgbClr val="3A68BC"/>
                </a:solidFill>
              </a:rPr>
              <a:t>Theme 2 –Basin planning is complex and cyclical</a:t>
            </a:r>
          </a:p>
          <a:p>
            <a:endParaRPr lang="en-AU" sz="3200" b="1" dirty="0">
              <a:solidFill>
                <a:srgbClr val="3A68BC"/>
              </a:solidFill>
            </a:endParaRPr>
          </a:p>
          <a:p>
            <a:r>
              <a:rPr lang="en-AU" sz="3200" b="1" dirty="0">
                <a:solidFill>
                  <a:srgbClr val="3A68BC"/>
                </a:solidFill>
              </a:rPr>
              <a:t>Engagement is central</a:t>
            </a:r>
          </a:p>
          <a:p>
            <a:endParaRPr lang="en-AU" sz="3200" b="1" dirty="0">
              <a:solidFill>
                <a:srgbClr val="3A68BC"/>
              </a:solidFill>
            </a:endParaRPr>
          </a:p>
          <a:p>
            <a:r>
              <a:rPr lang="en-AU" sz="3200" b="1" dirty="0">
                <a:solidFill>
                  <a:srgbClr val="3A68BC"/>
                </a:solidFill>
              </a:rPr>
              <a:t>Data and modelling tools are only part of the picture</a:t>
            </a:r>
            <a:endParaRPr lang="en-AU" sz="3200" dirty="0">
              <a:solidFill>
                <a:srgbClr val="3A68BC"/>
              </a:solidFill>
            </a:endParaRPr>
          </a:p>
          <a:p>
            <a:endParaRPr lang="en-AU" dirty="0">
              <a:solidFill>
                <a:schemeClr val="accent5">
                  <a:lumMod val="75000"/>
                </a:schemeClr>
              </a:solidFill>
            </a:endParaRPr>
          </a:p>
        </p:txBody>
      </p:sp>
      <p:sp>
        <p:nvSpPr>
          <p:cNvPr id="4" name="Rectangle 3">
            <a:extLst>
              <a:ext uri="{FF2B5EF4-FFF2-40B4-BE49-F238E27FC236}">
                <a16:creationId xmlns:a16="http://schemas.microsoft.com/office/drawing/2014/main" xmlns="" id="{AD4B481F-9AD3-4E70-AB3F-7C2C25C2B8D6}"/>
              </a:ext>
            </a:extLst>
          </p:cNvPr>
          <p:cNvSpPr/>
          <p:nvPr/>
        </p:nvSpPr>
        <p:spPr>
          <a:xfrm>
            <a:off x="5273866" y="952805"/>
            <a:ext cx="1875934" cy="5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92936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68998" y="1169423"/>
            <a:ext cx="3896434" cy="1569660"/>
          </a:xfrm>
          <a:prstGeom prst="rect">
            <a:avLst/>
          </a:prstGeom>
          <a:noFill/>
        </p:spPr>
        <p:txBody>
          <a:bodyPr wrap="square" rtlCol="0">
            <a:spAutoFit/>
          </a:bodyPr>
          <a:lstStyle/>
          <a:p>
            <a:r>
              <a:rPr lang="en-AU" sz="3200" b="1" dirty="0">
                <a:solidFill>
                  <a:srgbClr val="3A68BC"/>
                </a:solidFill>
              </a:rPr>
              <a:t>Theme 3 – Basin plans typically have five key sections</a:t>
            </a:r>
            <a:endParaRPr lang="en-AU" sz="3200" dirty="0">
              <a:solidFill>
                <a:srgbClr val="3A68BC"/>
              </a:solidFill>
            </a:endParaRPr>
          </a:p>
        </p:txBody>
      </p:sp>
      <p:pic>
        <p:nvPicPr>
          <p:cNvPr id="23" name="Picture 22">
            <a:extLst>
              <a:ext uri="{FF2B5EF4-FFF2-40B4-BE49-F238E27FC236}">
                <a16:creationId xmlns:a16="http://schemas.microsoft.com/office/drawing/2014/main" xmlns="" id="{6171A39F-8964-4E26-894F-D16CE6228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837" y="-55193"/>
            <a:ext cx="5011796" cy="6921286"/>
          </a:xfrm>
          <a:prstGeom prst="rect">
            <a:avLst/>
          </a:prstGeom>
        </p:spPr>
      </p:pic>
    </p:spTree>
    <p:extLst>
      <p:ext uri="{BB962C8B-B14F-4D97-AF65-F5344CB8AC3E}">
        <p14:creationId xmlns:p14="http://schemas.microsoft.com/office/powerpoint/2010/main" val="5649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92664" y="1140392"/>
            <a:ext cx="8875336" cy="1354217"/>
          </a:xfrm>
          <a:prstGeom prst="rect">
            <a:avLst/>
          </a:prstGeom>
          <a:noFill/>
        </p:spPr>
        <p:txBody>
          <a:bodyPr wrap="square" rtlCol="0">
            <a:spAutoFit/>
          </a:bodyPr>
          <a:lstStyle/>
          <a:p>
            <a:r>
              <a:rPr lang="en-AU" sz="3200" b="1" dirty="0">
                <a:solidFill>
                  <a:srgbClr val="3A68BC"/>
                </a:solidFill>
              </a:rPr>
              <a:t>Theme 4 – Interacting system needs, demand management and supply management strategies</a:t>
            </a:r>
            <a:endParaRPr lang="en-AU" sz="3200" dirty="0">
              <a:solidFill>
                <a:srgbClr val="3A68BC"/>
              </a:solidFill>
            </a:endParaRPr>
          </a:p>
          <a:p>
            <a:endParaRPr lang="en-AU" dirty="0">
              <a:solidFill>
                <a:schemeClr val="accent5">
                  <a:lumMod val="75000"/>
                </a:schemeClr>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ABB07F22-3CD7-4AEA-9D2B-6C2127F60C77}"/>
              </a:ext>
            </a:extLst>
          </p:cNvPr>
          <p:cNvPicPr>
            <a:picLocks noChangeAspect="1"/>
          </p:cNvPicPr>
          <p:nvPr/>
        </p:nvPicPr>
        <p:blipFill>
          <a:blip r:embed="rId8"/>
          <a:stretch>
            <a:fillRect/>
          </a:stretch>
        </p:blipFill>
        <p:spPr>
          <a:xfrm>
            <a:off x="1921726" y="2189339"/>
            <a:ext cx="8558032" cy="4706368"/>
          </a:xfrm>
          <a:prstGeom prst="rect">
            <a:avLst/>
          </a:prstGeom>
        </p:spPr>
      </p:pic>
    </p:spTree>
    <p:extLst>
      <p:ext uri="{BB962C8B-B14F-4D97-AF65-F5344CB8AC3E}">
        <p14:creationId xmlns:p14="http://schemas.microsoft.com/office/powerpoint/2010/main" val="3543690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17501" y="1159243"/>
            <a:ext cx="8913811" cy="1077218"/>
          </a:xfrm>
          <a:prstGeom prst="rect">
            <a:avLst/>
          </a:prstGeom>
          <a:noFill/>
        </p:spPr>
        <p:txBody>
          <a:bodyPr wrap="square" rtlCol="0">
            <a:spAutoFit/>
          </a:bodyPr>
          <a:lstStyle/>
          <a:p>
            <a:r>
              <a:rPr lang="en-AU" sz="3200" b="1" dirty="0">
                <a:solidFill>
                  <a:srgbClr val="3A68BC"/>
                </a:solidFill>
              </a:rPr>
              <a:t>Theme 5 – Establishing principles for basin planning strategies</a:t>
            </a:r>
            <a:endParaRPr lang="en-AU" dirty="0">
              <a:solidFill>
                <a:schemeClr val="accent5">
                  <a:lumMod val="75000"/>
                </a:schemeClr>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5B173AFE-5827-452E-B7F5-CDCFD973F7A9}"/>
              </a:ext>
            </a:extLst>
          </p:cNvPr>
          <p:cNvSpPr/>
          <p:nvPr/>
        </p:nvSpPr>
        <p:spPr>
          <a:xfrm>
            <a:off x="1646541" y="2236461"/>
            <a:ext cx="9012024" cy="4281750"/>
          </a:xfrm>
          <a:prstGeom prst="rect">
            <a:avLst/>
          </a:prstGeom>
        </p:spPr>
        <p:txBody>
          <a:bodyPr wrap="square">
            <a:spAutoFit/>
          </a:bodyPr>
          <a:lstStyle/>
          <a:p>
            <a:pPr>
              <a:lnSpc>
                <a:spcPct val="115000"/>
              </a:lnSpc>
              <a:spcBef>
                <a:spcPts val="600"/>
              </a:spcBef>
              <a:spcAft>
                <a:spcPts val="600"/>
              </a:spcAft>
            </a:pPr>
            <a:r>
              <a:rPr lang="en-AU" sz="2800" b="1" dirty="0">
                <a:latin typeface="Arial" panose="020B0604020202020204" pitchFamily="34" charset="0"/>
                <a:ea typeface="Calibri" panose="020F0502020204030204" pitchFamily="34" charset="0"/>
              </a:rPr>
              <a:t>Principles</a:t>
            </a:r>
          </a:p>
          <a:p>
            <a:pPr marL="342900" indent="-342900">
              <a:lnSpc>
                <a:spcPct val="115000"/>
              </a:lnSpc>
              <a:spcAft>
                <a:spcPts val="600"/>
              </a:spcAft>
              <a:buFont typeface="Symbol" panose="05050102010706020507" pitchFamily="18" charset="2"/>
              <a:buChar char=""/>
            </a:pPr>
            <a:r>
              <a:rPr lang="en-AU" sz="2400" dirty="0">
                <a:latin typeface="Arial" panose="020B0604020202020204" pitchFamily="34" charset="0"/>
                <a:ea typeface="Calibri" panose="020F0502020204030204" pitchFamily="34" charset="0"/>
              </a:rPr>
              <a:t>Define </a:t>
            </a:r>
            <a:r>
              <a:rPr lang="en-AU" sz="2400" b="1" dirty="0">
                <a:latin typeface="Arial" panose="020B0604020202020204" pitchFamily="34" charset="0"/>
                <a:ea typeface="Calibri" panose="020F0502020204030204" pitchFamily="34" charset="0"/>
              </a:rPr>
              <a:t>system flow </a:t>
            </a:r>
            <a:r>
              <a:rPr lang="en-AU" sz="2400" dirty="0">
                <a:latin typeface="Arial" panose="020B0604020202020204" pitchFamily="34" charset="0"/>
                <a:ea typeface="Calibri" panose="020F0502020204030204" pitchFamily="34" charset="0"/>
              </a:rPr>
              <a:t>regime</a:t>
            </a:r>
          </a:p>
          <a:p>
            <a:pPr marL="342900" indent="-342900">
              <a:lnSpc>
                <a:spcPct val="107000"/>
              </a:lnSpc>
              <a:spcAft>
                <a:spcPts val="600"/>
              </a:spcAft>
              <a:buFont typeface="Symbol" panose="05050102010706020507" pitchFamily="18" charset="2"/>
              <a:buChar char=""/>
              <a:tabLst>
                <a:tab pos="228600" algn="l"/>
                <a:tab pos="457200" algn="l"/>
              </a:tabLst>
            </a:pPr>
            <a:r>
              <a:rPr lang="en-AU" sz="2400" dirty="0">
                <a:latin typeface="Arial" panose="020B0604020202020204" pitchFamily="34" charset="0"/>
                <a:ea typeface="Calibri" panose="020F0502020204030204" pitchFamily="34" charset="0"/>
                <a:cs typeface="Arial" panose="020B0604020202020204" pitchFamily="34" charset="0"/>
              </a:rPr>
              <a:t>Establish agreed </a:t>
            </a:r>
            <a:r>
              <a:rPr lang="en-AU" sz="2400" b="1" dirty="0">
                <a:latin typeface="Arial" panose="020B0604020202020204" pitchFamily="34" charset="0"/>
                <a:ea typeface="Calibri" panose="020F0502020204030204" pitchFamily="34" charset="0"/>
                <a:cs typeface="Arial" panose="020B0604020202020204" pitchFamily="34" charset="0"/>
              </a:rPr>
              <a:t>hierarchy of uses</a:t>
            </a:r>
          </a:p>
          <a:p>
            <a:pPr marL="342900" indent="-342900">
              <a:lnSpc>
                <a:spcPct val="107000"/>
              </a:lnSpc>
              <a:spcAft>
                <a:spcPts val="600"/>
              </a:spcAft>
              <a:buFont typeface="Symbol" panose="05050102010706020507" pitchFamily="18" charset="2"/>
              <a:buChar char=""/>
              <a:tabLst>
                <a:tab pos="228600" algn="l"/>
                <a:tab pos="457200" algn="l"/>
              </a:tabLst>
            </a:pPr>
            <a:r>
              <a:rPr lang="en-AU" sz="2400" dirty="0">
                <a:latin typeface="Arial" panose="020B0604020202020204" pitchFamily="34" charset="0"/>
                <a:ea typeface="Calibri" panose="020F0502020204030204" pitchFamily="34" charset="0"/>
              </a:rPr>
              <a:t>Develop </a:t>
            </a:r>
            <a:r>
              <a:rPr lang="en-AU" sz="2400" b="1" dirty="0">
                <a:latin typeface="Arial" panose="020B0604020202020204" pitchFamily="34" charset="0"/>
                <a:ea typeface="Calibri" panose="020F0502020204030204" pitchFamily="34" charset="0"/>
              </a:rPr>
              <a:t>mechanism for allocating water </a:t>
            </a:r>
            <a:r>
              <a:rPr lang="en-AU" sz="2400" dirty="0">
                <a:latin typeface="Arial" panose="020B0604020202020204" pitchFamily="34" charset="0"/>
                <a:ea typeface="Calibri" panose="020F0502020204030204" pitchFamily="34" charset="0"/>
              </a:rPr>
              <a:t>(responsive to seasonal, monthly and decadal changes in climate)</a:t>
            </a:r>
          </a:p>
          <a:p>
            <a:pPr marL="342900" indent="-342900">
              <a:lnSpc>
                <a:spcPct val="115000"/>
              </a:lnSpc>
              <a:spcAft>
                <a:spcPts val="600"/>
              </a:spcAft>
              <a:buFont typeface="Symbol" panose="05050102010706020507" pitchFamily="18" charset="2"/>
              <a:buChar char=""/>
            </a:pPr>
            <a:r>
              <a:rPr lang="en-AU" sz="2400" dirty="0">
                <a:latin typeface="Arial" panose="020B0604020202020204" pitchFamily="34" charset="0"/>
                <a:ea typeface="Calibri" panose="020F0502020204030204" pitchFamily="34" charset="0"/>
              </a:rPr>
              <a:t>Develop </a:t>
            </a:r>
            <a:r>
              <a:rPr lang="en-AU" sz="2400" b="1" dirty="0">
                <a:latin typeface="Arial" panose="020B0604020202020204" pitchFamily="34" charset="0"/>
                <a:ea typeface="Calibri" panose="020F0502020204030204" pitchFamily="34" charset="0"/>
              </a:rPr>
              <a:t>regulatory framework </a:t>
            </a:r>
            <a:r>
              <a:rPr lang="en-AU" sz="2400" dirty="0">
                <a:latin typeface="Arial" panose="020B0604020202020204" pitchFamily="34" charset="0"/>
                <a:ea typeface="Calibri" panose="020F0502020204030204" pitchFamily="34" charset="0"/>
              </a:rPr>
              <a:t>for the defined system flow regime and allocation mechanisms</a:t>
            </a:r>
          </a:p>
          <a:p>
            <a:pPr marL="342900" indent="-342900">
              <a:lnSpc>
                <a:spcPct val="115000"/>
              </a:lnSpc>
              <a:spcAft>
                <a:spcPts val="600"/>
              </a:spcAft>
              <a:buFont typeface="Symbol" panose="05050102010706020507" pitchFamily="18" charset="2"/>
              <a:buChar char=""/>
            </a:pPr>
            <a:r>
              <a:rPr lang="en-AU" sz="2400" b="1" dirty="0">
                <a:latin typeface="Arial" panose="020B0604020202020204" pitchFamily="34" charset="0"/>
                <a:ea typeface="Calibri" panose="020F0502020204030204" pitchFamily="34" charset="0"/>
              </a:rPr>
              <a:t>Enable adaptability </a:t>
            </a:r>
            <a:r>
              <a:rPr lang="en-AU" sz="2400" dirty="0">
                <a:latin typeface="Arial" panose="020B0604020202020204" pitchFamily="34" charset="0"/>
                <a:ea typeface="Calibri" panose="020F0502020204030204" pitchFamily="34" charset="0"/>
              </a:rPr>
              <a:t>while providing clear and predictable rules</a:t>
            </a:r>
          </a:p>
        </p:txBody>
      </p:sp>
    </p:spTree>
    <p:extLst>
      <p:ext uri="{BB962C8B-B14F-4D97-AF65-F5344CB8AC3E}">
        <p14:creationId xmlns:p14="http://schemas.microsoft.com/office/powerpoint/2010/main" val="119195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4774" y="157162"/>
            <a:ext cx="3304095" cy="3816429"/>
          </a:xfrm>
          <a:prstGeom prst="rect">
            <a:avLst/>
          </a:prstGeom>
          <a:noFill/>
        </p:spPr>
        <p:txBody>
          <a:bodyPr wrap="square" rtlCol="0">
            <a:spAutoFit/>
          </a:bodyPr>
          <a:lstStyle/>
          <a:p>
            <a:r>
              <a:rPr lang="en-AU" sz="3200" b="1" dirty="0">
                <a:solidFill>
                  <a:srgbClr val="3A68BC"/>
                </a:solidFill>
              </a:rPr>
              <a:t>Theme 6 – Establish planning that links values and objectives to the technical issues management</a:t>
            </a:r>
            <a:endParaRPr lang="en-AU" sz="3200" dirty="0">
              <a:solidFill>
                <a:srgbClr val="3A68BC"/>
              </a:solidFill>
            </a:endParaRPr>
          </a:p>
          <a:p>
            <a:endParaRPr lang="en-AU" dirty="0">
              <a:solidFill>
                <a:schemeClr val="accent5">
                  <a:lumMod val="75000"/>
                </a:schemeClr>
              </a:solidFill>
            </a:endParaRPr>
          </a:p>
        </p:txBody>
      </p:sp>
      <p:pic>
        <p:nvPicPr>
          <p:cNvPr id="12" name="Picture 11">
            <a:extLst>
              <a:ext uri="{FF2B5EF4-FFF2-40B4-BE49-F238E27FC236}">
                <a16:creationId xmlns:a16="http://schemas.microsoft.com/office/drawing/2014/main" xmlns="" id="{C7DCFD2A-1EFA-4330-A05E-911FFBED72AB}"/>
              </a:ext>
            </a:extLst>
          </p:cNvPr>
          <p:cNvPicPr/>
          <p:nvPr/>
        </p:nvPicPr>
        <p:blipFill>
          <a:blip r:embed="rId3" cstate="print">
            <a:extLst>
              <a:ext uri="{28A0092B-C50C-407E-A947-70E740481C1C}">
                <a14:useLocalDpi xmlns:a14="http://schemas.microsoft.com/office/drawing/2010/main" val="0"/>
              </a:ext>
            </a:extLst>
          </a:blip>
          <a:srcRect r="12396"/>
          <a:stretch>
            <a:fillRect/>
          </a:stretch>
        </p:blipFill>
        <p:spPr bwMode="auto">
          <a:xfrm>
            <a:off x="4743190" y="81420"/>
            <a:ext cx="6020177" cy="7051133"/>
          </a:xfrm>
          <a:prstGeom prst="rect">
            <a:avLst/>
          </a:prstGeom>
          <a:noFill/>
        </p:spPr>
      </p:pic>
    </p:spTree>
    <p:extLst>
      <p:ext uri="{BB962C8B-B14F-4D97-AF65-F5344CB8AC3E}">
        <p14:creationId xmlns:p14="http://schemas.microsoft.com/office/powerpoint/2010/main" val="25866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92664" y="1159244"/>
            <a:ext cx="8516788" cy="1354217"/>
          </a:xfrm>
          <a:prstGeom prst="rect">
            <a:avLst/>
          </a:prstGeom>
          <a:noFill/>
        </p:spPr>
        <p:txBody>
          <a:bodyPr wrap="square" rtlCol="0">
            <a:spAutoFit/>
          </a:bodyPr>
          <a:lstStyle/>
          <a:p>
            <a:r>
              <a:rPr lang="en-AU" sz="3200" b="1" dirty="0">
                <a:solidFill>
                  <a:srgbClr val="3A68BC"/>
                </a:solidFill>
              </a:rPr>
              <a:t>Theme 7 – Importance of gender equality and inclusion</a:t>
            </a:r>
            <a:endParaRPr lang="en-AU" sz="3200" dirty="0">
              <a:solidFill>
                <a:srgbClr val="3A68BC"/>
              </a:solidFill>
            </a:endParaRPr>
          </a:p>
          <a:p>
            <a:endParaRPr lang="en-AU" dirty="0">
              <a:solidFill>
                <a:schemeClr val="accent5">
                  <a:lumMod val="75000"/>
                </a:schemeClr>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omen collecting water from a well on the outskirts of the town of Dudu, Rajasthan, on June 5, 2006."/>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62537" y="1836352"/>
            <a:ext cx="3450720" cy="23076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88457" y="2306127"/>
            <a:ext cx="4038650" cy="5816977"/>
          </a:xfrm>
          <a:prstGeom prst="rect">
            <a:avLst/>
          </a:prstGeom>
          <a:noFill/>
        </p:spPr>
        <p:txBody>
          <a:bodyPr wrap="square" rtlCol="0">
            <a:spAutoFit/>
          </a:bodyPr>
          <a:lstStyle/>
          <a:p>
            <a:pPr marL="285750" indent="-285750">
              <a:buFont typeface="Arial" charset="0"/>
              <a:buChar char="•"/>
            </a:pPr>
            <a:r>
              <a:rPr lang="en-AU" sz="2400" dirty="0"/>
              <a:t>Existing inequalities in any context affect river basin planning</a:t>
            </a:r>
          </a:p>
          <a:p>
            <a:pPr marL="285750" indent="-285750">
              <a:buFont typeface="Arial" charset="0"/>
              <a:buChar char="•"/>
            </a:pPr>
            <a:r>
              <a:rPr lang="en-AU" sz="2400" dirty="0"/>
              <a:t>Inclusive stakeholder engagement requires all voices to be incorporated – not only the most dominant and financially able</a:t>
            </a:r>
          </a:p>
          <a:p>
            <a:pPr marL="285750" indent="-285750">
              <a:buFont typeface="Arial" charset="0"/>
              <a:buChar char="•"/>
            </a:pPr>
            <a:r>
              <a:rPr lang="en-AU" sz="2400" dirty="0"/>
              <a:t>Gender mainstreaming in river basin planning can occur at four key levels: </a:t>
            </a:r>
          </a:p>
          <a:p>
            <a:pPr marL="342900" indent="-342900">
              <a:buAutoNum type="arabicParenR"/>
            </a:pPr>
            <a:endParaRPr lang="en-AU" dirty="0"/>
          </a:p>
          <a:p>
            <a:pPr marL="342900" indent="-342900">
              <a:buAutoNum type="arabicParenR"/>
            </a:pPr>
            <a:endParaRPr lang="en-AU" dirty="0"/>
          </a:p>
          <a:p>
            <a:pPr marL="342900" indent="-342900">
              <a:buAutoNum type="arabicParenR"/>
            </a:pPr>
            <a:endParaRPr lang="en-AU" dirty="0"/>
          </a:p>
          <a:p>
            <a:pPr marL="342900" indent="-342900">
              <a:buAutoNum type="arabicParenR"/>
            </a:pPr>
            <a:endParaRPr lang="en-AU" dirty="0"/>
          </a:p>
          <a:p>
            <a:pPr marL="342900" indent="-342900">
              <a:buAutoNum type="arabicParenR"/>
            </a:pPr>
            <a:endParaRPr lang="en-AU" dirty="0"/>
          </a:p>
          <a:p>
            <a:pPr marL="285750" indent="-285750">
              <a:buFont typeface="Arial" charset="0"/>
              <a:buChar char="•"/>
            </a:pPr>
            <a:endParaRPr lang="en-AU" dirty="0"/>
          </a:p>
        </p:txBody>
      </p:sp>
      <p:sp>
        <p:nvSpPr>
          <p:cNvPr id="7" name="TextBox 6"/>
          <p:cNvSpPr txBox="1"/>
          <p:nvPr/>
        </p:nvSpPr>
        <p:spPr>
          <a:xfrm>
            <a:off x="6250392" y="6487886"/>
            <a:ext cx="4760686" cy="276999"/>
          </a:xfrm>
          <a:prstGeom prst="rect">
            <a:avLst/>
          </a:prstGeom>
          <a:noFill/>
        </p:spPr>
        <p:txBody>
          <a:bodyPr wrap="square" rtlCol="0">
            <a:spAutoFit/>
          </a:bodyPr>
          <a:lstStyle/>
          <a:p>
            <a:r>
              <a:rPr lang="en-AU" sz="1200" dirty="0"/>
              <a:t>Image source: womenfarmersofindia.org</a:t>
            </a:r>
          </a:p>
        </p:txBody>
      </p:sp>
      <p:sp>
        <p:nvSpPr>
          <p:cNvPr id="9" name="AutoShape 2" descr="Image result for women farmers indi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9" name="Picture 5" descr="women planting ric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99215" y="4565737"/>
            <a:ext cx="3964978" cy="176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2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6883052" cy="687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756" y="3729572"/>
            <a:ext cx="3125244" cy="308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5694" y="6615037"/>
            <a:ext cx="5660572" cy="276999"/>
          </a:xfrm>
          <a:prstGeom prst="rect">
            <a:avLst/>
          </a:prstGeom>
          <a:noFill/>
        </p:spPr>
        <p:txBody>
          <a:bodyPr wrap="square" rtlCol="0">
            <a:spAutoFit/>
          </a:bodyPr>
          <a:lstStyle/>
          <a:p>
            <a:r>
              <a:rPr lang="en-AU" sz="1200" i="1" dirty="0"/>
              <a:t>Source: </a:t>
            </a:r>
            <a:r>
              <a:rPr lang="en-AU" sz="1200" i="1" dirty="0">
                <a:hlinkClick r:id="rId5"/>
              </a:rPr>
              <a:t>http://indiawatertool.in/</a:t>
            </a:r>
            <a:r>
              <a:rPr lang="en-AU" sz="1200" i="1" dirty="0"/>
              <a:t> June 2017</a:t>
            </a:r>
          </a:p>
        </p:txBody>
      </p:sp>
      <p:sp>
        <p:nvSpPr>
          <p:cNvPr id="5" name="TextBox 4"/>
          <p:cNvSpPr txBox="1"/>
          <p:nvPr/>
        </p:nvSpPr>
        <p:spPr>
          <a:xfrm>
            <a:off x="5789112" y="89888"/>
            <a:ext cx="4746974" cy="1446550"/>
          </a:xfrm>
          <a:prstGeom prst="rect">
            <a:avLst/>
          </a:prstGeom>
          <a:noFill/>
        </p:spPr>
        <p:txBody>
          <a:bodyPr wrap="square" rtlCol="0">
            <a:spAutoFit/>
          </a:bodyPr>
          <a:lstStyle/>
          <a:p>
            <a:pPr algn="r"/>
            <a:r>
              <a:rPr lang="en-AU" sz="4400" b="1" dirty="0">
                <a:solidFill>
                  <a:srgbClr val="3A68BC"/>
                </a:solidFill>
              </a:rPr>
              <a:t>Water Stress in India</a:t>
            </a:r>
          </a:p>
        </p:txBody>
      </p:sp>
    </p:spTree>
    <p:extLst>
      <p:ext uri="{BB962C8B-B14F-4D97-AF65-F5344CB8AC3E}">
        <p14:creationId xmlns:p14="http://schemas.microsoft.com/office/powerpoint/2010/main" val="1548249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92664" y="1159244"/>
            <a:ext cx="8516788" cy="1354217"/>
          </a:xfrm>
          <a:prstGeom prst="rect">
            <a:avLst/>
          </a:prstGeom>
          <a:noFill/>
        </p:spPr>
        <p:txBody>
          <a:bodyPr wrap="square" rtlCol="0">
            <a:spAutoFit/>
          </a:bodyPr>
          <a:lstStyle/>
          <a:p>
            <a:r>
              <a:rPr lang="en-AU" sz="3200" b="1" dirty="0">
                <a:solidFill>
                  <a:srgbClr val="3A68BC"/>
                </a:solidFill>
              </a:rPr>
              <a:t>Theme 7 – Importance of gender equality and inclusion</a:t>
            </a:r>
            <a:endParaRPr lang="en-AU" sz="3200" dirty="0">
              <a:solidFill>
                <a:srgbClr val="3A68BC"/>
              </a:solidFill>
            </a:endParaRPr>
          </a:p>
          <a:p>
            <a:endParaRPr lang="en-AU" dirty="0">
              <a:solidFill>
                <a:schemeClr val="accent5">
                  <a:lumMod val="75000"/>
                </a:schemeClr>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877507" y="2235200"/>
            <a:ext cx="3149600" cy="184331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b="1" dirty="0"/>
              <a:t>Inclusion plan developed with gender experts and women’s, and DPOs </a:t>
            </a:r>
          </a:p>
        </p:txBody>
      </p:sp>
      <p:sp>
        <p:nvSpPr>
          <p:cNvPr id="15" name="Rounded Rectangle 14"/>
          <p:cNvSpPr/>
          <p:nvPr/>
        </p:nvSpPr>
        <p:spPr>
          <a:xfrm>
            <a:off x="2901458" y="4550229"/>
            <a:ext cx="3149600" cy="184331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b="1" dirty="0"/>
              <a:t>Disaggregated data by sex and disability status</a:t>
            </a:r>
          </a:p>
        </p:txBody>
      </p:sp>
      <p:sp>
        <p:nvSpPr>
          <p:cNvPr id="16" name="Rounded Rectangle 15"/>
          <p:cNvSpPr/>
          <p:nvPr/>
        </p:nvSpPr>
        <p:spPr>
          <a:xfrm>
            <a:off x="6541569" y="4550229"/>
            <a:ext cx="3149600" cy="18433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b="1" dirty="0"/>
              <a:t>Facilitate and enable meaningful participation</a:t>
            </a:r>
          </a:p>
        </p:txBody>
      </p:sp>
      <p:sp>
        <p:nvSpPr>
          <p:cNvPr id="17" name="Rounded Rectangle 16"/>
          <p:cNvSpPr/>
          <p:nvPr/>
        </p:nvSpPr>
        <p:spPr>
          <a:xfrm>
            <a:off x="6519324" y="2235200"/>
            <a:ext cx="3149600" cy="184331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b="1" dirty="0"/>
              <a:t>Train staff in inclusive practice</a:t>
            </a:r>
          </a:p>
        </p:txBody>
      </p:sp>
      <p:sp>
        <p:nvSpPr>
          <p:cNvPr id="12" name="Oval 11"/>
          <p:cNvSpPr/>
          <p:nvPr/>
        </p:nvSpPr>
        <p:spPr>
          <a:xfrm>
            <a:off x="5094514" y="3425371"/>
            <a:ext cx="2391397" cy="1625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en-AU" sz="2000" b="1" dirty="0"/>
              <a:t>Inclusive river basin planning</a:t>
            </a:r>
          </a:p>
        </p:txBody>
      </p:sp>
      <p:sp>
        <p:nvSpPr>
          <p:cNvPr id="13" name="TextBox 12"/>
          <p:cNvSpPr txBox="1"/>
          <p:nvPr/>
        </p:nvSpPr>
        <p:spPr>
          <a:xfrm>
            <a:off x="8046440" y="6519446"/>
            <a:ext cx="2621560" cy="338554"/>
          </a:xfrm>
          <a:prstGeom prst="rect">
            <a:avLst/>
          </a:prstGeom>
          <a:noFill/>
        </p:spPr>
        <p:txBody>
          <a:bodyPr wrap="square" rtlCol="0">
            <a:spAutoFit/>
          </a:bodyPr>
          <a:lstStyle/>
          <a:p>
            <a:r>
              <a:rPr lang="en-AU" sz="1600" dirty="0"/>
              <a:t>Adapted from WSP, 2010</a:t>
            </a:r>
          </a:p>
        </p:txBody>
      </p:sp>
    </p:spTree>
    <p:extLst>
      <p:ext uri="{BB962C8B-B14F-4D97-AF65-F5344CB8AC3E}">
        <p14:creationId xmlns:p14="http://schemas.microsoft.com/office/powerpoint/2010/main" val="31178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13847" y="1152961"/>
            <a:ext cx="8226520" cy="861774"/>
          </a:xfrm>
          <a:prstGeom prst="rect">
            <a:avLst/>
          </a:prstGeom>
          <a:noFill/>
        </p:spPr>
        <p:txBody>
          <a:bodyPr wrap="square" rtlCol="0">
            <a:spAutoFit/>
          </a:bodyPr>
          <a:lstStyle/>
          <a:p>
            <a:r>
              <a:rPr lang="en-AU" sz="3200" b="1" dirty="0">
                <a:solidFill>
                  <a:srgbClr val="3A68BC"/>
                </a:solidFill>
              </a:rPr>
              <a:t>Some final insights</a:t>
            </a:r>
            <a:endParaRPr lang="en-AU" sz="3200" dirty="0">
              <a:solidFill>
                <a:srgbClr val="3A68BC"/>
              </a:solidFill>
            </a:endParaRPr>
          </a:p>
          <a:p>
            <a:endParaRPr lang="en-AU" dirty="0">
              <a:solidFill>
                <a:schemeClr val="accent5">
                  <a:lumMod val="75000"/>
                </a:schemeClr>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73898" y="1763012"/>
            <a:ext cx="8585070" cy="5986254"/>
          </a:xfrm>
          <a:prstGeom prst="rect">
            <a:avLst/>
          </a:prstGeom>
          <a:noFill/>
        </p:spPr>
        <p:txBody>
          <a:bodyPr wrap="square" rtlCol="0">
            <a:spAutoFit/>
          </a:bodyPr>
          <a:lstStyle/>
          <a:p>
            <a:pPr marL="342900" indent="-342900">
              <a:spcBef>
                <a:spcPts val="600"/>
              </a:spcBef>
              <a:buFont typeface="+mj-lt"/>
              <a:buAutoNum type="arabicPeriod"/>
            </a:pPr>
            <a:r>
              <a:rPr lang="en-AU" sz="2400" b="1" dirty="0"/>
              <a:t>Many water management processes and strategies underway </a:t>
            </a:r>
            <a:r>
              <a:rPr lang="en-AU" sz="2400" dirty="0"/>
              <a:t>– donors need to help link these</a:t>
            </a:r>
          </a:p>
          <a:p>
            <a:pPr marL="342900" indent="-342900">
              <a:spcBef>
                <a:spcPts val="600"/>
              </a:spcBef>
              <a:buFont typeface="+mj-lt"/>
              <a:buAutoNum type="arabicPeriod"/>
            </a:pPr>
            <a:r>
              <a:rPr lang="en-AU" sz="2400" b="1" dirty="0"/>
              <a:t>Focus on data is just the first step </a:t>
            </a:r>
            <a:r>
              <a:rPr lang="en-AU" sz="2400" dirty="0"/>
              <a:t>(albeit important). River basin planning focuses on what you do with the data</a:t>
            </a:r>
          </a:p>
          <a:p>
            <a:pPr marL="342900" indent="-342900">
              <a:spcBef>
                <a:spcPts val="600"/>
              </a:spcBef>
              <a:buFont typeface="+mj-lt"/>
              <a:buAutoNum type="arabicPeriod"/>
            </a:pPr>
            <a:r>
              <a:rPr lang="en-AU" sz="2400" dirty="0"/>
              <a:t>Establishing </a:t>
            </a:r>
            <a:r>
              <a:rPr lang="en-AU" sz="2400" b="1" dirty="0"/>
              <a:t>engaged and deeply invested partners </a:t>
            </a:r>
            <a:r>
              <a:rPr lang="en-AU" sz="2400" dirty="0"/>
              <a:t>is key to success </a:t>
            </a:r>
          </a:p>
          <a:p>
            <a:pPr marL="342900" indent="-342900">
              <a:spcBef>
                <a:spcPts val="600"/>
              </a:spcBef>
              <a:buFont typeface="+mj-lt"/>
              <a:buAutoNum type="arabicPeriod"/>
            </a:pPr>
            <a:r>
              <a:rPr lang="en-AU" sz="2400" dirty="0"/>
              <a:t>There is </a:t>
            </a:r>
            <a:r>
              <a:rPr lang="en-AU" sz="2400" b="1" dirty="0"/>
              <a:t>value in a 2-way exchange of strategies and tools </a:t>
            </a:r>
            <a:r>
              <a:rPr lang="en-AU" sz="2400" dirty="0"/>
              <a:t>to solve water management problems (recognising we cannot directly transfer institutional structures from one context to another)</a:t>
            </a:r>
          </a:p>
          <a:p>
            <a:pPr marL="342900" indent="-342900">
              <a:spcBef>
                <a:spcPts val="600"/>
              </a:spcBef>
              <a:buFont typeface="+mj-lt"/>
              <a:buAutoNum type="arabicPeriod"/>
            </a:pPr>
            <a:r>
              <a:rPr lang="en-AU" sz="2400" b="1" dirty="0"/>
              <a:t>Consultation and engagement </a:t>
            </a:r>
            <a:r>
              <a:rPr lang="en-AU" sz="2400" dirty="0"/>
              <a:t>with affected industry and community is essential, but can be challenging to achieve</a:t>
            </a:r>
          </a:p>
          <a:p>
            <a:pPr lvl="1">
              <a:spcBef>
                <a:spcPts val="600"/>
              </a:spcBef>
            </a:pPr>
            <a:endParaRPr lang="en-AU" sz="2000" dirty="0"/>
          </a:p>
          <a:p>
            <a:pPr>
              <a:spcBef>
                <a:spcPts val="600"/>
              </a:spcBef>
            </a:pPr>
            <a:endParaRPr lang="en-AU" sz="2000" dirty="0"/>
          </a:p>
          <a:p>
            <a:pPr marL="342900" indent="-342900">
              <a:spcBef>
                <a:spcPts val="600"/>
              </a:spcBef>
              <a:buFont typeface="+mj-lt"/>
              <a:buAutoNum type="arabicPeriod" startAt="3"/>
            </a:pPr>
            <a:endParaRPr lang="en-AU" sz="2000" dirty="0"/>
          </a:p>
        </p:txBody>
      </p:sp>
    </p:spTree>
    <p:extLst>
      <p:ext uri="{BB962C8B-B14F-4D97-AF65-F5344CB8AC3E}">
        <p14:creationId xmlns:p14="http://schemas.microsoft.com/office/powerpoint/2010/main" val="126305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32448" y="1667082"/>
            <a:ext cx="8226520" cy="861774"/>
          </a:xfrm>
          <a:prstGeom prst="rect">
            <a:avLst/>
          </a:prstGeom>
          <a:noFill/>
        </p:spPr>
        <p:txBody>
          <a:bodyPr wrap="square" rtlCol="0">
            <a:spAutoFit/>
          </a:bodyPr>
          <a:lstStyle/>
          <a:p>
            <a:r>
              <a:rPr lang="en-AU" sz="3200" b="1" dirty="0">
                <a:solidFill>
                  <a:srgbClr val="3A68BC"/>
                </a:solidFill>
              </a:rPr>
              <a:t>Next steps</a:t>
            </a:r>
            <a:endParaRPr lang="en-AU" sz="3200" dirty="0">
              <a:solidFill>
                <a:srgbClr val="3A68BC"/>
              </a:solidFill>
            </a:endParaRPr>
          </a:p>
          <a:p>
            <a:endParaRPr lang="en-AU" dirty="0">
              <a:solidFill>
                <a:schemeClr val="accent5">
                  <a:lumMod val="75000"/>
                </a:schemeClr>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152890727"/>
              </p:ext>
            </p:extLst>
          </p:nvPr>
        </p:nvGraphicFramePr>
        <p:xfrm>
          <a:off x="2132449" y="2528857"/>
          <a:ext cx="7824352" cy="3272398"/>
        </p:xfrm>
        <a:graphic>
          <a:graphicData uri="http://schemas.openxmlformats.org/drawingml/2006/table">
            <a:tbl>
              <a:tblPr firstRow="1" bandRow="1">
                <a:tableStyleId>{7DF18680-E054-41AD-8BC1-D1AEF772440D}</a:tableStyleId>
              </a:tblPr>
              <a:tblGrid>
                <a:gridCol w="1771894">
                  <a:extLst>
                    <a:ext uri="{9D8B030D-6E8A-4147-A177-3AD203B41FA5}">
                      <a16:colId xmlns:a16="http://schemas.microsoft.com/office/drawing/2014/main" xmlns="" val="20000"/>
                    </a:ext>
                  </a:extLst>
                </a:gridCol>
                <a:gridCol w="6052458">
                  <a:extLst>
                    <a:ext uri="{9D8B030D-6E8A-4147-A177-3AD203B41FA5}">
                      <a16:colId xmlns:a16="http://schemas.microsoft.com/office/drawing/2014/main" xmlns="" val="20001"/>
                    </a:ext>
                  </a:extLst>
                </a:gridCol>
              </a:tblGrid>
              <a:tr h="883346">
                <a:tc>
                  <a:txBody>
                    <a:bodyPr/>
                    <a:lstStyle/>
                    <a:p>
                      <a:r>
                        <a:rPr lang="en-AU" sz="2400" b="1" dirty="0"/>
                        <a:t>Phase 4. </a:t>
                      </a:r>
                    </a:p>
                  </a:txBody>
                  <a:tcPr/>
                </a:tc>
                <a:tc>
                  <a:txBody>
                    <a:bodyPr/>
                    <a:lstStyle/>
                    <a:p>
                      <a:r>
                        <a:rPr lang="en-AU" sz="2400" dirty="0"/>
                        <a:t>Indian water leaders visit Australia and the Murray-Darling Basin</a:t>
                      </a:r>
                    </a:p>
                    <a:p>
                      <a:r>
                        <a:rPr lang="en-AU" sz="2400" dirty="0"/>
                        <a:t>Consultation on the River Basin User Guide  in India</a:t>
                      </a:r>
                      <a:r>
                        <a:rPr lang="en-AU" sz="2400" baseline="0" dirty="0"/>
                        <a:t>  </a:t>
                      </a:r>
                      <a:endParaRPr lang="en-AU" sz="2400" dirty="0"/>
                    </a:p>
                  </a:txBody>
                  <a:tcPr/>
                </a:tc>
                <a:extLst>
                  <a:ext uri="{0D108BD9-81ED-4DB2-BD59-A6C34878D82A}">
                    <a16:rowId xmlns:a16="http://schemas.microsoft.com/office/drawing/2014/main" xmlns="" val="10000"/>
                  </a:ext>
                </a:extLst>
              </a:tr>
              <a:tr h="834572">
                <a:tc>
                  <a:txBody>
                    <a:bodyPr/>
                    <a:lstStyle/>
                    <a:p>
                      <a:r>
                        <a:rPr lang="en-AU" sz="2400" b="1" dirty="0"/>
                        <a:t>Phase 5. </a:t>
                      </a:r>
                    </a:p>
                  </a:txBody>
                  <a:tcPr/>
                </a:tc>
                <a:tc>
                  <a:txBody>
                    <a:bodyPr/>
                    <a:lstStyle/>
                    <a:p>
                      <a:r>
                        <a:rPr lang="en-AU" sz="2400" dirty="0"/>
                        <a:t>Completion of River Basin User Guide  in India</a:t>
                      </a:r>
                      <a:r>
                        <a:rPr lang="en-AU" sz="2400" baseline="0" dirty="0"/>
                        <a:t>, dissemination and piloting </a:t>
                      </a:r>
                      <a:endParaRPr lang="en-AU" sz="2400" dirty="0"/>
                    </a:p>
                  </a:txBody>
                  <a:tcPr/>
                </a:tc>
                <a:extLst>
                  <a:ext uri="{0D108BD9-81ED-4DB2-BD59-A6C34878D82A}">
                    <a16:rowId xmlns:a16="http://schemas.microsoft.com/office/drawing/2014/main" xmlns="" val="10001"/>
                  </a:ext>
                </a:extLst>
              </a:tr>
              <a:tr h="883346">
                <a:tc>
                  <a:txBody>
                    <a:bodyPr/>
                    <a:lstStyle/>
                    <a:p>
                      <a:r>
                        <a:rPr lang="en-AU" sz="2400" b="1" dirty="0"/>
                        <a:t>Phase 6. </a:t>
                      </a:r>
                    </a:p>
                  </a:txBody>
                  <a:tcPr/>
                </a:tc>
                <a:tc>
                  <a:txBody>
                    <a:bodyPr/>
                    <a:lstStyle/>
                    <a:p>
                      <a:r>
                        <a:rPr lang="en-AU" sz="2400" dirty="0"/>
                        <a:t>Updating of River Basin User Guide  post-piloting </a:t>
                      </a:r>
                      <a:r>
                        <a:rPr lang="en-AU" sz="2400" baseline="0" dirty="0"/>
                        <a:t> </a:t>
                      </a:r>
                      <a:endParaRPr lang="en-AU" sz="24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7431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373" y="6083809"/>
            <a:ext cx="2119060" cy="472207"/>
          </a:xfrm>
          <a:prstGeom prst="rect">
            <a:avLst/>
          </a:prstGeom>
        </p:spPr>
      </p:pic>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73898" y="1409043"/>
            <a:ext cx="8226520" cy="861774"/>
          </a:xfrm>
          <a:prstGeom prst="rect">
            <a:avLst/>
          </a:prstGeom>
          <a:noFill/>
        </p:spPr>
        <p:txBody>
          <a:bodyPr wrap="square" rtlCol="0">
            <a:spAutoFit/>
          </a:bodyPr>
          <a:lstStyle/>
          <a:p>
            <a:r>
              <a:rPr lang="en-AU" sz="3200" b="1" dirty="0">
                <a:solidFill>
                  <a:srgbClr val="3A68BC"/>
                </a:solidFill>
              </a:rPr>
              <a:t>The Team</a:t>
            </a:r>
            <a:endParaRPr lang="en-AU" sz="3200" dirty="0">
              <a:solidFill>
                <a:srgbClr val="3A68BC"/>
              </a:solidFill>
            </a:endParaRPr>
          </a:p>
          <a:p>
            <a:endParaRPr lang="en-AU" dirty="0">
              <a:solidFill>
                <a:schemeClr val="accent5">
                  <a:lumMod val="75000"/>
                </a:schemeClr>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44763" y="2113489"/>
            <a:ext cx="5741149" cy="3416320"/>
          </a:xfrm>
          <a:prstGeom prst="rect">
            <a:avLst/>
          </a:prstGeom>
        </p:spPr>
        <p:txBody>
          <a:bodyPr wrap="square">
            <a:spAutoFit/>
          </a:bodyPr>
          <a:lstStyle/>
          <a:p>
            <a:pPr>
              <a:lnSpc>
                <a:spcPct val="150000"/>
              </a:lnSpc>
            </a:pPr>
            <a:r>
              <a:rPr lang="en-AU" sz="2400" b="1" dirty="0"/>
              <a:t>David </a:t>
            </a:r>
            <a:r>
              <a:rPr lang="en-AU" sz="2400" b="1" dirty="0" err="1"/>
              <a:t>Harriss</a:t>
            </a:r>
            <a:r>
              <a:rPr lang="en-AU" sz="2400" b="1" dirty="0"/>
              <a:t> </a:t>
            </a:r>
            <a:r>
              <a:rPr lang="en-AU" sz="2400" dirty="0"/>
              <a:t>– Access Water Management</a:t>
            </a:r>
          </a:p>
          <a:p>
            <a:pPr>
              <a:lnSpc>
                <a:spcPct val="150000"/>
              </a:lnSpc>
            </a:pPr>
            <a:r>
              <a:rPr lang="en-AU" sz="2400" b="1" dirty="0"/>
              <a:t>David Winfield </a:t>
            </a:r>
            <a:r>
              <a:rPr lang="en-AU" sz="2400" dirty="0"/>
              <a:t>- Alluvium</a:t>
            </a:r>
          </a:p>
          <a:p>
            <a:pPr>
              <a:lnSpc>
                <a:spcPct val="150000"/>
              </a:lnSpc>
            </a:pPr>
            <a:r>
              <a:rPr lang="en-AU" sz="2400" b="1" dirty="0"/>
              <a:t>Melita Grant </a:t>
            </a:r>
            <a:r>
              <a:rPr lang="en-AU" sz="2400" dirty="0"/>
              <a:t>– ISF-UTS</a:t>
            </a:r>
          </a:p>
          <a:p>
            <a:pPr>
              <a:lnSpc>
                <a:spcPct val="150000"/>
              </a:lnSpc>
            </a:pPr>
            <a:r>
              <a:rPr lang="en-AU" sz="2400" b="1" dirty="0"/>
              <a:t>Tony Weber </a:t>
            </a:r>
            <a:r>
              <a:rPr lang="en-AU" sz="2400" dirty="0"/>
              <a:t>- Alluvium</a:t>
            </a:r>
          </a:p>
          <a:p>
            <a:pPr>
              <a:lnSpc>
                <a:spcPct val="150000"/>
              </a:lnSpc>
            </a:pPr>
            <a:r>
              <a:rPr lang="en-AU" sz="2400" b="1" i="1" dirty="0">
                <a:solidFill>
                  <a:schemeClr val="bg1">
                    <a:lumMod val="50000"/>
                  </a:schemeClr>
                </a:solidFill>
              </a:rPr>
              <a:t>Ajay Pradhan </a:t>
            </a:r>
            <a:r>
              <a:rPr lang="en-AU" sz="2400" i="1" dirty="0">
                <a:solidFill>
                  <a:schemeClr val="bg1">
                    <a:lumMod val="50000"/>
                  </a:schemeClr>
                </a:solidFill>
              </a:rPr>
              <a:t>– C2S2 (presentation contributor) </a:t>
            </a:r>
          </a:p>
        </p:txBody>
      </p:sp>
      <p:pic>
        <p:nvPicPr>
          <p:cNvPr id="2050" name="Picture 2" descr="C:\Users\125679\AppData\Local\Microsoft\Windows\Temporary Internet Files\Content.Outlook\P155VRS8\IMG_879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7587107" y="1173383"/>
            <a:ext cx="3164113" cy="23730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AB77E2EC-49E5-4D32-8576-AAA3B59864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05045" y="3546469"/>
            <a:ext cx="3280228" cy="2460171"/>
          </a:xfrm>
          <a:prstGeom prst="rect">
            <a:avLst/>
          </a:prstGeom>
        </p:spPr>
      </p:pic>
    </p:spTree>
    <p:extLst>
      <p:ext uri="{BB962C8B-B14F-4D97-AF65-F5344CB8AC3E}">
        <p14:creationId xmlns:p14="http://schemas.microsoft.com/office/powerpoint/2010/main" val="4229691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94420" y="1143519"/>
            <a:ext cx="4804503" cy="5509200"/>
          </a:xfrm>
          <a:prstGeom prst="rect">
            <a:avLst/>
          </a:prstGeom>
          <a:noFill/>
        </p:spPr>
        <p:txBody>
          <a:bodyPr wrap="square" rtlCol="0">
            <a:spAutoFit/>
          </a:bodyPr>
          <a:lstStyle/>
          <a:p>
            <a:pPr algn="ctr">
              <a:spcAft>
                <a:spcPts val="1800"/>
              </a:spcAft>
            </a:pPr>
            <a:r>
              <a:rPr lang="en-AU" sz="4400" b="1" dirty="0">
                <a:solidFill>
                  <a:srgbClr val="3A68BC"/>
                </a:solidFill>
              </a:rPr>
              <a:t>Thank you</a:t>
            </a:r>
            <a:endParaRPr lang="en-AU" sz="4400" i="1" dirty="0">
              <a:solidFill>
                <a:srgbClr val="3A68BC"/>
              </a:solidFill>
            </a:endParaRPr>
          </a:p>
          <a:p>
            <a:pPr algn="ctr">
              <a:spcAft>
                <a:spcPts val="1800"/>
              </a:spcAft>
            </a:pPr>
            <a:r>
              <a:rPr lang="en-AU" sz="4400" i="1" dirty="0">
                <a:solidFill>
                  <a:srgbClr val="3A68BC"/>
                </a:solidFill>
              </a:rPr>
              <a:t>Please call in at the AWP booth</a:t>
            </a:r>
          </a:p>
          <a:p>
            <a:pPr algn="ctr">
              <a:spcAft>
                <a:spcPts val="1800"/>
              </a:spcAft>
            </a:pPr>
            <a:endParaRPr lang="en-AU" sz="4400" i="1" dirty="0">
              <a:solidFill>
                <a:srgbClr val="3A68BC"/>
              </a:solidFill>
            </a:endParaRPr>
          </a:p>
          <a:p>
            <a:pPr algn="ctr">
              <a:spcAft>
                <a:spcPts val="1800"/>
              </a:spcAft>
            </a:pPr>
            <a:r>
              <a:rPr lang="en-AU" sz="4400" i="1" dirty="0">
                <a:solidFill>
                  <a:srgbClr val="3A68BC"/>
                </a:solidFill>
              </a:rPr>
              <a:t>All documents will be at </a:t>
            </a:r>
          </a:p>
          <a:p>
            <a:pPr algn="ctr">
              <a:spcAft>
                <a:spcPts val="1800"/>
              </a:spcAft>
            </a:pPr>
            <a:r>
              <a:rPr lang="en-AU" sz="2800" b="1" i="1" dirty="0">
                <a:solidFill>
                  <a:srgbClr val="3A68BC"/>
                </a:solidFill>
              </a:rPr>
              <a:t>www.waterpartnership.org.au</a:t>
            </a: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xmlns="" id="{2387AFA6-40E3-450A-BBD0-1B7F2811A4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8923" y="1143519"/>
            <a:ext cx="3660045" cy="524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28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xmlns="" id="{6EEE094B-CDA7-4852-BDA9-7F99EF37DD7D}"/>
              </a:ext>
            </a:extLst>
          </p:cNvPr>
          <p:cNvGraphicFramePr/>
          <p:nvPr>
            <p:extLst>
              <p:ext uri="{D42A27DB-BD31-4B8C-83A1-F6EECF244321}">
                <p14:modId xmlns:p14="http://schemas.microsoft.com/office/powerpoint/2010/main" val="160617707"/>
              </p:ext>
            </p:extLst>
          </p:nvPr>
        </p:nvGraphicFramePr>
        <p:xfrm>
          <a:off x="4208890" y="1086419"/>
          <a:ext cx="7512659" cy="56787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ectangle 14">
            <a:extLst>
              <a:ext uri="{FF2B5EF4-FFF2-40B4-BE49-F238E27FC236}">
                <a16:creationId xmlns:a16="http://schemas.microsoft.com/office/drawing/2014/main" xmlns="" id="{56A07E64-CEB3-4F12-88E9-14F8298D1433}"/>
              </a:ext>
            </a:extLst>
          </p:cNvPr>
          <p:cNvSpPr/>
          <p:nvPr/>
        </p:nvSpPr>
        <p:spPr>
          <a:xfrm>
            <a:off x="1892131" y="1169902"/>
            <a:ext cx="3198030" cy="3416320"/>
          </a:xfrm>
          <a:prstGeom prst="rect">
            <a:avLst/>
          </a:prstGeom>
        </p:spPr>
        <p:txBody>
          <a:bodyPr wrap="square">
            <a:spAutoFit/>
          </a:bodyPr>
          <a:lstStyle/>
          <a:p>
            <a:r>
              <a:rPr lang="en-AU" sz="3600" b="1" dirty="0">
                <a:solidFill>
                  <a:srgbClr val="3A68BC"/>
                </a:solidFill>
              </a:rPr>
              <a:t>Are there lessons that can be drawn from the Australian experience?</a:t>
            </a:r>
          </a:p>
        </p:txBody>
      </p:sp>
    </p:spTree>
    <p:extLst>
      <p:ext uri="{BB962C8B-B14F-4D97-AF65-F5344CB8AC3E}">
        <p14:creationId xmlns:p14="http://schemas.microsoft.com/office/powerpoint/2010/main" val="74075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86CC0B83-B345-4A0A-9905-71651C48605C}"/>
              </a:ext>
            </a:extLst>
          </p:cNvPr>
          <p:cNvGraphicFramePr/>
          <p:nvPr>
            <p:extLst>
              <p:ext uri="{D42A27DB-BD31-4B8C-83A1-F6EECF244321}">
                <p14:modId xmlns:p14="http://schemas.microsoft.com/office/powerpoint/2010/main" val="4266977102"/>
              </p:ext>
            </p:extLst>
          </p:nvPr>
        </p:nvGraphicFramePr>
        <p:xfrm>
          <a:off x="1665402" y="1086420"/>
          <a:ext cx="9002598" cy="5771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RS17 ID long_blue.png"/>
          <p:cNvPicPr>
            <a:picLocks noChangeAspect="1"/>
          </p:cNvPicPr>
          <p:nvPr/>
        </p:nvPicPr>
        <p:blipFill>
          <a:blip r:embed="rId8"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88047" y="1326016"/>
            <a:ext cx="4957027" cy="769441"/>
          </a:xfrm>
          <a:prstGeom prst="rect">
            <a:avLst/>
          </a:prstGeom>
          <a:noFill/>
        </p:spPr>
        <p:txBody>
          <a:bodyPr wrap="square" rtlCol="0">
            <a:spAutoFit/>
          </a:bodyPr>
          <a:lstStyle/>
          <a:p>
            <a:r>
              <a:rPr lang="en-AU" sz="4400" b="1" dirty="0">
                <a:solidFill>
                  <a:srgbClr val="3A68BC"/>
                </a:solidFill>
              </a:rPr>
              <a:t>Context comparison</a:t>
            </a:r>
            <a:endParaRPr lang="en-AU" sz="2800" dirty="0">
              <a:solidFill>
                <a:schemeClr val="accent5">
                  <a:lumMod val="75000"/>
                </a:schemeClr>
              </a:solidFill>
            </a:endParaRPr>
          </a:p>
        </p:txBody>
      </p:sp>
      <p:pic>
        <p:nvPicPr>
          <p:cNvPr id="1035" name="Picture 11" descr="http://programme.worldwaterweek.org/sites/default/files/styles/medium/public/awplogoinline1805c_stockholm.jpg?itok=exmPVUL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9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73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892130" y="1094831"/>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4614" y="621558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6B12935F-34AD-4CC8-9729-F2FDED6A657B}"/>
              </a:ext>
            </a:extLst>
          </p:cNvPr>
          <p:cNvSpPr/>
          <p:nvPr/>
        </p:nvSpPr>
        <p:spPr>
          <a:xfrm>
            <a:off x="6156528" y="5224594"/>
            <a:ext cx="3876424" cy="1251751"/>
          </a:xfrm>
          <a:prstGeom prst="roundRect">
            <a:avLst/>
          </a:prstGeom>
          <a:solidFill>
            <a:srgbClr val="008E83"/>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Support for river basin planning</a:t>
            </a:r>
          </a:p>
          <a:p>
            <a:pPr algn="ctr"/>
            <a:r>
              <a:rPr lang="en-AU" i="1" dirty="0"/>
              <a:t>Develop a guide for basin planning in India</a:t>
            </a:r>
          </a:p>
          <a:p>
            <a:pPr algn="ctr"/>
            <a:r>
              <a:rPr lang="en-AU" b="1" dirty="0"/>
              <a:t> Australian Water Partnership</a:t>
            </a:r>
          </a:p>
        </p:txBody>
      </p:sp>
      <p:sp>
        <p:nvSpPr>
          <p:cNvPr id="12" name="Rectangle: Rounded Corners 11">
            <a:extLst>
              <a:ext uri="{FF2B5EF4-FFF2-40B4-BE49-F238E27FC236}">
                <a16:creationId xmlns:a16="http://schemas.microsoft.com/office/drawing/2014/main" xmlns="" id="{5FF89807-CFD2-4E43-8881-B46B935C8FA2}"/>
              </a:ext>
            </a:extLst>
          </p:cNvPr>
          <p:cNvSpPr/>
          <p:nvPr/>
        </p:nvSpPr>
        <p:spPr>
          <a:xfrm>
            <a:off x="1834101" y="2100225"/>
            <a:ext cx="8528843" cy="2655735"/>
          </a:xfrm>
          <a:prstGeom prst="roundRect">
            <a:avLst/>
          </a:prstGeom>
          <a:solidFill>
            <a:srgbClr val="1268B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b="1" dirty="0"/>
              <a:t>National Hydrology Project III</a:t>
            </a:r>
          </a:p>
          <a:p>
            <a:pPr algn="ctr"/>
            <a:r>
              <a:rPr lang="en-AU" i="1" dirty="0"/>
              <a:t>Improve the extent, quality, and accessibility of water resources information and strengthen the capacity of targeted water resources management institutions in India</a:t>
            </a:r>
            <a:endParaRPr lang="en-AU" dirty="0"/>
          </a:p>
          <a:p>
            <a:pPr algn="ctr"/>
            <a:endParaRPr lang="en-AU" dirty="0"/>
          </a:p>
          <a:p>
            <a:pPr algn="ctr"/>
            <a:endParaRPr lang="en-AU" dirty="0"/>
          </a:p>
        </p:txBody>
      </p:sp>
      <p:sp>
        <p:nvSpPr>
          <p:cNvPr id="13" name="Rectangle: Rounded Corners 12">
            <a:extLst>
              <a:ext uri="{FF2B5EF4-FFF2-40B4-BE49-F238E27FC236}">
                <a16:creationId xmlns:a16="http://schemas.microsoft.com/office/drawing/2014/main" xmlns="" id="{7325FB06-E813-47BA-AF5A-BAF65E660A48}"/>
              </a:ext>
            </a:extLst>
          </p:cNvPr>
          <p:cNvSpPr/>
          <p:nvPr/>
        </p:nvSpPr>
        <p:spPr>
          <a:xfrm>
            <a:off x="2056273" y="3275946"/>
            <a:ext cx="1935432" cy="1393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t>A) Water Resources Data Acquisition System</a:t>
            </a:r>
          </a:p>
        </p:txBody>
      </p:sp>
      <p:sp>
        <p:nvSpPr>
          <p:cNvPr id="24" name="Rectangle: Rounded Corners 23">
            <a:extLst>
              <a:ext uri="{FF2B5EF4-FFF2-40B4-BE49-F238E27FC236}">
                <a16:creationId xmlns:a16="http://schemas.microsoft.com/office/drawing/2014/main" xmlns="" id="{AEF8B557-30C3-4C54-BD45-9E09A028C26E}"/>
              </a:ext>
            </a:extLst>
          </p:cNvPr>
          <p:cNvSpPr/>
          <p:nvPr/>
        </p:nvSpPr>
        <p:spPr>
          <a:xfrm>
            <a:off x="4115374" y="3279519"/>
            <a:ext cx="1935432" cy="1393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600" dirty="0">
                <a:latin typeface="Calibri" panose="020F0502020204030204" pitchFamily="34" charset="0"/>
                <a:ea typeface="Times New Roman" panose="02020603050405020304" pitchFamily="18" charset="0"/>
                <a:cs typeface="Times New Roman" panose="02020603050405020304" pitchFamily="18" charset="0"/>
              </a:rPr>
              <a:t>B) Water Resources Information System</a:t>
            </a:r>
            <a:r>
              <a:rPr lang="en-US" sz="1600" dirty="0"/>
              <a:t> </a:t>
            </a:r>
          </a:p>
        </p:txBody>
      </p:sp>
      <p:sp>
        <p:nvSpPr>
          <p:cNvPr id="25" name="Rectangle: Rounded Corners 24">
            <a:extLst>
              <a:ext uri="{FF2B5EF4-FFF2-40B4-BE49-F238E27FC236}">
                <a16:creationId xmlns:a16="http://schemas.microsoft.com/office/drawing/2014/main" xmlns="" id="{1A3C8059-FDFB-4A27-A767-50B3EAE0ADC9}"/>
              </a:ext>
            </a:extLst>
          </p:cNvPr>
          <p:cNvSpPr/>
          <p:nvPr/>
        </p:nvSpPr>
        <p:spPr>
          <a:xfrm>
            <a:off x="6174475" y="3275946"/>
            <a:ext cx="1935432" cy="1393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600">
                <a:latin typeface="Calibri" panose="020F0502020204030204" pitchFamily="34" charset="0"/>
                <a:ea typeface="Times New Roman" panose="02020603050405020304" pitchFamily="18" charset="0"/>
                <a:cs typeface="Times New Roman" panose="02020603050405020304" pitchFamily="18" charset="0"/>
              </a:rPr>
              <a:t>C )Water Resources Operations and Planning</a:t>
            </a:r>
            <a:endParaRPr lang="en-US" sz="1600" dirty="0"/>
          </a:p>
        </p:txBody>
      </p:sp>
      <p:sp>
        <p:nvSpPr>
          <p:cNvPr id="26" name="Rectangle: Rounded Corners 25">
            <a:extLst>
              <a:ext uri="{FF2B5EF4-FFF2-40B4-BE49-F238E27FC236}">
                <a16:creationId xmlns:a16="http://schemas.microsoft.com/office/drawing/2014/main" xmlns="" id="{FA23B68D-3263-48ED-B9CC-A1522BA1C1F4}"/>
              </a:ext>
            </a:extLst>
          </p:cNvPr>
          <p:cNvSpPr/>
          <p:nvPr/>
        </p:nvSpPr>
        <p:spPr>
          <a:xfrm>
            <a:off x="8233575" y="3275946"/>
            <a:ext cx="1935432" cy="1393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600">
                <a:latin typeface="Calibri" panose="020F0502020204030204" pitchFamily="34" charset="0"/>
                <a:ea typeface="Times New Roman" panose="02020603050405020304" pitchFamily="18" charset="0"/>
                <a:cs typeface="Times New Roman" panose="02020603050405020304" pitchFamily="18" charset="0"/>
              </a:rPr>
              <a:t>D) Institutional Capacity Enhancement</a:t>
            </a:r>
            <a:endParaRPr lang="en-US" sz="1600" dirty="0"/>
          </a:p>
        </p:txBody>
      </p:sp>
      <p:cxnSp>
        <p:nvCxnSpPr>
          <p:cNvPr id="17" name="Connector: Elbow 16">
            <a:extLst>
              <a:ext uri="{FF2B5EF4-FFF2-40B4-BE49-F238E27FC236}">
                <a16:creationId xmlns:a16="http://schemas.microsoft.com/office/drawing/2014/main" xmlns="" id="{F53E3446-144F-4079-A15A-DAB390074C01}"/>
              </a:ext>
            </a:extLst>
          </p:cNvPr>
          <p:cNvCxnSpPr>
            <a:cxnSpLocks/>
            <a:stCxn id="9" idx="0"/>
            <a:endCxn id="25" idx="2"/>
          </p:cNvCxnSpPr>
          <p:nvPr/>
        </p:nvCxnSpPr>
        <p:spPr>
          <a:xfrm rot="16200000" flipV="1">
            <a:off x="7340708" y="4470560"/>
            <a:ext cx="555519" cy="952549"/>
          </a:xfrm>
          <a:prstGeom prst="bentConnector3">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xmlns="" id="{E80AA294-C01C-4B15-B9F8-C56A1956875A}"/>
              </a:ext>
            </a:extLst>
          </p:cNvPr>
          <p:cNvCxnSpPr>
            <a:cxnSpLocks/>
            <a:stCxn id="9" idx="0"/>
            <a:endCxn id="26" idx="2"/>
          </p:cNvCxnSpPr>
          <p:nvPr/>
        </p:nvCxnSpPr>
        <p:spPr>
          <a:xfrm rot="5400000" flipH="1" flipV="1">
            <a:off x="8370257" y="4393560"/>
            <a:ext cx="555519" cy="1106551"/>
          </a:xfrm>
          <a:prstGeom prst="bentConnector3">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4" name="Rectangle 1023">
            <a:extLst>
              <a:ext uri="{FF2B5EF4-FFF2-40B4-BE49-F238E27FC236}">
                <a16:creationId xmlns:a16="http://schemas.microsoft.com/office/drawing/2014/main" xmlns="" id="{E16ABF5E-9ACD-4A6D-B6A2-3AAFA6FD8684}"/>
              </a:ext>
            </a:extLst>
          </p:cNvPr>
          <p:cNvSpPr/>
          <p:nvPr/>
        </p:nvSpPr>
        <p:spPr>
          <a:xfrm>
            <a:off x="1892131" y="1169903"/>
            <a:ext cx="8717451" cy="646331"/>
          </a:xfrm>
          <a:prstGeom prst="rect">
            <a:avLst/>
          </a:prstGeom>
        </p:spPr>
        <p:txBody>
          <a:bodyPr wrap="none">
            <a:spAutoFit/>
          </a:bodyPr>
          <a:lstStyle/>
          <a:p>
            <a:r>
              <a:rPr lang="en-AU" sz="3600" b="1" dirty="0">
                <a:solidFill>
                  <a:srgbClr val="3A68BC"/>
                </a:solidFill>
              </a:rPr>
              <a:t>Supporting basin planning under the NHP III </a:t>
            </a:r>
          </a:p>
        </p:txBody>
      </p:sp>
    </p:spTree>
    <p:extLst>
      <p:ext uri="{BB962C8B-B14F-4D97-AF65-F5344CB8AC3E}">
        <p14:creationId xmlns:p14="http://schemas.microsoft.com/office/powerpoint/2010/main" val="373442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17 ID long_blue.png"/>
          <p:cNvPicPr>
            <a:picLocks noChangeAspect="1"/>
          </p:cNvPicPr>
          <p:nvPr/>
        </p:nvPicPr>
        <p:blipFill>
          <a:blip r:embed="rId3" cstate="print"/>
          <a:stretch>
            <a:fillRect/>
          </a:stretch>
        </p:blipFill>
        <p:spPr>
          <a:xfrm>
            <a:off x="1709058" y="170689"/>
            <a:ext cx="3842657" cy="915730"/>
          </a:xfrm>
          <a:prstGeom prst="rect">
            <a:avLst/>
          </a:prstGeom>
        </p:spPr>
      </p:pic>
      <p:cxnSp>
        <p:nvCxnSpPr>
          <p:cNvPr id="11" name="Straight Connector 10"/>
          <p:cNvCxnSpPr/>
          <p:nvPr/>
        </p:nvCxnSpPr>
        <p:spPr>
          <a:xfrm flipV="1">
            <a:off x="1744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612" y="420618"/>
            <a:ext cx="1082598" cy="517617"/>
          </a:xfrm>
          <a:prstGeom prst="rect">
            <a:avLst/>
          </a:prstGeom>
        </p:spPr>
      </p:pic>
      <p:pic>
        <p:nvPicPr>
          <p:cNvPr id="1026" name="Picture 2" descr="http://www.alluvium.com.au/Alluvium/media/IdentityLogos/alluvium_whiteback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4" y="402458"/>
            <a:ext cx="1201678" cy="392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result for access water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871" y="402457"/>
            <a:ext cx="842349" cy="5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http://programme.worldwaterweek.org/sites/default/files/styles/medium/public/awplogoinline1805c_stockholm.jpg?itok=exmPVUL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4800" y="303018"/>
            <a:ext cx="1144169" cy="7372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xmlns="" id="{1912A0B2-5AB1-4716-A97E-A236ADBB556E}"/>
              </a:ext>
            </a:extLst>
          </p:cNvPr>
          <p:cNvGraphicFramePr/>
          <p:nvPr>
            <p:extLst>
              <p:ext uri="{D42A27DB-BD31-4B8C-83A1-F6EECF244321}">
                <p14:modId xmlns:p14="http://schemas.microsoft.com/office/powerpoint/2010/main" val="2764866710"/>
              </p:ext>
            </p:extLst>
          </p:nvPr>
        </p:nvGraphicFramePr>
        <p:xfrm>
          <a:off x="1377887" y="1102216"/>
          <a:ext cx="8484123" cy="5755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Rounded Corners 8">
            <a:extLst>
              <a:ext uri="{FF2B5EF4-FFF2-40B4-BE49-F238E27FC236}">
                <a16:creationId xmlns:a16="http://schemas.microsoft.com/office/drawing/2014/main" xmlns="" id="{86DC537B-B62E-4225-B8D4-522FC95FABB5}"/>
              </a:ext>
            </a:extLst>
          </p:cNvPr>
          <p:cNvSpPr/>
          <p:nvPr/>
        </p:nvSpPr>
        <p:spPr>
          <a:xfrm>
            <a:off x="1744762" y="1159244"/>
            <a:ext cx="613510" cy="5595062"/>
          </a:xfrm>
          <a:prstGeom prst="roundRect">
            <a:avLst/>
          </a:prstGeom>
          <a:solidFill>
            <a:srgbClr val="1268BD"/>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dirty="0"/>
              <a:t>Consultation &amp; engagement with key stakeholders in India</a:t>
            </a:r>
          </a:p>
        </p:txBody>
      </p:sp>
      <p:sp>
        <p:nvSpPr>
          <p:cNvPr id="32" name="Rectangle 31">
            <a:extLst>
              <a:ext uri="{FF2B5EF4-FFF2-40B4-BE49-F238E27FC236}">
                <a16:creationId xmlns:a16="http://schemas.microsoft.com/office/drawing/2014/main" xmlns="" id="{F157D63E-ECBC-433F-81AD-AAE407735E4A}"/>
              </a:ext>
            </a:extLst>
          </p:cNvPr>
          <p:cNvSpPr/>
          <p:nvPr/>
        </p:nvSpPr>
        <p:spPr>
          <a:xfrm>
            <a:off x="6152553" y="1099649"/>
            <a:ext cx="4670680" cy="1754326"/>
          </a:xfrm>
          <a:prstGeom prst="rect">
            <a:avLst/>
          </a:prstGeom>
        </p:spPr>
        <p:txBody>
          <a:bodyPr wrap="square">
            <a:spAutoFit/>
          </a:bodyPr>
          <a:lstStyle/>
          <a:p>
            <a:r>
              <a:rPr lang="en-AU" sz="3600" b="1" dirty="0">
                <a:solidFill>
                  <a:srgbClr val="3A68BC"/>
                </a:solidFill>
              </a:rPr>
              <a:t>Engagement in India is essential to developing a useful guide</a:t>
            </a:r>
          </a:p>
        </p:txBody>
      </p:sp>
    </p:spTree>
    <p:extLst>
      <p:ext uri="{BB962C8B-B14F-4D97-AF65-F5344CB8AC3E}">
        <p14:creationId xmlns:p14="http://schemas.microsoft.com/office/powerpoint/2010/main" val="326412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FBD2B0B-51AD-4305-9D8F-AD793009373F}"/>
              </a:ext>
            </a:extLst>
          </p:cNvPr>
          <p:cNvPicPr>
            <a:picLocks noChangeAspect="1"/>
          </p:cNvPicPr>
          <p:nvPr/>
        </p:nvPicPr>
        <p:blipFill>
          <a:blip r:embed="rId2"/>
          <a:stretch>
            <a:fillRect/>
          </a:stretch>
        </p:blipFill>
        <p:spPr>
          <a:xfrm>
            <a:off x="4862284" y="-664029"/>
            <a:ext cx="7329715" cy="5497286"/>
          </a:xfrm>
          <a:prstGeom prst="rect">
            <a:avLst/>
          </a:prstGeom>
        </p:spPr>
      </p:pic>
      <p:pic>
        <p:nvPicPr>
          <p:cNvPr id="3" name="Picture 2">
            <a:extLst>
              <a:ext uri="{FF2B5EF4-FFF2-40B4-BE49-F238E27FC236}">
                <a16:creationId xmlns:a16="http://schemas.microsoft.com/office/drawing/2014/main" xmlns="" id="{A138DE11-2E7E-45AF-BD51-E5CB8A385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90800"/>
            <a:ext cx="6096000" cy="4572000"/>
          </a:xfrm>
          <a:prstGeom prst="rect">
            <a:avLst/>
          </a:prstGeom>
        </p:spPr>
      </p:pic>
      <p:pic>
        <p:nvPicPr>
          <p:cNvPr id="5" name="Picture 4">
            <a:extLst>
              <a:ext uri="{FF2B5EF4-FFF2-40B4-BE49-F238E27FC236}">
                <a16:creationId xmlns:a16="http://schemas.microsoft.com/office/drawing/2014/main" xmlns="" id="{733029F0-BF63-41FA-A43F-3E45BEEFFA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058" y="3750128"/>
            <a:ext cx="4550229" cy="3412672"/>
          </a:xfrm>
          <a:prstGeom prst="rect">
            <a:avLst/>
          </a:prstGeom>
        </p:spPr>
      </p:pic>
    </p:spTree>
    <p:extLst>
      <p:ext uri="{BB962C8B-B14F-4D97-AF65-F5344CB8AC3E}">
        <p14:creationId xmlns:p14="http://schemas.microsoft.com/office/powerpoint/2010/main" val="312820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9523FB-5042-46F6-9003-34EAA6018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8829"/>
            <a:ext cx="6270171" cy="4702628"/>
          </a:xfrm>
          <a:prstGeom prst="rect">
            <a:avLst/>
          </a:prstGeom>
        </p:spPr>
      </p:pic>
      <p:pic>
        <p:nvPicPr>
          <p:cNvPr id="5" name="Picture 4">
            <a:extLst>
              <a:ext uri="{FF2B5EF4-FFF2-40B4-BE49-F238E27FC236}">
                <a16:creationId xmlns:a16="http://schemas.microsoft.com/office/drawing/2014/main" xmlns="" id="{045749CC-441B-47BE-B41A-37143C9A9E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171" y="-979715"/>
            <a:ext cx="5921829" cy="4441372"/>
          </a:xfrm>
          <a:prstGeom prst="rect">
            <a:avLst/>
          </a:prstGeom>
        </p:spPr>
      </p:pic>
      <p:pic>
        <p:nvPicPr>
          <p:cNvPr id="2" name="Picture 1">
            <a:extLst>
              <a:ext uri="{FF2B5EF4-FFF2-40B4-BE49-F238E27FC236}">
                <a16:creationId xmlns:a16="http://schemas.microsoft.com/office/drawing/2014/main" xmlns="" id="{4E2D73FE-F5FB-42C2-9C03-F368F20A3CF0}"/>
              </a:ext>
            </a:extLst>
          </p:cNvPr>
          <p:cNvPicPr>
            <a:picLocks noChangeAspect="1"/>
          </p:cNvPicPr>
          <p:nvPr/>
        </p:nvPicPr>
        <p:blipFill>
          <a:blip r:embed="rId5"/>
          <a:stretch>
            <a:fillRect/>
          </a:stretch>
        </p:blipFill>
        <p:spPr>
          <a:xfrm>
            <a:off x="0" y="2616402"/>
            <a:ext cx="8675914" cy="4343379"/>
          </a:xfrm>
          <a:prstGeom prst="rect">
            <a:avLst/>
          </a:prstGeom>
        </p:spPr>
      </p:pic>
      <p:pic>
        <p:nvPicPr>
          <p:cNvPr id="6" name="Picture 5">
            <a:extLst>
              <a:ext uri="{FF2B5EF4-FFF2-40B4-BE49-F238E27FC236}">
                <a16:creationId xmlns:a16="http://schemas.microsoft.com/office/drawing/2014/main" xmlns="" id="{36B94800-D9B4-433B-A51D-8C472CF3F0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5914" y="2307796"/>
            <a:ext cx="3516086" cy="5272481"/>
          </a:xfrm>
          <a:prstGeom prst="rect">
            <a:avLst/>
          </a:prstGeom>
        </p:spPr>
      </p:pic>
    </p:spTree>
    <p:extLst>
      <p:ext uri="{BB962C8B-B14F-4D97-AF65-F5344CB8AC3E}">
        <p14:creationId xmlns:p14="http://schemas.microsoft.com/office/powerpoint/2010/main" val="2456528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3E593F6-B27B-4899-A520-1AEF8DF99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8027812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1097</TotalTime>
  <Words>2347</Words>
  <Application>Microsoft Office PowerPoint</Application>
  <PresentationFormat>Widescreen</PresentationFormat>
  <Paragraphs>226</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BCECE</cp:lastModifiedBy>
  <cp:revision>81</cp:revision>
  <cp:lastPrinted>2017-09-18T06:59:13Z</cp:lastPrinted>
  <dcterms:created xsi:type="dcterms:W3CDTF">2016-07-18T05:53:10Z</dcterms:created>
  <dcterms:modified xsi:type="dcterms:W3CDTF">2017-09-18T07:10:07Z</dcterms:modified>
</cp:coreProperties>
</file>