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89" r:id="rId6"/>
    <p:sldId id="285" r:id="rId7"/>
    <p:sldId id="288" r:id="rId8"/>
    <p:sldId id="287" r:id="rId9"/>
    <p:sldId id="286" r:id="rId10"/>
    <p:sldId id="283" r:id="rId11"/>
    <p:sldId id="291" r:id="rId12"/>
    <p:sldId id="292" r:id="rId13"/>
    <p:sldId id="294" r:id="rId14"/>
    <p:sldId id="296" r:id="rId15"/>
    <p:sldId id="297" r:id="rId16"/>
    <p:sldId id="298" r:id="rId17"/>
    <p:sldId id="290" r:id="rId18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BDE2"/>
    <a:srgbClr val="ABDEF0"/>
    <a:srgbClr val="ACC8F2"/>
    <a:srgbClr val="DDE9EE"/>
    <a:srgbClr val="FF3300"/>
    <a:srgbClr val="009999"/>
    <a:srgbClr val="FFFF99"/>
    <a:srgbClr val="F1B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85069" autoAdjust="0"/>
  </p:normalViewPr>
  <p:slideViewPr>
    <p:cSldViewPr snapToGrid="0" snapToObjects="1">
      <p:cViewPr varScale="1">
        <p:scale>
          <a:sx n="77" d="100"/>
          <a:sy n="77" d="100"/>
        </p:scale>
        <p:origin x="1085" y="5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72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onwyn.powell\Dropbox\FMF\Shared%20KL\Research%202017\KandLAnalysis\20170716_CS%20WASH%20Fund%20K&amp;L%20Products_Analysis%20for%20FL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800" b="0" i="0" u="none" strike="noStrike" kern="1200" spc="0" baseline="0">
                <a:solidFill>
                  <a:srgbClr val="3B465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spc="0" baseline="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Thematic focus of </a:t>
            </a:r>
            <a:r>
              <a:rPr lang="en-US" sz="2800" b="1" i="0" u="none" strike="noStrike" kern="1200" spc="0" baseline="0" dirty="0" smtClean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knowledge products</a:t>
            </a:r>
            <a:endParaRPr lang="en-US" sz="2800" b="1" i="0" u="none" strike="noStrike" kern="1200" spc="0" baseline="0" dirty="0">
              <a:solidFill>
                <a:srgbClr val="0070C0"/>
              </a:solidFill>
              <a:latin typeface="+mj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800" b="0" i="0" u="none" strike="noStrike" kern="1200" spc="0" baseline="0">
              <a:solidFill>
                <a:srgbClr val="3B4653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'K&amp;L type theme'!$I$1:$I$2</c:f>
              <c:strCache>
                <c:ptCount val="2"/>
                <c:pt idx="0">
                  <c:v>Thematic focus of K&amp;L outputs</c:v>
                </c:pt>
                <c:pt idx="1">
                  <c:v># outputs (public reports, learning briefs, fact sheets, manuals, learning events)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'K&amp;L type theme'!$H$3:$H$15</c:f>
              <c:strCache>
                <c:ptCount val="13"/>
                <c:pt idx="0">
                  <c:v>Knowledge and Learning </c:v>
                </c:pt>
                <c:pt idx="1">
                  <c:v>Sanitation financing</c:v>
                </c:pt>
                <c:pt idx="2">
                  <c:v>WASH in schools </c:v>
                </c:pt>
                <c:pt idx="3">
                  <c:v>Private sector engagement</c:v>
                </c:pt>
                <c:pt idx="4">
                  <c:v>Behaviour change</c:v>
                </c:pt>
                <c:pt idx="5">
                  <c:v>Policy and governance</c:v>
                </c:pt>
                <c:pt idx="6">
                  <c:v>Water</c:v>
                </c:pt>
                <c:pt idx="7">
                  <c:v>Disability</c:v>
                </c:pt>
                <c:pt idx="8">
                  <c:v>Hygiene</c:v>
                </c:pt>
                <c:pt idx="9">
                  <c:v>Menstrual Hygiene Management </c:v>
                </c:pt>
                <c:pt idx="10">
                  <c:v>Sanitation</c:v>
                </c:pt>
                <c:pt idx="11">
                  <c:v>Gender and social inclusion</c:v>
                </c:pt>
                <c:pt idx="12">
                  <c:v>Sanitation marketing </c:v>
                </c:pt>
              </c:strCache>
            </c:strRef>
          </c:cat>
          <c:val>
            <c:numRef>
              <c:f>'K&amp;L type theme'!$I$3:$I$15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8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447400"/>
        <c:axId val="325347016"/>
      </c:barChart>
      <c:catAx>
        <c:axId val="213447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47016"/>
        <c:crosses val="autoZero"/>
        <c:auto val="1"/>
        <c:lblAlgn val="ctr"/>
        <c:lblOffset val="100"/>
        <c:noMultiLvlLbl val="0"/>
      </c:catAx>
      <c:valAx>
        <c:axId val="325347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7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% latrine</a:t>
            </a:r>
            <a:r>
              <a:rPr lang="en-AU" baseline="0" dirty="0" smtClean="0"/>
              <a:t> coverage over time</a:t>
            </a:r>
            <a:endParaRPr lang="en-AU" dirty="0"/>
          </a:p>
        </c:rich>
      </c:tx>
      <c:layout>
        <c:manualLayout>
          <c:xMode val="edge"/>
          <c:yMode val="edge"/>
          <c:x val="0.24329943080759081"/>
          <c:y val="3.70019935916626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49540682414698"/>
          <c:y val="0.14300869562814017"/>
          <c:w val="0.65034481627296592"/>
          <c:h val="0.636428357227846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Latrines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0A-4C6E-9212-F209C0ADE5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Sheet1!$A$2:$A$17</c:f>
              <c:numCache>
                <c:formatCode>mmm\-yy</c:formatCode>
                <c:ptCount val="16"/>
                <c:pt idx="0">
                  <c:v>41548</c:v>
                </c:pt>
                <c:pt idx="1">
                  <c:v>41609</c:v>
                </c:pt>
                <c:pt idx="2">
                  <c:v>41699</c:v>
                </c:pt>
                <c:pt idx="3">
                  <c:v>41791</c:v>
                </c:pt>
                <c:pt idx="4">
                  <c:v>41913</c:v>
                </c:pt>
                <c:pt idx="5">
                  <c:v>41974</c:v>
                </c:pt>
                <c:pt idx="6">
                  <c:v>42064</c:v>
                </c:pt>
                <c:pt idx="7">
                  <c:v>42156</c:v>
                </c:pt>
                <c:pt idx="8">
                  <c:v>42278</c:v>
                </c:pt>
                <c:pt idx="9">
                  <c:v>42339</c:v>
                </c:pt>
                <c:pt idx="10">
                  <c:v>42430</c:v>
                </c:pt>
                <c:pt idx="11">
                  <c:v>42522</c:v>
                </c:pt>
                <c:pt idx="12">
                  <c:v>42644</c:v>
                </c:pt>
                <c:pt idx="13">
                  <c:v>42705</c:v>
                </c:pt>
                <c:pt idx="14">
                  <c:v>42795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</c:v>
                </c:pt>
                <c:pt idx="1">
                  <c:v>72</c:v>
                </c:pt>
                <c:pt idx="2">
                  <c:v>63</c:v>
                </c:pt>
                <c:pt idx="3">
                  <c:v>78</c:v>
                </c:pt>
                <c:pt idx="4">
                  <c:v>83</c:v>
                </c:pt>
                <c:pt idx="5">
                  <c:v>84</c:v>
                </c:pt>
                <c:pt idx="6">
                  <c:v>35</c:v>
                </c:pt>
                <c:pt idx="7">
                  <c:v>45</c:v>
                </c:pt>
                <c:pt idx="8">
                  <c:v>62</c:v>
                </c:pt>
                <c:pt idx="9">
                  <c:v>82</c:v>
                </c:pt>
                <c:pt idx="10">
                  <c:v>75</c:v>
                </c:pt>
                <c:pt idx="11">
                  <c:v>85</c:v>
                </c:pt>
                <c:pt idx="12">
                  <c:v>93</c:v>
                </c:pt>
                <c:pt idx="13">
                  <c:v>95</c:v>
                </c:pt>
                <c:pt idx="14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20A-4C6E-9212-F209C0ADE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Drop hole covers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20A-4C6E-9212-F209C0ADE5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Sheet1!$A$2:$A$17</c:f>
              <c:numCache>
                <c:formatCode>mmm\-yy</c:formatCode>
                <c:ptCount val="16"/>
                <c:pt idx="0">
                  <c:v>41548</c:v>
                </c:pt>
                <c:pt idx="1">
                  <c:v>41609</c:v>
                </c:pt>
                <c:pt idx="2">
                  <c:v>41699</c:v>
                </c:pt>
                <c:pt idx="3">
                  <c:v>41791</c:v>
                </c:pt>
                <c:pt idx="4">
                  <c:v>41913</c:v>
                </c:pt>
                <c:pt idx="5">
                  <c:v>41974</c:v>
                </c:pt>
                <c:pt idx="6">
                  <c:v>42064</c:v>
                </c:pt>
                <c:pt idx="7">
                  <c:v>42156</c:v>
                </c:pt>
                <c:pt idx="8">
                  <c:v>42278</c:v>
                </c:pt>
                <c:pt idx="9">
                  <c:v>42339</c:v>
                </c:pt>
                <c:pt idx="10">
                  <c:v>42430</c:v>
                </c:pt>
                <c:pt idx="11">
                  <c:v>42522</c:v>
                </c:pt>
                <c:pt idx="12">
                  <c:v>42644</c:v>
                </c:pt>
                <c:pt idx="13">
                  <c:v>42705</c:v>
                </c:pt>
                <c:pt idx="14">
                  <c:v>42795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38</c:v>
                </c:pt>
                <c:pt idx="1">
                  <c:v>42</c:v>
                </c:pt>
                <c:pt idx="2">
                  <c:v>31</c:v>
                </c:pt>
                <c:pt idx="3">
                  <c:v>45</c:v>
                </c:pt>
                <c:pt idx="4">
                  <c:v>58</c:v>
                </c:pt>
                <c:pt idx="5">
                  <c:v>58</c:v>
                </c:pt>
                <c:pt idx="6">
                  <c:v>20</c:v>
                </c:pt>
                <c:pt idx="7">
                  <c:v>35</c:v>
                </c:pt>
                <c:pt idx="8">
                  <c:v>48</c:v>
                </c:pt>
                <c:pt idx="9">
                  <c:v>68</c:v>
                </c:pt>
                <c:pt idx="10">
                  <c:v>60</c:v>
                </c:pt>
                <c:pt idx="11">
                  <c:v>69</c:v>
                </c:pt>
                <c:pt idx="12">
                  <c:v>72</c:v>
                </c:pt>
                <c:pt idx="13">
                  <c:v>74</c:v>
                </c:pt>
                <c:pt idx="14">
                  <c:v>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520A-4C6E-9212-F209C0ADE5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Hand washing facilities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20A-4C6E-9212-F209C0ADE57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20A-4C6E-9212-F209C0ADE5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Sheet1!$A$2:$A$17</c:f>
              <c:numCache>
                <c:formatCode>mmm\-yy</c:formatCode>
                <c:ptCount val="16"/>
                <c:pt idx="0">
                  <c:v>41548</c:v>
                </c:pt>
                <c:pt idx="1">
                  <c:v>41609</c:v>
                </c:pt>
                <c:pt idx="2">
                  <c:v>41699</c:v>
                </c:pt>
                <c:pt idx="3">
                  <c:v>41791</c:v>
                </c:pt>
                <c:pt idx="4">
                  <c:v>41913</c:v>
                </c:pt>
                <c:pt idx="5">
                  <c:v>41974</c:v>
                </c:pt>
                <c:pt idx="6">
                  <c:v>42064</c:v>
                </c:pt>
                <c:pt idx="7">
                  <c:v>42156</c:v>
                </c:pt>
                <c:pt idx="8">
                  <c:v>42278</c:v>
                </c:pt>
                <c:pt idx="9">
                  <c:v>42339</c:v>
                </c:pt>
                <c:pt idx="10">
                  <c:v>42430</c:v>
                </c:pt>
                <c:pt idx="11">
                  <c:v>42522</c:v>
                </c:pt>
                <c:pt idx="12">
                  <c:v>42644</c:v>
                </c:pt>
                <c:pt idx="13">
                  <c:v>42705</c:v>
                </c:pt>
                <c:pt idx="14">
                  <c:v>42795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4</c:v>
                </c:pt>
                <c:pt idx="1">
                  <c:v>10</c:v>
                </c:pt>
                <c:pt idx="2">
                  <c:v>8</c:v>
                </c:pt>
                <c:pt idx="3">
                  <c:v>17</c:v>
                </c:pt>
                <c:pt idx="4">
                  <c:v>23</c:v>
                </c:pt>
                <c:pt idx="5">
                  <c:v>21</c:v>
                </c:pt>
                <c:pt idx="6">
                  <c:v>15</c:v>
                </c:pt>
                <c:pt idx="7">
                  <c:v>25</c:v>
                </c:pt>
                <c:pt idx="8">
                  <c:v>35</c:v>
                </c:pt>
                <c:pt idx="9">
                  <c:v>45</c:v>
                </c:pt>
                <c:pt idx="10">
                  <c:v>45</c:v>
                </c:pt>
                <c:pt idx="11">
                  <c:v>47</c:v>
                </c:pt>
                <c:pt idx="12">
                  <c:v>50</c:v>
                </c:pt>
                <c:pt idx="13">
                  <c:v>52</c:v>
                </c:pt>
                <c:pt idx="14">
                  <c:v>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520A-4C6E-9212-F209C0ADE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586568"/>
        <c:axId val="324819312"/>
      </c:lineChart>
      <c:dateAx>
        <c:axId val="99586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24819312"/>
        <c:crossesAt val="0"/>
        <c:auto val="1"/>
        <c:lblOffset val="100"/>
        <c:baseTimeUnit val="months"/>
      </c:dateAx>
      <c:valAx>
        <c:axId val="32481931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%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586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40266841644791"/>
          <c:y val="0.41974520708603635"/>
          <c:w val="0.19928248031496065"/>
          <c:h val="0.39653506143414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EE40-E572-3549-BDB7-5C41C31277C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2EA81-8931-214A-9398-614945DB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D143F-8854-EF4A-A766-344F5FA5456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38AB4-A8E1-A147-8B67-DFA2078E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4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AU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599297"/>
            <a:ext cx="5335270" cy="458284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defTabSz="914400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endParaRPr lang="en-US" altLang="en-US" sz="2800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endParaRPr lang="en-US" alt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585649"/>
            <a:ext cx="5335270" cy="484293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572000"/>
            <a:ext cx="5335270" cy="4856583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40239"/>
            <a:ext cx="5447288" cy="4967785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endParaRPr lang="en-US" alt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04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6042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604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604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604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FF5C662-0287-4E76-BB97-9C885AEDAF73}" type="slidenum">
              <a:rPr lang="en-GB" altLang="en-US" sz="1100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GB" altLang="en-US" sz="11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1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585649"/>
            <a:ext cx="5474584" cy="4596492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AB4-A8E1-A147-8B67-DFA2078E1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S-WASH-Logo-Horiz-Text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83" y="3928235"/>
            <a:ext cx="2946400" cy="1066800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234946" y="6439983"/>
            <a:ext cx="565407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700" spc="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CS WASH Fund is supported by the Australian Government and managed by Palladium International Pty Ltd.</a:t>
            </a:r>
          </a:p>
        </p:txBody>
      </p:sp>
      <p:pic>
        <p:nvPicPr>
          <p:cNvPr id="6" name="Picture 5" descr="CS-WASH-Logo-wIcons-Final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58" y="-631"/>
            <a:ext cx="88750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2" y="6292276"/>
            <a:ext cx="935760" cy="42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72" y="5934176"/>
            <a:ext cx="1686023" cy="10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2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85A-C44A-4FF3-9071-A66102D2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129646-36ED-498E-B7BE-A8402DD79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5CF99-75A9-431F-8D4F-3A9B81C1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DE23-7381-4777-BA76-E9244DC430D1}" type="datetimeFigureOut">
              <a:rPr lang="en-AU" smtClean="0"/>
              <a:t>18/09/2017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7E6A02-7D5A-4ADD-849B-AF00D938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E5CE0-C441-4928-83E8-B544A327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E3DD-9407-4C65-8979-C73355233A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9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8391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B465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5548800"/>
            <a:ext cx="7772400" cy="748559"/>
          </a:xfrm>
        </p:spPr>
        <p:txBody>
          <a:bodyPr>
            <a:normAutofit/>
          </a:bodyPr>
          <a:lstStyle>
            <a:lvl1pPr marL="0" indent="0" algn="l">
              <a:buNone/>
              <a:defRPr sz="2000" spc="7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4"/>
          <p:cNvSpPr>
            <a:spLocks noGrp="1"/>
          </p:cNvSpPr>
          <p:nvPr>
            <p:ph sz="quarter" idx="14"/>
          </p:nvPr>
        </p:nvSpPr>
        <p:spPr>
          <a:xfrm>
            <a:off x="4658783" y="5597553"/>
            <a:ext cx="3799417" cy="3413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rgbClr val="3B465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CS-WASH-Logo-wIcons-Final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62" y="-3031"/>
            <a:ext cx="5951949" cy="459923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249407" y="6486840"/>
            <a:ext cx="3334887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700" spc="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CS WASH Fund is supported by the Australian Government and managed by Palladium</a:t>
            </a:r>
            <a:r>
              <a:rPr lang="en-US" baseline="0" dirty="0" smtClean="0"/>
              <a:t> </a:t>
            </a:r>
            <a:r>
              <a:rPr lang="en-US" dirty="0" smtClean="0"/>
              <a:t>International Pty Ltd.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55" y="6059665"/>
            <a:ext cx="1330559" cy="798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3" y="6300307"/>
            <a:ext cx="971169" cy="4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228166"/>
            <a:ext cx="9144000" cy="1650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5404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3235429"/>
            <a:ext cx="7772400" cy="748559"/>
          </a:xfrm>
        </p:spPr>
        <p:txBody>
          <a:bodyPr>
            <a:normAutofit/>
          </a:bodyPr>
          <a:lstStyle>
            <a:lvl1pPr marL="0" indent="0" algn="l">
              <a:buNone/>
              <a:defRPr sz="2000" spc="7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S-WASH-Logo-Horiz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51499"/>
            <a:ext cx="2800332" cy="8022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63278" y="2165911"/>
            <a:ext cx="8229600" cy="35192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lnSpc>
                <a:spcPct val="150000"/>
              </a:lnSpc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lnSpc>
                <a:spcPct val="150000"/>
              </a:lnSpc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5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221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3278" y="1417352"/>
            <a:ext cx="8223522" cy="74855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 spc="7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3278" y="2178739"/>
            <a:ext cx="3981722" cy="36065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50000"/>
              </a:lnSpc>
              <a:buFont typeface="Arial"/>
              <a:buChar char="•"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05078" y="2178739"/>
            <a:ext cx="3981722" cy="36065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50000"/>
              </a:lnSpc>
              <a:buFont typeface="Arial"/>
              <a:buChar char="•"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95046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3278" y="1430180"/>
            <a:ext cx="8223522" cy="74855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 spc="7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221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96163"/>
            <a:ext cx="3930073" cy="41121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1273" y="1596163"/>
            <a:ext cx="4045527" cy="41121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50000"/>
              </a:lnSpc>
              <a:buFont typeface="Arial"/>
              <a:buChar char="•"/>
              <a:defRPr sz="1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221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5992269"/>
            <a:ext cx="9144001" cy="86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CS-WASH-Logo-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" y="6191599"/>
            <a:ext cx="1791903" cy="513331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623" y="6369933"/>
            <a:ext cx="1603005" cy="365125"/>
          </a:xfrm>
        </p:spPr>
        <p:txBody>
          <a:bodyPr/>
          <a:lstStyle>
            <a:lvl1pPr>
              <a:defRPr sz="900">
                <a:solidFill>
                  <a:srgbClr val="14A0D7"/>
                </a:solidFill>
                <a:latin typeface="Arial"/>
                <a:cs typeface="Arial"/>
              </a:defRPr>
            </a:lvl1pPr>
          </a:lstStyle>
          <a:p>
            <a:fld id="{7268FB7C-4964-0C43-8A6C-D5E4C07C7B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96163"/>
            <a:ext cx="8235678" cy="3831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221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F5FA-13C0-AE4E-AA21-8DAC5C149496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FB7C-4964-0C43-8A6C-D5E4C07C7B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50" r:id="rId4"/>
    <p:sldLayoutId id="2147483672" r:id="rId5"/>
    <p:sldLayoutId id="2147483660" r:id="rId6"/>
    <p:sldLayoutId id="2147483676" r:id="rId7"/>
    <p:sldLayoutId id="2147483675" r:id="rId8"/>
    <p:sldLayoutId id="2147483674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washfund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7385"/>
            <a:ext cx="7772400" cy="1470025"/>
          </a:xfrm>
        </p:spPr>
        <p:txBody>
          <a:bodyPr/>
          <a:lstStyle/>
          <a:p>
            <a:r>
              <a:rPr lang="en-AU" b="1" dirty="0">
                <a:solidFill>
                  <a:srgbClr val="002060"/>
                </a:solidFill>
              </a:rPr>
              <a:t>Why knowledge and learning are essential to achieving SDG6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85800" y="5086468"/>
            <a:ext cx="4575748" cy="748559"/>
          </a:xfrm>
        </p:spPr>
        <p:txBody>
          <a:bodyPr/>
          <a:lstStyle/>
          <a:p>
            <a:r>
              <a:rPr lang="en-US" dirty="0" smtClean="0"/>
              <a:t>The Civil Society Water, Sanitation and Hygiene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5293049"/>
            <a:ext cx="3799417" cy="736275"/>
          </a:xfrm>
        </p:spPr>
        <p:txBody>
          <a:bodyPr/>
          <a:lstStyle/>
          <a:p>
            <a:r>
              <a:rPr lang="en-US" dirty="0" smtClean="0"/>
              <a:t>Amanda Morgan on behalf of</a:t>
            </a:r>
            <a:endParaRPr lang="en-US" dirty="0"/>
          </a:p>
          <a:p>
            <a:r>
              <a:rPr lang="en-US" dirty="0" smtClean="0"/>
              <a:t>Bronwyn Powell | 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Significant emergencies and climatic events: Opportunities for learning 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3" y="6108878"/>
            <a:ext cx="2314575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61" y="1175941"/>
            <a:ext cx="8235678" cy="4806879"/>
          </a:xfrm>
          <a:prstGeom prst="rect">
            <a:avLst/>
          </a:prstGeom>
        </p:spPr>
      </p:pic>
      <p:cxnSp>
        <p:nvCxnSpPr>
          <p:cNvPr id="27" name="Straight Connector 26"/>
          <p:cNvCxnSpPr>
            <a:endCxn id="15" idx="1"/>
          </p:cNvCxnSpPr>
          <p:nvPr/>
        </p:nvCxnSpPr>
        <p:spPr>
          <a:xfrm>
            <a:off x="4376928" y="2421236"/>
            <a:ext cx="913897" cy="847999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0"/>
          </p:cNvCxnSpPr>
          <p:nvPr/>
        </p:nvCxnSpPr>
        <p:spPr>
          <a:xfrm>
            <a:off x="7937160" y="4763332"/>
            <a:ext cx="46698" cy="250075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54368" y="2820194"/>
            <a:ext cx="817031" cy="1016675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15883" y="3471361"/>
            <a:ext cx="84132" cy="259619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834431" y="2246967"/>
            <a:ext cx="1306751" cy="5681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Drought 2016 - PNG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52621" y="3738600"/>
            <a:ext cx="1332887" cy="6017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Flooding / Drought 2017 – Sri Lanka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13" idx="2"/>
          </p:cNvCxnSpPr>
          <p:nvPr/>
        </p:nvCxnSpPr>
        <p:spPr>
          <a:xfrm flipH="1">
            <a:off x="1746527" y="4183818"/>
            <a:ext cx="582312" cy="500149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4313569" y="2118049"/>
            <a:ext cx="1062959" cy="14563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277877" y="5013407"/>
            <a:ext cx="1411961" cy="516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Cyclones 2015, 2016  - Vanuatu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46526" y="3669100"/>
            <a:ext cx="1164625" cy="5147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Floods 2015 - Malawi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04725" y="1543958"/>
            <a:ext cx="1543606" cy="5740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Earthquake 2015 – Nepal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90825" y="2977751"/>
            <a:ext cx="1543606" cy="5829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</a:rPr>
              <a:t>Flood 2017 – Nepal, Bangladesh</a:t>
            </a:r>
            <a:endParaRPr lang="en-A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278" y="161111"/>
            <a:ext cx="8229600" cy="1143000"/>
          </a:xfrm>
        </p:spPr>
        <p:txBody>
          <a:bodyPr/>
          <a:lstStyle/>
          <a:p>
            <a:r>
              <a:rPr lang="en-AU" sz="3200" i="1" dirty="0" smtClean="0">
                <a:solidFill>
                  <a:srgbClr val="3B4653"/>
                </a:solidFill>
              </a:rPr>
              <a:t>Impacts of flooding in Malawi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463278" y="1043072"/>
            <a:ext cx="8223522" cy="7485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>
                <a:solidFill>
                  <a:srgbClr val="14A0D7"/>
                </a:solidFill>
              </a:rPr>
              <a:t>In </a:t>
            </a:r>
            <a:r>
              <a:rPr lang="en-US" i="1" dirty="0" err="1">
                <a:solidFill>
                  <a:srgbClr val="14A0D7"/>
                </a:solidFill>
              </a:rPr>
              <a:t>Mulanje</a:t>
            </a:r>
            <a:r>
              <a:rPr lang="en-US" i="1" dirty="0">
                <a:solidFill>
                  <a:srgbClr val="14A0D7"/>
                </a:solidFill>
              </a:rPr>
              <a:t> </a:t>
            </a:r>
            <a:r>
              <a:rPr lang="en-US" i="1" dirty="0" smtClean="0">
                <a:solidFill>
                  <a:srgbClr val="14A0D7"/>
                </a:solidFill>
              </a:rPr>
              <a:t>District latrine </a:t>
            </a:r>
            <a:r>
              <a:rPr lang="en-US" i="1" dirty="0">
                <a:solidFill>
                  <a:srgbClr val="14A0D7"/>
                </a:solidFill>
              </a:rPr>
              <a:t>coverage dropped </a:t>
            </a:r>
            <a:r>
              <a:rPr lang="en-US" i="1" dirty="0" smtClean="0">
                <a:solidFill>
                  <a:srgbClr val="14A0D7"/>
                </a:solidFill>
              </a:rPr>
              <a:t>significantly (from 84% </a:t>
            </a:r>
            <a:r>
              <a:rPr lang="en-US" i="1" dirty="0">
                <a:solidFill>
                  <a:srgbClr val="14A0D7"/>
                </a:solidFill>
              </a:rPr>
              <a:t>to 35</a:t>
            </a:r>
            <a:r>
              <a:rPr lang="en-US" i="1" dirty="0" smtClean="0">
                <a:solidFill>
                  <a:srgbClr val="14A0D7"/>
                </a:solidFill>
              </a:rPr>
              <a:t>%) as a result of 2015 floods</a:t>
            </a:r>
            <a:endParaRPr lang="en-US" i="1" dirty="0">
              <a:solidFill>
                <a:srgbClr val="14A0D7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0" y="1721982"/>
          <a:ext cx="9144000" cy="434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3446712" y="3638706"/>
            <a:ext cx="1084881" cy="1472339"/>
          </a:xfrm>
          <a:prstGeom prst="ellipse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24000"/>
                  <a:lumMod val="77000"/>
                  <a:lumOff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:\Users\ckapichi\Documents\Documents\letter heads &amp; logos\Plan Blue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19" y="71414"/>
            <a:ext cx="1957681" cy="8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887" y="6108878"/>
            <a:ext cx="2314575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2779" y="5503370"/>
            <a:ext cx="1968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Ref: Plan (2016)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796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pcraw\AppData\Local\Microsoft\Windows\INetCache\Content.Word\IMG_16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-496" r="27930" b="496"/>
          <a:stretch/>
        </p:blipFill>
        <p:spPr bwMode="auto">
          <a:xfrm rot="5400000">
            <a:off x="5711629" y="2545964"/>
            <a:ext cx="3089377" cy="3763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278" y="1580827"/>
            <a:ext cx="4360649" cy="35731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Traditional pit latrines with any of the following had a </a:t>
            </a:r>
            <a:r>
              <a:rPr lang="en-US" sz="2900" dirty="0" smtClean="0"/>
              <a:t>higher survival </a:t>
            </a:r>
            <a:r>
              <a:rPr lang="en-US" sz="2900" dirty="0"/>
              <a:t>rate: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900" dirty="0"/>
              <a:t>pit lining (woven or bricks) and durable timber for slab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900" dirty="0"/>
              <a:t>water proof roofing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900" dirty="0"/>
              <a:t>long eaves overhang (&gt;300mm)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900" dirty="0"/>
              <a:t>constructed on higher grounds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900" dirty="0"/>
              <a:t>Modest pit diameter (&lt;2m</a:t>
            </a:r>
            <a:r>
              <a:rPr lang="en-US" sz="3100" dirty="0"/>
              <a:t>)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" y="148725"/>
            <a:ext cx="5356199" cy="1143000"/>
          </a:xfrm>
        </p:spPr>
        <p:txBody>
          <a:bodyPr/>
          <a:lstStyle/>
          <a:p>
            <a:pPr algn="ctr"/>
            <a:r>
              <a:rPr lang="en-AU" dirty="0" smtClean="0"/>
              <a:t>Post flood latrine survey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185196" y="1002622"/>
            <a:ext cx="5189238" cy="748559"/>
          </a:xfrm>
        </p:spPr>
        <p:txBody>
          <a:bodyPr/>
          <a:lstStyle/>
          <a:p>
            <a:r>
              <a:rPr lang="en-AU" dirty="0" smtClean="0"/>
              <a:t>Assessment of latrine survival </a:t>
            </a:r>
            <a:endParaRPr lang="en-A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-324" r="20350" b="324"/>
          <a:stretch/>
        </p:blipFill>
        <p:spPr bwMode="auto">
          <a:xfrm>
            <a:off x="5374433" y="0"/>
            <a:ext cx="1954395" cy="28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ckapichi\Documents\Documents\letter heads &amp; logos\Plan Blue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98" y="5033825"/>
            <a:ext cx="1957681" cy="8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pcraw\AppData\Local\Microsoft\Windows\INetCache\Content.Word\IMG_16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4714" y="433874"/>
            <a:ext cx="2883159" cy="201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027" y="6108878"/>
            <a:ext cx="2314575" cy="63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1497" y="5766320"/>
            <a:ext cx="2177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Photos: Plan International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1373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278" y="1761565"/>
            <a:ext cx="8229600" cy="4182035"/>
          </a:xfrm>
        </p:spPr>
        <p:txBody>
          <a:bodyPr>
            <a:normAutofit fontScale="70000" lnSpcReduction="20000"/>
          </a:bodyPr>
          <a:lstStyle/>
          <a:p>
            <a:pPr marL="442913" lvl="1" indent="-257175" defTabSz="9144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SDG6 focus on safely managed requires greater effort on quality, not just </a:t>
            </a:r>
            <a:r>
              <a:rPr lang="en-US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</a:p>
          <a:p>
            <a:pPr marL="442913" lvl="1" indent="-257175" defTabSz="9144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learning remains critical: the SDGs raise the bar and we must continue to collect and share data to meet this challenge</a:t>
            </a:r>
          </a:p>
          <a:p>
            <a:pPr marL="442913" lvl="1" indent="-257175" defTabSz="9144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between water security and WASH remains an area of challenge, particularly ‘building back better’</a:t>
            </a:r>
          </a:p>
          <a:p>
            <a:pPr marL="442913" lvl="1" indent="-257175" defTabSz="9144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Cross-sectoral coordination is essential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57175" defTabSz="9144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Lessons and remaining challenges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463278" y="993106"/>
            <a:ext cx="8223522" cy="940693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Integrating lessons across SDG6, WASH and water security/DRR/climate change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71" y="6108878"/>
            <a:ext cx="2314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77661"/>
            <a:ext cx="473528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Thank you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881613"/>
            <a:ext cx="4735286" cy="370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hlinkClick r:id="rId3"/>
              </a:rPr>
              <a:t>www.cswashfund.org</a:t>
            </a:r>
            <a:endParaRPr lang="en-US" dirty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sz="3200" u="sng" dirty="0" err="1" smtClean="0">
                <a:solidFill>
                  <a:schemeClr val="accent4">
                    <a:lumMod val="75000"/>
                  </a:schemeClr>
                </a:solidFill>
              </a:rPr>
              <a:t>CSWASHFund</a:t>
            </a:r>
            <a:endParaRPr lang="en-US" sz="32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ocial Media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9531"/>
            <a:ext cx="2950029" cy="109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271" y="6108878"/>
            <a:ext cx="2314575" cy="638175"/>
          </a:xfrm>
          <a:prstGeom prst="rect">
            <a:avLst/>
          </a:prstGeom>
        </p:spPr>
      </p:pic>
      <p:pic>
        <p:nvPicPr>
          <p:cNvPr id="12" name="Picture Placeholder 5" descr="ImageSample-CI2A1477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8866"/>
          <a:stretch>
            <a:fillRect/>
          </a:stretch>
        </p:blipFill>
        <p:spPr>
          <a:xfrm>
            <a:off x="5108427" y="1310693"/>
            <a:ext cx="3743202" cy="39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/>
                </a:solidFill>
              </a:rPr>
              <a:t>Global sanitation and water crisis</a:t>
            </a:r>
            <a:r>
              <a:rPr lang="en-AU" dirty="0" smtClean="0"/>
              <a:t>	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0" y="1185863"/>
            <a:ext cx="5987792" cy="238545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817265" y="1185855"/>
            <a:ext cx="3034363" cy="2128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In 2015</a:t>
            </a:r>
          </a:p>
          <a:p>
            <a:r>
              <a:rPr lang="en-AU" sz="2000" b="1" dirty="0" smtClean="0">
                <a:solidFill>
                  <a:srgbClr val="FF3300"/>
                </a:solidFill>
              </a:rPr>
              <a:t>884 million </a:t>
            </a:r>
            <a:r>
              <a:rPr lang="en-AU" dirty="0" smtClean="0"/>
              <a:t>people lacked a </a:t>
            </a:r>
            <a:r>
              <a:rPr lang="en-AU" b="1" dirty="0" smtClean="0"/>
              <a:t>basic water supply </a:t>
            </a:r>
          </a:p>
          <a:p>
            <a:r>
              <a:rPr lang="en-AU" sz="2000" b="1" dirty="0" smtClean="0">
                <a:solidFill>
                  <a:srgbClr val="FF3300"/>
                </a:solidFill>
              </a:rPr>
              <a:t>2.1 billion </a:t>
            </a:r>
            <a:r>
              <a:rPr lang="en-AU" dirty="0" smtClean="0"/>
              <a:t>people lacked </a:t>
            </a:r>
            <a:r>
              <a:rPr lang="en-AU" b="1" dirty="0" smtClean="0"/>
              <a:t>safely managed drinking water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047" y="3571322"/>
            <a:ext cx="5845364" cy="24180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278" y="4407107"/>
            <a:ext cx="3688997" cy="1582233"/>
          </a:xfrm>
        </p:spPr>
        <p:txBody>
          <a:bodyPr>
            <a:normAutofit fontScale="77500" lnSpcReduction="20000"/>
          </a:bodyPr>
          <a:lstStyle/>
          <a:p>
            <a:r>
              <a:rPr lang="en-AU" sz="1800" dirty="0" smtClean="0"/>
              <a:t>In 2015</a:t>
            </a:r>
          </a:p>
          <a:p>
            <a:r>
              <a:rPr lang="en-AU" sz="2600" b="1" dirty="0">
                <a:solidFill>
                  <a:srgbClr val="FF3300"/>
                </a:solidFill>
              </a:rPr>
              <a:t>2.3 billion </a:t>
            </a:r>
            <a:r>
              <a:rPr lang="en-AU" sz="1600" dirty="0" smtClean="0"/>
              <a:t>people lacked </a:t>
            </a:r>
            <a:r>
              <a:rPr lang="en-AU" sz="1600" b="1" dirty="0" smtClean="0"/>
              <a:t>basic sanitation</a:t>
            </a:r>
          </a:p>
          <a:p>
            <a:r>
              <a:rPr lang="en-AU" sz="2600" b="1" dirty="0">
                <a:solidFill>
                  <a:srgbClr val="FF3300"/>
                </a:solidFill>
              </a:rPr>
              <a:t>4.5 billion</a:t>
            </a:r>
            <a:r>
              <a:rPr lang="en-AU" sz="2100" b="1" dirty="0">
                <a:solidFill>
                  <a:srgbClr val="FF3300"/>
                </a:solidFill>
              </a:rPr>
              <a:t> </a:t>
            </a:r>
            <a:r>
              <a:rPr lang="en-AU" sz="1800" dirty="0" smtClean="0"/>
              <a:t>people </a:t>
            </a:r>
            <a:r>
              <a:rPr lang="en-AU" sz="1800" dirty="0"/>
              <a:t>lacked </a:t>
            </a:r>
            <a:r>
              <a:rPr lang="en-AU" sz="1800" b="1" dirty="0"/>
              <a:t>safely managed sanitation services</a:t>
            </a:r>
            <a:r>
              <a:rPr lang="en-AU" sz="1800" dirty="0"/>
              <a:t> </a:t>
            </a:r>
            <a:r>
              <a:rPr lang="en-AU" sz="1800" dirty="0" smtClean="0"/>
              <a:t> </a:t>
            </a:r>
            <a:endParaRPr lang="en-AU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237" y="6111171"/>
            <a:ext cx="2314575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7265" y="6231304"/>
            <a:ext cx="3034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Source: JMP (2017) Progress on Drinking Water, Sanitation and Hygiene. WHO/UNICEF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31240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-30968"/>
            <a:ext cx="9252155" cy="6031892"/>
          </a:xfrm>
        </p:spPr>
      </p:pic>
      <p:sp>
        <p:nvSpPr>
          <p:cNvPr id="8" name="TextBox 7"/>
          <p:cNvSpPr txBox="1"/>
          <p:nvPr/>
        </p:nvSpPr>
        <p:spPr>
          <a:xfrm>
            <a:off x="5186597" y="6290976"/>
            <a:ext cx="358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/>
              <a:t>Source: Stockholm Resilience Centre 2016</a:t>
            </a:r>
            <a:endParaRPr lang="en-AU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659" y="6125459"/>
            <a:ext cx="2314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>
            <a:extLst>
              <a:ext uri="{FF2B5EF4-FFF2-40B4-BE49-F238E27FC236}">
                <a16:creationId xmlns:a16="http://schemas.microsoft.com/office/drawing/2014/main" xmlns="" id="{57B8D8B2-6FD7-49B7-A90B-2C40E87F7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/>
        </p:blipFill>
        <p:spPr bwMode="auto">
          <a:xfrm>
            <a:off x="-6695" y="76132"/>
            <a:ext cx="1010054" cy="105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07035" y="1148060"/>
            <a:ext cx="642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“Ensure availability and sustainable management of water and sanitation for all”</a:t>
            </a:r>
            <a:endParaRPr lang="en-GB" altLang="en-US" sz="2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141372" y="2723757"/>
            <a:ext cx="1260000" cy="1080000"/>
            <a:chOff x="7261547" y="-257028"/>
            <a:chExt cx="1619282" cy="1400869"/>
          </a:xfrm>
          <a:solidFill>
            <a:srgbClr val="26BDE2"/>
          </a:solidFill>
        </p:grpSpPr>
        <p:sp>
          <p:nvSpPr>
            <p:cNvPr id="85" name="Hexagon 84"/>
            <p:cNvSpPr/>
            <p:nvPr/>
          </p:nvSpPr>
          <p:spPr>
            <a:xfrm>
              <a:off x="7261547" y="-257028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Hexagon 4"/>
            <p:cNvSpPr/>
            <p:nvPr/>
          </p:nvSpPr>
          <p:spPr>
            <a:xfrm>
              <a:off x="7529839" y="-9536"/>
              <a:ext cx="1082696" cy="937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u="sng" dirty="0">
                  <a:solidFill>
                    <a:schemeClr val="bg2"/>
                  </a:solidFill>
                </a:rPr>
                <a:t>6.6</a:t>
              </a:r>
              <a:r>
                <a:rPr lang="fr-CH" sz="1150" dirty="0">
                  <a:solidFill>
                    <a:schemeClr val="bg2"/>
                  </a:solidFill>
                </a:rPr>
                <a:t> </a:t>
              </a:r>
              <a:br>
                <a:rPr lang="fr-CH" sz="1150" dirty="0">
                  <a:solidFill>
                    <a:schemeClr val="bg2"/>
                  </a:solidFill>
                </a:rPr>
              </a:br>
              <a:r>
                <a:rPr lang="fr-CH" sz="1150" dirty="0">
                  <a:solidFill>
                    <a:schemeClr val="bg2"/>
                  </a:solidFill>
                </a:rPr>
                <a:t>Eco-</a:t>
              </a:r>
              <a:r>
                <a:rPr lang="fr-CH" sz="1150" dirty="0" err="1">
                  <a:solidFill>
                    <a:schemeClr val="bg2"/>
                  </a:solidFill>
                </a:rPr>
                <a:t>systems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337959" y="2114078"/>
            <a:ext cx="1260000" cy="1080000"/>
            <a:chOff x="8657646" y="-995747"/>
            <a:chExt cx="1619282" cy="1400869"/>
          </a:xfrm>
          <a:solidFill>
            <a:srgbClr val="26BDE2"/>
          </a:solidFill>
        </p:grpSpPr>
        <p:sp>
          <p:nvSpPr>
            <p:cNvPr id="83" name="Hexagon 82"/>
            <p:cNvSpPr/>
            <p:nvPr/>
          </p:nvSpPr>
          <p:spPr>
            <a:xfrm>
              <a:off x="8657646" y="-995747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Hexagon 4"/>
            <p:cNvSpPr/>
            <p:nvPr/>
          </p:nvSpPr>
          <p:spPr>
            <a:xfrm>
              <a:off x="8925939" y="-763856"/>
              <a:ext cx="1082696" cy="937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u="sng" dirty="0">
                  <a:solidFill>
                    <a:schemeClr val="bg2"/>
                  </a:solidFill>
                </a:rPr>
                <a:t>6.1</a:t>
              </a:r>
              <a:r>
                <a:rPr lang="fr-CH" sz="1150" dirty="0">
                  <a:solidFill>
                    <a:schemeClr val="bg2"/>
                  </a:solidFill>
                </a:rPr>
                <a:t> </a:t>
              </a:r>
              <a:br>
                <a:rPr lang="fr-CH" sz="1150" dirty="0">
                  <a:solidFill>
                    <a:schemeClr val="bg2"/>
                  </a:solidFill>
                </a:rPr>
              </a:br>
              <a:r>
                <a:rPr lang="fr-CH" sz="1150" dirty="0" err="1">
                  <a:solidFill>
                    <a:schemeClr val="bg2"/>
                  </a:solidFill>
                </a:rPr>
                <a:t>Drinking</a:t>
              </a:r>
              <a:r>
                <a:rPr lang="fr-CH" sz="1150" dirty="0">
                  <a:solidFill>
                    <a:schemeClr val="bg2"/>
                  </a:solidFill>
                </a:rPr>
                <a:t> water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159656" y="3997881"/>
            <a:ext cx="1260000" cy="1080000"/>
            <a:chOff x="7270355" y="1229754"/>
            <a:chExt cx="1619282" cy="1400869"/>
          </a:xfrm>
          <a:solidFill>
            <a:srgbClr val="26BDE2"/>
          </a:solidFill>
        </p:grpSpPr>
        <p:sp>
          <p:nvSpPr>
            <p:cNvPr id="81" name="Hexagon 80"/>
            <p:cNvSpPr/>
            <p:nvPr/>
          </p:nvSpPr>
          <p:spPr>
            <a:xfrm>
              <a:off x="7270355" y="1229754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Hexagon 4"/>
            <p:cNvSpPr/>
            <p:nvPr/>
          </p:nvSpPr>
          <p:spPr>
            <a:xfrm>
              <a:off x="7538648" y="1462175"/>
              <a:ext cx="1082696" cy="9360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u="sng" dirty="0" smtClean="0">
                  <a:solidFill>
                    <a:schemeClr val="bg2"/>
                  </a:solidFill>
                </a:rPr>
                <a:t>6.5</a:t>
              </a: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dirty="0" smtClean="0">
                  <a:solidFill>
                    <a:schemeClr val="bg2"/>
                  </a:solidFill>
                </a:rPr>
                <a:t>Water Management 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6559332" y="2723757"/>
            <a:ext cx="1260000" cy="1080000"/>
            <a:chOff x="9919414" y="-236571"/>
            <a:chExt cx="1619282" cy="1400869"/>
          </a:xfrm>
          <a:solidFill>
            <a:srgbClr val="26BDE2"/>
          </a:solidFill>
        </p:grpSpPr>
        <p:sp>
          <p:nvSpPr>
            <p:cNvPr id="79" name="Hexagon 78"/>
            <p:cNvSpPr/>
            <p:nvPr/>
          </p:nvSpPr>
          <p:spPr>
            <a:xfrm>
              <a:off x="9919414" y="-236571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Hexagon 4"/>
            <p:cNvSpPr/>
            <p:nvPr/>
          </p:nvSpPr>
          <p:spPr>
            <a:xfrm>
              <a:off x="10187707" y="-4944"/>
              <a:ext cx="1082696" cy="937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u="sng" dirty="0" smtClean="0">
                  <a:solidFill>
                    <a:schemeClr val="bg2"/>
                  </a:solidFill>
                </a:rPr>
                <a:t>6.2</a:t>
              </a: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dirty="0" err="1" smtClean="0">
                  <a:solidFill>
                    <a:schemeClr val="bg2"/>
                  </a:solidFill>
                </a:rPr>
                <a:t>Sanitation</a:t>
              </a:r>
              <a:r>
                <a:rPr lang="fr-CH" sz="1150" dirty="0" smtClean="0">
                  <a:solidFill>
                    <a:schemeClr val="bg2"/>
                  </a:solidFill>
                </a:rPr>
                <a:t> and </a:t>
              </a:r>
              <a:r>
                <a:rPr lang="fr-CH" sz="1150" dirty="0" err="1" smtClean="0">
                  <a:solidFill>
                    <a:schemeClr val="bg2"/>
                  </a:solidFill>
                </a:rPr>
                <a:t>hygiene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559332" y="3989487"/>
            <a:ext cx="1260000" cy="1080000"/>
            <a:chOff x="10047262" y="1184534"/>
            <a:chExt cx="1619282" cy="1400869"/>
          </a:xfrm>
          <a:solidFill>
            <a:srgbClr val="26BDE2"/>
          </a:solidFill>
        </p:grpSpPr>
        <p:sp>
          <p:nvSpPr>
            <p:cNvPr id="77" name="Hexagon 76"/>
            <p:cNvSpPr/>
            <p:nvPr/>
          </p:nvSpPr>
          <p:spPr>
            <a:xfrm>
              <a:off x="10047262" y="1184534"/>
              <a:ext cx="1619282" cy="1400869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Hexagon 4"/>
            <p:cNvSpPr/>
            <p:nvPr/>
          </p:nvSpPr>
          <p:spPr>
            <a:xfrm>
              <a:off x="10334598" y="1416162"/>
              <a:ext cx="1082696" cy="937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1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352486" y="4610006"/>
            <a:ext cx="1260000" cy="1080000"/>
            <a:chOff x="8695953" y="2062209"/>
            <a:chExt cx="1680033" cy="1439082"/>
          </a:xfrm>
          <a:solidFill>
            <a:srgbClr val="26BDE2"/>
          </a:solidFill>
        </p:grpSpPr>
        <p:sp>
          <p:nvSpPr>
            <p:cNvPr id="75" name="Hexagon 74"/>
            <p:cNvSpPr/>
            <p:nvPr/>
          </p:nvSpPr>
          <p:spPr>
            <a:xfrm>
              <a:off x="8695953" y="2062209"/>
              <a:ext cx="1680033" cy="143908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Hexagon 4"/>
            <p:cNvSpPr/>
            <p:nvPr/>
          </p:nvSpPr>
          <p:spPr>
            <a:xfrm>
              <a:off x="8964246" y="2293836"/>
              <a:ext cx="1082696" cy="937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u="sng" dirty="0" smtClean="0">
                  <a:solidFill>
                    <a:schemeClr val="bg2"/>
                  </a:solidFill>
                </a:rPr>
                <a:t>6.4</a:t>
              </a: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dirty="0" smtClean="0">
                  <a:solidFill>
                    <a:schemeClr val="bg2"/>
                  </a:solidFill>
                </a:rPr>
                <a:t>Water use and </a:t>
              </a:r>
              <a:r>
                <a:rPr lang="fr-CH" sz="1150" dirty="0" err="1" smtClean="0">
                  <a:solidFill>
                    <a:schemeClr val="bg2"/>
                  </a:solidFill>
                </a:rPr>
                <a:t>scarcity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243105" y="3277880"/>
            <a:ext cx="1440000" cy="1260000"/>
            <a:chOff x="8700927" y="524985"/>
            <a:chExt cx="1975956" cy="1709282"/>
          </a:xfrm>
          <a:solidFill>
            <a:srgbClr val="26BDE2"/>
          </a:solidFill>
        </p:grpSpPr>
        <p:sp>
          <p:nvSpPr>
            <p:cNvPr id="73" name="Hexagon 72"/>
            <p:cNvSpPr/>
            <p:nvPr/>
          </p:nvSpPr>
          <p:spPr>
            <a:xfrm>
              <a:off x="8700927" y="524985"/>
              <a:ext cx="1975956" cy="170928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Hexagon 4"/>
            <p:cNvSpPr/>
            <p:nvPr/>
          </p:nvSpPr>
          <p:spPr>
            <a:xfrm>
              <a:off x="9027871" y="807485"/>
              <a:ext cx="1322065" cy="1144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45" tIns="17145" rIns="17145" bIns="1714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200" u="sng" dirty="0">
                  <a:solidFill>
                    <a:schemeClr val="bg2"/>
                  </a:solidFill>
                </a:rPr>
                <a:t>6.a and 6.b</a:t>
              </a:r>
              <a:r>
                <a:rPr lang="fr-CH" sz="1200" dirty="0">
                  <a:solidFill>
                    <a:schemeClr val="bg2"/>
                  </a:solidFill>
                </a:rPr>
                <a:t> </a:t>
              </a: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H" sz="1150" dirty="0" err="1">
                  <a:solidFill>
                    <a:schemeClr val="bg2"/>
                  </a:solidFill>
                </a:rPr>
                <a:t>Cooperation</a:t>
              </a:r>
              <a:r>
                <a:rPr lang="fr-CH" sz="1150" dirty="0">
                  <a:solidFill>
                    <a:schemeClr val="bg2"/>
                  </a:solidFill>
                </a:rPr>
                <a:t> and participation</a:t>
              </a:r>
              <a:endParaRPr lang="en-GB" sz="115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96FABED3-DE7D-46AC-BAC7-5C32AC697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25209"/>
              </p:ext>
            </p:extLst>
          </p:nvPr>
        </p:nvGraphicFramePr>
        <p:xfrm>
          <a:off x="-9931" y="1140113"/>
          <a:ext cx="2710270" cy="565109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81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55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6.1.1 </a:t>
                      </a:r>
                      <a:endParaRPr lang="en-GB" sz="11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Safely managed drinking water services (WHO, UNICEF)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6.2.1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Safely managed sanitation and hygiene services (WHO, UNICEF)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6.3.1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Wastewater safely treated** (</a:t>
                      </a:r>
                      <a:r>
                        <a:rPr lang="fr-CH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WHO, </a:t>
                      </a:r>
                      <a:r>
                        <a:rPr lang="fr-CH" sz="12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UN-Habitat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2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6.3.2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Good ambient water quality** (UNEP)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6.4.1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Water use efficiency** (FAO)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7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6.4.2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Level of water stress* (FAO)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2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6.5.1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Integrated water resources management (UNEP)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7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6.5.2 </a:t>
                      </a:r>
                      <a:endParaRPr lang="en-GB" sz="11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Transboundary basin area with water cooperation** (UNECE, UNESCO)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2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6.6.1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Water-related ecosystems** (UNEP)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632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6.a.1 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Water- and sanitation-related ODA that is part of a government coordinated spending plan (WHO, UNEP, OECD)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705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6.b.1 </a:t>
                      </a:r>
                      <a:endParaRPr lang="en-GB" sz="11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Participation of local communities in water and sanitation management (WHO, UNEP, OECD)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44" marR="5144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D1D4F79-24AD-4BA0-BC21-D697E088CC39}"/>
              </a:ext>
            </a:extLst>
          </p:cNvPr>
          <p:cNvSpPr/>
          <p:nvPr/>
        </p:nvSpPr>
        <p:spPr bwMode="auto">
          <a:xfrm>
            <a:off x="4267186" y="4806722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6.5.1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6D36DD1-0FD5-48BC-92CD-E5F2A2A40045}"/>
              </a:ext>
            </a:extLst>
          </p:cNvPr>
          <p:cNvSpPr/>
          <p:nvPr/>
        </p:nvSpPr>
        <p:spPr bwMode="auto">
          <a:xfrm>
            <a:off x="4009811" y="4201831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6.5.2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C01D5A2-D304-4C7A-9B09-BA6BE65D46E7}"/>
              </a:ext>
            </a:extLst>
          </p:cNvPr>
          <p:cNvSpPr/>
          <p:nvPr/>
        </p:nvSpPr>
        <p:spPr bwMode="auto">
          <a:xfrm>
            <a:off x="3932396" y="3048159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6.6.1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0975396-EA55-4B4C-AB6D-C82430B4ADC7}"/>
              </a:ext>
            </a:extLst>
          </p:cNvPr>
          <p:cNvSpPr/>
          <p:nvPr/>
        </p:nvSpPr>
        <p:spPr bwMode="auto">
          <a:xfrm>
            <a:off x="6150928" y="5533705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6.4.1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1F0D04F-83A5-4A2B-B2D9-1160B7BF785E}"/>
              </a:ext>
            </a:extLst>
          </p:cNvPr>
          <p:cNvSpPr/>
          <p:nvPr/>
        </p:nvSpPr>
        <p:spPr bwMode="auto">
          <a:xfrm>
            <a:off x="5769967" y="1864390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CD2CD83-A0EF-4F9C-96E9-324CFDE8179A}"/>
              </a:ext>
            </a:extLst>
          </p:cNvPr>
          <p:cNvSpPr/>
          <p:nvPr/>
        </p:nvSpPr>
        <p:spPr bwMode="auto">
          <a:xfrm>
            <a:off x="7368835" y="4853388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6.3.2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E785DE-BCD9-4536-ADB4-32B309313D84}"/>
              </a:ext>
            </a:extLst>
          </p:cNvPr>
          <p:cNvSpPr/>
          <p:nvPr/>
        </p:nvSpPr>
        <p:spPr bwMode="auto">
          <a:xfrm>
            <a:off x="6973233" y="2464725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6.2.1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48DDDC5-AAF5-4AC8-86C0-50BE321E384C}"/>
              </a:ext>
            </a:extLst>
          </p:cNvPr>
          <p:cNvSpPr/>
          <p:nvPr/>
        </p:nvSpPr>
        <p:spPr bwMode="auto">
          <a:xfrm>
            <a:off x="5431835" y="5533704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6.4.2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C6C14FF-0537-4DF2-88B2-9398F3EE2589}"/>
              </a:ext>
            </a:extLst>
          </p:cNvPr>
          <p:cNvSpPr/>
          <p:nvPr/>
        </p:nvSpPr>
        <p:spPr bwMode="auto">
          <a:xfrm>
            <a:off x="4956811" y="3684928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>
                <a:solidFill>
                  <a:prstClr val="black"/>
                </a:solidFill>
              </a:rPr>
              <a:t>6.a.1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926EB5C-6440-42CE-BD1F-3B675DD6D0A7}"/>
              </a:ext>
            </a:extLst>
          </p:cNvPr>
          <p:cNvSpPr/>
          <p:nvPr/>
        </p:nvSpPr>
        <p:spPr bwMode="auto">
          <a:xfrm>
            <a:off x="6566816" y="3663738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>
                <a:solidFill>
                  <a:prstClr val="black"/>
                </a:solidFill>
              </a:rPr>
              <a:t>6.b.1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53" name="Title 3"/>
          <p:cNvSpPr txBox="1">
            <a:spLocks/>
          </p:cNvSpPr>
          <p:nvPr/>
        </p:nvSpPr>
        <p:spPr>
          <a:xfrm>
            <a:off x="498332" y="68825"/>
            <a:ext cx="8645668" cy="1005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accent1"/>
                </a:solidFill>
              </a:rPr>
              <a:t>    </a:t>
            </a:r>
            <a:r>
              <a:rPr lang="en-AU" sz="3200" b="1" dirty="0" smtClean="0">
                <a:solidFill>
                  <a:schemeClr val="accent1"/>
                </a:solidFill>
              </a:rPr>
              <a:t>SDG6 brings together WRM and WASH</a:t>
            </a:r>
            <a:r>
              <a:rPr lang="en-AU" sz="3200" dirty="0" smtClean="0"/>
              <a:t>	</a:t>
            </a:r>
            <a:endParaRPr lang="en-AU" sz="3200" dirty="0"/>
          </a:p>
        </p:txBody>
      </p:sp>
      <p:sp>
        <p:nvSpPr>
          <p:cNvPr id="45" name="Hexagon 4"/>
          <p:cNvSpPr/>
          <p:nvPr/>
        </p:nvSpPr>
        <p:spPr bwMode="auto">
          <a:xfrm>
            <a:off x="6770443" y="4169476"/>
            <a:ext cx="842470" cy="7216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145" tIns="17145" rIns="17145" bIns="1714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fr-CH" sz="1150" u="sng" dirty="0" smtClean="0">
                <a:solidFill>
                  <a:schemeClr val="bg2"/>
                </a:solidFill>
              </a:rPr>
              <a:t>6.3</a:t>
            </a:r>
            <a:r>
              <a:rPr lang="fr-CH" sz="1150" dirty="0" smtClean="0">
                <a:solidFill>
                  <a:schemeClr val="bg2"/>
                </a:solidFill>
              </a:rPr>
              <a:t> </a:t>
            </a:r>
            <a:br>
              <a:rPr lang="fr-CH" sz="1150" dirty="0" smtClean="0">
                <a:solidFill>
                  <a:schemeClr val="bg2"/>
                </a:solidFill>
              </a:rPr>
            </a:br>
            <a:r>
              <a:rPr lang="fr-CH" sz="1150" dirty="0" err="1" smtClean="0">
                <a:solidFill>
                  <a:schemeClr val="bg2"/>
                </a:solidFill>
              </a:rPr>
              <a:t>Waste</a:t>
            </a:r>
            <a:r>
              <a:rPr lang="fr-CH" sz="1150" dirty="0" smtClean="0">
                <a:solidFill>
                  <a:schemeClr val="bg2"/>
                </a:solidFill>
              </a:rPr>
              <a:t>-water and water </a:t>
            </a:r>
            <a:r>
              <a:rPr lang="fr-CH" sz="1150" dirty="0" err="1" smtClean="0">
                <a:solidFill>
                  <a:schemeClr val="bg2"/>
                </a:solidFill>
              </a:rPr>
              <a:t>quality</a:t>
            </a:r>
            <a:endParaRPr lang="en-GB" sz="1150" dirty="0">
              <a:solidFill>
                <a:schemeClr val="bg2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926EB5C-6440-42CE-BD1F-3B675DD6D0A7}"/>
              </a:ext>
            </a:extLst>
          </p:cNvPr>
          <p:cNvSpPr/>
          <p:nvPr/>
        </p:nvSpPr>
        <p:spPr bwMode="auto">
          <a:xfrm>
            <a:off x="7610567" y="4321782"/>
            <a:ext cx="432197" cy="43219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CH" sz="900" dirty="0" smtClean="0">
                <a:solidFill>
                  <a:prstClr val="black"/>
                </a:solidFill>
              </a:rPr>
              <a:t>6.3.1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6597" y="6290976"/>
            <a:ext cx="358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/>
              <a:t>Source: UN Water &amp; WHO 2017</a:t>
            </a:r>
            <a:endParaRPr lang="en-AU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9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1" grpId="0" animBg="1"/>
      <p:bldP spid="33" grpId="0" animBg="1"/>
      <p:bldP spid="41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5479" y="2312157"/>
            <a:ext cx="5021092" cy="3677163"/>
          </a:xfrm>
          <a:prstGeom prst="rect">
            <a:avLst/>
          </a:prstGeom>
          <a:solidFill>
            <a:srgbClr val="ACC8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0" y="1520059"/>
            <a:ext cx="9144000" cy="611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accent5">
                    <a:lumMod val="75000"/>
                  </a:schemeClr>
                </a:solidFill>
              </a:rPr>
              <a:t>29 projects, 19 countries, 13 Civil Society Organisations (CSOs)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9" y="2256171"/>
            <a:ext cx="5021092" cy="2930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47" y="6108878"/>
            <a:ext cx="2314575" cy="638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587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Civil Society Water, Sanitation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and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Hygiene (CS WASH)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Fund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419880"/>
            <a:ext cx="84531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WaterAid_full Colour Logo 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34" y="5488910"/>
            <a:ext cx="1359894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ide_logo_hi_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59" y="3268172"/>
            <a:ext cx="63283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RS847_Pla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16" y="3915152"/>
            <a:ext cx="625109" cy="7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 descr="thrive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79" y="4820230"/>
            <a:ext cx="110173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 descr="SaveTheChildren_Australia_CMYK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16026" r="16016" b="15024"/>
          <a:stretch>
            <a:fillRect/>
          </a:stretch>
        </p:blipFill>
        <p:spPr bwMode="auto">
          <a:xfrm>
            <a:off x="6069821" y="4044201"/>
            <a:ext cx="1741118" cy="4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 descr="habitat logo l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" t="-4759" r="-17883" b="-4851"/>
          <a:stretch>
            <a:fillRect/>
          </a:stretch>
        </p:blipFill>
        <p:spPr bwMode="auto">
          <a:xfrm>
            <a:off x="6127374" y="2330698"/>
            <a:ext cx="3134007" cy="52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NV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29" y="3977314"/>
            <a:ext cx="929375" cy="5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 descr="World_Vision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42" y="5298918"/>
            <a:ext cx="1169701" cy="4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03" y="3056784"/>
            <a:ext cx="585851" cy="78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 descr="LL international _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46" y="3220710"/>
            <a:ext cx="1596394" cy="4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8" name="Picture 14" descr="whh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13" y="5283185"/>
            <a:ext cx="880209" cy="59951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 descr="red_cros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11230" r="12166" b="14746"/>
          <a:stretch>
            <a:fillRect/>
          </a:stretch>
        </p:blipFill>
        <p:spPr bwMode="auto">
          <a:xfrm>
            <a:off x="5241912" y="2131080"/>
            <a:ext cx="822460" cy="85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 descr="U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02" y="4612839"/>
            <a:ext cx="1265041" cy="62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4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0" y="1120627"/>
            <a:ext cx="9144000" cy="4480560"/>
          </a:xfrm>
          <a:prstGeom prst="ellipse">
            <a:avLst/>
          </a:prstGeom>
          <a:solidFill>
            <a:srgbClr val="DDE9EE"/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2162538" y="1510488"/>
            <a:ext cx="1426482" cy="748559"/>
          </a:xfrm>
        </p:spPr>
        <p:txBody>
          <a:bodyPr anchor="ctr"/>
          <a:lstStyle/>
          <a:p>
            <a:pPr algn="ctr"/>
            <a:r>
              <a:rPr lang="en-AU" dirty="0" smtClean="0"/>
              <a:t>Water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351" t="23565" r="30495" b="44934"/>
          <a:stretch/>
        </p:blipFill>
        <p:spPr>
          <a:xfrm>
            <a:off x="3398520" y="2446020"/>
            <a:ext cx="2346960" cy="196596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3589020" y="4308925"/>
            <a:ext cx="1965960" cy="748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spc="7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/>
              <a:t>Hygiene</a:t>
            </a:r>
            <a:endParaRPr lang="en-AU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5088618" y="1510489"/>
            <a:ext cx="1965960" cy="748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spc="7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/>
              <a:t>Sanitation</a:t>
            </a:r>
            <a:endParaRPr lang="en-AU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115617" y="3656539"/>
            <a:ext cx="2577261" cy="970619"/>
          </a:xfrm>
          <a:prstGeom prst="ellipse">
            <a:avLst/>
          </a:prstGeom>
          <a:solidFill>
            <a:srgbClr val="ABDEF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spc="7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>
                <a:solidFill>
                  <a:schemeClr val="tx1"/>
                </a:solidFill>
              </a:rPr>
              <a:t>Gender and social inclusion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97942" y="2671239"/>
            <a:ext cx="2751658" cy="1379337"/>
          </a:xfrm>
          <a:prstGeom prst="ellipse">
            <a:avLst/>
          </a:prstGeom>
          <a:solidFill>
            <a:srgbClr val="ABDEF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spc="7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700" dirty="0" smtClean="0">
                <a:solidFill>
                  <a:schemeClr val="tx1"/>
                </a:solidFill>
              </a:rPr>
              <a:t>Environment, climate change and disaster risk reduction</a:t>
            </a:r>
            <a:endParaRPr lang="en-AU" sz="17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6071598" y="2259047"/>
            <a:ext cx="2621280" cy="1038016"/>
          </a:xfrm>
          <a:prstGeom prst="ellipse">
            <a:avLst/>
          </a:prstGeom>
          <a:solidFill>
            <a:srgbClr val="ABDEF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spc="7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700" dirty="0" smtClean="0">
                <a:solidFill>
                  <a:schemeClr val="tx1"/>
                </a:solidFill>
              </a:rPr>
              <a:t>Knowledge and learning</a:t>
            </a:r>
            <a:endParaRPr lang="en-AU" sz="1700" dirty="0">
              <a:solidFill>
                <a:schemeClr val="tx1"/>
              </a:solidFill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103973" y="8780"/>
            <a:ext cx="9040027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CS WASH: Holistic Approach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55" y="6108878"/>
            <a:ext cx="2314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uild="p"/>
      <p:bldP spid="7" grpId="0"/>
      <p:bldP spid="8" grpId="0"/>
      <p:bldP spid="9" grpId="0" animBg="1"/>
      <p:bldP spid="10" grpId="0" animBg="1"/>
      <p:bldP spid="11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0" y="82217"/>
            <a:ext cx="8585200" cy="943943"/>
          </a:xfrm>
        </p:spPr>
        <p:txBody>
          <a:bodyPr>
            <a:noAutofit/>
          </a:bodyPr>
          <a:lstStyle/>
          <a:p>
            <a:r>
              <a:rPr lang="en-AU" sz="3400" b="1" dirty="0" smtClean="0">
                <a:solidFill>
                  <a:schemeClr val="accent1"/>
                </a:solidFill>
              </a:rPr>
              <a:t>CSO project areas by area of emphasis</a:t>
            </a:r>
            <a:endParaRPr lang="en-AU" sz="34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E7DF35-278F-4E08-9E3B-0709EB091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44"/>
          <a:stretch/>
        </p:blipFill>
        <p:spPr>
          <a:xfrm>
            <a:off x="188764" y="1537063"/>
            <a:ext cx="5724356" cy="36018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82096" y="2915379"/>
            <a:ext cx="1000127" cy="1341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12" y="6108878"/>
            <a:ext cx="2314575" cy="638175"/>
          </a:xfrm>
          <a:prstGeom prst="rect">
            <a:avLst/>
          </a:prstGeom>
        </p:spPr>
      </p:pic>
      <p:pic>
        <p:nvPicPr>
          <p:cNvPr id="10" name="Picture 9" descr="HPIM03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26425" y="820618"/>
            <a:ext cx="3015508" cy="239572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25" y="3208528"/>
            <a:ext cx="3017576" cy="251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70881" y="5735307"/>
            <a:ext cx="445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Photos: Drought in Jaffna, Sri Lanka 2017. World Vision Lanka</a:t>
            </a:r>
            <a:endParaRPr lang="en-AU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6190892" y="6212521"/>
            <a:ext cx="2893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/>
              <a:t>Source: CS WASH Fund </a:t>
            </a:r>
            <a:endParaRPr lang="en-AU" sz="1100" b="1" dirty="0" smtClean="0"/>
          </a:p>
          <a:p>
            <a:r>
              <a:rPr lang="en-AU" sz="1100" b="1" dirty="0" smtClean="0"/>
              <a:t>Monitoring </a:t>
            </a:r>
            <a:r>
              <a:rPr lang="en-AU" sz="1100" b="1" dirty="0"/>
              <a:t>and </a:t>
            </a:r>
            <a:r>
              <a:rPr lang="en-AU" sz="1100" b="1" dirty="0" smtClean="0"/>
              <a:t>Evaluation Review </a:t>
            </a:r>
            <a:r>
              <a:rPr lang="en-AU" sz="1100" b="1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4961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259346"/>
              </p:ext>
            </p:extLst>
          </p:nvPr>
        </p:nvGraphicFramePr>
        <p:xfrm>
          <a:off x="275013" y="354843"/>
          <a:ext cx="8593975" cy="515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6840" y="5405354"/>
            <a:ext cx="805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No. public outputs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(public reports, learning briefs, fact sheets, manuals, learning events)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5986463" y="3163434"/>
            <a:ext cx="2678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Of all the knowledge products, none are on climate change adaptation and disaster risk reduction</a:t>
            </a:r>
            <a:endParaRPr lang="en-AU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12" y="6108876"/>
            <a:ext cx="231457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0892" y="6212521"/>
            <a:ext cx="2893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/>
              <a:t>Source: CS WASH Fund </a:t>
            </a:r>
            <a:endParaRPr lang="en-AU" sz="1100" b="1" dirty="0" smtClean="0"/>
          </a:p>
          <a:p>
            <a:r>
              <a:rPr lang="en-AU" sz="1100" b="1" dirty="0" smtClean="0"/>
              <a:t>Monitoring </a:t>
            </a:r>
            <a:r>
              <a:rPr lang="en-AU" sz="1100" b="1" dirty="0"/>
              <a:t>and Evaluation </a:t>
            </a:r>
            <a:r>
              <a:rPr lang="en-AU" sz="1100" b="1" dirty="0" smtClean="0"/>
              <a:t>Review Panel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539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6|1.2"/>
</p:tagLst>
</file>

<file path=ppt/theme/theme1.xml><?xml version="1.0" encoding="utf-8"?>
<a:theme xmlns:a="http://schemas.openxmlformats.org/drawingml/2006/main" name="Office Theme">
  <a:themeElements>
    <a:clrScheme name="CS WASH">
      <a:dk1>
        <a:srgbClr val="3B4653"/>
      </a:dk1>
      <a:lt1>
        <a:srgbClr val="DDE9EE"/>
      </a:lt1>
      <a:dk2>
        <a:srgbClr val="0C66A4"/>
      </a:dk2>
      <a:lt2>
        <a:srgbClr val="FFFFFF"/>
      </a:lt2>
      <a:accent1>
        <a:srgbClr val="0C66A4"/>
      </a:accent1>
      <a:accent2>
        <a:srgbClr val="95CEEB"/>
      </a:accent2>
      <a:accent3>
        <a:srgbClr val="14A0D7"/>
      </a:accent3>
      <a:accent4>
        <a:srgbClr val="83C3C3"/>
      </a:accent4>
      <a:accent5>
        <a:srgbClr val="3B4653"/>
      </a:accent5>
      <a:accent6>
        <a:srgbClr val="DDE9EE"/>
      </a:accent6>
      <a:hlink>
        <a:srgbClr val="14A0D7"/>
      </a:hlink>
      <a:folHlink>
        <a:srgbClr val="95CE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WASH-PPT" id="{D7570069-5DC6-4E78-882E-A3FA5E900E67}" vid="{C20B9986-3748-4B05-8166-97DEF1E78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lan International">
    <a:dk1>
      <a:srgbClr val="878787"/>
    </a:dk1>
    <a:lt1>
      <a:srgbClr val="FFFFFF"/>
    </a:lt1>
    <a:dk2>
      <a:srgbClr val="000000"/>
    </a:dk2>
    <a:lt2>
      <a:srgbClr val="E6E6E4"/>
    </a:lt2>
    <a:accent1>
      <a:srgbClr val="004EB6"/>
    </a:accent1>
    <a:accent2>
      <a:srgbClr val="E1DE0A"/>
    </a:accent2>
    <a:accent3>
      <a:srgbClr val="00824B"/>
    </a:accent3>
    <a:accent4>
      <a:srgbClr val="F0C300"/>
    </a:accent4>
    <a:accent5>
      <a:srgbClr val="98D7F0"/>
    </a:accent5>
    <a:accent6>
      <a:srgbClr val="8C84B9"/>
    </a:accent6>
    <a:hlink>
      <a:srgbClr val="004EB6"/>
    </a:hlink>
    <a:folHlink>
      <a:srgbClr val="CD007D"/>
    </a:folHlink>
  </a:clrScheme>
  <a:fontScheme name="Plan">
    <a:majorFont>
      <a:latin typeface="Helvetica 95 Black"/>
      <a:ea typeface=""/>
      <a:cs typeface=""/>
    </a:majorFont>
    <a:minorFont>
      <a:latin typeface="Helvetica 55 Roman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F52CC5404C440BEAB6452F62AD905" ma:contentTypeVersion="2" ma:contentTypeDescription="Create a new document." ma:contentTypeScope="" ma:versionID="573a02dbfcbe7c85e817606503929500">
  <xsd:schema xmlns:xsd="http://www.w3.org/2001/XMLSchema" xmlns:xs="http://www.w3.org/2001/XMLSchema" xmlns:p="http://schemas.microsoft.com/office/2006/metadata/properties" xmlns:ns2="cdd922d7-eded-4744-a9e8-74ac0f7e43f4" targetNamespace="http://schemas.microsoft.com/office/2006/metadata/properties" ma:root="true" ma:fieldsID="875967b6c665550214a4fe84ae423e4d" ns2:_="">
    <xsd:import namespace="cdd922d7-eded-4744-a9e8-74ac0f7e43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922d7-eded-4744-a9e8-74ac0f7e43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1321F-366D-4C08-BFA9-7965F66CE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922d7-eded-4744-a9e8-74ac0f7e4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E4E0CB-5767-443F-A676-6D7E7A904A6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cdd922d7-eded-4744-a9e8-74ac0f7e43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E78663-A40F-4776-B7DA-4EFC03FD2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CSWASH-PPT</Template>
  <TotalTime>2593</TotalTime>
  <Words>630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Why knowledge and learning are essential to achieving SDG6</vt:lpstr>
      <vt:lpstr>Global sanitation and water crisis </vt:lpstr>
      <vt:lpstr>PowerPoint Presentation</vt:lpstr>
      <vt:lpstr>PowerPoint Presentation</vt:lpstr>
      <vt:lpstr>PowerPoint Presentation</vt:lpstr>
      <vt:lpstr>CS WASH: Holistic Approach</vt:lpstr>
      <vt:lpstr>CSO project areas by area of emphasis</vt:lpstr>
      <vt:lpstr>PowerPoint Presentation</vt:lpstr>
      <vt:lpstr>PowerPoint Presentation</vt:lpstr>
      <vt:lpstr>Significant emergencies and climatic events: Opportunities for learning </vt:lpstr>
      <vt:lpstr>Impacts of flooding in Malawi</vt:lpstr>
      <vt:lpstr>Post flood latrine survey</vt:lpstr>
      <vt:lpstr>Lessons and remaining challenges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Powell, Bronwyn</dc:creator>
  <cp:lastModifiedBy>Zhuang, Amy</cp:lastModifiedBy>
  <cp:revision>104</cp:revision>
  <cp:lastPrinted>2017-09-14T09:47:44Z</cp:lastPrinted>
  <dcterms:created xsi:type="dcterms:W3CDTF">2017-07-26T01:34:39Z</dcterms:created>
  <dcterms:modified xsi:type="dcterms:W3CDTF">2017-09-18T04:46:47Z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0x010100464F52CC5404C440BEAB6452F62AD905</vt:lpwstr>
  </property>
</Properties>
</file>