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60" r:id="rId4"/>
    <p:sldId id="262" r:id="rId5"/>
    <p:sldId id="268" r:id="rId6"/>
    <p:sldId id="286" r:id="rId7"/>
    <p:sldId id="287" r:id="rId8"/>
    <p:sldId id="301" r:id="rId9"/>
    <p:sldId id="277" r:id="rId10"/>
    <p:sldId id="278" r:id="rId11"/>
    <p:sldId id="288" r:id="rId12"/>
    <p:sldId id="279" r:id="rId13"/>
    <p:sldId id="300" r:id="rId14"/>
    <p:sldId id="299" r:id="rId15"/>
    <p:sldId id="298" r:id="rId16"/>
    <p:sldId id="291" r:id="rId17"/>
    <p:sldId id="282" r:id="rId18"/>
    <p:sldId id="296" r:id="rId19"/>
    <p:sldId id="297" r:id="rId20"/>
    <p:sldId id="284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89F"/>
    <a:srgbClr val="4A5557"/>
    <a:srgbClr val="008E83"/>
    <a:srgbClr val="D4A46B"/>
    <a:srgbClr val="126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89" d="100"/>
          <a:sy n="89" d="100"/>
        </p:scale>
        <p:origin x="1771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C3B9-5BF7-48CF-907E-FF759BEBF0C8}" type="datetimeFigureOut">
              <a:rPr lang="en-NZ" smtClean="0"/>
              <a:t>19/09/2017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111EF-9BDA-4340-A909-2E96F2F5A92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818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C08BFFD-4529-47D7-A345-BB7EC275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9"/>
          <a:stretch>
            <a:fillRect/>
          </a:stretch>
        </p:blipFill>
        <p:spPr bwMode="auto">
          <a:xfrm>
            <a:off x="0" y="1191662"/>
            <a:ext cx="9144000" cy="1489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2584704"/>
            <a:ext cx="9135418" cy="343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Prioritising soil conservation and water quality issues for the Waikato River and Waipā River Restoration Strategy, New Zealand.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altLang="en-US" sz="3600" dirty="0">
              <a:solidFill>
                <a:srgbClr val="4A5557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altLang="en-US" sz="2000" b="1" u="sng" dirty="0">
                <a:solidFill>
                  <a:srgbClr val="4A5557"/>
                </a:solidFill>
                <a:latin typeface="Calibri" panose="020F0502020204030204" pitchFamily="34" charset="0"/>
              </a:rPr>
              <a:t>Reece Hill</a:t>
            </a:r>
            <a:r>
              <a:rPr lang="en-NZ" altLang="en-US" sz="2000" baseline="30000" dirty="0">
                <a:solidFill>
                  <a:srgbClr val="4A5557"/>
                </a:solidFill>
                <a:latin typeface="Calibri" panose="020F0502020204030204" pitchFamily="34" charset="0"/>
              </a:rPr>
              <a:t>1,2</a:t>
            </a:r>
            <a:r>
              <a:rPr lang="en-NZ" altLang="en-US" sz="2000" dirty="0">
                <a:solidFill>
                  <a:srgbClr val="4A5557"/>
                </a:solidFill>
                <a:latin typeface="Calibri" panose="020F0502020204030204" pitchFamily="34" charset="0"/>
              </a:rPr>
              <a:t>, Dan Borman</a:t>
            </a:r>
            <a:r>
              <a:rPr lang="en-NZ" altLang="en-US" sz="2000" baseline="30000" dirty="0">
                <a:solidFill>
                  <a:srgbClr val="4A5557"/>
                </a:solidFill>
                <a:latin typeface="Calibri" panose="020F0502020204030204" pitchFamily="34" charset="0"/>
              </a:rPr>
              <a:t>1,2</a:t>
            </a:r>
            <a:r>
              <a:rPr lang="en-NZ" altLang="en-US" sz="2000" dirty="0">
                <a:solidFill>
                  <a:srgbClr val="4A5557"/>
                </a:solidFill>
                <a:latin typeface="Calibri" panose="020F0502020204030204" pitchFamily="34" charset="0"/>
              </a:rPr>
              <a:t> and Tane Desmond</a:t>
            </a:r>
            <a:r>
              <a:rPr lang="en-NZ" altLang="en-US" sz="2000" baseline="30000" dirty="0">
                <a:solidFill>
                  <a:srgbClr val="4A5557"/>
                </a:solidFill>
                <a:latin typeface="Calibri" panose="020F0502020204030204" pitchFamily="34" charset="0"/>
              </a:rPr>
              <a:t>1</a:t>
            </a:r>
            <a:endParaRPr lang="en-NZ" altLang="en-US" sz="2000" dirty="0">
              <a:solidFill>
                <a:srgbClr val="4A5557"/>
              </a:solidFill>
              <a:latin typeface="Calibri" panose="020F0502020204030204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altLang="en-US" sz="2000" baseline="30000" dirty="0">
                <a:solidFill>
                  <a:srgbClr val="4A5557"/>
                </a:solidFill>
                <a:latin typeface="Calibri" panose="020F0502020204030204" pitchFamily="34" charset="0"/>
              </a:rPr>
              <a:t>1</a:t>
            </a:r>
            <a:r>
              <a:rPr lang="en-NZ" altLang="en-US" sz="2000" dirty="0">
                <a:solidFill>
                  <a:srgbClr val="4A5557"/>
                </a:solidFill>
                <a:latin typeface="Calibri" panose="020F0502020204030204" pitchFamily="34" charset="0"/>
              </a:rPr>
              <a:t> Waikato Regional Council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altLang="en-US" sz="2000" baseline="30000" dirty="0">
                <a:solidFill>
                  <a:srgbClr val="4A5557"/>
                </a:solidFill>
                <a:latin typeface="Calibri" panose="020F0502020204030204" pitchFamily="34" charset="0"/>
              </a:rPr>
              <a:t>2</a:t>
            </a:r>
            <a:r>
              <a:rPr lang="en-NZ" altLang="en-US" sz="2000" dirty="0">
                <a:solidFill>
                  <a:srgbClr val="4A5557"/>
                </a:solidFill>
                <a:latin typeface="Calibri" panose="020F0502020204030204" pitchFamily="34" charset="0"/>
              </a:rPr>
              <a:t> Landsystems Limited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28FEFEA-62EA-4CBF-AAB9-224385E850B5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7" name="Picture 1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0522748B-E597-413B-8241-8A77EA20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C4BAC0C-F475-4C82-BDD5-95603C59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32D4C982-8C67-4898-AA6B-7A14669083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77568"/>
            <a:ext cx="9143999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Ranking sub-catchments issues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BF0BA0A-52FF-4C7F-A174-FBE25FE146D4}"/>
              </a:ext>
            </a:extLst>
          </p:cNvPr>
          <p:cNvGrpSpPr/>
          <p:nvPr/>
        </p:nvGrpSpPr>
        <p:grpSpPr>
          <a:xfrm>
            <a:off x="185057" y="1873709"/>
            <a:ext cx="8834114" cy="4140000"/>
            <a:chOff x="185057" y="1873709"/>
            <a:chExt cx="8834114" cy="4140000"/>
          </a:xfrm>
        </p:grpSpPr>
        <p:pic>
          <p:nvPicPr>
            <p:cNvPr id="23" name="Picture 1">
              <a:extLst>
                <a:ext uri="{FF2B5EF4-FFF2-40B4-BE49-F238E27FC236}">
                  <a16:creationId xmlns:a16="http://schemas.microsoft.com/office/drawing/2014/main" xmlns="" id="{613845A5-CA91-44BE-A723-E085B6F7D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57" y="1948979"/>
              <a:ext cx="3121460" cy="388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D4A630F-42B8-4896-AF20-BBE75A37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844" y="1983402"/>
              <a:ext cx="4543425" cy="2101351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B1C20188-1431-4298-84CE-FC72471A4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772" y="1873709"/>
              <a:ext cx="3663399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4">
              <a:extLst>
                <a:ext uri="{FF2B5EF4-FFF2-40B4-BE49-F238E27FC236}">
                  <a16:creationId xmlns:a16="http://schemas.microsoft.com/office/drawing/2014/main" xmlns="" id="{6AD13B83-4264-4F2A-B192-3219CF0620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371359" y="3680819"/>
              <a:ext cx="4382753" cy="30596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9F947B6-4F14-4E7F-8683-6DEA6B36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9735" y="4084320"/>
              <a:ext cx="1895475" cy="149850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31A5BB-C206-45A9-98DB-842B723B3D8B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8" name="Picture 1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86554890-4ED3-4D67-B5F5-E1AA4C0C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C493101-8A19-4B5F-BCD5-D88D179C8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0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37EC881F-9F55-4759-AC28-CD4DA3CFB1BB}"/>
              </a:ext>
            </a:extLst>
          </p:cNvPr>
          <p:cNvSpPr txBox="1">
            <a:spLocks noChangeArrowheads="1"/>
          </p:cNvSpPr>
          <p:nvPr/>
        </p:nvSpPr>
        <p:spPr>
          <a:xfrm>
            <a:off x="279998" y="3519015"/>
            <a:ext cx="8505454" cy="23917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96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Mitigations varied across the Waikato catchment.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Reality tested with land management staff workshops.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Specific mitigations imposed on the land identified as having issues.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9EBE5B6-5A0E-4503-9E37-1F760BCE2928}"/>
              </a:ext>
            </a:extLst>
          </p:cNvPr>
          <p:cNvGrpSpPr/>
          <p:nvPr/>
        </p:nvGrpSpPr>
        <p:grpSpPr>
          <a:xfrm>
            <a:off x="185057" y="1321568"/>
            <a:ext cx="8600395" cy="2024235"/>
            <a:chOff x="154957" y="3862329"/>
            <a:chExt cx="8600395" cy="20117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DE2C7ED-1CCC-4986-B8BE-C0288D2065F1}"/>
                </a:ext>
              </a:extLst>
            </p:cNvPr>
            <p:cNvGrpSpPr/>
            <p:nvPr/>
          </p:nvGrpSpPr>
          <p:grpSpPr>
            <a:xfrm>
              <a:off x="249898" y="4550614"/>
              <a:ext cx="8505454" cy="1323439"/>
              <a:chOff x="249898" y="4067715"/>
              <a:chExt cx="8505454" cy="13234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6FF792A-C437-430A-AB92-354FFE9F676B}"/>
                  </a:ext>
                </a:extLst>
              </p:cNvPr>
              <p:cNvSpPr txBox="1"/>
              <p:nvPr/>
            </p:nvSpPr>
            <p:spPr>
              <a:xfrm>
                <a:off x="249898" y="4067715"/>
                <a:ext cx="543518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Stabilise landslides on pasture</a:t>
                </a:r>
              </a:p>
              <a:p>
                <a:pPr algn="ctr"/>
                <a:r>
                  <a:rPr lang="en-NZ" sz="2000" dirty="0"/>
                  <a:t>Plantation forests on pasture</a:t>
                </a:r>
              </a:p>
              <a:p>
                <a:pPr algn="ctr"/>
                <a:r>
                  <a:rPr lang="en-NZ" sz="2000" dirty="0"/>
                  <a:t>Retire pasture</a:t>
                </a:r>
              </a:p>
              <a:p>
                <a:pPr algn="ctr"/>
                <a:r>
                  <a:rPr lang="en-NZ" sz="2000" dirty="0"/>
                  <a:t>Sediment traps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3E43FA8-0AAE-497C-B4F7-CD1D0B17A7AF}"/>
                  </a:ext>
                </a:extLst>
              </p:cNvPr>
              <p:cNvSpPr txBox="1"/>
              <p:nvPr/>
            </p:nvSpPr>
            <p:spPr>
              <a:xfrm>
                <a:off x="6393710" y="4067715"/>
                <a:ext cx="2361642" cy="12618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Riparian planting</a:t>
                </a:r>
              </a:p>
              <a:p>
                <a:pPr algn="ctr"/>
                <a:r>
                  <a:rPr lang="en-NZ" sz="2000" dirty="0"/>
                  <a:t>Riparian fencing</a:t>
                </a:r>
              </a:p>
              <a:p>
                <a:pPr algn="ctr"/>
                <a:endParaRPr lang="en-NZ" dirty="0"/>
              </a:p>
              <a:p>
                <a:pPr algn="ctr"/>
                <a:endParaRPr lang="en-NZ" dirty="0"/>
              </a:p>
            </p:txBody>
          </p:sp>
          <p:sp>
            <p:nvSpPr>
              <p:cNvPr id="29" name="Plus Sign 28">
                <a:extLst>
                  <a:ext uri="{FF2B5EF4-FFF2-40B4-BE49-F238E27FC236}">
                    <a16:creationId xmlns:a16="http://schemas.microsoft.com/office/drawing/2014/main" xmlns="" id="{00F40DBA-27A9-48CF-9A55-5DB0AA7A3B88}"/>
                  </a:ext>
                </a:extLst>
              </p:cNvPr>
              <p:cNvSpPr/>
              <p:nvPr/>
            </p:nvSpPr>
            <p:spPr>
              <a:xfrm>
                <a:off x="5795554" y="4411847"/>
                <a:ext cx="487680" cy="512064"/>
              </a:xfrm>
              <a:prstGeom prst="mathPlu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xmlns="" id="{7CB99748-CD1A-427B-82A2-1F7B49A49A5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54957" y="3862329"/>
              <a:ext cx="8600395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Mitigations</a:t>
              </a:r>
              <a:endParaRPr lang="en-NZ"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03ACDF8-B936-45E4-A4BA-5FD5004CF5B3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8" name="Picture 1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81EC68CF-71A9-49AA-818F-FB4E7E159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FD541EB-088E-46F7-9B8C-11D5024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05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D684BCE-9DF3-4CF3-AA50-A08BF67C79D0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1177568"/>
            <a:ext cx="9135418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Mitigation – streambank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880D3A-2802-49DA-B62F-F174FAF0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" y="1858761"/>
            <a:ext cx="6900000" cy="414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7C4D3EB-FC8F-4DE4-B206-7F68A6C4BDD0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5" name="Picture 1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FC240EB1-D12C-4E53-83D3-A1DA4192E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8F325CB-7617-41CF-B205-C2225A4D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85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D684BCE-9DF3-4CF3-AA50-A08BF67C79D0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1177568"/>
            <a:ext cx="9135418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Mitigation – streambank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880D3A-2802-49DA-B62F-F174FAF0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" y="1858761"/>
            <a:ext cx="6900000" cy="414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0537BB-3520-42A5-8128-1B635B5CC6A8}"/>
              </a:ext>
            </a:extLst>
          </p:cNvPr>
          <p:cNvSpPr/>
          <p:nvPr/>
        </p:nvSpPr>
        <p:spPr>
          <a:xfrm>
            <a:off x="1053107" y="2109216"/>
            <a:ext cx="6900000" cy="463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27C588-0248-492E-936E-698C58CF080A}"/>
              </a:ext>
            </a:extLst>
          </p:cNvPr>
          <p:cNvSpPr txBox="1"/>
          <p:nvPr/>
        </p:nvSpPr>
        <p:spPr>
          <a:xfrm rot="20218041">
            <a:off x="96080" y="2074755"/>
            <a:ext cx="16680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Fencing completed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557568F-3A46-4680-AF71-93AD58CDA343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5" name="Picture 1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9E46C30F-E2D5-40DA-BE3F-E4D48840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9292F23-02DD-4E58-8E26-EB02C1808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57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D684BCE-9DF3-4CF3-AA50-A08BF67C79D0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1177568"/>
            <a:ext cx="9135418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Mitigation – streambank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880D3A-2802-49DA-B62F-F174FAF0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" y="1858761"/>
            <a:ext cx="6900000" cy="414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83D243-6BA2-47EF-BE9F-64B003A07525}"/>
              </a:ext>
            </a:extLst>
          </p:cNvPr>
          <p:cNvSpPr/>
          <p:nvPr/>
        </p:nvSpPr>
        <p:spPr>
          <a:xfrm>
            <a:off x="1053107" y="3128285"/>
            <a:ext cx="6900000" cy="468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B62B79-7441-43BF-A39C-B2A36AD7EE80}"/>
              </a:ext>
            </a:extLst>
          </p:cNvPr>
          <p:cNvSpPr/>
          <p:nvPr/>
        </p:nvSpPr>
        <p:spPr>
          <a:xfrm>
            <a:off x="1053107" y="3609537"/>
            <a:ext cx="6900000" cy="1049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D62846-A1D8-472A-B212-28F12FC91410}"/>
              </a:ext>
            </a:extLst>
          </p:cNvPr>
          <p:cNvSpPr txBox="1"/>
          <p:nvPr/>
        </p:nvSpPr>
        <p:spPr>
          <a:xfrm rot="20218041">
            <a:off x="74047" y="2853442"/>
            <a:ext cx="16680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Fencing</a:t>
            </a:r>
            <a:br>
              <a:rPr lang="en-NZ" sz="2400" dirty="0"/>
            </a:br>
            <a:r>
              <a:rPr lang="en-NZ" sz="2400" dirty="0"/>
              <a:t>required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A44ABB-84FF-4B56-ABBD-CDC9C5DFA494}"/>
              </a:ext>
            </a:extLst>
          </p:cNvPr>
          <p:cNvSpPr txBox="1"/>
          <p:nvPr/>
        </p:nvSpPr>
        <p:spPr>
          <a:xfrm rot="20218041">
            <a:off x="74046" y="4024107"/>
            <a:ext cx="16680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Planting required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078C7F3-D9B3-4F4D-B8E6-B6A84BE7A0B9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21" name="Picture 2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7D4FC610-1073-4061-9394-346CB0840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48EBD63-1597-4DCD-A0CF-1EEC6FB3E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97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5D684BCE-9DF3-4CF3-AA50-A08BF67C79D0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1177568"/>
            <a:ext cx="9135418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Mitigation – streambank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880D3A-2802-49DA-B62F-F174FAF0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" y="1858761"/>
            <a:ext cx="6900000" cy="414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0748AB2-5589-456C-9C17-F37EF6ED78B3}"/>
              </a:ext>
            </a:extLst>
          </p:cNvPr>
          <p:cNvSpPr/>
          <p:nvPr/>
        </p:nvSpPr>
        <p:spPr>
          <a:xfrm>
            <a:off x="1053107" y="5215559"/>
            <a:ext cx="6900000" cy="690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19074C-1A26-4C97-B41F-C38E1DF3A2A0}"/>
              </a:ext>
            </a:extLst>
          </p:cNvPr>
          <p:cNvSpPr txBox="1"/>
          <p:nvPr/>
        </p:nvSpPr>
        <p:spPr>
          <a:xfrm rot="20218041">
            <a:off x="32411" y="5485352"/>
            <a:ext cx="166803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Costs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548586C-3512-4C4B-BA00-B09743EB1D3B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5" name="Picture 1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B6CB4F32-E4CF-4EE0-A880-2EC844CEE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9940EBB-EB1E-4E64-8D05-D78FD92F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9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37EC881F-9F55-4759-AC28-CD4DA3CFB1BB}"/>
              </a:ext>
            </a:extLst>
          </p:cNvPr>
          <p:cNvSpPr txBox="1">
            <a:spLocks noChangeArrowheads="1"/>
          </p:cNvSpPr>
          <p:nvPr/>
        </p:nvSpPr>
        <p:spPr>
          <a:xfrm>
            <a:off x="250379" y="2670049"/>
            <a:ext cx="8535071" cy="3145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Cost estimates aggregated for sub-catchments.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Sediment reduction estimates for each mitigation were imposed on watersheds and aggregated for sub-catchments.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Available literature was used to estimate reductions.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A range of maps, graphs and data tables was useful to show the estimates across the sub-catchments.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982B5-7503-4913-B27F-36E8B8BBEEC0}"/>
              </a:ext>
            </a:extLst>
          </p:cNvPr>
          <p:cNvGrpSpPr/>
          <p:nvPr/>
        </p:nvGrpSpPr>
        <p:grpSpPr>
          <a:xfrm>
            <a:off x="185056" y="1321568"/>
            <a:ext cx="8600396" cy="1090355"/>
            <a:chOff x="202909" y="4916763"/>
            <a:chExt cx="8600396" cy="10903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AA2768C-45EF-4EF3-9DA1-C4CB17F14BFD}"/>
                </a:ext>
              </a:extLst>
            </p:cNvPr>
            <p:cNvSpPr txBox="1"/>
            <p:nvPr/>
          </p:nvSpPr>
          <p:spPr>
            <a:xfrm>
              <a:off x="279998" y="5607008"/>
              <a:ext cx="852330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000" dirty="0"/>
                <a:t>Mitigation costs and sediment reductions</a:t>
              </a: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CB1FF263-D36D-41E2-A5AD-20889CCE0D0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909" y="4916763"/>
              <a:ext cx="8600396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Estimates</a:t>
              </a:r>
              <a:endParaRPr lang="en-NZ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7E742D2-7F9E-432A-8DC9-27BC57A216DB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5" name="Picture 1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EE83E46B-9F26-4335-B06F-8C75253C0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F3A1234-8692-4B79-8DFD-BAD2DC6D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46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64B5C21-E0CF-4108-A466-A1F5FBC87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0720"/>
              </p:ext>
            </p:extLst>
          </p:nvPr>
        </p:nvGraphicFramePr>
        <p:xfrm>
          <a:off x="249898" y="1393475"/>
          <a:ext cx="8535555" cy="421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1">
                  <a:extLst>
                    <a:ext uri="{9D8B030D-6E8A-4147-A177-3AD203B41FA5}">
                      <a16:colId xmlns:a16="http://schemas.microsoft.com/office/drawing/2014/main" xmlns="" val="3116955323"/>
                    </a:ext>
                  </a:extLst>
                </a:gridCol>
                <a:gridCol w="1707111">
                  <a:extLst>
                    <a:ext uri="{9D8B030D-6E8A-4147-A177-3AD203B41FA5}">
                      <a16:colId xmlns:a16="http://schemas.microsoft.com/office/drawing/2014/main" xmlns="" val="3550219815"/>
                    </a:ext>
                  </a:extLst>
                </a:gridCol>
                <a:gridCol w="1707111">
                  <a:extLst>
                    <a:ext uri="{9D8B030D-6E8A-4147-A177-3AD203B41FA5}">
                      <a16:colId xmlns:a16="http://schemas.microsoft.com/office/drawing/2014/main" xmlns="" val="3381776611"/>
                    </a:ext>
                  </a:extLst>
                </a:gridCol>
                <a:gridCol w="1707111">
                  <a:extLst>
                    <a:ext uri="{9D8B030D-6E8A-4147-A177-3AD203B41FA5}">
                      <a16:colId xmlns:a16="http://schemas.microsoft.com/office/drawing/2014/main" xmlns="" val="2774489268"/>
                    </a:ext>
                  </a:extLst>
                </a:gridCol>
                <a:gridCol w="1707111">
                  <a:extLst>
                    <a:ext uri="{9D8B030D-6E8A-4147-A177-3AD203B41FA5}">
                      <a16:colId xmlns:a16="http://schemas.microsoft.com/office/drawing/2014/main" xmlns="" val="1770771426"/>
                    </a:ext>
                  </a:extLst>
                </a:gridCol>
              </a:tblGrid>
              <a:tr h="10371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NZ" sz="2800" dirty="0"/>
                        <a:t>Whirinaki</a:t>
                      </a:r>
                      <a:r>
                        <a:rPr lang="en-NZ" sz="2400" dirty="0"/>
                        <a:t/>
                      </a:r>
                      <a:br>
                        <a:rPr lang="en-NZ" sz="2400" dirty="0"/>
                      </a:br>
                      <a:r>
                        <a:rPr lang="en-NZ" sz="1800" dirty="0"/>
                        <a:t>sub-catchment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NZ" sz="2400" dirty="0"/>
                        <a:t>Estimates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96294"/>
                  </a:ext>
                </a:extLst>
              </a:tr>
              <a:tr h="95640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Mitigation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/>
                        <a:t>Sediment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/>
                        <a:t>Sediment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dirty="0"/>
                        <a:t>Reduction cost / 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6866896"/>
                  </a:ext>
                </a:extLst>
              </a:tr>
              <a:tr h="704383">
                <a:tc>
                  <a:txBody>
                    <a:bodyPr/>
                    <a:lstStyle/>
                    <a:p>
                      <a:pPr algn="l"/>
                      <a:r>
                        <a:rPr lang="en-NZ" sz="2400" b="0" dirty="0"/>
                        <a:t>Hillslope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$20.8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2325 t/yr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0" dirty="0"/>
                        <a:t>$9000/t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687615"/>
                  </a:ext>
                </a:extLst>
              </a:tr>
              <a:tr h="704383">
                <a:tc>
                  <a:txBody>
                    <a:bodyPr/>
                    <a:lstStyle/>
                    <a:p>
                      <a:pPr algn="l"/>
                      <a:r>
                        <a:rPr lang="en-NZ" sz="2400" b="0" dirty="0"/>
                        <a:t>Streambank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$2.2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0" dirty="0"/>
                        <a:t>320 t/yr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0" dirty="0"/>
                        <a:t>$6900/t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308011"/>
                  </a:ext>
                </a:extLst>
              </a:tr>
              <a:tr h="704383">
                <a:tc>
                  <a:txBody>
                    <a:bodyPr/>
                    <a:lstStyle/>
                    <a:p>
                      <a:pPr algn="l"/>
                      <a:r>
                        <a:rPr lang="en-NZ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$23.0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400" b="1" dirty="0"/>
                        <a:t>2645 t/yr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1" dirty="0"/>
                        <a:t>$8700/t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77326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8CFF61A-156E-45B7-B7C7-8E7070768202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E6DF21EC-467D-413D-A4EE-1972C11B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003BC8E-91EC-4B88-8AA6-8825BFBDF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2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EC8160-0A23-4F54-8D5A-56B095F43CB5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3" name="Picture 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F988237E-CD4D-46D5-9105-8A56F8D9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C4D5B1-5E4B-484F-AF60-E92707CAC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32D4C982-8C67-4898-AA6B-7A146690837F}"/>
              </a:ext>
            </a:extLst>
          </p:cNvPr>
          <p:cNvSpPr txBox="1">
            <a:spLocks noChangeArrowheads="1"/>
          </p:cNvSpPr>
          <p:nvPr/>
        </p:nvSpPr>
        <p:spPr>
          <a:xfrm>
            <a:off x="376555" y="1318897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>Reductions (t/yr)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71B81BA1-7609-48A4-9467-77F2A700C9B1}"/>
              </a:ext>
            </a:extLst>
          </p:cNvPr>
          <p:cNvSpPr txBox="1">
            <a:spLocks noChangeArrowheads="1"/>
          </p:cNvSpPr>
          <p:nvPr/>
        </p:nvSpPr>
        <p:spPr>
          <a:xfrm>
            <a:off x="3202595" y="1349136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Costs ($)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77CB6A30-F9CF-42AA-A39D-5BE5052A0749}"/>
              </a:ext>
            </a:extLst>
          </p:cNvPr>
          <p:cNvSpPr txBox="1">
            <a:spLocks noChangeArrowheads="1"/>
          </p:cNvSpPr>
          <p:nvPr/>
        </p:nvSpPr>
        <p:spPr>
          <a:xfrm>
            <a:off x="6028636" y="1318897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>Reductions (%)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B4BF027C-7141-4D8E-9075-DBE6310057BA}"/>
              </a:ext>
            </a:extLst>
          </p:cNvPr>
          <p:cNvSpPr txBox="1">
            <a:spLocks noChangeArrowheads="1"/>
          </p:cNvSpPr>
          <p:nvPr/>
        </p:nvSpPr>
        <p:spPr>
          <a:xfrm>
            <a:off x="220762" y="905923"/>
            <a:ext cx="8564689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b="1" dirty="0"/>
              <a:t/>
            </a:r>
            <a:br>
              <a:rPr lang="en-NZ" sz="2400" b="1" dirty="0"/>
            </a:br>
            <a:r>
              <a:rPr lang="en-NZ" sz="2400" b="1" dirty="0"/>
              <a:t>Upper Waikato sub-catchments - hillslope sediment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" y="2060784"/>
            <a:ext cx="2756814" cy="39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06" y="2060784"/>
            <a:ext cx="2756814" cy="39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079" y="2058041"/>
            <a:ext cx="2755631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EC8160-0A23-4F54-8D5A-56B095F43CB5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3" name="Picture 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F988237E-CD4D-46D5-9105-8A56F8D9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C4D5B1-5E4B-484F-AF60-E92707CAC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32D4C982-8C67-4898-AA6B-7A146690837F}"/>
              </a:ext>
            </a:extLst>
          </p:cNvPr>
          <p:cNvSpPr txBox="1">
            <a:spLocks noChangeArrowheads="1"/>
          </p:cNvSpPr>
          <p:nvPr/>
        </p:nvSpPr>
        <p:spPr>
          <a:xfrm>
            <a:off x="376556" y="1318897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>Reductions (t/yr)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71B81BA1-7609-48A4-9467-77F2A700C9B1}"/>
              </a:ext>
            </a:extLst>
          </p:cNvPr>
          <p:cNvSpPr txBox="1">
            <a:spLocks noChangeArrowheads="1"/>
          </p:cNvSpPr>
          <p:nvPr/>
        </p:nvSpPr>
        <p:spPr>
          <a:xfrm>
            <a:off x="3202596" y="1349136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Costs ($)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77CB6A30-F9CF-42AA-A39D-5BE5052A0749}"/>
              </a:ext>
            </a:extLst>
          </p:cNvPr>
          <p:cNvSpPr txBox="1">
            <a:spLocks noChangeArrowheads="1"/>
          </p:cNvSpPr>
          <p:nvPr/>
        </p:nvSpPr>
        <p:spPr>
          <a:xfrm>
            <a:off x="6028637" y="1318897"/>
            <a:ext cx="2756815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dirty="0"/>
              <a:t>Reductions (%)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B4BF027C-7141-4D8E-9075-DBE6310057BA}"/>
              </a:ext>
            </a:extLst>
          </p:cNvPr>
          <p:cNvSpPr txBox="1">
            <a:spLocks noChangeArrowheads="1"/>
          </p:cNvSpPr>
          <p:nvPr/>
        </p:nvSpPr>
        <p:spPr>
          <a:xfrm>
            <a:off x="220762" y="905923"/>
            <a:ext cx="8564689" cy="681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2400" b="1" dirty="0"/>
              <a:t/>
            </a:r>
            <a:br>
              <a:rPr lang="en-NZ" sz="2400" b="1" dirty="0"/>
            </a:br>
            <a:r>
              <a:rPr lang="en-NZ" sz="2400" b="1" dirty="0"/>
              <a:t>Upper Waikato sub-catchments - streambank sediment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" y="2060784"/>
            <a:ext cx="2756814" cy="39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37" y="2060784"/>
            <a:ext cx="2756814" cy="39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1" y="2060784"/>
            <a:ext cx="275681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8582" y="1177568"/>
            <a:ext cx="6599482" cy="4843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12800" dirty="0"/>
              <a:t>About the Restoration Strategy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571500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8000" dirty="0"/>
              <a:t>The Restoration Strategy covers the Waikato and Waipā River Catchments as defined by several Treaty of Waitangi Iwi Settlement Acts.</a:t>
            </a:r>
          </a:p>
          <a:p>
            <a:pPr marL="571500" indent="-571500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8000" dirty="0"/>
              <a:t>Through the Treaty settlements, around $6m NZD are available annually to fund river related improvements in the Waikato and Waipā River Catchments.</a:t>
            </a:r>
          </a:p>
          <a:p>
            <a:pPr marL="571500" indent="-571500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8000" dirty="0"/>
              <a:t>The Restoration Strategy will  guide the funding of projects to ensure they address priority areas and issues.</a:t>
            </a:r>
          </a:p>
          <a:p>
            <a:pPr marL="571500" indent="-571500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8000" dirty="0"/>
              <a:t>This presentation </a:t>
            </a:r>
            <a:r>
              <a:rPr lang="en-NZ" sz="8000" dirty="0" smtClean="0"/>
              <a:t>focusses </a:t>
            </a:r>
            <a:r>
              <a:rPr lang="en-NZ" sz="8000" dirty="0"/>
              <a:t>on the science component of the strategy that identifies priority areas for addressing land based issues and the impact of mitigations.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31EF74F-6DF5-4E30-9F3F-3E5C83F0E4CA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7A185E4A-3176-40E5-A896-BAC349AF7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4E66CD-503C-45D0-9FFA-0B9D2811F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F30BE8-B352-4B04-98BA-2585A452A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869" y="1775819"/>
            <a:ext cx="2592000" cy="32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249898" y="1177568"/>
            <a:ext cx="8535554" cy="4843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14400" dirty="0"/>
              <a:t>Application success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A range of model derived spatial data were combined in a meaningful way to inform the restoration strategy.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Provided a clear and realistic overview of relative sub-catchment land related issues, estimates of mitigation costs, and likely sediment reductions.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The visual and spatial outputs were well received by a wide ranging audience.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The approach was very flexible and could be updated in quick response to requested changes.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F46F973-F5DA-492C-A6E5-0FDC58F67F26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D2FD2795-6B11-47FA-96DD-1DF63486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5031B0E-9C94-4795-82AF-648EFC57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81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249898" y="1177568"/>
            <a:ext cx="8535554" cy="4843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14400" dirty="0"/>
              <a:t>Lessons learned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Science information from multiple models can be made accessible to a broad audience.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A spatial and visual approach assisted information uptake.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Compromises are required for the GIS based mitigations.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Science was essential but one of many consideration when prioritising sub-catchments for funding.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Iterative process and full involvement of “on-the-ground” land managers was an essential requirement for success.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6E9D4B6-2E31-4AE2-A693-862960761BB3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4223B8D5-6D36-4EDC-9DE8-C7947899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0150258-3154-4FA4-8810-40FA09D22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22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249898" y="1177568"/>
            <a:ext cx="8535554" cy="4843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14400" dirty="0"/>
              <a:t>Acknowledgements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My Co-authors.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Technical Advisory Group members.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Waikato Regional Council and DairyNZ.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Restoration Strategy team at </a:t>
            </a:r>
            <a:r>
              <a:rPr lang="en-NZ" sz="9600" dirty="0" smtClean="0"/>
              <a:t>Envirostrat.</a:t>
            </a:r>
            <a:endParaRPr lang="en-NZ" sz="9600" dirty="0"/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The INFFER team.</a:t>
            </a:r>
          </a:p>
          <a:p>
            <a:pPr marL="571500" indent="-303213" algn="l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Landsystems Limited for funding my attendance.</a:t>
            </a:r>
          </a:p>
          <a:p>
            <a:pPr marL="268287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D2A028-BD95-4999-B927-CD58F6C29042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6B4116B2-6C7E-44C0-8E29-D189598EE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98CB6A2-3028-46C1-B593-491FA7961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0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C08BFFD-4529-47D7-A345-BB7EC275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9"/>
          <a:stretch>
            <a:fillRect/>
          </a:stretch>
        </p:blipFill>
        <p:spPr bwMode="auto">
          <a:xfrm>
            <a:off x="0" y="1191662"/>
            <a:ext cx="9144000" cy="148920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185057" y="2584704"/>
            <a:ext cx="8600396" cy="343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900" dirty="0"/>
              <a:t>Overview</a:t>
            </a:r>
          </a:p>
          <a:p>
            <a:pPr marL="571500" indent="-5715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200" dirty="0"/>
              <a:t>Science contribution</a:t>
            </a:r>
          </a:p>
          <a:p>
            <a:pPr marL="571500" indent="-5715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200" dirty="0"/>
              <a:t>Methods – the GIS framework</a:t>
            </a:r>
          </a:p>
          <a:p>
            <a:pPr marL="571500" indent="-5715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200" dirty="0"/>
              <a:t>Results and findings</a:t>
            </a:r>
          </a:p>
          <a:p>
            <a:pPr marL="571500" indent="-57150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200" dirty="0"/>
              <a:t>Lessons learned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719911-EA52-4D27-A1A0-17DE0CBC5FEB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7" name="Picture 1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B1621CB5-7927-4E78-B4D0-F3EC1986E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27FD5BC-6476-4C71-8F32-00EE1401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96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249898" y="1352022"/>
            <a:ext cx="8535554" cy="4668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000" dirty="0"/>
              <a:t>Science contribution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dirty="0"/>
              <a:t>To develop an easy to interpret spatial approach and outputs for identifying and prioritising soil conservation issues across sub-catchments. 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dirty="0"/>
              <a:t>The information will inform the restoration strategy process.</a:t>
            </a:r>
          </a:p>
          <a:p>
            <a:pPr indent="268288" algn="l">
              <a:lnSpc>
                <a:spcPct val="120000"/>
              </a:lnSpc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dirty="0"/>
              <a:t>	</a:t>
            </a:r>
            <a:r>
              <a:rPr lang="en-NZ" u="sng" dirty="0"/>
              <a:t>Including</a:t>
            </a:r>
            <a:r>
              <a:rPr lang="en-NZ" dirty="0"/>
              <a:t>:</a:t>
            </a:r>
          </a:p>
          <a:p>
            <a:pPr marL="1609725" lvl="1" indent="-3540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6000" dirty="0"/>
              <a:t>Where soil conservation issues are greatest.</a:t>
            </a:r>
          </a:p>
          <a:p>
            <a:pPr marL="1609725" lvl="1" indent="-3540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6000" dirty="0"/>
              <a:t>The range of mitigations being used on the ground.</a:t>
            </a:r>
          </a:p>
          <a:p>
            <a:pPr marL="1609725" lvl="1" indent="-3540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6000" dirty="0"/>
              <a:t>Where mitigations can be placed.</a:t>
            </a:r>
          </a:p>
          <a:p>
            <a:pPr marL="1609725" lvl="1" indent="-3540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6000" dirty="0"/>
              <a:t>An estimate of the cost for mitigations by sub-catchment.</a:t>
            </a:r>
          </a:p>
          <a:p>
            <a:pPr marL="1609725" lvl="1" indent="-354013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6000" dirty="0"/>
              <a:t>An estimate of likely the sediment reductions if mitigations</a:t>
            </a:r>
            <a:br>
              <a:rPr lang="en-NZ" sz="6000" dirty="0"/>
            </a:br>
            <a:r>
              <a:rPr lang="en-NZ" sz="6000" dirty="0"/>
              <a:t>are implemented.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FE3313A-536F-4D21-A2A1-48B285482477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3" name="Picture 12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5B28954E-1425-48EE-A233-E5B6195F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0D1B17C-FBF0-4CD8-8D5D-DF7CD202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93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249898" y="1352022"/>
            <a:ext cx="8535554" cy="4668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14400" dirty="0"/>
              <a:t>Science contribution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NZ" sz="3900" dirty="0"/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Based on previously developed GIS-based framework</a:t>
            </a:r>
          </a:p>
          <a:p>
            <a:pPr marL="571500" indent="-5715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Using available model data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Erosion and sediment generation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Land use intensity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Vegetation cover</a:t>
            </a:r>
          </a:p>
          <a:p>
            <a:pPr marL="571500" indent="-5715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A broader approach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Land focussed – mitigate the issues on the land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A relative picture across sub-catchments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Hydrologically connected and scalable</a:t>
            </a:r>
          </a:p>
          <a:p>
            <a:pPr marL="1028700" lvl="1" indent="-5715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7200" dirty="0"/>
              <a:t>Getting the best from different models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9403C582-59EC-497E-A91B-86CDC3B3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92" y="3196958"/>
            <a:ext cx="3340608" cy="23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88DC829-112A-4CDA-829F-D640F2091480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7" name="Picture 1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FD6033D5-FCAD-4B1F-9E0F-DCDD5C27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E3F5ADD-A994-4D35-A5F4-902EDE0E8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85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7EFAA1B-ADE6-440D-8F95-391067B0D628}"/>
              </a:ext>
            </a:extLst>
          </p:cNvPr>
          <p:cNvGrpSpPr/>
          <p:nvPr/>
        </p:nvGrpSpPr>
        <p:grpSpPr>
          <a:xfrm>
            <a:off x="202909" y="1121636"/>
            <a:ext cx="8600395" cy="1705908"/>
            <a:chOff x="202909" y="1994360"/>
            <a:chExt cx="8600395" cy="17059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8AB1817-F25A-40D8-B670-0FB631C3DBFA}"/>
                </a:ext>
              </a:extLst>
            </p:cNvPr>
            <p:cNvGrpSpPr/>
            <p:nvPr/>
          </p:nvGrpSpPr>
          <p:grpSpPr>
            <a:xfrm>
              <a:off x="279998" y="2682645"/>
              <a:ext cx="8505454" cy="1017623"/>
              <a:chOff x="249898" y="2370472"/>
              <a:chExt cx="8505454" cy="101762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ABEDC21-44C0-4E01-B2B8-57F41169C3EE}"/>
                  </a:ext>
                </a:extLst>
              </p:cNvPr>
              <p:cNvSpPr txBox="1"/>
              <p:nvPr/>
            </p:nvSpPr>
            <p:spPr>
              <a:xfrm>
                <a:off x="249898" y="237047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Hillslope erosion and sediment model data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583D467-F0B0-4357-B1CF-720426414E0A}"/>
                  </a:ext>
                </a:extLst>
              </p:cNvPr>
              <p:cNvSpPr txBox="1"/>
              <p:nvPr/>
            </p:nvSpPr>
            <p:spPr>
              <a:xfrm>
                <a:off x="6393710" y="237047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Streambank erosion and sediment model data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3ECE482-78E8-4334-B174-16EB80D265DF}"/>
                  </a:ext>
                </a:extLst>
              </p:cNvPr>
              <p:cNvSpPr txBox="1"/>
              <p:nvPr/>
            </p:nvSpPr>
            <p:spPr>
              <a:xfrm>
                <a:off x="3321804" y="237243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Landuse and landcover model data</a:t>
                </a:r>
              </a:p>
            </p:txBody>
          </p:sp>
          <p:sp>
            <p:nvSpPr>
              <p:cNvPr id="4" name="Plus Sign 3">
                <a:extLst>
                  <a:ext uri="{FF2B5EF4-FFF2-40B4-BE49-F238E27FC236}">
                    <a16:creationId xmlns:a16="http://schemas.microsoft.com/office/drawing/2014/main" xmlns="" id="{72D6033A-9ABA-4138-8410-DE966392602C}"/>
                  </a:ext>
                </a:extLst>
              </p:cNvPr>
              <p:cNvSpPr/>
              <p:nvPr/>
            </p:nvSpPr>
            <p:spPr>
              <a:xfrm>
                <a:off x="5819266" y="2576105"/>
                <a:ext cx="487680" cy="5120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2" name="Plus Sign 21">
                <a:extLst>
                  <a:ext uri="{FF2B5EF4-FFF2-40B4-BE49-F238E27FC236}">
                    <a16:creationId xmlns:a16="http://schemas.microsoft.com/office/drawing/2014/main" xmlns="" id="{C2EEA9C6-61E0-42AA-A8D2-94B069B1AA09}"/>
                  </a:ext>
                </a:extLst>
              </p:cNvPr>
              <p:cNvSpPr/>
              <p:nvPr/>
            </p:nvSpPr>
            <p:spPr>
              <a:xfrm>
                <a:off x="2716736" y="2576105"/>
                <a:ext cx="487680" cy="5120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xmlns="" id="{3A8BD542-EE7E-49E4-8956-CFE2C46E36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909" y="1994360"/>
              <a:ext cx="8600395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Issues</a:t>
              </a:r>
              <a:r>
                <a:rPr lang="en-NZ" sz="2800" dirty="0"/>
                <a:t> – multiple model data and ranking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1A495E9-15A4-45A9-92E6-8EA163556785}"/>
              </a:ext>
            </a:extLst>
          </p:cNvPr>
          <p:cNvGrpSpPr/>
          <p:nvPr/>
        </p:nvGrpSpPr>
        <p:grpSpPr>
          <a:xfrm>
            <a:off x="185057" y="2843822"/>
            <a:ext cx="8600395" cy="2024235"/>
            <a:chOff x="154957" y="3862329"/>
            <a:chExt cx="8600395" cy="20117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C60E0BB-1BF4-4A82-8626-3B6064B86F5E}"/>
                </a:ext>
              </a:extLst>
            </p:cNvPr>
            <p:cNvGrpSpPr/>
            <p:nvPr/>
          </p:nvGrpSpPr>
          <p:grpSpPr>
            <a:xfrm>
              <a:off x="249898" y="4550614"/>
              <a:ext cx="8505454" cy="1323439"/>
              <a:chOff x="249898" y="4067715"/>
              <a:chExt cx="8505454" cy="132343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9D4D0BD-3833-4A96-A058-4E5A74194F50}"/>
                  </a:ext>
                </a:extLst>
              </p:cNvPr>
              <p:cNvSpPr txBox="1"/>
              <p:nvPr/>
            </p:nvSpPr>
            <p:spPr>
              <a:xfrm>
                <a:off x="249898" y="4067715"/>
                <a:ext cx="5435180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Stabilise landslides on pasture</a:t>
                </a:r>
              </a:p>
              <a:p>
                <a:pPr algn="ctr"/>
                <a:r>
                  <a:rPr lang="en-NZ" sz="2000" dirty="0"/>
                  <a:t>Plantation forests on pasture</a:t>
                </a:r>
              </a:p>
              <a:p>
                <a:pPr algn="ctr"/>
                <a:r>
                  <a:rPr lang="en-NZ" sz="2000" dirty="0"/>
                  <a:t>Retire pasture</a:t>
                </a:r>
              </a:p>
              <a:p>
                <a:pPr algn="ctr"/>
                <a:r>
                  <a:rPr lang="en-NZ" sz="2000" dirty="0"/>
                  <a:t>Sediment traps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7D09C3E-0862-4D2A-82E4-6C4D2A323BAE}"/>
                  </a:ext>
                </a:extLst>
              </p:cNvPr>
              <p:cNvSpPr txBox="1"/>
              <p:nvPr/>
            </p:nvSpPr>
            <p:spPr>
              <a:xfrm>
                <a:off x="6393710" y="4067715"/>
                <a:ext cx="2361642" cy="12618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Riparian planting</a:t>
                </a:r>
              </a:p>
              <a:p>
                <a:pPr algn="ctr"/>
                <a:r>
                  <a:rPr lang="en-NZ" sz="2000" dirty="0"/>
                  <a:t>Riparian fencing</a:t>
                </a:r>
              </a:p>
              <a:p>
                <a:pPr algn="ctr"/>
                <a:endParaRPr lang="en-NZ" dirty="0"/>
              </a:p>
              <a:p>
                <a:pPr algn="ctr"/>
                <a:endParaRPr lang="en-NZ" dirty="0"/>
              </a:p>
            </p:txBody>
          </p:sp>
          <p:sp>
            <p:nvSpPr>
              <p:cNvPr id="23" name="Plus Sign 22">
                <a:extLst>
                  <a:ext uri="{FF2B5EF4-FFF2-40B4-BE49-F238E27FC236}">
                    <a16:creationId xmlns:a16="http://schemas.microsoft.com/office/drawing/2014/main" xmlns="" id="{261E4C9B-90A3-4885-A5D8-5A321B1B3030}"/>
                  </a:ext>
                </a:extLst>
              </p:cNvPr>
              <p:cNvSpPr/>
              <p:nvPr/>
            </p:nvSpPr>
            <p:spPr>
              <a:xfrm>
                <a:off x="5795554" y="4411847"/>
                <a:ext cx="487680" cy="512064"/>
              </a:xfrm>
              <a:prstGeom prst="mathPlu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xmlns="" id="{1AB7E153-42F8-4A93-9C35-A7B14709FEF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54957" y="3862329"/>
              <a:ext cx="8600395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Mitigations</a:t>
              </a:r>
              <a:r>
                <a:rPr lang="en-NZ" sz="2800" dirty="0"/>
                <a:t> – spatially match issues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1411A7A-62B4-4537-ABDC-748256CBF20D}"/>
              </a:ext>
            </a:extLst>
          </p:cNvPr>
          <p:cNvGrpSpPr/>
          <p:nvPr/>
        </p:nvGrpSpPr>
        <p:grpSpPr>
          <a:xfrm>
            <a:off x="202909" y="4875878"/>
            <a:ext cx="8600396" cy="1090355"/>
            <a:chOff x="202909" y="4916763"/>
            <a:chExt cx="8600396" cy="10903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E3C52B8-DE32-40C5-A7A5-0ED261BD6C4C}"/>
                </a:ext>
              </a:extLst>
            </p:cNvPr>
            <p:cNvSpPr txBox="1"/>
            <p:nvPr/>
          </p:nvSpPr>
          <p:spPr>
            <a:xfrm>
              <a:off x="279998" y="5607008"/>
              <a:ext cx="852330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000" dirty="0"/>
                <a:t>Mitigation costs and sediment reductions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1C495174-6064-4C12-B6F9-DE718979948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909" y="4916763"/>
              <a:ext cx="8600396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Estimates</a:t>
              </a:r>
              <a:r>
                <a:rPr lang="en-NZ" sz="2800" dirty="0"/>
                <a:t> – spatially match mitigations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13D9E34-0740-4AA4-9067-E446D8AE356A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32" name="Picture 31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8FF0F651-2816-4A09-BDBE-3BE98417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ED4632A-1749-4AA4-80A3-1EA017AF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7EFAA1B-ADE6-440D-8F95-391067B0D628}"/>
              </a:ext>
            </a:extLst>
          </p:cNvPr>
          <p:cNvGrpSpPr/>
          <p:nvPr/>
        </p:nvGrpSpPr>
        <p:grpSpPr>
          <a:xfrm>
            <a:off x="202909" y="1121636"/>
            <a:ext cx="8600395" cy="1705908"/>
            <a:chOff x="202909" y="1994360"/>
            <a:chExt cx="8600395" cy="17059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8AB1817-F25A-40D8-B670-0FB631C3DBFA}"/>
                </a:ext>
              </a:extLst>
            </p:cNvPr>
            <p:cNvGrpSpPr/>
            <p:nvPr/>
          </p:nvGrpSpPr>
          <p:grpSpPr>
            <a:xfrm>
              <a:off x="279998" y="2682645"/>
              <a:ext cx="8505454" cy="1017623"/>
              <a:chOff x="249898" y="2370472"/>
              <a:chExt cx="8505454" cy="1017623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FABEDC21-44C0-4E01-B2B8-57F41169C3EE}"/>
                  </a:ext>
                </a:extLst>
              </p:cNvPr>
              <p:cNvSpPr txBox="1"/>
              <p:nvPr/>
            </p:nvSpPr>
            <p:spPr>
              <a:xfrm>
                <a:off x="249898" y="237047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Hillslope erosion and sediment model data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583D467-F0B0-4357-B1CF-720426414E0A}"/>
                  </a:ext>
                </a:extLst>
              </p:cNvPr>
              <p:cNvSpPr txBox="1"/>
              <p:nvPr/>
            </p:nvSpPr>
            <p:spPr>
              <a:xfrm>
                <a:off x="6393710" y="237047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Streambank erosion and sediment model data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3ECE482-78E8-4334-B174-16EB80D265DF}"/>
                  </a:ext>
                </a:extLst>
              </p:cNvPr>
              <p:cNvSpPr txBox="1"/>
              <p:nvPr/>
            </p:nvSpPr>
            <p:spPr>
              <a:xfrm>
                <a:off x="3321804" y="2372432"/>
                <a:ext cx="2361642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000" dirty="0"/>
                  <a:t>Landuse and landcover model data</a:t>
                </a:r>
              </a:p>
            </p:txBody>
          </p:sp>
          <p:sp>
            <p:nvSpPr>
              <p:cNvPr id="4" name="Plus Sign 3">
                <a:extLst>
                  <a:ext uri="{FF2B5EF4-FFF2-40B4-BE49-F238E27FC236}">
                    <a16:creationId xmlns:a16="http://schemas.microsoft.com/office/drawing/2014/main" xmlns="" id="{72D6033A-9ABA-4138-8410-DE966392602C}"/>
                  </a:ext>
                </a:extLst>
              </p:cNvPr>
              <p:cNvSpPr/>
              <p:nvPr/>
            </p:nvSpPr>
            <p:spPr>
              <a:xfrm>
                <a:off x="5819266" y="2576105"/>
                <a:ext cx="487680" cy="5120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2" name="Plus Sign 21">
                <a:extLst>
                  <a:ext uri="{FF2B5EF4-FFF2-40B4-BE49-F238E27FC236}">
                    <a16:creationId xmlns:a16="http://schemas.microsoft.com/office/drawing/2014/main" xmlns="" id="{C2EEA9C6-61E0-42AA-A8D2-94B069B1AA09}"/>
                  </a:ext>
                </a:extLst>
              </p:cNvPr>
              <p:cNvSpPr/>
              <p:nvPr/>
            </p:nvSpPr>
            <p:spPr>
              <a:xfrm>
                <a:off x="2716736" y="2576105"/>
                <a:ext cx="487680" cy="512064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xmlns="" id="{3A8BD542-EE7E-49E4-8956-CFE2C46E36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909" y="1994360"/>
              <a:ext cx="8600395" cy="6811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NZ" sz="2800" b="1" dirty="0"/>
                <a:t>Issues</a:t>
              </a:r>
              <a:endParaRPr lang="en-NZ" sz="2800" dirty="0"/>
            </a:p>
          </p:txBody>
        </p:sp>
      </p:grp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37EC881F-9F55-4759-AC28-CD4DA3CFB1BB}"/>
              </a:ext>
            </a:extLst>
          </p:cNvPr>
          <p:cNvSpPr txBox="1">
            <a:spLocks noChangeArrowheads="1"/>
          </p:cNvSpPr>
          <p:nvPr/>
        </p:nvSpPr>
        <p:spPr>
          <a:xfrm>
            <a:off x="279998" y="3038310"/>
            <a:ext cx="8505454" cy="2980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Multiple model data was normalised to combine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Watershed scores - area weighted lengths and areas of issues.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Sub-catchment scores – sum of watershed scores weighted by sub-catchment area</a:t>
            </a:r>
          </a:p>
          <a:p>
            <a:pPr marL="571500" indent="-571500" algn="l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9600" dirty="0"/>
              <a:t>Sub-catchments ranked by issue scores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EE62D7B-2E2D-4755-870C-7CE4BFC66E19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21" name="Picture 2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5A1CE970-2DAE-420D-AB33-97F74B1C0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C89D14A-9F08-430F-9A6B-8F8E0A97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49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0B5246EA-DE1E-4D70-9BFA-55A5C928F68D}"/>
              </a:ext>
            </a:extLst>
          </p:cNvPr>
          <p:cNvSpPr txBox="1">
            <a:spLocks noChangeArrowheads="1"/>
          </p:cNvSpPr>
          <p:nvPr/>
        </p:nvSpPr>
        <p:spPr>
          <a:xfrm>
            <a:off x="3697357" y="1177568"/>
            <a:ext cx="5446642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Issues – Upper Waikato sub-catchment sediment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A6F215-5227-43B3-B56C-C5DCB932CD0D}"/>
              </a:ext>
            </a:extLst>
          </p:cNvPr>
          <p:cNvGrpSpPr/>
          <p:nvPr/>
        </p:nvGrpSpPr>
        <p:grpSpPr>
          <a:xfrm>
            <a:off x="-1" y="1414139"/>
            <a:ext cx="9060385" cy="4368991"/>
            <a:chOff x="-1" y="1414139"/>
            <a:chExt cx="9060385" cy="43689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A74BDD5-3417-4418-AE2B-B8538D9DD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1414139"/>
              <a:ext cx="3485879" cy="432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F0A3647-0287-4EF3-A286-D6E613396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5405" y="1919455"/>
              <a:ext cx="3170195" cy="38636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9ED3563-A625-4CB6-BC57-DE8CAA508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2487194"/>
              <a:ext cx="2354784" cy="272819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702AF47-0609-4A2D-953A-556153D57411}"/>
              </a:ext>
            </a:extLst>
          </p:cNvPr>
          <p:cNvCxnSpPr>
            <a:cxnSpLocks/>
          </p:cNvCxnSpPr>
          <p:nvPr/>
        </p:nvCxnSpPr>
        <p:spPr>
          <a:xfrm flipV="1">
            <a:off x="1655805" y="2051222"/>
            <a:ext cx="2041552" cy="12851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0A4C539-1BD6-400E-AC45-97E19CCA2AF6}"/>
              </a:ext>
            </a:extLst>
          </p:cNvPr>
          <p:cNvCxnSpPr>
            <a:cxnSpLocks/>
          </p:cNvCxnSpPr>
          <p:nvPr/>
        </p:nvCxnSpPr>
        <p:spPr>
          <a:xfrm>
            <a:off x="2916195" y="5572898"/>
            <a:ext cx="2879124" cy="681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8107236-CA72-41A1-AB88-D8E2EE1F725C}"/>
              </a:ext>
            </a:extLst>
          </p:cNvPr>
          <p:cNvCxnSpPr>
            <a:cxnSpLocks/>
          </p:cNvCxnSpPr>
          <p:nvPr/>
        </p:nvCxnSpPr>
        <p:spPr>
          <a:xfrm>
            <a:off x="5748309" y="4224185"/>
            <a:ext cx="1812068" cy="7638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6EACC1-45C2-4F89-A0D1-6DA783A6369E}"/>
              </a:ext>
            </a:extLst>
          </p:cNvPr>
          <p:cNvCxnSpPr>
            <a:cxnSpLocks/>
          </p:cNvCxnSpPr>
          <p:nvPr/>
        </p:nvCxnSpPr>
        <p:spPr>
          <a:xfrm flipV="1">
            <a:off x="5795319" y="2842056"/>
            <a:ext cx="2377595" cy="6105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E47A11D-A646-44FA-A31D-2613BD2AE091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32" name="Picture 31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D3801B96-8DA2-47CB-A988-CD95B5DB3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3C882B7-E573-487E-9F8E-A44FA0E9D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97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EE8266-BA91-4BCC-B081-A2D326E45CFB}"/>
              </a:ext>
            </a:extLst>
          </p:cNvPr>
          <p:cNvGrpSpPr/>
          <p:nvPr/>
        </p:nvGrpSpPr>
        <p:grpSpPr>
          <a:xfrm>
            <a:off x="185057" y="1873709"/>
            <a:ext cx="8834114" cy="4140000"/>
            <a:chOff x="185057" y="1873709"/>
            <a:chExt cx="8834114" cy="4140000"/>
          </a:xfrm>
        </p:grpSpPr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xmlns="" id="{B1647C7E-56D3-47CF-8EB1-3CD4A9FDF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57" y="1948979"/>
              <a:ext cx="3121460" cy="388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EFD75DA1-0EDF-447F-B2EB-7BED1BE64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772" y="1873709"/>
              <a:ext cx="3663399" cy="41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9C7847F-AE2B-4CD8-B9BD-4CB6EB34B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9735" y="4084320"/>
              <a:ext cx="1895475" cy="1498504"/>
            </a:xfrm>
            <a:prstGeom prst="rect">
              <a:avLst/>
            </a:prstGeom>
          </p:spPr>
        </p:pic>
      </p:grp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EA5152B7-C5E8-4A50-AE10-AA8A31E88F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77568"/>
            <a:ext cx="9143999" cy="68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NZ" sz="3600" dirty="0"/>
              <a:t>Ranking sub-catchments issues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9C9420F-CCF9-4DD6-A1D9-F9BD5E5B43E0}"/>
              </a:ext>
            </a:extLst>
          </p:cNvPr>
          <p:cNvGrpSpPr/>
          <p:nvPr/>
        </p:nvGrpSpPr>
        <p:grpSpPr>
          <a:xfrm>
            <a:off x="5325400" y="222419"/>
            <a:ext cx="3386874" cy="864000"/>
            <a:chOff x="5325400" y="222419"/>
            <a:chExt cx="3386874" cy="864000"/>
          </a:xfrm>
        </p:grpSpPr>
        <p:pic>
          <p:nvPicPr>
            <p:cNvPr id="17" name="Picture 1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xmlns="" id="{6FED4B50-949F-48FE-A125-69346415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400" y="222419"/>
              <a:ext cx="2012286" cy="684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BB8CC1A-64C4-43BC-A9BF-FEBF10193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903" y="222419"/>
              <a:ext cx="114437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76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928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Keri Neilson</cp:lastModifiedBy>
  <cp:revision>118</cp:revision>
  <dcterms:created xsi:type="dcterms:W3CDTF">2016-07-18T05:53:10Z</dcterms:created>
  <dcterms:modified xsi:type="dcterms:W3CDTF">2017-09-19T00:28:04Z</dcterms:modified>
</cp:coreProperties>
</file>