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9"/>
  </p:notesMasterIdLst>
  <p:sldIdLst>
    <p:sldId id="322" r:id="rId4"/>
    <p:sldId id="339" r:id="rId5"/>
    <p:sldId id="338" r:id="rId6"/>
    <p:sldId id="341" r:id="rId7"/>
    <p:sldId id="274" r:id="rId8"/>
    <p:sldId id="340" r:id="rId9"/>
    <p:sldId id="307" r:id="rId10"/>
    <p:sldId id="342" r:id="rId11"/>
    <p:sldId id="330" r:id="rId12"/>
    <p:sldId id="313" r:id="rId13"/>
    <p:sldId id="335" r:id="rId14"/>
    <p:sldId id="314" r:id="rId15"/>
    <p:sldId id="285" r:id="rId16"/>
    <p:sldId id="324" r:id="rId17"/>
    <p:sldId id="348" r:id="rId18"/>
    <p:sldId id="346" r:id="rId19"/>
    <p:sldId id="334" r:id="rId20"/>
    <p:sldId id="344" r:id="rId21"/>
    <p:sldId id="323" r:id="rId22"/>
    <p:sldId id="347" r:id="rId23"/>
    <p:sldId id="326" r:id="rId24"/>
    <p:sldId id="327" r:id="rId25"/>
    <p:sldId id="345" r:id="rId26"/>
    <p:sldId id="299" r:id="rId27"/>
    <p:sldId id="34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FF"/>
    <a:srgbClr val="DDDDDD"/>
    <a:srgbClr val="003300"/>
    <a:srgbClr val="CCFFFF"/>
    <a:srgbClr val="00CC00"/>
    <a:srgbClr val="FFCC66"/>
    <a:srgbClr val="9933FF"/>
    <a:srgbClr val="FF9966"/>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4458" autoAdjust="0"/>
    <p:restoredTop sz="90954" autoAdjust="0"/>
  </p:normalViewPr>
  <p:slideViewPr>
    <p:cSldViewPr>
      <p:cViewPr>
        <p:scale>
          <a:sx n="79" d="100"/>
          <a:sy n="79" d="100"/>
        </p:scale>
        <p:origin x="936" y="43"/>
      </p:cViewPr>
      <p:guideLst>
        <p:guide orient="horz" pos="2160"/>
        <p:guide pos="2880"/>
      </p:guideLst>
    </p:cSldViewPr>
  </p:slideViewPr>
  <p:notesTextViewPr>
    <p:cViewPr>
      <p:scale>
        <a:sx n="1" d="1"/>
        <a:sy n="1" d="1"/>
      </p:scale>
      <p:origin x="0" y="0"/>
    </p:cViewPr>
  </p:notesTextViewPr>
  <p:sorterViewPr>
    <p:cViewPr>
      <p:scale>
        <a:sx n="117" d="100"/>
        <a:sy n="117" d="100"/>
      </p:scale>
      <p:origin x="0" y="-4258"/>
    </p:cViewPr>
  </p:sorterViewPr>
  <p:notesViewPr>
    <p:cSldViewPr>
      <p:cViewPr varScale="1">
        <p:scale>
          <a:sx n="59" d="100"/>
          <a:sy n="59" d="100"/>
        </p:scale>
        <p:origin x="1013"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usuario1\My%20Documents\Downloads\SLRC%20Mayra%20procesamientos%20por%20lugar%2019-03-15%20(1)%20GRAFICAS%20con%20observaciones%20(1)%20RUTH.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uario\Desktop\SLRC%20Mayra%20procesamientos%20por%20lugar%2019-03-15%20(1)%20GRAFICAS%20con%20observaciones%20(1)%20RUTH.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Usuario\Desktop\SLRC%20Mayra%20procesamientos%20por%20lugar%2019-03-15%20(1)%20GRAFICAS%20con%20observaciones%20(1)%20RUTH.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Usuario\Desktop\SLRC%20Mayra%20procesamientos%20por%20lugar%20p6%20y%20escolaridad%2020-03-15.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Usuario\Desktop\SLRC%20Mayra%20procesamientos%20por%20lugar%2019-03-15%20(1)%20GRAFICAS%20con%20observaciones%20(1)%20RUTH.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uario\Desktop\SLRC%20Mayra%20procesamientos%20por%20lugar%20p4_opc1%2020-03-15%20GRAF%20BUENO.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Usuario\Desktop\SLRC%20Mayra%20procesamientos%20por%20lugar%20p4_opc1%2020-03-15%20GRAF%20BUENO.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COLEF\RIO%20COLORADO\Rio%20Colorado%20encuesta\ART%20RC\Mayra%20INFO%20Ruth\SLRC%20Mayra%20procesamientos%20por%20lugar%20p3_opc1%2020-03-15.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COLEF\RIO%20COLORADO\Rio%20Colorado%20encuesta\ART%20RC\Mayra%20INFO%20Ruth\SLRC%20Mayra%20procesamientos%20por%20lugar%20p3_opc1%2020-03-15.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COLEF\RIO%20COLORADO\Rio%20Colorado%20encuesta\ART%20RC\Mayra%20INFO%20Ruth\Frecuencias%20bdd%20SLRC%20separadas%20por%20lugar%20150714%20GRAF.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COLEF\RIO%20COLORADO\Rio%20Colorado%20encuesta\ART%20RC\Mayra%20INFO%20Ruth\Frecuencias%20bdd%20SLRC%20separadas%20por%20lugar%20150714%20GRAF.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uario\Desktop\SLRC%20Mayra%20procesamientos%20por%20lugar%2019-03-15%20(1)%20GRAFICAS%20con%20observaciones%20(1)%20RUTH.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uario\Desktop\SLRC%20Mayra%20procesamientos%20por%20lugar%2019-03-15%20(1)%20GRAFICAS%20con%20observaciones%20(1)%20RUTH.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7.4002035540237682E-2"/>
          <c:y val="0"/>
          <c:w val="0.62898255438263106"/>
          <c:h val="0.95188531014203803"/>
        </c:manualLayout>
      </c:layout>
      <c:pie3DChart>
        <c:varyColors val="1"/>
        <c:ser>
          <c:idx val="0"/>
          <c:order val="0"/>
          <c:dLbls>
            <c:spPr>
              <a:noFill/>
              <a:ln>
                <a:noFill/>
              </a:ln>
              <a:effectLst/>
            </c:spPr>
            <c:txPr>
              <a:bodyPr/>
              <a:lstStyle/>
              <a:p>
                <a:pPr>
                  <a:defRPr sz="14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graf6!$J$3:$J$9</c:f>
              <c:strCache>
                <c:ptCount val="7"/>
                <c:pt idx="0">
                  <c:v>Recreativas</c:v>
                </c:pt>
                <c:pt idx="1">
                  <c:v>Ambientales</c:v>
                </c:pt>
                <c:pt idx="2">
                  <c:v> Productivas</c:v>
                </c:pt>
                <c:pt idx="3">
                  <c:v>Turismo</c:v>
                </c:pt>
                <c:pt idx="4">
                  <c:v>Perjudica por los fallecidos/accidentes</c:v>
                </c:pt>
                <c:pt idx="5">
                  <c:v>Le es indiferente</c:v>
                </c:pt>
                <c:pt idx="6">
                  <c:v>No sabe</c:v>
                </c:pt>
              </c:strCache>
            </c:strRef>
          </c:cat>
          <c:val>
            <c:numRef>
              <c:f>graf6!$K$3:$K$9</c:f>
              <c:numCache>
                <c:formatCode>###0.0</c:formatCode>
                <c:ptCount val="7"/>
                <c:pt idx="0">
                  <c:v>32.673267326732677</c:v>
                </c:pt>
                <c:pt idx="1">
                  <c:v>22.772277227722775</c:v>
                </c:pt>
                <c:pt idx="2">
                  <c:v>25.742574257425744</c:v>
                </c:pt>
                <c:pt idx="3">
                  <c:v>8.9108910891089099</c:v>
                </c:pt>
                <c:pt idx="4" formatCode="####.0">
                  <c:v>0.99009900990099009</c:v>
                </c:pt>
                <c:pt idx="5">
                  <c:v>3.9603960396039604</c:v>
                </c:pt>
                <c:pt idx="6">
                  <c:v>3.9603960396039604</c:v>
                </c:pt>
              </c:numCache>
            </c:numRef>
          </c:val>
          <c:extLst>
            <c:ext xmlns:c16="http://schemas.microsoft.com/office/drawing/2014/chart" uri="{C3380CC4-5D6E-409C-BE32-E72D297353CC}">
              <c16:uniqueId val="{00000000-C69F-4B3D-ACCA-225DFDF5A3B5}"/>
            </c:ext>
          </c:extLst>
        </c:ser>
        <c:dLbls>
          <c:showLegendKey val="0"/>
          <c:showVal val="0"/>
          <c:showCatName val="0"/>
          <c:showSerName val="0"/>
          <c:showPercent val="0"/>
          <c:showBubbleSize val="0"/>
          <c:showLeaderLines val="1"/>
        </c:dLbls>
      </c:pie3DChart>
      <c:spPr>
        <a:ln>
          <a:solidFill>
            <a:srgbClr val="DDDDDD"/>
          </a:solidFill>
        </a:ln>
      </c:spPr>
    </c:plotArea>
    <c:legend>
      <c:legendPos val="r"/>
      <c:layout>
        <c:manualLayout>
          <c:xMode val="edge"/>
          <c:yMode val="edge"/>
          <c:x val="0.69097792740586628"/>
          <c:y val="9.0138827167351776E-2"/>
          <c:w val="0.29988645215062937"/>
          <c:h val="0.81972234566529645"/>
        </c:manualLayout>
      </c:layout>
      <c:overlay val="0"/>
      <c:txPr>
        <a:bodyPr/>
        <a:lstStyle/>
        <a:p>
          <a:pPr>
            <a:defRPr sz="1400"/>
          </a:pPr>
          <a:endParaRPr lang="en-US"/>
        </a:p>
      </c:txPr>
    </c:legend>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graf!$C$3</c:f>
              <c:strCache>
                <c:ptCount val="1"/>
                <c:pt idx="0">
                  <c:v>1 Sí</c:v>
                </c:pt>
              </c:strCache>
            </c:strRef>
          </c:tx>
          <c:invertIfNegative val="0"/>
          <c:dLbls>
            <c:dLbl>
              <c:idx val="0"/>
              <c:layout>
                <c:manualLayout>
                  <c:x val="1.3816925734024179E-2"/>
                  <c:y val="-2.4337241344948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44-496E-B764-6939CA047D23}"/>
                </c:ext>
              </c:extLst>
            </c:dLbl>
            <c:dLbl>
              <c:idx val="1"/>
              <c:layout>
                <c:manualLayout>
                  <c:x val="1.8422567645365574E-2"/>
                  <c:y val="-3.1290738872076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44-496E-B764-6939CA047D23}"/>
                </c:ext>
              </c:extLst>
            </c:dLbl>
            <c:dLbl>
              <c:idx val="2"/>
              <c:layout>
                <c:manualLayout>
                  <c:x val="9.2112838226827871E-3"/>
                  <c:y val="-2.0860492581384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44-496E-B764-6939CA047D23}"/>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graf!$B$4:$B$6</c:f>
              <c:strCache>
                <c:ptCount val="3"/>
                <c:pt idx="0">
                  <c:v>Cómoda</c:v>
                </c:pt>
                <c:pt idx="1">
                  <c:v>Media</c:v>
                </c:pt>
                <c:pt idx="2">
                  <c:v>Modesta</c:v>
                </c:pt>
              </c:strCache>
            </c:strRef>
          </c:cat>
          <c:val>
            <c:numRef>
              <c:f>graf!$C$4:$C$6</c:f>
              <c:numCache>
                <c:formatCode>0.0</c:formatCode>
                <c:ptCount val="3"/>
                <c:pt idx="0">
                  <c:v>90.909090909090892</c:v>
                </c:pt>
                <c:pt idx="1">
                  <c:v>88.481675392670198</c:v>
                </c:pt>
                <c:pt idx="2">
                  <c:v>80.851063829787194</c:v>
                </c:pt>
              </c:numCache>
            </c:numRef>
          </c:val>
          <c:extLst>
            <c:ext xmlns:c16="http://schemas.microsoft.com/office/drawing/2014/chart" uri="{C3380CC4-5D6E-409C-BE32-E72D297353CC}">
              <c16:uniqueId val="{00000003-A244-496E-B764-6939CA047D23}"/>
            </c:ext>
          </c:extLst>
        </c:ser>
        <c:ser>
          <c:idx val="1"/>
          <c:order val="1"/>
          <c:tx>
            <c:strRef>
              <c:f>graf!$D$3</c:f>
              <c:strCache>
                <c:ptCount val="1"/>
                <c:pt idx="0">
                  <c:v>2 No</c:v>
                </c:pt>
              </c:strCache>
            </c:strRef>
          </c:tx>
          <c:spPr>
            <a:solidFill>
              <a:srgbClr val="92D050"/>
            </a:solidFill>
          </c:spPr>
          <c:invertIfNegative val="0"/>
          <c:dLbls>
            <c:dLbl>
              <c:idx val="0"/>
              <c:layout>
                <c:manualLayout>
                  <c:x val="1.6033063097768183E-2"/>
                  <c:y val="-4.425695626335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44-496E-B764-6939CA047D23}"/>
                </c:ext>
              </c:extLst>
            </c:dLbl>
            <c:dLbl>
              <c:idx val="1"/>
              <c:layout>
                <c:manualLayout>
                  <c:x val="1.6033063097768141E-2"/>
                  <c:y val="-2.3830668757189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44-496E-B764-6939CA047D23}"/>
                </c:ext>
              </c:extLst>
            </c:dLbl>
            <c:dLbl>
              <c:idx val="2"/>
              <c:layout>
                <c:manualLayout>
                  <c:x val="1.6033063097768224E-2"/>
                  <c:y val="-3.744819376129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44-496E-B764-6939CA047D23}"/>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graf!$B$4:$B$6</c:f>
              <c:strCache>
                <c:ptCount val="3"/>
                <c:pt idx="0">
                  <c:v>Cómoda</c:v>
                </c:pt>
                <c:pt idx="1">
                  <c:v>Media</c:v>
                </c:pt>
                <c:pt idx="2">
                  <c:v>Modesta</c:v>
                </c:pt>
              </c:strCache>
            </c:strRef>
          </c:cat>
          <c:val>
            <c:numRef>
              <c:f>graf!$D$4:$D$6</c:f>
              <c:numCache>
                <c:formatCode>0.0</c:formatCode>
                <c:ptCount val="3"/>
                <c:pt idx="0">
                  <c:v>9.0909090909090899</c:v>
                </c:pt>
                <c:pt idx="1">
                  <c:v>11.518324607329799</c:v>
                </c:pt>
                <c:pt idx="2">
                  <c:v>19.148936170212799</c:v>
                </c:pt>
              </c:numCache>
            </c:numRef>
          </c:val>
          <c:extLst>
            <c:ext xmlns:c16="http://schemas.microsoft.com/office/drawing/2014/chart" uri="{C3380CC4-5D6E-409C-BE32-E72D297353CC}">
              <c16:uniqueId val="{00000007-A244-496E-B764-6939CA047D23}"/>
            </c:ext>
          </c:extLst>
        </c:ser>
        <c:dLbls>
          <c:showLegendKey val="0"/>
          <c:showVal val="0"/>
          <c:showCatName val="0"/>
          <c:showSerName val="0"/>
          <c:showPercent val="0"/>
          <c:showBubbleSize val="0"/>
        </c:dLbls>
        <c:gapWidth val="150"/>
        <c:shape val="cylinder"/>
        <c:axId val="212900112"/>
        <c:axId val="212900504"/>
        <c:axId val="0"/>
      </c:bar3DChart>
      <c:catAx>
        <c:axId val="212900112"/>
        <c:scaling>
          <c:orientation val="minMax"/>
        </c:scaling>
        <c:delete val="0"/>
        <c:axPos val="b"/>
        <c:title>
          <c:tx>
            <c:rich>
              <a:bodyPr/>
              <a:lstStyle/>
              <a:p>
                <a:pPr>
                  <a:defRPr sz="1100"/>
                </a:pPr>
                <a:r>
                  <a:rPr lang="en-US" sz="1100"/>
                  <a:t>Condición socioeconómica</a:t>
                </a:r>
              </a:p>
            </c:rich>
          </c:tx>
          <c:overlay val="0"/>
        </c:title>
        <c:numFmt formatCode="General" sourceLinked="1"/>
        <c:majorTickMark val="none"/>
        <c:minorTickMark val="none"/>
        <c:tickLblPos val="nextTo"/>
        <c:crossAx val="212900504"/>
        <c:crosses val="autoZero"/>
        <c:auto val="1"/>
        <c:lblAlgn val="ctr"/>
        <c:lblOffset val="100"/>
        <c:noMultiLvlLbl val="0"/>
      </c:catAx>
      <c:valAx>
        <c:axId val="212900504"/>
        <c:scaling>
          <c:orientation val="minMax"/>
        </c:scaling>
        <c:delete val="0"/>
        <c:axPos val="l"/>
        <c:majorGridlines/>
        <c:title>
          <c:tx>
            <c:rich>
              <a:bodyPr/>
              <a:lstStyle/>
              <a:p>
                <a:pPr>
                  <a:defRPr/>
                </a:pPr>
                <a:r>
                  <a:rPr lang="en-US"/>
                  <a:t>Porcentaje</a:t>
                </a:r>
              </a:p>
            </c:rich>
          </c:tx>
          <c:overlay val="0"/>
        </c:title>
        <c:numFmt formatCode="0.0" sourceLinked="1"/>
        <c:majorTickMark val="out"/>
        <c:minorTickMark val="none"/>
        <c:tickLblPos val="nextTo"/>
        <c:crossAx val="212900112"/>
        <c:crosses val="autoZero"/>
        <c:crossBetween val="between"/>
      </c:valAx>
      <c:spPr>
        <a:noFill/>
        <a:ln w="25400">
          <a:noFill/>
        </a:ln>
      </c:spPr>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0.14009585357190632"/>
          <c:y val="6.1448887516511418E-2"/>
          <c:w val="0.60409836292431807"/>
          <c:h val="0.82939358070437275"/>
        </c:manualLayout>
      </c:layout>
      <c:bar3DChart>
        <c:barDir val="col"/>
        <c:grouping val="clustered"/>
        <c:varyColors val="0"/>
        <c:ser>
          <c:idx val="0"/>
          <c:order val="0"/>
          <c:tx>
            <c:strRef>
              <c:f>graf!$C$57</c:f>
              <c:strCache>
                <c:ptCount val="1"/>
                <c:pt idx="0">
                  <c:v>Me gusta</c:v>
                </c:pt>
              </c:strCache>
            </c:strRef>
          </c:tx>
          <c:invertIfNegative val="0"/>
          <c:dLbls>
            <c:dLbl>
              <c:idx val="0"/>
              <c:layout>
                <c:manualLayout>
                  <c:x val="1.4059753954305799E-2"/>
                  <c:y val="-2.6143790849673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DF-4DFA-A0B9-24FB9D4A43B9}"/>
                </c:ext>
              </c:extLst>
            </c:dLbl>
            <c:dLbl>
              <c:idx val="1"/>
              <c:layout>
                <c:manualLayout>
                  <c:x val="2.0941194243319892E-2"/>
                  <c:y val="-3.1671947373216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DF-4DFA-A0B9-24FB9D4A43B9}"/>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graf!$B$58:$B$59</c:f>
              <c:strCache>
                <c:ptCount val="2"/>
                <c:pt idx="0">
                  <c:v>Masculino</c:v>
                </c:pt>
                <c:pt idx="1">
                  <c:v>Femenino</c:v>
                </c:pt>
              </c:strCache>
            </c:strRef>
          </c:cat>
          <c:val>
            <c:numRef>
              <c:f>graf!$C$58:$C$59</c:f>
              <c:numCache>
                <c:formatCode>0.0</c:formatCode>
                <c:ptCount val="2"/>
                <c:pt idx="0">
                  <c:v>91.304347826086996</c:v>
                </c:pt>
                <c:pt idx="1">
                  <c:v>94.545454545454504</c:v>
                </c:pt>
              </c:numCache>
            </c:numRef>
          </c:val>
          <c:extLst>
            <c:ext xmlns:c16="http://schemas.microsoft.com/office/drawing/2014/chart" uri="{C3380CC4-5D6E-409C-BE32-E72D297353CC}">
              <c16:uniqueId val="{00000002-7BDF-4DFA-A0B9-24FB9D4A43B9}"/>
            </c:ext>
          </c:extLst>
        </c:ser>
        <c:ser>
          <c:idx val="1"/>
          <c:order val="1"/>
          <c:tx>
            <c:strRef>
              <c:f>graf!$D$57</c:f>
              <c:strCache>
                <c:ptCount val="1"/>
                <c:pt idx="0">
                  <c:v>No me gusta/Me es indiferente</c:v>
                </c:pt>
              </c:strCache>
            </c:strRef>
          </c:tx>
          <c:spPr>
            <a:solidFill>
              <a:srgbClr val="92D050"/>
            </a:solidFill>
          </c:spPr>
          <c:invertIfNegative val="0"/>
          <c:dLbls>
            <c:dLbl>
              <c:idx val="0"/>
              <c:layout>
                <c:manualLayout>
                  <c:x val="1.4059753954305799E-2"/>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DF-4DFA-A0B9-24FB9D4A43B9}"/>
                </c:ext>
              </c:extLst>
            </c:dLbl>
            <c:dLbl>
              <c:idx val="1"/>
              <c:layout>
                <c:manualLayout>
                  <c:x val="2.10896309314587E-2"/>
                  <c:y val="-2.6143790849673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DF-4DFA-A0B9-24FB9D4A43B9}"/>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graf!$B$58:$B$59</c:f>
              <c:strCache>
                <c:ptCount val="2"/>
                <c:pt idx="0">
                  <c:v>Masculino</c:v>
                </c:pt>
                <c:pt idx="1">
                  <c:v>Femenino</c:v>
                </c:pt>
              </c:strCache>
            </c:strRef>
          </c:cat>
          <c:val>
            <c:numRef>
              <c:f>graf!$D$58:$D$59</c:f>
              <c:numCache>
                <c:formatCode>0.0</c:formatCode>
                <c:ptCount val="2"/>
                <c:pt idx="0">
                  <c:v>8.6956521739130412</c:v>
                </c:pt>
                <c:pt idx="1">
                  <c:v>5.4545454545454497</c:v>
                </c:pt>
              </c:numCache>
            </c:numRef>
          </c:val>
          <c:extLst>
            <c:ext xmlns:c16="http://schemas.microsoft.com/office/drawing/2014/chart" uri="{C3380CC4-5D6E-409C-BE32-E72D297353CC}">
              <c16:uniqueId val="{00000005-7BDF-4DFA-A0B9-24FB9D4A43B9}"/>
            </c:ext>
          </c:extLst>
        </c:ser>
        <c:dLbls>
          <c:showLegendKey val="0"/>
          <c:showVal val="0"/>
          <c:showCatName val="0"/>
          <c:showSerName val="0"/>
          <c:showPercent val="0"/>
          <c:showBubbleSize val="0"/>
        </c:dLbls>
        <c:gapWidth val="150"/>
        <c:shape val="cylinder"/>
        <c:axId val="212723768"/>
        <c:axId val="212724160"/>
        <c:axId val="0"/>
      </c:bar3DChart>
      <c:catAx>
        <c:axId val="212723768"/>
        <c:scaling>
          <c:orientation val="minMax"/>
        </c:scaling>
        <c:delete val="0"/>
        <c:axPos val="b"/>
        <c:numFmt formatCode="General" sourceLinked="1"/>
        <c:majorTickMark val="none"/>
        <c:minorTickMark val="none"/>
        <c:tickLblPos val="nextTo"/>
        <c:crossAx val="212724160"/>
        <c:crosses val="autoZero"/>
        <c:auto val="1"/>
        <c:lblAlgn val="ctr"/>
        <c:lblOffset val="100"/>
        <c:noMultiLvlLbl val="0"/>
      </c:catAx>
      <c:valAx>
        <c:axId val="212724160"/>
        <c:scaling>
          <c:orientation val="minMax"/>
        </c:scaling>
        <c:delete val="0"/>
        <c:axPos val="l"/>
        <c:majorGridlines/>
        <c:title>
          <c:tx>
            <c:rich>
              <a:bodyPr/>
              <a:lstStyle/>
              <a:p>
                <a:pPr>
                  <a:defRPr/>
                </a:pPr>
                <a:r>
                  <a:rPr lang="en-US"/>
                  <a:t>Porcenaje</a:t>
                </a:r>
              </a:p>
            </c:rich>
          </c:tx>
          <c:overlay val="0"/>
          <c:spPr>
            <a:pattFill prst="pct5">
              <a:fgClr>
                <a:srgbClr val="92D050"/>
              </a:fgClr>
              <a:bgClr>
                <a:schemeClr val="bg1"/>
              </a:bgClr>
            </a:pattFill>
          </c:spPr>
        </c:title>
        <c:numFmt formatCode="0.0" sourceLinked="1"/>
        <c:majorTickMark val="out"/>
        <c:minorTickMark val="none"/>
        <c:tickLblPos val="nextTo"/>
        <c:crossAx val="212723768"/>
        <c:crosses val="autoZero"/>
        <c:crossBetween val="between"/>
      </c:valAx>
      <c:spPr>
        <a:noFill/>
        <a:ln w="25400">
          <a:noFill/>
        </a:ln>
      </c:spPr>
    </c:plotArea>
    <c:legend>
      <c:legendPos val="r"/>
      <c:layout>
        <c:manualLayout>
          <c:xMode val="edge"/>
          <c:yMode val="edge"/>
          <c:x val="0.76059726277624784"/>
          <c:y val="0.26969129919842205"/>
          <c:w val="0.23471615257231687"/>
          <c:h val="0.40496174319714362"/>
        </c:manualLayout>
      </c:layout>
      <c:overlay val="0"/>
      <c:spPr>
        <a:noFill/>
      </c:spPr>
      <c:txPr>
        <a:bodyPr/>
        <a:lstStyle/>
        <a:p>
          <a:pPr>
            <a:defRPr sz="12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0.14725909997020953"/>
          <c:y val="4.8206734898172413E-2"/>
          <c:w val="0.57095464426789133"/>
          <c:h val="0.8430199005519422"/>
        </c:manualLayout>
      </c:layout>
      <c:bar3DChart>
        <c:barDir val="col"/>
        <c:grouping val="clustered"/>
        <c:varyColors val="0"/>
        <c:ser>
          <c:idx val="0"/>
          <c:order val="0"/>
          <c:tx>
            <c:strRef>
              <c:f>graf!$C$60</c:f>
              <c:strCache>
                <c:ptCount val="1"/>
                <c:pt idx="0">
                  <c:v>Me gusta</c:v>
                </c:pt>
              </c:strCache>
            </c:strRef>
          </c:tx>
          <c:invertIfNegative val="0"/>
          <c:dLbls>
            <c:dLbl>
              <c:idx val="0"/>
              <c:layout>
                <c:manualLayout>
                  <c:x val="1.5037593984962405E-2"/>
                  <c:y val="-1.7259978425026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50-4A3C-B4E6-1E0C789AE72C}"/>
                </c:ext>
              </c:extLst>
            </c:dLbl>
            <c:dLbl>
              <c:idx val="1"/>
              <c:layout>
                <c:manualLayout>
                  <c:x val="2.5062656641604009E-2"/>
                  <c:y val="-3.0204962243797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50-4A3C-B4E6-1E0C789AE72C}"/>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graf!$B$61:$B$62</c:f>
              <c:strCache>
                <c:ptCount val="2"/>
                <c:pt idx="0">
                  <c:v>Masculino</c:v>
                </c:pt>
                <c:pt idx="1">
                  <c:v>Femenino</c:v>
                </c:pt>
              </c:strCache>
            </c:strRef>
          </c:cat>
          <c:val>
            <c:numRef>
              <c:f>graf!$C$61:$C$62</c:f>
              <c:numCache>
                <c:formatCode>0.0</c:formatCode>
                <c:ptCount val="2"/>
                <c:pt idx="0">
                  <c:v>82.8070175438597</c:v>
                </c:pt>
                <c:pt idx="1">
                  <c:v>70.793650793650798</c:v>
                </c:pt>
              </c:numCache>
            </c:numRef>
          </c:val>
          <c:extLst>
            <c:ext xmlns:c16="http://schemas.microsoft.com/office/drawing/2014/chart" uri="{C3380CC4-5D6E-409C-BE32-E72D297353CC}">
              <c16:uniqueId val="{00000002-3850-4A3C-B4E6-1E0C789AE72C}"/>
            </c:ext>
          </c:extLst>
        </c:ser>
        <c:ser>
          <c:idx val="1"/>
          <c:order val="1"/>
          <c:tx>
            <c:strRef>
              <c:f>graf!$D$60</c:f>
              <c:strCache>
                <c:ptCount val="1"/>
                <c:pt idx="0">
                  <c:v>No me gusta/Me es indiferente</c:v>
                </c:pt>
              </c:strCache>
            </c:strRef>
          </c:tx>
          <c:spPr>
            <a:solidFill>
              <a:srgbClr val="92D050"/>
            </a:solidFill>
          </c:spPr>
          <c:invertIfNegative val="0"/>
          <c:dLbls>
            <c:dLbl>
              <c:idx val="0"/>
              <c:layout>
                <c:manualLayout>
                  <c:x val="1.754385964912280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50-4A3C-B4E6-1E0C789AE72C}"/>
                </c:ext>
              </c:extLst>
            </c:dLbl>
            <c:dLbl>
              <c:idx val="1"/>
              <c:layout>
                <c:manualLayout>
                  <c:x val="2.0050157135349474E-2"/>
                  <c:y val="-5.5455675560070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50-4A3C-B4E6-1E0C789AE72C}"/>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graf!$B$61:$B$62</c:f>
              <c:strCache>
                <c:ptCount val="2"/>
                <c:pt idx="0">
                  <c:v>Masculino</c:v>
                </c:pt>
                <c:pt idx="1">
                  <c:v>Femenino</c:v>
                </c:pt>
              </c:strCache>
            </c:strRef>
          </c:cat>
          <c:val>
            <c:numRef>
              <c:f>graf!$D$61:$D$62</c:f>
              <c:numCache>
                <c:formatCode>0.0</c:formatCode>
                <c:ptCount val="2"/>
                <c:pt idx="0">
                  <c:v>17.192982456140399</c:v>
                </c:pt>
                <c:pt idx="1">
                  <c:v>29.206349206349202</c:v>
                </c:pt>
              </c:numCache>
            </c:numRef>
          </c:val>
          <c:extLst>
            <c:ext xmlns:c16="http://schemas.microsoft.com/office/drawing/2014/chart" uri="{C3380CC4-5D6E-409C-BE32-E72D297353CC}">
              <c16:uniqueId val="{00000005-3850-4A3C-B4E6-1E0C789AE72C}"/>
            </c:ext>
          </c:extLst>
        </c:ser>
        <c:dLbls>
          <c:showLegendKey val="0"/>
          <c:showVal val="0"/>
          <c:showCatName val="0"/>
          <c:showSerName val="0"/>
          <c:showPercent val="0"/>
          <c:showBubbleSize val="0"/>
        </c:dLbls>
        <c:gapWidth val="150"/>
        <c:shape val="cylinder"/>
        <c:axId val="212725336"/>
        <c:axId val="212725728"/>
        <c:axId val="0"/>
      </c:bar3DChart>
      <c:catAx>
        <c:axId val="212725336"/>
        <c:scaling>
          <c:orientation val="minMax"/>
        </c:scaling>
        <c:delete val="0"/>
        <c:axPos val="b"/>
        <c:numFmt formatCode="General" sourceLinked="1"/>
        <c:majorTickMark val="none"/>
        <c:minorTickMark val="none"/>
        <c:tickLblPos val="nextTo"/>
        <c:crossAx val="212725728"/>
        <c:crosses val="autoZero"/>
        <c:auto val="1"/>
        <c:lblAlgn val="ctr"/>
        <c:lblOffset val="100"/>
        <c:noMultiLvlLbl val="0"/>
      </c:catAx>
      <c:valAx>
        <c:axId val="212725728"/>
        <c:scaling>
          <c:orientation val="minMax"/>
        </c:scaling>
        <c:delete val="0"/>
        <c:axPos val="l"/>
        <c:majorGridlines/>
        <c:title>
          <c:tx>
            <c:rich>
              <a:bodyPr/>
              <a:lstStyle/>
              <a:p>
                <a:pPr>
                  <a:defRPr/>
                </a:pPr>
                <a:r>
                  <a:rPr lang="en-US"/>
                  <a:t>Porcentaje</a:t>
                </a:r>
              </a:p>
            </c:rich>
          </c:tx>
          <c:overlay val="0"/>
        </c:title>
        <c:numFmt formatCode="0.0" sourceLinked="1"/>
        <c:majorTickMark val="out"/>
        <c:minorTickMark val="none"/>
        <c:tickLblPos val="nextTo"/>
        <c:crossAx val="212725336"/>
        <c:crosses val="autoZero"/>
        <c:crossBetween val="between"/>
      </c:valAx>
      <c:spPr>
        <a:noFill/>
        <a:ln w="25400">
          <a:noFill/>
        </a:ln>
      </c:spPr>
    </c:plotArea>
    <c:legend>
      <c:legendPos val="r"/>
      <c:layout>
        <c:manualLayout>
          <c:xMode val="edge"/>
          <c:yMode val="edge"/>
          <c:x val="0.68406093388240929"/>
          <c:y val="0.3653683626079679"/>
          <c:w val="0.31593906611759065"/>
          <c:h val="0.3039989825446231"/>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Hoja1!$C$2</c:f>
              <c:strCache>
                <c:ptCount val="1"/>
                <c:pt idx="0">
                  <c:v>1 Sí</c:v>
                </c:pt>
              </c:strCache>
            </c:strRef>
          </c:tx>
          <c:invertIfNegative val="0"/>
          <c:dLbls>
            <c:dLbl>
              <c:idx val="0"/>
              <c:layout>
                <c:manualLayout>
                  <c:x val="0"/>
                  <c:y val="-1.4807701590533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5E-4FE2-9094-569312AE6FBA}"/>
                </c:ext>
              </c:extLst>
            </c:dLbl>
            <c:dLbl>
              <c:idx val="1"/>
              <c:layout>
                <c:manualLayout>
                  <c:x val="5.2861463147027433E-3"/>
                  <c:y val="-2.9615403181067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5E-4FE2-9094-569312AE6FBA}"/>
                </c:ext>
              </c:extLst>
            </c:dLbl>
            <c:dLbl>
              <c:idx val="2"/>
              <c:layout>
                <c:manualLayout>
                  <c:x val="0"/>
                  <c:y val="-5.92308063621348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5E-4FE2-9094-569312AE6FBA}"/>
                </c:ext>
              </c:extLst>
            </c:dLbl>
            <c:dLbl>
              <c:idx val="3"/>
              <c:layout>
                <c:manualLayout>
                  <c:x val="5.2861463147027433E-3"/>
                  <c:y val="-2.36923225448539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5E-4FE2-9094-569312AE6FBA}"/>
                </c:ext>
              </c:extLst>
            </c:dLbl>
            <c:dLbl>
              <c:idx val="4"/>
              <c:layout>
                <c:manualLayout>
                  <c:x val="0"/>
                  <c:y val="-5.03461854078145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5E-4FE2-9094-569312AE6FBA}"/>
                </c:ext>
              </c:extLst>
            </c:dLbl>
            <c:dLbl>
              <c:idx val="5"/>
              <c:layout>
                <c:manualLayout>
                  <c:x val="5.2861463147027433E-3"/>
                  <c:y val="-1.4807701590533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5E-4FE2-9094-569312AE6FBA}"/>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Hoja1!$B$3:$B$8</c:f>
              <c:strCache>
                <c:ptCount val="6"/>
                <c:pt idx="0">
                  <c:v>De 1 a 6</c:v>
                </c:pt>
                <c:pt idx="1">
                  <c:v>De 7 a 9</c:v>
                </c:pt>
                <c:pt idx="2">
                  <c:v>De 10 a 12</c:v>
                </c:pt>
                <c:pt idx="3">
                  <c:v>Mayor de 13</c:v>
                </c:pt>
                <c:pt idx="4">
                  <c:v>Sin estudios</c:v>
                </c:pt>
                <c:pt idx="5">
                  <c:v>No contestó</c:v>
                </c:pt>
              </c:strCache>
            </c:strRef>
          </c:cat>
          <c:val>
            <c:numRef>
              <c:f>Hoja1!$C$3:$C$8</c:f>
              <c:numCache>
                <c:formatCode>0.0</c:formatCode>
                <c:ptCount val="6"/>
                <c:pt idx="0">
                  <c:v>81.751824817518298</c:v>
                </c:pt>
                <c:pt idx="1">
                  <c:v>87.307692307692292</c:v>
                </c:pt>
                <c:pt idx="2">
                  <c:v>91.056910569105696</c:v>
                </c:pt>
                <c:pt idx="3">
                  <c:v>90.697674418604606</c:v>
                </c:pt>
                <c:pt idx="4">
                  <c:v>85.714285714285694</c:v>
                </c:pt>
                <c:pt idx="5">
                  <c:v>87.5</c:v>
                </c:pt>
              </c:numCache>
            </c:numRef>
          </c:val>
          <c:extLst>
            <c:ext xmlns:c16="http://schemas.microsoft.com/office/drawing/2014/chart" uri="{C3380CC4-5D6E-409C-BE32-E72D297353CC}">
              <c16:uniqueId val="{00000006-3C5E-4FE2-9094-569312AE6FBA}"/>
            </c:ext>
          </c:extLst>
        </c:ser>
        <c:ser>
          <c:idx val="1"/>
          <c:order val="1"/>
          <c:tx>
            <c:strRef>
              <c:f>Hoja1!$D$2</c:f>
              <c:strCache>
                <c:ptCount val="1"/>
                <c:pt idx="0">
                  <c:v>2 No</c:v>
                </c:pt>
              </c:strCache>
            </c:strRef>
          </c:tx>
          <c:spPr>
            <a:solidFill>
              <a:schemeClr val="accent5">
                <a:lumMod val="75000"/>
              </a:schemeClr>
            </a:solidFill>
          </c:spPr>
          <c:invertIfNegative val="0"/>
          <c:dLbls>
            <c:dLbl>
              <c:idx val="0"/>
              <c:layout>
                <c:manualLayout>
                  <c:x val="1.0572292629405487E-2"/>
                  <c:y val="-4.1461564453494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5E-4FE2-9094-569312AE6FBA}"/>
                </c:ext>
              </c:extLst>
            </c:dLbl>
            <c:dLbl>
              <c:idx val="1"/>
              <c:layout>
                <c:manualLayout>
                  <c:x val="1.4096390172540649E-2"/>
                  <c:y val="-5.92308063621348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5E-4FE2-9094-569312AE6FBA}"/>
                </c:ext>
              </c:extLst>
            </c:dLbl>
            <c:dLbl>
              <c:idx val="2"/>
              <c:layout>
                <c:manualLayout>
                  <c:x val="2.2906634030378552E-2"/>
                  <c:y val="-2.0730782226747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5E-4FE2-9094-569312AE6FBA}"/>
                </c:ext>
              </c:extLst>
            </c:dLbl>
            <c:dLbl>
              <c:idx val="3"/>
              <c:layout>
                <c:manualLayout>
                  <c:x val="8.8102438578379055E-3"/>
                  <c:y val="-1.7769241908640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5E-4FE2-9094-569312AE6FBA}"/>
                </c:ext>
              </c:extLst>
            </c:dLbl>
            <c:dLbl>
              <c:idx val="4"/>
              <c:layout>
                <c:manualLayout>
                  <c:x val="8.8102438578379055E-3"/>
                  <c:y val="-8.88462095432022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5E-4FE2-9094-569312AE6FBA}"/>
                </c:ext>
              </c:extLst>
            </c:dLbl>
            <c:dLbl>
              <c:idx val="5"/>
              <c:layout>
                <c:manualLayout>
                  <c:x val="1.2334341400973068E-2"/>
                  <c:y val="-5.92308063621348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C5E-4FE2-9094-569312AE6FBA}"/>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Hoja1!$B$3:$B$8</c:f>
              <c:strCache>
                <c:ptCount val="6"/>
                <c:pt idx="0">
                  <c:v>De 1 a 6</c:v>
                </c:pt>
                <c:pt idx="1">
                  <c:v>De 7 a 9</c:v>
                </c:pt>
                <c:pt idx="2">
                  <c:v>De 10 a 12</c:v>
                </c:pt>
                <c:pt idx="3">
                  <c:v>Mayor de 13</c:v>
                </c:pt>
                <c:pt idx="4">
                  <c:v>Sin estudios</c:v>
                </c:pt>
                <c:pt idx="5">
                  <c:v>No contestó</c:v>
                </c:pt>
              </c:strCache>
            </c:strRef>
          </c:cat>
          <c:val>
            <c:numRef>
              <c:f>Hoja1!$D$3:$D$8</c:f>
              <c:numCache>
                <c:formatCode>0.0</c:formatCode>
                <c:ptCount val="6"/>
                <c:pt idx="0">
                  <c:v>18.248175182481798</c:v>
                </c:pt>
                <c:pt idx="1">
                  <c:v>12.692307692307701</c:v>
                </c:pt>
                <c:pt idx="2">
                  <c:v>8.943089430894311</c:v>
                </c:pt>
                <c:pt idx="3">
                  <c:v>9.3023255813953494</c:v>
                </c:pt>
                <c:pt idx="4">
                  <c:v>14.285714285714299</c:v>
                </c:pt>
                <c:pt idx="5">
                  <c:v>12.5</c:v>
                </c:pt>
              </c:numCache>
            </c:numRef>
          </c:val>
          <c:extLst>
            <c:ext xmlns:c16="http://schemas.microsoft.com/office/drawing/2014/chart" uri="{C3380CC4-5D6E-409C-BE32-E72D297353CC}">
              <c16:uniqueId val="{0000000D-3C5E-4FE2-9094-569312AE6FBA}"/>
            </c:ext>
          </c:extLst>
        </c:ser>
        <c:dLbls>
          <c:showLegendKey val="0"/>
          <c:showVal val="0"/>
          <c:showCatName val="0"/>
          <c:showSerName val="0"/>
          <c:showPercent val="0"/>
          <c:showBubbleSize val="0"/>
        </c:dLbls>
        <c:gapWidth val="150"/>
        <c:shape val="cylinder"/>
        <c:axId val="212900896"/>
        <c:axId val="212901288"/>
        <c:axId val="0"/>
      </c:bar3DChart>
      <c:catAx>
        <c:axId val="212900896"/>
        <c:scaling>
          <c:orientation val="minMax"/>
        </c:scaling>
        <c:delete val="0"/>
        <c:axPos val="b"/>
        <c:numFmt formatCode="General" sourceLinked="0"/>
        <c:majorTickMark val="none"/>
        <c:minorTickMark val="none"/>
        <c:tickLblPos val="nextTo"/>
        <c:txPr>
          <a:bodyPr/>
          <a:lstStyle/>
          <a:p>
            <a:pPr>
              <a:defRPr sz="1100"/>
            </a:pPr>
            <a:endParaRPr lang="en-US"/>
          </a:p>
        </c:txPr>
        <c:crossAx val="212901288"/>
        <c:crosses val="autoZero"/>
        <c:auto val="1"/>
        <c:lblAlgn val="ctr"/>
        <c:lblOffset val="100"/>
        <c:noMultiLvlLbl val="0"/>
      </c:catAx>
      <c:valAx>
        <c:axId val="212901288"/>
        <c:scaling>
          <c:orientation val="minMax"/>
        </c:scaling>
        <c:delete val="0"/>
        <c:axPos val="l"/>
        <c:majorGridlines/>
        <c:title>
          <c:tx>
            <c:rich>
              <a:bodyPr/>
              <a:lstStyle/>
              <a:p>
                <a:pPr>
                  <a:defRPr/>
                </a:pPr>
                <a:r>
                  <a:rPr lang="en-US"/>
                  <a:t>Porcentaje</a:t>
                </a:r>
              </a:p>
            </c:rich>
          </c:tx>
          <c:overlay val="0"/>
        </c:title>
        <c:numFmt formatCode="0.0" sourceLinked="1"/>
        <c:majorTickMark val="out"/>
        <c:minorTickMark val="none"/>
        <c:tickLblPos val="nextTo"/>
        <c:crossAx val="212900896"/>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graf!$C$35</c:f>
              <c:strCache>
                <c:ptCount val="1"/>
                <c:pt idx="0">
                  <c:v>Sí</c:v>
                </c:pt>
              </c:strCache>
            </c:strRef>
          </c:tx>
          <c:invertIfNegative val="0"/>
          <c:dLbls>
            <c:dLbl>
              <c:idx val="0"/>
              <c:layout>
                <c:manualLayout>
                  <c:x val="1.8741545057085161E-2"/>
                  <c:y val="0.14314430477848539"/>
                </c:manualLayout>
              </c:layout>
              <c:spPr/>
              <c:txPr>
                <a:bodyPr/>
                <a:lstStyle/>
                <a:p>
                  <a:pPr>
                    <a:defRPr sz="14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A3-42E2-9F31-91A4115FB261}"/>
                </c:ext>
              </c:extLst>
            </c:dLbl>
            <c:dLbl>
              <c:idx val="1"/>
              <c:layout>
                <c:manualLayout>
                  <c:x val="2.5000000000000001E-2"/>
                  <c:y val="-1.3888888888888888E-2"/>
                </c:manualLayout>
              </c:layout>
              <c:spPr/>
              <c:txPr>
                <a:bodyPr/>
                <a:lstStyle/>
                <a:p>
                  <a:pPr>
                    <a:defRPr sz="14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A3-42E2-9F31-91A4115FB261}"/>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graf!$B$36</c:f>
              <c:strCache>
                <c:ptCount val="1"/>
                <c:pt idx="0">
                  <c:v>Me gusta</c:v>
                </c:pt>
              </c:strCache>
            </c:strRef>
          </c:cat>
          <c:val>
            <c:numRef>
              <c:f>graf!$C$36</c:f>
              <c:numCache>
                <c:formatCode>0.0</c:formatCode>
                <c:ptCount val="1"/>
                <c:pt idx="0">
                  <c:v>92.156862745097996</c:v>
                </c:pt>
              </c:numCache>
            </c:numRef>
          </c:val>
          <c:extLst>
            <c:ext xmlns:c16="http://schemas.microsoft.com/office/drawing/2014/chart" uri="{C3380CC4-5D6E-409C-BE32-E72D297353CC}">
              <c16:uniqueId val="{00000002-A2A3-42E2-9F31-91A4115FB261}"/>
            </c:ext>
          </c:extLst>
        </c:ser>
        <c:ser>
          <c:idx val="1"/>
          <c:order val="1"/>
          <c:tx>
            <c:strRef>
              <c:f>graf!$D$35</c:f>
              <c:strCache>
                <c:ptCount val="1"/>
                <c:pt idx="0">
                  <c:v>No</c:v>
                </c:pt>
              </c:strCache>
            </c:strRef>
          </c:tx>
          <c:spPr>
            <a:solidFill>
              <a:srgbClr val="92D050"/>
            </a:solidFill>
          </c:spPr>
          <c:invertIfNegative val="0"/>
          <c:dLbls>
            <c:dLbl>
              <c:idx val="0"/>
              <c:layout>
                <c:manualLayout>
                  <c:x val="2.9886385172889288E-2"/>
                  <c:y val="-6.2421042714827936E-2"/>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A3-42E2-9F31-91A4115FB261}"/>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graf!$B$36</c:f>
              <c:strCache>
                <c:ptCount val="1"/>
                <c:pt idx="0">
                  <c:v>Me gusta</c:v>
                </c:pt>
              </c:strCache>
            </c:strRef>
          </c:cat>
          <c:val>
            <c:numRef>
              <c:f>graf!$D$36</c:f>
              <c:numCache>
                <c:formatCode>0.0</c:formatCode>
                <c:ptCount val="1"/>
                <c:pt idx="0">
                  <c:v>7.8431372549019605</c:v>
                </c:pt>
              </c:numCache>
            </c:numRef>
          </c:val>
          <c:extLst>
            <c:ext xmlns:c16="http://schemas.microsoft.com/office/drawing/2014/chart" uri="{C3380CC4-5D6E-409C-BE32-E72D297353CC}">
              <c16:uniqueId val="{00000004-A2A3-42E2-9F31-91A4115FB261}"/>
            </c:ext>
          </c:extLst>
        </c:ser>
        <c:dLbls>
          <c:showLegendKey val="0"/>
          <c:showVal val="0"/>
          <c:showCatName val="0"/>
          <c:showSerName val="0"/>
          <c:showPercent val="0"/>
          <c:showBubbleSize val="0"/>
        </c:dLbls>
        <c:gapWidth val="150"/>
        <c:shape val="cylinder"/>
        <c:axId val="212902072"/>
        <c:axId val="212722984"/>
        <c:axId val="0"/>
      </c:bar3DChart>
      <c:catAx>
        <c:axId val="212902072"/>
        <c:scaling>
          <c:orientation val="minMax"/>
        </c:scaling>
        <c:delete val="0"/>
        <c:axPos val="b"/>
        <c:numFmt formatCode="General" sourceLinked="0"/>
        <c:majorTickMark val="none"/>
        <c:minorTickMark val="none"/>
        <c:tickLblPos val="nextTo"/>
        <c:txPr>
          <a:bodyPr/>
          <a:lstStyle/>
          <a:p>
            <a:pPr>
              <a:defRPr sz="1400"/>
            </a:pPr>
            <a:endParaRPr lang="en-US"/>
          </a:p>
        </c:txPr>
        <c:crossAx val="212722984"/>
        <c:crosses val="autoZero"/>
        <c:auto val="1"/>
        <c:lblAlgn val="ctr"/>
        <c:lblOffset val="100"/>
        <c:noMultiLvlLbl val="0"/>
      </c:catAx>
      <c:valAx>
        <c:axId val="212722984"/>
        <c:scaling>
          <c:orientation val="minMax"/>
        </c:scaling>
        <c:delete val="0"/>
        <c:axPos val="l"/>
        <c:majorGridlines/>
        <c:title>
          <c:tx>
            <c:rich>
              <a:bodyPr/>
              <a:lstStyle/>
              <a:p>
                <a:pPr>
                  <a:defRPr/>
                </a:pPr>
                <a:r>
                  <a:rPr lang="en-US"/>
                  <a:t>Pircentaje</a:t>
                </a:r>
              </a:p>
            </c:rich>
          </c:tx>
          <c:layout>
            <c:manualLayout>
              <c:xMode val="edge"/>
              <c:yMode val="edge"/>
              <c:x val="4.0145450568678916E-2"/>
              <c:y val="0.35167249927092448"/>
            </c:manualLayout>
          </c:layout>
          <c:overlay val="0"/>
        </c:title>
        <c:numFmt formatCode="0.0" sourceLinked="1"/>
        <c:majorTickMark val="out"/>
        <c:minorTickMark val="none"/>
        <c:tickLblPos val="nextTo"/>
        <c:crossAx val="212902072"/>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7.9365450622445474E-2"/>
          <c:y val="7.0650144252710143E-2"/>
          <c:w val="0.84647520889491812"/>
          <c:h val="0.72477460406077165"/>
        </c:manualLayout>
      </c:layout>
      <c:bar3DChart>
        <c:barDir val="col"/>
        <c:grouping val="clustered"/>
        <c:varyColors val="0"/>
        <c:ser>
          <c:idx val="0"/>
          <c:order val="0"/>
          <c:invertIfNegative val="0"/>
          <c:dPt>
            <c:idx val="1"/>
            <c:invertIfNegative val="0"/>
            <c:bubble3D val="0"/>
            <c:spPr>
              <a:solidFill>
                <a:schemeClr val="accent5">
                  <a:lumMod val="75000"/>
                </a:schemeClr>
              </a:solidFill>
            </c:spPr>
            <c:extLst>
              <c:ext xmlns:c16="http://schemas.microsoft.com/office/drawing/2014/chart" uri="{C3380CC4-5D6E-409C-BE32-E72D297353CC}">
                <c16:uniqueId val="{00000001-C1BE-4776-8155-E86AFA347C40}"/>
              </c:ext>
            </c:extLst>
          </c:dPt>
          <c:dPt>
            <c:idx val="2"/>
            <c:invertIfNegative val="0"/>
            <c:bubble3D val="0"/>
            <c:spPr>
              <a:solidFill>
                <a:srgbClr val="FFC000"/>
              </a:solidFill>
            </c:spPr>
            <c:extLst>
              <c:ext xmlns:c16="http://schemas.microsoft.com/office/drawing/2014/chart" uri="{C3380CC4-5D6E-409C-BE32-E72D297353CC}">
                <c16:uniqueId val="{00000003-C1BE-4776-8155-E86AFA347C40}"/>
              </c:ext>
            </c:extLst>
          </c:dPt>
          <c:dPt>
            <c:idx val="3"/>
            <c:invertIfNegative val="0"/>
            <c:bubble3D val="0"/>
            <c:spPr>
              <a:solidFill>
                <a:schemeClr val="accent3"/>
              </a:solidFill>
            </c:spPr>
            <c:extLst>
              <c:ext xmlns:c16="http://schemas.microsoft.com/office/drawing/2014/chart" uri="{C3380CC4-5D6E-409C-BE32-E72D297353CC}">
                <c16:uniqueId val="{00000005-C1BE-4776-8155-E86AFA347C40}"/>
              </c:ext>
            </c:extLst>
          </c:dPt>
          <c:dPt>
            <c:idx val="4"/>
            <c:invertIfNegative val="0"/>
            <c:bubble3D val="0"/>
            <c:spPr>
              <a:solidFill>
                <a:srgbClr val="9933FF"/>
              </a:solidFill>
            </c:spPr>
            <c:extLst>
              <c:ext xmlns:c16="http://schemas.microsoft.com/office/drawing/2014/chart" uri="{C3380CC4-5D6E-409C-BE32-E72D297353CC}">
                <c16:uniqueId val="{00000007-C1BE-4776-8155-E86AFA347C40}"/>
              </c:ext>
            </c:extLst>
          </c:dPt>
          <c:dPt>
            <c:idx val="5"/>
            <c:invertIfNegative val="0"/>
            <c:bubble3D val="0"/>
            <c:spPr>
              <a:solidFill>
                <a:srgbClr val="FFCCCC"/>
              </a:solidFill>
            </c:spPr>
            <c:extLst>
              <c:ext xmlns:c16="http://schemas.microsoft.com/office/drawing/2014/chart" uri="{C3380CC4-5D6E-409C-BE32-E72D297353CC}">
                <c16:uniqueId val="{00000009-C1BE-4776-8155-E86AFA347C40}"/>
              </c:ext>
            </c:extLst>
          </c:dPt>
          <c:dLbls>
            <c:dLbl>
              <c:idx val="2"/>
              <c:layout>
                <c:manualLayout>
                  <c:x val="-9.2825943316239713E-3"/>
                  <c:y val="-1.7550084243859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BE-4776-8155-E86AFA347C40}"/>
                </c:ext>
              </c:extLst>
            </c:dLbl>
            <c:dLbl>
              <c:idx val="3"/>
              <c:layout>
                <c:manualLayout>
                  <c:x val="4.5584045584045581E-3"/>
                  <c:y val="-2.0898641588296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BE-4776-8155-E86AFA347C40}"/>
                </c:ext>
              </c:extLst>
            </c:dLbl>
            <c:dLbl>
              <c:idx val="4"/>
              <c:layout>
                <c:manualLayout>
                  <c:x val="1.367521367521367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1BE-4776-8155-E86AFA347C40}"/>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graf!$B$2:$B$7</c:f>
              <c:strCache>
                <c:ptCount val="6"/>
                <c:pt idx="0">
                  <c:v>Por la TV</c:v>
                </c:pt>
                <c:pt idx="1">
                  <c:v>Por la radio</c:v>
                </c:pt>
                <c:pt idx="2">
                  <c:v>Por el periódico</c:v>
                </c:pt>
                <c:pt idx="3">
                  <c:v>Por internet</c:v>
                </c:pt>
                <c:pt idx="4">
                  <c:v>Por familiares y/o amigos</c:v>
                </c:pt>
                <c:pt idx="5">
                  <c:v>Porque vio agua en el río</c:v>
                </c:pt>
              </c:strCache>
            </c:strRef>
          </c:cat>
          <c:val>
            <c:numRef>
              <c:f>graf!$C$2:$C$7</c:f>
              <c:numCache>
                <c:formatCode>###0.0</c:formatCode>
                <c:ptCount val="6"/>
                <c:pt idx="0">
                  <c:v>21</c:v>
                </c:pt>
                <c:pt idx="1">
                  <c:v>15</c:v>
                </c:pt>
                <c:pt idx="2">
                  <c:v>10</c:v>
                </c:pt>
                <c:pt idx="3">
                  <c:v>20</c:v>
                </c:pt>
                <c:pt idx="4">
                  <c:v>18</c:v>
                </c:pt>
                <c:pt idx="5">
                  <c:v>16</c:v>
                </c:pt>
              </c:numCache>
            </c:numRef>
          </c:val>
          <c:extLst>
            <c:ext xmlns:c16="http://schemas.microsoft.com/office/drawing/2014/chart" uri="{C3380CC4-5D6E-409C-BE32-E72D297353CC}">
              <c16:uniqueId val="{0000000A-C1BE-4776-8155-E86AFA347C40}"/>
            </c:ext>
          </c:extLst>
        </c:ser>
        <c:dLbls>
          <c:showLegendKey val="0"/>
          <c:showVal val="0"/>
          <c:showCatName val="0"/>
          <c:showSerName val="0"/>
          <c:showPercent val="0"/>
          <c:showBubbleSize val="0"/>
        </c:dLbls>
        <c:gapWidth val="150"/>
        <c:shape val="cylinder"/>
        <c:axId val="212556720"/>
        <c:axId val="212557112"/>
        <c:axId val="0"/>
      </c:bar3DChart>
      <c:catAx>
        <c:axId val="212556720"/>
        <c:scaling>
          <c:orientation val="minMax"/>
        </c:scaling>
        <c:delete val="0"/>
        <c:axPos val="b"/>
        <c:numFmt formatCode="General" sourceLinked="1"/>
        <c:majorTickMark val="none"/>
        <c:minorTickMark val="none"/>
        <c:tickLblPos val="nextTo"/>
        <c:txPr>
          <a:bodyPr/>
          <a:lstStyle/>
          <a:p>
            <a:pPr>
              <a:defRPr sz="1050"/>
            </a:pPr>
            <a:endParaRPr lang="en-US"/>
          </a:p>
        </c:txPr>
        <c:crossAx val="212557112"/>
        <c:crosses val="autoZero"/>
        <c:auto val="1"/>
        <c:lblAlgn val="ctr"/>
        <c:lblOffset val="100"/>
        <c:noMultiLvlLbl val="0"/>
      </c:catAx>
      <c:valAx>
        <c:axId val="212557112"/>
        <c:scaling>
          <c:orientation val="minMax"/>
        </c:scaling>
        <c:delete val="0"/>
        <c:axPos val="l"/>
        <c:majorGridlines/>
        <c:title>
          <c:tx>
            <c:rich>
              <a:bodyPr/>
              <a:lstStyle/>
              <a:p>
                <a:pPr>
                  <a:defRPr/>
                </a:pPr>
                <a:r>
                  <a:rPr lang="en-US"/>
                  <a:t>Porcentaje</a:t>
                </a:r>
              </a:p>
            </c:rich>
          </c:tx>
          <c:overlay val="0"/>
        </c:title>
        <c:numFmt formatCode="###0.0" sourceLinked="1"/>
        <c:majorTickMark val="out"/>
        <c:minorTickMark val="none"/>
        <c:tickLblPos val="nextTo"/>
        <c:crossAx val="212556720"/>
        <c:crosses val="autoZero"/>
        <c:crossBetween val="between"/>
      </c:valAx>
      <c:spPr>
        <a:noFill/>
        <a:ln w="25400">
          <a:noFill/>
        </a:ln>
      </c:spPr>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2923257694445847"/>
          <c:y val="6.8236661781703539E-2"/>
          <c:w val="0.83916188467788"/>
          <c:h val="0.67985006099530454"/>
        </c:manualLayout>
      </c:layout>
      <c:bar3DChart>
        <c:barDir val="col"/>
        <c:grouping val="clustered"/>
        <c:varyColors val="0"/>
        <c:ser>
          <c:idx val="0"/>
          <c:order val="0"/>
          <c:invertIfNegative val="0"/>
          <c:dPt>
            <c:idx val="1"/>
            <c:invertIfNegative val="0"/>
            <c:bubble3D val="0"/>
            <c:spPr>
              <a:solidFill>
                <a:schemeClr val="accent5">
                  <a:lumMod val="75000"/>
                </a:schemeClr>
              </a:solidFill>
            </c:spPr>
            <c:extLst>
              <c:ext xmlns:c16="http://schemas.microsoft.com/office/drawing/2014/chart" uri="{C3380CC4-5D6E-409C-BE32-E72D297353CC}">
                <c16:uniqueId val="{00000001-D543-4FF7-9197-3871E80F4822}"/>
              </c:ext>
            </c:extLst>
          </c:dPt>
          <c:dPt>
            <c:idx val="2"/>
            <c:invertIfNegative val="0"/>
            <c:bubble3D val="0"/>
            <c:spPr>
              <a:solidFill>
                <a:srgbClr val="FFC000"/>
              </a:solidFill>
            </c:spPr>
            <c:extLst>
              <c:ext xmlns:c16="http://schemas.microsoft.com/office/drawing/2014/chart" uri="{C3380CC4-5D6E-409C-BE32-E72D297353CC}">
                <c16:uniqueId val="{00000003-D543-4FF7-9197-3871E80F4822}"/>
              </c:ext>
            </c:extLst>
          </c:dPt>
          <c:dPt>
            <c:idx val="3"/>
            <c:invertIfNegative val="0"/>
            <c:bubble3D val="0"/>
            <c:spPr>
              <a:solidFill>
                <a:schemeClr val="accent3"/>
              </a:solidFill>
            </c:spPr>
            <c:extLst>
              <c:ext xmlns:c16="http://schemas.microsoft.com/office/drawing/2014/chart" uri="{C3380CC4-5D6E-409C-BE32-E72D297353CC}">
                <c16:uniqueId val="{00000005-D543-4FF7-9197-3871E80F4822}"/>
              </c:ext>
            </c:extLst>
          </c:dPt>
          <c:dPt>
            <c:idx val="4"/>
            <c:invertIfNegative val="0"/>
            <c:bubble3D val="0"/>
            <c:spPr>
              <a:solidFill>
                <a:srgbClr val="9933FF"/>
              </a:solidFill>
            </c:spPr>
            <c:extLst>
              <c:ext xmlns:c16="http://schemas.microsoft.com/office/drawing/2014/chart" uri="{C3380CC4-5D6E-409C-BE32-E72D297353CC}">
                <c16:uniqueId val="{00000007-D543-4FF7-9197-3871E80F4822}"/>
              </c:ext>
            </c:extLst>
          </c:dPt>
          <c:dPt>
            <c:idx val="5"/>
            <c:invertIfNegative val="0"/>
            <c:bubble3D val="0"/>
            <c:spPr>
              <a:solidFill>
                <a:srgbClr val="FFCCCC"/>
              </a:solidFill>
            </c:spPr>
            <c:extLst>
              <c:ext xmlns:c16="http://schemas.microsoft.com/office/drawing/2014/chart" uri="{C3380CC4-5D6E-409C-BE32-E72D297353CC}">
                <c16:uniqueId val="{00000009-D543-4FF7-9197-3871E80F4822}"/>
              </c:ext>
            </c:extLst>
          </c:dPt>
          <c:dLbls>
            <c:dLbl>
              <c:idx val="3"/>
              <c:layout>
                <c:manualLayout>
                  <c:x val="0"/>
                  <c:y val="-2.1188193871640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43-4FF7-9197-3871E80F4822}"/>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graf!$B$10:$B$15</c:f>
              <c:strCache>
                <c:ptCount val="6"/>
                <c:pt idx="0">
                  <c:v>Por la TV</c:v>
                </c:pt>
                <c:pt idx="1">
                  <c:v>Por la radio</c:v>
                </c:pt>
                <c:pt idx="2">
                  <c:v>Por el periódico</c:v>
                </c:pt>
                <c:pt idx="3">
                  <c:v>Por internet</c:v>
                </c:pt>
                <c:pt idx="4">
                  <c:v>Por familiares y/o amigos</c:v>
                </c:pt>
                <c:pt idx="5">
                  <c:v>Porque vio agua en el río</c:v>
                </c:pt>
              </c:strCache>
            </c:strRef>
          </c:cat>
          <c:val>
            <c:numRef>
              <c:f>graf!$C$10:$C$15</c:f>
              <c:numCache>
                <c:formatCode>###0.0</c:formatCode>
                <c:ptCount val="6"/>
                <c:pt idx="0">
                  <c:v>23.9</c:v>
                </c:pt>
                <c:pt idx="1">
                  <c:v>9</c:v>
                </c:pt>
                <c:pt idx="2">
                  <c:v>8.3000000000000007</c:v>
                </c:pt>
                <c:pt idx="3">
                  <c:v>14.6</c:v>
                </c:pt>
                <c:pt idx="4">
                  <c:v>22.9</c:v>
                </c:pt>
                <c:pt idx="5">
                  <c:v>8</c:v>
                </c:pt>
              </c:numCache>
            </c:numRef>
          </c:val>
          <c:extLst>
            <c:ext xmlns:c16="http://schemas.microsoft.com/office/drawing/2014/chart" uri="{C3380CC4-5D6E-409C-BE32-E72D297353CC}">
              <c16:uniqueId val="{0000000A-D543-4FF7-9197-3871E80F4822}"/>
            </c:ext>
          </c:extLst>
        </c:ser>
        <c:dLbls>
          <c:showLegendKey val="0"/>
          <c:showVal val="0"/>
          <c:showCatName val="0"/>
          <c:showSerName val="0"/>
          <c:showPercent val="0"/>
          <c:showBubbleSize val="0"/>
        </c:dLbls>
        <c:gapWidth val="150"/>
        <c:shape val="cylinder"/>
        <c:axId val="212557896"/>
        <c:axId val="212558288"/>
        <c:axId val="0"/>
      </c:bar3DChart>
      <c:catAx>
        <c:axId val="212557896"/>
        <c:scaling>
          <c:orientation val="minMax"/>
        </c:scaling>
        <c:delete val="0"/>
        <c:axPos val="b"/>
        <c:numFmt formatCode="General" sourceLinked="1"/>
        <c:majorTickMark val="none"/>
        <c:minorTickMark val="none"/>
        <c:tickLblPos val="nextTo"/>
        <c:txPr>
          <a:bodyPr/>
          <a:lstStyle/>
          <a:p>
            <a:pPr>
              <a:defRPr sz="1050"/>
            </a:pPr>
            <a:endParaRPr lang="en-US"/>
          </a:p>
        </c:txPr>
        <c:crossAx val="212558288"/>
        <c:crosses val="autoZero"/>
        <c:auto val="1"/>
        <c:lblAlgn val="ctr"/>
        <c:lblOffset val="100"/>
        <c:noMultiLvlLbl val="0"/>
      </c:catAx>
      <c:valAx>
        <c:axId val="212558288"/>
        <c:scaling>
          <c:orientation val="minMax"/>
        </c:scaling>
        <c:delete val="0"/>
        <c:axPos val="l"/>
        <c:majorGridlines/>
        <c:title>
          <c:tx>
            <c:rich>
              <a:bodyPr/>
              <a:lstStyle/>
              <a:p>
                <a:pPr>
                  <a:defRPr/>
                </a:pPr>
                <a:r>
                  <a:rPr lang="en-US"/>
                  <a:t>Porcentaje</a:t>
                </a:r>
              </a:p>
            </c:rich>
          </c:tx>
          <c:overlay val="0"/>
        </c:title>
        <c:numFmt formatCode="###0.0" sourceLinked="1"/>
        <c:majorTickMark val="out"/>
        <c:minorTickMark val="none"/>
        <c:tickLblPos val="nextTo"/>
        <c:crossAx val="212557896"/>
        <c:crosses val="autoZero"/>
        <c:crossBetween val="between"/>
      </c:valAx>
      <c:spPr>
        <a:noFill/>
        <a:ln w="25400">
          <a:noFill/>
        </a:ln>
      </c:spPr>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graf!$C$1</c:f>
              <c:strCache>
                <c:ptCount val="1"/>
                <c:pt idx="0">
                  <c:v>Percent</c:v>
                </c:pt>
              </c:strCache>
            </c:strRef>
          </c:tx>
          <c:invertIfNegative val="0"/>
          <c:dPt>
            <c:idx val="1"/>
            <c:invertIfNegative val="0"/>
            <c:bubble3D val="0"/>
            <c:spPr>
              <a:solidFill>
                <a:schemeClr val="accent5">
                  <a:lumMod val="75000"/>
                </a:schemeClr>
              </a:solidFill>
            </c:spPr>
            <c:extLst>
              <c:ext xmlns:c16="http://schemas.microsoft.com/office/drawing/2014/chart" uri="{C3380CC4-5D6E-409C-BE32-E72D297353CC}">
                <c16:uniqueId val="{00000001-7F77-49BD-9A27-370727A15348}"/>
              </c:ext>
            </c:extLst>
          </c:dPt>
          <c:dPt>
            <c:idx val="2"/>
            <c:invertIfNegative val="0"/>
            <c:bubble3D val="0"/>
            <c:spPr>
              <a:solidFill>
                <a:srgbClr val="CCCC00"/>
              </a:solidFill>
            </c:spPr>
            <c:extLst>
              <c:ext xmlns:c16="http://schemas.microsoft.com/office/drawing/2014/chart" uri="{C3380CC4-5D6E-409C-BE32-E72D297353CC}">
                <c16:uniqueId val="{00000003-7F77-49BD-9A27-370727A15348}"/>
              </c:ext>
            </c:extLst>
          </c:dPt>
          <c:dPt>
            <c:idx val="3"/>
            <c:invertIfNegative val="0"/>
            <c:bubble3D val="0"/>
            <c:spPr>
              <a:solidFill>
                <a:srgbClr val="FFC000"/>
              </a:solidFill>
            </c:spPr>
            <c:extLst>
              <c:ext xmlns:c16="http://schemas.microsoft.com/office/drawing/2014/chart" uri="{C3380CC4-5D6E-409C-BE32-E72D297353CC}">
                <c16:uniqueId val="{00000005-7F77-49BD-9A27-370727A15348}"/>
              </c:ext>
            </c:extLst>
          </c:dPt>
          <c:dPt>
            <c:idx val="4"/>
            <c:invertIfNegative val="0"/>
            <c:bubble3D val="0"/>
            <c:spPr>
              <a:solidFill>
                <a:schemeClr val="accent3"/>
              </a:solidFill>
            </c:spPr>
            <c:extLst>
              <c:ext xmlns:c16="http://schemas.microsoft.com/office/drawing/2014/chart" uri="{C3380CC4-5D6E-409C-BE32-E72D297353CC}">
                <c16:uniqueId val="{00000007-7F77-49BD-9A27-370727A15348}"/>
              </c:ext>
            </c:extLst>
          </c:dPt>
          <c:dPt>
            <c:idx val="5"/>
            <c:invertIfNegative val="0"/>
            <c:bubble3D val="0"/>
            <c:spPr>
              <a:solidFill>
                <a:srgbClr val="CC66FF"/>
              </a:solidFill>
            </c:spPr>
            <c:extLst>
              <c:ext xmlns:c16="http://schemas.microsoft.com/office/drawing/2014/chart" uri="{C3380CC4-5D6E-409C-BE32-E72D297353CC}">
                <c16:uniqueId val="{00000009-7F77-49BD-9A27-370727A15348}"/>
              </c:ext>
            </c:extLst>
          </c:dPt>
          <c:dPt>
            <c:idx val="6"/>
            <c:invertIfNegative val="0"/>
            <c:bubble3D val="0"/>
            <c:spPr>
              <a:solidFill>
                <a:schemeClr val="accent1">
                  <a:lumMod val="40000"/>
                  <a:lumOff val="60000"/>
                </a:schemeClr>
              </a:solidFill>
            </c:spPr>
            <c:extLst>
              <c:ext xmlns:c16="http://schemas.microsoft.com/office/drawing/2014/chart" uri="{C3380CC4-5D6E-409C-BE32-E72D297353CC}">
                <c16:uniqueId val="{0000000B-7F77-49BD-9A27-370727A15348}"/>
              </c:ext>
            </c:extLst>
          </c:dPt>
          <c:dLbls>
            <c:dLbl>
              <c:idx val="3"/>
              <c:layout>
                <c:manualLayout>
                  <c:x val="8.0555555555555561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77-49BD-9A27-370727A15348}"/>
                </c:ext>
              </c:extLst>
            </c:dLbl>
            <c:dLbl>
              <c:idx val="4"/>
              <c:layout>
                <c:manualLayout>
                  <c:x val="1.1111111111111112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77-49BD-9A27-370727A15348}"/>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graf!$B$2:$B$8</c:f>
              <c:numCache>
                <c:formatCode>General</c:formatCode>
                <c:ptCount val="7"/>
                <c:pt idx="0">
                  <c:v>1</c:v>
                </c:pt>
                <c:pt idx="1">
                  <c:v>2</c:v>
                </c:pt>
                <c:pt idx="2">
                  <c:v>3</c:v>
                </c:pt>
                <c:pt idx="3">
                  <c:v>4</c:v>
                </c:pt>
                <c:pt idx="4">
                  <c:v>5</c:v>
                </c:pt>
                <c:pt idx="5">
                  <c:v>6</c:v>
                </c:pt>
                <c:pt idx="6">
                  <c:v>7</c:v>
                </c:pt>
              </c:numCache>
            </c:numRef>
          </c:cat>
          <c:val>
            <c:numRef>
              <c:f>graf!$C$2:$C$8</c:f>
              <c:numCache>
                <c:formatCode>###0.0</c:formatCode>
                <c:ptCount val="7"/>
                <c:pt idx="0">
                  <c:v>5.9405940594059405</c:v>
                </c:pt>
                <c:pt idx="1">
                  <c:v>20.792079207920793</c:v>
                </c:pt>
                <c:pt idx="2">
                  <c:v>6.9306930693069315</c:v>
                </c:pt>
                <c:pt idx="3">
                  <c:v>38.613861386138616</c:v>
                </c:pt>
                <c:pt idx="4">
                  <c:v>14.85148514851485</c:v>
                </c:pt>
                <c:pt idx="5">
                  <c:v>4.9504950495049505</c:v>
                </c:pt>
                <c:pt idx="6">
                  <c:v>7.9207920792079207</c:v>
                </c:pt>
              </c:numCache>
            </c:numRef>
          </c:val>
          <c:extLst>
            <c:ext xmlns:c16="http://schemas.microsoft.com/office/drawing/2014/chart" uri="{C3380CC4-5D6E-409C-BE32-E72D297353CC}">
              <c16:uniqueId val="{0000000C-7F77-49BD-9A27-370727A15348}"/>
            </c:ext>
          </c:extLst>
        </c:ser>
        <c:dLbls>
          <c:showLegendKey val="0"/>
          <c:showVal val="0"/>
          <c:showCatName val="0"/>
          <c:showSerName val="0"/>
          <c:showPercent val="0"/>
          <c:showBubbleSize val="0"/>
        </c:dLbls>
        <c:gapWidth val="150"/>
        <c:shape val="cylinder"/>
        <c:axId val="169900664"/>
        <c:axId val="169901056"/>
        <c:axId val="0"/>
      </c:bar3DChart>
      <c:catAx>
        <c:axId val="169900664"/>
        <c:scaling>
          <c:orientation val="minMax"/>
        </c:scaling>
        <c:delete val="0"/>
        <c:axPos val="b"/>
        <c:numFmt formatCode="General" sourceLinked="1"/>
        <c:majorTickMark val="none"/>
        <c:minorTickMark val="none"/>
        <c:tickLblPos val="nextTo"/>
        <c:txPr>
          <a:bodyPr/>
          <a:lstStyle/>
          <a:p>
            <a:pPr>
              <a:defRPr sz="1200"/>
            </a:pPr>
            <a:endParaRPr lang="en-US"/>
          </a:p>
        </c:txPr>
        <c:crossAx val="169901056"/>
        <c:crosses val="autoZero"/>
        <c:auto val="1"/>
        <c:lblAlgn val="ctr"/>
        <c:lblOffset val="100"/>
        <c:noMultiLvlLbl val="0"/>
      </c:catAx>
      <c:valAx>
        <c:axId val="169901056"/>
        <c:scaling>
          <c:orientation val="minMax"/>
        </c:scaling>
        <c:delete val="0"/>
        <c:axPos val="l"/>
        <c:majorGridlines/>
        <c:title>
          <c:tx>
            <c:rich>
              <a:bodyPr/>
              <a:lstStyle/>
              <a:p>
                <a:pPr>
                  <a:defRPr/>
                </a:pPr>
                <a:r>
                  <a:rPr lang="en-US"/>
                  <a:t>Porcentaje</a:t>
                </a:r>
              </a:p>
            </c:rich>
          </c:tx>
          <c:overlay val="0"/>
        </c:title>
        <c:numFmt formatCode="###0.0" sourceLinked="1"/>
        <c:majorTickMark val="out"/>
        <c:minorTickMark val="none"/>
        <c:tickLblPos val="nextTo"/>
        <c:crossAx val="16990066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1"/>
          <c:order val="0"/>
          <c:invertIfNegative val="0"/>
          <c:dPt>
            <c:idx val="1"/>
            <c:invertIfNegative val="0"/>
            <c:bubble3D val="0"/>
            <c:spPr>
              <a:solidFill>
                <a:schemeClr val="accent5">
                  <a:lumMod val="75000"/>
                </a:schemeClr>
              </a:solidFill>
            </c:spPr>
            <c:extLst>
              <c:ext xmlns:c16="http://schemas.microsoft.com/office/drawing/2014/chart" uri="{C3380CC4-5D6E-409C-BE32-E72D297353CC}">
                <c16:uniqueId val="{00000001-F999-40EB-98E4-973A163CAB05}"/>
              </c:ext>
            </c:extLst>
          </c:dPt>
          <c:dPt>
            <c:idx val="2"/>
            <c:invertIfNegative val="0"/>
            <c:bubble3D val="0"/>
            <c:spPr>
              <a:solidFill>
                <a:srgbClr val="CCCC00"/>
              </a:solidFill>
            </c:spPr>
            <c:extLst>
              <c:ext xmlns:c16="http://schemas.microsoft.com/office/drawing/2014/chart" uri="{C3380CC4-5D6E-409C-BE32-E72D297353CC}">
                <c16:uniqueId val="{00000003-F999-40EB-98E4-973A163CAB05}"/>
              </c:ext>
            </c:extLst>
          </c:dPt>
          <c:dPt>
            <c:idx val="3"/>
            <c:invertIfNegative val="0"/>
            <c:bubble3D val="0"/>
            <c:spPr>
              <a:solidFill>
                <a:srgbClr val="FFC000"/>
              </a:solidFill>
            </c:spPr>
            <c:extLst>
              <c:ext xmlns:c16="http://schemas.microsoft.com/office/drawing/2014/chart" uri="{C3380CC4-5D6E-409C-BE32-E72D297353CC}">
                <c16:uniqueId val="{00000005-F999-40EB-98E4-973A163CAB05}"/>
              </c:ext>
            </c:extLst>
          </c:dPt>
          <c:dPt>
            <c:idx val="4"/>
            <c:invertIfNegative val="0"/>
            <c:bubble3D val="0"/>
            <c:spPr>
              <a:solidFill>
                <a:schemeClr val="accent3"/>
              </a:solidFill>
            </c:spPr>
            <c:extLst>
              <c:ext xmlns:c16="http://schemas.microsoft.com/office/drawing/2014/chart" uri="{C3380CC4-5D6E-409C-BE32-E72D297353CC}">
                <c16:uniqueId val="{00000007-F999-40EB-98E4-973A163CAB05}"/>
              </c:ext>
            </c:extLst>
          </c:dPt>
          <c:dPt>
            <c:idx val="5"/>
            <c:invertIfNegative val="0"/>
            <c:bubble3D val="0"/>
            <c:spPr>
              <a:solidFill>
                <a:srgbClr val="CC66FF"/>
              </a:solidFill>
            </c:spPr>
            <c:extLst>
              <c:ext xmlns:c16="http://schemas.microsoft.com/office/drawing/2014/chart" uri="{C3380CC4-5D6E-409C-BE32-E72D297353CC}">
                <c16:uniqueId val="{00000009-F999-40EB-98E4-973A163CAB05}"/>
              </c:ext>
            </c:extLst>
          </c:dPt>
          <c:dPt>
            <c:idx val="6"/>
            <c:invertIfNegative val="0"/>
            <c:bubble3D val="0"/>
            <c:spPr>
              <a:solidFill>
                <a:schemeClr val="accent1">
                  <a:lumMod val="40000"/>
                  <a:lumOff val="60000"/>
                </a:schemeClr>
              </a:solidFill>
            </c:spPr>
            <c:extLst>
              <c:ext xmlns:c16="http://schemas.microsoft.com/office/drawing/2014/chart" uri="{C3380CC4-5D6E-409C-BE32-E72D297353CC}">
                <c16:uniqueId val="{0000000B-F999-40EB-98E4-973A163CAB05}"/>
              </c:ext>
            </c:extLst>
          </c:dPt>
          <c:dLbls>
            <c:dLbl>
              <c:idx val="3"/>
              <c:layout>
                <c:manualLayout>
                  <c:x val="-1.0185067526415994E-16"/>
                  <c:y val="-2.602932842624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99-40EB-98E4-973A163CAB05}"/>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graf!$C$9:$C$15</c:f>
              <c:numCache>
                <c:formatCode>###0.0</c:formatCode>
                <c:ptCount val="7"/>
                <c:pt idx="0">
                  <c:v>3</c:v>
                </c:pt>
                <c:pt idx="1">
                  <c:v>33.666666666666664</c:v>
                </c:pt>
                <c:pt idx="2">
                  <c:v>2.666666666666667</c:v>
                </c:pt>
                <c:pt idx="3">
                  <c:v>24.166666666666668</c:v>
                </c:pt>
                <c:pt idx="4">
                  <c:v>3.5000000000000004</c:v>
                </c:pt>
                <c:pt idx="5">
                  <c:v>1.3333333333333335</c:v>
                </c:pt>
                <c:pt idx="6">
                  <c:v>31.666666666666664</c:v>
                </c:pt>
              </c:numCache>
            </c:numRef>
          </c:val>
          <c:extLst>
            <c:ext xmlns:c16="http://schemas.microsoft.com/office/drawing/2014/chart" uri="{C3380CC4-5D6E-409C-BE32-E72D297353CC}">
              <c16:uniqueId val="{0000000C-F999-40EB-98E4-973A163CAB05}"/>
            </c:ext>
          </c:extLst>
        </c:ser>
        <c:dLbls>
          <c:showLegendKey val="0"/>
          <c:showVal val="0"/>
          <c:showCatName val="0"/>
          <c:showSerName val="0"/>
          <c:showPercent val="0"/>
          <c:showBubbleSize val="0"/>
        </c:dLbls>
        <c:gapWidth val="150"/>
        <c:shape val="cylinder"/>
        <c:axId val="212898544"/>
        <c:axId val="212898936"/>
        <c:axId val="0"/>
      </c:bar3DChart>
      <c:catAx>
        <c:axId val="212898544"/>
        <c:scaling>
          <c:orientation val="minMax"/>
        </c:scaling>
        <c:delete val="0"/>
        <c:axPos val="b"/>
        <c:majorTickMark val="none"/>
        <c:minorTickMark val="none"/>
        <c:tickLblPos val="nextTo"/>
        <c:txPr>
          <a:bodyPr/>
          <a:lstStyle/>
          <a:p>
            <a:pPr>
              <a:defRPr sz="1200"/>
            </a:pPr>
            <a:endParaRPr lang="en-US"/>
          </a:p>
        </c:txPr>
        <c:crossAx val="212898936"/>
        <c:crosses val="autoZero"/>
        <c:auto val="1"/>
        <c:lblAlgn val="ctr"/>
        <c:lblOffset val="100"/>
        <c:noMultiLvlLbl val="0"/>
      </c:catAx>
      <c:valAx>
        <c:axId val="212898936"/>
        <c:scaling>
          <c:orientation val="minMax"/>
        </c:scaling>
        <c:delete val="0"/>
        <c:axPos val="l"/>
        <c:majorGridlines/>
        <c:title>
          <c:tx>
            <c:rich>
              <a:bodyPr/>
              <a:lstStyle/>
              <a:p>
                <a:pPr>
                  <a:defRPr/>
                </a:pPr>
                <a:r>
                  <a:rPr lang="en-US"/>
                  <a:t>Porcentaje</a:t>
                </a:r>
              </a:p>
            </c:rich>
          </c:tx>
          <c:overlay val="0"/>
        </c:title>
        <c:numFmt formatCode="###0.0" sourceLinked="1"/>
        <c:majorTickMark val="out"/>
        <c:minorTickMark val="none"/>
        <c:tickLblPos val="nextTo"/>
        <c:crossAx val="21289854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dPt>
            <c:idx val="1"/>
            <c:invertIfNegative val="0"/>
            <c:bubble3D val="0"/>
            <c:spPr>
              <a:solidFill>
                <a:srgbClr val="FF9900"/>
              </a:solidFill>
            </c:spPr>
            <c:extLst>
              <c:ext xmlns:c16="http://schemas.microsoft.com/office/drawing/2014/chart" uri="{C3380CC4-5D6E-409C-BE32-E72D297353CC}">
                <c16:uniqueId val="{00000001-7711-4FE6-97DF-A1FA62B786FF}"/>
              </c:ext>
            </c:extLst>
          </c:dPt>
          <c:dLbls>
            <c:dLbl>
              <c:idx val="0"/>
              <c:layout>
                <c:manualLayout>
                  <c:x val="2.500000000000005E-2"/>
                  <c:y val="0.287623970194679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11-4FE6-97DF-A1FA62B786FF}"/>
                </c:ext>
              </c:extLst>
            </c:dLbl>
            <c:dLbl>
              <c:idx val="1"/>
              <c:layout>
                <c:manualLayout>
                  <c:x val="1.9444444444444445E-2"/>
                  <c:y val="-2.8925618266110373E-2"/>
                </c:manualLayout>
              </c:layout>
              <c:spPr/>
              <c:txPr>
                <a:bodyPr/>
                <a:lstStyle/>
                <a:p>
                  <a:pPr>
                    <a:defRPr sz="14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11-4FE6-97DF-A1FA62B786FF}"/>
                </c:ext>
              </c:extLst>
            </c:dLbl>
            <c:dLbl>
              <c:idx val="2"/>
              <c:layout>
                <c:manualLayout>
                  <c:x val="1.6666666666666566E-2"/>
                  <c:y val="-9.64187275537012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11-4FE6-97DF-A1FA62B786FF}"/>
                </c:ext>
              </c:extLst>
            </c:dLbl>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'graficas RAW rio y hog'!$B$60:$B$61</c:f>
              <c:strCache>
                <c:ptCount val="2"/>
                <c:pt idx="0">
                  <c:v>Me gusta</c:v>
                </c:pt>
                <c:pt idx="1">
                  <c:v>No me gusta / me es indiferente</c:v>
                </c:pt>
              </c:strCache>
            </c:strRef>
          </c:cat>
          <c:val>
            <c:numRef>
              <c:f>'graficas RAW rio y hog'!$C$60:$C$61</c:f>
              <c:numCache>
                <c:formatCode>###0.0</c:formatCode>
                <c:ptCount val="2"/>
                <c:pt idx="0">
                  <c:v>93.069306930693074</c:v>
                </c:pt>
                <c:pt idx="1">
                  <c:v>6.9306930693069306</c:v>
                </c:pt>
              </c:numCache>
            </c:numRef>
          </c:val>
          <c:extLst>
            <c:ext xmlns:c16="http://schemas.microsoft.com/office/drawing/2014/chart" uri="{C3380CC4-5D6E-409C-BE32-E72D297353CC}">
              <c16:uniqueId val="{00000004-7711-4FE6-97DF-A1FA62B786FF}"/>
            </c:ext>
          </c:extLst>
        </c:ser>
        <c:dLbls>
          <c:showLegendKey val="0"/>
          <c:showVal val="0"/>
          <c:showCatName val="0"/>
          <c:showSerName val="0"/>
          <c:showPercent val="0"/>
          <c:showBubbleSize val="0"/>
        </c:dLbls>
        <c:gapWidth val="150"/>
        <c:shape val="cylinder"/>
        <c:axId val="169898312"/>
        <c:axId val="169898704"/>
        <c:axId val="0"/>
      </c:bar3DChart>
      <c:catAx>
        <c:axId val="169898312"/>
        <c:scaling>
          <c:orientation val="minMax"/>
        </c:scaling>
        <c:delete val="0"/>
        <c:axPos val="b"/>
        <c:numFmt formatCode="General" sourceLinked="1"/>
        <c:majorTickMark val="none"/>
        <c:minorTickMark val="none"/>
        <c:tickLblPos val="nextTo"/>
        <c:txPr>
          <a:bodyPr/>
          <a:lstStyle/>
          <a:p>
            <a:pPr>
              <a:defRPr sz="1100"/>
            </a:pPr>
            <a:endParaRPr lang="en-US"/>
          </a:p>
        </c:txPr>
        <c:crossAx val="169898704"/>
        <c:crosses val="autoZero"/>
        <c:auto val="1"/>
        <c:lblAlgn val="ctr"/>
        <c:lblOffset val="100"/>
        <c:noMultiLvlLbl val="0"/>
      </c:catAx>
      <c:valAx>
        <c:axId val="169898704"/>
        <c:scaling>
          <c:orientation val="minMax"/>
        </c:scaling>
        <c:delete val="0"/>
        <c:axPos val="l"/>
        <c:majorGridlines/>
        <c:title>
          <c:tx>
            <c:rich>
              <a:bodyPr/>
              <a:lstStyle/>
              <a:p>
                <a:pPr>
                  <a:defRPr/>
                </a:pPr>
                <a:r>
                  <a:rPr lang="en-US"/>
                  <a:t>Porcentaje</a:t>
                </a:r>
              </a:p>
            </c:rich>
          </c:tx>
          <c:overlay val="0"/>
        </c:title>
        <c:numFmt formatCode="###0.0" sourceLinked="1"/>
        <c:majorTickMark val="out"/>
        <c:minorTickMark val="none"/>
        <c:tickLblPos val="nextTo"/>
        <c:crossAx val="169898312"/>
        <c:crosses val="autoZero"/>
        <c:crossBetween val="between"/>
      </c:valAx>
      <c:spPr>
        <a:noFill/>
        <a:ln w="25400">
          <a:noFill/>
        </a:ln>
      </c:spPr>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dPt>
            <c:idx val="1"/>
            <c:invertIfNegative val="0"/>
            <c:bubble3D val="0"/>
            <c:spPr>
              <a:solidFill>
                <a:srgbClr val="FF9900"/>
              </a:solidFill>
            </c:spPr>
            <c:extLst>
              <c:ext xmlns:c16="http://schemas.microsoft.com/office/drawing/2014/chart" uri="{C3380CC4-5D6E-409C-BE32-E72D297353CC}">
                <c16:uniqueId val="{00000001-88D0-418B-A59F-6ABADCF722DB}"/>
              </c:ext>
            </c:extLst>
          </c:dPt>
          <c:dLbls>
            <c:dLbl>
              <c:idx val="0"/>
              <c:layout>
                <c:manualLayout>
                  <c:x val="2.5000000000000001E-2"/>
                  <c:y val="0.35807695593278255"/>
                </c:manualLayout>
              </c:layout>
              <c:spPr/>
              <c:txPr>
                <a:bodyPr/>
                <a:lstStyle/>
                <a:p>
                  <a:pPr>
                    <a:defRPr sz="14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D0-418B-A59F-6ABADCF722DB}"/>
                </c:ext>
              </c:extLst>
            </c:dLbl>
            <c:dLbl>
              <c:idx val="1"/>
              <c:layout>
                <c:manualLayout>
                  <c:x val="2.7777777777777776E-2"/>
                  <c:y val="-5.1880270431885582E-2"/>
                </c:manualLayout>
              </c:layout>
              <c:spPr/>
              <c:txPr>
                <a:bodyPr/>
                <a:lstStyle/>
                <a:p>
                  <a:pPr>
                    <a:defRPr sz="14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D0-418B-A59F-6ABADCF722DB}"/>
                </c:ext>
              </c:extLst>
            </c:dLbl>
            <c:dLbl>
              <c:idx val="2"/>
              <c:layout>
                <c:manualLayout>
                  <c:x val="1.6666666666666566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D0-418B-A59F-6ABADCF722DB}"/>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'graficas RAW rio y hog'!$B$64:$B$65</c:f>
              <c:strCache>
                <c:ptCount val="2"/>
                <c:pt idx="0">
                  <c:v>Me gusta</c:v>
                </c:pt>
                <c:pt idx="1">
                  <c:v>No me gusta / me es indiferente</c:v>
                </c:pt>
              </c:strCache>
            </c:strRef>
          </c:cat>
          <c:val>
            <c:numRef>
              <c:f>'graficas RAW rio y hog'!$C$64:$C$65</c:f>
              <c:numCache>
                <c:formatCode>###0.0</c:formatCode>
                <c:ptCount val="2"/>
                <c:pt idx="0">
                  <c:v>76.5</c:v>
                </c:pt>
                <c:pt idx="1">
                  <c:v>23.166666666666668</c:v>
                </c:pt>
              </c:numCache>
            </c:numRef>
          </c:val>
          <c:extLst>
            <c:ext xmlns:c16="http://schemas.microsoft.com/office/drawing/2014/chart" uri="{C3380CC4-5D6E-409C-BE32-E72D297353CC}">
              <c16:uniqueId val="{00000004-88D0-418B-A59F-6ABADCF722DB}"/>
            </c:ext>
          </c:extLst>
        </c:ser>
        <c:dLbls>
          <c:showLegendKey val="0"/>
          <c:showVal val="0"/>
          <c:showCatName val="0"/>
          <c:showSerName val="0"/>
          <c:showPercent val="0"/>
          <c:showBubbleSize val="0"/>
        </c:dLbls>
        <c:gapWidth val="150"/>
        <c:shape val="cylinder"/>
        <c:axId val="169899488"/>
        <c:axId val="169899880"/>
        <c:axId val="0"/>
      </c:bar3DChart>
      <c:catAx>
        <c:axId val="169899488"/>
        <c:scaling>
          <c:orientation val="minMax"/>
        </c:scaling>
        <c:delete val="0"/>
        <c:axPos val="b"/>
        <c:numFmt formatCode="General" sourceLinked="1"/>
        <c:majorTickMark val="none"/>
        <c:minorTickMark val="none"/>
        <c:tickLblPos val="nextTo"/>
        <c:txPr>
          <a:bodyPr/>
          <a:lstStyle/>
          <a:p>
            <a:pPr>
              <a:defRPr sz="1100"/>
            </a:pPr>
            <a:endParaRPr lang="en-US"/>
          </a:p>
        </c:txPr>
        <c:crossAx val="169899880"/>
        <c:crosses val="autoZero"/>
        <c:auto val="1"/>
        <c:lblAlgn val="ctr"/>
        <c:lblOffset val="100"/>
        <c:noMultiLvlLbl val="0"/>
      </c:catAx>
      <c:valAx>
        <c:axId val="169899880"/>
        <c:scaling>
          <c:orientation val="minMax"/>
        </c:scaling>
        <c:delete val="0"/>
        <c:axPos val="l"/>
        <c:majorGridlines/>
        <c:title>
          <c:tx>
            <c:rich>
              <a:bodyPr/>
              <a:lstStyle/>
              <a:p>
                <a:pPr>
                  <a:defRPr/>
                </a:pPr>
                <a:r>
                  <a:rPr lang="en-US"/>
                  <a:t>Porcentake</a:t>
                </a:r>
              </a:p>
            </c:rich>
          </c:tx>
          <c:overlay val="0"/>
        </c:title>
        <c:numFmt formatCode="###0.0" sourceLinked="1"/>
        <c:majorTickMark val="none"/>
        <c:minorTickMark val="none"/>
        <c:tickLblPos val="nextTo"/>
        <c:crossAx val="169899488"/>
        <c:crosses val="autoZero"/>
        <c:crossBetween val="between"/>
      </c:valAx>
      <c:spPr>
        <a:noFill/>
        <a:ln w="25400">
          <a:no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graf!$C$90</c:f>
              <c:strCache>
                <c:ptCount val="1"/>
                <c:pt idx="0">
                  <c:v>Me gusta</c:v>
                </c:pt>
              </c:strCache>
            </c:strRef>
          </c:tx>
          <c:invertIfNegative val="0"/>
          <c:dLbls>
            <c:dLbl>
              <c:idx val="0"/>
              <c:layout>
                <c:manualLayout>
                  <c:x val="5.5555555555555558E-3"/>
                  <c:y val="-3.96825396825395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5B-4BA4-BFCD-00447EDE58BA}"/>
                </c:ext>
              </c:extLst>
            </c:dLbl>
            <c:dLbl>
              <c:idx val="1"/>
              <c:layout>
                <c:manualLayout>
                  <c:x val="8.3333333333333332E-3"/>
                  <c:y val="-1.984126984126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5B-4BA4-BFCD-00447EDE58BA}"/>
                </c:ext>
              </c:extLst>
            </c:dLbl>
            <c:dLbl>
              <c:idx val="2"/>
              <c:layout>
                <c:manualLayout>
                  <c:x val="6.9444444444444448E-2"/>
                  <c:y val="4.761904761904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5B-4BA4-BFCD-00447EDE58BA}"/>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graf!$B$91:$B$93</c:f>
              <c:strCache>
                <c:ptCount val="3"/>
                <c:pt idx="0">
                  <c:v>Cómoda</c:v>
                </c:pt>
                <c:pt idx="1">
                  <c:v>Media</c:v>
                </c:pt>
                <c:pt idx="2">
                  <c:v>Modesta</c:v>
                </c:pt>
              </c:strCache>
            </c:strRef>
          </c:cat>
          <c:val>
            <c:numRef>
              <c:f>graf!$C$91:$C$93</c:f>
              <c:numCache>
                <c:formatCode>0.0</c:formatCode>
                <c:ptCount val="3"/>
                <c:pt idx="0">
                  <c:v>90.909090909090892</c:v>
                </c:pt>
                <c:pt idx="1">
                  <c:v>89.285714285714306</c:v>
                </c:pt>
                <c:pt idx="2">
                  <c:v>100</c:v>
                </c:pt>
              </c:numCache>
            </c:numRef>
          </c:val>
          <c:extLst>
            <c:ext xmlns:c16="http://schemas.microsoft.com/office/drawing/2014/chart" uri="{C3380CC4-5D6E-409C-BE32-E72D297353CC}">
              <c16:uniqueId val="{00000003-B05B-4BA4-BFCD-00447EDE58BA}"/>
            </c:ext>
          </c:extLst>
        </c:ser>
        <c:ser>
          <c:idx val="1"/>
          <c:order val="1"/>
          <c:tx>
            <c:strRef>
              <c:f>graf!$D$90</c:f>
              <c:strCache>
                <c:ptCount val="1"/>
                <c:pt idx="0">
                  <c:v>No me gusta/Me es indiferente</c:v>
                </c:pt>
              </c:strCache>
            </c:strRef>
          </c:tx>
          <c:spPr>
            <a:solidFill>
              <a:srgbClr val="92D050"/>
            </a:solidFill>
          </c:spPr>
          <c:invertIfNegative val="0"/>
          <c:dLbls>
            <c:dLbl>
              <c:idx val="0"/>
              <c:layout>
                <c:manualLayout>
                  <c:x val="1.1111111111111112E-2"/>
                  <c:y val="-1.5873328333958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5B-4BA4-BFCD-00447EDE58BA}"/>
                </c:ext>
              </c:extLst>
            </c:dLbl>
            <c:dLbl>
              <c:idx val="1"/>
              <c:layout>
                <c:manualLayout>
                  <c:x val="3.0574482497559421E-2"/>
                  <c:y val="-3.03294627446133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5B-4BA4-BFCD-00447EDE58BA}"/>
                </c:ext>
              </c:extLst>
            </c:dLbl>
            <c:dLbl>
              <c:idx val="2"/>
              <c:layout>
                <c:manualLayout>
                  <c:x val="0"/>
                  <c:y val="-1.8955914215383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5B-4BA4-BFCD-00447EDE58BA}"/>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graf!$B$91:$B$93</c:f>
              <c:strCache>
                <c:ptCount val="3"/>
                <c:pt idx="0">
                  <c:v>Cómoda</c:v>
                </c:pt>
                <c:pt idx="1">
                  <c:v>Media</c:v>
                </c:pt>
                <c:pt idx="2">
                  <c:v>Modesta</c:v>
                </c:pt>
              </c:strCache>
            </c:strRef>
          </c:cat>
          <c:val>
            <c:numRef>
              <c:f>graf!$D$91:$D$93</c:f>
              <c:numCache>
                <c:formatCode>0.0</c:formatCode>
                <c:ptCount val="3"/>
                <c:pt idx="0">
                  <c:v>9.0909090909090899</c:v>
                </c:pt>
                <c:pt idx="1">
                  <c:v>10.714285714285699</c:v>
                </c:pt>
                <c:pt idx="2">
                  <c:v>0</c:v>
                </c:pt>
              </c:numCache>
            </c:numRef>
          </c:val>
          <c:extLst>
            <c:ext xmlns:c16="http://schemas.microsoft.com/office/drawing/2014/chart" uri="{C3380CC4-5D6E-409C-BE32-E72D297353CC}">
              <c16:uniqueId val="{00000007-B05B-4BA4-BFCD-00447EDE58BA}"/>
            </c:ext>
          </c:extLst>
        </c:ser>
        <c:dLbls>
          <c:showLegendKey val="0"/>
          <c:showVal val="0"/>
          <c:showCatName val="0"/>
          <c:showSerName val="0"/>
          <c:showPercent val="0"/>
          <c:showBubbleSize val="0"/>
        </c:dLbls>
        <c:gapWidth val="150"/>
        <c:shape val="cylinder"/>
        <c:axId val="212726512"/>
        <c:axId val="213577568"/>
        <c:axId val="0"/>
      </c:bar3DChart>
      <c:catAx>
        <c:axId val="212726512"/>
        <c:scaling>
          <c:orientation val="minMax"/>
        </c:scaling>
        <c:delete val="0"/>
        <c:axPos val="b"/>
        <c:title>
          <c:tx>
            <c:rich>
              <a:bodyPr/>
              <a:lstStyle/>
              <a:p>
                <a:pPr>
                  <a:defRPr/>
                </a:pPr>
                <a:r>
                  <a:rPr lang="en-US"/>
                  <a:t>Condición socioeconómica</a:t>
                </a:r>
              </a:p>
            </c:rich>
          </c:tx>
          <c:layout>
            <c:manualLayout>
              <c:xMode val="edge"/>
              <c:yMode val="edge"/>
              <c:x val="0.24335296524645636"/>
              <c:y val="0.91024091026598586"/>
            </c:manualLayout>
          </c:layout>
          <c:overlay val="0"/>
        </c:title>
        <c:numFmt formatCode="General" sourceLinked="1"/>
        <c:majorTickMark val="none"/>
        <c:minorTickMark val="none"/>
        <c:tickLblPos val="nextTo"/>
        <c:crossAx val="213577568"/>
        <c:crosses val="autoZero"/>
        <c:auto val="1"/>
        <c:lblAlgn val="ctr"/>
        <c:lblOffset val="100"/>
        <c:noMultiLvlLbl val="0"/>
      </c:catAx>
      <c:valAx>
        <c:axId val="213577568"/>
        <c:scaling>
          <c:orientation val="minMax"/>
        </c:scaling>
        <c:delete val="0"/>
        <c:axPos val="l"/>
        <c:majorGridlines/>
        <c:title>
          <c:tx>
            <c:rich>
              <a:bodyPr/>
              <a:lstStyle/>
              <a:p>
                <a:pPr>
                  <a:defRPr/>
                </a:pPr>
                <a:r>
                  <a:rPr lang="en-US"/>
                  <a:t>Porcentaje</a:t>
                </a:r>
              </a:p>
            </c:rich>
          </c:tx>
          <c:overlay val="0"/>
        </c:title>
        <c:numFmt formatCode="0.0" sourceLinked="1"/>
        <c:majorTickMark val="out"/>
        <c:minorTickMark val="none"/>
        <c:tickLblPos val="nextTo"/>
        <c:crossAx val="212726512"/>
        <c:crosses val="autoZero"/>
        <c:crossBetween val="between"/>
      </c:valAx>
      <c:spPr>
        <a:noFill/>
        <a:ln w="25400">
          <a:noFill/>
        </a:ln>
      </c:spPr>
    </c:plotArea>
    <c:legend>
      <c:legendPos val="r"/>
      <c:layout>
        <c:manualLayout>
          <c:xMode val="edge"/>
          <c:yMode val="edge"/>
          <c:x val="0.75250034865419491"/>
          <c:y val="0.36288873803762406"/>
          <c:w val="0.24506673471170512"/>
          <c:h val="0.22872832980783181"/>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graf!$C$94</c:f>
              <c:strCache>
                <c:ptCount val="1"/>
                <c:pt idx="0">
                  <c:v>Me gusta</c:v>
                </c:pt>
              </c:strCache>
            </c:strRef>
          </c:tx>
          <c:invertIfNegative val="0"/>
          <c:dLbls>
            <c:dLbl>
              <c:idx val="0"/>
              <c:layout>
                <c:manualLayout>
                  <c:x val="5.5525703810156306E-2"/>
                  <c:y val="5.6760713197845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2E-4E38-AFA7-C0BD2E2C5553}"/>
                </c:ext>
              </c:extLst>
            </c:dLbl>
            <c:dLbl>
              <c:idx val="1"/>
              <c:layout>
                <c:manualLayout>
                  <c:x val="6.3854559381679749E-2"/>
                  <c:y val="9.1690382858058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2E-4E38-AFA7-C0BD2E2C5553}"/>
                </c:ext>
              </c:extLst>
            </c:dLbl>
            <c:dLbl>
              <c:idx val="2"/>
              <c:layout>
                <c:manualLayout>
                  <c:x val="7.7735985334218827E-2"/>
                  <c:y val="0.13535246993332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2E-4E38-AFA7-C0BD2E2C5553}"/>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graf!$B$95:$B$97</c:f>
              <c:strCache>
                <c:ptCount val="3"/>
                <c:pt idx="0">
                  <c:v>Cómoda</c:v>
                </c:pt>
                <c:pt idx="1">
                  <c:v>Media</c:v>
                </c:pt>
                <c:pt idx="2">
                  <c:v>Modesta</c:v>
                </c:pt>
              </c:strCache>
            </c:strRef>
          </c:cat>
          <c:val>
            <c:numRef>
              <c:f>graf!$C$95:$C$97</c:f>
              <c:numCache>
                <c:formatCode>0.0</c:formatCode>
                <c:ptCount val="3"/>
                <c:pt idx="0">
                  <c:v>79.220779220779207</c:v>
                </c:pt>
                <c:pt idx="1">
                  <c:v>74.869109947643992</c:v>
                </c:pt>
                <c:pt idx="2">
                  <c:v>79.4326241134752</c:v>
                </c:pt>
              </c:numCache>
            </c:numRef>
          </c:val>
          <c:extLst>
            <c:ext xmlns:c16="http://schemas.microsoft.com/office/drawing/2014/chart" uri="{C3380CC4-5D6E-409C-BE32-E72D297353CC}">
              <c16:uniqueId val="{00000003-442E-4E38-AFA7-C0BD2E2C5553}"/>
            </c:ext>
          </c:extLst>
        </c:ser>
        <c:ser>
          <c:idx val="1"/>
          <c:order val="1"/>
          <c:tx>
            <c:strRef>
              <c:f>graf!$D$94</c:f>
              <c:strCache>
                <c:ptCount val="1"/>
                <c:pt idx="0">
                  <c:v>No me gusta/Me es indiferente</c:v>
                </c:pt>
              </c:strCache>
            </c:strRef>
          </c:tx>
          <c:spPr>
            <a:solidFill>
              <a:srgbClr val="92D050"/>
            </a:solidFill>
          </c:spPr>
          <c:invertIfNegative val="0"/>
          <c:dLbls>
            <c:dLbl>
              <c:idx val="0"/>
              <c:layout>
                <c:manualLayout>
                  <c:x val="4.1651710432142997E-2"/>
                  <c:y val="-4.6295564138230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2E-4E38-AFA7-C0BD2E2C5553}"/>
                </c:ext>
              </c:extLst>
            </c:dLbl>
            <c:dLbl>
              <c:idx val="1"/>
              <c:layout>
                <c:manualLayout>
                  <c:x val="2.7770284479603922E-2"/>
                  <c:y val="-1.3098626122579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2E-4E38-AFA7-C0BD2E2C5553}"/>
                </c:ext>
              </c:extLst>
            </c:dLbl>
            <c:dLbl>
              <c:idx val="2"/>
              <c:layout>
                <c:manualLayout>
                  <c:x val="4.7196848238632863E-2"/>
                  <c:y val="-4.36620870752658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2E-4E38-AFA7-C0BD2E2C5553}"/>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graf!$B$95:$B$97</c:f>
              <c:strCache>
                <c:ptCount val="3"/>
                <c:pt idx="0">
                  <c:v>Cómoda</c:v>
                </c:pt>
                <c:pt idx="1">
                  <c:v>Media</c:v>
                </c:pt>
                <c:pt idx="2">
                  <c:v>Modesta</c:v>
                </c:pt>
              </c:strCache>
            </c:strRef>
          </c:cat>
          <c:val>
            <c:numRef>
              <c:f>graf!$D$95:$D$97</c:f>
              <c:numCache>
                <c:formatCode>0.0</c:formatCode>
                <c:ptCount val="3"/>
                <c:pt idx="0">
                  <c:v>20.7792207792208</c:v>
                </c:pt>
                <c:pt idx="1">
                  <c:v>25.130890052355998</c:v>
                </c:pt>
                <c:pt idx="2">
                  <c:v>20.5673758865248</c:v>
                </c:pt>
              </c:numCache>
            </c:numRef>
          </c:val>
          <c:extLst>
            <c:ext xmlns:c16="http://schemas.microsoft.com/office/drawing/2014/chart" uri="{C3380CC4-5D6E-409C-BE32-E72D297353CC}">
              <c16:uniqueId val="{00000007-442E-4E38-AFA7-C0BD2E2C5553}"/>
            </c:ext>
          </c:extLst>
        </c:ser>
        <c:dLbls>
          <c:showLegendKey val="0"/>
          <c:showVal val="0"/>
          <c:showCatName val="0"/>
          <c:showSerName val="0"/>
          <c:showPercent val="0"/>
          <c:showBubbleSize val="0"/>
        </c:dLbls>
        <c:gapWidth val="150"/>
        <c:shape val="cylinder"/>
        <c:axId val="120868064"/>
        <c:axId val="120867280"/>
        <c:axId val="0"/>
      </c:bar3DChart>
      <c:catAx>
        <c:axId val="120868064"/>
        <c:scaling>
          <c:orientation val="minMax"/>
        </c:scaling>
        <c:delete val="0"/>
        <c:axPos val="b"/>
        <c:title>
          <c:tx>
            <c:rich>
              <a:bodyPr/>
              <a:lstStyle/>
              <a:p>
                <a:pPr>
                  <a:defRPr sz="1000"/>
                </a:pPr>
                <a:r>
                  <a:rPr lang="en-US" sz="1000" b="1" i="0" baseline="0">
                    <a:effectLst/>
                  </a:rPr>
                  <a:t>Condición socioeconómica</a:t>
                </a:r>
                <a:endParaRPr lang="en-US" sz="1000">
                  <a:effectLst/>
                </a:endParaRPr>
              </a:p>
            </c:rich>
          </c:tx>
          <c:overlay val="0"/>
        </c:title>
        <c:numFmt formatCode="General" sourceLinked="1"/>
        <c:majorTickMark val="none"/>
        <c:minorTickMark val="none"/>
        <c:tickLblPos val="nextTo"/>
        <c:crossAx val="120867280"/>
        <c:crosses val="autoZero"/>
        <c:auto val="1"/>
        <c:lblAlgn val="ctr"/>
        <c:lblOffset val="100"/>
        <c:noMultiLvlLbl val="0"/>
      </c:catAx>
      <c:valAx>
        <c:axId val="120867280"/>
        <c:scaling>
          <c:orientation val="minMax"/>
        </c:scaling>
        <c:delete val="0"/>
        <c:axPos val="l"/>
        <c:majorGridlines/>
        <c:title>
          <c:tx>
            <c:rich>
              <a:bodyPr/>
              <a:lstStyle/>
              <a:p>
                <a:pPr>
                  <a:defRPr/>
                </a:pPr>
                <a:r>
                  <a:rPr lang="en-US"/>
                  <a:t>Porcentaje</a:t>
                </a:r>
              </a:p>
            </c:rich>
          </c:tx>
          <c:overlay val="0"/>
        </c:title>
        <c:numFmt formatCode="0.0" sourceLinked="1"/>
        <c:majorTickMark val="out"/>
        <c:minorTickMark val="none"/>
        <c:tickLblPos val="nextTo"/>
        <c:crossAx val="120868064"/>
        <c:crosses val="autoZero"/>
        <c:crossBetween val="between"/>
      </c:valAx>
      <c:spPr>
        <a:noFill/>
        <a:ln w="25400">
          <a:noFill/>
        </a:ln>
      </c:spPr>
    </c:plotArea>
    <c:legend>
      <c:legendPos val="r"/>
      <c:layout>
        <c:manualLayout>
          <c:xMode val="edge"/>
          <c:yMode val="edge"/>
          <c:x val="0.7403855641526591"/>
          <c:y val="0.38076288151545484"/>
          <c:w val="0.24274534003087669"/>
          <c:h val="0.23847423696909034"/>
        </c:manualLayout>
      </c:layout>
      <c:overlay val="0"/>
      <c:spPr>
        <a:solidFill>
          <a:schemeClr val="bg1"/>
        </a:solidFill>
      </c:sp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3D834-A5DE-418C-AA9C-BE3745CD44AF}" type="doc">
      <dgm:prSet loTypeId="urn:microsoft.com/office/officeart/2005/8/layout/cycle7" loCatId="cycle" qsTypeId="urn:microsoft.com/office/officeart/2005/8/quickstyle/3d3" qsCatId="3D" csTypeId="urn:microsoft.com/office/officeart/2005/8/colors/accent1_2" csCatId="accent1" phldr="1"/>
      <dgm:spPr/>
      <dgm:t>
        <a:bodyPr/>
        <a:lstStyle/>
        <a:p>
          <a:endParaRPr lang="es-MX"/>
        </a:p>
      </dgm:t>
    </dgm:pt>
    <dgm:pt modelId="{4D630C51-5D04-4686-B92A-1B4EC28ED728}">
      <dgm:prSet phldrT="[Text]"/>
      <dgm:spPr/>
      <dgm:t>
        <a:bodyPr/>
        <a:lstStyle/>
        <a:p>
          <a:r>
            <a:rPr lang="es-MX" b="1" dirty="0" err="1">
              <a:solidFill>
                <a:schemeClr val="bg1"/>
              </a:solidFill>
              <a:effectLst>
                <a:outerShdw blurRad="38100" dist="38100" dir="2700000" algn="tl">
                  <a:srgbClr val="000000">
                    <a:alpha val="43137"/>
                  </a:srgbClr>
                </a:outerShdw>
              </a:effectLst>
            </a:rPr>
            <a:t>Logistic</a:t>
          </a:r>
          <a:r>
            <a:rPr lang="es-MX" b="1" dirty="0">
              <a:solidFill>
                <a:schemeClr val="bg1"/>
              </a:solidFill>
              <a:effectLst>
                <a:outerShdw blurRad="38100" dist="38100" dir="2700000" algn="tl">
                  <a:srgbClr val="000000">
                    <a:alpha val="43137"/>
                  </a:srgbClr>
                </a:outerShdw>
              </a:effectLst>
            </a:rPr>
            <a:t> </a:t>
          </a:r>
          <a:r>
            <a:rPr lang="es-MX" b="1" dirty="0" err="1">
              <a:solidFill>
                <a:schemeClr val="bg1"/>
              </a:solidFill>
              <a:effectLst>
                <a:outerShdw blurRad="38100" dist="38100" dir="2700000" algn="tl">
                  <a:srgbClr val="000000">
                    <a:alpha val="43137"/>
                  </a:srgbClr>
                </a:outerShdw>
              </a:effectLst>
            </a:rPr>
            <a:t>regression</a:t>
          </a:r>
          <a:r>
            <a:rPr lang="es-MX" b="1" dirty="0">
              <a:solidFill>
                <a:schemeClr val="bg1"/>
              </a:solidFill>
              <a:effectLst>
                <a:outerShdw blurRad="38100" dist="38100" dir="2700000" algn="tl">
                  <a:srgbClr val="000000">
                    <a:alpha val="43137"/>
                  </a:srgbClr>
                </a:outerShdw>
              </a:effectLst>
            </a:rPr>
            <a:t> </a:t>
          </a:r>
          <a:r>
            <a:rPr lang="es-MX" b="1" dirty="0" err="1">
              <a:solidFill>
                <a:schemeClr val="bg1"/>
              </a:solidFill>
              <a:effectLst>
                <a:outerShdw blurRad="38100" dist="38100" dir="2700000" algn="tl">
                  <a:srgbClr val="000000">
                    <a:alpha val="43137"/>
                  </a:srgbClr>
                </a:outerShdw>
              </a:effectLst>
            </a:rPr>
            <a:t>model</a:t>
          </a:r>
          <a:endParaRPr lang="es-MX" b="1" dirty="0">
            <a:solidFill>
              <a:schemeClr val="bg1"/>
            </a:solidFill>
            <a:effectLst>
              <a:outerShdw blurRad="38100" dist="38100" dir="2700000" algn="tl">
                <a:srgbClr val="000000">
                  <a:alpha val="43137"/>
                </a:srgbClr>
              </a:outerShdw>
            </a:effectLst>
          </a:endParaRPr>
        </a:p>
      </dgm:t>
    </dgm:pt>
    <dgm:pt modelId="{54CDA76A-0691-4617-80A3-0AB97AE6A41D}" type="parTrans" cxnId="{788ED3F2-C33B-4BBC-A78E-355DBF131140}">
      <dgm:prSet/>
      <dgm:spPr/>
      <dgm:t>
        <a:bodyPr/>
        <a:lstStyle/>
        <a:p>
          <a:endParaRPr lang="es-MX"/>
        </a:p>
      </dgm:t>
    </dgm:pt>
    <dgm:pt modelId="{537731E5-BC41-48FD-8D82-E3B28A912979}" type="sibTrans" cxnId="{788ED3F2-C33B-4BBC-A78E-355DBF131140}">
      <dgm:prSet/>
      <dgm:spPr/>
      <dgm:t>
        <a:bodyPr/>
        <a:lstStyle/>
        <a:p>
          <a:endParaRPr lang="es-MX"/>
        </a:p>
      </dgm:t>
    </dgm:pt>
    <dgm:pt modelId="{1EA0B5E3-F4AC-44D5-81FA-EB7633DD4167}">
      <dgm:prSet phldrT="[Text]"/>
      <dgm:spPr/>
      <dgm:t>
        <a:bodyPr/>
        <a:lstStyle/>
        <a:p>
          <a:r>
            <a:rPr lang="es-MX" b="1" dirty="0" err="1">
              <a:solidFill>
                <a:schemeClr val="bg1"/>
              </a:solidFill>
              <a:effectLst>
                <a:outerShdw blurRad="38100" dist="38100" dir="2700000" algn="tl">
                  <a:srgbClr val="000000">
                    <a:alpha val="43137"/>
                  </a:srgbClr>
                </a:outerShdw>
              </a:effectLst>
            </a:rPr>
            <a:t>Support</a:t>
          </a:r>
          <a:endParaRPr lang="es-MX" b="1" dirty="0">
            <a:solidFill>
              <a:schemeClr val="bg1"/>
            </a:solidFill>
            <a:effectLst>
              <a:outerShdw blurRad="38100" dist="38100" dir="2700000" algn="tl">
                <a:srgbClr val="000000">
                  <a:alpha val="43137"/>
                </a:srgbClr>
              </a:outerShdw>
            </a:effectLst>
          </a:endParaRPr>
        </a:p>
      </dgm:t>
    </dgm:pt>
    <dgm:pt modelId="{C1836670-D99C-420D-A809-49814B0F99EE}" type="parTrans" cxnId="{173DBC5E-B427-49EB-B7F9-44720C00EF37}">
      <dgm:prSet/>
      <dgm:spPr/>
      <dgm:t>
        <a:bodyPr/>
        <a:lstStyle/>
        <a:p>
          <a:endParaRPr lang="es-MX"/>
        </a:p>
      </dgm:t>
    </dgm:pt>
    <dgm:pt modelId="{F49106FF-1AAF-4DCF-95C1-FB496557BFDB}" type="sibTrans" cxnId="{173DBC5E-B427-49EB-B7F9-44720C00EF37}">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dgm:spPr>
      <dgm:t>
        <a:bodyPr/>
        <a:lstStyle/>
        <a:p>
          <a:endParaRPr lang="es-MX"/>
        </a:p>
      </dgm:t>
    </dgm:pt>
    <dgm:pt modelId="{2B54AA5C-7CED-4A93-9191-9171B627DFDF}">
      <dgm:prSet phldrT="[Text]"/>
      <dgm:spPr/>
      <dgm:t>
        <a:bodyPr/>
        <a:lstStyle/>
        <a:p>
          <a:r>
            <a:rPr lang="es-MX" b="1" dirty="0" err="1">
              <a:solidFill>
                <a:schemeClr val="bg1"/>
              </a:solidFill>
              <a:effectLst>
                <a:outerShdw blurRad="38100" dist="38100" dir="2700000" algn="tl">
                  <a:srgbClr val="000000">
                    <a:alpha val="43137"/>
                  </a:srgbClr>
                </a:outerShdw>
              </a:effectLst>
            </a:rPr>
            <a:t>Awareness</a:t>
          </a:r>
          <a:endParaRPr lang="es-MX" b="1" dirty="0">
            <a:solidFill>
              <a:schemeClr val="bg1"/>
            </a:solidFill>
            <a:effectLst>
              <a:outerShdw blurRad="38100" dist="38100" dir="2700000" algn="tl">
                <a:srgbClr val="000000">
                  <a:alpha val="43137"/>
                </a:srgbClr>
              </a:outerShdw>
            </a:effectLst>
          </a:endParaRPr>
        </a:p>
      </dgm:t>
    </dgm:pt>
    <dgm:pt modelId="{23672077-EA19-4BFA-A95A-9CC11084D5FB}" type="parTrans" cxnId="{47DC9209-A4E0-46B2-A0D1-BC7056F409F2}">
      <dgm:prSet/>
      <dgm:spPr/>
      <dgm:t>
        <a:bodyPr/>
        <a:lstStyle/>
        <a:p>
          <a:endParaRPr lang="es-MX"/>
        </a:p>
      </dgm:t>
    </dgm:pt>
    <dgm:pt modelId="{58D14608-20C3-4DCE-9983-8427B095BB9A}" type="sibTrans" cxnId="{47DC9209-A4E0-46B2-A0D1-BC7056F409F2}">
      <dgm:prSet/>
      <dgm:spPr/>
      <dgm:t>
        <a:bodyPr/>
        <a:lstStyle/>
        <a:p>
          <a:endParaRPr lang="es-MX"/>
        </a:p>
      </dgm:t>
    </dgm:pt>
    <dgm:pt modelId="{C264EBED-5D0A-4566-841C-279BED394C2A}" type="pres">
      <dgm:prSet presAssocID="{8823D834-A5DE-418C-AA9C-BE3745CD44AF}" presName="Name0" presStyleCnt="0">
        <dgm:presLayoutVars>
          <dgm:dir/>
          <dgm:resizeHandles val="exact"/>
        </dgm:presLayoutVars>
      </dgm:prSet>
      <dgm:spPr/>
    </dgm:pt>
    <dgm:pt modelId="{76235B2C-48A2-4E88-B7DD-48DC43A578EA}" type="pres">
      <dgm:prSet presAssocID="{4D630C51-5D04-4686-B92A-1B4EC28ED728}" presName="node" presStyleLbl="node1" presStyleIdx="0" presStyleCnt="3">
        <dgm:presLayoutVars>
          <dgm:bulletEnabled val="1"/>
        </dgm:presLayoutVars>
      </dgm:prSet>
      <dgm:spPr/>
    </dgm:pt>
    <dgm:pt modelId="{904AEF37-460C-4B3C-85FD-592CCE92C8B3}" type="pres">
      <dgm:prSet presAssocID="{537731E5-BC41-48FD-8D82-E3B28A912979}" presName="sibTrans" presStyleLbl="sibTrans2D1" presStyleIdx="0" presStyleCnt="3"/>
      <dgm:spPr>
        <a:prstGeom prst="rightArrow">
          <a:avLst/>
        </a:prstGeom>
      </dgm:spPr>
    </dgm:pt>
    <dgm:pt modelId="{3463093F-EB9E-4151-B919-F6F46FF4D9B3}" type="pres">
      <dgm:prSet presAssocID="{537731E5-BC41-48FD-8D82-E3B28A912979}" presName="connectorText" presStyleLbl="sibTrans2D1" presStyleIdx="0" presStyleCnt="3"/>
      <dgm:spPr/>
    </dgm:pt>
    <dgm:pt modelId="{956A2D58-0EBB-47AD-BFBC-B7262CC559AB}" type="pres">
      <dgm:prSet presAssocID="{1EA0B5E3-F4AC-44D5-81FA-EB7633DD4167}" presName="node" presStyleLbl="node1" presStyleIdx="1" presStyleCnt="3">
        <dgm:presLayoutVars>
          <dgm:bulletEnabled val="1"/>
        </dgm:presLayoutVars>
      </dgm:prSet>
      <dgm:spPr/>
    </dgm:pt>
    <dgm:pt modelId="{4CB49EB6-45EF-4A36-9A4C-56612B11D0D5}" type="pres">
      <dgm:prSet presAssocID="{F49106FF-1AAF-4DCF-95C1-FB496557BFDB}" presName="sibTrans" presStyleLbl="sibTrans2D1" presStyleIdx="1" presStyleCnt="3"/>
      <dgm:spPr/>
    </dgm:pt>
    <dgm:pt modelId="{CD66B448-8AEF-48D8-BF8D-417F7C535932}" type="pres">
      <dgm:prSet presAssocID="{F49106FF-1AAF-4DCF-95C1-FB496557BFDB}" presName="connectorText" presStyleLbl="sibTrans2D1" presStyleIdx="1" presStyleCnt="3"/>
      <dgm:spPr/>
    </dgm:pt>
    <dgm:pt modelId="{0AE3F418-AD9D-485B-AA12-02F129A692F3}" type="pres">
      <dgm:prSet presAssocID="{2B54AA5C-7CED-4A93-9191-9171B627DFDF}" presName="node" presStyleLbl="node1" presStyleIdx="2" presStyleCnt="3">
        <dgm:presLayoutVars>
          <dgm:bulletEnabled val="1"/>
        </dgm:presLayoutVars>
      </dgm:prSet>
      <dgm:spPr/>
    </dgm:pt>
    <dgm:pt modelId="{E3D8FED8-1DD1-456D-B706-52C63FBC787B}" type="pres">
      <dgm:prSet presAssocID="{58D14608-20C3-4DCE-9983-8427B095BB9A}" presName="sibTrans" presStyleLbl="sibTrans2D1" presStyleIdx="2" presStyleCnt="3" custAng="10682723"/>
      <dgm:spPr>
        <a:prstGeom prst="rightArrow">
          <a:avLst/>
        </a:prstGeom>
      </dgm:spPr>
    </dgm:pt>
    <dgm:pt modelId="{5B4E0C06-412B-4C42-95E3-20E7878AE707}" type="pres">
      <dgm:prSet presAssocID="{58D14608-20C3-4DCE-9983-8427B095BB9A}" presName="connectorText" presStyleLbl="sibTrans2D1" presStyleIdx="2" presStyleCnt="3"/>
      <dgm:spPr/>
    </dgm:pt>
  </dgm:ptLst>
  <dgm:cxnLst>
    <dgm:cxn modelId="{47DC9209-A4E0-46B2-A0D1-BC7056F409F2}" srcId="{8823D834-A5DE-418C-AA9C-BE3745CD44AF}" destId="{2B54AA5C-7CED-4A93-9191-9171B627DFDF}" srcOrd="2" destOrd="0" parTransId="{23672077-EA19-4BFA-A95A-9CC11084D5FB}" sibTransId="{58D14608-20C3-4DCE-9983-8427B095BB9A}"/>
    <dgm:cxn modelId="{7FD97418-EBF0-4D44-AF07-79F702E0C6ED}" type="presOf" srcId="{1EA0B5E3-F4AC-44D5-81FA-EB7633DD4167}" destId="{956A2D58-0EBB-47AD-BFBC-B7262CC559AB}" srcOrd="0" destOrd="0" presId="urn:microsoft.com/office/officeart/2005/8/layout/cycle7"/>
    <dgm:cxn modelId="{991AD31C-D875-486B-AA3C-F7A92F7F4A98}" type="presOf" srcId="{F49106FF-1AAF-4DCF-95C1-FB496557BFDB}" destId="{4CB49EB6-45EF-4A36-9A4C-56612B11D0D5}" srcOrd="0" destOrd="0" presId="urn:microsoft.com/office/officeart/2005/8/layout/cycle7"/>
    <dgm:cxn modelId="{173DBC5E-B427-49EB-B7F9-44720C00EF37}" srcId="{8823D834-A5DE-418C-AA9C-BE3745CD44AF}" destId="{1EA0B5E3-F4AC-44D5-81FA-EB7633DD4167}" srcOrd="1" destOrd="0" parTransId="{C1836670-D99C-420D-A809-49814B0F99EE}" sibTransId="{F49106FF-1AAF-4DCF-95C1-FB496557BFDB}"/>
    <dgm:cxn modelId="{B3A13649-3AF9-4DB5-8F5E-D6022972DFFD}" type="presOf" srcId="{8823D834-A5DE-418C-AA9C-BE3745CD44AF}" destId="{C264EBED-5D0A-4566-841C-279BED394C2A}" srcOrd="0" destOrd="0" presId="urn:microsoft.com/office/officeart/2005/8/layout/cycle7"/>
    <dgm:cxn modelId="{99E21F4C-1F35-40D8-B2EE-9DCA57D968DA}" type="presOf" srcId="{58D14608-20C3-4DCE-9983-8427B095BB9A}" destId="{5B4E0C06-412B-4C42-95E3-20E7878AE707}" srcOrd="1" destOrd="0" presId="urn:microsoft.com/office/officeart/2005/8/layout/cycle7"/>
    <dgm:cxn modelId="{2323E558-3AB2-4346-A0E3-F6886C269B66}" type="presOf" srcId="{537731E5-BC41-48FD-8D82-E3B28A912979}" destId="{904AEF37-460C-4B3C-85FD-592CCE92C8B3}" srcOrd="0" destOrd="0" presId="urn:microsoft.com/office/officeart/2005/8/layout/cycle7"/>
    <dgm:cxn modelId="{FBF043B8-A459-409C-92A8-0AE9037CE060}" type="presOf" srcId="{F49106FF-1AAF-4DCF-95C1-FB496557BFDB}" destId="{CD66B448-8AEF-48D8-BF8D-417F7C535932}" srcOrd="1" destOrd="0" presId="urn:microsoft.com/office/officeart/2005/8/layout/cycle7"/>
    <dgm:cxn modelId="{7F71C4C5-65DF-46DE-AD7A-ADAB806AB353}" type="presOf" srcId="{2B54AA5C-7CED-4A93-9191-9171B627DFDF}" destId="{0AE3F418-AD9D-485B-AA12-02F129A692F3}" srcOrd="0" destOrd="0" presId="urn:microsoft.com/office/officeart/2005/8/layout/cycle7"/>
    <dgm:cxn modelId="{41A319C9-62DB-4F9B-B301-34E500201CC0}" type="presOf" srcId="{537731E5-BC41-48FD-8D82-E3B28A912979}" destId="{3463093F-EB9E-4151-B919-F6F46FF4D9B3}" srcOrd="1" destOrd="0" presId="urn:microsoft.com/office/officeart/2005/8/layout/cycle7"/>
    <dgm:cxn modelId="{204F5FDF-3BCB-4254-8D3C-61BB1AB960AD}" type="presOf" srcId="{4D630C51-5D04-4686-B92A-1B4EC28ED728}" destId="{76235B2C-48A2-4E88-B7DD-48DC43A578EA}" srcOrd="0" destOrd="0" presId="urn:microsoft.com/office/officeart/2005/8/layout/cycle7"/>
    <dgm:cxn modelId="{E91826EE-D72A-4FDA-9BF4-0280369FB241}" type="presOf" srcId="{58D14608-20C3-4DCE-9983-8427B095BB9A}" destId="{E3D8FED8-1DD1-456D-B706-52C63FBC787B}" srcOrd="0" destOrd="0" presId="urn:microsoft.com/office/officeart/2005/8/layout/cycle7"/>
    <dgm:cxn modelId="{788ED3F2-C33B-4BBC-A78E-355DBF131140}" srcId="{8823D834-A5DE-418C-AA9C-BE3745CD44AF}" destId="{4D630C51-5D04-4686-B92A-1B4EC28ED728}" srcOrd="0" destOrd="0" parTransId="{54CDA76A-0691-4617-80A3-0AB97AE6A41D}" sibTransId="{537731E5-BC41-48FD-8D82-E3B28A912979}"/>
    <dgm:cxn modelId="{AC094BBA-AC71-402C-93F1-6685FD470EF9}" type="presParOf" srcId="{C264EBED-5D0A-4566-841C-279BED394C2A}" destId="{76235B2C-48A2-4E88-B7DD-48DC43A578EA}" srcOrd="0" destOrd="0" presId="urn:microsoft.com/office/officeart/2005/8/layout/cycle7"/>
    <dgm:cxn modelId="{7AC98F53-B8A4-4488-BC57-F8E5ED66E613}" type="presParOf" srcId="{C264EBED-5D0A-4566-841C-279BED394C2A}" destId="{904AEF37-460C-4B3C-85FD-592CCE92C8B3}" srcOrd="1" destOrd="0" presId="urn:microsoft.com/office/officeart/2005/8/layout/cycle7"/>
    <dgm:cxn modelId="{EC1FECFC-A1DD-4C2E-A63D-0DF670D1376C}" type="presParOf" srcId="{904AEF37-460C-4B3C-85FD-592CCE92C8B3}" destId="{3463093F-EB9E-4151-B919-F6F46FF4D9B3}" srcOrd="0" destOrd="0" presId="urn:microsoft.com/office/officeart/2005/8/layout/cycle7"/>
    <dgm:cxn modelId="{E5C8E2CB-847F-4874-AE33-ACBB52F6013A}" type="presParOf" srcId="{C264EBED-5D0A-4566-841C-279BED394C2A}" destId="{956A2D58-0EBB-47AD-BFBC-B7262CC559AB}" srcOrd="2" destOrd="0" presId="urn:microsoft.com/office/officeart/2005/8/layout/cycle7"/>
    <dgm:cxn modelId="{113265C0-4C21-43E7-A7C9-5D7D5F113FAC}" type="presParOf" srcId="{C264EBED-5D0A-4566-841C-279BED394C2A}" destId="{4CB49EB6-45EF-4A36-9A4C-56612B11D0D5}" srcOrd="3" destOrd="0" presId="urn:microsoft.com/office/officeart/2005/8/layout/cycle7"/>
    <dgm:cxn modelId="{A4A7DE95-B800-4532-8C1F-7C6E01345136}" type="presParOf" srcId="{4CB49EB6-45EF-4A36-9A4C-56612B11D0D5}" destId="{CD66B448-8AEF-48D8-BF8D-417F7C535932}" srcOrd="0" destOrd="0" presId="urn:microsoft.com/office/officeart/2005/8/layout/cycle7"/>
    <dgm:cxn modelId="{9B21A9BC-0C20-4968-9F47-5EC95324A249}" type="presParOf" srcId="{C264EBED-5D0A-4566-841C-279BED394C2A}" destId="{0AE3F418-AD9D-485B-AA12-02F129A692F3}" srcOrd="4" destOrd="0" presId="urn:microsoft.com/office/officeart/2005/8/layout/cycle7"/>
    <dgm:cxn modelId="{44423C67-1866-46B3-8E9A-64F82A2155C3}" type="presParOf" srcId="{C264EBED-5D0A-4566-841C-279BED394C2A}" destId="{E3D8FED8-1DD1-456D-B706-52C63FBC787B}" srcOrd="5" destOrd="0" presId="urn:microsoft.com/office/officeart/2005/8/layout/cycle7"/>
    <dgm:cxn modelId="{83543CB1-5F2B-4FD2-9B55-FF5F7EF1BF0E}" type="presParOf" srcId="{E3D8FED8-1DD1-456D-B706-52C63FBC787B}" destId="{5B4E0C06-412B-4C42-95E3-20E7878AE707}"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35B2C-48A2-4E88-B7DD-48DC43A578EA}">
      <dsp:nvSpPr>
        <dsp:cNvPr id="0" name=""/>
        <dsp:cNvSpPr/>
      </dsp:nvSpPr>
      <dsp:spPr>
        <a:xfrm>
          <a:off x="2278744" y="1551"/>
          <a:ext cx="2300510" cy="1150255"/>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b="1" kern="1200" dirty="0" err="1">
              <a:solidFill>
                <a:schemeClr val="bg1"/>
              </a:solidFill>
              <a:effectLst>
                <a:outerShdw blurRad="38100" dist="38100" dir="2700000" algn="tl">
                  <a:srgbClr val="000000">
                    <a:alpha val="43137"/>
                  </a:srgbClr>
                </a:outerShdw>
              </a:effectLst>
            </a:rPr>
            <a:t>Logistic</a:t>
          </a:r>
          <a:r>
            <a:rPr lang="es-MX" sz="2100" b="1" kern="1200" dirty="0">
              <a:solidFill>
                <a:schemeClr val="bg1"/>
              </a:solidFill>
              <a:effectLst>
                <a:outerShdw blurRad="38100" dist="38100" dir="2700000" algn="tl">
                  <a:srgbClr val="000000">
                    <a:alpha val="43137"/>
                  </a:srgbClr>
                </a:outerShdw>
              </a:effectLst>
            </a:rPr>
            <a:t> </a:t>
          </a:r>
          <a:r>
            <a:rPr lang="es-MX" sz="2100" b="1" kern="1200" dirty="0" err="1">
              <a:solidFill>
                <a:schemeClr val="bg1"/>
              </a:solidFill>
              <a:effectLst>
                <a:outerShdw blurRad="38100" dist="38100" dir="2700000" algn="tl">
                  <a:srgbClr val="000000">
                    <a:alpha val="43137"/>
                  </a:srgbClr>
                </a:outerShdw>
              </a:effectLst>
            </a:rPr>
            <a:t>regression</a:t>
          </a:r>
          <a:r>
            <a:rPr lang="es-MX" sz="2100" b="1" kern="1200" dirty="0">
              <a:solidFill>
                <a:schemeClr val="bg1"/>
              </a:solidFill>
              <a:effectLst>
                <a:outerShdw blurRad="38100" dist="38100" dir="2700000" algn="tl">
                  <a:srgbClr val="000000">
                    <a:alpha val="43137"/>
                  </a:srgbClr>
                </a:outerShdw>
              </a:effectLst>
            </a:rPr>
            <a:t> </a:t>
          </a:r>
          <a:r>
            <a:rPr lang="es-MX" sz="2100" b="1" kern="1200" dirty="0" err="1">
              <a:solidFill>
                <a:schemeClr val="bg1"/>
              </a:solidFill>
              <a:effectLst>
                <a:outerShdw blurRad="38100" dist="38100" dir="2700000" algn="tl">
                  <a:srgbClr val="000000">
                    <a:alpha val="43137"/>
                  </a:srgbClr>
                </a:outerShdw>
              </a:effectLst>
            </a:rPr>
            <a:t>model</a:t>
          </a:r>
          <a:endParaRPr lang="es-MX" sz="2100" b="1" kern="1200" dirty="0">
            <a:solidFill>
              <a:schemeClr val="bg1"/>
            </a:solidFill>
            <a:effectLst>
              <a:outerShdw blurRad="38100" dist="38100" dir="2700000" algn="tl">
                <a:srgbClr val="000000">
                  <a:alpha val="43137"/>
                </a:srgbClr>
              </a:outerShdw>
            </a:effectLst>
          </a:endParaRPr>
        </a:p>
      </dsp:txBody>
      <dsp:txXfrm>
        <a:off x="2312434" y="35241"/>
        <a:ext cx="2233130" cy="1082875"/>
      </dsp:txXfrm>
    </dsp:sp>
    <dsp:sp modelId="{904AEF37-460C-4B3C-85FD-592CCE92C8B3}">
      <dsp:nvSpPr>
        <dsp:cNvPr id="0" name=""/>
        <dsp:cNvSpPr/>
      </dsp:nvSpPr>
      <dsp:spPr>
        <a:xfrm rot="3600000">
          <a:off x="3779075" y="2021205"/>
          <a:ext cx="1200280" cy="402589"/>
        </a:xfrm>
        <a:prstGeom prst="right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MX" sz="1700" kern="1200"/>
        </a:p>
      </dsp:txBody>
      <dsp:txXfrm>
        <a:off x="3899852" y="2101723"/>
        <a:ext cx="958726" cy="241553"/>
      </dsp:txXfrm>
    </dsp:sp>
    <dsp:sp modelId="{956A2D58-0EBB-47AD-BFBC-B7262CC559AB}">
      <dsp:nvSpPr>
        <dsp:cNvPr id="0" name=""/>
        <dsp:cNvSpPr/>
      </dsp:nvSpPr>
      <dsp:spPr>
        <a:xfrm>
          <a:off x="4179175" y="3293193"/>
          <a:ext cx="2300510" cy="1150255"/>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b="1" kern="1200" dirty="0" err="1">
              <a:solidFill>
                <a:schemeClr val="bg1"/>
              </a:solidFill>
              <a:effectLst>
                <a:outerShdw blurRad="38100" dist="38100" dir="2700000" algn="tl">
                  <a:srgbClr val="000000">
                    <a:alpha val="43137"/>
                  </a:srgbClr>
                </a:outerShdw>
              </a:effectLst>
            </a:rPr>
            <a:t>Support</a:t>
          </a:r>
          <a:endParaRPr lang="es-MX" sz="2100" b="1" kern="1200" dirty="0">
            <a:solidFill>
              <a:schemeClr val="bg1"/>
            </a:solidFill>
            <a:effectLst>
              <a:outerShdw blurRad="38100" dist="38100" dir="2700000" algn="tl">
                <a:srgbClr val="000000">
                  <a:alpha val="43137"/>
                </a:srgbClr>
              </a:outerShdw>
            </a:effectLst>
          </a:endParaRPr>
        </a:p>
      </dsp:txBody>
      <dsp:txXfrm>
        <a:off x="4212865" y="3326883"/>
        <a:ext cx="2233130" cy="1082875"/>
      </dsp:txXfrm>
    </dsp:sp>
    <dsp:sp modelId="{4CB49EB6-45EF-4A36-9A4C-56612B11D0D5}">
      <dsp:nvSpPr>
        <dsp:cNvPr id="0" name=""/>
        <dsp:cNvSpPr/>
      </dsp:nvSpPr>
      <dsp:spPr>
        <a:xfrm rot="10800000">
          <a:off x="2828859" y="3667026"/>
          <a:ext cx="1200280" cy="402589"/>
        </a:xfrm>
        <a:prstGeom prst="leftRightArrow">
          <a:avLst>
            <a:gd name="adj1" fmla="val 60000"/>
            <a:gd name="adj2" fmla="val 5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MX" sz="1700" kern="1200"/>
        </a:p>
      </dsp:txBody>
      <dsp:txXfrm rot="10800000">
        <a:off x="2949636" y="3747544"/>
        <a:ext cx="958726" cy="241553"/>
      </dsp:txXfrm>
    </dsp:sp>
    <dsp:sp modelId="{0AE3F418-AD9D-485B-AA12-02F129A692F3}">
      <dsp:nvSpPr>
        <dsp:cNvPr id="0" name=""/>
        <dsp:cNvSpPr/>
      </dsp:nvSpPr>
      <dsp:spPr>
        <a:xfrm>
          <a:off x="378313" y="3293193"/>
          <a:ext cx="2300510" cy="1150255"/>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b="1" kern="1200" dirty="0" err="1">
              <a:solidFill>
                <a:schemeClr val="bg1"/>
              </a:solidFill>
              <a:effectLst>
                <a:outerShdw blurRad="38100" dist="38100" dir="2700000" algn="tl">
                  <a:srgbClr val="000000">
                    <a:alpha val="43137"/>
                  </a:srgbClr>
                </a:outerShdw>
              </a:effectLst>
            </a:rPr>
            <a:t>Awareness</a:t>
          </a:r>
          <a:endParaRPr lang="es-MX" sz="2100" b="1" kern="1200" dirty="0">
            <a:solidFill>
              <a:schemeClr val="bg1"/>
            </a:solidFill>
            <a:effectLst>
              <a:outerShdw blurRad="38100" dist="38100" dir="2700000" algn="tl">
                <a:srgbClr val="000000">
                  <a:alpha val="43137"/>
                </a:srgbClr>
              </a:outerShdw>
            </a:effectLst>
          </a:endParaRPr>
        </a:p>
      </dsp:txBody>
      <dsp:txXfrm>
        <a:off x="412003" y="3326883"/>
        <a:ext cx="2233130" cy="1082875"/>
      </dsp:txXfrm>
    </dsp:sp>
    <dsp:sp modelId="{E3D8FED8-1DD1-456D-B706-52C63FBC787B}">
      <dsp:nvSpPr>
        <dsp:cNvPr id="0" name=""/>
        <dsp:cNvSpPr/>
      </dsp:nvSpPr>
      <dsp:spPr>
        <a:xfrm rot="7082723">
          <a:off x="1878644" y="2021205"/>
          <a:ext cx="1200280" cy="402589"/>
        </a:xfrm>
        <a:prstGeom prst="right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MX" sz="1700" kern="1200"/>
        </a:p>
      </dsp:txBody>
      <dsp:txXfrm>
        <a:off x="1999421" y="2101723"/>
        <a:ext cx="958726" cy="24155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0.34532</cdr:x>
      <cdr:y>0.05</cdr:y>
    </cdr:from>
    <cdr:to>
      <cdr:x>0.61295</cdr:x>
      <cdr:y>0.81667</cdr:y>
    </cdr:to>
    <cdr:sp macro="" textlink="">
      <cdr:nvSpPr>
        <cdr:cNvPr id="2" name="TextBox 1"/>
        <cdr:cNvSpPr txBox="1"/>
      </cdr:nvSpPr>
      <cdr:spPr>
        <a:xfrm xmlns:a="http://schemas.openxmlformats.org/drawingml/2006/main">
          <a:off x="2880320" y="216024"/>
          <a:ext cx="2232248" cy="33123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0.02497</cdr:x>
      <cdr:y>0</cdr:y>
    </cdr:from>
    <cdr:to>
      <cdr:x>0.04994</cdr:x>
      <cdr:y>0.1134</cdr:y>
    </cdr:to>
    <cdr:sp macro="" textlink="">
      <cdr:nvSpPr>
        <cdr:cNvPr id="3" name="13 CuadroTexto"/>
        <cdr:cNvSpPr txBox="1"/>
      </cdr:nvSpPr>
      <cdr:spPr>
        <a:xfrm xmlns:a="http://schemas.openxmlformats.org/drawingml/2006/main">
          <a:off x="184741" y="0"/>
          <a:ext cx="184731"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onstantia"/>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0.02973</cdr:x>
      <cdr:y>0.26054</cdr:y>
    </cdr:from>
    <cdr:to>
      <cdr:x>0.09722</cdr:x>
      <cdr:y>0.72689</cdr:y>
    </cdr:to>
    <cdr:sp macro="" textlink="">
      <cdr:nvSpPr>
        <cdr:cNvPr id="2" name="TextBox 13"/>
        <cdr:cNvSpPr txBox="1"/>
      </cdr:nvSpPr>
      <cdr:spPr>
        <a:xfrm xmlns:a="http://schemas.openxmlformats.org/drawingml/2006/main" rot="16200000">
          <a:off x="-327581" y="1244411"/>
          <a:ext cx="1349884" cy="36934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      Percent</a:t>
          </a:r>
        </a:p>
      </cdr:txBody>
    </cdr:sp>
  </cdr:relSizeAnchor>
</c:userShapes>
</file>

<file path=ppt/drawings/drawing3.xml><?xml version="1.0" encoding="utf-8"?>
<c:userShapes xmlns:c="http://schemas.openxmlformats.org/drawingml/2006/chart">
  <cdr:relSizeAnchor xmlns:cdr="http://schemas.openxmlformats.org/drawingml/2006/chartDrawing">
    <cdr:from>
      <cdr:x>0.00738</cdr:x>
      <cdr:y>0.29325</cdr:y>
    </cdr:from>
    <cdr:to>
      <cdr:x>0.07809</cdr:x>
      <cdr:y>0.81604</cdr:y>
    </cdr:to>
    <cdr:sp macro="" textlink="">
      <cdr:nvSpPr>
        <cdr:cNvPr id="2" name="TextBox 7"/>
        <cdr:cNvSpPr txBox="1"/>
      </cdr:nvSpPr>
      <cdr:spPr>
        <a:xfrm xmlns:a="http://schemas.openxmlformats.org/drawingml/2006/main" rot="16200000">
          <a:off x="-560142" y="1477579"/>
          <a:ext cx="1566753" cy="3693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        Percent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D7591F-E22A-491C-99D0-B62A424A0ACF}" type="datetimeFigureOut">
              <a:rPr lang="es-MX" smtClean="0"/>
              <a:pPr/>
              <a:t>17/09/2017</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437D7-AD3C-419E-AFF5-19454884BC37}" type="slidenum">
              <a:rPr lang="es-MX" smtClean="0"/>
              <a:pPr/>
              <a:t>‹#›</a:t>
            </a:fld>
            <a:endParaRPr lang="es-MX"/>
          </a:p>
        </p:txBody>
      </p:sp>
    </p:spTree>
    <p:extLst>
      <p:ext uri="{BB962C8B-B14F-4D97-AF65-F5344CB8AC3E}">
        <p14:creationId xmlns:p14="http://schemas.microsoft.com/office/powerpoint/2010/main" val="164880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Tuesday at 1:30 pm</a:t>
            </a:r>
          </a:p>
          <a:p>
            <a:r>
              <a:rPr lang="en-US" dirty="0"/>
              <a:t>This</a:t>
            </a:r>
            <a:r>
              <a:rPr lang="en-US" baseline="0" dirty="0"/>
              <a:t> is the view from US south into MX.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980454-DE4C-4750-980B-96721CE9C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346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Flowing! (They) w</a:t>
            </a:r>
          </a:p>
          <a:p>
            <a:endParaRPr lang="en-US" dirty="0"/>
          </a:p>
          <a:p>
            <a:r>
              <a:rPr lang="en-US" dirty="0" err="1"/>
              <a:t>itness</a:t>
            </a:r>
            <a:r>
              <a:rPr lang="en-US" dirty="0"/>
              <a:t> the arrival of the water</a:t>
            </a:r>
            <a:r>
              <a:rPr lang="en-US" baseline="0" dirty="0"/>
              <a:t> to the River.</a:t>
            </a:r>
            <a:r>
              <a:rPr lang="en-US" dirty="0"/>
              <a:t> The local newspaper covered the pulse flow, both before and during.</a:t>
            </a:r>
          </a:p>
        </p:txBody>
      </p:sp>
      <p:sp>
        <p:nvSpPr>
          <p:cNvPr id="4" name="Slide Number Placeholder 3"/>
          <p:cNvSpPr>
            <a:spLocks noGrp="1"/>
          </p:cNvSpPr>
          <p:nvPr>
            <p:ph type="sldNum" sz="quarter" idx="10"/>
          </p:nvPr>
        </p:nvSpPr>
        <p:spPr/>
        <p:txBody>
          <a:bodyPr/>
          <a:lstStyle/>
          <a:p>
            <a:fld id="{6D8437D7-AD3C-419E-AFF5-19454884BC37}" type="slidenum">
              <a:rPr lang="es-MX" smtClean="0"/>
              <a:pPr/>
              <a:t>11</a:t>
            </a:fld>
            <a:endParaRPr lang="es-MX"/>
          </a:p>
        </p:txBody>
      </p:sp>
    </p:spTree>
    <p:extLst>
      <p:ext uri="{BB962C8B-B14F-4D97-AF65-F5344CB8AC3E}">
        <p14:creationId xmlns:p14="http://schemas.microsoft.com/office/powerpoint/2010/main" val="734960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8437D7-AD3C-419E-AFF5-19454884BC37}" type="slidenum">
              <a:rPr lang="es-MX" smtClean="0"/>
              <a:pPr/>
              <a:t>12</a:t>
            </a:fld>
            <a:endParaRPr lang="es-MX"/>
          </a:p>
        </p:txBody>
      </p:sp>
    </p:spTree>
    <p:extLst>
      <p:ext uri="{BB962C8B-B14F-4D97-AF65-F5344CB8AC3E}">
        <p14:creationId xmlns:p14="http://schemas.microsoft.com/office/powerpoint/2010/main" val="1912264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8437D7-AD3C-419E-AFF5-19454884BC37}" type="slidenum">
              <a:rPr lang="es-MX" smtClean="0"/>
              <a:pPr/>
              <a:t>13</a:t>
            </a:fld>
            <a:endParaRPr lang="es-MX"/>
          </a:p>
        </p:txBody>
      </p:sp>
    </p:spTree>
    <p:extLst>
      <p:ext uri="{BB962C8B-B14F-4D97-AF65-F5344CB8AC3E}">
        <p14:creationId xmlns:p14="http://schemas.microsoft.com/office/powerpoint/2010/main" val="405506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logistic regression model, there is a statistically significant relationship between awareness and socioeconomic conditions.  Specifically, 73% of awareness is determined by socioeconomic condition.  Socioeconomic condition was determined by the surveyors based on the conditions of the respondents’ homes.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8437D7-AD3C-419E-AFF5-19454884BC37}"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426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Tried to correlate</a:t>
            </a:r>
            <a:r>
              <a:rPr lang="en-US" baseline="0" dirty="0"/>
              <a:t> awareness (did you </a:t>
            </a:r>
            <a:r>
              <a:rPr lang="en-US" b="1" i="1" baseline="0" dirty="0"/>
              <a:t>know</a:t>
            </a:r>
            <a:r>
              <a:rPr lang="en-US" baseline="0" dirty="0"/>
              <a:t> that there’s been water in the river for the past few weeks?) and sympathy (how do you </a:t>
            </a:r>
            <a:r>
              <a:rPr lang="en-US" b="1" i="1" baseline="0" dirty="0"/>
              <a:t>feel</a:t>
            </a:r>
            <a:r>
              <a:rPr lang="en-US" baseline="0" dirty="0"/>
              <a:t> about there being water in the river?) with age, gender, educational level, and socioeconomic condition.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8437D7-AD3C-419E-AFF5-19454884BC37}"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241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higher socioeconomic status means better access to information, which led to greater awareness of the pulse flow.  But regardless of economic condition, whoever knew about the pulse flow supported it.   People</a:t>
            </a:r>
            <a:r>
              <a:rPr lang="en-US" baseline="0" dirty="0"/>
              <a:t> who were blindsided by it didn’t really appreciate it.  </a:t>
            </a:r>
          </a:p>
          <a:p>
            <a:endParaRPr lang="en-US" baseline="0" dirty="0"/>
          </a:p>
          <a:p>
            <a:r>
              <a:rPr lang="en-US" baseline="0" dirty="0"/>
              <a:t>Advocacy coalition of scientists, government agencies, and NGOs got Minute 319 passed.  But without local support in Mexico, its implementation was hindered.  The survey revealed that most local people didn’t even realize that the pulse flow was part of Minute 319.  Local water management agency staff turnover meant that commitments were not kept (baseflow deliveries, data reporting, science funding) and conflicting actions were pursued (Mexicali and Tijuana water allocations).  We attribute these implementation problems to lack of awareness and therefore lack of support for the Minute.  The negotiations excluded local communities.  Had local people been informed from the onset and kept informed throughout the Minute, then they would have advocated strongly for compliance.  Clearly, they want to see more water in the river.  But to this day they are largely uninformed about the impacts of other local water management decisions on the ability to bring water back to the river.   </a:t>
            </a:r>
          </a:p>
          <a:p>
            <a:r>
              <a:rPr lang="en-US" baseline="0" dirty="0"/>
              <a:t>Results of this survey showing across-the-board local support for the pulse flow contributed to successful negotiation for its successor.  But just as importantly, the survey results suggest that local support is critical for successful implementation of the Minute.</a:t>
            </a:r>
          </a:p>
          <a:p>
            <a:r>
              <a:rPr lang="en-US" baseline="0" dirty="0"/>
              <a:t>Conclusion:  local social perceptions have binational impacts.</a:t>
            </a:r>
          </a:p>
          <a:p>
            <a:endParaRPr lang="en-US" dirty="0"/>
          </a:p>
        </p:txBody>
      </p:sp>
      <p:sp>
        <p:nvSpPr>
          <p:cNvPr id="4" name="Slide Number Placeholder 3"/>
          <p:cNvSpPr>
            <a:spLocks noGrp="1"/>
          </p:cNvSpPr>
          <p:nvPr>
            <p:ph type="sldNum" sz="quarter" idx="10"/>
          </p:nvPr>
        </p:nvSpPr>
        <p:spPr/>
        <p:txBody>
          <a:bodyPr/>
          <a:lstStyle/>
          <a:p>
            <a:fld id="{6D8437D7-AD3C-419E-AFF5-19454884BC37}" type="slidenum">
              <a:rPr lang="es-MX" smtClean="0"/>
              <a:pPr/>
              <a:t>17</a:t>
            </a:fld>
            <a:endParaRPr lang="es-MX"/>
          </a:p>
        </p:txBody>
      </p:sp>
    </p:spTree>
    <p:extLst>
      <p:ext uri="{BB962C8B-B14F-4D97-AF65-F5344CB8AC3E}">
        <p14:creationId xmlns:p14="http://schemas.microsoft.com/office/powerpoint/2010/main" val="109158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8437D7-AD3C-419E-AFF5-19454884BC37}"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945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higher socioeconomic status means better access to information, which led to greater awareness of the pulse flow.  But regardless of economic condition, whoever knew about the pulse flow supported it.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8437D7-AD3C-419E-AFF5-19454884BC37}"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6855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Logistic regression</a:t>
            </a:r>
            <a:r>
              <a:rPr lang="en-US" baseline="0" dirty="0"/>
              <a:t> modeling confirms that k</a:t>
            </a:r>
            <a:r>
              <a:rPr lang="en-US" dirty="0"/>
              <a:t>nowing</a:t>
            </a:r>
            <a:r>
              <a:rPr lang="en-US" baseline="0" dirty="0"/>
              <a:t> about the pulse flow is the single most important determinant of whether the respondent supports the pulse flow.  The relationship is stronger than the relationship between socioeconomic status and awareness.  </a:t>
            </a:r>
            <a:endParaRPr lang="en-US" dirty="0"/>
          </a:p>
        </p:txBody>
      </p:sp>
      <p:sp>
        <p:nvSpPr>
          <p:cNvPr id="4" name="Slide Number Placeholder 3"/>
          <p:cNvSpPr>
            <a:spLocks noGrp="1"/>
          </p:cNvSpPr>
          <p:nvPr>
            <p:ph type="sldNum" sz="quarter" idx="10"/>
          </p:nvPr>
        </p:nvSpPr>
        <p:spPr/>
        <p:txBody>
          <a:bodyPr/>
          <a:lstStyle/>
          <a:p>
            <a:fld id="{6D8437D7-AD3C-419E-AFF5-19454884BC37}" type="slidenum">
              <a:rPr lang="es-MX" smtClean="0"/>
              <a:pPr/>
              <a:t>24</a:t>
            </a:fld>
            <a:endParaRPr lang="es-MX"/>
          </a:p>
        </p:txBody>
      </p:sp>
    </p:spTree>
    <p:extLst>
      <p:ext uri="{BB962C8B-B14F-4D97-AF65-F5344CB8AC3E}">
        <p14:creationId xmlns:p14="http://schemas.microsoft.com/office/powerpoint/2010/main" val="2191071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pulse flow was released,</a:t>
            </a:r>
            <a:r>
              <a:rPr lang="en-US" baseline="0" dirty="0"/>
              <a:t> to great aplomb.</a:t>
            </a:r>
          </a:p>
          <a:p>
            <a:endParaRPr lang="en-US" dirty="0"/>
          </a:p>
          <a:p>
            <a:r>
              <a:rPr lang="en-US" dirty="0"/>
              <a:t>Gaston Luken Aguilar, </a:t>
            </a:r>
            <a:r>
              <a:rPr lang="en-US" dirty="0" err="1"/>
              <a:t>ProNatura</a:t>
            </a:r>
            <a:endParaRPr lang="en-US" dirty="0"/>
          </a:p>
          <a:p>
            <a:r>
              <a:rPr lang="en-US" dirty="0"/>
              <a:t>Michael L. Connor serves as Deputy Secretary of the U.S. Department of the Interior  (under Sally</a:t>
            </a:r>
            <a:r>
              <a:rPr lang="en-US" baseline="0" dirty="0"/>
              <a:t> Jewell, Secretary)</a:t>
            </a:r>
          </a:p>
          <a:p>
            <a:r>
              <a:rPr lang="en-US" baseline="0" dirty="0"/>
              <a:t>Anne Castle, Assistant Secretary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B8BA94-DF0C-4C3E-B932-364AD59965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780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view</a:t>
            </a:r>
            <a:r>
              <a:rPr lang="en-US" baseline="0" dirty="0"/>
              <a:t> further downstream.  </a:t>
            </a:r>
            <a:r>
              <a:rPr lang="en-US" dirty="0"/>
              <a:t>Most of the delta</a:t>
            </a:r>
            <a:r>
              <a:rPr lang="en-US" baseline="0" dirty="0"/>
              <a:t> is now irrigated farmland.  </a:t>
            </a:r>
            <a:r>
              <a:rPr lang="en-US" dirty="0"/>
              <a:t>The last remaining piece of the “wild” delta is confined between levees and consists mostly of invasive tamarisk and bare ground.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B8BA94-DF0C-4C3E-B932-364AD59965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2871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Emulate the ecological</a:t>
            </a:r>
            <a:r>
              <a:rPr lang="en-US" baseline="0" dirty="0"/>
              <a:t> functions of historical floods – scour old vegetation, deposit fresh sediment, germinate seeds, and maintain sufficient moisture for the seedling roots to reach the water table.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B8BA94-DF0C-4C3E-B932-364AD59965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166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Accordingly, the Minute</a:t>
            </a:r>
            <a:r>
              <a:rPr lang="en-US" baseline="0" dirty="0"/>
              <a:t> funded extensive scientific monitoring of hydrologic and ecological responses to the pulse flow.  But there were no plans to monitor the social responses.</a:t>
            </a:r>
            <a:endParaRPr lang="en-US" dirty="0"/>
          </a:p>
          <a:p>
            <a:endParaRPr lang="en-US" dirty="0"/>
          </a:p>
          <a:p>
            <a:r>
              <a:rPr lang="en-US" dirty="0"/>
              <a:t>Erick Lundgren with the U.S. Geological Survey and Emma Fajardo and Karen </a:t>
            </a:r>
            <a:r>
              <a:rPr lang="en-US" dirty="0" err="1"/>
              <a:t>Schlatter</a:t>
            </a:r>
            <a:r>
              <a:rPr lang="en-US" dirty="0"/>
              <a:t> (right) with the Sonoran Institute count cottonwood, willow and other seeds that have dispersed and fallen onto their sticky monitoring palate. Photo by Cheryl </a:t>
            </a:r>
            <a:r>
              <a:rPr lang="en-US" dirty="0" err="1"/>
              <a:t>Zook</a:t>
            </a:r>
            <a:r>
              <a:rPr lang="en-US" dirty="0"/>
              <a:t>/National Geographic</a:t>
            </a:r>
          </a:p>
          <a:p>
            <a:r>
              <a:rPr lang="en-US" dirty="0"/>
              <a:t>Graduate student Edgar Carrera patiently crosses the Colorado River to measure its rate of flow as it reclaims its channel in the delta. Photo by Cheryl </a:t>
            </a:r>
            <a:r>
              <a:rPr lang="en-US" dirty="0" err="1"/>
              <a:t>Zook</a:t>
            </a:r>
            <a:r>
              <a:rPr lang="en-US" dirty="0"/>
              <a:t>/National Geographic</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B8BA94-DF0C-4C3E-B932-364AD59965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2007 study results.  Carlos – who did this study?  Did I translate</a:t>
            </a:r>
            <a:r>
              <a:rPr lang="en-US" baseline="0" dirty="0"/>
              <a:t> the results OK?  </a:t>
            </a:r>
          </a:p>
          <a:p>
            <a:endParaRPr lang="en-US" baseline="0" dirty="0"/>
          </a:p>
          <a:p>
            <a:r>
              <a:rPr lang="en-US" baseline="0" dirty="0"/>
              <a:t>Ecological restoration includes local employment and economic activity associated with building and staffing native plant nurseries, producing native plants and seeds for local and regional use, restoring habitat on the ground – clearing tamarisk, contouring land surfaces, building access roads, planting seedlings, irrigating vegetation, managing water deliveries, weeding, and more.</a:t>
            </a:r>
            <a:endParaRPr lang="en-US" dirty="0"/>
          </a:p>
        </p:txBody>
      </p:sp>
      <p:sp>
        <p:nvSpPr>
          <p:cNvPr id="4" name="Slide Number Placeholder 3"/>
          <p:cNvSpPr>
            <a:spLocks noGrp="1"/>
          </p:cNvSpPr>
          <p:nvPr>
            <p:ph type="sldNum" sz="quarter" idx="10"/>
          </p:nvPr>
        </p:nvSpPr>
        <p:spPr/>
        <p:txBody>
          <a:bodyPr/>
          <a:lstStyle/>
          <a:p>
            <a:fld id="{6D8437D7-AD3C-419E-AFF5-19454884BC37}" type="slidenum">
              <a:rPr lang="es-MX" smtClean="0"/>
              <a:pPr/>
              <a:t>5</a:t>
            </a:fld>
            <a:endParaRPr lang="es-MX"/>
          </a:p>
        </p:txBody>
      </p:sp>
    </p:spTree>
    <p:extLst>
      <p:ext uri="{BB962C8B-B14F-4D97-AF65-F5344CB8AC3E}">
        <p14:creationId xmlns:p14="http://schemas.microsoft.com/office/powerpoint/2010/main" val="220704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a:t>
            </a:r>
            <a:r>
              <a:rPr lang="en-US" baseline="0" dirty="0"/>
              <a:t> Luis has very few amenities.  People have to drive ___ km to the Gulf of California to go swimming.</a:t>
            </a:r>
            <a:endParaRPr lang="en-US" dirty="0"/>
          </a:p>
        </p:txBody>
      </p:sp>
      <p:sp>
        <p:nvSpPr>
          <p:cNvPr id="4" name="Slide Number Placeholder 3"/>
          <p:cNvSpPr>
            <a:spLocks noGrp="1"/>
          </p:cNvSpPr>
          <p:nvPr>
            <p:ph type="sldNum" sz="quarter" idx="10"/>
          </p:nvPr>
        </p:nvSpPr>
        <p:spPr/>
        <p:txBody>
          <a:bodyPr/>
          <a:lstStyle/>
          <a:p>
            <a:fld id="{6D8437D7-AD3C-419E-AFF5-19454884BC37}" type="slidenum">
              <a:rPr lang="es-MX" smtClean="0"/>
              <a:pPr/>
              <a:t>6</a:t>
            </a:fld>
            <a:endParaRPr lang="es-MX"/>
          </a:p>
        </p:txBody>
      </p:sp>
    </p:spTree>
    <p:extLst>
      <p:ext uri="{BB962C8B-B14F-4D97-AF65-F5344CB8AC3E}">
        <p14:creationId xmlns:p14="http://schemas.microsoft.com/office/powerpoint/2010/main" val="1685339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8437D7-AD3C-419E-AFF5-19454884BC37}" type="slidenum">
              <a:rPr lang="es-MX" smtClean="0"/>
              <a:pPr/>
              <a:t>7</a:t>
            </a:fld>
            <a:endParaRPr lang="es-MX"/>
          </a:p>
        </p:txBody>
      </p:sp>
    </p:spTree>
    <p:extLst>
      <p:ext uri="{BB962C8B-B14F-4D97-AF65-F5344CB8AC3E}">
        <p14:creationId xmlns:p14="http://schemas.microsoft.com/office/powerpoint/2010/main" val="290564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4 are recreation,</a:t>
            </a:r>
            <a:r>
              <a:rPr lang="en-US" baseline="0" dirty="0"/>
              <a:t> </a:t>
            </a:r>
            <a:r>
              <a:rPr lang="en-US" baseline="0" dirty="0" err="1"/>
              <a:t>envt</a:t>
            </a:r>
            <a:r>
              <a:rPr lang="en-US" baseline="0" dirty="0"/>
              <a:t>, production, and tourism</a:t>
            </a:r>
            <a:endParaRPr lang="en-US" dirty="0"/>
          </a:p>
        </p:txBody>
      </p:sp>
      <p:sp>
        <p:nvSpPr>
          <p:cNvPr id="4" name="Slide Number Placeholder 3"/>
          <p:cNvSpPr>
            <a:spLocks noGrp="1"/>
          </p:cNvSpPr>
          <p:nvPr>
            <p:ph type="sldNum" sz="quarter" idx="10"/>
          </p:nvPr>
        </p:nvSpPr>
        <p:spPr/>
        <p:txBody>
          <a:bodyPr/>
          <a:lstStyle/>
          <a:p>
            <a:fld id="{6D8437D7-AD3C-419E-AFF5-19454884BC37}" type="slidenum">
              <a:rPr lang="es-MX" smtClean="0"/>
              <a:pPr/>
              <a:t>8</a:t>
            </a:fld>
            <a:endParaRPr lang="es-MX"/>
          </a:p>
        </p:txBody>
      </p:sp>
    </p:spTree>
    <p:extLst>
      <p:ext uri="{BB962C8B-B14F-4D97-AF65-F5344CB8AC3E}">
        <p14:creationId xmlns:p14="http://schemas.microsoft.com/office/powerpoint/2010/main" val="932968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8437D7-AD3C-419E-AFF5-19454884BC37}" type="slidenum">
              <a:rPr lang="es-MX" smtClean="0"/>
              <a:pPr/>
              <a:t>10</a:t>
            </a:fld>
            <a:endParaRPr lang="es-MX"/>
          </a:p>
        </p:txBody>
      </p:sp>
    </p:spTree>
    <p:extLst>
      <p:ext uri="{BB962C8B-B14F-4D97-AF65-F5344CB8AC3E}">
        <p14:creationId xmlns:p14="http://schemas.microsoft.com/office/powerpoint/2010/main" val="72658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8BB6A94F-0E64-4831-8EE7-E6EED61C3126}" type="datetimeFigureOut">
              <a:rPr lang="en-US" smtClean="0"/>
              <a:pPr/>
              <a:t>9/17/2017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605E345-46EB-4729-8A4B-78568C0EB39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8BB6A94F-0E64-4831-8EE7-E6EED61C3126}"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5E345-46EB-4729-8A4B-78568C0EB3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8BB6A94F-0E64-4831-8EE7-E6EED61C3126}"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5E345-46EB-4729-8A4B-78568C0EB39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707632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949645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030998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4821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26793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099442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500488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473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8BB6A94F-0E64-4831-8EE7-E6EED61C3126}"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5E345-46EB-4729-8A4B-78568C0EB3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935799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94089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78997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5E3272-FEC7-3C4C-990E-12C32DB569FB}"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A96D-FFE8-5B40-B7A4-13DEE340EE59}" type="slidenum">
              <a:rPr lang="en-US" smtClean="0"/>
              <a:t>‹#›</a:t>
            </a:fld>
            <a:endParaRPr lang="en-US"/>
          </a:p>
        </p:txBody>
      </p:sp>
    </p:spTree>
    <p:extLst>
      <p:ext uri="{BB962C8B-B14F-4D97-AF65-F5344CB8AC3E}">
        <p14:creationId xmlns:p14="http://schemas.microsoft.com/office/powerpoint/2010/main" val="3066293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5E3272-FEC7-3C4C-990E-12C32DB569FB}"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A96D-FFE8-5B40-B7A4-13DEE340EE59}" type="slidenum">
              <a:rPr lang="en-US" smtClean="0"/>
              <a:t>‹#›</a:t>
            </a:fld>
            <a:endParaRPr lang="en-US"/>
          </a:p>
        </p:txBody>
      </p:sp>
    </p:spTree>
    <p:extLst>
      <p:ext uri="{BB962C8B-B14F-4D97-AF65-F5344CB8AC3E}">
        <p14:creationId xmlns:p14="http://schemas.microsoft.com/office/powerpoint/2010/main" val="3390808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5E3272-FEC7-3C4C-990E-12C32DB569FB}"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A96D-FFE8-5B40-B7A4-13DEE340EE59}" type="slidenum">
              <a:rPr lang="en-US" smtClean="0"/>
              <a:t>‹#›</a:t>
            </a:fld>
            <a:endParaRPr lang="en-US"/>
          </a:p>
        </p:txBody>
      </p:sp>
    </p:spTree>
    <p:extLst>
      <p:ext uri="{BB962C8B-B14F-4D97-AF65-F5344CB8AC3E}">
        <p14:creationId xmlns:p14="http://schemas.microsoft.com/office/powerpoint/2010/main" val="3801071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5E3272-FEC7-3C4C-990E-12C32DB569FB}"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A96D-FFE8-5B40-B7A4-13DEE340EE59}" type="slidenum">
              <a:rPr lang="en-US" smtClean="0"/>
              <a:t>‹#›</a:t>
            </a:fld>
            <a:endParaRPr lang="en-US"/>
          </a:p>
        </p:txBody>
      </p:sp>
    </p:spTree>
    <p:extLst>
      <p:ext uri="{BB962C8B-B14F-4D97-AF65-F5344CB8AC3E}">
        <p14:creationId xmlns:p14="http://schemas.microsoft.com/office/powerpoint/2010/main" val="282730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E3272-FEC7-3C4C-990E-12C32DB569FB}" type="datetimeFigureOut">
              <a:rPr lang="en-US" smtClean="0"/>
              <a:t>9/17/2017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AA96D-FFE8-5B40-B7A4-13DEE340EE59}" type="slidenum">
              <a:rPr lang="en-US" smtClean="0"/>
              <a:t>‹#›</a:t>
            </a:fld>
            <a:endParaRPr lang="en-US"/>
          </a:p>
        </p:txBody>
      </p:sp>
    </p:spTree>
    <p:extLst>
      <p:ext uri="{BB962C8B-B14F-4D97-AF65-F5344CB8AC3E}">
        <p14:creationId xmlns:p14="http://schemas.microsoft.com/office/powerpoint/2010/main" val="1352222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5E3272-FEC7-3C4C-990E-12C32DB569FB}" type="datetimeFigureOut">
              <a:rPr lang="en-US" smtClean="0"/>
              <a:t>9/17/2017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AA96D-FFE8-5B40-B7A4-13DEE340EE59}" type="slidenum">
              <a:rPr lang="en-US" smtClean="0"/>
              <a:t>‹#›</a:t>
            </a:fld>
            <a:endParaRPr lang="en-US"/>
          </a:p>
        </p:txBody>
      </p:sp>
    </p:spTree>
    <p:extLst>
      <p:ext uri="{BB962C8B-B14F-4D97-AF65-F5344CB8AC3E}">
        <p14:creationId xmlns:p14="http://schemas.microsoft.com/office/powerpoint/2010/main" val="2749760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E3272-FEC7-3C4C-990E-12C32DB569FB}" type="datetimeFigureOut">
              <a:rPr lang="en-US" smtClean="0"/>
              <a:t>9/17/2017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AA96D-FFE8-5B40-B7A4-13DEE340EE59}" type="slidenum">
              <a:rPr lang="en-US" smtClean="0"/>
              <a:t>‹#›</a:t>
            </a:fld>
            <a:endParaRPr lang="en-US"/>
          </a:p>
        </p:txBody>
      </p:sp>
    </p:spTree>
    <p:extLst>
      <p:ext uri="{BB962C8B-B14F-4D97-AF65-F5344CB8AC3E}">
        <p14:creationId xmlns:p14="http://schemas.microsoft.com/office/powerpoint/2010/main" val="219761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Date Placeholder 3"/>
          <p:cNvSpPr>
            <a:spLocks noGrp="1"/>
          </p:cNvSpPr>
          <p:nvPr>
            <p:ph type="dt" sz="half" idx="10"/>
          </p:nvPr>
        </p:nvSpPr>
        <p:spPr/>
        <p:txBody>
          <a:bodyPr/>
          <a:lstStyle/>
          <a:p>
            <a:fld id="{8BB6A94F-0E64-4831-8EE7-E6EED61C3126}"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5E345-46EB-4729-8A4B-78568C0EB39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5E3272-FEC7-3C4C-990E-12C32DB569FB}"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A96D-FFE8-5B40-B7A4-13DEE340EE59}" type="slidenum">
              <a:rPr lang="en-US" smtClean="0"/>
              <a:t>‹#›</a:t>
            </a:fld>
            <a:endParaRPr lang="en-US"/>
          </a:p>
        </p:txBody>
      </p:sp>
    </p:spTree>
    <p:extLst>
      <p:ext uri="{BB962C8B-B14F-4D97-AF65-F5344CB8AC3E}">
        <p14:creationId xmlns:p14="http://schemas.microsoft.com/office/powerpoint/2010/main" val="2845897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5E3272-FEC7-3C4C-990E-12C32DB569FB}"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A96D-FFE8-5B40-B7A4-13DEE340EE59}" type="slidenum">
              <a:rPr lang="en-US" smtClean="0"/>
              <a:t>‹#›</a:t>
            </a:fld>
            <a:endParaRPr lang="en-US"/>
          </a:p>
        </p:txBody>
      </p:sp>
    </p:spTree>
    <p:extLst>
      <p:ext uri="{BB962C8B-B14F-4D97-AF65-F5344CB8AC3E}">
        <p14:creationId xmlns:p14="http://schemas.microsoft.com/office/powerpoint/2010/main" val="3247356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5E3272-FEC7-3C4C-990E-12C32DB569FB}"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A96D-FFE8-5B40-B7A4-13DEE340EE59}" type="slidenum">
              <a:rPr lang="en-US" smtClean="0"/>
              <a:t>‹#›</a:t>
            </a:fld>
            <a:endParaRPr lang="en-US"/>
          </a:p>
        </p:txBody>
      </p:sp>
    </p:spTree>
    <p:extLst>
      <p:ext uri="{BB962C8B-B14F-4D97-AF65-F5344CB8AC3E}">
        <p14:creationId xmlns:p14="http://schemas.microsoft.com/office/powerpoint/2010/main" val="2369078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5E3272-FEC7-3C4C-990E-12C32DB569FB}"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A96D-FFE8-5B40-B7A4-13DEE340EE59}" type="slidenum">
              <a:rPr lang="en-US" smtClean="0"/>
              <a:t>‹#›</a:t>
            </a:fld>
            <a:endParaRPr lang="en-US"/>
          </a:p>
        </p:txBody>
      </p:sp>
    </p:spTree>
    <p:extLst>
      <p:ext uri="{BB962C8B-B14F-4D97-AF65-F5344CB8AC3E}">
        <p14:creationId xmlns:p14="http://schemas.microsoft.com/office/powerpoint/2010/main" val="198568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8BB6A94F-0E64-4831-8EE7-E6EED61C3126}" type="datetimeFigureOut">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5E345-46EB-4729-8A4B-78568C0EB3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Date Placeholder 6"/>
          <p:cNvSpPr>
            <a:spLocks noGrp="1"/>
          </p:cNvSpPr>
          <p:nvPr>
            <p:ph type="dt" sz="half" idx="10"/>
          </p:nvPr>
        </p:nvSpPr>
        <p:spPr/>
        <p:txBody>
          <a:bodyPr/>
          <a:lstStyle/>
          <a:p>
            <a:fld id="{8BB6A94F-0E64-4831-8EE7-E6EED61C3126}" type="datetimeFigureOut">
              <a:rPr lang="en-US" smtClean="0"/>
              <a:pPr/>
              <a:t>9/17/2017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5E345-46EB-4729-8A4B-78568C0EB3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Date Placeholder 2"/>
          <p:cNvSpPr>
            <a:spLocks noGrp="1"/>
          </p:cNvSpPr>
          <p:nvPr>
            <p:ph type="dt" sz="half" idx="10"/>
          </p:nvPr>
        </p:nvSpPr>
        <p:spPr/>
        <p:txBody>
          <a:bodyPr/>
          <a:lstStyle/>
          <a:p>
            <a:fld id="{8BB6A94F-0E64-4831-8EE7-E6EED61C3126}" type="datetimeFigureOut">
              <a:rPr lang="en-US" smtClean="0"/>
              <a:pPr/>
              <a:t>9/17/2017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05E345-46EB-4729-8A4B-78568C0EB3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6A94F-0E64-4831-8EE7-E6EED61C3126}" type="datetimeFigureOut">
              <a:rPr lang="en-US" smtClean="0"/>
              <a:pPr/>
              <a:t>9/17/2017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05E345-46EB-4729-8A4B-78568C0EB3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8BB6A94F-0E64-4831-8EE7-E6EED61C3126}" type="datetimeFigureOut">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5E345-46EB-4729-8A4B-78568C0EB3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Date Placeholder 4"/>
          <p:cNvSpPr>
            <a:spLocks noGrp="1"/>
          </p:cNvSpPr>
          <p:nvPr>
            <p:ph type="dt" sz="half" idx="10"/>
          </p:nvPr>
        </p:nvSpPr>
        <p:spPr/>
        <p:txBody>
          <a:bodyPr/>
          <a:lstStyle/>
          <a:p>
            <a:fld id="{8BB6A94F-0E64-4831-8EE7-E6EED61C3126}" type="datetimeFigureOut">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605E345-46EB-4729-8A4B-78568C0EB39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B6A94F-0E64-4831-8EE7-E6EED61C3126}" type="datetimeFigureOut">
              <a:rPr lang="en-US" smtClean="0"/>
              <a:pPr/>
              <a:t>9/17/2017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605E345-46EB-4729-8A4B-78568C0EB39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17/09/2017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1395026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E3272-FEC7-3C4C-990E-12C32DB569FB}" type="datetimeFigureOut">
              <a:rPr lang="en-US" smtClean="0"/>
              <a:t>9/17/2017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AA96D-FFE8-5B40-B7A4-13DEE340EE59}" type="slidenum">
              <a:rPr lang="en-US" smtClean="0"/>
              <a:t>‹#›</a:t>
            </a:fld>
            <a:endParaRPr lang="en-US"/>
          </a:p>
        </p:txBody>
      </p:sp>
    </p:spTree>
    <p:extLst>
      <p:ext uri="{BB962C8B-B14F-4D97-AF65-F5344CB8AC3E}">
        <p14:creationId xmlns:p14="http://schemas.microsoft.com/office/powerpoint/2010/main" val="8999856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7.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srgbClr val="1268BD"/>
                </a:solidFill>
                <a:effectLst/>
                <a:uLnTx/>
                <a:uFillTx/>
                <a:latin typeface="Calibri"/>
                <a:ea typeface="+mn-ea"/>
                <a:cs typeface="+mn-cs"/>
              </a:rPr>
              <a:t>BRISBANE, AUSTRALIA |  18 - 20 SEPTEMBER 2017</a:t>
            </a:r>
          </a:p>
        </p:txBody>
      </p:sp>
      <p:pic>
        <p:nvPicPr>
          <p:cNvPr id="8" name="Picture 7" descr="RS17 ID long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srgbClr val="1268BD"/>
                </a:solidFill>
                <a:effectLst/>
                <a:uLnTx/>
                <a:uFillTx/>
                <a:latin typeface="Calibri"/>
                <a:ea typeface="+mn-ea"/>
                <a:cs typeface="+mn-cs"/>
              </a:rPr>
              <a:t>MANAGED BY</a:t>
            </a:r>
          </a:p>
        </p:txBody>
      </p:sp>
      <p:sp>
        <p:nvSpPr>
          <p:cNvPr id="12" name="2 Subtítulo"/>
          <p:cNvSpPr txBox="1">
            <a:spLocks/>
          </p:cNvSpPr>
          <p:nvPr/>
        </p:nvSpPr>
        <p:spPr>
          <a:xfrm>
            <a:off x="365852" y="4221088"/>
            <a:ext cx="8310604" cy="17824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marR="4572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400" b="1" i="1" u="none" strike="noStrike" kern="1200" cap="none" spc="0" normalizeH="0" baseline="0" noProof="0" dirty="0">
                <a:ln>
                  <a:noFill/>
                </a:ln>
                <a:solidFill>
                  <a:sysClr val="windowText" lastClr="000000"/>
                </a:solidFill>
                <a:effectLst/>
                <a:uLnTx/>
                <a:uFillTx/>
                <a:latin typeface="Constantia"/>
                <a:ea typeface="+mn-ea"/>
                <a:cs typeface="+mn-cs"/>
              </a:rPr>
              <a:t>The social dimensions of Colorado River flow restoration: </a:t>
            </a:r>
            <a:br>
              <a:rPr kumimoji="0" lang="en-US" sz="2400" b="1" i="1" u="none" strike="noStrike" kern="1200" cap="none" spc="0" normalizeH="0" baseline="0" noProof="0" dirty="0">
                <a:ln>
                  <a:noFill/>
                </a:ln>
                <a:solidFill>
                  <a:sysClr val="windowText" lastClr="000000"/>
                </a:solidFill>
                <a:effectLst/>
                <a:uLnTx/>
                <a:uFillTx/>
                <a:latin typeface="Constantia"/>
                <a:ea typeface="+mn-ea"/>
                <a:cs typeface="+mn-cs"/>
              </a:rPr>
            </a:br>
            <a:r>
              <a:rPr kumimoji="0" lang="en-US" sz="2400" b="1" i="1" u="none" strike="noStrike" kern="1200" cap="none" spc="0" normalizeH="0" baseline="0" noProof="0" dirty="0">
                <a:ln>
                  <a:noFill/>
                </a:ln>
                <a:solidFill>
                  <a:sysClr val="windowText" lastClr="000000"/>
                </a:solidFill>
                <a:effectLst/>
                <a:uLnTx/>
                <a:uFillTx/>
                <a:latin typeface="Constantia"/>
                <a:ea typeface="+mn-ea"/>
                <a:cs typeface="+mn-cs"/>
              </a:rPr>
              <a:t>Insights for water policy at the U.S.-México border</a:t>
            </a:r>
          </a:p>
        </p:txBody>
      </p:sp>
      <p:pic>
        <p:nvPicPr>
          <p:cNvPr id="13" name="Picture 2" descr="http://www.zonalider.com/sites/default/files/styles/scale_max_width_auto_height/public/article/image/rio_colorado_con_agua.jpg?itok=7K3Ghmz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4" y="1124744"/>
            <a:ext cx="9151374" cy="27813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mapaescolar.com/wp-content/uploads/2013/07/Logo-COLEF.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3319" y="248280"/>
            <a:ext cx="2013878" cy="63714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6512" y="5252882"/>
            <a:ext cx="9145016" cy="584775"/>
          </a:xfrm>
          <a:prstGeom prst="rect">
            <a:avLst/>
          </a:prstGeom>
          <a:noFill/>
        </p:spPr>
        <p:txBody>
          <a:bodyPr wrap="square" rtlCol="0">
            <a:spAutoFit/>
          </a:bodyPr>
          <a:lstStyle/>
          <a:p>
            <a:pPr algn="ctr"/>
            <a:r>
              <a:rPr lang="es-MX" sz="1600" b="1" dirty="0">
                <a:solidFill>
                  <a:prstClr val="black"/>
                </a:solidFill>
                <a:latin typeface="Constantia"/>
              </a:rPr>
              <a:t>Dr. Carlos A. de la Parra</a:t>
            </a:r>
            <a:r>
              <a:rPr lang="es-MX" sz="1600" dirty="0">
                <a:solidFill>
                  <a:prstClr val="black"/>
                </a:solidFill>
                <a:latin typeface="Constantia"/>
              </a:rPr>
              <a:t>, El Colegio de la Frontera Norte, Tijuana, Baja California, México</a:t>
            </a:r>
          </a:p>
          <a:p>
            <a:pPr algn="ctr"/>
            <a:r>
              <a:rPr lang="es-MX" sz="1600" b="1" dirty="0">
                <a:solidFill>
                  <a:prstClr val="black"/>
                </a:solidFill>
                <a:latin typeface="Constantia"/>
              </a:rPr>
              <a:t>Dr. Eloise Kendy</a:t>
            </a:r>
            <a:r>
              <a:rPr lang="es-MX" sz="1600" dirty="0">
                <a:solidFill>
                  <a:prstClr val="black"/>
                </a:solidFill>
                <a:latin typeface="Constantia"/>
              </a:rPr>
              <a:t>, The Nature Conservancy, Helena, Montana, USA</a:t>
            </a:r>
            <a:endParaRPr lang="en-US" sz="1600" dirty="0">
              <a:solidFill>
                <a:prstClr val="black"/>
              </a:solidFill>
              <a:latin typeface="Constantia"/>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4368" y="267635"/>
            <a:ext cx="2138143" cy="617793"/>
          </a:xfrm>
          <a:prstGeom prst="rect">
            <a:avLst/>
          </a:prstGeom>
        </p:spPr>
      </p:pic>
    </p:spTree>
    <p:extLst>
      <p:ext uri="{BB962C8B-B14F-4D97-AF65-F5344CB8AC3E}">
        <p14:creationId xmlns:p14="http://schemas.microsoft.com/office/powerpoint/2010/main" val="373442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382346" y="1429976"/>
            <a:ext cx="1349896"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1518836" y="81095"/>
            <a:ext cx="6558527" cy="523220"/>
          </a:xfrm>
          <a:prstGeom prst="rect">
            <a:avLst/>
          </a:prstGeom>
          <a:noFill/>
        </p:spPr>
        <p:txBody>
          <a:bodyPr wrap="none" lIns="91440" tIns="45720" rIns="91440" bIns="45720">
            <a:spAutoFit/>
          </a:bodyPr>
          <a:lstStyle/>
          <a:p>
            <a:pPr algn="ctr"/>
            <a:r>
              <a:rPr lang="es-ES" sz="2800" dirty="0" err="1">
                <a:solidFill>
                  <a:srgbClr val="FF0000"/>
                </a:solidFill>
                <a:latin typeface="Calibri" panose="020F0502020204030204" pitchFamily="34" charset="0"/>
              </a:rPr>
              <a:t>How</a:t>
            </a:r>
            <a:r>
              <a:rPr lang="es-ES" sz="2800" dirty="0">
                <a:solidFill>
                  <a:srgbClr val="FF0000"/>
                </a:solidFill>
                <a:latin typeface="Calibri" panose="020F0502020204030204" pitchFamily="34" charset="0"/>
              </a:rPr>
              <a:t> </a:t>
            </a:r>
            <a:r>
              <a:rPr lang="es-ES" sz="2800" dirty="0" err="1">
                <a:solidFill>
                  <a:srgbClr val="FF0000"/>
                </a:solidFill>
                <a:latin typeface="Calibri" panose="020F0502020204030204" pitchFamily="34" charset="0"/>
              </a:rPr>
              <a:t>did</a:t>
            </a:r>
            <a:r>
              <a:rPr lang="es-ES" sz="2800" dirty="0">
                <a:solidFill>
                  <a:srgbClr val="FF0000"/>
                </a:solidFill>
                <a:latin typeface="Calibri" panose="020F0502020204030204" pitchFamily="34" charset="0"/>
              </a:rPr>
              <a:t> </a:t>
            </a:r>
            <a:r>
              <a:rPr lang="es-ES" sz="2800" dirty="0" err="1">
                <a:solidFill>
                  <a:srgbClr val="FF0000"/>
                </a:solidFill>
                <a:latin typeface="Calibri" panose="020F0502020204030204" pitchFamily="34" charset="0"/>
              </a:rPr>
              <a:t>you</a:t>
            </a:r>
            <a:r>
              <a:rPr lang="es-ES" sz="2800" dirty="0">
                <a:solidFill>
                  <a:srgbClr val="FF0000"/>
                </a:solidFill>
                <a:latin typeface="Calibri" panose="020F0502020204030204" pitchFamily="34" charset="0"/>
              </a:rPr>
              <a:t> </a:t>
            </a:r>
            <a:r>
              <a:rPr lang="es-ES" sz="2800" dirty="0" err="1">
                <a:solidFill>
                  <a:srgbClr val="FF0000"/>
                </a:solidFill>
                <a:latin typeface="Calibri" panose="020F0502020204030204" pitchFamily="34" charset="0"/>
              </a:rPr>
              <a:t>learn</a:t>
            </a:r>
            <a:r>
              <a:rPr lang="es-ES" sz="2800" dirty="0">
                <a:solidFill>
                  <a:srgbClr val="FF0000"/>
                </a:solidFill>
                <a:latin typeface="Calibri" panose="020F0502020204030204" pitchFamily="34" charset="0"/>
              </a:rPr>
              <a:t> </a:t>
            </a:r>
            <a:r>
              <a:rPr lang="es-ES" sz="2800" dirty="0" err="1">
                <a:solidFill>
                  <a:srgbClr val="FF0000"/>
                </a:solidFill>
                <a:latin typeface="Calibri" panose="020F0502020204030204" pitchFamily="34" charset="0"/>
              </a:rPr>
              <a:t>that</a:t>
            </a:r>
            <a:r>
              <a:rPr lang="es-ES" sz="2800" dirty="0">
                <a:solidFill>
                  <a:srgbClr val="FF0000"/>
                </a:solidFill>
                <a:latin typeface="Calibri" panose="020F0502020204030204" pitchFamily="34" charset="0"/>
              </a:rPr>
              <a:t> </a:t>
            </a:r>
            <a:r>
              <a:rPr lang="es-ES" sz="2800" dirty="0" err="1">
                <a:solidFill>
                  <a:srgbClr val="FF0000"/>
                </a:solidFill>
                <a:latin typeface="Calibri" panose="020F0502020204030204" pitchFamily="34" charset="0"/>
              </a:rPr>
              <a:t>the</a:t>
            </a:r>
            <a:r>
              <a:rPr lang="es-ES" sz="2800" dirty="0">
                <a:solidFill>
                  <a:srgbClr val="FF0000"/>
                </a:solidFill>
                <a:latin typeface="Calibri" panose="020F0502020204030204" pitchFamily="34" charset="0"/>
              </a:rPr>
              <a:t> </a:t>
            </a:r>
            <a:r>
              <a:rPr lang="es-ES" sz="2800" dirty="0" err="1">
                <a:solidFill>
                  <a:srgbClr val="FF0000"/>
                </a:solidFill>
                <a:latin typeface="Calibri" panose="020F0502020204030204" pitchFamily="34" charset="0"/>
              </a:rPr>
              <a:t>river</a:t>
            </a:r>
            <a:r>
              <a:rPr lang="es-ES" sz="2800" dirty="0">
                <a:solidFill>
                  <a:srgbClr val="FF0000"/>
                </a:solidFill>
                <a:latin typeface="Calibri" panose="020F0502020204030204" pitchFamily="34" charset="0"/>
              </a:rPr>
              <a:t> </a:t>
            </a:r>
            <a:r>
              <a:rPr lang="es-ES" sz="2800" dirty="0" err="1">
                <a:solidFill>
                  <a:srgbClr val="FF0000"/>
                </a:solidFill>
                <a:latin typeface="Calibri" panose="020F0502020204030204" pitchFamily="34" charset="0"/>
              </a:rPr>
              <a:t>had</a:t>
            </a:r>
            <a:r>
              <a:rPr lang="es-ES" sz="2800" dirty="0">
                <a:solidFill>
                  <a:srgbClr val="FF0000"/>
                </a:solidFill>
                <a:latin typeface="Calibri" panose="020F0502020204030204" pitchFamily="34" charset="0"/>
              </a:rPr>
              <a:t> </a:t>
            </a:r>
            <a:r>
              <a:rPr lang="es-ES" sz="2800" dirty="0" err="1">
                <a:solidFill>
                  <a:srgbClr val="FF0000"/>
                </a:solidFill>
                <a:latin typeface="Calibri" panose="020F0502020204030204" pitchFamily="34" charset="0"/>
              </a:rPr>
              <a:t>water</a:t>
            </a:r>
            <a:r>
              <a:rPr lang="es-ES" sz="2800" dirty="0">
                <a:solidFill>
                  <a:srgbClr val="FF0000"/>
                </a:solidFill>
                <a:latin typeface="Calibri" panose="020F0502020204030204" pitchFamily="34" charset="0"/>
              </a:rPr>
              <a:t>?</a:t>
            </a:r>
          </a:p>
        </p:txBody>
      </p:sp>
      <p:sp>
        <p:nvSpPr>
          <p:cNvPr id="12" name="11 CuadroTexto"/>
          <p:cNvSpPr txBox="1"/>
          <p:nvPr/>
        </p:nvSpPr>
        <p:spPr>
          <a:xfrm>
            <a:off x="6084168" y="3054186"/>
            <a:ext cx="1583447" cy="338554"/>
          </a:xfrm>
          <a:prstGeom prst="rect">
            <a:avLst/>
          </a:prstGeom>
          <a:noFill/>
        </p:spPr>
        <p:txBody>
          <a:bodyPr wrap="none" rtlCol="0">
            <a:spAutoFit/>
          </a:bodyPr>
          <a:lstStyle/>
          <a:p>
            <a:r>
              <a:rPr lang="en-US" sz="1600" b="1" dirty="0" err="1">
                <a:effectLst>
                  <a:outerShdw blurRad="38100" dist="38100" dir="2700000" algn="tl">
                    <a:srgbClr val="000000">
                      <a:alpha val="43137"/>
                    </a:srgbClr>
                  </a:outerShdw>
                </a:effectLst>
              </a:rPr>
              <a:t>En</a:t>
            </a:r>
            <a:r>
              <a:rPr lang="en-US" sz="1600" b="1" dirty="0">
                <a:effectLst>
                  <a:outerShdw blurRad="38100" dist="38100" dir="2700000" algn="tl">
                    <a:srgbClr val="000000">
                      <a:alpha val="43137"/>
                    </a:srgbClr>
                  </a:outerShdw>
                </a:effectLst>
              </a:rPr>
              <a:t> los </a:t>
            </a:r>
            <a:r>
              <a:rPr lang="en-US" sz="1600" b="1" dirty="0" err="1">
                <a:effectLst>
                  <a:outerShdw blurRad="38100" dist="38100" dir="2700000" algn="tl">
                    <a:srgbClr val="000000">
                      <a:alpha val="43137"/>
                    </a:srgbClr>
                  </a:outerShdw>
                </a:effectLst>
              </a:rPr>
              <a:t>hogares</a:t>
            </a:r>
            <a:endParaRPr lang="en-US" sz="1600" b="1" dirty="0">
              <a:effectLst>
                <a:outerShdw blurRad="38100" dist="38100" dir="2700000" algn="tl">
                  <a:srgbClr val="000000">
                    <a:alpha val="43137"/>
                  </a:srgbClr>
                </a:outerShdw>
              </a:effectLst>
            </a:endParaRPr>
          </a:p>
        </p:txBody>
      </p:sp>
      <p:sp>
        <p:nvSpPr>
          <p:cNvPr id="3" name="TextBox 2"/>
          <p:cNvSpPr txBox="1"/>
          <p:nvPr/>
        </p:nvSpPr>
        <p:spPr>
          <a:xfrm>
            <a:off x="224597" y="5184067"/>
            <a:ext cx="3569054" cy="1200329"/>
          </a:xfrm>
          <a:prstGeom prst="rect">
            <a:avLst/>
          </a:prstGeom>
          <a:solidFill>
            <a:schemeClr val="bg1"/>
          </a:solidFill>
          <a:effectLst>
            <a:outerShdw blurRad="50800" dist="38100" dir="5400000" algn="t" rotWithShape="0">
              <a:prstClr val="black">
                <a:alpha val="40000"/>
              </a:prstClr>
            </a:outerShdw>
          </a:effectLst>
        </p:spPr>
        <p:txBody>
          <a:bodyPr wrap="none" rtlCol="0">
            <a:spAutoFit/>
          </a:bodyPr>
          <a:lstStyle/>
          <a:p>
            <a:r>
              <a:rPr lang="es-MX" sz="2400" b="1" dirty="0">
                <a:latin typeface="+mj-lt"/>
              </a:rPr>
              <a:t>86.7% </a:t>
            </a:r>
            <a:r>
              <a:rPr lang="es-MX" sz="2400" dirty="0">
                <a:latin typeface="+mj-lt"/>
              </a:rPr>
              <a:t>of </a:t>
            </a:r>
            <a:r>
              <a:rPr lang="es-MX" sz="2400" dirty="0" err="1">
                <a:latin typeface="+mj-lt"/>
              </a:rPr>
              <a:t>the</a:t>
            </a:r>
            <a:r>
              <a:rPr lang="es-MX" sz="2400" dirty="0">
                <a:latin typeface="+mj-lt"/>
              </a:rPr>
              <a:t> </a:t>
            </a:r>
            <a:r>
              <a:rPr lang="es-MX" sz="2400" dirty="0" err="1">
                <a:latin typeface="+mj-lt"/>
              </a:rPr>
              <a:t>people</a:t>
            </a:r>
            <a:r>
              <a:rPr lang="es-MX" sz="2400" dirty="0">
                <a:latin typeface="+mj-lt"/>
              </a:rPr>
              <a:t> in </a:t>
            </a:r>
            <a:r>
              <a:rPr lang="es-MX" sz="2400" dirty="0" err="1">
                <a:latin typeface="+mj-lt"/>
              </a:rPr>
              <a:t>the</a:t>
            </a:r>
            <a:br>
              <a:rPr lang="es-MX" sz="2400" dirty="0">
                <a:latin typeface="+mj-lt"/>
              </a:rPr>
            </a:br>
            <a:r>
              <a:rPr lang="es-MX" sz="2400" dirty="0">
                <a:latin typeface="+mj-lt"/>
              </a:rPr>
              <a:t> </a:t>
            </a:r>
            <a:r>
              <a:rPr lang="es-MX" sz="2400" dirty="0" err="1">
                <a:latin typeface="+mj-lt"/>
              </a:rPr>
              <a:t>households</a:t>
            </a:r>
            <a:r>
              <a:rPr lang="es-MX" sz="2400" dirty="0">
                <a:latin typeface="+mj-lt"/>
              </a:rPr>
              <a:t> </a:t>
            </a:r>
            <a:r>
              <a:rPr lang="es-MX" sz="2400" dirty="0" err="1">
                <a:latin typeface="+mj-lt"/>
              </a:rPr>
              <a:t>knew</a:t>
            </a:r>
            <a:r>
              <a:rPr lang="es-MX" sz="2400" dirty="0">
                <a:latin typeface="+mj-lt"/>
              </a:rPr>
              <a:t> </a:t>
            </a:r>
            <a:r>
              <a:rPr lang="es-MX" sz="2400" dirty="0" err="1">
                <a:latin typeface="+mj-lt"/>
              </a:rPr>
              <a:t>that</a:t>
            </a:r>
            <a:r>
              <a:rPr lang="es-MX" sz="2400" dirty="0">
                <a:latin typeface="+mj-lt"/>
              </a:rPr>
              <a:t> </a:t>
            </a:r>
            <a:r>
              <a:rPr lang="es-MX" sz="2400" dirty="0" err="1">
                <a:latin typeface="+mj-lt"/>
              </a:rPr>
              <a:t>the</a:t>
            </a:r>
            <a:r>
              <a:rPr lang="es-MX" sz="2400" dirty="0">
                <a:latin typeface="+mj-lt"/>
              </a:rPr>
              <a:t> </a:t>
            </a:r>
            <a:br>
              <a:rPr lang="es-MX" sz="2400" dirty="0">
                <a:latin typeface="+mj-lt"/>
              </a:rPr>
            </a:br>
            <a:r>
              <a:rPr lang="es-MX" sz="2400" dirty="0" err="1">
                <a:latin typeface="+mj-lt"/>
              </a:rPr>
              <a:t>river</a:t>
            </a:r>
            <a:r>
              <a:rPr lang="es-MX" sz="2400" dirty="0">
                <a:latin typeface="+mj-lt"/>
              </a:rPr>
              <a:t> </a:t>
            </a:r>
            <a:r>
              <a:rPr lang="es-MX" sz="2400" dirty="0" err="1">
                <a:latin typeface="+mj-lt"/>
              </a:rPr>
              <a:t>had</a:t>
            </a:r>
            <a:r>
              <a:rPr lang="es-MX" sz="2400" dirty="0">
                <a:latin typeface="+mj-lt"/>
              </a:rPr>
              <a:t> </a:t>
            </a:r>
            <a:r>
              <a:rPr lang="es-MX" sz="2400" dirty="0" err="1">
                <a:latin typeface="+mj-lt"/>
              </a:rPr>
              <a:t>water</a:t>
            </a:r>
            <a:r>
              <a:rPr lang="es-MX" sz="2400" dirty="0">
                <a:latin typeface="+mj-lt"/>
              </a:rPr>
              <a:t> in </a:t>
            </a:r>
            <a:r>
              <a:rPr lang="es-MX" sz="2400" dirty="0" err="1">
                <a:latin typeface="+mj-lt"/>
              </a:rPr>
              <a:t>it</a:t>
            </a:r>
            <a:r>
              <a:rPr lang="es-MX" sz="2400" dirty="0">
                <a:latin typeface="+mj-lt"/>
              </a:rPr>
              <a:t>.</a:t>
            </a:r>
          </a:p>
        </p:txBody>
      </p:sp>
      <p:graphicFrame>
        <p:nvGraphicFramePr>
          <p:cNvPr id="10" name="Chart 1"/>
          <p:cNvGraphicFramePr>
            <a:graphicFrameLocks/>
          </p:cNvGraphicFramePr>
          <p:nvPr>
            <p:extLst>
              <p:ext uri="{D42A27DB-BD31-4B8C-83A1-F6EECF244321}">
                <p14:modId xmlns:p14="http://schemas.microsoft.com/office/powerpoint/2010/main" val="221422340"/>
              </p:ext>
            </p:extLst>
          </p:nvPr>
        </p:nvGraphicFramePr>
        <p:xfrm>
          <a:off x="17850" y="1038482"/>
          <a:ext cx="5472608" cy="2894573"/>
        </p:xfrm>
        <a:graphic>
          <a:graphicData uri="http://schemas.openxmlformats.org/drawingml/2006/chart">
            <c:chart xmlns:c="http://schemas.openxmlformats.org/drawingml/2006/chart" xmlns:r="http://schemas.openxmlformats.org/officeDocument/2006/relationships" r:id="rId3"/>
          </a:graphicData>
        </a:graphic>
      </p:graphicFrame>
      <p:sp>
        <p:nvSpPr>
          <p:cNvPr id="14" name="13 CuadroTexto"/>
          <p:cNvSpPr txBox="1"/>
          <p:nvPr/>
        </p:nvSpPr>
        <p:spPr>
          <a:xfrm>
            <a:off x="676918" y="685802"/>
            <a:ext cx="2164503" cy="461665"/>
          </a:xfrm>
          <a:prstGeom prst="rect">
            <a:avLst/>
          </a:prstGeom>
          <a:solidFill>
            <a:schemeClr val="bg1"/>
          </a:solidFill>
        </p:spPr>
        <p:txBody>
          <a:bodyPr wrap="none" rtlCol="0">
            <a:spAutoFit/>
          </a:bodyPr>
          <a:lstStyle/>
          <a:p>
            <a:r>
              <a:rPr lang="en-US" sz="2400" dirty="0"/>
              <a:t>Along the river</a:t>
            </a:r>
          </a:p>
        </p:txBody>
      </p:sp>
      <p:sp>
        <p:nvSpPr>
          <p:cNvPr id="15" name="16 CuadroTexto"/>
          <p:cNvSpPr txBox="1"/>
          <p:nvPr/>
        </p:nvSpPr>
        <p:spPr>
          <a:xfrm>
            <a:off x="5563074" y="2970539"/>
            <a:ext cx="2564548" cy="461665"/>
          </a:xfrm>
          <a:prstGeom prst="rect">
            <a:avLst/>
          </a:prstGeom>
          <a:solidFill>
            <a:schemeClr val="bg1"/>
          </a:solidFill>
        </p:spPr>
        <p:txBody>
          <a:bodyPr wrap="none" rtlCol="0">
            <a:spAutoFit/>
          </a:bodyPr>
          <a:lstStyle/>
          <a:p>
            <a:r>
              <a:rPr lang="en-US" sz="2400" dirty="0"/>
              <a:t>In the households</a:t>
            </a:r>
          </a:p>
        </p:txBody>
      </p:sp>
      <p:sp>
        <p:nvSpPr>
          <p:cNvPr id="17" name="TextBox 16"/>
          <p:cNvSpPr txBox="1"/>
          <p:nvPr/>
        </p:nvSpPr>
        <p:spPr>
          <a:xfrm rot="16200000">
            <a:off x="2272923" y="1664445"/>
            <a:ext cx="1290861" cy="4747453"/>
          </a:xfrm>
          <a:prstGeom prst="rect">
            <a:avLst/>
          </a:prstGeom>
          <a:solidFill>
            <a:schemeClr val="bg1"/>
          </a:solidFill>
        </p:spPr>
        <p:txBody>
          <a:bodyPr wrap="square" rtlCol="0">
            <a:spAutoFit/>
          </a:bodyPr>
          <a:lstStyle/>
          <a:p>
            <a:pPr algn="r">
              <a:spcBef>
                <a:spcPts val="200"/>
              </a:spcBef>
            </a:pPr>
            <a:r>
              <a:rPr lang="en-US" dirty="0"/>
              <a:t>         </a:t>
            </a:r>
          </a:p>
          <a:p>
            <a:pPr algn="r">
              <a:spcBef>
                <a:spcPts val="250"/>
              </a:spcBef>
            </a:pPr>
            <a:r>
              <a:rPr lang="en-US" dirty="0"/>
              <a:t>TV</a:t>
            </a:r>
          </a:p>
          <a:p>
            <a:pPr algn="r">
              <a:spcBef>
                <a:spcPts val="250"/>
              </a:spcBef>
            </a:pPr>
            <a:r>
              <a:rPr lang="en-US" dirty="0"/>
              <a:t>   </a:t>
            </a:r>
          </a:p>
          <a:p>
            <a:pPr algn="r">
              <a:spcBef>
                <a:spcPts val="250"/>
              </a:spcBef>
            </a:pPr>
            <a:r>
              <a:rPr lang="en-US" dirty="0"/>
              <a:t> Radio </a:t>
            </a:r>
          </a:p>
          <a:p>
            <a:pPr algn="r">
              <a:spcBef>
                <a:spcPts val="250"/>
              </a:spcBef>
            </a:pPr>
            <a:r>
              <a:rPr lang="en-US" dirty="0"/>
              <a:t> </a:t>
            </a:r>
          </a:p>
          <a:p>
            <a:pPr algn="r">
              <a:spcBef>
                <a:spcPts val="250"/>
              </a:spcBef>
            </a:pPr>
            <a:r>
              <a:rPr lang="en-US" dirty="0"/>
              <a:t>Newspaper</a:t>
            </a:r>
          </a:p>
          <a:p>
            <a:pPr algn="r">
              <a:spcBef>
                <a:spcPts val="250"/>
              </a:spcBef>
            </a:pPr>
            <a:endParaRPr lang="en-US" dirty="0"/>
          </a:p>
          <a:p>
            <a:pPr algn="r">
              <a:spcBef>
                <a:spcPts val="250"/>
              </a:spcBef>
            </a:pPr>
            <a:r>
              <a:rPr lang="en-US" dirty="0"/>
              <a:t>Internet</a:t>
            </a:r>
          </a:p>
          <a:p>
            <a:pPr algn="r">
              <a:spcBef>
                <a:spcPts val="250"/>
              </a:spcBef>
            </a:pPr>
            <a:endParaRPr lang="en-US" dirty="0"/>
          </a:p>
          <a:p>
            <a:pPr algn="r">
              <a:spcBef>
                <a:spcPts val="250"/>
              </a:spcBef>
            </a:pPr>
            <a:r>
              <a:rPr lang="en-US" dirty="0"/>
              <a:t>Family, friends</a:t>
            </a:r>
          </a:p>
          <a:p>
            <a:pPr algn="r">
              <a:spcBef>
                <a:spcPts val="250"/>
              </a:spcBef>
            </a:pPr>
            <a:endParaRPr lang="en-US" dirty="0"/>
          </a:p>
          <a:p>
            <a:pPr algn="r">
              <a:spcBef>
                <a:spcPts val="250"/>
              </a:spcBef>
            </a:pPr>
            <a:r>
              <a:rPr lang="en-US" dirty="0"/>
              <a:t>Saw it</a:t>
            </a:r>
          </a:p>
          <a:p>
            <a:pPr algn="r">
              <a:spcBef>
                <a:spcPts val="250"/>
              </a:spcBef>
            </a:pPr>
            <a:endParaRPr lang="en-US" dirty="0"/>
          </a:p>
          <a:p>
            <a:pPr algn="r">
              <a:spcBef>
                <a:spcPts val="250"/>
              </a:spcBef>
            </a:pPr>
            <a:endParaRPr lang="en-US" dirty="0"/>
          </a:p>
        </p:txBody>
      </p:sp>
      <p:graphicFrame>
        <p:nvGraphicFramePr>
          <p:cNvPr id="16" name="Chart 2"/>
          <p:cNvGraphicFramePr>
            <a:graphicFrameLocks/>
          </p:cNvGraphicFramePr>
          <p:nvPr>
            <p:extLst>
              <p:ext uri="{D42A27DB-BD31-4B8C-83A1-F6EECF244321}">
                <p14:modId xmlns:p14="http://schemas.microsoft.com/office/powerpoint/2010/main" val="3809986517"/>
              </p:ext>
            </p:extLst>
          </p:nvPr>
        </p:nvGraphicFramePr>
        <p:xfrm>
          <a:off x="4195991" y="3392740"/>
          <a:ext cx="5223768" cy="2996952"/>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rot="16200000">
            <a:off x="6665411" y="3954156"/>
            <a:ext cx="1290861" cy="4747453"/>
          </a:xfrm>
          <a:prstGeom prst="rect">
            <a:avLst/>
          </a:prstGeom>
          <a:solidFill>
            <a:schemeClr val="bg1"/>
          </a:solidFill>
        </p:spPr>
        <p:txBody>
          <a:bodyPr wrap="square" rtlCol="0">
            <a:spAutoFit/>
          </a:bodyPr>
          <a:lstStyle/>
          <a:p>
            <a:pPr algn="r">
              <a:spcBef>
                <a:spcPts val="200"/>
              </a:spcBef>
            </a:pPr>
            <a:r>
              <a:rPr lang="en-US" dirty="0"/>
              <a:t>         </a:t>
            </a:r>
          </a:p>
          <a:p>
            <a:pPr algn="r">
              <a:spcBef>
                <a:spcPts val="250"/>
              </a:spcBef>
            </a:pPr>
            <a:r>
              <a:rPr lang="en-US" dirty="0"/>
              <a:t>TV</a:t>
            </a:r>
          </a:p>
          <a:p>
            <a:pPr algn="r">
              <a:spcBef>
                <a:spcPts val="250"/>
              </a:spcBef>
            </a:pPr>
            <a:r>
              <a:rPr lang="en-US" dirty="0"/>
              <a:t>   </a:t>
            </a:r>
          </a:p>
          <a:p>
            <a:pPr algn="r">
              <a:spcBef>
                <a:spcPts val="250"/>
              </a:spcBef>
            </a:pPr>
            <a:r>
              <a:rPr lang="en-US" dirty="0"/>
              <a:t> Radio </a:t>
            </a:r>
          </a:p>
          <a:p>
            <a:pPr algn="r">
              <a:spcBef>
                <a:spcPts val="250"/>
              </a:spcBef>
            </a:pPr>
            <a:r>
              <a:rPr lang="en-US" dirty="0"/>
              <a:t> </a:t>
            </a:r>
          </a:p>
          <a:p>
            <a:pPr algn="r">
              <a:spcBef>
                <a:spcPts val="250"/>
              </a:spcBef>
            </a:pPr>
            <a:r>
              <a:rPr lang="en-US" dirty="0"/>
              <a:t>Newspaper</a:t>
            </a:r>
          </a:p>
          <a:p>
            <a:pPr algn="r">
              <a:spcBef>
                <a:spcPts val="250"/>
              </a:spcBef>
            </a:pPr>
            <a:endParaRPr lang="en-US" dirty="0"/>
          </a:p>
          <a:p>
            <a:pPr algn="r">
              <a:spcBef>
                <a:spcPts val="250"/>
              </a:spcBef>
            </a:pPr>
            <a:r>
              <a:rPr lang="en-US" dirty="0"/>
              <a:t>Internet</a:t>
            </a:r>
          </a:p>
          <a:p>
            <a:pPr algn="r">
              <a:spcBef>
                <a:spcPts val="250"/>
              </a:spcBef>
            </a:pPr>
            <a:endParaRPr lang="en-US" dirty="0"/>
          </a:p>
          <a:p>
            <a:pPr algn="r">
              <a:spcBef>
                <a:spcPts val="250"/>
              </a:spcBef>
            </a:pPr>
            <a:r>
              <a:rPr lang="en-US" dirty="0"/>
              <a:t>Family, friends</a:t>
            </a:r>
          </a:p>
          <a:p>
            <a:pPr algn="r">
              <a:spcBef>
                <a:spcPts val="250"/>
              </a:spcBef>
            </a:pPr>
            <a:endParaRPr lang="en-US" dirty="0"/>
          </a:p>
          <a:p>
            <a:pPr algn="r">
              <a:spcBef>
                <a:spcPts val="250"/>
              </a:spcBef>
            </a:pPr>
            <a:r>
              <a:rPr lang="en-US" dirty="0"/>
              <a:t>Saw it</a:t>
            </a:r>
          </a:p>
          <a:p>
            <a:pPr algn="r">
              <a:spcBef>
                <a:spcPts val="250"/>
              </a:spcBef>
            </a:pPr>
            <a:endParaRPr lang="en-US" dirty="0"/>
          </a:p>
          <a:p>
            <a:pPr algn="r">
              <a:spcBef>
                <a:spcPts val="250"/>
              </a:spcBef>
            </a:pPr>
            <a:endParaRPr lang="en-US" dirty="0"/>
          </a:p>
        </p:txBody>
      </p:sp>
    </p:spTree>
    <p:extLst>
      <p:ext uri="{BB962C8B-B14F-4D97-AF65-F5344CB8AC3E}">
        <p14:creationId xmlns:p14="http://schemas.microsoft.com/office/powerpoint/2010/main" val="340404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0527" y="-128727"/>
            <a:ext cx="9649072" cy="7128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423" y="608328"/>
            <a:ext cx="4826057" cy="5654682"/>
          </a:xfrm>
          <a:prstGeom prst="rect">
            <a:avLst/>
          </a:prstGeom>
        </p:spPr>
      </p:pic>
      <p:pic>
        <p:nvPicPr>
          <p:cNvPr id="6" name="Content Placeholder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a:stretch/>
        </p:blipFill>
        <p:spPr>
          <a:xfrm>
            <a:off x="7774" y="620688"/>
            <a:ext cx="4541914" cy="5589771"/>
          </a:xfrm>
        </p:spPr>
      </p:pic>
    </p:spTree>
    <p:extLst>
      <p:ext uri="{BB962C8B-B14F-4D97-AF65-F5344CB8AC3E}">
        <p14:creationId xmlns:p14="http://schemas.microsoft.com/office/powerpoint/2010/main" val="641961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35710"/>
            <a:ext cx="9144000" cy="1074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1243661" y="457508"/>
            <a:ext cx="6610271" cy="523220"/>
          </a:xfrm>
          <a:prstGeom prst="rect">
            <a:avLst/>
          </a:prstGeom>
          <a:noFill/>
        </p:spPr>
        <p:txBody>
          <a:bodyPr wrap="none" lIns="91440" tIns="45720" rIns="91440" bIns="45720">
            <a:spAutoFit/>
          </a:bodyPr>
          <a:lstStyle/>
          <a:p>
            <a:pPr algn="ctr"/>
            <a:r>
              <a:rPr lang="es-ES" sz="2800" dirty="0">
                <a:solidFill>
                  <a:srgbClr val="FF0000"/>
                </a:solidFill>
                <a:latin typeface="+mj-lt"/>
              </a:rPr>
              <a:t>Do </a:t>
            </a:r>
            <a:r>
              <a:rPr lang="es-ES" sz="2800" dirty="0" err="1">
                <a:solidFill>
                  <a:srgbClr val="FF0000"/>
                </a:solidFill>
                <a:latin typeface="+mj-lt"/>
              </a:rPr>
              <a:t>you</a:t>
            </a:r>
            <a:r>
              <a:rPr lang="es-ES" sz="2800" dirty="0">
                <a:solidFill>
                  <a:srgbClr val="FF0000"/>
                </a:solidFill>
                <a:latin typeface="+mj-lt"/>
              </a:rPr>
              <a:t> </a:t>
            </a:r>
            <a:r>
              <a:rPr lang="es-ES" sz="2800" dirty="0" err="1">
                <a:solidFill>
                  <a:srgbClr val="FF0000"/>
                </a:solidFill>
                <a:latin typeface="+mj-lt"/>
              </a:rPr>
              <a:t>know</a:t>
            </a:r>
            <a:r>
              <a:rPr lang="es-ES" sz="2800" dirty="0">
                <a:solidFill>
                  <a:srgbClr val="FF0000"/>
                </a:solidFill>
                <a:latin typeface="+mj-lt"/>
              </a:rPr>
              <a:t> </a:t>
            </a:r>
            <a:r>
              <a:rPr lang="es-ES" sz="2800" i="1" dirty="0" err="1">
                <a:solidFill>
                  <a:srgbClr val="FF0000"/>
                </a:solidFill>
                <a:latin typeface="+mj-lt"/>
              </a:rPr>
              <a:t>why</a:t>
            </a:r>
            <a:r>
              <a:rPr lang="es-ES" sz="2800" dirty="0">
                <a:solidFill>
                  <a:srgbClr val="FF0000"/>
                </a:solidFill>
                <a:latin typeface="+mj-lt"/>
              </a:rPr>
              <a:t> </a:t>
            </a:r>
            <a:r>
              <a:rPr lang="es-ES" sz="2800" dirty="0" err="1">
                <a:solidFill>
                  <a:srgbClr val="FF0000"/>
                </a:solidFill>
                <a:latin typeface="+mj-lt"/>
              </a:rPr>
              <a:t>there’s</a:t>
            </a:r>
            <a:r>
              <a:rPr lang="es-ES" sz="2800" dirty="0">
                <a:solidFill>
                  <a:srgbClr val="FF0000"/>
                </a:solidFill>
                <a:latin typeface="+mj-lt"/>
              </a:rPr>
              <a:t> </a:t>
            </a:r>
            <a:r>
              <a:rPr lang="es-ES" sz="2800" dirty="0" err="1">
                <a:solidFill>
                  <a:srgbClr val="FF0000"/>
                </a:solidFill>
                <a:latin typeface="+mj-lt"/>
              </a:rPr>
              <a:t>water</a:t>
            </a:r>
            <a:r>
              <a:rPr lang="es-ES" sz="2800" dirty="0">
                <a:solidFill>
                  <a:srgbClr val="FF0000"/>
                </a:solidFill>
                <a:latin typeface="+mj-lt"/>
              </a:rPr>
              <a:t> in </a:t>
            </a:r>
            <a:r>
              <a:rPr lang="es-ES" sz="2800" dirty="0" err="1">
                <a:solidFill>
                  <a:srgbClr val="FF0000"/>
                </a:solidFill>
                <a:latin typeface="+mj-lt"/>
              </a:rPr>
              <a:t>the</a:t>
            </a:r>
            <a:r>
              <a:rPr lang="es-ES" sz="2800" dirty="0">
                <a:solidFill>
                  <a:srgbClr val="FF0000"/>
                </a:solidFill>
                <a:latin typeface="+mj-lt"/>
              </a:rPr>
              <a:t> </a:t>
            </a:r>
            <a:r>
              <a:rPr lang="es-ES" sz="2800" dirty="0" err="1">
                <a:solidFill>
                  <a:srgbClr val="FF0000"/>
                </a:solidFill>
                <a:latin typeface="+mj-lt"/>
              </a:rPr>
              <a:t>river</a:t>
            </a:r>
            <a:r>
              <a:rPr lang="es-ES" sz="2800" dirty="0">
                <a:solidFill>
                  <a:srgbClr val="FF0000"/>
                </a:solidFill>
                <a:latin typeface="+mj-lt"/>
              </a:rPr>
              <a:t>?</a:t>
            </a:r>
          </a:p>
        </p:txBody>
      </p:sp>
      <p:sp>
        <p:nvSpPr>
          <p:cNvPr id="14" name="13 CuadroTexto"/>
          <p:cNvSpPr txBox="1"/>
          <p:nvPr/>
        </p:nvSpPr>
        <p:spPr>
          <a:xfrm>
            <a:off x="5992327" y="3522494"/>
            <a:ext cx="1583447" cy="338554"/>
          </a:xfrm>
          <a:prstGeom prst="rect">
            <a:avLst/>
          </a:prstGeom>
          <a:noFill/>
        </p:spPr>
        <p:txBody>
          <a:bodyPr wrap="none" rtlCol="0">
            <a:spAutoFit/>
          </a:bodyPr>
          <a:lstStyle/>
          <a:p>
            <a:r>
              <a:rPr lang="en-US" sz="1600" b="1" dirty="0" err="1"/>
              <a:t>En</a:t>
            </a:r>
            <a:r>
              <a:rPr lang="en-US" sz="1600" b="1" dirty="0"/>
              <a:t> los </a:t>
            </a:r>
            <a:r>
              <a:rPr lang="en-US" sz="1600" b="1" dirty="0" err="1"/>
              <a:t>hogares</a:t>
            </a:r>
            <a:endParaRPr lang="en-US" sz="1600" b="1" dirty="0"/>
          </a:p>
        </p:txBody>
      </p:sp>
      <p:graphicFrame>
        <p:nvGraphicFramePr>
          <p:cNvPr id="12" name="Chart 11"/>
          <p:cNvGraphicFramePr>
            <a:graphicFrameLocks/>
          </p:cNvGraphicFramePr>
          <p:nvPr>
            <p:extLst>
              <p:ext uri="{D42A27DB-BD31-4B8C-83A1-F6EECF244321}">
                <p14:modId xmlns:p14="http://schemas.microsoft.com/office/powerpoint/2010/main" val="3189809658"/>
              </p:ext>
            </p:extLst>
          </p:nvPr>
        </p:nvGraphicFramePr>
        <p:xfrm>
          <a:off x="-48719" y="194850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891472238"/>
              </p:ext>
            </p:extLst>
          </p:nvPr>
        </p:nvGraphicFramePr>
        <p:xfrm>
          <a:off x="5024147" y="1268760"/>
          <a:ext cx="3574752" cy="1995289"/>
        </p:xfrm>
        <a:graphic>
          <a:graphicData uri="http://schemas.openxmlformats.org/drawingml/2006/table">
            <a:tbl>
              <a:tblPr>
                <a:tableStyleId>{F5AB1C69-6EDB-4FF4-983F-18BD219EF322}</a:tableStyleId>
              </a:tblPr>
              <a:tblGrid>
                <a:gridCol w="3574752">
                  <a:extLst>
                    <a:ext uri="{9D8B030D-6E8A-4147-A177-3AD203B41FA5}">
                      <a16:colId xmlns:a16="http://schemas.microsoft.com/office/drawing/2014/main" val="20000"/>
                    </a:ext>
                  </a:extLst>
                </a:gridCol>
              </a:tblGrid>
              <a:tr h="288032">
                <a:tc>
                  <a:txBody>
                    <a:bodyPr/>
                    <a:lstStyle/>
                    <a:p>
                      <a:pPr algn="l" fontAlgn="t"/>
                      <a:r>
                        <a:rPr lang="es-ES" sz="1800" u="none" strike="noStrike" dirty="0">
                          <a:effectLst/>
                        </a:rPr>
                        <a:t>1  </a:t>
                      </a:r>
                      <a:r>
                        <a:rPr lang="es-ES" sz="1800" u="none" strike="noStrike" dirty="0" err="1">
                          <a:effectLst/>
                        </a:rPr>
                        <a:t>Mexican</a:t>
                      </a:r>
                      <a:r>
                        <a:rPr lang="es-ES" sz="1800" u="none" strike="noStrike" dirty="0">
                          <a:effectLst/>
                        </a:rPr>
                        <a:t> </a:t>
                      </a:r>
                      <a:r>
                        <a:rPr lang="es-ES" sz="1800" u="none" strike="noStrike" dirty="0" err="1">
                          <a:effectLst/>
                        </a:rPr>
                        <a:t>government</a:t>
                      </a:r>
                      <a:r>
                        <a:rPr lang="es-ES" sz="1800" u="none" strike="noStrike" dirty="0">
                          <a:effectLst/>
                        </a:rPr>
                        <a:t> </a:t>
                      </a:r>
                      <a:r>
                        <a:rPr lang="es-ES" sz="1800" u="none" strike="noStrike" dirty="0" err="1">
                          <a:effectLst/>
                        </a:rPr>
                        <a:t>decision</a:t>
                      </a:r>
                      <a:endParaRPr lang="es-ES" sz="1800" b="0" i="0" u="none" strike="noStrike" dirty="0">
                        <a:solidFill>
                          <a:srgbClr val="000000"/>
                        </a:solidFill>
                        <a:effectLst/>
                        <a:latin typeface="Arial"/>
                      </a:endParaRPr>
                    </a:p>
                  </a:txBody>
                  <a:tcPr marL="9525" marR="9525" marT="9525" marB="0">
                    <a:solidFill>
                      <a:schemeClr val="bg1"/>
                    </a:solidFill>
                  </a:tcPr>
                </a:tc>
                <a:extLst>
                  <a:ext uri="{0D108BD9-81ED-4DB2-BD59-A6C34878D82A}">
                    <a16:rowId xmlns:a16="http://schemas.microsoft.com/office/drawing/2014/main" val="10000"/>
                  </a:ext>
                </a:extLst>
              </a:tr>
              <a:tr h="288032">
                <a:tc>
                  <a:txBody>
                    <a:bodyPr/>
                    <a:lstStyle/>
                    <a:p>
                      <a:pPr algn="l" fontAlgn="t"/>
                      <a:r>
                        <a:rPr lang="en-US" sz="1800" u="none" strike="noStrike" dirty="0">
                          <a:effectLst/>
                        </a:rPr>
                        <a:t>2  US government decision</a:t>
                      </a:r>
                      <a:endParaRPr lang="en-US" sz="1800" b="0" i="0" u="none" strike="noStrike" dirty="0">
                        <a:solidFill>
                          <a:srgbClr val="000000"/>
                        </a:solidFill>
                        <a:effectLst/>
                        <a:latin typeface="Arial"/>
                      </a:endParaRPr>
                    </a:p>
                  </a:txBody>
                  <a:tcPr marL="9525" marR="9525" marT="9525" marB="0">
                    <a:solidFill>
                      <a:schemeClr val="bg1"/>
                    </a:solidFill>
                  </a:tcPr>
                </a:tc>
                <a:extLst>
                  <a:ext uri="{0D108BD9-81ED-4DB2-BD59-A6C34878D82A}">
                    <a16:rowId xmlns:a16="http://schemas.microsoft.com/office/drawing/2014/main" val="10001"/>
                  </a:ext>
                </a:extLst>
              </a:tr>
              <a:tr h="216024">
                <a:tc>
                  <a:txBody>
                    <a:bodyPr/>
                    <a:lstStyle/>
                    <a:p>
                      <a:pPr algn="l" fontAlgn="t"/>
                      <a:r>
                        <a:rPr lang="es-ES" sz="1800" u="none" strike="noStrike" dirty="0">
                          <a:effectLst/>
                        </a:rPr>
                        <a:t>3  </a:t>
                      </a:r>
                      <a:r>
                        <a:rPr lang="es-ES" sz="1800" u="none" strike="noStrike" dirty="0" err="1">
                          <a:effectLst/>
                        </a:rPr>
                        <a:t>Problem</a:t>
                      </a:r>
                      <a:r>
                        <a:rPr lang="es-ES" sz="1800" u="none" strike="noStrike" baseline="0" dirty="0">
                          <a:effectLst/>
                        </a:rPr>
                        <a:t> </a:t>
                      </a:r>
                      <a:r>
                        <a:rPr lang="es-ES" sz="1800" u="none" strike="noStrike" baseline="0" dirty="0" err="1">
                          <a:effectLst/>
                        </a:rPr>
                        <a:t>with</a:t>
                      </a:r>
                      <a:r>
                        <a:rPr lang="es-ES" sz="1800" u="none" strike="noStrike" baseline="0" dirty="0">
                          <a:effectLst/>
                        </a:rPr>
                        <a:t> </a:t>
                      </a:r>
                      <a:r>
                        <a:rPr lang="es-ES" sz="1800" u="none" strike="noStrike" baseline="0" dirty="0" err="1">
                          <a:effectLst/>
                        </a:rPr>
                        <a:t>the</a:t>
                      </a:r>
                      <a:r>
                        <a:rPr lang="es-ES" sz="1800" u="none" strike="noStrike" baseline="0" dirty="0">
                          <a:effectLst/>
                        </a:rPr>
                        <a:t> </a:t>
                      </a:r>
                      <a:r>
                        <a:rPr lang="es-ES" sz="1800" u="none" strike="noStrike" baseline="0" dirty="0" err="1">
                          <a:effectLst/>
                        </a:rPr>
                        <a:t>dam</a:t>
                      </a:r>
                      <a:endParaRPr lang="es-ES" sz="1800" b="0" i="0" u="none" strike="noStrike" dirty="0">
                        <a:solidFill>
                          <a:srgbClr val="000000"/>
                        </a:solidFill>
                        <a:effectLst/>
                        <a:latin typeface="Arial"/>
                      </a:endParaRPr>
                    </a:p>
                  </a:txBody>
                  <a:tcPr marL="9525" marR="9525" marT="9525" marB="0">
                    <a:solidFill>
                      <a:schemeClr val="bg1"/>
                    </a:solidFill>
                  </a:tcPr>
                </a:tc>
                <a:extLst>
                  <a:ext uri="{0D108BD9-81ED-4DB2-BD59-A6C34878D82A}">
                    <a16:rowId xmlns:a16="http://schemas.microsoft.com/office/drawing/2014/main" val="10002"/>
                  </a:ext>
                </a:extLst>
              </a:tr>
              <a:tr h="216024">
                <a:tc>
                  <a:txBody>
                    <a:bodyPr/>
                    <a:lstStyle/>
                    <a:p>
                      <a:pPr algn="l" fontAlgn="t"/>
                      <a:r>
                        <a:rPr lang="es-ES" sz="1800" u="none" strike="noStrike" dirty="0">
                          <a:effectLst/>
                        </a:rPr>
                        <a:t>4  </a:t>
                      </a:r>
                      <a:r>
                        <a:rPr lang="es-ES" sz="1800" u="none" strike="noStrike" dirty="0" err="1">
                          <a:effectLst/>
                          <a:highlight>
                            <a:srgbClr val="FFFF00"/>
                          </a:highlight>
                        </a:rPr>
                        <a:t>Binational</a:t>
                      </a:r>
                      <a:r>
                        <a:rPr lang="es-ES" sz="1800" u="none" strike="noStrike" baseline="0" dirty="0">
                          <a:effectLst/>
                          <a:highlight>
                            <a:srgbClr val="FFFF00"/>
                          </a:highlight>
                        </a:rPr>
                        <a:t> </a:t>
                      </a:r>
                      <a:r>
                        <a:rPr lang="es-ES" sz="1800" u="none" strike="noStrike" baseline="0" dirty="0" err="1">
                          <a:effectLst/>
                          <a:highlight>
                            <a:srgbClr val="FFFF00"/>
                          </a:highlight>
                        </a:rPr>
                        <a:t>agreement</a:t>
                      </a:r>
                      <a:endParaRPr lang="es-ES" sz="1800" b="0" i="0" u="none" strike="noStrike" dirty="0">
                        <a:solidFill>
                          <a:srgbClr val="000000"/>
                        </a:solidFill>
                        <a:effectLst/>
                        <a:highlight>
                          <a:srgbClr val="FFFF00"/>
                        </a:highlight>
                        <a:latin typeface="Arial"/>
                      </a:endParaRPr>
                    </a:p>
                  </a:txBody>
                  <a:tcPr marL="9525" marR="9525" marT="9525" marB="0">
                    <a:solidFill>
                      <a:schemeClr val="bg1"/>
                    </a:solidFill>
                  </a:tcPr>
                </a:tc>
                <a:extLst>
                  <a:ext uri="{0D108BD9-81ED-4DB2-BD59-A6C34878D82A}">
                    <a16:rowId xmlns:a16="http://schemas.microsoft.com/office/drawing/2014/main" val="10003"/>
                  </a:ext>
                </a:extLst>
              </a:tr>
              <a:tr h="216024">
                <a:tc>
                  <a:txBody>
                    <a:bodyPr/>
                    <a:lstStyle/>
                    <a:p>
                      <a:pPr algn="l" fontAlgn="t"/>
                      <a:r>
                        <a:rPr lang="es-ES" sz="1800" u="none" strike="noStrike" dirty="0">
                          <a:effectLst/>
                        </a:rPr>
                        <a:t>5  </a:t>
                      </a:r>
                      <a:r>
                        <a:rPr lang="es-ES" sz="1800" u="none" strike="noStrike" dirty="0" err="1">
                          <a:effectLst/>
                        </a:rPr>
                        <a:t>Environmental</a:t>
                      </a:r>
                      <a:r>
                        <a:rPr lang="es-ES" sz="1800" u="none" strike="noStrike" baseline="0" dirty="0">
                          <a:effectLst/>
                        </a:rPr>
                        <a:t> </a:t>
                      </a:r>
                      <a:r>
                        <a:rPr lang="es-ES" sz="1800" u="none" strike="noStrike" baseline="0" dirty="0" err="1">
                          <a:effectLst/>
                        </a:rPr>
                        <a:t>groups</a:t>
                      </a:r>
                      <a:r>
                        <a:rPr lang="es-ES" sz="1800" u="none" strike="noStrike" baseline="0" dirty="0">
                          <a:effectLst/>
                        </a:rPr>
                        <a:t>’ </a:t>
                      </a:r>
                      <a:r>
                        <a:rPr lang="es-ES" sz="1800" u="none" strike="noStrike" baseline="0" dirty="0" err="1">
                          <a:effectLst/>
                        </a:rPr>
                        <a:t>success</a:t>
                      </a:r>
                      <a:endParaRPr lang="es-ES" sz="1800" b="0" i="0" u="none" strike="noStrike" dirty="0">
                        <a:solidFill>
                          <a:srgbClr val="000000"/>
                        </a:solidFill>
                        <a:effectLst/>
                        <a:latin typeface="Arial"/>
                      </a:endParaRPr>
                    </a:p>
                  </a:txBody>
                  <a:tcPr marL="9525" marR="9525" marT="9525" marB="0">
                    <a:solidFill>
                      <a:schemeClr val="bg1"/>
                    </a:solidFill>
                  </a:tcPr>
                </a:tc>
                <a:extLst>
                  <a:ext uri="{0D108BD9-81ED-4DB2-BD59-A6C34878D82A}">
                    <a16:rowId xmlns:a16="http://schemas.microsoft.com/office/drawing/2014/main" val="10004"/>
                  </a:ext>
                </a:extLst>
              </a:tr>
              <a:tr h="161925">
                <a:tc>
                  <a:txBody>
                    <a:bodyPr/>
                    <a:lstStyle/>
                    <a:p>
                      <a:pPr algn="l" fontAlgn="t"/>
                      <a:r>
                        <a:rPr lang="en-US" sz="1800" u="none" strike="noStrike" dirty="0">
                          <a:effectLst/>
                        </a:rPr>
                        <a:t>6  Other</a:t>
                      </a:r>
                      <a:endParaRPr lang="en-US" sz="1800" b="0" i="0" u="none" strike="noStrike" dirty="0">
                        <a:solidFill>
                          <a:srgbClr val="000000"/>
                        </a:solidFill>
                        <a:effectLst/>
                        <a:latin typeface="Arial"/>
                      </a:endParaRPr>
                    </a:p>
                  </a:txBody>
                  <a:tcPr marL="9525" marR="9525" marT="9525" marB="0">
                    <a:solidFill>
                      <a:schemeClr val="bg1"/>
                    </a:solidFill>
                  </a:tcPr>
                </a:tc>
                <a:extLst>
                  <a:ext uri="{0D108BD9-81ED-4DB2-BD59-A6C34878D82A}">
                    <a16:rowId xmlns:a16="http://schemas.microsoft.com/office/drawing/2014/main" val="10005"/>
                  </a:ext>
                </a:extLst>
              </a:tr>
              <a:tr h="161925">
                <a:tc>
                  <a:txBody>
                    <a:bodyPr/>
                    <a:lstStyle/>
                    <a:p>
                      <a:pPr algn="l" fontAlgn="t"/>
                      <a:r>
                        <a:rPr lang="en-US" sz="1800" u="none" strike="noStrike" dirty="0">
                          <a:effectLst/>
                        </a:rPr>
                        <a:t>7  Don’t know</a:t>
                      </a:r>
                      <a:endParaRPr lang="en-US" sz="1800" b="0" i="0" u="none" strike="noStrike" dirty="0">
                        <a:solidFill>
                          <a:srgbClr val="000000"/>
                        </a:solidFill>
                        <a:effectLst/>
                        <a:latin typeface="Arial"/>
                      </a:endParaRPr>
                    </a:p>
                  </a:txBody>
                  <a:tcPr marL="9525" marR="9525" marT="9525" marB="0">
                    <a:solidFill>
                      <a:schemeClr val="bg1"/>
                    </a:solidFill>
                  </a:tcPr>
                </a:tc>
                <a:extLst>
                  <a:ext uri="{0D108BD9-81ED-4DB2-BD59-A6C34878D82A}">
                    <a16:rowId xmlns:a16="http://schemas.microsoft.com/office/drawing/2014/main" val="10006"/>
                  </a:ext>
                </a:extLst>
              </a:tr>
            </a:tbl>
          </a:graphicData>
        </a:graphic>
      </p:graphicFrame>
      <p:graphicFrame>
        <p:nvGraphicFramePr>
          <p:cNvPr id="15" name="Chart 14"/>
          <p:cNvGraphicFramePr>
            <a:graphicFrameLocks/>
          </p:cNvGraphicFramePr>
          <p:nvPr>
            <p:extLst>
              <p:ext uri="{D42A27DB-BD31-4B8C-83A1-F6EECF244321}">
                <p14:modId xmlns:p14="http://schemas.microsoft.com/office/powerpoint/2010/main" val="746914890"/>
              </p:ext>
            </p:extLst>
          </p:nvPr>
        </p:nvGraphicFramePr>
        <p:xfrm>
          <a:off x="4283968" y="3957917"/>
          <a:ext cx="4572000" cy="292746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3"/>
          <p:cNvSpPr txBox="1"/>
          <p:nvPr/>
        </p:nvSpPr>
        <p:spPr>
          <a:xfrm rot="16200000">
            <a:off x="3809075" y="5221595"/>
            <a:ext cx="1349896" cy="40011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     Percent</a:t>
            </a:r>
          </a:p>
        </p:txBody>
      </p:sp>
      <p:sp>
        <p:nvSpPr>
          <p:cNvPr id="10" name="TextBox 13"/>
          <p:cNvSpPr txBox="1"/>
          <p:nvPr/>
        </p:nvSpPr>
        <p:spPr>
          <a:xfrm rot="16200000">
            <a:off x="-511405" y="2770021"/>
            <a:ext cx="1349896" cy="40011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     Percent</a:t>
            </a:r>
          </a:p>
        </p:txBody>
      </p:sp>
      <p:sp>
        <p:nvSpPr>
          <p:cNvPr id="13" name="13 CuadroTexto"/>
          <p:cNvSpPr txBox="1"/>
          <p:nvPr/>
        </p:nvSpPr>
        <p:spPr>
          <a:xfrm>
            <a:off x="1353720" y="1583612"/>
            <a:ext cx="2337691" cy="461665"/>
          </a:xfrm>
          <a:prstGeom prst="rect">
            <a:avLst/>
          </a:prstGeom>
          <a:solidFill>
            <a:schemeClr val="bg1"/>
          </a:solidFill>
        </p:spPr>
        <p:txBody>
          <a:bodyPr wrap="none" rtlCol="0">
            <a:spAutoFit/>
          </a:bodyPr>
          <a:lstStyle/>
          <a:p>
            <a:r>
              <a:rPr lang="en-US" sz="2400" b="1" dirty="0"/>
              <a:t>Along the river</a:t>
            </a:r>
          </a:p>
        </p:txBody>
      </p:sp>
      <p:sp>
        <p:nvSpPr>
          <p:cNvPr id="16" name="16 CuadroTexto"/>
          <p:cNvSpPr txBox="1"/>
          <p:nvPr/>
        </p:nvSpPr>
        <p:spPr>
          <a:xfrm>
            <a:off x="5508104" y="3592635"/>
            <a:ext cx="2806538" cy="461665"/>
          </a:xfrm>
          <a:prstGeom prst="rect">
            <a:avLst/>
          </a:prstGeom>
          <a:solidFill>
            <a:schemeClr val="bg1"/>
          </a:solidFill>
        </p:spPr>
        <p:txBody>
          <a:bodyPr wrap="none" rtlCol="0">
            <a:spAutoFit/>
          </a:bodyPr>
          <a:lstStyle/>
          <a:p>
            <a:r>
              <a:rPr lang="en-US" sz="2400" b="1" dirty="0"/>
              <a:t>In the households</a:t>
            </a:r>
          </a:p>
        </p:txBody>
      </p:sp>
      <p:sp>
        <p:nvSpPr>
          <p:cNvPr id="17" name="TextBox 16"/>
          <p:cNvSpPr txBox="1"/>
          <p:nvPr/>
        </p:nvSpPr>
        <p:spPr>
          <a:xfrm>
            <a:off x="467298" y="4395511"/>
            <a:ext cx="3655873" cy="369332"/>
          </a:xfrm>
          <a:prstGeom prst="rect">
            <a:avLst/>
          </a:prstGeom>
          <a:solidFill>
            <a:schemeClr val="bg1"/>
          </a:solidFill>
        </p:spPr>
        <p:txBody>
          <a:bodyPr wrap="square" rtlCol="0">
            <a:spAutoFit/>
          </a:bodyPr>
          <a:lstStyle/>
          <a:p>
            <a:r>
              <a:rPr lang="en-US" dirty="0"/>
              <a:t>       1       2       3       4      5       6      7 </a:t>
            </a:r>
          </a:p>
        </p:txBody>
      </p:sp>
      <p:sp>
        <p:nvSpPr>
          <p:cNvPr id="18" name="TextBox 17"/>
          <p:cNvSpPr txBox="1"/>
          <p:nvPr/>
        </p:nvSpPr>
        <p:spPr>
          <a:xfrm>
            <a:off x="4844668" y="6516052"/>
            <a:ext cx="3655873" cy="369332"/>
          </a:xfrm>
          <a:prstGeom prst="rect">
            <a:avLst/>
          </a:prstGeom>
          <a:solidFill>
            <a:schemeClr val="bg1"/>
          </a:solidFill>
        </p:spPr>
        <p:txBody>
          <a:bodyPr wrap="square" rtlCol="0">
            <a:spAutoFit/>
          </a:bodyPr>
          <a:lstStyle/>
          <a:p>
            <a:r>
              <a:rPr lang="en-US" dirty="0"/>
              <a:t>       1       2       3       4      5       6      7 </a:t>
            </a:r>
          </a:p>
        </p:txBody>
      </p:sp>
    </p:spTree>
    <p:extLst>
      <p:ext uri="{BB962C8B-B14F-4D97-AF65-F5344CB8AC3E}">
        <p14:creationId xmlns:p14="http://schemas.microsoft.com/office/powerpoint/2010/main" val="255355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8575" y="478103"/>
            <a:ext cx="8340938" cy="523220"/>
          </a:xfrm>
          <a:prstGeom prst="rect">
            <a:avLst/>
          </a:prstGeom>
          <a:noFill/>
        </p:spPr>
        <p:txBody>
          <a:bodyPr wrap="none" lIns="91440" tIns="45720" rIns="91440" bIns="45720">
            <a:spAutoFit/>
          </a:bodyPr>
          <a:lstStyle/>
          <a:p>
            <a:pPr algn="ctr"/>
            <a:r>
              <a:rPr lang="es-ES" sz="2800" dirty="0" err="1">
                <a:solidFill>
                  <a:srgbClr val="FF0000"/>
                </a:solidFill>
                <a:latin typeface="+mj-lt"/>
              </a:rPr>
              <a:t>What</a:t>
            </a:r>
            <a:r>
              <a:rPr lang="es-ES" sz="2800" dirty="0">
                <a:solidFill>
                  <a:srgbClr val="FF0000"/>
                </a:solidFill>
                <a:latin typeface="+mj-lt"/>
              </a:rPr>
              <a:t> do </a:t>
            </a:r>
            <a:r>
              <a:rPr lang="es-ES" sz="2800" dirty="0" err="1">
                <a:solidFill>
                  <a:srgbClr val="FF0000"/>
                </a:solidFill>
                <a:latin typeface="+mj-lt"/>
              </a:rPr>
              <a:t>you</a:t>
            </a:r>
            <a:r>
              <a:rPr lang="es-ES" sz="2800" dirty="0">
                <a:solidFill>
                  <a:srgbClr val="FF0000"/>
                </a:solidFill>
                <a:latin typeface="+mj-lt"/>
              </a:rPr>
              <a:t> </a:t>
            </a:r>
            <a:r>
              <a:rPr lang="es-ES" sz="2800" dirty="0" err="1">
                <a:solidFill>
                  <a:srgbClr val="FF0000"/>
                </a:solidFill>
                <a:latin typeface="+mj-lt"/>
              </a:rPr>
              <a:t>think</a:t>
            </a:r>
            <a:r>
              <a:rPr lang="es-ES" sz="2800" dirty="0">
                <a:solidFill>
                  <a:srgbClr val="FF0000"/>
                </a:solidFill>
                <a:latin typeface="+mj-lt"/>
              </a:rPr>
              <a:t> </a:t>
            </a:r>
            <a:r>
              <a:rPr lang="es-ES" sz="2800" dirty="0" err="1">
                <a:solidFill>
                  <a:srgbClr val="FF0000"/>
                </a:solidFill>
                <a:latin typeface="+mj-lt"/>
              </a:rPr>
              <a:t>about</a:t>
            </a:r>
            <a:r>
              <a:rPr lang="es-ES" sz="2800" dirty="0">
                <a:solidFill>
                  <a:srgbClr val="FF0000"/>
                </a:solidFill>
                <a:latin typeface="+mj-lt"/>
              </a:rPr>
              <a:t> </a:t>
            </a:r>
            <a:r>
              <a:rPr lang="es-ES" sz="2800" dirty="0" err="1">
                <a:solidFill>
                  <a:srgbClr val="FF0000"/>
                </a:solidFill>
                <a:latin typeface="+mj-lt"/>
              </a:rPr>
              <a:t>there</a:t>
            </a:r>
            <a:r>
              <a:rPr lang="es-ES" sz="2800" dirty="0">
                <a:solidFill>
                  <a:srgbClr val="FF0000"/>
                </a:solidFill>
                <a:latin typeface="+mj-lt"/>
              </a:rPr>
              <a:t> </a:t>
            </a:r>
            <a:r>
              <a:rPr lang="es-ES" sz="2800" dirty="0" err="1">
                <a:solidFill>
                  <a:srgbClr val="FF0000"/>
                </a:solidFill>
                <a:latin typeface="+mj-lt"/>
              </a:rPr>
              <a:t>being</a:t>
            </a:r>
            <a:r>
              <a:rPr lang="es-ES" sz="2800" dirty="0">
                <a:solidFill>
                  <a:srgbClr val="FF0000"/>
                </a:solidFill>
                <a:latin typeface="+mj-lt"/>
              </a:rPr>
              <a:t> </a:t>
            </a:r>
            <a:r>
              <a:rPr lang="es-ES" sz="2800" dirty="0" err="1">
                <a:solidFill>
                  <a:srgbClr val="FF0000"/>
                </a:solidFill>
                <a:latin typeface="+mj-lt"/>
              </a:rPr>
              <a:t>water</a:t>
            </a:r>
            <a:r>
              <a:rPr lang="es-ES" sz="2800" dirty="0">
                <a:solidFill>
                  <a:srgbClr val="FF0000"/>
                </a:solidFill>
                <a:latin typeface="+mj-lt"/>
              </a:rPr>
              <a:t> in </a:t>
            </a:r>
            <a:r>
              <a:rPr lang="es-ES" sz="2800" dirty="0" err="1">
                <a:solidFill>
                  <a:srgbClr val="FF0000"/>
                </a:solidFill>
                <a:latin typeface="+mj-lt"/>
              </a:rPr>
              <a:t>the</a:t>
            </a:r>
            <a:r>
              <a:rPr lang="es-ES" sz="2800" dirty="0">
                <a:solidFill>
                  <a:srgbClr val="FF0000"/>
                </a:solidFill>
                <a:latin typeface="+mj-lt"/>
              </a:rPr>
              <a:t> </a:t>
            </a:r>
            <a:r>
              <a:rPr lang="es-ES" sz="2800" dirty="0" err="1">
                <a:solidFill>
                  <a:srgbClr val="FF0000"/>
                </a:solidFill>
                <a:latin typeface="+mj-lt"/>
              </a:rPr>
              <a:t>river</a:t>
            </a:r>
            <a:r>
              <a:rPr lang="es-ES" sz="2800" dirty="0">
                <a:solidFill>
                  <a:srgbClr val="FF0000"/>
                </a:solidFill>
                <a:latin typeface="+mj-lt"/>
              </a:rPr>
              <a:t>?</a:t>
            </a:r>
          </a:p>
        </p:txBody>
      </p:sp>
      <p:sp>
        <p:nvSpPr>
          <p:cNvPr id="7" name="6 CuadroTexto"/>
          <p:cNvSpPr txBox="1"/>
          <p:nvPr/>
        </p:nvSpPr>
        <p:spPr>
          <a:xfrm>
            <a:off x="1981200" y="1656384"/>
            <a:ext cx="1082732" cy="369332"/>
          </a:xfrm>
          <a:prstGeom prst="rect">
            <a:avLst/>
          </a:prstGeom>
          <a:noFill/>
        </p:spPr>
        <p:txBody>
          <a:bodyPr wrap="none" rtlCol="0">
            <a:spAutoFit/>
          </a:bodyPr>
          <a:lstStyle/>
          <a:p>
            <a:r>
              <a:rPr lang="en-US" b="1" dirty="0" err="1"/>
              <a:t>En</a:t>
            </a:r>
            <a:r>
              <a:rPr lang="en-US" b="1" dirty="0"/>
              <a:t> el </a:t>
            </a:r>
            <a:r>
              <a:rPr lang="en-US" b="1" dirty="0" err="1"/>
              <a:t>río</a:t>
            </a:r>
            <a:endParaRPr lang="en-US" b="1" dirty="0"/>
          </a:p>
        </p:txBody>
      </p:sp>
      <p:sp>
        <p:nvSpPr>
          <p:cNvPr id="8" name="7 CuadroTexto"/>
          <p:cNvSpPr txBox="1"/>
          <p:nvPr/>
        </p:nvSpPr>
        <p:spPr>
          <a:xfrm>
            <a:off x="6228184" y="3126947"/>
            <a:ext cx="1753685" cy="369332"/>
          </a:xfrm>
          <a:prstGeom prst="rect">
            <a:avLst/>
          </a:prstGeom>
          <a:noFill/>
        </p:spPr>
        <p:txBody>
          <a:bodyPr wrap="none" rtlCol="0">
            <a:spAutoFit/>
          </a:bodyPr>
          <a:lstStyle/>
          <a:p>
            <a:r>
              <a:rPr lang="en-US" b="1" dirty="0" err="1"/>
              <a:t>En</a:t>
            </a:r>
            <a:r>
              <a:rPr lang="en-US" b="1" dirty="0"/>
              <a:t> los </a:t>
            </a:r>
            <a:r>
              <a:rPr lang="en-US" b="1" dirty="0" err="1"/>
              <a:t>hogares</a:t>
            </a:r>
            <a:endParaRPr lang="en-US" b="1" dirty="0"/>
          </a:p>
        </p:txBody>
      </p:sp>
      <p:graphicFrame>
        <p:nvGraphicFramePr>
          <p:cNvPr id="10" name="9 Gráfico"/>
          <p:cNvGraphicFramePr>
            <a:graphicFrameLocks/>
          </p:cNvGraphicFramePr>
          <p:nvPr>
            <p:extLst>
              <p:ext uri="{D42A27DB-BD31-4B8C-83A1-F6EECF244321}">
                <p14:modId xmlns:p14="http://schemas.microsoft.com/office/powerpoint/2010/main" val="4148492227"/>
              </p:ext>
            </p:extLst>
          </p:nvPr>
        </p:nvGraphicFramePr>
        <p:xfrm>
          <a:off x="14537" y="1972505"/>
          <a:ext cx="4572000" cy="3049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10 Gráfico"/>
          <p:cNvGraphicFramePr>
            <a:graphicFrameLocks/>
          </p:cNvGraphicFramePr>
          <p:nvPr>
            <p:extLst>
              <p:ext uri="{D42A27DB-BD31-4B8C-83A1-F6EECF244321}">
                <p14:modId xmlns:p14="http://schemas.microsoft.com/office/powerpoint/2010/main" val="44396868"/>
              </p:ext>
            </p:extLst>
          </p:nvPr>
        </p:nvGraphicFramePr>
        <p:xfrm>
          <a:off x="4572000" y="3319632"/>
          <a:ext cx="4572000" cy="327772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3"/>
          <p:cNvSpPr txBox="1"/>
          <p:nvPr/>
        </p:nvSpPr>
        <p:spPr>
          <a:xfrm rot="16200000">
            <a:off x="4096154" y="4906003"/>
            <a:ext cx="1349896" cy="40011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     Percent</a:t>
            </a:r>
          </a:p>
        </p:txBody>
      </p:sp>
      <p:sp>
        <p:nvSpPr>
          <p:cNvPr id="11" name="TextBox 13"/>
          <p:cNvSpPr txBox="1"/>
          <p:nvPr/>
        </p:nvSpPr>
        <p:spPr>
          <a:xfrm rot="16200000">
            <a:off x="-367389" y="3436713"/>
            <a:ext cx="1349896" cy="40011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     Percent</a:t>
            </a:r>
          </a:p>
        </p:txBody>
      </p:sp>
      <p:sp>
        <p:nvSpPr>
          <p:cNvPr id="13" name="13 CuadroTexto"/>
          <p:cNvSpPr txBox="1"/>
          <p:nvPr/>
        </p:nvSpPr>
        <p:spPr>
          <a:xfrm>
            <a:off x="1353720" y="1583612"/>
            <a:ext cx="2337691" cy="461665"/>
          </a:xfrm>
          <a:prstGeom prst="rect">
            <a:avLst/>
          </a:prstGeom>
          <a:solidFill>
            <a:schemeClr val="bg1"/>
          </a:solidFill>
        </p:spPr>
        <p:txBody>
          <a:bodyPr wrap="none" rtlCol="0">
            <a:spAutoFit/>
          </a:bodyPr>
          <a:lstStyle/>
          <a:p>
            <a:r>
              <a:rPr lang="en-US" sz="2400" b="1" dirty="0"/>
              <a:t>Along the river</a:t>
            </a:r>
          </a:p>
        </p:txBody>
      </p:sp>
      <p:sp>
        <p:nvSpPr>
          <p:cNvPr id="14" name="16 CuadroTexto"/>
          <p:cNvSpPr txBox="1"/>
          <p:nvPr/>
        </p:nvSpPr>
        <p:spPr>
          <a:xfrm>
            <a:off x="5701757" y="2976929"/>
            <a:ext cx="2806538" cy="461665"/>
          </a:xfrm>
          <a:prstGeom prst="rect">
            <a:avLst/>
          </a:prstGeom>
          <a:solidFill>
            <a:schemeClr val="bg1"/>
          </a:solidFill>
        </p:spPr>
        <p:txBody>
          <a:bodyPr wrap="none" rtlCol="0">
            <a:spAutoFit/>
          </a:bodyPr>
          <a:lstStyle/>
          <a:p>
            <a:r>
              <a:rPr lang="en-US" sz="2400" b="1" dirty="0"/>
              <a:t>In the households</a:t>
            </a:r>
          </a:p>
        </p:txBody>
      </p:sp>
      <p:sp>
        <p:nvSpPr>
          <p:cNvPr id="15" name="TextBox 14"/>
          <p:cNvSpPr txBox="1"/>
          <p:nvPr/>
        </p:nvSpPr>
        <p:spPr>
          <a:xfrm>
            <a:off x="1055323" y="4510861"/>
            <a:ext cx="3300653" cy="646331"/>
          </a:xfrm>
          <a:prstGeom prst="rect">
            <a:avLst/>
          </a:prstGeom>
          <a:solidFill>
            <a:schemeClr val="bg1"/>
          </a:solidFill>
        </p:spPr>
        <p:txBody>
          <a:bodyPr wrap="square" rtlCol="0">
            <a:spAutoFit/>
          </a:bodyPr>
          <a:lstStyle/>
          <a:p>
            <a:r>
              <a:rPr lang="en-US" dirty="0"/>
              <a:t>       Like              Don’t like or</a:t>
            </a:r>
            <a:br>
              <a:rPr lang="en-US" dirty="0"/>
            </a:br>
            <a:r>
              <a:rPr lang="en-US" dirty="0"/>
              <a:t>                             indifferent</a:t>
            </a:r>
          </a:p>
        </p:txBody>
      </p:sp>
      <p:sp>
        <p:nvSpPr>
          <p:cNvPr id="16" name="TextBox 15"/>
          <p:cNvSpPr txBox="1"/>
          <p:nvPr/>
        </p:nvSpPr>
        <p:spPr>
          <a:xfrm>
            <a:off x="5454699" y="6165304"/>
            <a:ext cx="3300653" cy="646331"/>
          </a:xfrm>
          <a:prstGeom prst="rect">
            <a:avLst/>
          </a:prstGeom>
          <a:solidFill>
            <a:schemeClr val="bg1"/>
          </a:solidFill>
        </p:spPr>
        <p:txBody>
          <a:bodyPr wrap="square" rtlCol="0">
            <a:spAutoFit/>
          </a:bodyPr>
          <a:lstStyle/>
          <a:p>
            <a:r>
              <a:rPr lang="en-US" dirty="0"/>
              <a:t>       Like              Don’t like or</a:t>
            </a:r>
            <a:br>
              <a:rPr lang="en-US" dirty="0"/>
            </a:br>
            <a:r>
              <a:rPr lang="en-US" dirty="0"/>
              <a:t>                             indifferent</a:t>
            </a:r>
          </a:p>
        </p:txBody>
      </p:sp>
    </p:spTree>
    <p:extLst>
      <p:ext uri="{BB962C8B-B14F-4D97-AF65-F5344CB8AC3E}">
        <p14:creationId xmlns:p14="http://schemas.microsoft.com/office/powerpoint/2010/main" val="134603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7477" y="331233"/>
            <a:ext cx="8229600" cy="475488"/>
          </a:xfrm>
        </p:spPr>
        <p:txBody>
          <a:bodyPr>
            <a:noAutofit/>
          </a:bodyPr>
          <a:lstStyle/>
          <a:p>
            <a:pPr algn="r"/>
            <a:r>
              <a:rPr lang="en-US" sz="2800" dirty="0"/>
              <a:t>Support according to socioeconomic status</a:t>
            </a:r>
            <a:endParaRPr lang="en-US" sz="2400" dirty="0"/>
          </a:p>
        </p:txBody>
      </p:sp>
      <p:sp>
        <p:nvSpPr>
          <p:cNvPr id="10" name="TextBox 9"/>
          <p:cNvSpPr txBox="1"/>
          <p:nvPr/>
        </p:nvSpPr>
        <p:spPr>
          <a:xfrm>
            <a:off x="1281710" y="833683"/>
            <a:ext cx="624363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err="1">
                <a:ln>
                  <a:noFill/>
                </a:ln>
                <a:solidFill>
                  <a:srgbClr val="FF0000"/>
                </a:solidFill>
                <a:effectLst/>
                <a:uLnTx/>
                <a:uFillTx/>
                <a:latin typeface="Constantia"/>
                <a:ea typeface="+mn-ea"/>
                <a:cs typeface="+mn-cs"/>
              </a:rPr>
              <a:t>What</a:t>
            </a:r>
            <a:r>
              <a:rPr kumimoji="0" lang="es-MX" sz="2000" b="0" i="0" u="none" strike="noStrike" kern="1200" cap="none" spc="0" normalizeH="0" baseline="0" noProof="0" dirty="0">
                <a:ln>
                  <a:noFill/>
                </a:ln>
                <a:solidFill>
                  <a:srgbClr val="FF0000"/>
                </a:solidFill>
                <a:effectLst/>
                <a:uLnTx/>
                <a:uFillTx/>
                <a:latin typeface="Constantia"/>
                <a:ea typeface="+mn-ea"/>
                <a:cs typeface="+mn-cs"/>
              </a:rPr>
              <a:t> do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you</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think</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about</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the</a:t>
            </a:r>
            <a:r>
              <a:rPr lang="es-MX" sz="2000" dirty="0">
                <a:solidFill>
                  <a:srgbClr val="FF0000"/>
                </a:solidFill>
                <a:latin typeface="Constantia"/>
              </a:rPr>
              <a:t>re </a:t>
            </a:r>
            <a:r>
              <a:rPr lang="es-MX" sz="2000" dirty="0" err="1">
                <a:solidFill>
                  <a:srgbClr val="FF0000"/>
                </a:solidFill>
                <a:latin typeface="Constantia"/>
              </a:rPr>
              <a:t>being</a:t>
            </a:r>
            <a:r>
              <a:rPr lang="es-MX" sz="2000" dirty="0">
                <a:solidFill>
                  <a:srgbClr val="FF0000"/>
                </a:solidFill>
                <a:latin typeface="Constantia"/>
              </a:rPr>
              <a:t> </a:t>
            </a:r>
            <a:r>
              <a:rPr lang="es-MX" sz="2000" dirty="0" err="1">
                <a:solidFill>
                  <a:srgbClr val="FF0000"/>
                </a:solidFill>
                <a:latin typeface="Constantia"/>
              </a:rPr>
              <a:t>water</a:t>
            </a:r>
            <a:r>
              <a:rPr lang="es-MX" sz="2000" dirty="0">
                <a:solidFill>
                  <a:srgbClr val="FF0000"/>
                </a:solidFill>
                <a:latin typeface="Constantia"/>
              </a:rPr>
              <a:t> </a:t>
            </a:r>
            <a:r>
              <a:rPr kumimoji="0" lang="es-MX" sz="2000" b="0" i="0" u="none" strike="noStrike" kern="1200" cap="none" spc="0" normalizeH="0" baseline="0" noProof="0" dirty="0">
                <a:ln>
                  <a:noFill/>
                </a:ln>
                <a:solidFill>
                  <a:srgbClr val="FF0000"/>
                </a:solidFill>
                <a:effectLst/>
                <a:uLnTx/>
                <a:uFillTx/>
                <a:latin typeface="Constantia"/>
                <a:ea typeface="+mn-ea"/>
                <a:cs typeface="+mn-cs"/>
              </a:rPr>
              <a:t>in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the</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river</a:t>
            </a:r>
            <a:r>
              <a:rPr kumimoji="0" lang="es-MX" sz="2000" b="0" i="0" u="none" strike="noStrike" kern="1200" cap="none" spc="0" normalizeH="0" baseline="0" noProof="0" dirty="0">
                <a:ln>
                  <a:noFill/>
                </a:ln>
                <a:solidFill>
                  <a:srgbClr val="FF0000"/>
                </a:solidFill>
                <a:effectLst/>
                <a:uLnTx/>
                <a:uFillTx/>
                <a:latin typeface="Constantia"/>
                <a:ea typeface="+mn-ea"/>
                <a:cs typeface="+mn-cs"/>
              </a:rPr>
              <a:t>?</a:t>
            </a:r>
          </a:p>
        </p:txBody>
      </p:sp>
      <p:sp>
        <p:nvSpPr>
          <p:cNvPr id="8" name="10 CuadroTexto"/>
          <p:cNvSpPr txBox="1"/>
          <p:nvPr/>
        </p:nvSpPr>
        <p:spPr>
          <a:xfrm>
            <a:off x="1691680" y="1880513"/>
            <a:ext cx="98629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onstantia"/>
                <a:ea typeface="+mn-ea"/>
                <a:cs typeface="+mn-cs"/>
              </a:rPr>
              <a:t>En</a:t>
            </a:r>
            <a:r>
              <a:rPr kumimoji="0" lang="en-US" sz="1600" b="1" i="0" u="none" strike="noStrike" kern="1200" cap="none" spc="0" normalizeH="0" baseline="0" noProof="0" dirty="0">
                <a:ln>
                  <a:noFill/>
                </a:ln>
                <a:solidFill>
                  <a:prstClr val="black"/>
                </a:solidFill>
                <a:effectLst/>
                <a:uLnTx/>
                <a:uFillTx/>
                <a:latin typeface="Constantia"/>
                <a:ea typeface="+mn-ea"/>
                <a:cs typeface="+mn-cs"/>
              </a:rPr>
              <a:t> el </a:t>
            </a:r>
            <a:r>
              <a:rPr kumimoji="0" lang="en-US" sz="1600" b="1" i="0" u="none" strike="noStrike" kern="1200" cap="none" spc="0" normalizeH="0" baseline="0" noProof="0" dirty="0" err="1">
                <a:ln>
                  <a:noFill/>
                </a:ln>
                <a:solidFill>
                  <a:prstClr val="black"/>
                </a:solidFill>
                <a:effectLst/>
                <a:uLnTx/>
                <a:uFillTx/>
                <a:latin typeface="Constantia"/>
                <a:ea typeface="+mn-ea"/>
                <a:cs typeface="+mn-cs"/>
              </a:rPr>
              <a:t>río</a:t>
            </a:r>
            <a:endParaRPr kumimoji="0" lang="en-US" sz="16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13 CuadroTexto"/>
          <p:cNvSpPr txBox="1"/>
          <p:nvPr/>
        </p:nvSpPr>
        <p:spPr>
          <a:xfrm>
            <a:off x="5868144" y="3429000"/>
            <a:ext cx="158344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onstantia"/>
                <a:ea typeface="+mn-ea"/>
                <a:cs typeface="+mn-cs"/>
              </a:rPr>
              <a:t>En</a:t>
            </a:r>
            <a:r>
              <a:rPr kumimoji="0" lang="en-US" sz="1600" b="1" i="0" u="none" strike="noStrike" kern="1200" cap="none" spc="0" normalizeH="0" baseline="0" noProof="0" dirty="0">
                <a:ln>
                  <a:noFill/>
                </a:ln>
                <a:solidFill>
                  <a:prstClr val="black"/>
                </a:solidFill>
                <a:effectLst/>
                <a:uLnTx/>
                <a:uFillTx/>
                <a:latin typeface="Constantia"/>
                <a:ea typeface="+mn-ea"/>
                <a:cs typeface="+mn-cs"/>
              </a:rPr>
              <a:t> los </a:t>
            </a:r>
            <a:r>
              <a:rPr kumimoji="0" lang="en-US" sz="1600" b="1" i="0" u="none" strike="noStrike" kern="1200" cap="none" spc="0" normalizeH="0" baseline="0" noProof="0" dirty="0" err="1">
                <a:ln>
                  <a:noFill/>
                </a:ln>
                <a:solidFill>
                  <a:prstClr val="black"/>
                </a:solidFill>
                <a:effectLst/>
                <a:uLnTx/>
                <a:uFillTx/>
                <a:latin typeface="Constantia"/>
                <a:ea typeface="+mn-ea"/>
                <a:cs typeface="+mn-cs"/>
              </a:rPr>
              <a:t>hogares</a:t>
            </a:r>
            <a:endParaRPr kumimoji="0" lang="en-US" sz="1600" b="1" i="0" u="none" strike="noStrike" kern="1200" cap="none" spc="0" normalizeH="0" baseline="0" noProof="0" dirty="0">
              <a:ln>
                <a:noFill/>
              </a:ln>
              <a:solidFill>
                <a:prstClr val="black"/>
              </a:solidFill>
              <a:effectLst/>
              <a:uLnTx/>
              <a:uFillTx/>
              <a:latin typeface="Constantia"/>
              <a:ea typeface="+mn-ea"/>
              <a:cs typeface="+mn-cs"/>
            </a:endParaRPr>
          </a:p>
        </p:txBody>
      </p:sp>
      <p:graphicFrame>
        <p:nvGraphicFramePr>
          <p:cNvPr id="11" name="Chart 10"/>
          <p:cNvGraphicFramePr>
            <a:graphicFrameLocks/>
          </p:cNvGraphicFramePr>
          <p:nvPr>
            <p:extLst/>
          </p:nvPr>
        </p:nvGraphicFramePr>
        <p:xfrm>
          <a:off x="-3780" y="2092615"/>
          <a:ext cx="5220072" cy="3349878"/>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6" descr="http://www.focusonline.co.za/blog/wp-content/uploads/2015/02/thumbup_dow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718" r="7141"/>
          <a:stretch/>
        </p:blipFill>
        <p:spPr bwMode="auto">
          <a:xfrm>
            <a:off x="6443479" y="1437099"/>
            <a:ext cx="1008112" cy="51854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3"/>
          <p:cNvSpPr txBox="1"/>
          <p:nvPr/>
        </p:nvSpPr>
        <p:spPr>
          <a:xfrm rot="16200000">
            <a:off x="-478673" y="3567499"/>
            <a:ext cx="1349896" cy="40011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nstantia"/>
                <a:ea typeface="+mn-ea"/>
                <a:cs typeface="+mn-cs"/>
              </a:rPr>
              <a:t>     Percent</a:t>
            </a:r>
          </a:p>
        </p:txBody>
      </p:sp>
      <p:sp>
        <p:nvSpPr>
          <p:cNvPr id="16" name="13 CuadroTexto"/>
          <p:cNvSpPr txBox="1"/>
          <p:nvPr/>
        </p:nvSpPr>
        <p:spPr>
          <a:xfrm>
            <a:off x="1259632" y="1726135"/>
            <a:ext cx="233769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nstantia"/>
                <a:ea typeface="+mn-ea"/>
                <a:cs typeface="+mn-cs"/>
              </a:rPr>
              <a:t>Along the river</a:t>
            </a:r>
          </a:p>
        </p:txBody>
      </p:sp>
      <p:sp>
        <p:nvSpPr>
          <p:cNvPr id="18" name="TextBox 17"/>
          <p:cNvSpPr txBox="1"/>
          <p:nvPr/>
        </p:nvSpPr>
        <p:spPr>
          <a:xfrm>
            <a:off x="337945" y="4885643"/>
            <a:ext cx="4680520" cy="73866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nstantia"/>
                <a:ea typeface="+mn-ea"/>
                <a:cs typeface="+mn-cs"/>
              </a:rPr>
              <a:t>         High              Medium             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nstantia"/>
                <a:ea typeface="+mn-ea"/>
                <a:cs typeface="+mn-cs"/>
              </a:rPr>
              <a:t>               Socioeconomic condition </a:t>
            </a:r>
          </a:p>
        </p:txBody>
      </p:sp>
      <p:sp>
        <p:nvSpPr>
          <p:cNvPr id="20" name="TextBox 19"/>
          <p:cNvSpPr txBox="1"/>
          <p:nvPr/>
        </p:nvSpPr>
        <p:spPr>
          <a:xfrm>
            <a:off x="4074744" y="3196050"/>
            <a:ext cx="3300653" cy="133882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Like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Don’t like or</a:t>
            </a:r>
            <a:br>
              <a:rPr kumimoji="0" lang="en-US" sz="1800" b="0" i="0" u="none" strike="noStrike" kern="1200" cap="none" spc="0" normalizeH="0" baseline="0" noProof="0" dirty="0">
                <a:ln>
                  <a:noFill/>
                </a:ln>
                <a:solidFill>
                  <a:prstClr val="black"/>
                </a:solidFill>
                <a:effectLst/>
                <a:uLnTx/>
                <a:uFillTx/>
                <a:latin typeface="Constantia"/>
                <a:ea typeface="+mn-ea"/>
                <a:cs typeface="+mn-cs"/>
              </a:rPr>
            </a:br>
            <a:r>
              <a:rPr kumimoji="0" lang="en-US" sz="1800" b="0" i="0" u="none" strike="noStrike" kern="1200" cap="none" spc="0" normalizeH="0" baseline="0" noProof="0" dirty="0">
                <a:ln>
                  <a:noFill/>
                </a:ln>
                <a:solidFill>
                  <a:prstClr val="black"/>
                </a:solidFill>
                <a:effectLst/>
                <a:uLnTx/>
                <a:uFillTx/>
                <a:latin typeface="Constantia"/>
                <a:ea typeface="+mn-ea"/>
                <a:cs typeface="+mn-cs"/>
              </a:rPr>
              <a:t>indifferent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7" name="16 CuadroTexto"/>
          <p:cNvSpPr txBox="1"/>
          <p:nvPr/>
        </p:nvSpPr>
        <p:spPr>
          <a:xfrm>
            <a:off x="5702815" y="3326942"/>
            <a:ext cx="2806538"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nstantia"/>
                <a:ea typeface="+mn-ea"/>
                <a:cs typeface="+mn-cs"/>
              </a:rPr>
              <a:t>In the households</a:t>
            </a:r>
          </a:p>
        </p:txBody>
      </p:sp>
      <p:sp>
        <p:nvSpPr>
          <p:cNvPr id="3" name="Rectangle 2"/>
          <p:cNvSpPr/>
          <p:nvPr/>
        </p:nvSpPr>
        <p:spPr>
          <a:xfrm>
            <a:off x="8656877" y="4914048"/>
            <a:ext cx="128561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2" name="Chart 11"/>
          <p:cNvGraphicFramePr>
            <a:graphicFrameLocks/>
          </p:cNvGraphicFramePr>
          <p:nvPr>
            <p:extLst>
              <p:ext uri="{D42A27DB-BD31-4B8C-83A1-F6EECF244321}">
                <p14:modId xmlns:p14="http://schemas.microsoft.com/office/powerpoint/2010/main" val="336686302"/>
              </p:ext>
            </p:extLst>
          </p:nvPr>
        </p:nvGraphicFramePr>
        <p:xfrm>
          <a:off x="4912664" y="3729671"/>
          <a:ext cx="5269992" cy="3212976"/>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5463647" y="6419427"/>
            <a:ext cx="4680520"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nstantia"/>
                <a:ea typeface="+mn-ea"/>
                <a:cs typeface="+mn-cs"/>
              </a:rPr>
              <a:t>         High           Medium        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4" name="Rectangle 3"/>
          <p:cNvSpPr/>
          <p:nvPr/>
        </p:nvSpPr>
        <p:spPr>
          <a:xfrm>
            <a:off x="8656877" y="4885643"/>
            <a:ext cx="1507186" cy="1125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4379386" y="4993852"/>
            <a:ext cx="1349896" cy="40011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nstantia"/>
                <a:ea typeface="+mn-ea"/>
                <a:cs typeface="+mn-cs"/>
              </a:rPr>
              <a:t>Percent</a:t>
            </a:r>
          </a:p>
        </p:txBody>
      </p:sp>
    </p:spTree>
    <p:extLst>
      <p:ext uri="{BB962C8B-B14F-4D97-AF65-F5344CB8AC3E}">
        <p14:creationId xmlns:p14="http://schemas.microsoft.com/office/powerpoint/2010/main" val="71312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548326" y="454213"/>
            <a:ext cx="8229600" cy="4754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4617B"/>
                </a:solidFill>
                <a:effectLst/>
                <a:uLnTx/>
                <a:uFillTx/>
                <a:latin typeface="Calibri"/>
                <a:ea typeface="+mj-ea"/>
                <a:cs typeface="+mj-cs"/>
              </a:rPr>
              <a:t>Awareness according to socioeconomic condition</a:t>
            </a:r>
            <a:endParaRPr kumimoji="0" lang="en-US" sz="2400" b="0" i="0" u="none" strike="noStrike" kern="1200" cap="none" spc="0" normalizeH="0" baseline="0" noProof="0" dirty="0">
              <a:ln>
                <a:noFill/>
              </a:ln>
              <a:solidFill>
                <a:srgbClr val="04617B"/>
              </a:solidFill>
              <a:effectLst/>
              <a:uLnTx/>
              <a:uFillTx/>
              <a:latin typeface="Calibri"/>
              <a:ea typeface="+mj-ea"/>
              <a:cs typeface="+mj-cs"/>
            </a:endParaRPr>
          </a:p>
        </p:txBody>
      </p:sp>
      <p:sp>
        <p:nvSpPr>
          <p:cNvPr id="14" name="TextBox 13"/>
          <p:cNvSpPr txBox="1"/>
          <p:nvPr/>
        </p:nvSpPr>
        <p:spPr>
          <a:xfrm>
            <a:off x="626893" y="1040738"/>
            <a:ext cx="80724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err="1">
                <a:ln>
                  <a:noFill/>
                </a:ln>
                <a:solidFill>
                  <a:srgbClr val="FF0000"/>
                </a:solidFill>
                <a:effectLst/>
                <a:uLnTx/>
                <a:uFillTx/>
                <a:latin typeface="Constantia"/>
                <a:ea typeface="+mn-ea"/>
                <a:cs typeface="+mn-cs"/>
              </a:rPr>
              <a:t>Did</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you</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know</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that</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the</a:t>
            </a:r>
            <a:r>
              <a:rPr kumimoji="0" lang="es-MX" sz="2000" b="0" i="0" u="none" strike="noStrike" kern="1200" cap="none" spc="0" normalizeH="0" baseline="0" noProof="0" dirty="0">
                <a:ln>
                  <a:noFill/>
                </a:ln>
                <a:solidFill>
                  <a:srgbClr val="FF0000"/>
                </a:solidFill>
                <a:effectLst/>
                <a:uLnTx/>
                <a:uFillTx/>
                <a:latin typeface="Constantia"/>
                <a:ea typeface="+mn-ea"/>
                <a:cs typeface="+mn-cs"/>
              </a:rPr>
              <a:t> Colorado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River</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had</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water</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for</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the</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past</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few</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weeks</a:t>
            </a:r>
            <a:r>
              <a:rPr kumimoji="0" lang="es-MX" sz="2000" b="0" i="0" u="none" strike="noStrike" kern="1200" cap="none" spc="0" normalizeH="0" baseline="0" noProof="0" dirty="0">
                <a:ln>
                  <a:noFill/>
                </a:ln>
                <a:solidFill>
                  <a:srgbClr val="FF0000"/>
                </a:solidFill>
                <a:effectLst/>
                <a:uLnTx/>
                <a:uFillTx/>
                <a:latin typeface="Constantia"/>
                <a:ea typeface="+mn-ea"/>
                <a:cs typeface="+mn-cs"/>
              </a:rPr>
              <a:t>?</a:t>
            </a:r>
          </a:p>
        </p:txBody>
      </p:sp>
      <p:graphicFrame>
        <p:nvGraphicFramePr>
          <p:cNvPr id="5" name="Chart 4"/>
          <p:cNvGraphicFramePr>
            <a:graphicFrameLocks/>
          </p:cNvGraphicFramePr>
          <p:nvPr>
            <p:extLst/>
          </p:nvPr>
        </p:nvGraphicFramePr>
        <p:xfrm>
          <a:off x="1331640" y="1700808"/>
          <a:ext cx="6262687" cy="42050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3"/>
          <p:cNvSpPr txBox="1"/>
          <p:nvPr/>
        </p:nvSpPr>
        <p:spPr>
          <a:xfrm rot="16200000">
            <a:off x="856747" y="3603285"/>
            <a:ext cx="1349896" cy="40011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nstantia"/>
                <a:ea typeface="+mn-ea"/>
                <a:cs typeface="+mn-cs"/>
              </a:rPr>
              <a:t>     Percent</a:t>
            </a:r>
          </a:p>
        </p:txBody>
      </p:sp>
      <p:sp>
        <p:nvSpPr>
          <p:cNvPr id="7" name="TextBox 6"/>
          <p:cNvSpPr txBox="1"/>
          <p:nvPr/>
        </p:nvSpPr>
        <p:spPr>
          <a:xfrm>
            <a:off x="2051720" y="5301208"/>
            <a:ext cx="4680520"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         High              Medium             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               Socioeconomic condition </a:t>
            </a:r>
          </a:p>
        </p:txBody>
      </p:sp>
      <p:sp>
        <p:nvSpPr>
          <p:cNvPr id="8" name="TextBox 7"/>
          <p:cNvSpPr txBox="1"/>
          <p:nvPr/>
        </p:nvSpPr>
        <p:spPr>
          <a:xfrm>
            <a:off x="7092280" y="3480174"/>
            <a:ext cx="783704"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No</a:t>
            </a:r>
          </a:p>
        </p:txBody>
      </p:sp>
    </p:spTree>
    <p:extLst>
      <p:ext uri="{BB962C8B-B14F-4D97-AF65-F5344CB8AC3E}">
        <p14:creationId xmlns:p14="http://schemas.microsoft.com/office/powerpoint/2010/main" val="3296962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graphicFrame>
        <p:nvGraphicFramePr>
          <p:cNvPr id="22" name="Diagram 21"/>
          <p:cNvGraphicFramePr/>
          <p:nvPr>
            <p:extLst>
              <p:ext uri="{D42A27DB-BD31-4B8C-83A1-F6EECF244321}">
                <p14:modId xmlns:p14="http://schemas.microsoft.com/office/powerpoint/2010/main" val="978994622"/>
              </p:ext>
            </p:extLst>
          </p:nvPr>
        </p:nvGraphicFramePr>
        <p:xfrm>
          <a:off x="1143000" y="764704"/>
          <a:ext cx="6858000" cy="444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1403648" y="5805264"/>
            <a:ext cx="8496944" cy="584775"/>
          </a:xfrm>
          <a:prstGeom prst="rect">
            <a:avLst/>
          </a:prstGeom>
          <a:noFill/>
        </p:spPr>
        <p:txBody>
          <a:bodyPr wrap="square" rtlCol="0">
            <a:spAutoFit/>
          </a:bodyPr>
          <a:lstStyle/>
          <a:p>
            <a:r>
              <a:rPr lang="en-US" sz="3200" dirty="0">
                <a:solidFill>
                  <a:srgbClr val="990000"/>
                </a:solidFill>
              </a:rPr>
              <a:t>But how to mobilize that support?</a:t>
            </a:r>
          </a:p>
        </p:txBody>
      </p:sp>
    </p:spTree>
    <p:extLst>
      <p:ext uri="{BB962C8B-B14F-4D97-AF65-F5344CB8AC3E}">
        <p14:creationId xmlns:p14="http://schemas.microsoft.com/office/powerpoint/2010/main" val="357562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824" y="260648"/>
            <a:ext cx="6264696" cy="780696"/>
          </a:xfrm>
        </p:spPr>
        <p:txBody>
          <a:bodyPr>
            <a:normAutofit fontScale="90000"/>
          </a:bodyPr>
          <a:lstStyle/>
          <a:p>
            <a:r>
              <a:rPr lang="es-MX" b="1" dirty="0" err="1">
                <a:solidFill>
                  <a:srgbClr val="990000"/>
                </a:solidFill>
              </a:rPr>
              <a:t>Insights</a:t>
            </a:r>
            <a:r>
              <a:rPr lang="es-MX" b="1" dirty="0">
                <a:solidFill>
                  <a:srgbClr val="990000"/>
                </a:solidFill>
              </a:rPr>
              <a:t> </a:t>
            </a:r>
            <a:r>
              <a:rPr lang="es-MX" b="1" dirty="0" err="1">
                <a:solidFill>
                  <a:srgbClr val="990000"/>
                </a:solidFill>
              </a:rPr>
              <a:t>for</a:t>
            </a:r>
            <a:r>
              <a:rPr lang="es-MX" b="1" dirty="0">
                <a:solidFill>
                  <a:srgbClr val="990000"/>
                </a:solidFill>
              </a:rPr>
              <a:t> Water </a:t>
            </a:r>
            <a:r>
              <a:rPr lang="es-MX" b="1" dirty="0" err="1">
                <a:solidFill>
                  <a:srgbClr val="990000"/>
                </a:solidFill>
              </a:rPr>
              <a:t>Policy</a:t>
            </a:r>
            <a:endParaRPr lang="es-MX" b="1" dirty="0">
              <a:solidFill>
                <a:srgbClr val="990000"/>
              </a:solidFill>
            </a:endParaRPr>
          </a:p>
        </p:txBody>
      </p:sp>
      <p:sp>
        <p:nvSpPr>
          <p:cNvPr id="3" name="Content Placeholder 2"/>
          <p:cNvSpPr>
            <a:spLocks noGrp="1"/>
          </p:cNvSpPr>
          <p:nvPr>
            <p:ph idx="1"/>
          </p:nvPr>
        </p:nvSpPr>
        <p:spPr>
          <a:xfrm>
            <a:off x="179512" y="1412776"/>
            <a:ext cx="8795320" cy="5055840"/>
          </a:xfrm>
        </p:spPr>
        <p:txBody>
          <a:bodyPr>
            <a:normAutofit lnSpcReduction="10000"/>
          </a:bodyPr>
          <a:lstStyle/>
          <a:p>
            <a:pPr marL="0" indent="0">
              <a:spcBef>
                <a:spcPts val="1200"/>
              </a:spcBef>
              <a:buNone/>
            </a:pPr>
            <a:r>
              <a:rPr lang="es-MX" dirty="0">
                <a:latin typeface="+mj-lt"/>
              </a:rPr>
              <a:t>		      </a:t>
            </a:r>
            <a:r>
              <a:rPr lang="es-MX" sz="2800" b="1" dirty="0" err="1">
                <a:solidFill>
                  <a:srgbClr val="0000FF"/>
                </a:solidFill>
                <a:latin typeface="+mj-lt"/>
              </a:rPr>
              <a:t>Awareness</a:t>
            </a:r>
            <a:r>
              <a:rPr lang="es-MX" sz="2800" b="1" dirty="0">
                <a:solidFill>
                  <a:srgbClr val="0000FF"/>
                </a:solidFill>
                <a:latin typeface="+mj-lt"/>
              </a:rPr>
              <a:t>          </a:t>
            </a:r>
            <a:r>
              <a:rPr lang="es-MX" sz="2800" b="1" dirty="0" err="1">
                <a:solidFill>
                  <a:srgbClr val="0000FF"/>
                </a:solidFill>
                <a:latin typeface="+mj-lt"/>
              </a:rPr>
              <a:t>support</a:t>
            </a:r>
            <a:endParaRPr lang="es-MX" sz="2800" b="1" dirty="0">
              <a:solidFill>
                <a:srgbClr val="0000FF"/>
              </a:solidFill>
              <a:latin typeface="+mj-lt"/>
            </a:endParaRPr>
          </a:p>
          <a:p>
            <a:pPr marL="0" indent="0">
              <a:spcBef>
                <a:spcPts val="1200"/>
              </a:spcBef>
              <a:buNone/>
            </a:pPr>
            <a:endParaRPr lang="es-MX" b="1" dirty="0">
              <a:solidFill>
                <a:srgbClr val="0000FF"/>
              </a:solidFill>
              <a:latin typeface="+mj-lt"/>
            </a:endParaRPr>
          </a:p>
          <a:p>
            <a:pPr>
              <a:spcBef>
                <a:spcPts val="1200"/>
              </a:spcBef>
            </a:pPr>
            <a:r>
              <a:rPr lang="es-MX" dirty="0" err="1">
                <a:latin typeface="+mj-lt"/>
              </a:rPr>
              <a:t>Advocacy</a:t>
            </a:r>
            <a:r>
              <a:rPr lang="es-MX" dirty="0">
                <a:latin typeface="+mj-lt"/>
              </a:rPr>
              <a:t> </a:t>
            </a:r>
            <a:r>
              <a:rPr lang="es-MX" dirty="0" err="1">
                <a:latin typeface="+mj-lt"/>
              </a:rPr>
              <a:t>coalition</a:t>
            </a:r>
            <a:r>
              <a:rPr lang="es-MX" dirty="0">
                <a:latin typeface="+mj-lt"/>
              </a:rPr>
              <a:t> of </a:t>
            </a:r>
            <a:r>
              <a:rPr lang="es-MX" dirty="0" err="1">
                <a:latin typeface="+mj-lt"/>
              </a:rPr>
              <a:t>scientists</a:t>
            </a:r>
            <a:r>
              <a:rPr lang="es-MX" dirty="0">
                <a:latin typeface="+mj-lt"/>
              </a:rPr>
              <a:t>, </a:t>
            </a:r>
            <a:r>
              <a:rPr lang="es-MX" dirty="0" err="1">
                <a:latin typeface="+mj-lt"/>
              </a:rPr>
              <a:t>NGOs</a:t>
            </a:r>
            <a:r>
              <a:rPr lang="es-MX" dirty="0">
                <a:latin typeface="+mj-lt"/>
              </a:rPr>
              <a:t>, and </a:t>
            </a:r>
            <a:r>
              <a:rPr lang="es-MX" dirty="0" err="1">
                <a:latin typeface="+mj-lt"/>
              </a:rPr>
              <a:t>government</a:t>
            </a:r>
            <a:r>
              <a:rPr lang="es-MX" dirty="0">
                <a:latin typeface="+mj-lt"/>
              </a:rPr>
              <a:t> agencies </a:t>
            </a:r>
            <a:r>
              <a:rPr lang="es-MX" dirty="0" err="1">
                <a:latin typeface="+mj-lt"/>
              </a:rPr>
              <a:t>got</a:t>
            </a:r>
            <a:r>
              <a:rPr lang="es-MX" dirty="0">
                <a:latin typeface="+mj-lt"/>
              </a:rPr>
              <a:t> Minute 319 </a:t>
            </a:r>
            <a:r>
              <a:rPr lang="es-MX" dirty="0" err="1">
                <a:latin typeface="+mj-lt"/>
              </a:rPr>
              <a:t>passed</a:t>
            </a:r>
            <a:r>
              <a:rPr lang="es-MX" dirty="0">
                <a:latin typeface="+mj-lt"/>
              </a:rPr>
              <a:t> </a:t>
            </a:r>
            <a:r>
              <a:rPr lang="es-MX" i="1" dirty="0" err="1">
                <a:latin typeface="+mj-lt"/>
              </a:rPr>
              <a:t>without</a:t>
            </a:r>
            <a:r>
              <a:rPr lang="es-MX" i="1" dirty="0">
                <a:latin typeface="+mj-lt"/>
              </a:rPr>
              <a:t> local </a:t>
            </a:r>
            <a:r>
              <a:rPr lang="es-MX" i="1" dirty="0" err="1">
                <a:latin typeface="+mj-lt"/>
              </a:rPr>
              <a:t>awareness</a:t>
            </a:r>
            <a:r>
              <a:rPr lang="es-MX" dirty="0">
                <a:latin typeface="+mj-lt"/>
              </a:rPr>
              <a:t>.</a:t>
            </a:r>
          </a:p>
          <a:p>
            <a:pPr>
              <a:spcBef>
                <a:spcPts val="1200"/>
              </a:spcBef>
            </a:pPr>
            <a:r>
              <a:rPr lang="es-MX" dirty="0" err="1">
                <a:latin typeface="+mj-lt"/>
              </a:rPr>
              <a:t>But</a:t>
            </a:r>
            <a:r>
              <a:rPr lang="es-MX" dirty="0">
                <a:latin typeface="+mj-lt"/>
              </a:rPr>
              <a:t> </a:t>
            </a:r>
            <a:r>
              <a:rPr lang="es-MX" dirty="0" err="1">
                <a:latin typeface="+mj-lt"/>
              </a:rPr>
              <a:t>lack</a:t>
            </a:r>
            <a:r>
              <a:rPr lang="es-MX" dirty="0">
                <a:latin typeface="+mj-lt"/>
              </a:rPr>
              <a:t> of local </a:t>
            </a:r>
            <a:r>
              <a:rPr lang="es-MX" dirty="0" err="1">
                <a:latin typeface="+mj-lt"/>
              </a:rPr>
              <a:t>awareness</a:t>
            </a:r>
            <a:r>
              <a:rPr lang="es-MX" dirty="0">
                <a:latin typeface="+mj-lt"/>
              </a:rPr>
              <a:t> </a:t>
            </a:r>
            <a:r>
              <a:rPr lang="es-MX" dirty="0" err="1">
                <a:latin typeface="+mj-lt"/>
              </a:rPr>
              <a:t>hindered</a:t>
            </a:r>
            <a:r>
              <a:rPr lang="es-MX" dirty="0">
                <a:latin typeface="+mj-lt"/>
              </a:rPr>
              <a:t> </a:t>
            </a:r>
            <a:r>
              <a:rPr lang="es-MX" dirty="0" err="1">
                <a:latin typeface="+mj-lt"/>
              </a:rPr>
              <a:t>implemenation</a:t>
            </a:r>
            <a:r>
              <a:rPr lang="es-MX" dirty="0">
                <a:latin typeface="+mj-lt"/>
              </a:rPr>
              <a:t>.</a:t>
            </a:r>
          </a:p>
          <a:p>
            <a:pPr>
              <a:spcBef>
                <a:spcPts val="1200"/>
              </a:spcBef>
            </a:pPr>
            <a:r>
              <a:rPr lang="es-MX" dirty="0">
                <a:latin typeface="+mj-lt"/>
              </a:rPr>
              <a:t>Local </a:t>
            </a:r>
            <a:r>
              <a:rPr lang="es-MX" dirty="0" err="1">
                <a:latin typeface="+mj-lt"/>
              </a:rPr>
              <a:t>support</a:t>
            </a:r>
            <a:r>
              <a:rPr lang="es-MX" dirty="0">
                <a:latin typeface="+mj-lt"/>
              </a:rPr>
              <a:t> </a:t>
            </a:r>
            <a:r>
              <a:rPr lang="es-MX" dirty="0" err="1">
                <a:latin typeface="+mj-lt"/>
              </a:rPr>
              <a:t>for</a:t>
            </a:r>
            <a:r>
              <a:rPr lang="es-MX" dirty="0">
                <a:latin typeface="+mj-lt"/>
              </a:rPr>
              <a:t> </a:t>
            </a:r>
            <a:r>
              <a:rPr lang="es-MX" dirty="0" err="1">
                <a:latin typeface="+mj-lt"/>
              </a:rPr>
              <a:t>the</a:t>
            </a:r>
            <a:r>
              <a:rPr lang="es-MX" dirty="0">
                <a:latin typeface="+mj-lt"/>
              </a:rPr>
              <a:t> pulse </a:t>
            </a:r>
            <a:r>
              <a:rPr lang="es-MX" dirty="0" err="1">
                <a:latin typeface="+mj-lt"/>
              </a:rPr>
              <a:t>flow</a:t>
            </a:r>
            <a:r>
              <a:rPr lang="es-MX" dirty="0">
                <a:latin typeface="+mj-lt"/>
              </a:rPr>
              <a:t> </a:t>
            </a:r>
            <a:r>
              <a:rPr lang="es-MX" dirty="0" err="1">
                <a:latin typeface="+mj-lt"/>
              </a:rPr>
              <a:t>contritubed</a:t>
            </a:r>
            <a:r>
              <a:rPr lang="es-MX" dirty="0">
                <a:latin typeface="+mj-lt"/>
              </a:rPr>
              <a:t> to </a:t>
            </a:r>
            <a:r>
              <a:rPr lang="es-MX" dirty="0" err="1">
                <a:latin typeface="+mj-lt"/>
              </a:rPr>
              <a:t>the</a:t>
            </a:r>
            <a:r>
              <a:rPr lang="es-MX" dirty="0">
                <a:latin typeface="+mj-lt"/>
              </a:rPr>
              <a:t> </a:t>
            </a:r>
            <a:r>
              <a:rPr lang="es-MX" dirty="0" err="1">
                <a:latin typeface="+mj-lt"/>
              </a:rPr>
              <a:t>successful</a:t>
            </a:r>
            <a:r>
              <a:rPr lang="es-MX" dirty="0">
                <a:latin typeface="+mj-lt"/>
              </a:rPr>
              <a:t> </a:t>
            </a:r>
            <a:r>
              <a:rPr lang="es-MX" i="1" dirty="0" err="1">
                <a:latin typeface="+mj-lt"/>
              </a:rPr>
              <a:t>negotiation</a:t>
            </a:r>
            <a:r>
              <a:rPr lang="es-MX" dirty="0">
                <a:latin typeface="+mj-lt"/>
              </a:rPr>
              <a:t> of </a:t>
            </a:r>
            <a:r>
              <a:rPr lang="es-MX" dirty="0" err="1">
                <a:latin typeface="+mj-lt"/>
              </a:rPr>
              <a:t>the</a:t>
            </a:r>
            <a:r>
              <a:rPr lang="es-MX" dirty="0">
                <a:latin typeface="+mj-lt"/>
              </a:rPr>
              <a:t> </a:t>
            </a:r>
            <a:r>
              <a:rPr lang="es-MX" dirty="0" err="1">
                <a:latin typeface="+mj-lt"/>
              </a:rPr>
              <a:t>successor</a:t>
            </a:r>
            <a:r>
              <a:rPr lang="es-MX" dirty="0">
                <a:latin typeface="+mj-lt"/>
              </a:rPr>
              <a:t> Minute.</a:t>
            </a:r>
          </a:p>
          <a:p>
            <a:pPr>
              <a:spcBef>
                <a:spcPts val="1200"/>
              </a:spcBef>
            </a:pPr>
            <a:r>
              <a:rPr lang="es-MX" dirty="0">
                <a:latin typeface="+mj-lt"/>
              </a:rPr>
              <a:t>Local </a:t>
            </a:r>
            <a:r>
              <a:rPr lang="es-MX" dirty="0" err="1">
                <a:latin typeface="+mj-lt"/>
              </a:rPr>
              <a:t>support</a:t>
            </a:r>
            <a:r>
              <a:rPr lang="es-MX" dirty="0">
                <a:latin typeface="+mj-lt"/>
              </a:rPr>
              <a:t> </a:t>
            </a:r>
            <a:r>
              <a:rPr lang="es-MX" dirty="0" err="1">
                <a:latin typeface="+mj-lt"/>
              </a:rPr>
              <a:t>is</a:t>
            </a:r>
            <a:r>
              <a:rPr lang="es-MX" dirty="0">
                <a:latin typeface="+mj-lt"/>
              </a:rPr>
              <a:t> </a:t>
            </a:r>
            <a:r>
              <a:rPr lang="es-MX" dirty="0" err="1">
                <a:latin typeface="+mj-lt"/>
              </a:rPr>
              <a:t>equally</a:t>
            </a:r>
            <a:r>
              <a:rPr lang="es-MX" dirty="0">
                <a:latin typeface="+mj-lt"/>
              </a:rPr>
              <a:t> </a:t>
            </a:r>
            <a:r>
              <a:rPr lang="es-MX" dirty="0" err="1">
                <a:latin typeface="+mj-lt"/>
              </a:rPr>
              <a:t>critical</a:t>
            </a:r>
            <a:r>
              <a:rPr lang="es-MX" dirty="0">
                <a:latin typeface="+mj-lt"/>
              </a:rPr>
              <a:t> </a:t>
            </a:r>
            <a:r>
              <a:rPr lang="es-MX" dirty="0" err="1">
                <a:latin typeface="+mj-lt"/>
              </a:rPr>
              <a:t>for</a:t>
            </a:r>
            <a:r>
              <a:rPr lang="es-MX" dirty="0">
                <a:latin typeface="+mj-lt"/>
              </a:rPr>
              <a:t> </a:t>
            </a:r>
            <a:r>
              <a:rPr lang="es-MX" dirty="0" err="1">
                <a:latin typeface="+mj-lt"/>
              </a:rPr>
              <a:t>successful</a:t>
            </a:r>
            <a:r>
              <a:rPr lang="es-MX" dirty="0">
                <a:latin typeface="+mj-lt"/>
              </a:rPr>
              <a:t> </a:t>
            </a:r>
            <a:r>
              <a:rPr lang="es-MX" i="1" dirty="0" err="1">
                <a:latin typeface="+mj-lt"/>
              </a:rPr>
              <a:t>implementation</a:t>
            </a:r>
            <a:r>
              <a:rPr lang="es-MX" dirty="0">
                <a:latin typeface="+mj-lt"/>
              </a:rPr>
              <a:t>.</a:t>
            </a:r>
          </a:p>
          <a:p>
            <a:pPr>
              <a:spcBef>
                <a:spcPts val="1200"/>
              </a:spcBef>
            </a:pPr>
            <a:endParaRPr lang="es-MX" dirty="0">
              <a:latin typeface="+mj-lt"/>
            </a:endParaRPr>
          </a:p>
          <a:p>
            <a:pPr marL="0" indent="0">
              <a:spcBef>
                <a:spcPts val="1200"/>
              </a:spcBef>
              <a:buNone/>
            </a:pPr>
            <a:r>
              <a:rPr lang="es-MX" dirty="0">
                <a:latin typeface="+mj-lt"/>
              </a:rPr>
              <a:t>         </a:t>
            </a:r>
            <a:r>
              <a:rPr lang="es-MX" sz="2800" b="1" dirty="0">
                <a:solidFill>
                  <a:srgbClr val="0000FF"/>
                </a:solidFill>
                <a:latin typeface="+mj-lt"/>
              </a:rPr>
              <a:t>Local social </a:t>
            </a:r>
            <a:r>
              <a:rPr lang="es-MX" sz="2800" b="1" dirty="0" err="1">
                <a:solidFill>
                  <a:srgbClr val="0000FF"/>
                </a:solidFill>
                <a:latin typeface="+mj-lt"/>
              </a:rPr>
              <a:t>perceptions</a:t>
            </a:r>
            <a:r>
              <a:rPr lang="es-MX" sz="2800" b="1" dirty="0">
                <a:solidFill>
                  <a:srgbClr val="0000FF"/>
                </a:solidFill>
                <a:latin typeface="+mj-lt"/>
              </a:rPr>
              <a:t> </a:t>
            </a:r>
            <a:r>
              <a:rPr lang="es-MX" sz="2800" b="1" dirty="0" err="1">
                <a:solidFill>
                  <a:srgbClr val="0000FF"/>
                </a:solidFill>
                <a:latin typeface="+mj-lt"/>
              </a:rPr>
              <a:t>have</a:t>
            </a:r>
            <a:r>
              <a:rPr lang="es-MX" sz="2800" b="1" dirty="0">
                <a:solidFill>
                  <a:srgbClr val="0000FF"/>
                </a:solidFill>
                <a:latin typeface="+mj-lt"/>
              </a:rPr>
              <a:t> </a:t>
            </a:r>
            <a:r>
              <a:rPr lang="es-MX" sz="2800" b="1" dirty="0" err="1">
                <a:solidFill>
                  <a:srgbClr val="0000FF"/>
                </a:solidFill>
                <a:latin typeface="+mj-lt"/>
              </a:rPr>
              <a:t>binational</a:t>
            </a:r>
            <a:r>
              <a:rPr lang="es-MX" sz="2800" b="1" dirty="0">
                <a:solidFill>
                  <a:srgbClr val="0000FF"/>
                </a:solidFill>
                <a:latin typeface="+mj-lt"/>
              </a:rPr>
              <a:t> </a:t>
            </a:r>
            <a:r>
              <a:rPr lang="es-MX" sz="2800" b="1" dirty="0" err="1">
                <a:solidFill>
                  <a:srgbClr val="0000FF"/>
                </a:solidFill>
                <a:latin typeface="+mj-lt"/>
              </a:rPr>
              <a:t>impacts</a:t>
            </a:r>
            <a:r>
              <a:rPr lang="es-MX" sz="2800" b="1" dirty="0">
                <a:solidFill>
                  <a:srgbClr val="0000FF"/>
                </a:solidFill>
                <a:latin typeface="+mj-lt"/>
              </a:rPr>
              <a:t>.</a:t>
            </a:r>
          </a:p>
          <a:p>
            <a:endParaRPr lang="es-MX" dirty="0">
              <a:latin typeface="+mj-lt"/>
            </a:endParaRPr>
          </a:p>
          <a:p>
            <a:endParaRPr lang="es-MX" dirty="0">
              <a:latin typeface="+mj-lt"/>
            </a:endParaRPr>
          </a:p>
          <a:p>
            <a:endParaRPr lang="es-MX" dirty="0">
              <a:latin typeface="+mj-lt"/>
            </a:endParaRPr>
          </a:p>
          <a:p>
            <a:endParaRPr lang="es-MX" dirty="0">
              <a:latin typeface="+mj-lt"/>
            </a:endParaRPr>
          </a:p>
          <a:p>
            <a:endParaRPr lang="es-MX" dirty="0">
              <a:latin typeface="+mj-lt"/>
            </a:endParaRPr>
          </a:p>
          <a:p>
            <a:endParaRPr lang="es-MX" dirty="0"/>
          </a:p>
        </p:txBody>
      </p:sp>
      <p:sp>
        <p:nvSpPr>
          <p:cNvPr id="4" name="Arrow: Right 3"/>
          <p:cNvSpPr/>
          <p:nvPr/>
        </p:nvSpPr>
        <p:spPr>
          <a:xfrm>
            <a:off x="4329472" y="1543540"/>
            <a:ext cx="504056" cy="288032"/>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659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slides</a:t>
            </a:r>
          </a:p>
        </p:txBody>
      </p:sp>
    </p:spTree>
    <p:extLst>
      <p:ext uri="{BB962C8B-B14F-4D97-AF65-F5344CB8AC3E}">
        <p14:creationId xmlns:p14="http://schemas.microsoft.com/office/powerpoint/2010/main" val="845322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00110" y="430687"/>
            <a:ext cx="8229600" cy="4754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a:ln>
                  <a:noFill/>
                </a:ln>
                <a:solidFill>
                  <a:srgbClr val="04617B"/>
                </a:solidFill>
                <a:uLnTx/>
                <a:uFillTx/>
                <a:latin typeface="Calibri"/>
                <a:ea typeface="+mj-ea"/>
                <a:cs typeface="+mj-cs"/>
              </a:rPr>
              <a:t>Support according to gender</a:t>
            </a:r>
            <a:endParaRPr kumimoji="0" lang="en-US" sz="2400" i="0" u="none" strike="noStrike" kern="1200" cap="none" spc="0" normalizeH="0" baseline="0" noProof="0" dirty="0">
              <a:ln>
                <a:noFill/>
              </a:ln>
              <a:solidFill>
                <a:srgbClr val="04617B"/>
              </a:solidFill>
              <a:uLnTx/>
              <a:uFillTx/>
              <a:latin typeface="Calibri"/>
              <a:ea typeface="+mj-ea"/>
              <a:cs typeface="+mj-cs"/>
            </a:endParaRPr>
          </a:p>
        </p:txBody>
      </p:sp>
      <p:sp>
        <p:nvSpPr>
          <p:cNvPr id="9" name="10 CuadroTexto"/>
          <p:cNvSpPr txBox="1"/>
          <p:nvPr/>
        </p:nvSpPr>
        <p:spPr>
          <a:xfrm>
            <a:off x="1619672" y="1722294"/>
            <a:ext cx="98629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onstantia"/>
                <a:ea typeface="+mn-ea"/>
                <a:cs typeface="+mn-cs"/>
              </a:rPr>
              <a:t>En</a:t>
            </a:r>
            <a:r>
              <a:rPr kumimoji="0" lang="en-US" sz="1600" b="1" i="0" u="none" strike="noStrike" kern="1200" cap="none" spc="0" normalizeH="0" baseline="0" noProof="0" dirty="0">
                <a:ln>
                  <a:noFill/>
                </a:ln>
                <a:solidFill>
                  <a:prstClr val="black"/>
                </a:solidFill>
                <a:effectLst/>
                <a:uLnTx/>
                <a:uFillTx/>
                <a:latin typeface="Constantia"/>
                <a:ea typeface="+mn-ea"/>
                <a:cs typeface="+mn-cs"/>
              </a:rPr>
              <a:t> el </a:t>
            </a:r>
            <a:r>
              <a:rPr kumimoji="0" lang="en-US" sz="1600" b="1" i="0" u="none" strike="noStrike" kern="1200" cap="none" spc="0" normalizeH="0" baseline="0" noProof="0" dirty="0" err="1">
                <a:ln>
                  <a:noFill/>
                </a:ln>
                <a:solidFill>
                  <a:prstClr val="black"/>
                </a:solidFill>
                <a:effectLst/>
                <a:uLnTx/>
                <a:uFillTx/>
                <a:latin typeface="Constantia"/>
                <a:ea typeface="+mn-ea"/>
                <a:cs typeface="+mn-cs"/>
              </a:rPr>
              <a:t>río</a:t>
            </a:r>
            <a:endParaRPr kumimoji="0" lang="en-US" sz="16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10" name="13 CuadroTexto"/>
          <p:cNvSpPr txBox="1"/>
          <p:nvPr/>
        </p:nvSpPr>
        <p:spPr>
          <a:xfrm>
            <a:off x="5652120" y="3604616"/>
            <a:ext cx="158344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onstantia"/>
                <a:ea typeface="+mn-ea"/>
                <a:cs typeface="+mn-cs"/>
              </a:rPr>
              <a:t>En</a:t>
            </a:r>
            <a:r>
              <a:rPr kumimoji="0" lang="en-US" sz="1600" b="1" i="0" u="none" strike="noStrike" kern="1200" cap="none" spc="0" normalizeH="0" baseline="0" noProof="0" dirty="0">
                <a:ln>
                  <a:noFill/>
                </a:ln>
                <a:solidFill>
                  <a:prstClr val="black"/>
                </a:solidFill>
                <a:effectLst/>
                <a:uLnTx/>
                <a:uFillTx/>
                <a:latin typeface="Constantia"/>
                <a:ea typeface="+mn-ea"/>
                <a:cs typeface="+mn-cs"/>
              </a:rPr>
              <a:t> los </a:t>
            </a:r>
            <a:r>
              <a:rPr kumimoji="0" lang="en-US" sz="1600" b="1" i="0" u="none" strike="noStrike" kern="1200" cap="none" spc="0" normalizeH="0" baseline="0" noProof="0" dirty="0" err="1">
                <a:ln>
                  <a:noFill/>
                </a:ln>
                <a:solidFill>
                  <a:prstClr val="black"/>
                </a:solidFill>
                <a:effectLst/>
                <a:uLnTx/>
                <a:uFillTx/>
                <a:latin typeface="Constantia"/>
                <a:ea typeface="+mn-ea"/>
                <a:cs typeface="+mn-cs"/>
              </a:rPr>
              <a:t>hogares</a:t>
            </a:r>
            <a:endParaRPr kumimoji="0" lang="en-US" sz="16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15" name="TextBox 14"/>
          <p:cNvSpPr txBox="1"/>
          <p:nvPr/>
        </p:nvSpPr>
        <p:spPr>
          <a:xfrm>
            <a:off x="1387109" y="1000203"/>
            <a:ext cx="625331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Constantia"/>
                <a:ea typeface="+mn-ea"/>
                <a:cs typeface="+mn-cs"/>
              </a:rPr>
              <a:t>¿Qué opina que haya llegado el agua al Río Colorado?</a:t>
            </a:r>
          </a:p>
        </p:txBody>
      </p:sp>
      <p:graphicFrame>
        <p:nvGraphicFramePr>
          <p:cNvPr id="8" name="Chart 4"/>
          <p:cNvGraphicFramePr>
            <a:graphicFrameLocks/>
          </p:cNvGraphicFramePr>
          <p:nvPr>
            <p:extLst/>
          </p:nvPr>
        </p:nvGraphicFramePr>
        <p:xfrm>
          <a:off x="0" y="1895346"/>
          <a:ext cx="5097035" cy="27660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8"/>
          <p:cNvGraphicFramePr>
            <a:graphicFrameLocks/>
          </p:cNvGraphicFramePr>
          <p:nvPr>
            <p:extLst/>
          </p:nvPr>
        </p:nvGraphicFramePr>
        <p:xfrm>
          <a:off x="3923928" y="3773893"/>
          <a:ext cx="5040559" cy="2992480"/>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6" descr="http://www.focusonline.co.za/blog/wp-content/uploads/2015/02/thumbup_dow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18" r="7141"/>
          <a:stretch/>
        </p:blipFill>
        <p:spPr bwMode="auto">
          <a:xfrm>
            <a:off x="6206204" y="1532179"/>
            <a:ext cx="1008112" cy="51854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3"/>
          <p:cNvSpPr txBox="1"/>
          <p:nvPr/>
        </p:nvSpPr>
        <p:spPr>
          <a:xfrm rot="16200000">
            <a:off x="3449035" y="5213933"/>
            <a:ext cx="1349896" cy="40011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nstantia"/>
                <a:ea typeface="+mn-ea"/>
                <a:cs typeface="+mn-cs"/>
              </a:rPr>
              <a:t>     Percent</a:t>
            </a:r>
          </a:p>
        </p:txBody>
      </p:sp>
      <p:sp>
        <p:nvSpPr>
          <p:cNvPr id="13" name="TextBox 13"/>
          <p:cNvSpPr txBox="1"/>
          <p:nvPr/>
        </p:nvSpPr>
        <p:spPr>
          <a:xfrm rot="16200000">
            <a:off x="-474893" y="3207625"/>
            <a:ext cx="1349896" cy="40011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nstantia"/>
                <a:ea typeface="+mn-ea"/>
                <a:cs typeface="+mn-cs"/>
              </a:rPr>
              <a:t>     Percent</a:t>
            </a:r>
          </a:p>
        </p:txBody>
      </p:sp>
      <p:sp>
        <p:nvSpPr>
          <p:cNvPr id="16" name="TextBox 14"/>
          <p:cNvSpPr txBox="1"/>
          <p:nvPr/>
        </p:nvSpPr>
        <p:spPr>
          <a:xfrm>
            <a:off x="1335471" y="977878"/>
            <a:ext cx="6243633" cy="40011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err="1">
                <a:ln>
                  <a:noFill/>
                </a:ln>
                <a:solidFill>
                  <a:srgbClr val="FF0000"/>
                </a:solidFill>
                <a:effectLst/>
                <a:uLnTx/>
                <a:uFillTx/>
                <a:latin typeface="Constantia"/>
                <a:ea typeface="+mn-ea"/>
                <a:cs typeface="+mn-cs"/>
              </a:rPr>
              <a:t>What</a:t>
            </a:r>
            <a:r>
              <a:rPr kumimoji="0" lang="es-MX" sz="2000" b="0" i="0" u="none" strike="noStrike" kern="1200" cap="none" spc="0" normalizeH="0" baseline="0" noProof="0" dirty="0">
                <a:ln>
                  <a:noFill/>
                </a:ln>
                <a:solidFill>
                  <a:srgbClr val="FF0000"/>
                </a:solidFill>
                <a:effectLst/>
                <a:uLnTx/>
                <a:uFillTx/>
                <a:latin typeface="Constantia"/>
                <a:ea typeface="+mn-ea"/>
                <a:cs typeface="+mn-cs"/>
              </a:rPr>
              <a:t> do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you</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think</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about</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the</a:t>
            </a:r>
            <a:r>
              <a:rPr lang="es-MX" sz="2000" dirty="0">
                <a:solidFill>
                  <a:srgbClr val="FF0000"/>
                </a:solidFill>
                <a:latin typeface="Constantia"/>
              </a:rPr>
              <a:t>re </a:t>
            </a:r>
            <a:r>
              <a:rPr lang="es-MX" sz="2000" dirty="0" err="1">
                <a:solidFill>
                  <a:srgbClr val="FF0000"/>
                </a:solidFill>
                <a:latin typeface="Constantia"/>
              </a:rPr>
              <a:t>being</a:t>
            </a:r>
            <a:r>
              <a:rPr lang="es-MX" sz="2000" dirty="0">
                <a:solidFill>
                  <a:srgbClr val="FF0000"/>
                </a:solidFill>
                <a:latin typeface="Constantia"/>
              </a:rPr>
              <a:t> </a:t>
            </a:r>
            <a:r>
              <a:rPr lang="es-MX" sz="2000" dirty="0" err="1">
                <a:solidFill>
                  <a:srgbClr val="FF0000"/>
                </a:solidFill>
                <a:latin typeface="Constantia"/>
              </a:rPr>
              <a:t>water</a:t>
            </a:r>
            <a:r>
              <a:rPr lang="es-MX" sz="2000" dirty="0">
                <a:solidFill>
                  <a:srgbClr val="FF0000"/>
                </a:solidFill>
                <a:latin typeface="Constantia"/>
              </a:rPr>
              <a:t> </a:t>
            </a:r>
            <a:r>
              <a:rPr kumimoji="0" lang="es-MX" sz="2000" b="0" i="0" u="none" strike="noStrike" kern="1200" cap="none" spc="0" normalizeH="0" baseline="0" noProof="0" dirty="0">
                <a:ln>
                  <a:noFill/>
                </a:ln>
                <a:solidFill>
                  <a:srgbClr val="FF0000"/>
                </a:solidFill>
                <a:effectLst/>
                <a:uLnTx/>
                <a:uFillTx/>
                <a:latin typeface="Constantia"/>
                <a:ea typeface="+mn-ea"/>
                <a:cs typeface="+mn-cs"/>
              </a:rPr>
              <a:t>in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the</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river</a:t>
            </a:r>
            <a:r>
              <a:rPr kumimoji="0" lang="es-MX" sz="2000" b="0" i="0" u="none" strike="noStrike" kern="1200" cap="none" spc="0" normalizeH="0" baseline="0" noProof="0" dirty="0">
                <a:ln>
                  <a:noFill/>
                </a:ln>
                <a:solidFill>
                  <a:srgbClr val="FF0000"/>
                </a:solidFill>
                <a:effectLst/>
                <a:uLnTx/>
                <a:uFillTx/>
                <a:latin typeface="Constantia"/>
                <a:ea typeface="+mn-ea"/>
                <a:cs typeface="+mn-cs"/>
              </a:rPr>
              <a:t>?</a:t>
            </a:r>
          </a:p>
        </p:txBody>
      </p:sp>
      <p:sp>
        <p:nvSpPr>
          <p:cNvPr id="17" name="13 CuadroTexto"/>
          <p:cNvSpPr txBox="1"/>
          <p:nvPr/>
        </p:nvSpPr>
        <p:spPr>
          <a:xfrm>
            <a:off x="1353720" y="1583612"/>
            <a:ext cx="233769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nstantia"/>
                <a:ea typeface="+mn-ea"/>
                <a:cs typeface="+mn-cs"/>
              </a:rPr>
              <a:t>Along the river</a:t>
            </a:r>
          </a:p>
        </p:txBody>
      </p:sp>
      <p:sp>
        <p:nvSpPr>
          <p:cNvPr id="19" name="TextBox 18"/>
          <p:cNvSpPr txBox="1"/>
          <p:nvPr/>
        </p:nvSpPr>
        <p:spPr>
          <a:xfrm>
            <a:off x="4139952" y="2584559"/>
            <a:ext cx="3300653"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Like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Don’t like or indifferent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8" name="16 CuadroTexto"/>
          <p:cNvSpPr txBox="1"/>
          <p:nvPr/>
        </p:nvSpPr>
        <p:spPr>
          <a:xfrm>
            <a:off x="5102462" y="3458422"/>
            <a:ext cx="2806538"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nstantia"/>
                <a:ea typeface="+mn-ea"/>
                <a:cs typeface="+mn-cs"/>
              </a:rPr>
              <a:t>In the households</a:t>
            </a:r>
          </a:p>
        </p:txBody>
      </p:sp>
      <p:sp>
        <p:nvSpPr>
          <p:cNvPr id="20" name="TextBox 19"/>
          <p:cNvSpPr txBox="1"/>
          <p:nvPr/>
        </p:nvSpPr>
        <p:spPr>
          <a:xfrm>
            <a:off x="1115616" y="4372959"/>
            <a:ext cx="257579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Male              Female</a:t>
            </a:r>
          </a:p>
        </p:txBody>
      </p:sp>
      <p:sp>
        <p:nvSpPr>
          <p:cNvPr id="21" name="TextBox 20"/>
          <p:cNvSpPr txBox="1"/>
          <p:nvPr/>
        </p:nvSpPr>
        <p:spPr>
          <a:xfrm>
            <a:off x="5004048" y="6444044"/>
            <a:ext cx="257579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Male              Female</a:t>
            </a:r>
          </a:p>
        </p:txBody>
      </p:sp>
      <p:sp>
        <p:nvSpPr>
          <p:cNvPr id="23" name="Rectangle 22"/>
          <p:cNvSpPr/>
          <p:nvPr/>
        </p:nvSpPr>
        <p:spPr>
          <a:xfrm>
            <a:off x="7452320" y="4795288"/>
            <a:ext cx="1507186" cy="1125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99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 y="0"/>
            <a:ext cx="10286999" cy="68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689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548326" y="454213"/>
            <a:ext cx="8229600" cy="4754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4617B"/>
                </a:solidFill>
                <a:effectLst/>
                <a:uLnTx/>
                <a:uFillTx/>
                <a:latin typeface="Calibri"/>
                <a:ea typeface="+mj-ea"/>
                <a:cs typeface="+mj-cs"/>
              </a:rPr>
              <a:t>Awareness according to educational level</a:t>
            </a:r>
            <a:endParaRPr kumimoji="0" lang="en-US" sz="2400" b="0" i="0" u="none" strike="noStrike" kern="1200" cap="none" spc="0" normalizeH="0" baseline="0" noProof="0" dirty="0">
              <a:ln>
                <a:noFill/>
              </a:ln>
              <a:solidFill>
                <a:srgbClr val="04617B"/>
              </a:solidFill>
              <a:effectLst/>
              <a:uLnTx/>
              <a:uFillTx/>
              <a:latin typeface="Calibri"/>
              <a:ea typeface="+mj-ea"/>
              <a:cs typeface="+mj-cs"/>
            </a:endParaRPr>
          </a:p>
        </p:txBody>
      </p:sp>
      <p:sp>
        <p:nvSpPr>
          <p:cNvPr id="6" name="TextBox 5"/>
          <p:cNvSpPr txBox="1"/>
          <p:nvPr/>
        </p:nvSpPr>
        <p:spPr>
          <a:xfrm>
            <a:off x="1066800" y="1047690"/>
            <a:ext cx="718049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Constantia"/>
                <a:ea typeface="+mn-ea"/>
                <a:cs typeface="+mn-cs"/>
              </a:rPr>
              <a:t>¿Sabía usted que el río Colorado tuvo agua las últimas semanas?</a:t>
            </a:r>
          </a:p>
        </p:txBody>
      </p:sp>
      <p:graphicFrame>
        <p:nvGraphicFramePr>
          <p:cNvPr id="7" name="1 Gráfico"/>
          <p:cNvGraphicFramePr>
            <a:graphicFrameLocks/>
          </p:cNvGraphicFramePr>
          <p:nvPr>
            <p:extLst/>
          </p:nvPr>
        </p:nvGraphicFramePr>
        <p:xfrm>
          <a:off x="1066800" y="1700808"/>
          <a:ext cx="7207519" cy="4288309"/>
        </p:xfrm>
        <a:graphic>
          <a:graphicData uri="http://schemas.openxmlformats.org/drawingml/2006/chart">
            <c:chart xmlns:c="http://schemas.openxmlformats.org/drawingml/2006/chart" xmlns:r="http://schemas.openxmlformats.org/officeDocument/2006/relationships" r:id="rId3"/>
          </a:graphicData>
        </a:graphic>
      </p:graphicFrame>
      <p:sp>
        <p:nvSpPr>
          <p:cNvPr id="2" name="AutoShape 2" descr="Resultado de imagen para li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3" name="AutoShape 4" descr="Resultado de imagen para lik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TextBox 13"/>
          <p:cNvSpPr txBox="1"/>
          <p:nvPr/>
        </p:nvSpPr>
        <p:spPr>
          <a:xfrm rot="16200000">
            <a:off x="612219" y="3759877"/>
            <a:ext cx="1349896" cy="40011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nstantia"/>
                <a:ea typeface="+mn-ea"/>
                <a:cs typeface="+mn-cs"/>
              </a:rPr>
              <a:t>     Percent</a:t>
            </a:r>
          </a:p>
        </p:txBody>
      </p:sp>
      <p:sp>
        <p:nvSpPr>
          <p:cNvPr id="9" name="TextBox 8"/>
          <p:cNvSpPr txBox="1"/>
          <p:nvPr/>
        </p:nvSpPr>
        <p:spPr>
          <a:xfrm>
            <a:off x="705460" y="1115199"/>
            <a:ext cx="8072466"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err="1">
                <a:ln>
                  <a:noFill/>
                </a:ln>
                <a:solidFill>
                  <a:srgbClr val="FF0000"/>
                </a:solidFill>
                <a:effectLst/>
                <a:uLnTx/>
                <a:uFillTx/>
                <a:latin typeface="Constantia"/>
                <a:ea typeface="+mn-ea"/>
                <a:cs typeface="+mn-cs"/>
              </a:rPr>
              <a:t>Did</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you</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know</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that</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the</a:t>
            </a:r>
            <a:r>
              <a:rPr kumimoji="0" lang="es-MX" sz="2000" b="0" i="0" u="none" strike="noStrike" kern="1200" cap="none" spc="0" normalizeH="0" baseline="0" noProof="0" dirty="0">
                <a:ln>
                  <a:noFill/>
                </a:ln>
                <a:solidFill>
                  <a:srgbClr val="FF0000"/>
                </a:solidFill>
                <a:effectLst/>
                <a:uLnTx/>
                <a:uFillTx/>
                <a:latin typeface="Constantia"/>
                <a:ea typeface="+mn-ea"/>
                <a:cs typeface="+mn-cs"/>
              </a:rPr>
              <a:t> Colorado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River</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had</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water</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for</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the</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past</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few</a:t>
            </a:r>
            <a:r>
              <a:rPr kumimoji="0" lang="es-MX" sz="2000" b="0" i="0" u="none" strike="noStrike" kern="1200" cap="none" spc="0" normalizeH="0" baseline="0" noProof="0" dirty="0">
                <a:ln>
                  <a:noFill/>
                </a:ln>
                <a:solidFill>
                  <a:srgbClr val="FF0000"/>
                </a:solidFill>
                <a:effectLst/>
                <a:uLnTx/>
                <a:uFillTx/>
                <a:latin typeface="Constantia"/>
                <a:ea typeface="+mn-ea"/>
                <a:cs typeface="+mn-cs"/>
              </a:rPr>
              <a:t> </a:t>
            </a:r>
            <a:r>
              <a:rPr kumimoji="0" lang="es-MX" sz="2000" b="0" i="0" u="none" strike="noStrike" kern="1200" cap="none" spc="0" normalizeH="0" baseline="0" noProof="0" dirty="0" err="1">
                <a:ln>
                  <a:noFill/>
                </a:ln>
                <a:solidFill>
                  <a:srgbClr val="FF0000"/>
                </a:solidFill>
                <a:effectLst/>
                <a:uLnTx/>
                <a:uFillTx/>
                <a:latin typeface="Constantia"/>
                <a:ea typeface="+mn-ea"/>
                <a:cs typeface="+mn-cs"/>
              </a:rPr>
              <a:t>weeks</a:t>
            </a:r>
            <a:r>
              <a:rPr kumimoji="0" lang="es-MX" sz="2000" b="0" i="0" u="none" strike="noStrike" kern="1200" cap="none" spc="0" normalizeH="0" baseline="0" noProof="0" dirty="0">
                <a:ln>
                  <a:noFill/>
                </a:ln>
                <a:solidFill>
                  <a:srgbClr val="FF0000"/>
                </a:solidFill>
                <a:effectLst/>
                <a:uLnTx/>
                <a:uFillTx/>
                <a:latin typeface="Constantia"/>
                <a:ea typeface="+mn-ea"/>
                <a:cs typeface="+mn-cs"/>
              </a:rPr>
              <a:t>?</a:t>
            </a:r>
          </a:p>
        </p:txBody>
      </p:sp>
      <p:sp>
        <p:nvSpPr>
          <p:cNvPr id="10" name="TextBox 9"/>
          <p:cNvSpPr txBox="1"/>
          <p:nvPr/>
        </p:nvSpPr>
        <p:spPr>
          <a:xfrm>
            <a:off x="1573341" y="5733256"/>
            <a:ext cx="6336704"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        1-6           7-9         10-12         13+           0       </a:t>
            </a:r>
            <a:r>
              <a:rPr kumimoji="0" lang="en-US" sz="1600" b="0" i="0" u="none" strike="noStrike" kern="1200" cap="none" spc="0" normalizeH="0" baseline="0" noProof="0" dirty="0">
                <a:ln>
                  <a:noFill/>
                </a:ln>
                <a:solidFill>
                  <a:prstClr val="black"/>
                </a:solidFill>
                <a:effectLst/>
                <a:uLnTx/>
                <a:uFillTx/>
                <a:latin typeface="Constantia"/>
                <a:ea typeface="+mn-ea"/>
                <a:cs typeface="+mn-cs"/>
              </a:rPr>
              <a:t>No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                                      Years of education  </a:t>
            </a:r>
          </a:p>
        </p:txBody>
      </p:sp>
      <p:sp>
        <p:nvSpPr>
          <p:cNvPr id="11" name="TextBox 10"/>
          <p:cNvSpPr txBox="1"/>
          <p:nvPr/>
        </p:nvSpPr>
        <p:spPr>
          <a:xfrm>
            <a:off x="7740352" y="3521796"/>
            <a:ext cx="783704"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No</a:t>
            </a:r>
          </a:p>
        </p:txBody>
      </p:sp>
    </p:spTree>
    <p:extLst>
      <p:ext uri="{BB962C8B-B14F-4D97-AF65-F5344CB8AC3E}">
        <p14:creationId xmlns:p14="http://schemas.microsoft.com/office/powerpoint/2010/main" val="2235277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70409" y="1628800"/>
          <a:ext cx="6169943" cy="2459451"/>
        </p:xfrm>
        <a:graphic>
          <a:graphicData uri="http://schemas.openxmlformats.org/drawingml/2006/table">
            <a:tbl>
              <a:tblPr>
                <a:tableStyleId>{5DA37D80-6434-44D0-A028-1B22A696006F}</a:tableStyleId>
              </a:tblPr>
              <a:tblGrid>
                <a:gridCol w="864095">
                  <a:extLst>
                    <a:ext uri="{9D8B030D-6E8A-4147-A177-3AD203B41FA5}">
                      <a16:colId xmlns:a16="http://schemas.microsoft.com/office/drawing/2014/main" val="20000"/>
                    </a:ext>
                  </a:extLst>
                </a:gridCol>
                <a:gridCol w="1521399">
                  <a:extLst>
                    <a:ext uri="{9D8B030D-6E8A-4147-A177-3AD203B41FA5}">
                      <a16:colId xmlns:a16="http://schemas.microsoft.com/office/drawing/2014/main" val="20001"/>
                    </a:ext>
                  </a:extLst>
                </a:gridCol>
                <a:gridCol w="602948">
                  <a:extLst>
                    <a:ext uri="{9D8B030D-6E8A-4147-A177-3AD203B41FA5}">
                      <a16:colId xmlns:a16="http://schemas.microsoft.com/office/drawing/2014/main" val="20002"/>
                    </a:ext>
                  </a:extLst>
                </a:gridCol>
                <a:gridCol w="602948">
                  <a:extLst>
                    <a:ext uri="{9D8B030D-6E8A-4147-A177-3AD203B41FA5}">
                      <a16:colId xmlns:a16="http://schemas.microsoft.com/office/drawing/2014/main" val="20003"/>
                    </a:ext>
                  </a:extLst>
                </a:gridCol>
                <a:gridCol w="602948">
                  <a:extLst>
                    <a:ext uri="{9D8B030D-6E8A-4147-A177-3AD203B41FA5}">
                      <a16:colId xmlns:a16="http://schemas.microsoft.com/office/drawing/2014/main" val="20004"/>
                    </a:ext>
                  </a:extLst>
                </a:gridCol>
                <a:gridCol w="602948">
                  <a:extLst>
                    <a:ext uri="{9D8B030D-6E8A-4147-A177-3AD203B41FA5}">
                      <a16:colId xmlns:a16="http://schemas.microsoft.com/office/drawing/2014/main" val="20005"/>
                    </a:ext>
                  </a:extLst>
                </a:gridCol>
                <a:gridCol w="602948">
                  <a:extLst>
                    <a:ext uri="{9D8B030D-6E8A-4147-A177-3AD203B41FA5}">
                      <a16:colId xmlns:a16="http://schemas.microsoft.com/office/drawing/2014/main" val="20006"/>
                    </a:ext>
                  </a:extLst>
                </a:gridCol>
                <a:gridCol w="769709">
                  <a:extLst>
                    <a:ext uri="{9D8B030D-6E8A-4147-A177-3AD203B41FA5}">
                      <a16:colId xmlns:a16="http://schemas.microsoft.com/office/drawing/2014/main" val="20007"/>
                    </a:ext>
                  </a:extLst>
                </a:gridCol>
              </a:tblGrid>
              <a:tr h="233106">
                <a:tc gridSpan="8">
                  <a:txBody>
                    <a:bodyPr/>
                    <a:lstStyle/>
                    <a:p>
                      <a:pPr marL="38100" marR="38100" algn="ctr">
                        <a:lnSpc>
                          <a:spcPts val="1600"/>
                        </a:lnSpc>
                        <a:spcAft>
                          <a:spcPts val="0"/>
                        </a:spcAft>
                      </a:pPr>
                      <a:r>
                        <a:rPr lang="en-US" sz="1800" b="1" dirty="0">
                          <a:effectLst/>
                        </a:rPr>
                        <a:t>Variables in the Equation</a:t>
                      </a:r>
                      <a:endParaRPr lang="en-US" sz="2800" b="1" dirty="0">
                        <a:effectLst/>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0630">
                <a:tc gridSpan="2">
                  <a:txBody>
                    <a:bodyPr/>
                    <a:lstStyle/>
                    <a:p>
                      <a:pPr>
                        <a:lnSpc>
                          <a:spcPct val="115000"/>
                        </a:lnSpc>
                        <a:spcAft>
                          <a:spcPts val="0"/>
                        </a:spcAft>
                      </a:pPr>
                      <a:r>
                        <a:rPr lang="en-US" sz="2800" dirty="0">
                          <a:effectLst/>
                        </a:rPr>
                        <a:t> </a:t>
                      </a:r>
                      <a:endParaRPr lang="en-US" sz="2400" dirty="0">
                        <a:effectLst/>
                        <a:latin typeface="Calibri"/>
                        <a:ea typeface="Calibri"/>
                        <a:cs typeface="Times New Roman"/>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en-US" sz="1600" dirty="0">
                          <a:effectLst/>
                          <a:highlight>
                            <a:srgbClr val="FFFF00"/>
                          </a:highlight>
                        </a:rPr>
                        <a:t>B</a:t>
                      </a:r>
                      <a:endParaRPr lang="en-US" sz="2400" dirty="0">
                        <a:effectLst/>
                        <a:highlight>
                          <a:srgbClr val="FFFF00"/>
                        </a:highligh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n-US" sz="1600" dirty="0">
                          <a:effectLst/>
                          <a:highlight>
                            <a:srgbClr val="FFFF00"/>
                          </a:highlight>
                        </a:rPr>
                        <a:t>S.E.</a:t>
                      </a:r>
                      <a:endParaRPr lang="en-US" sz="2400" dirty="0">
                        <a:effectLst/>
                        <a:highlight>
                          <a:srgbClr val="FFFF00"/>
                        </a:highligh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n-US" sz="1600" dirty="0">
                          <a:effectLst/>
                          <a:highlight>
                            <a:srgbClr val="FFFF00"/>
                          </a:highlight>
                        </a:rPr>
                        <a:t>Wald</a:t>
                      </a:r>
                      <a:endParaRPr lang="en-US" sz="2400" dirty="0">
                        <a:effectLst/>
                        <a:highlight>
                          <a:srgbClr val="FFFF00"/>
                        </a:highligh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n-US" sz="1600" dirty="0" err="1">
                          <a:effectLst/>
                          <a:highlight>
                            <a:srgbClr val="FFFF00"/>
                          </a:highlight>
                        </a:rPr>
                        <a:t>df</a:t>
                      </a:r>
                      <a:endParaRPr lang="en-US" sz="2400" dirty="0">
                        <a:effectLst/>
                        <a:highlight>
                          <a:srgbClr val="FFFF00"/>
                        </a:highligh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n-US" sz="1600" dirty="0">
                          <a:effectLst/>
                          <a:highlight>
                            <a:srgbClr val="FFFF00"/>
                          </a:highlight>
                        </a:rPr>
                        <a:t>Sig.</a:t>
                      </a:r>
                      <a:endParaRPr lang="en-US" sz="2400" dirty="0">
                        <a:effectLst/>
                        <a:highlight>
                          <a:srgbClr val="FFFF00"/>
                        </a:highligh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n-US" sz="1600" dirty="0" err="1">
                          <a:effectLst/>
                          <a:highlight>
                            <a:srgbClr val="FFFF00"/>
                          </a:highlight>
                        </a:rPr>
                        <a:t>Exp</a:t>
                      </a:r>
                      <a:r>
                        <a:rPr lang="en-US" sz="1600" dirty="0">
                          <a:effectLst/>
                          <a:highlight>
                            <a:srgbClr val="FFFF00"/>
                          </a:highlight>
                        </a:rPr>
                        <a:t>(B)</a:t>
                      </a:r>
                      <a:endParaRPr lang="en-US" sz="2400" dirty="0">
                        <a:effectLst/>
                        <a:highlight>
                          <a:srgbClr val="FFFF00"/>
                        </a:highlight>
                        <a:latin typeface="Calibri"/>
                        <a:ea typeface="Calibri"/>
                        <a:cs typeface="Times New Roman"/>
                      </a:endParaRPr>
                    </a:p>
                  </a:txBody>
                  <a:tcPr marL="0" marR="0" marT="0" marB="0" anchor="b"/>
                </a:tc>
                <a:extLst>
                  <a:ext uri="{0D108BD9-81ED-4DB2-BD59-A6C34878D82A}">
                    <a16:rowId xmlns:a16="http://schemas.microsoft.com/office/drawing/2014/main" val="10001"/>
                  </a:ext>
                </a:extLst>
              </a:tr>
              <a:tr h="866325">
                <a:tc rowSpan="2">
                  <a:txBody>
                    <a:bodyPr/>
                    <a:lstStyle/>
                    <a:p>
                      <a:pPr marL="38100" marR="38100">
                        <a:lnSpc>
                          <a:spcPts val="1600"/>
                        </a:lnSpc>
                        <a:spcAft>
                          <a:spcPts val="0"/>
                        </a:spcAft>
                      </a:pPr>
                      <a:r>
                        <a:rPr lang="en-US" sz="1600">
                          <a:effectLst/>
                        </a:rPr>
                        <a:t>Step 1</a:t>
                      </a:r>
                      <a:r>
                        <a:rPr lang="en-US" sz="1600" baseline="30000">
                          <a:effectLst/>
                        </a:rPr>
                        <a:t>a</a:t>
                      </a:r>
                      <a:endParaRPr lang="en-US" sz="2400">
                        <a:effectLst/>
                        <a:latin typeface="Calibri"/>
                        <a:ea typeface="Calibri"/>
                        <a:cs typeface="Times New Roman"/>
                      </a:endParaRPr>
                    </a:p>
                  </a:txBody>
                  <a:tcPr marL="0" marR="0" marT="0" marB="0"/>
                </a:tc>
                <a:tc>
                  <a:txBody>
                    <a:bodyPr/>
                    <a:lstStyle/>
                    <a:p>
                      <a:pPr marL="38100" marR="38100">
                        <a:lnSpc>
                          <a:spcPts val="1600"/>
                        </a:lnSpc>
                        <a:spcAft>
                          <a:spcPts val="0"/>
                        </a:spcAft>
                      </a:pPr>
                      <a:r>
                        <a:rPr lang="en-US" sz="1600" dirty="0">
                          <a:effectLst/>
                        </a:rPr>
                        <a:t>Socioeconomic</a:t>
                      </a:r>
                      <a:r>
                        <a:rPr lang="en-US" sz="1600" baseline="0" dirty="0">
                          <a:effectLst/>
                        </a:rPr>
                        <a:t> condition</a:t>
                      </a:r>
                      <a:endParaRPr lang="en-US" sz="240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n-US" sz="1600">
                          <a:effectLst/>
                        </a:rPr>
                        <a:t>.730</a:t>
                      </a:r>
                      <a:endParaRPr lang="en-US" sz="2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a:effectLst/>
                        </a:rPr>
                        <a:t>.146</a:t>
                      </a:r>
                      <a:endParaRPr lang="en-US" sz="2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a:effectLst/>
                        </a:rPr>
                        <a:t>25.057</a:t>
                      </a:r>
                      <a:endParaRPr lang="en-US" sz="2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a:effectLst/>
                        </a:rPr>
                        <a:t>1</a:t>
                      </a:r>
                      <a:endParaRPr lang="en-US" sz="2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a:effectLst/>
                        </a:rPr>
                        <a:t>.000</a:t>
                      </a:r>
                      <a:endParaRPr lang="en-US" sz="2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800" b="1" dirty="0">
                          <a:effectLst/>
                        </a:rPr>
                        <a:t>2.075</a:t>
                      </a:r>
                      <a:endParaRPr lang="en-US" sz="1800" b="1" dirty="0">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434646">
                <a:tc vMerge="1">
                  <a:txBody>
                    <a:bodyPr/>
                    <a:lstStyle/>
                    <a:p>
                      <a:endParaRPr lang="en-US"/>
                    </a:p>
                  </a:txBody>
                  <a:tcPr/>
                </a:tc>
                <a:tc>
                  <a:txBody>
                    <a:bodyPr/>
                    <a:lstStyle/>
                    <a:p>
                      <a:pPr marL="38100" marR="38100">
                        <a:lnSpc>
                          <a:spcPts val="1600"/>
                        </a:lnSpc>
                        <a:spcAft>
                          <a:spcPts val="0"/>
                        </a:spcAft>
                      </a:pPr>
                      <a:r>
                        <a:rPr lang="en-US" sz="1600" dirty="0">
                          <a:effectLst/>
                          <a:latin typeface="+mn-lt"/>
                          <a:ea typeface="+mn-ea"/>
                          <a:cs typeface="+mn-cs"/>
                        </a:rPr>
                        <a:t>Age</a:t>
                      </a:r>
                      <a:r>
                        <a:rPr lang="en-US" sz="1600" baseline="0" dirty="0">
                          <a:effectLst/>
                          <a:latin typeface="+mn-lt"/>
                          <a:ea typeface="+mn-ea"/>
                          <a:cs typeface="+mn-cs"/>
                        </a:rPr>
                        <a:t> group</a:t>
                      </a:r>
                      <a:endParaRPr lang="en-US" sz="240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n-US" sz="1600">
                          <a:effectLst/>
                        </a:rPr>
                        <a:t>.294</a:t>
                      </a:r>
                      <a:endParaRPr lang="en-US" sz="2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a:effectLst/>
                        </a:rPr>
                        <a:t>.138</a:t>
                      </a:r>
                      <a:endParaRPr lang="en-US" sz="2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a:effectLst/>
                        </a:rPr>
                        <a:t>4.563</a:t>
                      </a:r>
                      <a:endParaRPr lang="en-US" sz="2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a:effectLst/>
                        </a:rPr>
                        <a:t>1</a:t>
                      </a:r>
                      <a:endParaRPr lang="en-US" sz="2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a:effectLst/>
                        </a:rPr>
                        <a:t>.033</a:t>
                      </a:r>
                      <a:endParaRPr lang="en-US" sz="2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800" b="1" dirty="0">
                          <a:effectLst/>
                        </a:rPr>
                        <a:t>1.342</a:t>
                      </a:r>
                      <a:endParaRPr lang="en-US" sz="1800" b="1" dirty="0">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r h="434646">
                <a:tc gridSpan="8">
                  <a:txBody>
                    <a:bodyPr/>
                    <a:lstStyle/>
                    <a:p>
                      <a:pPr marL="38100" marR="38100">
                        <a:lnSpc>
                          <a:spcPts val="1600"/>
                        </a:lnSpc>
                        <a:spcAft>
                          <a:spcPts val="0"/>
                        </a:spcAft>
                      </a:pPr>
                      <a:r>
                        <a:rPr lang="en-US" sz="1600" dirty="0">
                          <a:effectLst/>
                        </a:rPr>
                        <a:t>a. Variable(s) entered on step 1: Socioeconomic</a:t>
                      </a:r>
                      <a:r>
                        <a:rPr lang="en-US" sz="1600" baseline="0" dirty="0">
                          <a:effectLst/>
                        </a:rPr>
                        <a:t> condition, age group</a:t>
                      </a:r>
                      <a:endParaRPr lang="en-US" sz="24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5" name="1 Título"/>
          <p:cNvSpPr txBox="1">
            <a:spLocks/>
          </p:cNvSpPr>
          <p:nvPr/>
        </p:nvSpPr>
        <p:spPr>
          <a:xfrm>
            <a:off x="457200" y="704088"/>
            <a:ext cx="8229600" cy="5913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a:ln>
                  <a:noFill/>
                </a:ln>
                <a:solidFill>
                  <a:srgbClr val="04617B"/>
                </a:solidFill>
                <a:uLnTx/>
                <a:uFillTx/>
                <a:latin typeface="Calibri"/>
                <a:ea typeface="+mj-ea"/>
                <a:cs typeface="+mj-cs"/>
              </a:rPr>
              <a:t>What determines awareness?</a:t>
            </a:r>
            <a:endParaRPr kumimoji="0" lang="en-US" sz="2400" i="0" u="none" strike="noStrike" kern="1200" cap="none" spc="0" normalizeH="0" baseline="0" noProof="0" dirty="0">
              <a:ln>
                <a:noFill/>
              </a:ln>
              <a:solidFill>
                <a:srgbClr val="04617B"/>
              </a:solidFill>
              <a:uLnTx/>
              <a:uFillTx/>
              <a:latin typeface="Calibri"/>
              <a:ea typeface="+mj-ea"/>
              <a:cs typeface="+mj-cs"/>
            </a:endParaRPr>
          </a:p>
        </p:txBody>
      </p:sp>
      <p:sp>
        <p:nvSpPr>
          <p:cNvPr id="6" name="7 CuadroTexto"/>
          <p:cNvSpPr txBox="1"/>
          <p:nvPr/>
        </p:nvSpPr>
        <p:spPr>
          <a:xfrm>
            <a:off x="1518072" y="4293096"/>
            <a:ext cx="10458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nstantia"/>
                <a:ea typeface="+mn-ea"/>
                <a:cs typeface="+mn-cs"/>
              </a:rPr>
              <a:t>RESULT</a:t>
            </a:r>
          </a:p>
        </p:txBody>
      </p:sp>
      <p:graphicFrame>
        <p:nvGraphicFramePr>
          <p:cNvPr id="7" name="6 Tabla"/>
          <p:cNvGraphicFramePr>
            <a:graphicFrameLocks noGrp="1"/>
          </p:cNvGraphicFramePr>
          <p:nvPr>
            <p:extLst/>
          </p:nvPr>
        </p:nvGraphicFramePr>
        <p:xfrm>
          <a:off x="1523946" y="4941168"/>
          <a:ext cx="6072390" cy="1160539"/>
        </p:xfrm>
        <a:graphic>
          <a:graphicData uri="http://schemas.openxmlformats.org/drawingml/2006/table">
            <a:tbl>
              <a:tblPr firstRow="1" bandRow="1">
                <a:tableStyleId>{5940675A-B579-460E-94D1-54222C63F5DA}</a:tableStyleId>
              </a:tblPr>
              <a:tblGrid>
                <a:gridCol w="2965587">
                  <a:extLst>
                    <a:ext uri="{9D8B030D-6E8A-4147-A177-3AD203B41FA5}">
                      <a16:colId xmlns:a16="http://schemas.microsoft.com/office/drawing/2014/main" val="20000"/>
                    </a:ext>
                  </a:extLst>
                </a:gridCol>
                <a:gridCol w="3106803">
                  <a:extLst>
                    <a:ext uri="{9D8B030D-6E8A-4147-A177-3AD203B41FA5}">
                      <a16:colId xmlns:a16="http://schemas.microsoft.com/office/drawing/2014/main" val="20001"/>
                    </a:ext>
                  </a:extLst>
                </a:gridCol>
              </a:tblGrid>
              <a:tr h="66655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chemeClr val="tx1"/>
                          </a:solidFill>
                          <a:effectLst/>
                          <a:latin typeface="+mn-lt"/>
                        </a:rPr>
                        <a:t> Socioeconomic</a:t>
                      </a:r>
                      <a:r>
                        <a:rPr lang="en-US" sz="1800" b="1" i="0" u="none" strike="noStrike" baseline="0" dirty="0">
                          <a:solidFill>
                            <a:schemeClr val="tx1"/>
                          </a:solidFill>
                          <a:effectLst/>
                          <a:latin typeface="+mn-lt"/>
                        </a:rPr>
                        <a:t> condition</a:t>
                      </a:r>
                      <a:endParaRPr lang="en-US" sz="1800" b="1" i="0" u="none" strike="noStrike" dirty="0">
                        <a:solidFill>
                          <a:srgbClr val="000000"/>
                        </a:solidFill>
                        <a:effectLst/>
                        <a:latin typeface="+mn-lt"/>
                      </a:endParaRPr>
                    </a:p>
                    <a:p>
                      <a:pPr algn="l" rtl="0" fontAlgn="ctr"/>
                      <a:endParaRPr lang="en-US" sz="1800" b="1" i="0" u="none" strike="noStrike" dirty="0">
                        <a:solidFill>
                          <a:srgbClr val="000000"/>
                        </a:solidFill>
                        <a:effectLst/>
                        <a:latin typeface="Constantia"/>
                      </a:endParaRPr>
                    </a:p>
                  </a:txBody>
                  <a:tcPr marL="6307" marR="6307" marT="6307" marB="0" anchor="ctr">
                    <a:solidFill>
                      <a:schemeClr val="bg2">
                        <a:lumMod val="90000"/>
                      </a:schemeClr>
                    </a:solidFill>
                  </a:tcPr>
                </a:tc>
                <a:tc>
                  <a:txBody>
                    <a:bodyPr/>
                    <a:lstStyle/>
                    <a:p>
                      <a:pPr algn="l" rtl="0" fontAlgn="ctr"/>
                      <a:r>
                        <a:rPr lang="es-ES" sz="1600" u="none" strike="noStrike" dirty="0">
                          <a:effectLst/>
                          <a:highlight>
                            <a:srgbClr val="FFFF00"/>
                          </a:highlight>
                        </a:rPr>
                        <a:t>    El OR </a:t>
                      </a:r>
                      <a:r>
                        <a:rPr lang="es-ES" sz="1600" u="none" strike="noStrike" baseline="0" dirty="0">
                          <a:effectLst/>
                          <a:highlight>
                            <a:srgbClr val="FFFF00"/>
                          </a:highlight>
                        </a:rPr>
                        <a:t> </a:t>
                      </a:r>
                      <a:r>
                        <a:rPr lang="es-ES" sz="1600" b="1" u="none" strike="noStrike" baseline="0" dirty="0">
                          <a:solidFill>
                            <a:srgbClr val="0000FF"/>
                          </a:solidFill>
                          <a:effectLst/>
                          <a:highlight>
                            <a:srgbClr val="FFFF00"/>
                          </a:highlight>
                          <a:sym typeface="Wingdings 3"/>
                        </a:rPr>
                        <a:t> al doble conforme la</a:t>
                      </a:r>
                    </a:p>
                    <a:p>
                      <a:pPr algn="l" rtl="0" fontAlgn="ctr"/>
                      <a:r>
                        <a:rPr lang="es-ES" sz="1600" b="1" u="none" strike="noStrike" baseline="0" dirty="0">
                          <a:solidFill>
                            <a:srgbClr val="0000FF"/>
                          </a:solidFill>
                          <a:effectLst/>
                          <a:highlight>
                            <a:srgbClr val="FFFF00"/>
                          </a:highlight>
                          <a:sym typeface="Wingdings 3"/>
                        </a:rPr>
                        <a:t>    </a:t>
                      </a:r>
                      <a:r>
                        <a:rPr lang="es-ES" sz="1600" b="0" u="none" strike="noStrike" baseline="0" dirty="0">
                          <a:solidFill>
                            <a:schemeClr val="tx1"/>
                          </a:solidFill>
                          <a:effectLst/>
                          <a:highlight>
                            <a:srgbClr val="FFFF00"/>
                          </a:highlight>
                          <a:sym typeface="Wingdings 3"/>
                        </a:rPr>
                        <a:t>condición socioeconómica</a:t>
                      </a:r>
                      <a:endParaRPr lang="es-ES" sz="1600" b="0" i="0" u="none" strike="noStrike" dirty="0">
                        <a:solidFill>
                          <a:schemeClr val="tx1"/>
                        </a:solidFill>
                        <a:effectLst/>
                        <a:highlight>
                          <a:srgbClr val="FFFF00"/>
                        </a:highlight>
                        <a:latin typeface="Constantia"/>
                      </a:endParaRPr>
                    </a:p>
                  </a:txBody>
                  <a:tcPr marL="6307" marR="6307" marT="6307" marB="0" anchor="ctr"/>
                </a:tc>
                <a:extLst>
                  <a:ext uri="{0D108BD9-81ED-4DB2-BD59-A6C34878D82A}">
                    <a16:rowId xmlns:a16="http://schemas.microsoft.com/office/drawing/2014/main" val="10000"/>
                  </a:ext>
                </a:extLst>
              </a:tr>
              <a:tr h="365199">
                <a:tc>
                  <a:txBody>
                    <a:bodyPr/>
                    <a:lstStyle/>
                    <a:p>
                      <a:pPr algn="l" rtl="0" fontAlgn="ctr"/>
                      <a:r>
                        <a:rPr lang="en-US" sz="1800" b="1" u="none" strike="noStrike" dirty="0">
                          <a:effectLst/>
                        </a:rPr>
                        <a:t> Age group</a:t>
                      </a:r>
                      <a:endParaRPr lang="en-US" sz="1800" b="1" i="0" u="none" strike="noStrike" dirty="0">
                        <a:solidFill>
                          <a:srgbClr val="000000"/>
                        </a:solidFill>
                        <a:effectLst/>
                        <a:latin typeface="Constantia"/>
                      </a:endParaRPr>
                    </a:p>
                  </a:txBody>
                  <a:tcPr marL="6307" marR="6307" marT="6307" marB="0" anchor="ctr">
                    <a:solidFill>
                      <a:schemeClr val="bg2">
                        <a:lumMod val="90000"/>
                      </a:schemeClr>
                    </a:solidFill>
                  </a:tcPr>
                </a:tc>
                <a:tc>
                  <a:txBody>
                    <a:bodyPr/>
                    <a:lstStyle/>
                    <a:p>
                      <a:pPr algn="l" rtl="0" fontAlgn="ctr"/>
                      <a:r>
                        <a:rPr lang="en-US" sz="1600" u="none" strike="noStrike" dirty="0">
                          <a:effectLst/>
                          <a:highlight>
                            <a:srgbClr val="FFFF00"/>
                          </a:highlight>
                        </a:rPr>
                        <a:t>   El OR </a:t>
                      </a:r>
                      <a:r>
                        <a:rPr lang="es-ES" sz="1600" b="1" u="none" strike="noStrike" baseline="0" dirty="0">
                          <a:solidFill>
                            <a:srgbClr val="0000FF"/>
                          </a:solidFill>
                          <a:effectLst/>
                          <a:highlight>
                            <a:srgbClr val="FFFF00"/>
                          </a:highlight>
                          <a:sym typeface="Wingdings 3"/>
                        </a:rPr>
                        <a:t> aprox. 34% </a:t>
                      </a:r>
                      <a:r>
                        <a:rPr lang="es-ES" sz="1600" b="0" u="none" strike="noStrike" baseline="0" dirty="0">
                          <a:solidFill>
                            <a:schemeClr val="tx1"/>
                          </a:solidFill>
                          <a:effectLst/>
                          <a:highlight>
                            <a:srgbClr val="FFFF00"/>
                          </a:highlight>
                          <a:sym typeface="Wingdings 3"/>
                        </a:rPr>
                        <a:t>conforme </a:t>
                      </a:r>
                    </a:p>
                    <a:p>
                      <a:pPr algn="l" rtl="0" fontAlgn="ctr"/>
                      <a:r>
                        <a:rPr lang="es-ES" sz="1600" b="0" u="none" strike="noStrike" baseline="0" dirty="0">
                          <a:solidFill>
                            <a:schemeClr val="tx1"/>
                          </a:solidFill>
                          <a:effectLst/>
                          <a:highlight>
                            <a:srgbClr val="FFFF00"/>
                          </a:highlight>
                          <a:sym typeface="Wingdings 3"/>
                        </a:rPr>
                        <a:t>   aumenta el grupo de edad</a:t>
                      </a:r>
                      <a:endParaRPr lang="en-US" sz="1600" b="0" i="0" u="none" strike="noStrike" dirty="0">
                        <a:solidFill>
                          <a:schemeClr val="tx1"/>
                        </a:solidFill>
                        <a:effectLst/>
                        <a:highlight>
                          <a:srgbClr val="FFFF00"/>
                        </a:highlight>
                        <a:latin typeface="Constantia"/>
                      </a:endParaRPr>
                    </a:p>
                  </a:txBody>
                  <a:tcPr marL="6307" marR="6307" marT="6307"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23547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187624" y="1484784"/>
          <a:ext cx="6507238" cy="2197593"/>
        </p:xfrm>
        <a:graphic>
          <a:graphicData uri="http://schemas.openxmlformats.org/drawingml/2006/table">
            <a:tbl>
              <a:tblPr>
                <a:tableStyleId>{5DA37D80-6434-44D0-A028-1B22A696006F}</a:tableStyleId>
              </a:tblPr>
              <a:tblGrid>
                <a:gridCol w="864096">
                  <a:extLst>
                    <a:ext uri="{9D8B030D-6E8A-4147-A177-3AD203B41FA5}">
                      <a16:colId xmlns:a16="http://schemas.microsoft.com/office/drawing/2014/main" val="20000"/>
                    </a:ext>
                  </a:extLst>
                </a:gridCol>
                <a:gridCol w="1365724">
                  <a:extLst>
                    <a:ext uri="{9D8B030D-6E8A-4147-A177-3AD203B41FA5}">
                      <a16:colId xmlns:a16="http://schemas.microsoft.com/office/drawing/2014/main" val="20001"/>
                    </a:ext>
                  </a:extLst>
                </a:gridCol>
                <a:gridCol w="712903">
                  <a:extLst>
                    <a:ext uri="{9D8B030D-6E8A-4147-A177-3AD203B41FA5}">
                      <a16:colId xmlns:a16="http://schemas.microsoft.com/office/drawing/2014/main" val="20002"/>
                    </a:ext>
                  </a:extLst>
                </a:gridCol>
                <a:gridCol w="712903">
                  <a:extLst>
                    <a:ext uri="{9D8B030D-6E8A-4147-A177-3AD203B41FA5}">
                      <a16:colId xmlns:a16="http://schemas.microsoft.com/office/drawing/2014/main" val="20003"/>
                    </a:ext>
                  </a:extLst>
                </a:gridCol>
                <a:gridCol w="712903">
                  <a:extLst>
                    <a:ext uri="{9D8B030D-6E8A-4147-A177-3AD203B41FA5}">
                      <a16:colId xmlns:a16="http://schemas.microsoft.com/office/drawing/2014/main" val="20004"/>
                    </a:ext>
                  </a:extLst>
                </a:gridCol>
                <a:gridCol w="712903">
                  <a:extLst>
                    <a:ext uri="{9D8B030D-6E8A-4147-A177-3AD203B41FA5}">
                      <a16:colId xmlns:a16="http://schemas.microsoft.com/office/drawing/2014/main" val="20005"/>
                    </a:ext>
                  </a:extLst>
                </a:gridCol>
                <a:gridCol w="712903">
                  <a:extLst>
                    <a:ext uri="{9D8B030D-6E8A-4147-A177-3AD203B41FA5}">
                      <a16:colId xmlns:a16="http://schemas.microsoft.com/office/drawing/2014/main" val="20006"/>
                    </a:ext>
                  </a:extLst>
                </a:gridCol>
                <a:gridCol w="712903">
                  <a:extLst>
                    <a:ext uri="{9D8B030D-6E8A-4147-A177-3AD203B41FA5}">
                      <a16:colId xmlns:a16="http://schemas.microsoft.com/office/drawing/2014/main" val="20007"/>
                    </a:ext>
                  </a:extLst>
                </a:gridCol>
              </a:tblGrid>
              <a:tr h="290685">
                <a:tc gridSpan="8">
                  <a:txBody>
                    <a:bodyPr/>
                    <a:lstStyle/>
                    <a:p>
                      <a:pPr marL="38100" marR="38100" algn="ctr">
                        <a:lnSpc>
                          <a:spcPts val="1600"/>
                        </a:lnSpc>
                        <a:spcAft>
                          <a:spcPts val="0"/>
                        </a:spcAft>
                      </a:pPr>
                      <a:r>
                        <a:rPr lang="en-US" sz="1800" b="1" dirty="0">
                          <a:solidFill>
                            <a:schemeClr val="tx1"/>
                          </a:solidFill>
                          <a:effectLst/>
                        </a:rPr>
                        <a:t>Variables in the Equation</a:t>
                      </a:r>
                      <a:endParaRPr lang="en-US" sz="2800" b="1" dirty="0">
                        <a:solidFill>
                          <a:schemeClr val="tx1"/>
                        </a:solidFill>
                        <a:effectLst/>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5253">
                <a:tc gridSpan="2">
                  <a:txBody>
                    <a:bodyPr/>
                    <a:lstStyle/>
                    <a:p>
                      <a:pPr>
                        <a:lnSpc>
                          <a:spcPct val="115000"/>
                        </a:lnSpc>
                        <a:spcAft>
                          <a:spcPts val="0"/>
                        </a:spcAft>
                      </a:pPr>
                      <a:r>
                        <a:rPr lang="en-US" sz="2400">
                          <a:effectLst/>
                        </a:rPr>
                        <a:t> </a:t>
                      </a:r>
                      <a:endParaRPr lang="en-US" sz="2000">
                        <a:effectLst/>
                        <a:latin typeface="Calibri"/>
                        <a:ea typeface="Calibri"/>
                        <a:cs typeface="Times New Roman"/>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en-US" sz="1400">
                          <a:effectLst/>
                        </a:rPr>
                        <a:t>B</a:t>
                      </a:r>
                      <a:endParaRPr lang="en-US" sz="200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n-US" sz="1400">
                          <a:effectLst/>
                        </a:rPr>
                        <a:t>S.E.</a:t>
                      </a:r>
                      <a:endParaRPr lang="en-US" sz="200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n-US" sz="1400">
                          <a:effectLst/>
                        </a:rPr>
                        <a:t>Wald</a:t>
                      </a:r>
                      <a:endParaRPr lang="en-US" sz="200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n-US" sz="1400" dirty="0" err="1">
                          <a:effectLst/>
                        </a:rPr>
                        <a:t>df</a:t>
                      </a:r>
                      <a:endParaRPr lang="en-US" sz="2000" dirty="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n-US" sz="1400">
                          <a:effectLst/>
                        </a:rPr>
                        <a:t>Sig.</a:t>
                      </a:r>
                      <a:endParaRPr lang="en-US" sz="200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n-US" sz="1400">
                          <a:effectLst/>
                        </a:rPr>
                        <a:t>Exp(B)</a:t>
                      </a:r>
                      <a:endParaRPr lang="en-US" sz="2000">
                        <a:effectLst/>
                        <a:latin typeface="Calibri"/>
                        <a:ea typeface="Calibri"/>
                        <a:cs typeface="Times New Roman"/>
                      </a:endParaRPr>
                    </a:p>
                  </a:txBody>
                  <a:tcPr marL="0" marR="0" marT="0" marB="0" anchor="b"/>
                </a:tc>
                <a:extLst>
                  <a:ext uri="{0D108BD9-81ED-4DB2-BD59-A6C34878D82A}">
                    <a16:rowId xmlns:a16="http://schemas.microsoft.com/office/drawing/2014/main" val="10001"/>
                  </a:ext>
                </a:extLst>
              </a:tr>
              <a:tr h="290685">
                <a:tc rowSpan="3">
                  <a:txBody>
                    <a:bodyPr/>
                    <a:lstStyle/>
                    <a:p>
                      <a:pPr marL="38100" marR="38100">
                        <a:lnSpc>
                          <a:spcPts val="1600"/>
                        </a:lnSpc>
                        <a:spcAft>
                          <a:spcPts val="0"/>
                        </a:spcAft>
                      </a:pPr>
                      <a:r>
                        <a:rPr lang="en-US" sz="1400">
                          <a:effectLst/>
                        </a:rPr>
                        <a:t>Step 1</a:t>
                      </a:r>
                      <a:r>
                        <a:rPr lang="en-US" sz="1400" baseline="30000">
                          <a:effectLst/>
                        </a:rPr>
                        <a:t>a</a:t>
                      </a:r>
                      <a:endParaRPr lang="en-US" sz="2000">
                        <a:effectLst/>
                        <a:latin typeface="Calibri"/>
                        <a:ea typeface="Calibri"/>
                        <a:cs typeface="Times New Roman"/>
                      </a:endParaRPr>
                    </a:p>
                  </a:txBody>
                  <a:tcPr marL="0" marR="0" marT="0" marB="0"/>
                </a:tc>
                <a:tc>
                  <a:txBody>
                    <a:bodyPr/>
                    <a:lstStyle/>
                    <a:p>
                      <a:pPr marL="38100" marR="38100">
                        <a:lnSpc>
                          <a:spcPts val="1600"/>
                        </a:lnSpc>
                        <a:spcAft>
                          <a:spcPts val="0"/>
                        </a:spcAft>
                      </a:pPr>
                      <a:r>
                        <a:rPr lang="en-US" sz="1400" dirty="0">
                          <a:effectLst/>
                        </a:rPr>
                        <a:t>Awareness</a:t>
                      </a:r>
                      <a:endParaRPr lang="en-US" sz="200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n-US" sz="1400">
                          <a:effectLst/>
                        </a:rPr>
                        <a:t>1.590</a:t>
                      </a:r>
                      <a:endParaRPr lang="en-US"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a:effectLst/>
                        </a:rPr>
                        <a:t>.236</a:t>
                      </a:r>
                      <a:endParaRPr lang="en-US"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a:effectLst/>
                        </a:rPr>
                        <a:t>45.521</a:t>
                      </a:r>
                      <a:endParaRPr lang="en-US"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a:effectLst/>
                        </a:rPr>
                        <a:t>1</a:t>
                      </a:r>
                      <a:endParaRPr lang="en-US"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a:effectLst/>
                        </a:rPr>
                        <a:t>.000</a:t>
                      </a:r>
                      <a:endParaRPr lang="en-US"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800" b="1" dirty="0">
                          <a:effectLst/>
                        </a:rPr>
                        <a:t>4.904</a:t>
                      </a:r>
                      <a:endParaRPr lang="en-US" sz="1800" b="1" dirty="0">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290685">
                <a:tc vMerge="1">
                  <a:txBody>
                    <a:bodyPr/>
                    <a:lstStyle/>
                    <a:p>
                      <a:endParaRPr lang="en-US"/>
                    </a:p>
                  </a:txBody>
                  <a:tcPr/>
                </a:tc>
                <a:tc>
                  <a:txBody>
                    <a:bodyPr/>
                    <a:lstStyle/>
                    <a:p>
                      <a:pPr marL="38100" marR="38100">
                        <a:lnSpc>
                          <a:spcPts val="1600"/>
                        </a:lnSpc>
                        <a:spcAft>
                          <a:spcPts val="0"/>
                        </a:spcAft>
                      </a:pPr>
                      <a:r>
                        <a:rPr lang="en-US" sz="1400" dirty="0">
                          <a:effectLst/>
                        </a:rPr>
                        <a:t>Gender</a:t>
                      </a:r>
                      <a:endParaRPr lang="en-US" sz="200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n-US" sz="1400">
                          <a:effectLst/>
                        </a:rPr>
                        <a:t>.653</a:t>
                      </a:r>
                      <a:endParaRPr lang="en-US"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a:effectLst/>
                        </a:rPr>
                        <a:t>.202</a:t>
                      </a:r>
                      <a:endParaRPr lang="en-US"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a:effectLst/>
                        </a:rPr>
                        <a:t>10.388</a:t>
                      </a:r>
                      <a:endParaRPr lang="en-US"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a:effectLst/>
                        </a:rPr>
                        <a:t>1</a:t>
                      </a:r>
                      <a:endParaRPr lang="en-US"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a:effectLst/>
                        </a:rPr>
                        <a:t>.001</a:t>
                      </a:r>
                      <a:endParaRPr lang="en-US"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800" b="1" dirty="0">
                          <a:effectLst/>
                        </a:rPr>
                        <a:t>1.921</a:t>
                      </a:r>
                      <a:endParaRPr lang="en-US" sz="1800" b="1" dirty="0">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r h="614229">
                <a:tc vMerge="1">
                  <a:txBody>
                    <a:bodyPr/>
                    <a:lstStyle/>
                    <a:p>
                      <a:endParaRPr lang="en-US"/>
                    </a:p>
                  </a:txBody>
                  <a:tcPr/>
                </a:tc>
                <a:tc>
                  <a:txBody>
                    <a:bodyPr/>
                    <a:lstStyle/>
                    <a:p>
                      <a:pPr marL="38100" marR="38100">
                        <a:lnSpc>
                          <a:spcPts val="1600"/>
                        </a:lnSpc>
                        <a:spcAft>
                          <a:spcPts val="0"/>
                        </a:spcAft>
                      </a:pPr>
                      <a:r>
                        <a:rPr lang="en-US" sz="1400" dirty="0">
                          <a:effectLst/>
                        </a:rPr>
                        <a:t>Socioeconomic</a:t>
                      </a:r>
                      <a:r>
                        <a:rPr lang="en-US" sz="1400" baseline="0" dirty="0">
                          <a:effectLst/>
                        </a:rPr>
                        <a:t> condition</a:t>
                      </a:r>
                      <a:endParaRPr lang="en-US" sz="200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n-US" sz="1400">
                          <a:effectLst/>
                        </a:rPr>
                        <a:t>-.217</a:t>
                      </a:r>
                      <a:endParaRPr lang="en-US"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a:effectLst/>
                        </a:rPr>
                        <a:t>.110</a:t>
                      </a:r>
                      <a:endParaRPr lang="en-US"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a:effectLst/>
                        </a:rPr>
                        <a:t>3.936</a:t>
                      </a:r>
                      <a:endParaRPr lang="en-US"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a:effectLst/>
                        </a:rPr>
                        <a:t>1</a:t>
                      </a:r>
                      <a:endParaRPr lang="en-US"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a:effectLst/>
                        </a:rPr>
                        <a:t>.047</a:t>
                      </a:r>
                      <a:endParaRPr lang="en-US"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800" b="1" dirty="0">
                          <a:effectLst/>
                        </a:rPr>
                        <a:t>.805</a:t>
                      </a:r>
                      <a:endParaRPr lang="en-US" sz="1800" b="1" dirty="0">
                        <a:effectLst/>
                        <a:latin typeface="Calibri"/>
                        <a:ea typeface="Calibri"/>
                        <a:cs typeface="Times New Roman"/>
                      </a:endParaRPr>
                    </a:p>
                  </a:txBody>
                  <a:tcPr marL="0" marR="0" marT="0" marB="0" anchor="ctr"/>
                </a:tc>
                <a:extLst>
                  <a:ext uri="{0D108BD9-81ED-4DB2-BD59-A6C34878D82A}">
                    <a16:rowId xmlns:a16="http://schemas.microsoft.com/office/drawing/2014/main" val="10004"/>
                  </a:ext>
                </a:extLst>
              </a:tr>
              <a:tr h="290685">
                <a:tc gridSpan="8">
                  <a:txBody>
                    <a:bodyPr/>
                    <a:lstStyle/>
                    <a:p>
                      <a:pPr marL="38100" marR="38100">
                        <a:lnSpc>
                          <a:spcPts val="1600"/>
                        </a:lnSpc>
                        <a:spcAft>
                          <a:spcPts val="0"/>
                        </a:spcAft>
                      </a:pPr>
                      <a:r>
                        <a:rPr lang="es-ES" sz="1400" dirty="0">
                          <a:effectLst/>
                        </a:rPr>
                        <a:t>a. Variable(s) </a:t>
                      </a:r>
                      <a:r>
                        <a:rPr lang="es-ES" sz="1400" dirty="0" err="1">
                          <a:effectLst/>
                        </a:rPr>
                        <a:t>entered</a:t>
                      </a:r>
                      <a:r>
                        <a:rPr lang="es-ES" sz="1400" dirty="0">
                          <a:effectLst/>
                        </a:rPr>
                        <a:t> </a:t>
                      </a:r>
                      <a:r>
                        <a:rPr lang="es-ES" sz="1400" dirty="0" err="1">
                          <a:effectLst/>
                        </a:rPr>
                        <a:t>on</a:t>
                      </a:r>
                      <a:r>
                        <a:rPr lang="es-ES" sz="1400" dirty="0">
                          <a:effectLst/>
                        </a:rPr>
                        <a:t> </a:t>
                      </a:r>
                      <a:r>
                        <a:rPr lang="es-ES" sz="1400" dirty="0" err="1">
                          <a:effectLst/>
                        </a:rPr>
                        <a:t>step</a:t>
                      </a:r>
                      <a:r>
                        <a:rPr lang="es-ES" sz="1400" dirty="0">
                          <a:effectLst/>
                        </a:rPr>
                        <a:t> 1: </a:t>
                      </a:r>
                      <a:r>
                        <a:rPr lang="es-ES" sz="1400" dirty="0" err="1">
                          <a:effectLst/>
                        </a:rPr>
                        <a:t>Awareness</a:t>
                      </a:r>
                      <a:r>
                        <a:rPr lang="es-ES" sz="1400" dirty="0">
                          <a:effectLst/>
                        </a:rPr>
                        <a:t>, </a:t>
                      </a:r>
                      <a:r>
                        <a:rPr lang="es-ES" sz="1400" dirty="0" err="1">
                          <a:effectLst/>
                        </a:rPr>
                        <a:t>gender</a:t>
                      </a:r>
                      <a:r>
                        <a:rPr lang="es-ES" sz="1400" dirty="0">
                          <a:effectLst/>
                        </a:rPr>
                        <a:t>, </a:t>
                      </a:r>
                      <a:r>
                        <a:rPr lang="es-ES" sz="1400" dirty="0" err="1">
                          <a:effectLst/>
                        </a:rPr>
                        <a:t>socioeconomic</a:t>
                      </a:r>
                      <a:r>
                        <a:rPr lang="es-ES" sz="1400" baseline="0" dirty="0">
                          <a:effectLst/>
                        </a:rPr>
                        <a:t> </a:t>
                      </a:r>
                      <a:r>
                        <a:rPr lang="es-ES" sz="1400" baseline="0" dirty="0" err="1">
                          <a:effectLst/>
                        </a:rPr>
                        <a:t>condition</a:t>
                      </a:r>
                      <a:endParaRPr lang="en-US" sz="20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5" name="1 Título"/>
          <p:cNvSpPr>
            <a:spLocks noGrp="1"/>
          </p:cNvSpPr>
          <p:nvPr>
            <p:ph type="title"/>
          </p:nvPr>
        </p:nvSpPr>
        <p:spPr>
          <a:xfrm>
            <a:off x="457200" y="620688"/>
            <a:ext cx="8229600" cy="591312"/>
          </a:xfrm>
        </p:spPr>
        <p:txBody>
          <a:bodyPr>
            <a:noAutofit/>
          </a:bodyPr>
          <a:lstStyle/>
          <a:p>
            <a:pPr algn="ctr"/>
            <a:r>
              <a:rPr lang="en-US" sz="2800" dirty="0"/>
              <a:t>What determines support?</a:t>
            </a:r>
            <a:endParaRPr lang="en-US" sz="2400" dirty="0"/>
          </a:p>
        </p:txBody>
      </p:sp>
      <p:sp>
        <p:nvSpPr>
          <p:cNvPr id="8" name="9 CuadroTexto"/>
          <p:cNvSpPr txBox="1"/>
          <p:nvPr/>
        </p:nvSpPr>
        <p:spPr>
          <a:xfrm>
            <a:off x="1187624" y="3933056"/>
            <a:ext cx="10458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nstantia"/>
                <a:ea typeface="+mn-ea"/>
                <a:cs typeface="+mn-cs"/>
              </a:rPr>
              <a:t>RESULT</a:t>
            </a:r>
          </a:p>
        </p:txBody>
      </p:sp>
      <p:graphicFrame>
        <p:nvGraphicFramePr>
          <p:cNvPr id="9" name="12 Tabla"/>
          <p:cNvGraphicFramePr>
            <a:graphicFrameLocks noGrp="1"/>
          </p:cNvGraphicFramePr>
          <p:nvPr>
            <p:extLst/>
          </p:nvPr>
        </p:nvGraphicFramePr>
        <p:xfrm>
          <a:off x="1547611" y="4365104"/>
          <a:ext cx="6072390" cy="2304921"/>
        </p:xfrm>
        <a:graphic>
          <a:graphicData uri="http://schemas.openxmlformats.org/drawingml/2006/table">
            <a:tbl>
              <a:tblPr firstRow="1" bandRow="1">
                <a:tableStyleId>{5940675A-B579-460E-94D1-54222C63F5DA}</a:tableStyleId>
              </a:tblPr>
              <a:tblGrid>
                <a:gridCol w="2965587">
                  <a:extLst>
                    <a:ext uri="{9D8B030D-6E8A-4147-A177-3AD203B41FA5}">
                      <a16:colId xmlns:a16="http://schemas.microsoft.com/office/drawing/2014/main" val="20000"/>
                    </a:ext>
                  </a:extLst>
                </a:gridCol>
                <a:gridCol w="3106803">
                  <a:extLst>
                    <a:ext uri="{9D8B030D-6E8A-4147-A177-3AD203B41FA5}">
                      <a16:colId xmlns:a16="http://schemas.microsoft.com/office/drawing/2014/main" val="20001"/>
                    </a:ext>
                  </a:extLst>
                </a:gridCol>
              </a:tblGrid>
              <a:tr h="666552">
                <a:tc>
                  <a:txBody>
                    <a:bodyPr/>
                    <a:lstStyle/>
                    <a:p>
                      <a:pPr algn="l" rtl="0" fontAlgn="ctr"/>
                      <a:r>
                        <a:rPr lang="en-US" sz="1800" b="1" u="none" strike="noStrike" dirty="0">
                          <a:effectLst/>
                        </a:rPr>
                        <a:t>Awareness</a:t>
                      </a:r>
                      <a:endParaRPr lang="en-US" sz="1800" b="1" i="0" u="none" strike="noStrike" dirty="0">
                        <a:solidFill>
                          <a:srgbClr val="000000"/>
                        </a:solidFill>
                        <a:effectLst/>
                        <a:latin typeface="Constantia"/>
                      </a:endParaRPr>
                    </a:p>
                  </a:txBody>
                  <a:tcPr marL="6307" marR="6307" marT="6307" marB="0" anchor="ctr">
                    <a:solidFill>
                      <a:schemeClr val="bg2">
                        <a:lumMod val="90000"/>
                      </a:schemeClr>
                    </a:solidFill>
                  </a:tcPr>
                </a:tc>
                <a:tc>
                  <a:txBody>
                    <a:bodyPr/>
                    <a:lstStyle/>
                    <a:p>
                      <a:pPr algn="l" rtl="0" fontAlgn="ctr"/>
                      <a:r>
                        <a:rPr lang="es-ES" sz="1600" u="none" strike="noStrike" dirty="0">
                          <a:effectLst/>
                        </a:rPr>
                        <a:t>    </a:t>
                      </a:r>
                      <a:r>
                        <a:rPr lang="es-ES" sz="1600" u="none" strike="noStrike" dirty="0" err="1">
                          <a:effectLst/>
                        </a:rPr>
                        <a:t>If</a:t>
                      </a:r>
                      <a:r>
                        <a:rPr lang="es-ES" sz="1600" u="none" strike="noStrike" dirty="0">
                          <a:effectLst/>
                        </a:rPr>
                        <a:t> </a:t>
                      </a:r>
                      <a:r>
                        <a:rPr lang="es-ES" sz="1600" u="none" strike="noStrike" dirty="0" err="1">
                          <a:effectLst/>
                        </a:rPr>
                        <a:t>they</a:t>
                      </a:r>
                      <a:r>
                        <a:rPr lang="es-ES" sz="1600" u="none" strike="noStrike" dirty="0">
                          <a:effectLst/>
                        </a:rPr>
                        <a:t> </a:t>
                      </a:r>
                      <a:r>
                        <a:rPr lang="es-ES" sz="1600" u="none" strike="noStrike" dirty="0" err="1">
                          <a:effectLst/>
                        </a:rPr>
                        <a:t>knew</a:t>
                      </a:r>
                      <a:r>
                        <a:rPr lang="es-ES" sz="1600" u="none" strike="noStrike" baseline="0" dirty="0">
                          <a:effectLst/>
                        </a:rPr>
                        <a:t> </a:t>
                      </a:r>
                      <a:r>
                        <a:rPr lang="es-ES" sz="1600" u="none" strike="noStrike" baseline="0" dirty="0" err="1">
                          <a:effectLst/>
                        </a:rPr>
                        <a:t>that</a:t>
                      </a:r>
                      <a:r>
                        <a:rPr lang="es-ES" sz="1600" u="none" strike="noStrike" baseline="0" dirty="0">
                          <a:effectLst/>
                        </a:rPr>
                        <a:t> </a:t>
                      </a:r>
                      <a:r>
                        <a:rPr lang="es-ES" sz="1600" u="none" strike="noStrike" baseline="0" dirty="0" err="1">
                          <a:effectLst/>
                        </a:rPr>
                        <a:t>the</a:t>
                      </a:r>
                      <a:r>
                        <a:rPr lang="es-ES" sz="1600" u="none" strike="noStrike" baseline="0" dirty="0">
                          <a:effectLst/>
                        </a:rPr>
                        <a:t> </a:t>
                      </a:r>
                      <a:r>
                        <a:rPr lang="es-ES" sz="1600" u="none" strike="noStrike" baseline="0" dirty="0" err="1">
                          <a:effectLst/>
                        </a:rPr>
                        <a:t>river</a:t>
                      </a:r>
                      <a:r>
                        <a:rPr lang="es-ES" sz="1600" u="none" strike="noStrike" baseline="0" dirty="0">
                          <a:effectLst/>
                        </a:rPr>
                        <a:t> </a:t>
                      </a:r>
                      <a:r>
                        <a:rPr lang="es-ES" sz="1600" u="none" strike="noStrike" baseline="0" dirty="0" err="1">
                          <a:effectLst/>
                        </a:rPr>
                        <a:t>had</a:t>
                      </a:r>
                      <a:r>
                        <a:rPr lang="es-ES" sz="1600" u="none" strike="noStrike" baseline="0" dirty="0">
                          <a:effectLst/>
                        </a:rPr>
                        <a:t> </a:t>
                      </a:r>
                      <a:r>
                        <a:rPr lang="es-ES" sz="1600" u="none" strike="noStrike" baseline="0" dirty="0" err="1">
                          <a:effectLst/>
                        </a:rPr>
                        <a:t>water</a:t>
                      </a:r>
                      <a:r>
                        <a:rPr lang="es-ES" sz="1600" u="none" strike="noStrike" baseline="0" dirty="0">
                          <a:effectLst/>
                        </a:rPr>
                        <a:t> in </a:t>
                      </a:r>
                      <a:r>
                        <a:rPr lang="es-ES" sz="1600" u="none" strike="noStrike" baseline="0" dirty="0" err="1">
                          <a:effectLst/>
                        </a:rPr>
                        <a:t>the</a:t>
                      </a:r>
                      <a:r>
                        <a:rPr lang="es-ES" sz="1600" u="none" strike="noStrike" baseline="0" dirty="0">
                          <a:effectLst/>
                        </a:rPr>
                        <a:t> </a:t>
                      </a:r>
                      <a:r>
                        <a:rPr lang="es-ES" sz="1600" u="none" strike="noStrike" baseline="0" dirty="0" err="1">
                          <a:effectLst/>
                        </a:rPr>
                        <a:t>past</a:t>
                      </a:r>
                      <a:r>
                        <a:rPr lang="es-ES" sz="1600" u="none" strike="noStrike" baseline="0" dirty="0">
                          <a:effectLst/>
                        </a:rPr>
                        <a:t> </a:t>
                      </a:r>
                      <a:r>
                        <a:rPr lang="es-ES" sz="1600" u="none" strike="noStrike" baseline="0" dirty="0" err="1">
                          <a:effectLst/>
                        </a:rPr>
                        <a:t>few</a:t>
                      </a:r>
                      <a:r>
                        <a:rPr lang="es-ES" sz="1600" u="none" strike="noStrike" baseline="0" dirty="0">
                          <a:effectLst/>
                        </a:rPr>
                        <a:t> </a:t>
                      </a:r>
                      <a:r>
                        <a:rPr lang="es-ES" sz="1600" u="none" strike="noStrike" baseline="0" dirty="0" err="1">
                          <a:effectLst/>
                        </a:rPr>
                        <a:t>weeks</a:t>
                      </a:r>
                      <a:r>
                        <a:rPr lang="es-ES" sz="1600" u="none" strike="noStrike" baseline="0" dirty="0">
                          <a:effectLst/>
                        </a:rPr>
                        <a:t>, </a:t>
                      </a:r>
                      <a:r>
                        <a:rPr lang="es-ES" sz="1600" u="none" strike="noStrike" baseline="0" dirty="0">
                          <a:effectLst/>
                          <a:highlight>
                            <a:srgbClr val="FFFF00"/>
                          </a:highlight>
                        </a:rPr>
                        <a:t>el OR </a:t>
                      </a:r>
                    </a:p>
                    <a:p>
                      <a:pPr algn="l" rtl="0" fontAlgn="ctr"/>
                      <a:r>
                        <a:rPr lang="es-ES" sz="1600" u="none" strike="noStrike" baseline="0" dirty="0">
                          <a:effectLst/>
                        </a:rPr>
                        <a:t>    </a:t>
                      </a:r>
                      <a:r>
                        <a:rPr lang="es-ES" sz="1600" b="1" u="none" strike="noStrike" baseline="0" dirty="0">
                          <a:solidFill>
                            <a:srgbClr val="0000FF"/>
                          </a:solidFill>
                          <a:effectLst/>
                          <a:sym typeface="Wingdings 3"/>
                        </a:rPr>
                        <a:t> </a:t>
                      </a:r>
                      <a:r>
                        <a:rPr lang="es-ES" sz="1800" b="1" u="none" strike="noStrike" baseline="0" dirty="0">
                          <a:solidFill>
                            <a:srgbClr val="0000FF"/>
                          </a:solidFill>
                          <a:effectLst/>
                        </a:rPr>
                        <a:t>4.9 times </a:t>
                      </a:r>
                      <a:r>
                        <a:rPr lang="es-ES" sz="1600" u="none" strike="noStrike" baseline="0" dirty="0" err="1">
                          <a:effectLst/>
                        </a:rPr>
                        <a:t>compared</a:t>
                      </a:r>
                      <a:r>
                        <a:rPr lang="es-ES" sz="1600" u="none" strike="noStrike" baseline="0" dirty="0">
                          <a:effectLst/>
                        </a:rPr>
                        <a:t> to </a:t>
                      </a:r>
                      <a:r>
                        <a:rPr lang="es-ES" sz="1600" u="none" strike="noStrike" baseline="0" dirty="0" err="1">
                          <a:effectLst/>
                        </a:rPr>
                        <a:t>if</a:t>
                      </a:r>
                      <a:r>
                        <a:rPr lang="es-ES" sz="1600" u="none" strike="noStrike" baseline="0" dirty="0">
                          <a:effectLst/>
                        </a:rPr>
                        <a:t> </a:t>
                      </a:r>
                      <a:r>
                        <a:rPr lang="es-ES" sz="1600" u="none" strike="noStrike" baseline="0" dirty="0" err="1">
                          <a:effectLst/>
                        </a:rPr>
                        <a:t>they</a:t>
                      </a:r>
                      <a:r>
                        <a:rPr lang="es-ES" sz="1600" u="none" strike="noStrike" baseline="0" dirty="0">
                          <a:effectLst/>
                        </a:rPr>
                        <a:t> </a:t>
                      </a:r>
                      <a:r>
                        <a:rPr lang="es-ES" sz="1600" u="none" strike="noStrike" baseline="0" dirty="0" err="1">
                          <a:effectLst/>
                        </a:rPr>
                        <a:t>didn’t</a:t>
                      </a:r>
                      <a:r>
                        <a:rPr lang="es-ES" sz="1600" u="none" strike="noStrike" baseline="0" dirty="0">
                          <a:effectLst/>
                        </a:rPr>
                        <a:t> </a:t>
                      </a:r>
                      <a:r>
                        <a:rPr lang="es-ES" sz="1600" u="none" strike="noStrike" baseline="0" dirty="0" err="1">
                          <a:effectLst/>
                        </a:rPr>
                        <a:t>know</a:t>
                      </a:r>
                      <a:endParaRPr lang="es-ES" sz="1600" b="0" i="0" u="none" strike="noStrike" dirty="0">
                        <a:solidFill>
                          <a:srgbClr val="000000"/>
                        </a:solidFill>
                        <a:effectLst/>
                        <a:latin typeface="Constantia"/>
                      </a:endParaRPr>
                    </a:p>
                  </a:txBody>
                  <a:tcPr marL="6307" marR="6307" marT="6307" marB="0" anchor="ctr"/>
                </a:tc>
                <a:extLst>
                  <a:ext uri="{0D108BD9-81ED-4DB2-BD59-A6C34878D82A}">
                    <a16:rowId xmlns:a16="http://schemas.microsoft.com/office/drawing/2014/main" val="10000"/>
                  </a:ext>
                </a:extLst>
              </a:tr>
              <a:tr h="365199">
                <a:tc>
                  <a:txBody>
                    <a:bodyPr/>
                    <a:lstStyle/>
                    <a:p>
                      <a:pPr algn="l" rtl="0" fontAlgn="ctr"/>
                      <a:r>
                        <a:rPr lang="en-US" sz="1800" b="1" u="none" strike="noStrike" dirty="0">
                          <a:effectLst/>
                        </a:rPr>
                        <a:t>Gender</a:t>
                      </a:r>
                      <a:endParaRPr lang="en-US" sz="1800" b="1" i="0" u="none" strike="noStrike" dirty="0">
                        <a:solidFill>
                          <a:srgbClr val="000000"/>
                        </a:solidFill>
                        <a:effectLst/>
                        <a:latin typeface="Constantia"/>
                      </a:endParaRPr>
                    </a:p>
                  </a:txBody>
                  <a:tcPr marL="6307" marR="6307" marT="6307" marB="0" anchor="ctr">
                    <a:solidFill>
                      <a:schemeClr val="bg2">
                        <a:lumMod val="90000"/>
                      </a:schemeClr>
                    </a:solidFill>
                  </a:tcPr>
                </a:tc>
                <a:tc>
                  <a:txBody>
                    <a:bodyPr/>
                    <a:lstStyle/>
                    <a:p>
                      <a:pPr algn="l" rtl="0" fontAlgn="ctr"/>
                      <a:r>
                        <a:rPr lang="en-US" sz="1600" u="none" strike="noStrike" dirty="0">
                          <a:effectLst/>
                        </a:rPr>
                        <a:t>    Men</a:t>
                      </a:r>
                      <a:r>
                        <a:rPr lang="es-ES" sz="1600" b="1" u="none" strike="noStrike" baseline="0" dirty="0">
                          <a:solidFill>
                            <a:srgbClr val="0000FF"/>
                          </a:solidFill>
                          <a:effectLst/>
                          <a:sym typeface="Wingdings 3"/>
                        </a:rPr>
                        <a:t> </a:t>
                      </a:r>
                      <a:r>
                        <a:rPr lang="en-US" sz="1800" b="1" u="none" strike="noStrike" baseline="0" dirty="0">
                          <a:solidFill>
                            <a:srgbClr val="0000FF"/>
                          </a:solidFill>
                          <a:effectLst/>
                        </a:rPr>
                        <a:t>1.9 times</a:t>
                      </a:r>
                      <a:endParaRPr lang="en-US" sz="1600" b="1" u="none" strike="noStrike" baseline="0" dirty="0">
                        <a:solidFill>
                          <a:srgbClr val="0000FF"/>
                        </a:solidFill>
                        <a:effectLst/>
                      </a:endParaRPr>
                    </a:p>
                    <a:p>
                      <a:pPr algn="l" rtl="0" fontAlgn="ctr"/>
                      <a:r>
                        <a:rPr lang="en-US" sz="1600" b="1" u="none" strike="noStrike" baseline="0" dirty="0">
                          <a:effectLst/>
                        </a:rPr>
                        <a:t>    </a:t>
                      </a:r>
                      <a:r>
                        <a:rPr lang="en-US" sz="1600" u="none" strike="noStrike" baseline="0" dirty="0">
                          <a:effectLst/>
                        </a:rPr>
                        <a:t>compared to women</a:t>
                      </a:r>
                      <a:endParaRPr lang="en-US" sz="1600" b="0" i="0" u="none" strike="noStrike" dirty="0">
                        <a:solidFill>
                          <a:srgbClr val="000000"/>
                        </a:solidFill>
                        <a:effectLst/>
                        <a:latin typeface="Constantia"/>
                      </a:endParaRPr>
                    </a:p>
                  </a:txBody>
                  <a:tcPr marL="6307" marR="6307" marT="6307" marB="0" anchor="ctr"/>
                </a:tc>
                <a:extLst>
                  <a:ext uri="{0D108BD9-81ED-4DB2-BD59-A6C34878D82A}">
                    <a16:rowId xmlns:a16="http://schemas.microsoft.com/office/drawing/2014/main" val="10001"/>
                  </a:ext>
                </a:extLst>
              </a:tr>
              <a:tr h="549201">
                <a:tc>
                  <a:txBody>
                    <a:bodyPr/>
                    <a:lstStyle/>
                    <a:p>
                      <a:pPr algn="l" rtl="0" fontAlgn="ctr"/>
                      <a:r>
                        <a:rPr lang="en-US" sz="1800" b="1" u="none" strike="noStrike" dirty="0">
                          <a:effectLst/>
                        </a:rPr>
                        <a:t>Socioeconomic</a:t>
                      </a:r>
                      <a:r>
                        <a:rPr lang="en-US" sz="1800" b="1" u="none" strike="noStrike" baseline="0" dirty="0">
                          <a:effectLst/>
                        </a:rPr>
                        <a:t> condition</a:t>
                      </a:r>
                      <a:endParaRPr lang="en-US" sz="1800" b="1" i="0" u="none" strike="noStrike" dirty="0">
                        <a:solidFill>
                          <a:srgbClr val="000000"/>
                        </a:solidFill>
                        <a:effectLst/>
                        <a:latin typeface="Constantia"/>
                      </a:endParaRPr>
                    </a:p>
                  </a:txBody>
                  <a:tcPr marL="6307" marR="6307" marT="6307" marB="0" anchor="ctr">
                    <a:solidFill>
                      <a:schemeClr val="bg2">
                        <a:lumMod val="90000"/>
                      </a:schemeClr>
                    </a:solidFill>
                  </a:tcPr>
                </a:tc>
                <a:tc>
                  <a:txBody>
                    <a:bodyPr/>
                    <a:lstStyle/>
                    <a:p>
                      <a:pPr algn="l" rtl="0" fontAlgn="ctr"/>
                      <a:r>
                        <a:rPr lang="es-ES" sz="1600" u="none" strike="noStrike" dirty="0">
                          <a:effectLst/>
                          <a:highlight>
                            <a:srgbClr val="FFFF00"/>
                          </a:highlight>
                        </a:rPr>
                        <a:t>   El OR</a:t>
                      </a:r>
                      <a:r>
                        <a:rPr lang="es-ES" sz="1800" b="1" u="none" strike="noStrike" dirty="0">
                          <a:solidFill>
                            <a:srgbClr val="0000FF"/>
                          </a:solidFill>
                          <a:effectLst/>
                          <a:highlight>
                            <a:srgbClr val="FFFF00"/>
                          </a:highlight>
                        </a:rPr>
                        <a:t> </a:t>
                      </a:r>
                      <a:r>
                        <a:rPr lang="es-ES" sz="1600" b="1" u="none" strike="noStrike" dirty="0">
                          <a:solidFill>
                            <a:srgbClr val="0000FF"/>
                          </a:solidFill>
                          <a:effectLst/>
                          <a:sym typeface="Wingdings 3"/>
                        </a:rPr>
                        <a:t></a:t>
                      </a:r>
                      <a:r>
                        <a:rPr lang="es-ES" sz="1800" b="1" u="none" strike="noStrike" dirty="0">
                          <a:solidFill>
                            <a:srgbClr val="0000FF"/>
                          </a:solidFill>
                          <a:effectLst/>
                          <a:sym typeface="Wingdings 3"/>
                        </a:rPr>
                        <a:t> </a:t>
                      </a:r>
                      <a:r>
                        <a:rPr lang="es-ES" sz="1600" b="1" u="none" strike="noStrike" dirty="0" err="1">
                          <a:solidFill>
                            <a:srgbClr val="0000FF"/>
                          </a:solidFill>
                          <a:effectLst/>
                        </a:rPr>
                        <a:t>aprox</a:t>
                      </a:r>
                      <a:r>
                        <a:rPr lang="es-ES" sz="1600" b="1" u="none" strike="noStrike" baseline="0" dirty="0">
                          <a:solidFill>
                            <a:srgbClr val="0000FF"/>
                          </a:solidFill>
                          <a:effectLst/>
                        </a:rPr>
                        <a:t> 19.5% </a:t>
                      </a:r>
                    </a:p>
                    <a:p>
                      <a:pPr algn="l" rtl="0" fontAlgn="ctr"/>
                      <a:r>
                        <a:rPr lang="es-ES" sz="1600" u="none" strike="noStrike" baseline="0" dirty="0">
                          <a:effectLst/>
                          <a:highlight>
                            <a:srgbClr val="FFFF00"/>
                          </a:highlight>
                        </a:rPr>
                        <a:t>   </a:t>
                      </a:r>
                      <a:r>
                        <a:rPr lang="es-ES" sz="1600" u="none" strike="noStrike" baseline="0" dirty="0" err="1">
                          <a:effectLst/>
                          <a:highlight>
                            <a:srgbClr val="FFFF00"/>
                          </a:highlight>
                        </a:rPr>
                        <a:t>increases</a:t>
                      </a:r>
                      <a:r>
                        <a:rPr lang="es-ES" sz="1600" u="none" strike="noStrike" baseline="0" dirty="0">
                          <a:effectLst/>
                          <a:highlight>
                            <a:srgbClr val="FFFF00"/>
                          </a:highlight>
                        </a:rPr>
                        <a:t> </a:t>
                      </a:r>
                      <a:r>
                        <a:rPr lang="es-ES" sz="1600" u="none" strike="noStrike" baseline="0" dirty="0" err="1">
                          <a:effectLst/>
                          <a:highlight>
                            <a:srgbClr val="FFFF00"/>
                          </a:highlight>
                        </a:rPr>
                        <a:t>with</a:t>
                      </a:r>
                      <a:r>
                        <a:rPr lang="es-ES" sz="1600" u="none" strike="noStrike" baseline="0" dirty="0">
                          <a:effectLst/>
                          <a:highlight>
                            <a:srgbClr val="FFFF00"/>
                          </a:highlight>
                        </a:rPr>
                        <a:t>? </a:t>
                      </a:r>
                      <a:r>
                        <a:rPr lang="es-ES" sz="1600" u="none" strike="noStrike" baseline="0" dirty="0" err="1">
                          <a:effectLst/>
                        </a:rPr>
                        <a:t>Socioeconomic</a:t>
                      </a:r>
                      <a:r>
                        <a:rPr lang="es-ES" sz="1600" u="none" strike="noStrike" baseline="0" dirty="0">
                          <a:effectLst/>
                        </a:rPr>
                        <a:t> </a:t>
                      </a:r>
                      <a:r>
                        <a:rPr lang="es-ES" sz="1600" u="none" strike="noStrike" baseline="0" dirty="0" err="1">
                          <a:effectLst/>
                        </a:rPr>
                        <a:t>condition</a:t>
                      </a:r>
                      <a:endParaRPr lang="es-ES" sz="1600" b="0" i="0" u="none" strike="noStrike" dirty="0">
                        <a:solidFill>
                          <a:srgbClr val="000000"/>
                        </a:solidFill>
                        <a:effectLst/>
                        <a:latin typeface="Constantia"/>
                      </a:endParaRPr>
                    </a:p>
                  </a:txBody>
                  <a:tcPr marL="6307" marR="6307" marT="6307"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48862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r>
              <a:rPr lang="es-MX" b="1" dirty="0" err="1">
                <a:solidFill>
                  <a:srgbClr val="990000"/>
                </a:solidFill>
              </a:rPr>
              <a:t>Insights</a:t>
            </a:r>
            <a:r>
              <a:rPr lang="es-MX" b="1" dirty="0">
                <a:solidFill>
                  <a:srgbClr val="990000"/>
                </a:solidFill>
              </a:rPr>
              <a:t> </a:t>
            </a:r>
            <a:r>
              <a:rPr lang="es-MX" b="1" dirty="0" err="1">
                <a:solidFill>
                  <a:srgbClr val="990000"/>
                </a:solidFill>
              </a:rPr>
              <a:t>for</a:t>
            </a:r>
            <a:r>
              <a:rPr lang="es-MX" b="1" dirty="0">
                <a:solidFill>
                  <a:srgbClr val="990000"/>
                </a:solidFill>
              </a:rPr>
              <a:t> Water </a:t>
            </a:r>
            <a:r>
              <a:rPr lang="es-MX" b="1" dirty="0" err="1">
                <a:solidFill>
                  <a:srgbClr val="990000"/>
                </a:solidFill>
              </a:rPr>
              <a:t>Policy</a:t>
            </a:r>
            <a:endParaRPr lang="es-MX" b="1" dirty="0">
              <a:solidFill>
                <a:srgbClr val="990000"/>
              </a:solidFill>
            </a:endParaRPr>
          </a:p>
        </p:txBody>
      </p:sp>
      <p:sp>
        <p:nvSpPr>
          <p:cNvPr id="3" name="Content Placeholder 2"/>
          <p:cNvSpPr>
            <a:spLocks noGrp="1"/>
          </p:cNvSpPr>
          <p:nvPr>
            <p:ph idx="1"/>
          </p:nvPr>
        </p:nvSpPr>
        <p:spPr>
          <a:xfrm>
            <a:off x="457200" y="1628800"/>
            <a:ext cx="8229600" cy="4695800"/>
          </a:xfrm>
        </p:spPr>
        <p:txBody>
          <a:bodyPr>
            <a:normAutofit/>
          </a:bodyPr>
          <a:lstStyle/>
          <a:p>
            <a:r>
              <a:rPr lang="es-MX" b="1" dirty="0" err="1">
                <a:solidFill>
                  <a:srgbClr val="990000"/>
                </a:solidFill>
              </a:rPr>
              <a:t>Is</a:t>
            </a:r>
            <a:r>
              <a:rPr lang="es-MX" b="1" dirty="0">
                <a:solidFill>
                  <a:srgbClr val="990000"/>
                </a:solidFill>
              </a:rPr>
              <a:t> local/social a </a:t>
            </a:r>
            <a:r>
              <a:rPr lang="es-MX" b="1" dirty="0" err="1">
                <a:solidFill>
                  <a:srgbClr val="990000"/>
                </a:solidFill>
              </a:rPr>
              <a:t>part</a:t>
            </a:r>
            <a:r>
              <a:rPr lang="es-MX" b="1" dirty="0">
                <a:solidFill>
                  <a:srgbClr val="990000"/>
                </a:solidFill>
              </a:rPr>
              <a:t> of </a:t>
            </a:r>
            <a:r>
              <a:rPr lang="es-MX" b="1" dirty="0" err="1">
                <a:solidFill>
                  <a:srgbClr val="990000"/>
                </a:solidFill>
              </a:rPr>
              <a:t>binational</a:t>
            </a:r>
            <a:r>
              <a:rPr lang="es-MX" b="1" dirty="0">
                <a:solidFill>
                  <a:srgbClr val="990000"/>
                </a:solidFill>
              </a:rPr>
              <a:t>?</a:t>
            </a:r>
          </a:p>
          <a:p>
            <a:pPr marL="0" indent="0">
              <a:buNone/>
            </a:pPr>
            <a:endParaRPr lang="es-MX" sz="1200" dirty="0"/>
          </a:p>
          <a:p>
            <a:r>
              <a:rPr lang="es-MX" b="1" dirty="0" err="1">
                <a:solidFill>
                  <a:schemeClr val="accent1">
                    <a:lumMod val="75000"/>
                  </a:schemeClr>
                </a:solidFill>
              </a:rPr>
              <a:t>The</a:t>
            </a:r>
            <a:r>
              <a:rPr lang="es-MX" b="1" dirty="0">
                <a:solidFill>
                  <a:schemeClr val="accent1">
                    <a:lumMod val="75000"/>
                  </a:schemeClr>
                </a:solidFill>
              </a:rPr>
              <a:t> new </a:t>
            </a:r>
            <a:r>
              <a:rPr lang="es-MX" b="1" dirty="0" err="1">
                <a:solidFill>
                  <a:schemeClr val="accent1">
                    <a:lumMod val="75000"/>
                  </a:schemeClr>
                </a:solidFill>
              </a:rPr>
              <a:t>governance</a:t>
            </a:r>
            <a:r>
              <a:rPr lang="es-MX" b="1" dirty="0">
                <a:solidFill>
                  <a:schemeClr val="accent1">
                    <a:lumMod val="75000"/>
                  </a:schemeClr>
                </a:solidFill>
              </a:rPr>
              <a:t> of </a:t>
            </a:r>
            <a:r>
              <a:rPr lang="es-MX" b="1" dirty="0" err="1">
                <a:solidFill>
                  <a:schemeClr val="accent1">
                    <a:lumMod val="75000"/>
                  </a:schemeClr>
                </a:solidFill>
              </a:rPr>
              <a:t>the</a:t>
            </a:r>
            <a:r>
              <a:rPr lang="es-MX" b="1" dirty="0">
                <a:solidFill>
                  <a:schemeClr val="accent1">
                    <a:lumMod val="75000"/>
                  </a:schemeClr>
                </a:solidFill>
              </a:rPr>
              <a:t> </a:t>
            </a:r>
            <a:r>
              <a:rPr lang="es-MX" b="1" dirty="0" err="1">
                <a:solidFill>
                  <a:schemeClr val="accent1">
                    <a:lumMod val="75000"/>
                  </a:schemeClr>
                </a:solidFill>
              </a:rPr>
              <a:t>river</a:t>
            </a:r>
            <a:r>
              <a:rPr lang="es-MX" b="1" dirty="0">
                <a:solidFill>
                  <a:schemeClr val="accent1">
                    <a:lumMod val="75000"/>
                  </a:schemeClr>
                </a:solidFill>
              </a:rPr>
              <a:t>: </a:t>
            </a:r>
          </a:p>
          <a:p>
            <a:pPr marL="393192" lvl="1" indent="0">
              <a:buNone/>
            </a:pPr>
            <a:r>
              <a:rPr lang="es-MX" b="1" dirty="0" err="1">
                <a:solidFill>
                  <a:srgbClr val="990000"/>
                </a:solidFill>
              </a:rPr>
              <a:t>From</a:t>
            </a:r>
            <a:r>
              <a:rPr lang="es-MX" b="1" dirty="0">
                <a:solidFill>
                  <a:srgbClr val="990000"/>
                </a:solidFill>
              </a:rPr>
              <a:t> 7 US </a:t>
            </a:r>
            <a:r>
              <a:rPr lang="es-MX" b="1" dirty="0" err="1">
                <a:solidFill>
                  <a:srgbClr val="990000"/>
                </a:solidFill>
              </a:rPr>
              <a:t>States</a:t>
            </a:r>
            <a:r>
              <a:rPr lang="es-MX" b="1" dirty="0">
                <a:solidFill>
                  <a:srgbClr val="990000"/>
                </a:solidFill>
              </a:rPr>
              <a:t> + </a:t>
            </a:r>
            <a:r>
              <a:rPr lang="es-MX" b="1" dirty="0" err="1">
                <a:solidFill>
                  <a:srgbClr val="990000"/>
                </a:solidFill>
              </a:rPr>
              <a:t>Mexico</a:t>
            </a:r>
            <a:r>
              <a:rPr lang="es-MX" b="1" dirty="0">
                <a:solidFill>
                  <a:srgbClr val="990000"/>
                </a:solidFill>
              </a:rPr>
              <a:t> &gt; </a:t>
            </a:r>
            <a:r>
              <a:rPr lang="es-MX" b="1" dirty="0" err="1">
                <a:solidFill>
                  <a:srgbClr val="990000"/>
                </a:solidFill>
              </a:rPr>
              <a:t>Advocacy</a:t>
            </a:r>
            <a:r>
              <a:rPr lang="es-MX" b="1" dirty="0">
                <a:solidFill>
                  <a:srgbClr val="990000"/>
                </a:solidFill>
              </a:rPr>
              <a:t> </a:t>
            </a:r>
            <a:r>
              <a:rPr lang="es-MX" b="1" dirty="0" err="1">
                <a:solidFill>
                  <a:srgbClr val="990000"/>
                </a:solidFill>
              </a:rPr>
              <a:t>coalition</a:t>
            </a:r>
            <a:endParaRPr lang="es-MX" b="1" dirty="0">
              <a:solidFill>
                <a:srgbClr val="990000"/>
              </a:solidFill>
            </a:endParaRPr>
          </a:p>
          <a:p>
            <a:r>
              <a:rPr lang="es-MX" b="1" i="1" dirty="0" err="1">
                <a:solidFill>
                  <a:schemeClr val="accent1">
                    <a:lumMod val="75000"/>
                  </a:schemeClr>
                </a:solidFill>
              </a:rPr>
              <a:t>Expanded</a:t>
            </a:r>
            <a:r>
              <a:rPr lang="es-MX" b="1" i="1" dirty="0">
                <a:solidFill>
                  <a:schemeClr val="accent1">
                    <a:lumMod val="75000"/>
                  </a:schemeClr>
                </a:solidFill>
              </a:rPr>
              <a:t> </a:t>
            </a:r>
            <a:r>
              <a:rPr lang="es-MX" b="1" i="1" dirty="0" err="1">
                <a:solidFill>
                  <a:schemeClr val="accent1">
                    <a:lumMod val="75000"/>
                  </a:schemeClr>
                </a:solidFill>
              </a:rPr>
              <a:t>river</a:t>
            </a:r>
            <a:r>
              <a:rPr lang="es-MX" b="1" i="1" dirty="0">
                <a:solidFill>
                  <a:schemeClr val="accent1">
                    <a:lumMod val="75000"/>
                  </a:schemeClr>
                </a:solidFill>
              </a:rPr>
              <a:t> </a:t>
            </a:r>
            <a:r>
              <a:rPr lang="es-MX" b="1" i="1" dirty="0" err="1">
                <a:solidFill>
                  <a:schemeClr val="accent1">
                    <a:lumMod val="75000"/>
                  </a:schemeClr>
                </a:solidFill>
              </a:rPr>
              <a:t>governance</a:t>
            </a:r>
            <a:endParaRPr lang="es-MX" b="1" dirty="0">
              <a:solidFill>
                <a:schemeClr val="accent1">
                  <a:lumMod val="75000"/>
                </a:schemeClr>
              </a:solidFill>
            </a:endParaRPr>
          </a:p>
          <a:p>
            <a:pPr lvl="1"/>
            <a:r>
              <a:rPr lang="es-MX" b="1" dirty="0">
                <a:solidFill>
                  <a:schemeClr val="accent1">
                    <a:lumMod val="75000"/>
                  </a:schemeClr>
                </a:solidFill>
              </a:rPr>
              <a:t>Central </a:t>
            </a:r>
            <a:r>
              <a:rPr lang="es-MX" b="1" dirty="0" err="1">
                <a:solidFill>
                  <a:schemeClr val="accent1">
                    <a:lumMod val="75000"/>
                  </a:schemeClr>
                </a:solidFill>
              </a:rPr>
              <a:t>government</a:t>
            </a:r>
            <a:r>
              <a:rPr lang="es-MX" b="1" dirty="0">
                <a:solidFill>
                  <a:schemeClr val="accent1">
                    <a:lumMod val="75000"/>
                  </a:schemeClr>
                </a:solidFill>
              </a:rPr>
              <a:t> &gt; </a:t>
            </a:r>
            <a:r>
              <a:rPr lang="es-MX" b="1" dirty="0" err="1">
                <a:solidFill>
                  <a:schemeClr val="accent1">
                    <a:lumMod val="75000"/>
                  </a:schemeClr>
                </a:solidFill>
              </a:rPr>
              <a:t>state</a:t>
            </a:r>
            <a:r>
              <a:rPr lang="es-MX" b="1" dirty="0">
                <a:solidFill>
                  <a:schemeClr val="accent1">
                    <a:lumMod val="75000"/>
                  </a:schemeClr>
                </a:solidFill>
              </a:rPr>
              <a:t> and local </a:t>
            </a:r>
            <a:r>
              <a:rPr lang="es-MX" b="1" dirty="0" err="1">
                <a:solidFill>
                  <a:schemeClr val="accent1">
                    <a:lumMod val="75000"/>
                  </a:schemeClr>
                </a:solidFill>
              </a:rPr>
              <a:t>government</a:t>
            </a:r>
            <a:endParaRPr lang="es-MX" b="1" dirty="0">
              <a:solidFill>
                <a:schemeClr val="accent1">
                  <a:lumMod val="75000"/>
                </a:schemeClr>
              </a:solidFill>
            </a:endParaRPr>
          </a:p>
          <a:p>
            <a:pPr lvl="1"/>
            <a:r>
              <a:rPr lang="es-MX" b="1" dirty="0">
                <a:solidFill>
                  <a:schemeClr val="accent1">
                    <a:lumMod val="75000"/>
                  </a:schemeClr>
                </a:solidFill>
              </a:rPr>
              <a:t>Water </a:t>
            </a:r>
            <a:r>
              <a:rPr lang="es-MX" b="1" dirty="0" err="1">
                <a:solidFill>
                  <a:schemeClr val="accent1">
                    <a:lumMod val="75000"/>
                  </a:schemeClr>
                </a:solidFill>
              </a:rPr>
              <a:t>management</a:t>
            </a:r>
            <a:r>
              <a:rPr lang="es-MX" b="1" dirty="0">
                <a:solidFill>
                  <a:schemeClr val="accent1">
                    <a:lumMod val="75000"/>
                  </a:schemeClr>
                </a:solidFill>
              </a:rPr>
              <a:t>, </a:t>
            </a:r>
            <a:r>
              <a:rPr lang="es-MX" b="1" dirty="0" err="1">
                <a:solidFill>
                  <a:schemeClr val="accent1">
                    <a:lumMod val="75000"/>
                  </a:schemeClr>
                </a:solidFill>
              </a:rPr>
              <a:t>environment</a:t>
            </a:r>
            <a:r>
              <a:rPr lang="es-MX" b="1" dirty="0">
                <a:solidFill>
                  <a:schemeClr val="accent1">
                    <a:lumMod val="75000"/>
                  </a:schemeClr>
                </a:solidFill>
              </a:rPr>
              <a:t> &gt; social </a:t>
            </a:r>
          </a:p>
          <a:p>
            <a:r>
              <a:rPr lang="es-MX" b="1" dirty="0" err="1">
                <a:solidFill>
                  <a:schemeClr val="accent1">
                    <a:lumMod val="75000"/>
                  </a:schemeClr>
                </a:solidFill>
                <a:highlight>
                  <a:srgbClr val="FFFF00"/>
                </a:highlight>
              </a:rPr>
              <a:t>It’s</a:t>
            </a:r>
            <a:r>
              <a:rPr lang="es-MX" b="1" dirty="0">
                <a:solidFill>
                  <a:schemeClr val="accent1">
                    <a:lumMod val="75000"/>
                  </a:schemeClr>
                </a:solidFill>
                <a:highlight>
                  <a:srgbClr val="FFFF00"/>
                </a:highlight>
              </a:rPr>
              <a:t> </a:t>
            </a:r>
            <a:r>
              <a:rPr lang="es-MX" b="1" dirty="0" err="1">
                <a:solidFill>
                  <a:schemeClr val="accent1">
                    <a:lumMod val="75000"/>
                  </a:schemeClr>
                </a:solidFill>
                <a:highlight>
                  <a:srgbClr val="FFFF00"/>
                </a:highlight>
              </a:rPr>
              <a:t>important</a:t>
            </a:r>
            <a:r>
              <a:rPr lang="es-MX" b="1" dirty="0">
                <a:solidFill>
                  <a:schemeClr val="accent1">
                    <a:lumMod val="75000"/>
                  </a:schemeClr>
                </a:solidFill>
                <a:highlight>
                  <a:srgbClr val="FFFF00"/>
                </a:highlight>
              </a:rPr>
              <a:t> to </a:t>
            </a:r>
            <a:r>
              <a:rPr lang="es-MX" b="1" dirty="0" err="1">
                <a:solidFill>
                  <a:schemeClr val="accent1">
                    <a:lumMod val="75000"/>
                  </a:schemeClr>
                </a:solidFill>
                <a:highlight>
                  <a:srgbClr val="FFFF00"/>
                </a:highlight>
              </a:rPr>
              <a:t>estimate</a:t>
            </a:r>
            <a:r>
              <a:rPr lang="es-MX" b="1" dirty="0">
                <a:solidFill>
                  <a:schemeClr val="accent1">
                    <a:lumMod val="75000"/>
                  </a:schemeClr>
                </a:solidFill>
                <a:highlight>
                  <a:srgbClr val="FFFF00"/>
                </a:highlight>
              </a:rPr>
              <a:t> </a:t>
            </a:r>
            <a:r>
              <a:rPr lang="es-MX" b="1" dirty="0" err="1">
                <a:solidFill>
                  <a:schemeClr val="accent1">
                    <a:lumMod val="75000"/>
                  </a:schemeClr>
                </a:solidFill>
                <a:highlight>
                  <a:srgbClr val="FFFF00"/>
                </a:highlight>
              </a:rPr>
              <a:t>the</a:t>
            </a:r>
            <a:r>
              <a:rPr lang="es-MX" b="1" dirty="0">
                <a:solidFill>
                  <a:schemeClr val="accent1">
                    <a:lumMod val="75000"/>
                  </a:schemeClr>
                </a:solidFill>
                <a:highlight>
                  <a:srgbClr val="FFFF00"/>
                </a:highlight>
              </a:rPr>
              <a:t> </a:t>
            </a:r>
            <a:r>
              <a:rPr lang="es-MX" b="1" i="1" dirty="0" err="1">
                <a:solidFill>
                  <a:schemeClr val="accent1">
                    <a:lumMod val="75000"/>
                  </a:schemeClr>
                </a:solidFill>
                <a:highlight>
                  <a:srgbClr val="FFFF00"/>
                </a:highlight>
              </a:rPr>
              <a:t>dividends</a:t>
            </a:r>
            <a:r>
              <a:rPr lang="es-MX" b="1" dirty="0">
                <a:solidFill>
                  <a:schemeClr val="accent1">
                    <a:lumMod val="75000"/>
                  </a:schemeClr>
                </a:solidFill>
                <a:highlight>
                  <a:srgbClr val="FFFF00"/>
                </a:highlight>
              </a:rPr>
              <a:t> of </a:t>
            </a:r>
            <a:r>
              <a:rPr lang="es-MX" b="1" dirty="0" err="1">
                <a:solidFill>
                  <a:schemeClr val="accent1">
                    <a:lumMod val="75000"/>
                  </a:schemeClr>
                </a:solidFill>
                <a:highlight>
                  <a:srgbClr val="FFFF00"/>
                </a:highlight>
              </a:rPr>
              <a:t>extending</a:t>
            </a:r>
            <a:r>
              <a:rPr lang="es-MX" b="1" dirty="0">
                <a:solidFill>
                  <a:schemeClr val="accent1">
                    <a:lumMod val="75000"/>
                  </a:schemeClr>
                </a:solidFill>
                <a:highlight>
                  <a:srgbClr val="FFFF00"/>
                </a:highlight>
              </a:rPr>
              <a:t> </a:t>
            </a:r>
            <a:r>
              <a:rPr lang="es-MX" b="1" i="1" dirty="0" err="1">
                <a:solidFill>
                  <a:schemeClr val="accent1">
                    <a:lumMod val="75000"/>
                  </a:schemeClr>
                </a:solidFill>
                <a:highlight>
                  <a:srgbClr val="FFFF00"/>
                </a:highlight>
              </a:rPr>
              <a:t>governance</a:t>
            </a:r>
            <a:r>
              <a:rPr lang="es-MX" b="1" dirty="0">
                <a:solidFill>
                  <a:schemeClr val="accent1">
                    <a:lumMod val="75000"/>
                  </a:schemeClr>
                </a:solidFill>
                <a:highlight>
                  <a:srgbClr val="FFFF00"/>
                </a:highlight>
              </a:rPr>
              <a:t>, </a:t>
            </a:r>
            <a:r>
              <a:rPr lang="es-MX" b="1" dirty="0" err="1">
                <a:solidFill>
                  <a:schemeClr val="accent1">
                    <a:lumMod val="75000"/>
                  </a:schemeClr>
                </a:solidFill>
                <a:highlight>
                  <a:srgbClr val="FFFF00"/>
                </a:highlight>
              </a:rPr>
              <a:t>the</a:t>
            </a:r>
            <a:r>
              <a:rPr lang="es-MX" b="1" dirty="0">
                <a:solidFill>
                  <a:schemeClr val="accent1">
                    <a:lumMod val="75000"/>
                  </a:schemeClr>
                </a:solidFill>
                <a:highlight>
                  <a:srgbClr val="FFFF00"/>
                </a:highlight>
              </a:rPr>
              <a:t> </a:t>
            </a:r>
            <a:r>
              <a:rPr lang="es-MX" b="1" i="1" dirty="0" err="1">
                <a:solidFill>
                  <a:srgbClr val="990000"/>
                </a:solidFill>
                <a:highlight>
                  <a:srgbClr val="FFFF00"/>
                </a:highlight>
              </a:rPr>
              <a:t>advocacy</a:t>
            </a:r>
            <a:r>
              <a:rPr lang="es-MX" b="1" i="1" dirty="0">
                <a:solidFill>
                  <a:srgbClr val="990000"/>
                </a:solidFill>
                <a:highlight>
                  <a:srgbClr val="FFFF00"/>
                </a:highlight>
              </a:rPr>
              <a:t> </a:t>
            </a:r>
            <a:r>
              <a:rPr lang="es-MX" b="1" i="1" dirty="0" err="1">
                <a:solidFill>
                  <a:srgbClr val="990000"/>
                </a:solidFill>
                <a:highlight>
                  <a:srgbClr val="FFFF00"/>
                </a:highlight>
              </a:rPr>
              <a:t>coalition</a:t>
            </a:r>
            <a:r>
              <a:rPr lang="es-MX" b="1" i="1" dirty="0">
                <a:solidFill>
                  <a:srgbClr val="990000"/>
                </a:solidFill>
                <a:highlight>
                  <a:srgbClr val="FFFF00"/>
                </a:highlight>
              </a:rPr>
              <a:t> </a:t>
            </a:r>
            <a:r>
              <a:rPr lang="es-MX" b="1" u="sng" dirty="0" err="1">
                <a:solidFill>
                  <a:schemeClr val="accent2">
                    <a:lumMod val="75000"/>
                  </a:schemeClr>
                </a:solidFill>
                <a:highlight>
                  <a:srgbClr val="FFFF00"/>
                </a:highlight>
              </a:rPr>
              <a:t>before</a:t>
            </a:r>
            <a:r>
              <a:rPr lang="es-MX" b="1" u="sng" dirty="0">
                <a:solidFill>
                  <a:schemeClr val="accent2">
                    <a:lumMod val="75000"/>
                  </a:schemeClr>
                </a:solidFill>
                <a:highlight>
                  <a:srgbClr val="FFFF00"/>
                </a:highlight>
              </a:rPr>
              <a:t> Minute 32x</a:t>
            </a:r>
            <a:endParaRPr lang="es-MX" i="1" u="sng" dirty="0">
              <a:highlight>
                <a:srgbClr val="FFFF00"/>
              </a:highlight>
            </a:endParaRPr>
          </a:p>
        </p:txBody>
      </p:sp>
    </p:spTree>
    <p:extLst>
      <p:ext uri="{BB962C8B-B14F-4D97-AF65-F5344CB8AC3E}">
        <p14:creationId xmlns:p14="http://schemas.microsoft.com/office/powerpoint/2010/main" val="102839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81790" y="651058"/>
            <a:ext cx="8229600" cy="4754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800" dirty="0"/>
              <a:t>Support according to awareness</a:t>
            </a:r>
            <a:endParaRPr lang="en-US" sz="2400" dirty="0"/>
          </a:p>
        </p:txBody>
      </p:sp>
      <p:sp>
        <p:nvSpPr>
          <p:cNvPr id="2" name="TextBox 1"/>
          <p:cNvSpPr txBox="1"/>
          <p:nvPr/>
        </p:nvSpPr>
        <p:spPr>
          <a:xfrm>
            <a:off x="3921469" y="1651193"/>
            <a:ext cx="1301190" cy="307777"/>
          </a:xfrm>
          <a:prstGeom prst="rect">
            <a:avLst/>
          </a:prstGeom>
          <a:noFill/>
        </p:spPr>
        <p:txBody>
          <a:bodyPr wrap="none" rtlCol="0">
            <a:spAutoFit/>
          </a:bodyPr>
          <a:lstStyle/>
          <a:p>
            <a:r>
              <a:rPr lang="en-US" sz="1400" dirty="0" err="1"/>
              <a:t>En</a:t>
            </a:r>
            <a:r>
              <a:rPr lang="en-US" sz="1400" dirty="0"/>
              <a:t> los </a:t>
            </a:r>
            <a:r>
              <a:rPr lang="en-US" sz="1400" dirty="0" err="1"/>
              <a:t>hogares</a:t>
            </a:r>
            <a:endParaRPr lang="en-US" sz="1400" dirty="0"/>
          </a:p>
        </p:txBody>
      </p:sp>
      <p:sp>
        <p:nvSpPr>
          <p:cNvPr id="7" name="TextBox 14"/>
          <p:cNvSpPr txBox="1"/>
          <p:nvPr/>
        </p:nvSpPr>
        <p:spPr>
          <a:xfrm>
            <a:off x="1435981" y="1156682"/>
            <a:ext cx="6243632" cy="400110"/>
          </a:xfrm>
          <a:prstGeom prst="rect">
            <a:avLst/>
          </a:prstGeom>
          <a:noFill/>
        </p:spPr>
        <p:txBody>
          <a:bodyPr wrap="none" rtlCol="0">
            <a:spAutoFit/>
          </a:bodyPr>
          <a:lstStyle/>
          <a:p>
            <a:r>
              <a:rPr lang="es-MX" sz="2000" dirty="0" err="1">
                <a:solidFill>
                  <a:srgbClr val="FF0000"/>
                </a:solidFill>
              </a:rPr>
              <a:t>What</a:t>
            </a:r>
            <a:r>
              <a:rPr lang="es-MX" sz="2000" dirty="0">
                <a:solidFill>
                  <a:srgbClr val="FF0000"/>
                </a:solidFill>
              </a:rPr>
              <a:t> do </a:t>
            </a:r>
            <a:r>
              <a:rPr lang="es-MX" sz="2000" dirty="0" err="1">
                <a:solidFill>
                  <a:srgbClr val="FF0000"/>
                </a:solidFill>
              </a:rPr>
              <a:t>you</a:t>
            </a:r>
            <a:r>
              <a:rPr lang="es-MX" sz="2000" dirty="0">
                <a:solidFill>
                  <a:srgbClr val="FF0000"/>
                </a:solidFill>
              </a:rPr>
              <a:t> </a:t>
            </a:r>
            <a:r>
              <a:rPr lang="es-MX" sz="2000" dirty="0" err="1">
                <a:solidFill>
                  <a:srgbClr val="FF0000"/>
                </a:solidFill>
              </a:rPr>
              <a:t>think</a:t>
            </a:r>
            <a:r>
              <a:rPr lang="es-MX" sz="2000" dirty="0">
                <a:solidFill>
                  <a:srgbClr val="FF0000"/>
                </a:solidFill>
              </a:rPr>
              <a:t> </a:t>
            </a:r>
            <a:r>
              <a:rPr lang="es-MX" sz="2000" dirty="0" err="1">
                <a:solidFill>
                  <a:srgbClr val="FF0000"/>
                </a:solidFill>
              </a:rPr>
              <a:t>about</a:t>
            </a:r>
            <a:r>
              <a:rPr lang="es-MX" sz="2000" dirty="0">
                <a:solidFill>
                  <a:srgbClr val="FF0000"/>
                </a:solidFill>
              </a:rPr>
              <a:t> </a:t>
            </a:r>
            <a:r>
              <a:rPr lang="es-MX" sz="2000" dirty="0" err="1">
                <a:solidFill>
                  <a:srgbClr val="FF0000"/>
                </a:solidFill>
              </a:rPr>
              <a:t>there</a:t>
            </a:r>
            <a:r>
              <a:rPr lang="es-MX" sz="2000" dirty="0">
                <a:solidFill>
                  <a:srgbClr val="FF0000"/>
                </a:solidFill>
              </a:rPr>
              <a:t> </a:t>
            </a:r>
            <a:r>
              <a:rPr lang="es-MX" sz="2000" dirty="0" err="1">
                <a:solidFill>
                  <a:srgbClr val="FF0000"/>
                </a:solidFill>
              </a:rPr>
              <a:t>being</a:t>
            </a:r>
            <a:r>
              <a:rPr lang="es-MX" sz="2000" dirty="0">
                <a:solidFill>
                  <a:srgbClr val="FF0000"/>
                </a:solidFill>
              </a:rPr>
              <a:t> </a:t>
            </a:r>
            <a:r>
              <a:rPr lang="es-MX" sz="2000" dirty="0" err="1">
                <a:solidFill>
                  <a:srgbClr val="FF0000"/>
                </a:solidFill>
              </a:rPr>
              <a:t>water</a:t>
            </a:r>
            <a:r>
              <a:rPr lang="es-MX" sz="2000" dirty="0">
                <a:solidFill>
                  <a:srgbClr val="FF0000"/>
                </a:solidFill>
              </a:rPr>
              <a:t> in </a:t>
            </a:r>
            <a:r>
              <a:rPr lang="es-MX" sz="2000" dirty="0" err="1">
                <a:solidFill>
                  <a:srgbClr val="FF0000"/>
                </a:solidFill>
              </a:rPr>
              <a:t>the</a:t>
            </a:r>
            <a:r>
              <a:rPr lang="es-MX" sz="2000" dirty="0">
                <a:solidFill>
                  <a:srgbClr val="FF0000"/>
                </a:solidFill>
              </a:rPr>
              <a:t> </a:t>
            </a:r>
            <a:r>
              <a:rPr lang="es-MX" sz="2000" dirty="0" err="1">
                <a:solidFill>
                  <a:srgbClr val="FF0000"/>
                </a:solidFill>
              </a:rPr>
              <a:t>river</a:t>
            </a:r>
            <a:r>
              <a:rPr lang="es-MX" sz="2000" dirty="0">
                <a:solidFill>
                  <a:srgbClr val="FF0000"/>
                </a:solidFill>
              </a:rPr>
              <a:t>?</a:t>
            </a:r>
          </a:p>
        </p:txBody>
      </p:sp>
      <p:graphicFrame>
        <p:nvGraphicFramePr>
          <p:cNvPr id="6" name="3 Gráfico"/>
          <p:cNvGraphicFramePr>
            <a:graphicFrameLocks/>
          </p:cNvGraphicFramePr>
          <p:nvPr>
            <p:extLst>
              <p:ext uri="{D42A27DB-BD31-4B8C-83A1-F6EECF244321}">
                <p14:modId xmlns:p14="http://schemas.microsoft.com/office/powerpoint/2010/main" val="4239451979"/>
              </p:ext>
            </p:extLst>
          </p:nvPr>
        </p:nvGraphicFramePr>
        <p:xfrm>
          <a:off x="1511724" y="2132856"/>
          <a:ext cx="6120680" cy="3938047"/>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data:image/jpeg;base64,/9j/4AAQSkZJRgABAQAAAQABAAD/2wCEAAkGBxQSEBAQEBQTFBUWEBUQExQQFBUVEBARGBUdFxQSFBUYHCggGBolHBcVITEjJSkrLi4uFx8zODMsNygtLisBCgoKDg0OGxAQGjckHCQsLC0sNCw3Ly0sLywsNzYsLC0sLDQsNCwsLCwsLCwsLCwsLCwsLCwvLCwtLDQ0LCwsLP/AABEIAKEBOQMBIgACEQEDEQH/xAAcAAEAAgIDAQAAAAAAAAAAAAAABgcEBQEDCAL/xABUEAABAwIBBQURCwoFBQAAAAABAAIDBBEFBxIhMUEGE1FhcRQXIjI1UlNUc4GCkZOys8HRFRYzQ2RydKGi0tMjJDZidZKUpLHjNEKDo+ElVWPC8P/EABkBAQADAQEAAAAAAAAAAAAAAAACAwQBBf/EACkRAQACAQEHBAMBAQEAAAAAAAABAgMRBBITITFBUTIzcYEUImFS8CT/2gAMAwEAAhEDEQA/ALxREQEREBERAREQEREBERAREQEREBERAREQEREBERAREQEREBERAREQEREBERAREQEREBERAREQEREBERAREQFXW7bKWaOqNLBCyUsaN9c95aGvIuGAAHUCCTx2U03Q4s2kpZql+qNhcB179TGDjLiB31SWTvBjiOIulqBvjGF1TUZwu2R7ic1hB2F1zbgYQtODHWYm9+kIXmekNvz46jteD9565GWOo1mmhI2gPeCRwA6bKz/evRdqUvkIvuqncrtJFFWRNp444mmlBtExrGudvjxnENA06B4lbinDktu7qNt6I11XlQVQliilaCBJG2QA6wHNDgD413rW7mv8FR/RYfRhbJYp5StERFwEREBcErh7wASTYAXJOoDhuqWyjZQDUF1JRuIhvmySN6aoPWstpzPO5NdmPHbJOkI2tonlXlLw6N7mGZzi0lp3uKVzbjXZwbY94rEdlXw8anTHkhd67KH7nMme+QiSsfJG51i2OPNBY39ckHouLZ/TcNyX0m19QfDZ9xXzXBHKZlHWzZuyuUPW1J5I2+t663ZX6LZFVHwIvxFityZUXDOf9Qepq7G5NaHrZjyyn1Bc/wDP/Xf3cuyxUuyCpPei/EXwcsdN2vU/7X312jJxQdjkPLNJ6nLioyc0Lo3NbG9jiCGyCWRxYdjs1zi13IV3XZ/EufumuA45DWQtnp3ZzToIOh7HbWPGxwWyXnWKarwWs0cVxp3iqiB5OPXraT47q3PbrqarhbK2RjDqfHK9rZI3cDgT4jtVeXDu845wlW2vKUgRYjcShOqWI8kjfavp1dHYkPYbAnQ5vtVOkpFTiEUdt8kYy+rPe1t/GV0e7lN2eHyrPavNDpJKqV0kjs6R95HOeSbnXbkGocC7vch3C36/Ytv4cd7KuL/HpH3cpuzw+VZ7U93Kbs8PlWe1ebvch3C36/YnuQ7hb9fsT8Sv+ji/x6UixeB5DWTROJ1BsjSTyC6zV5Wq6AsAJsb8HCr/AMmFe+bC6d8hLnDPiuSSS1kjmNuTrNgFVm2fhxvRKVb6zolSIizJiIiAiIgIiICIiAiLFxWvZTwS1EpsyON0juGwF7DhJ1DlSI1FVZbcfu+KgYdDLTzfOItGw8gu7vtUxyYYBzJQMLxaWb8vJfW3OHQMPI22jhLlVW5GgfimK75OLgyGrqNrcwEZsXJfMZ80HgXoNa8/6UjHH2rpzneYtdNYZo1nXyKh8plWZ8SMUekxtjpmjrpCc4j96S3eV41nT+IKjNyLN+x2HfOivWzSG+1zM+Rp/eaPEmy8pm3iDJ4X3htLvUMMN773EyO/DmtDb/UslEWRYIiICIiCrMt2LyxinpY3ZscrHvlDdDn5paGtJ63SdG3vLpyb7kWMjirprPke0Pib/lhaRodxvI27L6OFYuXb4ei7jL5zVM9xw/MKIfJo/NC2TO7gjTur01s24X1mHgPiWwpoM0cf/wBoXesaxqd6PAfEm8u4D4ltkQaoU7utKGnd1p+pbVEEVxzBYquIwztuNbXDp43bHNOw/wBdqrOfJXU3IZLTuF9BeZGkjjaGOt4yrsqaW+kaD9RWNzK7g/orsea1OUIzWJUucltZ19L5ST8JYGMbgqqmhfUSmAsYAXZj3F2khosCwbSNqvfmV3B9YUZykQOGF1ZI2R8HZWK6m03m0RKE0hSuEfC+CVu1pMI+F8Fy3a3W6qhERRGuxrpW8quXJB1Jg7pP6ZyprGulbyq5ckHUmDuk/pnKjavb+08fqTRERecvEREBERAREQEREBVZltx7NZFQMOl9p5rdY0/k2nlcC7wBwqzquobFG+WQhrGML3OOprWi5PiC8+4dC/GMXu8HNllMsg7HTMt0HF0Iay/C6607NSN7fnpCvJPLRZuSHAeZ6ETvFpKm0pvrbCPgm+Il3hqdLhjQAABYAWAGoDYAuVRe83tNpTiNI0ayoP5Q8oVI7g+rsH0mo9HKrskPRn5x/qqO3GVDI8aiklc1jG1NRnPe4NY27JALuOgaSB31p2b03+EL9YehkWp981H23S+Xi+8nvmo+26Xy8X3lm3beE9YbZFiUOJwzX3iaKW2vepGvzeXNJsstRmNHRERBTeXT/E0fcX+eFYu4eC1BRu2mmj73QBVxl0P51SD5O4/bVnbkBago/o0XmBasvs0V19UtwiIsqwREQEREBERAUUyo9Saz5sfpmKVqKZUepNZ82P0zFPH6o+XLdFD4R8L4Llu1pMI+F8Fy3a9e3VmERFEa7Gulbyq5ckHUmDuk/pnKmsa6VvKrlyQdSYO6T+mcqNq9v7Tx+pNERF5y9g45ijaWmmqZAS2NheQ3pncDRfaTYd9Vrz5vkf8AMf21MspXUqt7kPPaqN3PUjJN9z2h1s2176L3vq5Atmz4qWrM2hVe0xPJYHPm+R/zH9tOfN8j/mP7ajHuTD2MeN3tT3Jh7GPG72q7g4vCG/ZJ+fN8j/mP7ac+b5H/ADH9tRj3Jh7GPG72rUboaNkYjzGhty69r6dXCuxhxT2N+z0LufxZtXTQ1UYLWyNzs13TNIJDmm3AQQtg9wAJJAAFyToAA1klUnufym8x0MFLHT574w4F75M1ly8u0AAk6+JabEN0GI4u/eW58jb/AAFM0thHBvhvq43uss/4tt6e0LOJGiQ5TsoDJ2OoqNwMR+GmHSygG+ZH+pcaXbdQ0aTJske5h1LTvqZ25ss9s1rtDo4BpaCNhJJJHzb6QujcNkzbTubUVubLMCHMjbphhOwm/TvHiGy+gqxlzLkrFeHTp3K1nXWRERZVjofSNOnSNuhVPieSGZ00r4qiLMdI57d8a4PAcb5ptcG19at9FZjy2p6XJrE9VL852p7Yp/3ZPYnOdqe2Kf8Adk9iuhFZ+Vk8o8Orz/jO4ivw1wqI7uDdO/UhdnR8Oe3pgPG22tSzcBlLknmho6toe6Q5jJ47Al1iRvjBo021ttrGjarUVAYMLbogB/3ObV896urfjVnfjnEIzG7PJf6IiwrVLZcz+eUw+TX/ANx3sVq7lhaipB8mi8wKp8uR/PYPog9I9W3ucFqOl+jReYFqy+1RXX1S2KIiyrBERAREQEREBRTKj1JrPmx+mYpUorlR6k1nzY/TMUsfqj5cnoofCPhfBct2tJhHwvguW7XsW6swiIojXY10reVXLkg6kwd0n9M5U1jXSt5VcuSDqTB3Sf0zlRtXt/aeP1JoiIvOXozlK6lVvch57VR25ybN33Re+b/7K8cpXUqt7kPPaqJwT4zwfWvQ2X25+VOTq3/NvF9f/Cc28X1/8LERX6QrZfNvF9f/AAtPuinzhHotYu9SzVrMb1M5T6l2scxaWTzcXRTUFNUzQNkkeHlxkc9zTaRzR0BObqA2Kw6SlZE0MiYyNo1NjaGtHIBoUbyXH/pNH82T0r1Kl5ma0zeYme7RWI0ERFUkIiICIiAiIgKgcH/SIftObz3q/lQOD/pEP2nN571q2bpb4V37L+REWVYpDLifz+H6G30siuDAP8LTfR4vMCq/LVgk754qtkbnwtphG9zNO9uEjjdw12IeNOrQb7F97jMqTWtjp65ua0NDGTRAloaBYb425OwaW+Latl6TfFXd56K4nS06rcRRv3+Yf21F9r2J7/MP7ai+17Fm4d/CesJIijfv8w7tqL7XsW9pKtkrGSROD2OaHNc03a5p1EFcmsx1h3V3oiKIL4lkDWlziAACSSbAAaySdQX04qjMo+7M10vMlKS6APa0Zl71Ul9FuFt7ADadPArMWKck6Qja2jd7qsrNnOjw9rSAbGeUHNPDmMNvGdHEdah9ViGK1rHB/NcsbrXDYi2BwBuOkYGkaAVY+4PJ1HTNbPVtbJOdIY6zooNNxYW0v49mzhNgPbcEcIsr+LjxzpSuv9lHdmery7g5/KD5pW8XTim46tpJnRthmeASGSQsdI17NjrtBsSNh0rG9y6/sFX5CT7q3b1bc4lVpLPRYHuXX9gq/ISfdT3Lr+wVfkJPupy8uaS+ca6VvKrlyQdSYO6T+mcqbGA10hDeZqom+jOheB3yQAOUlXxuEwV1HQQU8nTgOe+xuGve4vLQdtr27yzbVaNzTXusxxzSBEReeuRnKV1Kre5Dz2qicE+M8H1q9spXUqt7kPPaqJwT4zwfWvQ2T25+VOTq2iIi0KxazG9TOU+pbNazG9TOU+pdjqLvyV9SaT/V9M9SxRPJX1JpP9X0z1LF5WX1z8y016QIiKt0REQEREBERAVA4P8ApEP2nN571fyoHB/0iH7Tm8961bN0t8K79l/IiLKscEKEbp8mlNVO3yO9PITdxiaDG++1zOHjBHHdThFKt7VnWsuTGqqecy3tt3kB99Ocy3tt3kB99Wsit/Jy+XNyqgd3m4YYdHDIJjLvkhZYxhmbZt73zjdT7JlKfcynAJ0GQa//ACFYeXMfmtIflJ9GfYu/Jeb4bD3SQfbKtvabYYmfKMRpbksKHpW8gX0UaNA5FgY5ijKWnmqJOljYXW2uP+Vo4ybDvrH1WILld3V7zEKKF35SVpMxGuOE6M3iL/6X4QsbJBuSzWjEJ29E4EU7SNLGajKb7XbOLTt0Q7cvhcmL4k98+lpfv9SR0uZewiHBe2aOIHgXoGNoAAAsBoAGoDgC15Z4VOHHXurr+06vpcoiyLHFkXKIOEXKIOLIFyiAiIgjOUrqVW9yHntVE4J8Z4PrV7ZSupVb3Iee1UTgnxng+tehsntz8qcnVtERFoVi1mN6mcp9S2a1mN6mcp9S7HUXVkuqWjCaUE9l2Hsz1Kua2cP1FQbJmCcLp9G2X0z1KM08BXlZfXb5lor0hsea2cP1FdscgdpButQvpjyDcaFWk26LFjrRbotB4tS+ubG8fiQZCLG5tbx+JObW8fiQZKLG5tbx+JdU9ZcWbccJPqQfdVU26FuvaeDkVE4F+kDf2lN571dCpfAf0gb+0pvPetezdLfCu/Z6BREWRYIiICIuCgrXLmRzJSjbzSdG0/k3XXbko6nxd2kH21D8rWKGpxEU0d3CECBreuneQXW8cbfBKtPcphW8U8EA+LjaHHrpNbj33Ela7/rhrE9+auOdkiuqby0bot8lZQxnoYjvk1tspb0DeOzST4Q4FaeP4o2lpZ6h+qOMut1ztTW8pdYd9Unk+wt+IYnv0/RBj+a5jsdJn3YzkLtNuBhCjs1YjXJPSHbz2Wjk13O8x0TA5tppbSzdcCeljPzRo5SVLVwFys9rTadZSiNBERcdEREBERAREQEREEZyldSq3uQ89qonBPjPB9a9Cbr8LdVUNTTxkB74yGZ2hucCCATsBItfjVJc7rExqpj3podP21v2W9YpMTOnNTkiZl8WSy++d5ifa7vLQ/iJzvMT7Xd5aH8RaN6n+oQ3Z8Piy1mN6mcp9S23O8xPtd3lofxE53WJnXTHvzQ/fXYvT/UG7Ph04RuNxCohZNTxOMTrljt+jaDYkGzS+40g6wFmc7vFOxH+Ii++rk3F4U+loKanltnsYc7NN2hznFxAO22da/Et2sdtrtEzpELYxw891mT3EYmOkMJcGjOIjka99tua0G55BpWz3G5QnRZsFaXPj6Vs2kyR8Um17ePWOPZeKge7vJ1HWZ1RTZsVRrOyKc/rgdK79Yd++xGeuT9ckOTSY51SCGZr2texwc1wDmuaQWuB1EEawvtUZSTYnRZ8ETaqKziXMEO+MDtpaSxzbHhboPGu/wB8mL9fVfwrPwknZJ7WjQ4n8XYipP3yYv19V/Cs/CT3yYv19V/Cs/CXPxLeY/76OJHhdiKk/fJi/X1X8Kz8JdVXjWKysdFI6qc1wzXNFPmlw4LsjB08F9KfiW8wcSPCTbu939s+moncLZZ2nVwsiPDwv8XCOzJduFkMkWIVN42tOfDGdD5CQQJH36Vum4Gs69WvMyeZNszMq69vRCzoqdw0MOx8o2u4G7NunQLUTJlrSu5j+5diszOsiIiyLBERAQouCg8/PG+7oTbbiv1Nm9jVfsEeaAPHyqi90u4/EIK6aeCOVwdPJPHLTm7hnuLgNBzmuF7Lo5qxtu3EO+JD6lvyY4yxXS0dFVZ3dUky247cw0LDqO/zWO21o2ni0ud3mqV5LcC5loI3OFpJ7TyX0EA/BtPI22jhJVYbndzdXW4hG6rjnsZGyTyTsc3OYy3Q3cNJIa1thwq/mDQqs0xSkY4+3a851fSIiyrBERAREQEREBERAREQEREBERAREQEREBERAREQEREBERAREQEREBERAREQEREBERAREQEREBERAREQEREBERAREQEREBERAREQEREBERAREQEREBERAREQEREBERAREQEREBERAREQEREBERAREQER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BAQEBQTFBUWEBUQExQQFBUVEBARGBUdFxQSFBUYHCggGBolHBcVITEjJSkrLi4uFx8zODMsNygtLisBCgoKDg0OGxAQGjckHCQsLC0sNCw3Ly0sLywsNzYsLC0sLDQsNCwsLCwsLCwsLCwsLCwsLCwvLCwtLDQ0LCwsLP/AABEIAKEBOQMBIgACEQEDEQH/xAAcAAEAAgIDAQAAAAAAAAAAAAAABgcEBQEDCAL/xABUEAABAwIBBQURCwoFBQAAAAABAAIDBBEFBxIhMUEGE1FhcRQXIjI1UlNUc4GCkZOys8HRFRYzQ2RydKGi0tMjJDZidZKUpLHjNEKDo+ElVWPC8P/EABkBAQADAQEAAAAAAAAAAAAAAAACAwQBBf/EACkRAQACAQEHBAMBAQEAAAAAAAABAgMRBBITITFBUTIzcYEUImFS8CT/2gAMAwEAAhEDEQA/ALxREQEREBERAREQEREBERAREQEREBERAREQEREBERAREQEREBERAREQEREBERAREQEREBERAREQEREBERAREQFXW7bKWaOqNLBCyUsaN9c95aGvIuGAAHUCCTx2U03Q4s2kpZql+qNhcB179TGDjLiB31SWTvBjiOIulqBvjGF1TUZwu2R7ic1hB2F1zbgYQtODHWYm9+kIXmekNvz46jteD9565GWOo1mmhI2gPeCRwA6bKz/evRdqUvkIvuqncrtJFFWRNp444mmlBtExrGudvjxnENA06B4lbinDktu7qNt6I11XlQVQliilaCBJG2QA6wHNDgD413rW7mv8FR/RYfRhbJYp5StERFwEREBcErh7wASTYAXJOoDhuqWyjZQDUF1JRuIhvmySN6aoPWstpzPO5NdmPHbJOkI2tonlXlLw6N7mGZzi0lp3uKVzbjXZwbY94rEdlXw8anTHkhd67KH7nMme+QiSsfJG51i2OPNBY39ckHouLZ/TcNyX0m19QfDZ9xXzXBHKZlHWzZuyuUPW1J5I2+t663ZX6LZFVHwIvxFityZUXDOf9Qepq7G5NaHrZjyyn1Bc/wDP/Xf3cuyxUuyCpPei/EXwcsdN2vU/7X312jJxQdjkPLNJ6nLioyc0Lo3NbG9jiCGyCWRxYdjs1zi13IV3XZ/EufumuA45DWQtnp3ZzToIOh7HbWPGxwWyXnWKarwWs0cVxp3iqiB5OPXraT47q3PbrqarhbK2RjDqfHK9rZI3cDgT4jtVeXDu845wlW2vKUgRYjcShOqWI8kjfavp1dHYkPYbAnQ5vtVOkpFTiEUdt8kYy+rPe1t/GV0e7lN2eHyrPavNDpJKqV0kjs6R95HOeSbnXbkGocC7vch3C36/Ytv4cd7KuL/HpH3cpuzw+VZ7U93Kbs8PlWe1ebvch3C36/YnuQ7hb9fsT8Sv+ji/x6UixeB5DWTROJ1BsjSTyC6zV5Wq6AsAJsb8HCr/AMmFe+bC6d8hLnDPiuSSS1kjmNuTrNgFVm2fhxvRKVb6zolSIizJiIiAiIgIiICIiAiLFxWvZTwS1EpsyON0juGwF7DhJ1DlSI1FVZbcfu+KgYdDLTzfOItGw8gu7vtUxyYYBzJQMLxaWb8vJfW3OHQMPI22jhLlVW5GgfimK75OLgyGrqNrcwEZsXJfMZ80HgXoNa8/6UjHH2rpzneYtdNYZo1nXyKh8plWZ8SMUekxtjpmjrpCc4j96S3eV41nT+IKjNyLN+x2HfOivWzSG+1zM+Rp/eaPEmy8pm3iDJ4X3htLvUMMN773EyO/DmtDb/UslEWRYIiICIiCrMt2LyxinpY3ZscrHvlDdDn5paGtJ63SdG3vLpyb7kWMjirprPke0Pib/lhaRodxvI27L6OFYuXb4ei7jL5zVM9xw/MKIfJo/NC2TO7gjTur01s24X1mHgPiWwpoM0cf/wBoXesaxqd6PAfEm8u4D4ltkQaoU7utKGnd1p+pbVEEVxzBYquIwztuNbXDp43bHNOw/wBdqrOfJXU3IZLTuF9BeZGkjjaGOt4yrsqaW+kaD9RWNzK7g/orsea1OUIzWJUucltZ19L5ST8JYGMbgqqmhfUSmAsYAXZj3F2khosCwbSNqvfmV3B9YUZykQOGF1ZI2R8HZWK6m03m0RKE0hSuEfC+CVu1pMI+F8Fy3a3W6qhERRGuxrpW8quXJB1Jg7pP6ZyprGulbyq5ckHUmDuk/pnKjavb+08fqTRERecvEREBERAREQEREBVZltx7NZFQMOl9p5rdY0/k2nlcC7wBwqzquobFG+WQhrGML3OOprWi5PiC8+4dC/GMXu8HNllMsg7HTMt0HF0Iay/C6607NSN7fnpCvJPLRZuSHAeZ6ETvFpKm0pvrbCPgm+Il3hqdLhjQAABYAWAGoDYAuVRe83tNpTiNI0ayoP5Q8oVI7g+rsH0mo9HKrskPRn5x/qqO3GVDI8aiklc1jG1NRnPe4NY27JALuOgaSB31p2b03+EL9YehkWp981H23S+Xi+8nvmo+26Xy8X3lm3beE9YbZFiUOJwzX3iaKW2vepGvzeXNJsstRmNHRERBTeXT/E0fcX+eFYu4eC1BRu2mmj73QBVxl0P51SD5O4/bVnbkBago/o0XmBasvs0V19UtwiIsqwREQEREBERAUUyo9Saz5sfpmKVqKZUepNZ82P0zFPH6o+XLdFD4R8L4Llu1pMI+F8Fy3a9e3VmERFEa7Gulbyq5ckHUmDuk/pnKmsa6VvKrlyQdSYO6T+mcqNq9v7Tx+pNERF5y9g45ijaWmmqZAS2NheQ3pncDRfaTYd9Vrz5vkf8AMf21MspXUqt7kPPaqN3PUjJN9z2h1s2176L3vq5Atmz4qWrM2hVe0xPJYHPm+R/zH9tOfN8j/mP7ajHuTD2MeN3tT3Jh7GPG72q7g4vCG/ZJ+fN8j/mP7ac+b5H/ADH9tRj3Jh7GPG72rUboaNkYjzGhty69r6dXCuxhxT2N+z0LufxZtXTQ1UYLWyNzs13TNIJDmm3AQQtg9wAJJAAFyToAA1klUnufym8x0MFLHT574w4F75M1ly8u0AAk6+JabEN0GI4u/eW58jb/AAFM0thHBvhvq43uss/4tt6e0LOJGiQ5TsoDJ2OoqNwMR+GmHSygG+ZH+pcaXbdQ0aTJske5h1LTvqZ25ss9s1rtDo4BpaCNhJJJHzb6QujcNkzbTubUVubLMCHMjbphhOwm/TvHiGy+gqxlzLkrFeHTp3K1nXWRERZVjofSNOnSNuhVPieSGZ00r4qiLMdI57d8a4PAcb5ptcG19at9FZjy2p6XJrE9VL852p7Yp/3ZPYnOdqe2Kf8Adk9iuhFZ+Vk8o8Orz/jO4ivw1wqI7uDdO/UhdnR8Oe3pgPG22tSzcBlLknmho6toe6Q5jJ47Al1iRvjBo021ttrGjarUVAYMLbogB/3ObV896urfjVnfjnEIzG7PJf6IiwrVLZcz+eUw+TX/ANx3sVq7lhaipB8mi8wKp8uR/PYPog9I9W3ucFqOl+jReYFqy+1RXX1S2KIiyrBERAREQEREBRTKj1JrPmx+mYpUorlR6k1nzY/TMUsfqj5cnoofCPhfBct2tJhHwvguW7XsW6swiIojXY10reVXLkg6kwd0n9M5U1jXSt5VcuSDqTB3Sf0zlRtXt/aeP1JoiIvOXozlK6lVvch57VR25ybN33Re+b/7K8cpXUqt7kPPaqJwT4zwfWvQ2X25+VOTq3/NvF9f/Cc28X1/8LERX6QrZfNvF9f/AAtPuinzhHotYu9SzVrMb1M5T6l2scxaWTzcXRTUFNUzQNkkeHlxkc9zTaRzR0BObqA2Kw6SlZE0MiYyNo1NjaGtHIBoUbyXH/pNH82T0r1Kl5ma0zeYme7RWI0ERFUkIiICIiAiIgKgcH/SIftObz3q/lQOD/pEP2nN571q2bpb4V37L+REWVYpDLifz+H6G30siuDAP8LTfR4vMCq/LVgk754qtkbnwtphG9zNO9uEjjdw12IeNOrQb7F97jMqTWtjp65ua0NDGTRAloaBYb425OwaW+Latl6TfFXd56K4nS06rcRRv3+Yf21F9r2J7/MP7ai+17Fm4d/CesJIijfv8w7tqL7XsW9pKtkrGSROD2OaHNc03a5p1EFcmsx1h3V3oiKIL4lkDWlziAACSSbAAaySdQX04qjMo+7M10vMlKS6APa0Zl71Ul9FuFt7ADadPArMWKck6Qja2jd7qsrNnOjw9rSAbGeUHNPDmMNvGdHEdah9ViGK1rHB/NcsbrXDYi2BwBuOkYGkaAVY+4PJ1HTNbPVtbJOdIY6zooNNxYW0v49mzhNgPbcEcIsr+LjxzpSuv9lHdmery7g5/KD5pW8XTim46tpJnRthmeASGSQsdI17NjrtBsSNh0rG9y6/sFX5CT7q3b1bc4lVpLPRYHuXX9gq/ISfdT3Lr+wVfkJPupy8uaS+ca6VvKrlyQdSYO6T+mcqbGA10hDeZqom+jOheB3yQAOUlXxuEwV1HQQU8nTgOe+xuGve4vLQdtr27yzbVaNzTXusxxzSBEReeuRnKV1Kre5Dz2qicE+M8H1q9spXUqt7kPPaqJwT4zwfWvQ2T25+VOTq2iIi0KxazG9TOU+pbNazG9TOU+pdjqLvyV9SaT/V9M9SxRPJX1JpP9X0z1LF5WX1z8y016QIiKt0REQEREBERAVA4P8ApEP2nN571fyoHB/0iH7Tm8961bN0t8K79l/IiLKscEKEbp8mlNVO3yO9PITdxiaDG++1zOHjBHHdThFKt7VnWsuTGqqecy3tt3kB99Ocy3tt3kB99Wsit/Jy+XNyqgd3m4YYdHDIJjLvkhZYxhmbZt73zjdT7JlKfcynAJ0GQa//ACFYeXMfmtIflJ9GfYu/Jeb4bD3SQfbKtvabYYmfKMRpbksKHpW8gX0UaNA5FgY5ijKWnmqJOljYXW2uP+Vo4ybDvrH1WILld3V7zEKKF35SVpMxGuOE6M3iL/6X4QsbJBuSzWjEJ29E4EU7SNLGajKb7XbOLTt0Q7cvhcmL4k98+lpfv9SR0uZewiHBe2aOIHgXoGNoAAAsBoAGoDgC15Z4VOHHXurr+06vpcoiyLHFkXKIOEXKIOLIFyiAiIgjOUrqVW9yHntVE4J8Z4PrV7ZSupVb3Iee1UTgnxng+tehsntz8qcnVtERFoVi1mN6mcp9S2a1mN6mcp9S7HUXVkuqWjCaUE9l2Hsz1Kua2cP1FQbJmCcLp9G2X0z1KM08BXlZfXb5lor0hsea2cP1FdscgdpButQvpjyDcaFWk26LFjrRbotB4tS+ubG8fiQZCLG5tbx+JObW8fiQZKLG5tbx+JdU9ZcWbccJPqQfdVU26FuvaeDkVE4F+kDf2lN571dCpfAf0gb+0pvPetezdLfCu/Z6BREWRYIiICIuCgrXLmRzJSjbzSdG0/k3XXbko6nxd2kH21D8rWKGpxEU0d3CECBreuneQXW8cbfBKtPcphW8U8EA+LjaHHrpNbj33Ela7/rhrE9+auOdkiuqby0bot8lZQxnoYjvk1tspb0DeOzST4Q4FaeP4o2lpZ6h+qOMut1ztTW8pdYd9Unk+wt+IYnv0/RBj+a5jsdJn3YzkLtNuBhCjs1YjXJPSHbz2Wjk13O8x0TA5tppbSzdcCeljPzRo5SVLVwFys9rTadZSiNBERcdEREBERAREQEREEZyldSq3uQ89qonBPjPB9a9Cbr8LdVUNTTxkB74yGZ2hucCCATsBItfjVJc7rExqpj3podP21v2W9YpMTOnNTkiZl8WSy++d5ifa7vLQ/iJzvMT7Xd5aH8RaN6n+oQ3Z8Piy1mN6mcp9S23O8xPtd3lofxE53WJnXTHvzQ/fXYvT/UG7Ph04RuNxCohZNTxOMTrljt+jaDYkGzS+40g6wFmc7vFOxH+Ii++rk3F4U+loKanltnsYc7NN2hznFxAO22da/Et2sdtrtEzpELYxw891mT3EYmOkMJcGjOIjka99tua0G55BpWz3G5QnRZsFaXPj6Vs2kyR8Um17ePWOPZeKge7vJ1HWZ1RTZsVRrOyKc/rgdK79Yd++xGeuT9ckOTSY51SCGZr2texwc1wDmuaQWuB1EEawvtUZSTYnRZ8ETaqKziXMEO+MDtpaSxzbHhboPGu/wB8mL9fVfwrPwknZJ7WjQ4n8XYipP3yYv19V/Cs/CT3yYv19V/Cs/CXPxLeY/76OJHhdiKk/fJi/X1X8Kz8JdVXjWKysdFI6qc1wzXNFPmlw4LsjB08F9KfiW8wcSPCTbu939s+moncLZZ2nVwsiPDwv8XCOzJduFkMkWIVN42tOfDGdD5CQQJH36Vum4Gs69WvMyeZNszMq69vRCzoqdw0MOx8o2u4G7NunQLUTJlrSu5j+5diszOsiIiyLBERAQouCg8/PG+7oTbbiv1Nm9jVfsEeaAPHyqi90u4/EIK6aeCOVwdPJPHLTm7hnuLgNBzmuF7Lo5qxtu3EO+JD6lvyY4yxXS0dFVZ3dUky247cw0LDqO/zWO21o2ni0ud3mqV5LcC5loI3OFpJ7TyX0EA/BtPI22jhJVYbndzdXW4hG6rjnsZGyTyTsc3OYy3Q3cNJIa1thwq/mDQqs0xSkY4+3a851fSIiyrBERAREQEREBERAREQEREBERAREQEREBERAREQEREBERAREQEREBERAREQEREBERAREQEREBERAREQEREBERAREQEREBERAREQEREBERAREQEREBERAREQEREBERAREQEREBERAREQEREBERAREQERE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xQSEBAQEBQTFBUWEBUQExQQFBUVEBARGBUdFxQSFBUYHCggGBolHBcVITEjJSkrLi4uFx8zODMsNygtLisBCgoKDg0OGxAQGjckHCQsLC0sNCw3Ly0sLywsNzYsLC0sLDQsNCwsLCwsLCwsLCwsLCwsLCwvLCwtLDQ0LCwsLP/AABEIAKEBOQMBIgACEQEDEQH/xAAcAAEAAgIDAQAAAAAAAAAAAAAABgcEBQEDCAL/xABUEAABAwIBBQURCwoFBQAAAAABAAIDBBEFBxIhMUEGE1FhcRQXIjI1UlNUc4GCkZOys8HRFRYzQ2RydKGi0tMjJDZidZKUpLHjNEKDo+ElVWPC8P/EABkBAQADAQEAAAAAAAAAAAAAAAACAwQBBf/EACkRAQACAQEHBAMBAQEAAAAAAAABAgMRBBITITFBUTIzcYEUImFS8CT/2gAMAwEAAhEDEQA/ALxREQEREBERAREQEREBERAREQEREBERAREQEREBERAREQEREBERAREQEREBERAREQEREBERAREQEREBERAREQFXW7bKWaOqNLBCyUsaN9c95aGvIuGAAHUCCTx2U03Q4s2kpZql+qNhcB179TGDjLiB31SWTvBjiOIulqBvjGF1TUZwu2R7ic1hB2F1zbgYQtODHWYm9+kIXmekNvz46jteD9565GWOo1mmhI2gPeCRwA6bKz/evRdqUvkIvuqncrtJFFWRNp444mmlBtExrGudvjxnENA06B4lbinDktu7qNt6I11XlQVQliilaCBJG2QA6wHNDgD413rW7mv8FR/RYfRhbJYp5StERFwEREBcErh7wASTYAXJOoDhuqWyjZQDUF1JRuIhvmySN6aoPWstpzPO5NdmPHbJOkI2tonlXlLw6N7mGZzi0lp3uKVzbjXZwbY94rEdlXw8anTHkhd67KH7nMme+QiSsfJG51i2OPNBY39ckHouLZ/TcNyX0m19QfDZ9xXzXBHKZlHWzZuyuUPW1J5I2+t663ZX6LZFVHwIvxFityZUXDOf9Qepq7G5NaHrZjyyn1Bc/wDP/Xf3cuyxUuyCpPei/EXwcsdN2vU/7X312jJxQdjkPLNJ6nLioyc0Lo3NbG9jiCGyCWRxYdjs1zi13IV3XZ/EufumuA45DWQtnp3ZzToIOh7HbWPGxwWyXnWKarwWs0cVxp3iqiB5OPXraT47q3PbrqarhbK2RjDqfHK9rZI3cDgT4jtVeXDu845wlW2vKUgRYjcShOqWI8kjfavp1dHYkPYbAnQ5vtVOkpFTiEUdt8kYy+rPe1t/GV0e7lN2eHyrPavNDpJKqV0kjs6R95HOeSbnXbkGocC7vch3C36/Ytv4cd7KuL/HpH3cpuzw+VZ7U93Kbs8PlWe1ebvch3C36/YnuQ7hb9fsT8Sv+ji/x6UixeB5DWTROJ1BsjSTyC6zV5Wq6AsAJsb8HCr/AMmFe+bC6d8hLnDPiuSSS1kjmNuTrNgFVm2fhxvRKVb6zolSIizJiIiAiIgIiICIiAiLFxWvZTwS1EpsyON0juGwF7DhJ1DlSI1FVZbcfu+KgYdDLTzfOItGw8gu7vtUxyYYBzJQMLxaWb8vJfW3OHQMPI22jhLlVW5GgfimK75OLgyGrqNrcwEZsXJfMZ80HgXoNa8/6UjHH2rpzneYtdNYZo1nXyKh8plWZ8SMUekxtjpmjrpCc4j96S3eV41nT+IKjNyLN+x2HfOivWzSG+1zM+Rp/eaPEmy8pm3iDJ4X3htLvUMMN773EyO/DmtDb/UslEWRYIiICIiCrMt2LyxinpY3ZscrHvlDdDn5paGtJ63SdG3vLpyb7kWMjirprPke0Pib/lhaRodxvI27L6OFYuXb4ei7jL5zVM9xw/MKIfJo/NC2TO7gjTur01s24X1mHgPiWwpoM0cf/wBoXesaxqd6PAfEm8u4D4ltkQaoU7utKGnd1p+pbVEEVxzBYquIwztuNbXDp43bHNOw/wBdqrOfJXU3IZLTuF9BeZGkjjaGOt4yrsqaW+kaD9RWNzK7g/orsea1OUIzWJUucltZ19L5ST8JYGMbgqqmhfUSmAsYAXZj3F2khosCwbSNqvfmV3B9YUZykQOGF1ZI2R8HZWK6m03m0RKE0hSuEfC+CVu1pMI+F8Fy3a3W6qhERRGuxrpW8quXJB1Jg7pP6ZyprGulbyq5ckHUmDuk/pnKjavb+08fqTRERecvEREBERAREQEREBVZltx7NZFQMOl9p5rdY0/k2nlcC7wBwqzquobFG+WQhrGML3OOprWi5PiC8+4dC/GMXu8HNllMsg7HTMt0HF0Iay/C6607NSN7fnpCvJPLRZuSHAeZ6ETvFpKm0pvrbCPgm+Il3hqdLhjQAABYAWAGoDYAuVRe83tNpTiNI0ayoP5Q8oVI7g+rsH0mo9HKrskPRn5x/qqO3GVDI8aiklc1jG1NRnPe4NY27JALuOgaSB31p2b03+EL9YehkWp981H23S+Xi+8nvmo+26Xy8X3lm3beE9YbZFiUOJwzX3iaKW2vepGvzeXNJsstRmNHRERBTeXT/E0fcX+eFYu4eC1BRu2mmj73QBVxl0P51SD5O4/bVnbkBago/o0XmBasvs0V19UtwiIsqwREQEREBERAUUyo9Saz5sfpmKVqKZUepNZ82P0zFPH6o+XLdFD4R8L4Llu1pMI+F8Fy3a9e3VmERFEa7Gulbyq5ckHUmDuk/pnKmsa6VvKrlyQdSYO6T+mcqNq9v7Tx+pNERF5y9g45ijaWmmqZAS2NheQ3pncDRfaTYd9Vrz5vkf8AMf21MspXUqt7kPPaqN3PUjJN9z2h1s2176L3vq5Atmz4qWrM2hVe0xPJYHPm+R/zH9tOfN8j/mP7ajHuTD2MeN3tT3Jh7GPG72q7g4vCG/ZJ+fN8j/mP7ac+b5H/ADH9tRj3Jh7GPG72rUboaNkYjzGhty69r6dXCuxhxT2N+z0LufxZtXTQ1UYLWyNzs13TNIJDmm3AQQtg9wAJJAAFyToAA1klUnufym8x0MFLHT574w4F75M1ly8u0AAk6+JabEN0GI4u/eW58jb/AAFM0thHBvhvq43uss/4tt6e0LOJGiQ5TsoDJ2OoqNwMR+GmHSygG+ZH+pcaXbdQ0aTJske5h1LTvqZ25ss9s1rtDo4BpaCNhJJJHzb6QujcNkzbTubUVubLMCHMjbphhOwm/TvHiGy+gqxlzLkrFeHTp3K1nXWRERZVjofSNOnSNuhVPieSGZ00r4qiLMdI57d8a4PAcb5ptcG19at9FZjy2p6XJrE9VL852p7Yp/3ZPYnOdqe2Kf8Adk9iuhFZ+Vk8o8Orz/jO4ivw1wqI7uDdO/UhdnR8Oe3pgPG22tSzcBlLknmho6toe6Q5jJ47Al1iRvjBo021ttrGjarUVAYMLbogB/3ObV896urfjVnfjnEIzG7PJf6IiwrVLZcz+eUw+TX/ANx3sVq7lhaipB8mi8wKp8uR/PYPog9I9W3ucFqOl+jReYFqy+1RXX1S2KIiyrBERAREQEREBRTKj1JrPmx+mYpUorlR6k1nzY/TMUsfqj5cnoofCPhfBct2tJhHwvguW7XsW6swiIojXY10reVXLkg6kwd0n9M5U1jXSt5VcuSDqTB3Sf0zlRtXt/aeP1JoiIvOXozlK6lVvch57VR25ybN33Re+b/7K8cpXUqt7kPPaqJwT4zwfWvQ2X25+VOTq3/NvF9f/Cc28X1/8LERX6QrZfNvF9f/AAtPuinzhHotYu9SzVrMb1M5T6l2scxaWTzcXRTUFNUzQNkkeHlxkc9zTaRzR0BObqA2Kw6SlZE0MiYyNo1NjaGtHIBoUbyXH/pNH82T0r1Kl5ma0zeYme7RWI0ERFUkIiICIiAiIgKgcH/SIftObz3q/lQOD/pEP2nN571q2bpb4V37L+REWVYpDLifz+H6G30siuDAP8LTfR4vMCq/LVgk754qtkbnwtphG9zNO9uEjjdw12IeNOrQb7F97jMqTWtjp65ua0NDGTRAloaBYb425OwaW+Latl6TfFXd56K4nS06rcRRv3+Yf21F9r2J7/MP7ai+17Fm4d/CesJIijfv8w7tqL7XsW9pKtkrGSROD2OaHNc03a5p1EFcmsx1h3V3oiKIL4lkDWlziAACSSbAAaySdQX04qjMo+7M10vMlKS6APa0Zl71Ul9FuFt7ADadPArMWKck6Qja2jd7qsrNnOjw9rSAbGeUHNPDmMNvGdHEdah9ViGK1rHB/NcsbrXDYi2BwBuOkYGkaAVY+4PJ1HTNbPVtbJOdIY6zooNNxYW0v49mzhNgPbcEcIsr+LjxzpSuv9lHdmery7g5/KD5pW8XTim46tpJnRthmeASGSQsdI17NjrtBsSNh0rG9y6/sFX5CT7q3b1bc4lVpLPRYHuXX9gq/ISfdT3Lr+wVfkJPupy8uaS+ca6VvKrlyQdSYO6T+mcqbGA10hDeZqom+jOheB3yQAOUlXxuEwV1HQQU8nTgOe+xuGve4vLQdtr27yzbVaNzTXusxxzSBEReeuRnKV1Kre5Dz2qicE+M8H1q9spXUqt7kPPaqJwT4zwfWvQ2T25+VOTq2iIi0KxazG9TOU+pbNazG9TOU+pdjqLvyV9SaT/V9M9SxRPJX1JpP9X0z1LF5WX1z8y016QIiKt0REQEREBERAVA4P8ApEP2nN571fyoHB/0iH7Tm8961bN0t8K79l/IiLKscEKEbp8mlNVO3yO9PITdxiaDG++1zOHjBHHdThFKt7VnWsuTGqqecy3tt3kB99Ocy3tt3kB99Wsit/Jy+XNyqgd3m4YYdHDIJjLvkhZYxhmbZt73zjdT7JlKfcynAJ0GQa//ACFYeXMfmtIflJ9GfYu/Jeb4bD3SQfbKtvabYYmfKMRpbksKHpW8gX0UaNA5FgY5ijKWnmqJOljYXW2uP+Vo4ybDvrH1WILld3V7zEKKF35SVpMxGuOE6M3iL/6X4QsbJBuSzWjEJ29E4EU7SNLGajKb7XbOLTt0Q7cvhcmL4k98+lpfv9SR0uZewiHBe2aOIHgXoGNoAAAsBoAGoDgC15Z4VOHHXurr+06vpcoiyLHFkXKIOEXKIOLIFyiAiIgjOUrqVW9yHntVE4J8Z4PrV7ZSupVb3Iee1UTgnxng+tehsntz8qcnVtERFoVi1mN6mcp9S2a1mN6mcp9S7HUXVkuqWjCaUE9l2Hsz1Kua2cP1FQbJmCcLp9G2X0z1KM08BXlZfXb5lor0hsea2cP1FdscgdpButQvpjyDcaFWk26LFjrRbotB4tS+ubG8fiQZCLG5tbx+JObW8fiQZKLG5tbx+JdU9ZcWbccJPqQfdVU26FuvaeDkVE4F+kDf2lN571dCpfAf0gb+0pvPetezdLfCu/Z6BREWRYIiICIuCgrXLmRzJSjbzSdG0/k3XXbko6nxd2kH21D8rWKGpxEU0d3CECBreuneQXW8cbfBKtPcphW8U8EA+LjaHHrpNbj33Ela7/rhrE9+auOdkiuqby0bot8lZQxnoYjvk1tspb0DeOzST4Q4FaeP4o2lpZ6h+qOMut1ztTW8pdYd9Unk+wt+IYnv0/RBj+a5jsdJn3YzkLtNuBhCjs1YjXJPSHbz2Wjk13O8x0TA5tppbSzdcCeljPzRo5SVLVwFys9rTadZSiNBERcdEREBERAREQEREEZyldSq3uQ89qonBPjPB9a9Cbr8LdVUNTTxkB74yGZ2hucCCATsBItfjVJc7rExqpj3podP21v2W9YpMTOnNTkiZl8WSy++d5ifa7vLQ/iJzvMT7Xd5aH8RaN6n+oQ3Z8Piy1mN6mcp9S23O8xPtd3lofxE53WJnXTHvzQ/fXYvT/UG7Ph04RuNxCohZNTxOMTrljt+jaDYkGzS+40g6wFmc7vFOxH+Ii++rk3F4U+loKanltnsYc7NN2hznFxAO22da/Et2sdtrtEzpELYxw891mT3EYmOkMJcGjOIjka99tua0G55BpWz3G5QnRZsFaXPj6Vs2kyR8Um17ePWOPZeKge7vJ1HWZ1RTZsVRrOyKc/rgdK79Yd++xGeuT9ckOTSY51SCGZr2texwc1wDmuaQWuB1EEawvtUZSTYnRZ8ETaqKziXMEO+MDtpaSxzbHhboPGu/wB8mL9fVfwrPwknZJ7WjQ4n8XYipP3yYv19V/Cs/CT3yYv19V/Cs/CXPxLeY/76OJHhdiKk/fJi/X1X8Kz8JdVXjWKysdFI6qc1wzXNFPmlw4LsjB08F9KfiW8wcSPCTbu939s+moncLZZ2nVwsiPDwv8XCOzJduFkMkWIVN42tOfDGdD5CQQJH36Vum4Gs69WvMyeZNszMq69vRCzoqdw0MOx8o2u4G7NunQLUTJlrSu5j+5diszOsiIiyLBERAQouCg8/PG+7oTbbiv1Nm9jVfsEeaAPHyqi90u4/EIK6aeCOVwdPJPHLTm7hnuLgNBzmuF7Lo5qxtu3EO+JD6lvyY4yxXS0dFVZ3dUky247cw0LDqO/zWO21o2ni0ud3mqV5LcC5loI3OFpJ7TyX0EA/BtPI22jhJVYbndzdXW4hG6rjnsZGyTyTsc3OYy3Q3cNJIa1thwq/mDQqs0xSkY4+3a851fSIiyrBERAREQEREBERAREQEREBERAREQEREBERAREQEREBERAREQEREBERAREQEREBERAREQEREBERAREQEREBERAREQEREBERAREQEREBERAREQEREBERAREQEREBERAREQEREBERAREQEREBERAREQERE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Resultado de imagen para lik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6" descr="http://www.focusonline.co.za/blog/wp-content/uploads/2015/02/thumbup_dow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18"/>
          <a:stretch/>
        </p:blipFill>
        <p:spPr bwMode="auto">
          <a:xfrm>
            <a:off x="4572000" y="5634091"/>
            <a:ext cx="410665" cy="3871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3"/>
          <p:cNvSpPr txBox="1"/>
          <p:nvPr/>
        </p:nvSpPr>
        <p:spPr>
          <a:xfrm rot="16200000">
            <a:off x="1046511" y="3759877"/>
            <a:ext cx="1349896" cy="40011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     Percent</a:t>
            </a:r>
          </a:p>
        </p:txBody>
      </p:sp>
      <p:sp>
        <p:nvSpPr>
          <p:cNvPr id="13" name="16 CuadroTexto"/>
          <p:cNvSpPr txBox="1"/>
          <p:nvPr/>
        </p:nvSpPr>
        <p:spPr>
          <a:xfrm>
            <a:off x="3275856" y="1728137"/>
            <a:ext cx="2806538" cy="461665"/>
          </a:xfrm>
          <a:prstGeom prst="rect">
            <a:avLst/>
          </a:prstGeom>
          <a:solidFill>
            <a:schemeClr val="bg1"/>
          </a:solidFill>
        </p:spPr>
        <p:txBody>
          <a:bodyPr wrap="none" rtlCol="0">
            <a:spAutoFit/>
          </a:bodyPr>
          <a:lstStyle/>
          <a:p>
            <a:r>
              <a:rPr lang="en-US" sz="2400" b="1" dirty="0"/>
              <a:t>In the households</a:t>
            </a:r>
          </a:p>
        </p:txBody>
      </p:sp>
      <p:sp>
        <p:nvSpPr>
          <p:cNvPr id="14" name="TextBox 13"/>
          <p:cNvSpPr txBox="1"/>
          <p:nvPr/>
        </p:nvSpPr>
        <p:spPr>
          <a:xfrm>
            <a:off x="7250232" y="3778713"/>
            <a:ext cx="783704" cy="646331"/>
          </a:xfrm>
          <a:prstGeom prst="rect">
            <a:avLst/>
          </a:prstGeom>
          <a:solidFill>
            <a:schemeClr val="bg1"/>
          </a:solidFill>
        </p:spPr>
        <p:txBody>
          <a:bodyPr wrap="square" rtlCol="0">
            <a:spAutoFit/>
          </a:bodyPr>
          <a:lstStyle/>
          <a:p>
            <a:r>
              <a:rPr lang="en-US" dirty="0"/>
              <a:t>Yes</a:t>
            </a:r>
          </a:p>
          <a:p>
            <a:r>
              <a:rPr lang="en-US" dirty="0"/>
              <a:t>No</a:t>
            </a:r>
          </a:p>
        </p:txBody>
      </p:sp>
      <p:sp>
        <p:nvSpPr>
          <p:cNvPr id="15" name="TextBox 14"/>
          <p:cNvSpPr txBox="1"/>
          <p:nvPr/>
        </p:nvSpPr>
        <p:spPr>
          <a:xfrm>
            <a:off x="3558257" y="5714511"/>
            <a:ext cx="982435" cy="369332"/>
          </a:xfrm>
          <a:prstGeom prst="rect">
            <a:avLst/>
          </a:prstGeom>
          <a:solidFill>
            <a:schemeClr val="bg1"/>
          </a:solidFill>
        </p:spPr>
        <p:txBody>
          <a:bodyPr wrap="square" rtlCol="0">
            <a:spAutoFit/>
          </a:bodyPr>
          <a:lstStyle/>
          <a:p>
            <a:r>
              <a:rPr lang="en-US" dirty="0"/>
              <a:t>I like it</a:t>
            </a:r>
          </a:p>
        </p:txBody>
      </p:sp>
    </p:spTree>
    <p:extLst>
      <p:ext uri="{BB962C8B-B14F-4D97-AF65-F5344CB8AC3E}">
        <p14:creationId xmlns:p14="http://schemas.microsoft.com/office/powerpoint/2010/main" val="3471282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ekendy\Pictures\Colorado River Delta\IMG_20140327_102247_1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 y="4318907"/>
            <a:ext cx="5078186"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ekendy\Pictures\Colorado River Delta\IMG_20140327_101750_72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91000" y="4181134"/>
            <a:ext cx="4953000" cy="278606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ekendy\Pictures\Colorado River Delta\IMG_20140323_081754_57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4300" y="-47626"/>
            <a:ext cx="9372600" cy="454342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838200" y="4460801"/>
            <a:ext cx="10738945" cy="0"/>
          </a:xfrm>
          <a:prstGeom prst="line">
            <a:avLst/>
          </a:prstGeom>
          <a:ln w="444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191000" y="4495800"/>
            <a:ext cx="0" cy="2598683"/>
          </a:xfrm>
          <a:prstGeom prst="line">
            <a:avLst/>
          </a:prstGeom>
          <a:ln w="444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757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104" y="457008"/>
            <a:ext cx="8782050" cy="682625"/>
          </a:xfrm>
          <a:prstGeom prst="rect">
            <a:avLst/>
          </a:prstGeom>
        </p:spPr>
        <p:txBody>
          <a:bodyPr vert="horz" lIns="0" tIns="0" rIns="0" bIns="0" rtlCol="0" anchor="t" anchorCtr="0">
            <a:noAutofit/>
          </a:bodyPr>
          <a:lstStyle>
            <a:lvl1pPr algn="l" defTabSz="914400" rtl="0" eaLnBrk="1" latinLnBrk="0" hangingPunct="1">
              <a:lnSpc>
                <a:spcPct val="95000"/>
              </a:lnSpc>
              <a:spcBef>
                <a:spcPct val="0"/>
              </a:spcBef>
              <a:buNone/>
              <a:defRPr sz="4000" b="1" kern="1200">
                <a:solidFill>
                  <a:srgbClr val="173D9A"/>
                </a:solidFill>
                <a:latin typeface="+mj-lt"/>
                <a:ea typeface="+mj-ea"/>
                <a:cs typeface="+mj-cs"/>
              </a:defRPr>
            </a:lvl1pPr>
          </a:lstStyle>
          <a:p>
            <a:pPr marL="0" marR="0" lvl="0" indent="0" algn="ctr" defTabSz="914400" rtl="0" eaLnBrk="1" fontAlgn="auto" latinLnBrk="0" hangingPunct="1">
              <a:lnSpc>
                <a:spcPct val="95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173D9A"/>
                </a:solidFill>
                <a:effectLst/>
                <a:uLnTx/>
                <a:uFillTx/>
                <a:latin typeface="Calibri"/>
                <a:ea typeface="+mj-ea"/>
                <a:cs typeface="+mj-cs"/>
              </a:rPr>
              <a:t>Minute 319</a:t>
            </a:r>
            <a:br>
              <a:rPr kumimoji="0" lang="en-US" sz="4800" b="1" i="0" u="none" strike="noStrike" kern="1200" cap="none" spc="0" normalizeH="0" baseline="0" noProof="0" dirty="0">
                <a:ln>
                  <a:noFill/>
                </a:ln>
                <a:solidFill>
                  <a:srgbClr val="173D9A"/>
                </a:solidFill>
                <a:effectLst/>
                <a:uLnTx/>
                <a:uFillTx/>
                <a:latin typeface="Calibri"/>
                <a:ea typeface="+mj-ea"/>
                <a:cs typeface="+mj-cs"/>
              </a:rPr>
            </a:br>
            <a:endParaRPr kumimoji="0" lang="en-US" sz="4800" b="1" i="0" u="none" strike="noStrike" kern="1200" cap="none" spc="0" normalizeH="0" baseline="0" noProof="0" dirty="0">
              <a:ln>
                <a:noFill/>
              </a:ln>
              <a:solidFill>
                <a:srgbClr val="173D9A"/>
              </a:solidFill>
              <a:effectLst/>
              <a:uLnTx/>
              <a:uFillTx/>
              <a:latin typeface="Calibri"/>
              <a:ea typeface="+mj-ea"/>
              <a:cs typeface="+mj-cs"/>
            </a:endParaRPr>
          </a:p>
        </p:txBody>
      </p:sp>
      <p:sp>
        <p:nvSpPr>
          <p:cNvPr id="6" name="TextBox 5"/>
          <p:cNvSpPr txBox="1"/>
          <p:nvPr/>
        </p:nvSpPr>
        <p:spPr>
          <a:xfrm>
            <a:off x="1147863" y="1327545"/>
            <a:ext cx="7924799" cy="280076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Pulse flow 130 Mm</a:t>
            </a:r>
            <a:r>
              <a:rPr kumimoji="0" lang="en-US" sz="2800" b="0" i="0" u="none" strike="noStrike" kern="1200" cap="none" spc="0" normalizeH="0" baseline="30000" noProof="0" dirty="0">
                <a:ln>
                  <a:noFill/>
                </a:ln>
                <a:solidFill>
                  <a:prstClr val="black"/>
                </a:solidFill>
                <a:effectLst/>
                <a:uLnTx/>
                <a:uFillTx/>
                <a:latin typeface="Calibri"/>
                <a:ea typeface="+mn-ea"/>
                <a:cs typeface="+mn-cs"/>
              </a:rPr>
              <a:t>3 </a:t>
            </a:r>
            <a:r>
              <a:rPr kumimoji="0" lang="en-US" sz="2800" b="0" i="0" u="none" strike="noStrike" kern="1200" cap="none" spc="0" normalizeH="0" baseline="0" noProof="0" dirty="0">
                <a:ln>
                  <a:noFill/>
                </a:ln>
                <a:solidFill>
                  <a:prstClr val="black"/>
                </a:solidFill>
                <a:effectLst/>
                <a:uLnTx/>
                <a:uFillTx/>
                <a:latin typeface="Calibri"/>
                <a:ea typeface="+mn-ea"/>
                <a:cs typeface="+mn-cs"/>
              </a:rPr>
              <a:t>(105,000 acre-feet)</a:t>
            </a:r>
          </a:p>
          <a:p>
            <a:pPr marL="457200" lvl="0" indent="-457200" defTabSz="457200">
              <a:buFont typeface="Arial" panose="020B0604020202020204" pitchFamily="34" charset="0"/>
              <a:buChar char="•"/>
              <a:defRPr/>
            </a:pPr>
            <a:r>
              <a:rPr lang="en-US" sz="2800" dirty="0">
                <a:solidFill>
                  <a:prstClr val="black"/>
                </a:solidFill>
                <a:latin typeface="Calibri"/>
              </a:rPr>
              <a:t>Base flows </a:t>
            </a:r>
            <a:r>
              <a:rPr lang="en-US" sz="2800" dirty="0">
                <a:solidFill>
                  <a:prstClr val="black"/>
                </a:solidFill>
              </a:rPr>
              <a:t>65 Mm</a:t>
            </a:r>
            <a:r>
              <a:rPr lang="en-US" sz="2800" baseline="30000" dirty="0">
                <a:solidFill>
                  <a:prstClr val="black"/>
                </a:solidFill>
              </a:rPr>
              <a:t>3 </a:t>
            </a:r>
            <a:r>
              <a:rPr lang="en-US" sz="2800" dirty="0">
                <a:solidFill>
                  <a:prstClr val="black"/>
                </a:solidFill>
              </a:rPr>
              <a:t>(53,000 acre-feet)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a:rPr>
              <a:t>Primary objective:  </a:t>
            </a:r>
            <a:r>
              <a:rPr kumimoji="0" lang="en-US" sz="2800" b="0" i="0" u="none" strike="noStrike" kern="1200" cap="none" spc="0" normalizeH="0" baseline="0" noProof="0" dirty="0">
                <a:ln>
                  <a:noFill/>
                </a:ln>
                <a:solidFill>
                  <a:prstClr val="black"/>
                </a:solidFill>
                <a:effectLst/>
                <a:uLnTx/>
                <a:uFillTx/>
                <a:latin typeface="Calibri"/>
                <a:ea typeface="+mn-ea"/>
                <a:cs typeface="+mn-cs"/>
              </a:rPr>
              <a:t>germinate native plants </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to restore riparian habitat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168" y="3650517"/>
            <a:ext cx="2828523" cy="3179374"/>
          </a:xfrm>
          <a:prstGeom prst="rect">
            <a:avLst/>
          </a:prstGeom>
          <a:noFill/>
          <a:ln w="9525">
            <a:noFill/>
            <a:miter lim="800000"/>
            <a:headEnd/>
            <a:tailEnd/>
          </a:ln>
        </p:spPr>
      </p:pic>
      <p:pic>
        <p:nvPicPr>
          <p:cNvPr id="8" name="Picture 10" descr="https://photos-2.dropbox.com/t/2/AABiPTWB7C-F_heZBWRzoZKRHyM56Q-afVoAfsgDmlTThw/12/67774821/jpeg/32x32/1/1456779600/0/2/OCWA.JPG/EIWF2DQYhE4gBygH/EGqZSmbEuAH2BelC8lXPebPKyQfJStl4HUErVkbXkqg?size_mode=5&amp;size=178x178"/>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616534" y="3678626"/>
            <a:ext cx="1683658" cy="37669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G_03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62" y="3649843"/>
            <a:ext cx="2735943" cy="320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2337791" y="3649843"/>
            <a:ext cx="2278743" cy="320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4616533" y="3649843"/>
            <a:ext cx="1" cy="3863021"/>
          </a:xfrm>
          <a:prstGeom prst="line">
            <a:avLst/>
          </a:prstGeom>
          <a:ln w="508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337790" y="3649843"/>
            <a:ext cx="1" cy="3863021"/>
          </a:xfrm>
          <a:prstGeom prst="line">
            <a:avLst/>
          </a:prstGeom>
          <a:ln w="508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162" y="3649843"/>
            <a:ext cx="9112838" cy="0"/>
          </a:xfrm>
          <a:prstGeom prst="line">
            <a:avLst/>
          </a:prstGeom>
          <a:ln w="508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337791" y="6437652"/>
            <a:ext cx="3207657" cy="461665"/>
          </a:xfrm>
          <a:prstGeom prst="rect">
            <a:avLst/>
          </a:prstGeom>
          <a:noFill/>
        </p:spPr>
        <p:txBody>
          <a:bodyPr wrap="square" rtlCol="0">
            <a:spAutoFit/>
          </a:bodyPr>
          <a:lstStyle/>
          <a:p>
            <a:r>
              <a:rPr lang="en-US" sz="1200" dirty="0">
                <a:solidFill>
                  <a:prstClr val="white"/>
                </a:solidFill>
                <a:cs typeface="Times New Roman" pitchFamily="18" charset="0"/>
              </a:rPr>
              <a:t>Summer tanager, </a:t>
            </a:r>
            <a:br>
              <a:rPr lang="en-US" sz="1200" dirty="0">
                <a:solidFill>
                  <a:prstClr val="white"/>
                </a:solidFill>
                <a:cs typeface="Times New Roman" pitchFamily="18" charset="0"/>
              </a:rPr>
            </a:br>
            <a:r>
              <a:rPr lang="en-US" sz="1200" dirty="0">
                <a:solidFill>
                  <a:prstClr val="white"/>
                </a:solidFill>
                <a:cs typeface="Times New Roman" pitchFamily="18" charset="0"/>
              </a:rPr>
              <a:t>Peter Warren</a:t>
            </a:r>
          </a:p>
        </p:txBody>
      </p:sp>
      <p:sp>
        <p:nvSpPr>
          <p:cNvPr id="15" name="TextBox 14"/>
          <p:cNvSpPr txBox="1"/>
          <p:nvPr/>
        </p:nvSpPr>
        <p:spPr>
          <a:xfrm>
            <a:off x="45104" y="3679442"/>
            <a:ext cx="3207657" cy="461665"/>
          </a:xfrm>
          <a:prstGeom prst="rect">
            <a:avLst/>
          </a:prstGeom>
          <a:noFill/>
        </p:spPr>
        <p:txBody>
          <a:bodyPr wrap="square" rtlCol="0">
            <a:spAutoFit/>
          </a:bodyPr>
          <a:lstStyle/>
          <a:p>
            <a:r>
              <a:rPr lang="en-US" sz="1200" dirty="0" err="1">
                <a:solidFill>
                  <a:prstClr val="white"/>
                </a:solidFill>
                <a:cs typeface="Times New Roman" pitchFamily="18" charset="0"/>
              </a:rPr>
              <a:t>Swainson’s</a:t>
            </a:r>
            <a:r>
              <a:rPr lang="en-US" sz="1200" dirty="0">
                <a:solidFill>
                  <a:prstClr val="white"/>
                </a:solidFill>
                <a:cs typeface="Times New Roman" pitchFamily="18" charset="0"/>
              </a:rPr>
              <a:t> thrush, </a:t>
            </a:r>
            <a:br>
              <a:rPr lang="en-US" sz="1200" dirty="0">
                <a:solidFill>
                  <a:prstClr val="white"/>
                </a:solidFill>
                <a:cs typeface="Times New Roman" pitchFamily="18" charset="0"/>
              </a:rPr>
            </a:br>
            <a:r>
              <a:rPr lang="en-US" sz="1200" dirty="0">
                <a:solidFill>
                  <a:prstClr val="white"/>
                </a:solidFill>
                <a:cs typeface="Times New Roman" pitchFamily="18" charset="0"/>
              </a:rPr>
              <a:t>Osvel </a:t>
            </a:r>
            <a:r>
              <a:rPr lang="en-US" sz="1200" dirty="0" err="1">
                <a:solidFill>
                  <a:prstClr val="white"/>
                </a:solidFill>
                <a:cs typeface="Times New Roman" pitchFamily="18" charset="0"/>
              </a:rPr>
              <a:t>Hinijosa</a:t>
            </a:r>
            <a:endParaRPr lang="en-US" sz="1200" dirty="0">
              <a:solidFill>
                <a:prstClr val="white"/>
              </a:solidFill>
              <a:cs typeface="Times New Roman" pitchFamily="18" charset="0"/>
            </a:endParaRPr>
          </a:p>
        </p:txBody>
      </p:sp>
      <p:sp>
        <p:nvSpPr>
          <p:cNvPr id="16" name="TextBox 15"/>
          <p:cNvSpPr txBox="1"/>
          <p:nvPr/>
        </p:nvSpPr>
        <p:spPr>
          <a:xfrm>
            <a:off x="4239168" y="3667215"/>
            <a:ext cx="2032000" cy="461665"/>
          </a:xfrm>
          <a:prstGeom prst="rect">
            <a:avLst/>
          </a:prstGeom>
          <a:noFill/>
        </p:spPr>
        <p:txBody>
          <a:bodyPr wrap="square" rtlCol="0">
            <a:spAutoFit/>
          </a:bodyPr>
          <a:lstStyle/>
          <a:p>
            <a:pPr algn="r"/>
            <a:r>
              <a:rPr lang="en-US" sz="1200" dirty="0">
                <a:solidFill>
                  <a:prstClr val="white"/>
                </a:solidFill>
                <a:cs typeface="Times New Roman" pitchFamily="18" charset="0"/>
              </a:rPr>
              <a:t>Pacific-slope flycatcher, </a:t>
            </a:r>
            <a:br>
              <a:rPr lang="en-US" sz="1200" dirty="0">
                <a:solidFill>
                  <a:prstClr val="white"/>
                </a:solidFill>
                <a:cs typeface="Times New Roman" pitchFamily="18" charset="0"/>
              </a:rPr>
            </a:br>
            <a:r>
              <a:rPr lang="en-US" sz="1200" dirty="0">
                <a:solidFill>
                  <a:prstClr val="white"/>
                </a:solidFill>
                <a:cs typeface="Times New Roman" pitchFamily="18" charset="0"/>
              </a:rPr>
              <a:t>Osvel Hinojosa</a:t>
            </a:r>
          </a:p>
        </p:txBody>
      </p:sp>
      <p:cxnSp>
        <p:nvCxnSpPr>
          <p:cNvPr id="19" name="Straight Connector 18"/>
          <p:cNvCxnSpPr/>
          <p:nvPr/>
        </p:nvCxnSpPr>
        <p:spPr>
          <a:xfrm>
            <a:off x="6300191" y="3645024"/>
            <a:ext cx="1" cy="3863021"/>
          </a:xfrm>
          <a:prstGeom prst="line">
            <a:avLst/>
          </a:prstGeom>
          <a:ln w="508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835510" y="6505599"/>
            <a:ext cx="2514600" cy="307777"/>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uLnTx/>
                <a:uFillTx/>
                <a:latin typeface="Book Antiqua" pitchFamily="18" charset="0"/>
                <a:ea typeface="+mn-ea"/>
                <a:cs typeface="+mn-cs"/>
              </a:rPr>
              <a:t>Pacific Flyway</a:t>
            </a:r>
          </a:p>
        </p:txBody>
      </p:sp>
    </p:spTree>
    <p:extLst>
      <p:ext uri="{BB962C8B-B14F-4D97-AF65-F5344CB8AC3E}">
        <p14:creationId xmlns:p14="http://schemas.microsoft.com/office/powerpoint/2010/main" val="336924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C:\Users\ekendy\Pictures\Colorado River Delta\IMG_20140323_173638_240.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76201" y="-1371600"/>
            <a:ext cx="2492523" cy="546936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ekendy\Pictures\Colorado River Delta\IMG_20140330_111114_38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776815" y="3845031"/>
            <a:ext cx="5976785" cy="336194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81200" y="-170481"/>
            <a:ext cx="4495800" cy="2989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3941810" y="2816814"/>
            <a:ext cx="3373390" cy="2065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descr="C:\Users\ekendy\Pictures\Colorado River Delta\IMG_20140319_152410_477.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6200" y="2801048"/>
            <a:ext cx="2514600" cy="4470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ekendy\Pictures\Colorado River Delta\IMG_20140330 Hector (UofA) collecting water sample.jp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416323" y="4882203"/>
            <a:ext cx="3623731" cy="2038349"/>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C:\Users\ekendy\Pictures\Colorado River Delta\Peters pix\IMG_4542.JPG"/>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2438400" y="2819401"/>
            <a:ext cx="1822387" cy="2057399"/>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a:stretch/>
        </p:blipFill>
        <p:spPr bwMode="auto">
          <a:xfrm>
            <a:off x="7258240" y="1524000"/>
            <a:ext cx="1921796"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0" name="Picture 16" descr="C:\Users\ekendy\Pictures\Colorado River Delta\IMG_20140331_085109_108.jp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6478425" y="0"/>
            <a:ext cx="2654574" cy="1493198"/>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C:\Users\ekendy\Pictures\Colorado River Delta\IMG_20140323_173335_204.jpg"/>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6473793" y="1424829"/>
            <a:ext cx="784447" cy="139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57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0847" y="1613520"/>
            <a:ext cx="8229600" cy="4119736"/>
          </a:xfrm>
        </p:spPr>
        <p:txBody>
          <a:bodyPr>
            <a:normAutofit/>
          </a:bodyPr>
          <a:lstStyle/>
          <a:p>
            <a:pPr lvl="1"/>
            <a:r>
              <a:rPr lang="es-MX" dirty="0" err="1">
                <a:solidFill>
                  <a:schemeClr val="accent1">
                    <a:lumMod val="75000"/>
                  </a:schemeClr>
                </a:solidFill>
                <a:latin typeface="+mj-lt"/>
              </a:rPr>
              <a:t>Economic</a:t>
            </a:r>
            <a:r>
              <a:rPr lang="es-MX" dirty="0">
                <a:solidFill>
                  <a:schemeClr val="accent1">
                    <a:lumMod val="75000"/>
                  </a:schemeClr>
                </a:solidFill>
                <a:latin typeface="+mj-lt"/>
              </a:rPr>
              <a:t> </a:t>
            </a:r>
            <a:r>
              <a:rPr lang="es-MX" dirty="0" err="1">
                <a:solidFill>
                  <a:schemeClr val="accent1">
                    <a:lumMod val="75000"/>
                  </a:schemeClr>
                </a:solidFill>
                <a:latin typeface="+mj-lt"/>
              </a:rPr>
              <a:t>activity</a:t>
            </a:r>
            <a:r>
              <a:rPr lang="es-MX" dirty="0">
                <a:solidFill>
                  <a:schemeClr val="accent1">
                    <a:lumMod val="75000"/>
                  </a:schemeClr>
                </a:solidFill>
                <a:latin typeface="+mj-lt"/>
              </a:rPr>
              <a:t> </a:t>
            </a:r>
            <a:r>
              <a:rPr lang="es-MX" dirty="0" err="1">
                <a:solidFill>
                  <a:schemeClr val="accent1">
                    <a:lumMod val="75000"/>
                  </a:schemeClr>
                </a:solidFill>
                <a:latin typeface="+mj-lt"/>
              </a:rPr>
              <a:t>associated</a:t>
            </a:r>
            <a:r>
              <a:rPr lang="es-MX" dirty="0">
                <a:solidFill>
                  <a:schemeClr val="accent1">
                    <a:lumMod val="75000"/>
                  </a:schemeClr>
                </a:solidFill>
                <a:latin typeface="+mj-lt"/>
              </a:rPr>
              <a:t> </a:t>
            </a:r>
            <a:r>
              <a:rPr lang="es-MX" dirty="0" err="1">
                <a:solidFill>
                  <a:schemeClr val="accent1">
                    <a:lumMod val="75000"/>
                  </a:schemeClr>
                </a:solidFill>
                <a:latin typeface="+mj-lt"/>
              </a:rPr>
              <a:t>with</a:t>
            </a:r>
            <a:r>
              <a:rPr lang="es-MX" dirty="0">
                <a:solidFill>
                  <a:schemeClr val="accent1">
                    <a:lumMod val="75000"/>
                  </a:schemeClr>
                </a:solidFill>
                <a:latin typeface="+mj-lt"/>
              </a:rPr>
              <a:t> </a:t>
            </a:r>
            <a:r>
              <a:rPr lang="es-MX" dirty="0" err="1">
                <a:solidFill>
                  <a:schemeClr val="accent1">
                    <a:lumMod val="75000"/>
                  </a:schemeClr>
                </a:solidFill>
                <a:latin typeface="+mj-lt"/>
              </a:rPr>
              <a:t>ecological</a:t>
            </a:r>
            <a:r>
              <a:rPr lang="es-MX" dirty="0">
                <a:solidFill>
                  <a:schemeClr val="accent1">
                    <a:lumMod val="75000"/>
                  </a:schemeClr>
                </a:solidFill>
                <a:latin typeface="+mj-lt"/>
              </a:rPr>
              <a:t> </a:t>
            </a:r>
            <a:r>
              <a:rPr lang="es-MX" dirty="0" err="1">
                <a:solidFill>
                  <a:schemeClr val="accent1">
                    <a:lumMod val="75000"/>
                  </a:schemeClr>
                </a:solidFill>
                <a:latin typeface="+mj-lt"/>
              </a:rPr>
              <a:t>restoration</a:t>
            </a:r>
            <a:endParaRPr lang="es-MX" dirty="0">
              <a:solidFill>
                <a:schemeClr val="accent1">
                  <a:lumMod val="75000"/>
                </a:schemeClr>
              </a:solidFill>
              <a:latin typeface="+mj-lt"/>
            </a:endParaRPr>
          </a:p>
          <a:p>
            <a:pPr lvl="1"/>
            <a:r>
              <a:rPr lang="es-MX" dirty="0" err="1">
                <a:solidFill>
                  <a:schemeClr val="accent1">
                    <a:lumMod val="75000"/>
                  </a:schemeClr>
                </a:solidFill>
                <a:latin typeface="+mj-lt"/>
              </a:rPr>
              <a:t>Birdwatching</a:t>
            </a:r>
            <a:r>
              <a:rPr lang="es-MX" dirty="0">
                <a:solidFill>
                  <a:schemeClr val="accent1">
                    <a:lumMod val="75000"/>
                  </a:schemeClr>
                </a:solidFill>
                <a:latin typeface="+mj-lt"/>
              </a:rPr>
              <a:t> and </a:t>
            </a:r>
            <a:r>
              <a:rPr lang="es-MX" dirty="0" err="1">
                <a:solidFill>
                  <a:schemeClr val="accent1">
                    <a:lumMod val="75000"/>
                  </a:schemeClr>
                </a:solidFill>
                <a:latin typeface="+mj-lt"/>
              </a:rPr>
              <a:t>ecotourism</a:t>
            </a:r>
            <a:endParaRPr lang="es-MX" dirty="0">
              <a:solidFill>
                <a:schemeClr val="accent1">
                  <a:lumMod val="75000"/>
                </a:schemeClr>
              </a:solidFill>
              <a:latin typeface="+mj-lt"/>
            </a:endParaRPr>
          </a:p>
          <a:p>
            <a:pPr lvl="1"/>
            <a:r>
              <a:rPr lang="es-MX" dirty="0" err="1">
                <a:solidFill>
                  <a:schemeClr val="accent1">
                    <a:lumMod val="75000"/>
                  </a:schemeClr>
                </a:solidFill>
                <a:latin typeface="+mj-lt"/>
              </a:rPr>
              <a:t>Border</a:t>
            </a:r>
            <a:r>
              <a:rPr lang="es-MX" dirty="0">
                <a:solidFill>
                  <a:schemeClr val="accent1">
                    <a:lumMod val="75000"/>
                  </a:schemeClr>
                </a:solidFill>
                <a:latin typeface="+mj-lt"/>
              </a:rPr>
              <a:t> </a:t>
            </a:r>
            <a:r>
              <a:rPr lang="es-MX" dirty="0" err="1">
                <a:solidFill>
                  <a:schemeClr val="accent1">
                    <a:lumMod val="75000"/>
                  </a:schemeClr>
                </a:solidFill>
                <a:latin typeface="+mj-lt"/>
              </a:rPr>
              <a:t>security</a:t>
            </a:r>
            <a:r>
              <a:rPr lang="es-MX" dirty="0">
                <a:solidFill>
                  <a:schemeClr val="accent1">
                    <a:lumMod val="75000"/>
                  </a:schemeClr>
                </a:solidFill>
                <a:latin typeface="+mj-lt"/>
              </a:rPr>
              <a:t> </a:t>
            </a:r>
            <a:r>
              <a:rPr lang="es-MX" dirty="0" err="1">
                <a:solidFill>
                  <a:schemeClr val="accent1">
                    <a:lumMod val="75000"/>
                  </a:schemeClr>
                </a:solidFill>
                <a:latin typeface="+mj-lt"/>
              </a:rPr>
              <a:t>improvement</a:t>
            </a:r>
            <a:r>
              <a:rPr lang="es-MX" dirty="0">
                <a:solidFill>
                  <a:schemeClr val="accent1">
                    <a:lumMod val="75000"/>
                  </a:schemeClr>
                </a:solidFill>
                <a:latin typeface="+mj-lt"/>
              </a:rPr>
              <a:t> </a:t>
            </a:r>
            <a:r>
              <a:rPr lang="es-MX" dirty="0" err="1">
                <a:solidFill>
                  <a:schemeClr val="accent1">
                    <a:lumMod val="75000"/>
                  </a:schemeClr>
                </a:solidFill>
                <a:latin typeface="+mj-lt"/>
              </a:rPr>
              <a:t>due</a:t>
            </a:r>
            <a:r>
              <a:rPr lang="es-MX" dirty="0">
                <a:solidFill>
                  <a:schemeClr val="accent1">
                    <a:lumMod val="75000"/>
                  </a:schemeClr>
                </a:solidFill>
                <a:latin typeface="+mj-lt"/>
              </a:rPr>
              <a:t> to </a:t>
            </a:r>
            <a:r>
              <a:rPr lang="es-MX" dirty="0" err="1">
                <a:solidFill>
                  <a:schemeClr val="accent1">
                    <a:lumMod val="75000"/>
                  </a:schemeClr>
                </a:solidFill>
                <a:latin typeface="+mj-lt"/>
              </a:rPr>
              <a:t>invasive</a:t>
            </a:r>
            <a:r>
              <a:rPr lang="es-MX" dirty="0">
                <a:solidFill>
                  <a:schemeClr val="accent1">
                    <a:lumMod val="75000"/>
                  </a:schemeClr>
                </a:solidFill>
                <a:latin typeface="+mj-lt"/>
              </a:rPr>
              <a:t> </a:t>
            </a:r>
            <a:r>
              <a:rPr lang="es-MX" dirty="0" err="1">
                <a:solidFill>
                  <a:schemeClr val="accent1">
                    <a:lumMod val="75000"/>
                  </a:schemeClr>
                </a:solidFill>
                <a:latin typeface="+mj-lt"/>
              </a:rPr>
              <a:t>plant</a:t>
            </a:r>
            <a:r>
              <a:rPr lang="es-MX" dirty="0">
                <a:solidFill>
                  <a:schemeClr val="accent1">
                    <a:lumMod val="75000"/>
                  </a:schemeClr>
                </a:solidFill>
                <a:latin typeface="+mj-lt"/>
              </a:rPr>
              <a:t> </a:t>
            </a:r>
            <a:r>
              <a:rPr lang="es-MX" dirty="0" err="1">
                <a:solidFill>
                  <a:schemeClr val="accent1">
                    <a:lumMod val="75000"/>
                  </a:schemeClr>
                </a:solidFill>
                <a:latin typeface="+mj-lt"/>
              </a:rPr>
              <a:t>clearing</a:t>
            </a:r>
            <a:endParaRPr lang="es-MX" dirty="0">
              <a:solidFill>
                <a:schemeClr val="accent1">
                  <a:lumMod val="75000"/>
                </a:schemeClr>
              </a:solidFill>
              <a:latin typeface="+mj-lt"/>
            </a:endParaRPr>
          </a:p>
          <a:p>
            <a:pPr lvl="1"/>
            <a:r>
              <a:rPr lang="es-MX" dirty="0" err="1">
                <a:solidFill>
                  <a:schemeClr val="accent1">
                    <a:lumMod val="75000"/>
                  </a:schemeClr>
                </a:solidFill>
                <a:latin typeface="+mj-lt"/>
              </a:rPr>
              <a:t>Reconnecting</a:t>
            </a:r>
            <a:r>
              <a:rPr lang="es-MX" dirty="0">
                <a:solidFill>
                  <a:schemeClr val="accent1">
                    <a:lumMod val="75000"/>
                  </a:schemeClr>
                </a:solidFill>
                <a:latin typeface="+mj-lt"/>
              </a:rPr>
              <a:t> </a:t>
            </a:r>
            <a:r>
              <a:rPr lang="es-MX" dirty="0" err="1">
                <a:solidFill>
                  <a:schemeClr val="accent1">
                    <a:lumMod val="75000"/>
                  </a:schemeClr>
                </a:solidFill>
                <a:latin typeface="+mj-lt"/>
              </a:rPr>
              <a:t>people</a:t>
            </a:r>
            <a:r>
              <a:rPr lang="es-MX" dirty="0">
                <a:solidFill>
                  <a:schemeClr val="accent1">
                    <a:lumMod val="75000"/>
                  </a:schemeClr>
                </a:solidFill>
                <a:latin typeface="+mj-lt"/>
              </a:rPr>
              <a:t> to </a:t>
            </a:r>
            <a:r>
              <a:rPr lang="es-MX" dirty="0" err="1">
                <a:solidFill>
                  <a:schemeClr val="accent1">
                    <a:lumMod val="75000"/>
                  </a:schemeClr>
                </a:solidFill>
                <a:latin typeface="+mj-lt"/>
              </a:rPr>
              <a:t>the</a:t>
            </a:r>
            <a:r>
              <a:rPr lang="es-MX" dirty="0">
                <a:solidFill>
                  <a:schemeClr val="accent1">
                    <a:lumMod val="75000"/>
                  </a:schemeClr>
                </a:solidFill>
                <a:latin typeface="+mj-lt"/>
              </a:rPr>
              <a:t> </a:t>
            </a:r>
            <a:r>
              <a:rPr lang="es-MX" dirty="0" err="1">
                <a:solidFill>
                  <a:schemeClr val="accent1">
                    <a:lumMod val="75000"/>
                  </a:schemeClr>
                </a:solidFill>
                <a:latin typeface="+mj-lt"/>
              </a:rPr>
              <a:t>river</a:t>
            </a:r>
            <a:endParaRPr lang="es-MX" dirty="0">
              <a:solidFill>
                <a:schemeClr val="accent1">
                  <a:lumMod val="75000"/>
                </a:schemeClr>
              </a:solidFill>
              <a:latin typeface="+mj-lt"/>
            </a:endParaRPr>
          </a:p>
          <a:p>
            <a:endParaRPr lang="en-US" dirty="0"/>
          </a:p>
        </p:txBody>
      </p:sp>
      <p:sp>
        <p:nvSpPr>
          <p:cNvPr id="4" name="12 Rectángulo"/>
          <p:cNvSpPr/>
          <p:nvPr/>
        </p:nvSpPr>
        <p:spPr>
          <a:xfrm>
            <a:off x="16713" y="692696"/>
            <a:ext cx="8837868" cy="523220"/>
          </a:xfrm>
          <a:prstGeom prst="rect">
            <a:avLst/>
          </a:prstGeom>
          <a:noFill/>
          <a:effectLst/>
        </p:spPr>
        <p:txBody>
          <a:bodyPr wrap="square" lIns="91440" tIns="45720" rIns="91440" bIns="45720">
            <a:spAutoFit/>
          </a:bodyPr>
          <a:lstStyle/>
          <a:p>
            <a:pPr algn="ctr"/>
            <a:r>
              <a:rPr lang="es-MX" sz="2800" b="1" dirty="0">
                <a:solidFill>
                  <a:srgbClr val="FF0000"/>
                </a:solidFill>
                <a:latin typeface="+mj-lt"/>
              </a:rPr>
              <a:t>Non-</a:t>
            </a:r>
            <a:r>
              <a:rPr lang="es-MX" sz="2800" b="1" dirty="0" err="1">
                <a:solidFill>
                  <a:srgbClr val="FF0000"/>
                </a:solidFill>
                <a:latin typeface="+mj-lt"/>
              </a:rPr>
              <a:t>environmental</a:t>
            </a:r>
            <a:r>
              <a:rPr lang="es-MX" sz="2800" b="1" dirty="0">
                <a:solidFill>
                  <a:srgbClr val="FF0000"/>
                </a:solidFill>
                <a:latin typeface="+mj-lt"/>
              </a:rPr>
              <a:t> </a:t>
            </a:r>
            <a:r>
              <a:rPr lang="es-MX" sz="2800" b="1" dirty="0" err="1">
                <a:solidFill>
                  <a:srgbClr val="FF0000"/>
                </a:solidFill>
                <a:latin typeface="+mj-lt"/>
              </a:rPr>
              <a:t>beneficiaries</a:t>
            </a:r>
            <a:r>
              <a:rPr lang="es-MX" sz="2800" b="1" dirty="0">
                <a:solidFill>
                  <a:srgbClr val="FF0000"/>
                </a:solidFill>
                <a:latin typeface="+mj-lt"/>
              </a:rPr>
              <a:t> of Minute 319</a:t>
            </a:r>
            <a:endParaRPr lang="es-ES" sz="2800" b="1" dirty="0">
              <a:solidFill>
                <a:srgbClr val="FF0000"/>
              </a:solidFill>
              <a:latin typeface="+mj-lt"/>
            </a:endParaRPr>
          </a:p>
        </p:txBody>
      </p:sp>
      <p:pic>
        <p:nvPicPr>
          <p:cNvPr id="5" name="Picture 2" descr="C:\Users\ekendy\Pictures\Colorado River Delta\IMG_20131203_162406_548.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89906" y="3933056"/>
            <a:ext cx="4125391" cy="23205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ekendy\Pictures\Colorado River Delta\Nick Hall photos\tnc_743226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2362" y="3933057"/>
            <a:ext cx="3492211" cy="23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7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686" y="1103894"/>
            <a:ext cx="4812650" cy="2507431"/>
          </a:xfrm>
          <a:prstGeom prst="rect">
            <a:avLst/>
          </a:prstGeom>
        </p:spPr>
      </p:pic>
      <p:pic>
        <p:nvPicPr>
          <p:cNvPr id="3" name="Picture 6" descr="C:\Users\ekendy\Pictures\Colorado River Delta\IMG_20131203_105840_177.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18503" y="3799160"/>
            <a:ext cx="5102577" cy="287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3799160"/>
            <a:ext cx="2870200" cy="2870200"/>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31420" y="1156530"/>
            <a:ext cx="2641329" cy="2488494"/>
          </a:xfrm>
          <a:prstGeom prst="rect">
            <a:avLst/>
          </a:prstGeom>
        </p:spPr>
      </p:pic>
      <p:cxnSp>
        <p:nvCxnSpPr>
          <p:cNvPr id="7" name="Straight Connector 6"/>
          <p:cNvCxnSpPr/>
          <p:nvPr/>
        </p:nvCxnSpPr>
        <p:spPr>
          <a:xfrm flipH="1">
            <a:off x="1187624" y="1103894"/>
            <a:ext cx="2666062" cy="967643"/>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1187624" y="2071537"/>
            <a:ext cx="2666061" cy="15397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3853685" y="3611325"/>
            <a:ext cx="481265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3853686" y="1103894"/>
            <a:ext cx="48126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666336" y="1103893"/>
            <a:ext cx="0" cy="2541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853685" y="1103893"/>
            <a:ext cx="1" cy="2507432"/>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899592" y="72718"/>
            <a:ext cx="7632848" cy="954107"/>
          </a:xfrm>
          <a:prstGeom prst="rect">
            <a:avLst/>
          </a:prstGeom>
        </p:spPr>
        <p:txBody>
          <a:bodyPr wrap="square">
            <a:spAutoFit/>
          </a:bodyPr>
          <a:lstStyle/>
          <a:p>
            <a:r>
              <a:rPr lang="es-MX" sz="2800" b="1" dirty="0" err="1">
                <a:solidFill>
                  <a:prstClr val="black"/>
                </a:solidFill>
                <a:latin typeface="Calibri" panose="020F0502020204030204" pitchFamily="34" charset="0"/>
              </a:rPr>
              <a:t>Opportunity</a:t>
            </a:r>
            <a:r>
              <a:rPr lang="es-MX" sz="2800" dirty="0">
                <a:solidFill>
                  <a:prstClr val="black"/>
                </a:solidFill>
                <a:latin typeface="Calibri" panose="020F0502020204030204" pitchFamily="34" charset="0"/>
              </a:rPr>
              <a:t>:  </a:t>
            </a:r>
            <a:r>
              <a:rPr lang="es-MX" sz="2800" dirty="0" err="1">
                <a:solidFill>
                  <a:srgbClr val="0000FF"/>
                </a:solidFill>
                <a:latin typeface="Calibri" panose="020F0502020204030204" pitchFamily="34" charset="0"/>
              </a:rPr>
              <a:t>Understand</a:t>
            </a:r>
            <a:r>
              <a:rPr lang="es-MX" sz="2800" dirty="0">
                <a:solidFill>
                  <a:srgbClr val="0000FF"/>
                </a:solidFill>
                <a:latin typeface="Calibri" panose="020F0502020204030204" pitchFamily="34" charset="0"/>
              </a:rPr>
              <a:t> social </a:t>
            </a:r>
            <a:r>
              <a:rPr lang="es-MX" sz="2800" dirty="0" err="1">
                <a:solidFill>
                  <a:srgbClr val="0000FF"/>
                </a:solidFill>
                <a:latin typeface="Calibri" panose="020F0502020204030204" pitchFamily="34" charset="0"/>
              </a:rPr>
              <a:t>perceptions</a:t>
            </a:r>
            <a:r>
              <a:rPr lang="es-MX" sz="2800" dirty="0">
                <a:solidFill>
                  <a:srgbClr val="0000FF"/>
                </a:solidFill>
                <a:latin typeface="Calibri" panose="020F0502020204030204" pitchFamily="34" charset="0"/>
              </a:rPr>
              <a:t> in</a:t>
            </a:r>
            <a:br>
              <a:rPr lang="es-MX" sz="2800" dirty="0">
                <a:solidFill>
                  <a:srgbClr val="0000FF"/>
                </a:solidFill>
                <a:latin typeface="Calibri" panose="020F0502020204030204" pitchFamily="34" charset="0"/>
              </a:rPr>
            </a:br>
            <a:r>
              <a:rPr lang="es-MX" sz="2800" dirty="0">
                <a:solidFill>
                  <a:srgbClr val="0000FF"/>
                </a:solidFill>
                <a:latin typeface="Calibri" panose="020F0502020204030204" pitchFamily="34" charset="0"/>
              </a:rPr>
              <a:t>   San </a:t>
            </a:r>
            <a:r>
              <a:rPr lang="es-MX" sz="2800" dirty="0" err="1">
                <a:solidFill>
                  <a:srgbClr val="0000FF"/>
                </a:solidFill>
                <a:latin typeface="Calibri" panose="020F0502020204030204" pitchFamily="34" charset="0"/>
              </a:rPr>
              <a:t>Lius</a:t>
            </a:r>
            <a:r>
              <a:rPr lang="es-MX" sz="2800" dirty="0">
                <a:solidFill>
                  <a:srgbClr val="0000FF"/>
                </a:solidFill>
                <a:latin typeface="Calibri" panose="020F0502020204030204" pitchFamily="34" charset="0"/>
              </a:rPr>
              <a:t> Rio Colorado (</a:t>
            </a:r>
            <a:r>
              <a:rPr lang="es-MX" sz="2800" dirty="0" err="1">
                <a:solidFill>
                  <a:srgbClr val="0000FF"/>
                </a:solidFill>
                <a:latin typeface="Calibri" panose="020F0502020204030204" pitchFamily="34" charset="0"/>
              </a:rPr>
              <a:t>population</a:t>
            </a:r>
            <a:r>
              <a:rPr lang="es-MX" sz="2800" dirty="0">
                <a:solidFill>
                  <a:srgbClr val="0000FF"/>
                </a:solidFill>
                <a:latin typeface="Calibri" panose="020F0502020204030204" pitchFamily="34" charset="0"/>
              </a:rPr>
              <a:t> 160,000</a:t>
            </a:r>
            <a:r>
              <a:rPr lang="es-MX" sz="2800" b="1" dirty="0">
                <a:solidFill>
                  <a:srgbClr val="0000FF"/>
                </a:solidFill>
                <a:latin typeface="Calibri" panose="020F0502020204030204" pitchFamily="34" charset="0"/>
              </a:rPr>
              <a:t>)</a:t>
            </a:r>
          </a:p>
        </p:txBody>
      </p:sp>
      <p:sp>
        <p:nvSpPr>
          <p:cNvPr id="24" name="TextBox 23"/>
          <p:cNvSpPr txBox="1"/>
          <p:nvPr/>
        </p:nvSpPr>
        <p:spPr>
          <a:xfrm>
            <a:off x="2699792" y="6407750"/>
            <a:ext cx="3253336" cy="261610"/>
          </a:xfrm>
          <a:prstGeom prst="rect">
            <a:avLst/>
          </a:prstGeom>
          <a:noFill/>
        </p:spPr>
        <p:txBody>
          <a:bodyPr wrap="square" rtlCol="0">
            <a:spAutoFit/>
          </a:bodyPr>
          <a:lstStyle/>
          <a:p>
            <a:r>
              <a:rPr lang="en-US" sz="1100" dirty="0">
                <a:solidFill>
                  <a:schemeClr val="bg1"/>
                </a:solidFill>
              </a:rPr>
              <a:t>©E. Kendy, TNC  34 km / 22 mi below Morelos</a:t>
            </a:r>
          </a:p>
        </p:txBody>
      </p:sp>
    </p:spTree>
    <p:extLst>
      <p:ext uri="{BB962C8B-B14F-4D97-AF65-F5344CB8AC3E}">
        <p14:creationId xmlns:p14="http://schemas.microsoft.com/office/powerpoint/2010/main" val="198680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CuadroTexto"/>
          <p:cNvSpPr txBox="1"/>
          <p:nvPr/>
        </p:nvSpPr>
        <p:spPr>
          <a:xfrm>
            <a:off x="683568" y="332656"/>
            <a:ext cx="3888432"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mj-lt"/>
              </a:rPr>
              <a:t>TOTAL SURVEYED: </a:t>
            </a:r>
            <a:r>
              <a:rPr lang="en-US" sz="2800" b="1" dirty="0">
                <a:solidFill>
                  <a:srgbClr val="FF0000"/>
                </a:solidFill>
                <a:effectLst>
                  <a:outerShdw blurRad="38100" dist="38100" dir="2700000" algn="tl">
                    <a:srgbClr val="000000">
                      <a:alpha val="43137"/>
                    </a:srgbClr>
                  </a:outerShdw>
                </a:effectLst>
                <a:latin typeface="+mj-lt"/>
              </a:rPr>
              <a:t>701 </a:t>
            </a:r>
          </a:p>
        </p:txBody>
      </p:sp>
      <p:pic>
        <p:nvPicPr>
          <p:cNvPr id="1028" name="Picture 4" descr="http://mlm-s2-p.mlstatic.com/casa-en-venta-en-san-luis-rio-colorado-23257-MLM7866656694_022015-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6151" y="3871070"/>
            <a:ext cx="3624324" cy="2510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5 CuadroTexto"/>
          <p:cNvSpPr txBox="1"/>
          <p:nvPr/>
        </p:nvSpPr>
        <p:spPr>
          <a:xfrm>
            <a:off x="5290526" y="1501601"/>
            <a:ext cx="3241914" cy="830997"/>
          </a:xfrm>
          <a:prstGeom prst="rect">
            <a:avLst/>
          </a:prstGeom>
          <a:noFill/>
        </p:spPr>
        <p:txBody>
          <a:bodyPr wrap="none" rtlCol="0">
            <a:spAutoFit/>
          </a:bodyPr>
          <a:lstStyle/>
          <a:p>
            <a:pPr algn="ctr"/>
            <a:r>
              <a:rPr lang="en-US" sz="2400" b="1" dirty="0">
                <a:solidFill>
                  <a:srgbClr val="FF0000"/>
                </a:solidFill>
                <a:effectLst>
                  <a:outerShdw blurRad="38100" dist="38100" dir="2700000" algn="tl">
                    <a:srgbClr val="000000">
                      <a:alpha val="43137"/>
                    </a:srgbClr>
                  </a:outerShdw>
                </a:effectLst>
              </a:rPr>
              <a:t>101</a:t>
            </a:r>
            <a:r>
              <a:rPr lang="en-US" sz="2400" b="1" dirty="0">
                <a:solidFill>
                  <a:srgbClr val="FF0000"/>
                </a:solidFill>
              </a:rPr>
              <a:t> </a:t>
            </a:r>
            <a:r>
              <a:rPr lang="en-US" sz="2400" dirty="0"/>
              <a:t>along the riverbank</a:t>
            </a:r>
          </a:p>
          <a:p>
            <a:pPr algn="ctr"/>
            <a:r>
              <a:rPr lang="es-MX" sz="2400" dirty="0"/>
              <a:t>(</a:t>
            </a:r>
            <a:r>
              <a:rPr lang="es-MX" sz="2400" dirty="0" err="1"/>
              <a:t>April</a:t>
            </a:r>
            <a:r>
              <a:rPr lang="es-MX" sz="2400" dirty="0"/>
              <a:t> 7 – 19, 2014)</a:t>
            </a:r>
            <a:endParaRPr lang="en-US" sz="2400" dirty="0"/>
          </a:p>
        </p:txBody>
      </p:sp>
      <p:sp>
        <p:nvSpPr>
          <p:cNvPr id="17" name="Rectangle 16"/>
          <p:cNvSpPr/>
          <p:nvPr/>
        </p:nvSpPr>
        <p:spPr>
          <a:xfrm>
            <a:off x="5148064" y="3928675"/>
            <a:ext cx="3031180" cy="830997"/>
          </a:xfrm>
          <a:prstGeom prst="rect">
            <a:avLst/>
          </a:prstGeom>
        </p:spPr>
        <p:txBody>
          <a:bodyPr wrap="square">
            <a:spAutoFit/>
          </a:bodyPr>
          <a:lstStyle/>
          <a:p>
            <a:pPr algn="ctr"/>
            <a:r>
              <a:rPr lang="en-US" sz="2400" b="1" dirty="0">
                <a:solidFill>
                  <a:srgbClr val="FF0000"/>
                </a:solidFill>
                <a:effectLst>
                  <a:outerShdw blurRad="38100" dist="38100" dir="2700000" algn="tl">
                    <a:srgbClr val="000000">
                      <a:alpha val="43137"/>
                    </a:srgbClr>
                  </a:outerShdw>
                </a:effectLst>
              </a:rPr>
              <a:t>600</a:t>
            </a:r>
            <a:r>
              <a:rPr lang="en-US" sz="2400" dirty="0">
                <a:solidFill>
                  <a:srgbClr val="FF0000"/>
                </a:solidFill>
                <a:effectLst>
                  <a:outerShdw blurRad="38100" dist="38100" dir="2700000" algn="tl">
                    <a:srgbClr val="000000">
                      <a:alpha val="43137"/>
                    </a:srgbClr>
                  </a:outerShdw>
                </a:effectLst>
              </a:rPr>
              <a:t> </a:t>
            </a:r>
            <a:r>
              <a:rPr lang="en-US" sz="2400" dirty="0"/>
              <a:t>in their homes</a:t>
            </a:r>
          </a:p>
          <a:p>
            <a:pPr algn="ctr"/>
            <a:r>
              <a:rPr lang="es-MX" sz="2400" dirty="0"/>
              <a:t>(</a:t>
            </a:r>
            <a:r>
              <a:rPr lang="es-MX" sz="2400" dirty="0" err="1"/>
              <a:t>May</a:t>
            </a:r>
            <a:r>
              <a:rPr lang="es-MX" sz="2400" dirty="0"/>
              <a:t> 2014)</a:t>
            </a:r>
            <a:endParaRPr lang="en-US" sz="2400" dirty="0"/>
          </a:p>
        </p:txBody>
      </p:sp>
      <p:sp>
        <p:nvSpPr>
          <p:cNvPr id="2" name="Rectangle 1"/>
          <p:cNvSpPr/>
          <p:nvPr/>
        </p:nvSpPr>
        <p:spPr>
          <a:xfrm>
            <a:off x="5328084" y="4997892"/>
            <a:ext cx="2358008" cy="646331"/>
          </a:xfrm>
          <a:prstGeom prst="rect">
            <a:avLst/>
          </a:prstGeom>
        </p:spPr>
        <p:txBody>
          <a:bodyPr wrap="square">
            <a:spAutoFit/>
          </a:bodyPr>
          <a:lstStyle/>
          <a:p>
            <a:r>
              <a:rPr lang="es-ES" dirty="0">
                <a:solidFill>
                  <a:prstClr val="black"/>
                </a:solidFill>
              </a:rPr>
              <a:t>4% </a:t>
            </a:r>
            <a:r>
              <a:rPr lang="es-ES" dirty="0" err="1">
                <a:solidFill>
                  <a:prstClr val="black"/>
                </a:solidFill>
              </a:rPr>
              <a:t>estimation</a:t>
            </a:r>
            <a:r>
              <a:rPr lang="es-ES" dirty="0">
                <a:solidFill>
                  <a:prstClr val="black"/>
                </a:solidFill>
              </a:rPr>
              <a:t> error, </a:t>
            </a:r>
            <a:br>
              <a:rPr lang="es-ES" dirty="0">
                <a:solidFill>
                  <a:prstClr val="black"/>
                </a:solidFill>
              </a:rPr>
            </a:br>
            <a:r>
              <a:rPr lang="es-ES" dirty="0">
                <a:solidFill>
                  <a:prstClr val="black"/>
                </a:solidFill>
              </a:rPr>
              <a:t>95% </a:t>
            </a:r>
            <a:r>
              <a:rPr lang="es-ES" dirty="0" err="1">
                <a:solidFill>
                  <a:prstClr val="black"/>
                </a:solidFill>
              </a:rPr>
              <a:t>confidence</a:t>
            </a:r>
            <a:r>
              <a:rPr lang="es-ES" dirty="0">
                <a:solidFill>
                  <a:prstClr val="black"/>
                </a:solidFill>
              </a:rPr>
              <a:t> </a:t>
            </a:r>
            <a:r>
              <a:rPr lang="es-ES" dirty="0" err="1">
                <a:solidFill>
                  <a:prstClr val="black"/>
                </a:solidFill>
              </a:rPr>
              <a:t>level</a:t>
            </a:r>
            <a:r>
              <a:rPr lang="es-ES" dirty="0">
                <a:solidFill>
                  <a:prstClr val="black"/>
                </a:solidFill>
              </a:rPr>
              <a:t> </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6151" y="1148936"/>
            <a:ext cx="3624324" cy="2412294"/>
          </a:xfrm>
          <a:prstGeom prst="rect">
            <a:avLst/>
          </a:prstGeom>
          <a:effectLst>
            <a:outerShdw blurRad="292100" dist="139700" dir="2700000" algn="ctr" rotWithShape="0">
              <a:schemeClr val="tx1">
                <a:lumMod val="75000"/>
                <a:lumOff val="25000"/>
                <a:alpha val="65000"/>
              </a:schemeClr>
            </a:outerShdw>
          </a:effectLst>
        </p:spPr>
      </p:pic>
      <p:sp>
        <p:nvSpPr>
          <p:cNvPr id="9" name="TextBox 8"/>
          <p:cNvSpPr txBox="1"/>
          <p:nvPr/>
        </p:nvSpPr>
        <p:spPr>
          <a:xfrm>
            <a:off x="4788024" y="4653136"/>
            <a:ext cx="1080120" cy="230832"/>
          </a:xfrm>
          <a:prstGeom prst="rect">
            <a:avLst/>
          </a:prstGeom>
          <a:noFill/>
        </p:spPr>
        <p:txBody>
          <a:bodyPr wrap="square" rtlCol="0">
            <a:spAutoFit/>
          </a:bodyPr>
          <a:lstStyle/>
          <a:p>
            <a:r>
              <a:rPr lang="en-US" sz="900" dirty="0">
                <a:solidFill>
                  <a:schemeClr val="bg1"/>
                </a:solidFill>
              </a:rPr>
              <a:t>©Nick Hall, TNC</a:t>
            </a:r>
          </a:p>
        </p:txBody>
      </p:sp>
    </p:spTree>
    <p:extLst>
      <p:ext uri="{BB962C8B-B14F-4D97-AF65-F5344CB8AC3E}">
        <p14:creationId xmlns:p14="http://schemas.microsoft.com/office/powerpoint/2010/main" val="205374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Gráfico"/>
          <p:cNvGraphicFramePr>
            <a:graphicFrameLocks/>
          </p:cNvGraphicFramePr>
          <p:nvPr>
            <p:extLst>
              <p:ext uri="{D42A27DB-BD31-4B8C-83A1-F6EECF244321}">
                <p14:modId xmlns:p14="http://schemas.microsoft.com/office/powerpoint/2010/main" val="1010741491"/>
              </p:ext>
            </p:extLst>
          </p:nvPr>
        </p:nvGraphicFramePr>
        <p:xfrm>
          <a:off x="412711" y="893409"/>
          <a:ext cx="6375703" cy="3160346"/>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668" y="3850881"/>
            <a:ext cx="6605445" cy="3664471"/>
          </a:xfrm>
          <a:prstGeom prst="rect">
            <a:avLst/>
          </a:prstGeom>
        </p:spPr>
      </p:pic>
      <p:sp>
        <p:nvSpPr>
          <p:cNvPr id="6" name="Rectangle 5"/>
          <p:cNvSpPr/>
          <p:nvPr/>
        </p:nvSpPr>
        <p:spPr>
          <a:xfrm>
            <a:off x="4860032" y="553541"/>
            <a:ext cx="2296080" cy="7488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52121" y="869864"/>
            <a:ext cx="576064" cy="4755292"/>
          </a:xfrm>
          <a:prstGeom prst="rect">
            <a:avLst/>
          </a:prstGeom>
        </p:spPr>
      </p:pic>
      <p:sp>
        <p:nvSpPr>
          <p:cNvPr id="8" name="TextBox 7"/>
          <p:cNvSpPr txBox="1"/>
          <p:nvPr/>
        </p:nvSpPr>
        <p:spPr>
          <a:xfrm>
            <a:off x="6300192" y="1096283"/>
            <a:ext cx="2448272" cy="4708981"/>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160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nstantia"/>
              </a:rPr>
              <a:t>Recreation</a:t>
            </a:r>
          </a:p>
          <a:p>
            <a:pPr marL="0" marR="0" lvl="0" indent="0" defTabSz="914400" eaLnBrk="1" fontAlgn="auto" latinLnBrk="0" hangingPunct="1">
              <a:lnSpc>
                <a:spcPct val="100000"/>
              </a:lnSpc>
              <a:spcBef>
                <a:spcPts val="160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nstantia"/>
              </a:rPr>
              <a:t>Environment</a:t>
            </a:r>
          </a:p>
          <a:p>
            <a:pPr marL="0" marR="0" lvl="0" indent="0" defTabSz="914400" eaLnBrk="1" fontAlgn="auto" latinLnBrk="0" hangingPunct="1">
              <a:lnSpc>
                <a:spcPct val="100000"/>
              </a:lnSpc>
              <a:spcBef>
                <a:spcPts val="160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nstantia"/>
              </a:rPr>
              <a:t>Production</a:t>
            </a:r>
          </a:p>
          <a:p>
            <a:pPr marL="0" marR="0" lvl="0" indent="0" defTabSz="914400" eaLnBrk="1" fontAlgn="auto" latinLnBrk="0" hangingPunct="1">
              <a:lnSpc>
                <a:spcPct val="100000"/>
              </a:lnSpc>
              <a:spcBef>
                <a:spcPts val="160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nstantia"/>
              </a:rPr>
              <a:t>Tourism</a:t>
            </a:r>
          </a:p>
          <a:p>
            <a:pPr marL="0" marR="0" lvl="0" indent="0" defTabSz="914400" eaLnBrk="1" fontAlgn="auto" latinLnBrk="0" hangingPunct="1">
              <a:lnSpc>
                <a:spcPct val="100000"/>
              </a:lnSpc>
              <a:spcBef>
                <a:spcPts val="160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nstantia"/>
              </a:rPr>
              <a:t>Danger</a:t>
            </a:r>
          </a:p>
          <a:p>
            <a:pPr marL="0" marR="0" lvl="0" indent="0" defTabSz="914400" eaLnBrk="1" fontAlgn="auto" latinLnBrk="0" hangingPunct="1">
              <a:lnSpc>
                <a:spcPct val="100000"/>
              </a:lnSpc>
              <a:spcBef>
                <a:spcPts val="160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nstantia"/>
              </a:rPr>
              <a:t>Indifferent</a:t>
            </a:r>
          </a:p>
          <a:p>
            <a:pPr marL="0" marR="0" lvl="0" indent="0" defTabSz="914400" eaLnBrk="1" fontAlgn="auto" latinLnBrk="0" hangingPunct="1">
              <a:lnSpc>
                <a:spcPct val="100000"/>
              </a:lnSpc>
              <a:spcBef>
                <a:spcPts val="160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nstantia"/>
              </a:rPr>
              <a:t>Don’t know</a:t>
            </a:r>
          </a:p>
          <a:p>
            <a:pPr marL="0" marR="0" lvl="0" indent="0" defTabSz="914400" eaLnBrk="1" fontAlgn="auto" latinLnBrk="0" hangingPunct="1">
              <a:lnSpc>
                <a:spcPct val="100000"/>
              </a:lnSpc>
              <a:spcBef>
                <a:spcPts val="160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nstantia"/>
              </a:rPr>
              <a:t>Other</a:t>
            </a:r>
          </a:p>
          <a:p>
            <a:pPr marL="0" marR="0" lvl="0" indent="0" defTabSz="914400" eaLnBrk="1" fontAlgn="auto" latinLnBrk="0" hangingPunct="1">
              <a:lnSpc>
                <a:spcPct val="100000"/>
              </a:lnSpc>
              <a:spcBef>
                <a:spcPts val="160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nstantia"/>
              </a:rPr>
              <a:t>Abstract values</a:t>
            </a:r>
          </a:p>
          <a:p>
            <a:pPr marL="0" marR="0" lvl="0" indent="0" defTabSz="914400" eaLnBrk="1" fontAlgn="auto" latinLnBrk="0" hangingPunct="1">
              <a:lnSpc>
                <a:spcPct val="100000"/>
              </a:lnSpc>
              <a:spcBef>
                <a:spcPts val="160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onstantia"/>
            </a:endParaRPr>
          </a:p>
        </p:txBody>
      </p:sp>
      <p:sp>
        <p:nvSpPr>
          <p:cNvPr id="9" name="13 CuadroTexto"/>
          <p:cNvSpPr txBox="1"/>
          <p:nvPr/>
        </p:nvSpPr>
        <p:spPr>
          <a:xfrm>
            <a:off x="511724" y="3820978"/>
            <a:ext cx="236981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nstantia"/>
                <a:ea typeface="+mn-ea"/>
                <a:cs typeface="+mn-cs"/>
              </a:rPr>
              <a:t>In the households</a:t>
            </a:r>
          </a:p>
        </p:txBody>
      </p:sp>
      <p:sp>
        <p:nvSpPr>
          <p:cNvPr id="10" name="13 CuadroTexto"/>
          <p:cNvSpPr txBox="1"/>
          <p:nvPr/>
        </p:nvSpPr>
        <p:spPr>
          <a:xfrm>
            <a:off x="511724" y="652626"/>
            <a:ext cx="203735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nstantia"/>
                <a:ea typeface="+mn-ea"/>
                <a:cs typeface="+mn-cs"/>
              </a:rPr>
              <a:t>Along the river</a:t>
            </a:r>
          </a:p>
        </p:txBody>
      </p:sp>
      <p:sp>
        <p:nvSpPr>
          <p:cNvPr id="11" name="1 Título"/>
          <p:cNvSpPr txBox="1">
            <a:spLocks/>
          </p:cNvSpPr>
          <p:nvPr/>
        </p:nvSpPr>
        <p:spPr>
          <a:xfrm>
            <a:off x="626207" y="-26056"/>
            <a:ext cx="8229600" cy="5913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j-ea"/>
                <a:cs typeface="+mj-cs"/>
              </a:rPr>
              <a:t>What does the river mean to the people?</a:t>
            </a:r>
            <a:endParaRPr kumimoji="0" lang="en-US"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86438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260648"/>
            <a:ext cx="8229600" cy="4389120"/>
          </a:xfrm>
        </p:spPr>
        <p:txBody>
          <a:bodyPr>
            <a:normAutofit/>
          </a:bodyPr>
          <a:lstStyle/>
          <a:p>
            <a:pPr>
              <a:buFont typeface="Wingdings" panose="05000000000000000000" pitchFamily="2" charset="2"/>
              <a:buChar char="ü"/>
            </a:pPr>
            <a:r>
              <a:rPr lang="es-ES" sz="2400" dirty="0">
                <a:solidFill>
                  <a:schemeClr val="tx2"/>
                </a:solidFill>
                <a:latin typeface="Calibri" panose="020F0502020204030204" pitchFamily="34" charset="0"/>
              </a:rPr>
              <a:t>“</a:t>
            </a:r>
            <a:r>
              <a:rPr lang="es-ES" sz="2400" dirty="0" err="1">
                <a:solidFill>
                  <a:schemeClr val="tx2"/>
                </a:solidFill>
                <a:latin typeface="Calibri" panose="020F0502020204030204" pitchFamily="34" charset="0"/>
              </a:rPr>
              <a:t>Families</a:t>
            </a:r>
            <a:r>
              <a:rPr lang="es-ES" sz="2400" dirty="0">
                <a:solidFill>
                  <a:schemeClr val="tx2"/>
                </a:solidFill>
                <a:latin typeface="Calibri" panose="020F0502020204030204" pitchFamily="34" charset="0"/>
              </a:rPr>
              <a:t> can come and </a:t>
            </a:r>
            <a:r>
              <a:rPr lang="es-ES" sz="2400" dirty="0" err="1">
                <a:solidFill>
                  <a:schemeClr val="tx2"/>
                </a:solidFill>
                <a:latin typeface="Calibri" panose="020F0502020204030204" pitchFamily="34" charset="0"/>
              </a:rPr>
              <a:t>enjoy</a:t>
            </a:r>
            <a:r>
              <a:rPr lang="es-ES" sz="2400" dirty="0">
                <a:solidFill>
                  <a:schemeClr val="tx2"/>
                </a:solidFill>
                <a:latin typeface="Calibri" panose="020F0502020204030204" pitchFamily="34" charset="0"/>
              </a:rPr>
              <a:t> </a:t>
            </a:r>
            <a:r>
              <a:rPr lang="es-ES" sz="2400" dirty="0" err="1">
                <a:solidFill>
                  <a:schemeClr val="tx2"/>
                </a:solidFill>
                <a:latin typeface="Calibri" panose="020F0502020204030204" pitchFamily="34" charset="0"/>
              </a:rPr>
              <a:t>themselves</a:t>
            </a:r>
            <a:r>
              <a:rPr lang="es-ES" sz="2400" dirty="0">
                <a:solidFill>
                  <a:schemeClr val="tx2"/>
                </a:solidFill>
                <a:latin typeface="Calibri" panose="020F0502020204030204" pitchFamily="34" charset="0"/>
              </a:rPr>
              <a:t>”</a:t>
            </a:r>
          </a:p>
          <a:p>
            <a:pPr>
              <a:buFont typeface="Wingdings" panose="05000000000000000000" pitchFamily="2" charset="2"/>
              <a:buChar char="ü"/>
            </a:pPr>
            <a:r>
              <a:rPr lang="es-ES" sz="2400" dirty="0">
                <a:solidFill>
                  <a:schemeClr val="tx2"/>
                </a:solidFill>
                <a:latin typeface="Calibri" panose="020F0502020204030204" pitchFamily="34" charset="0"/>
              </a:rPr>
              <a:t> “To conserve </a:t>
            </a:r>
            <a:r>
              <a:rPr lang="es-ES" sz="2400" dirty="0" err="1">
                <a:solidFill>
                  <a:schemeClr val="tx2"/>
                </a:solidFill>
                <a:latin typeface="Calibri" panose="020F0502020204030204" pitchFamily="34" charset="0"/>
              </a:rPr>
              <a:t>nature</a:t>
            </a:r>
            <a:r>
              <a:rPr lang="es-ES" sz="2400" dirty="0">
                <a:solidFill>
                  <a:schemeClr val="tx2"/>
                </a:solidFill>
                <a:latin typeface="Calibri" panose="020F0502020204030204" pitchFamily="34" charset="0"/>
              </a:rPr>
              <a:t>”… “</a:t>
            </a:r>
            <a:r>
              <a:rPr lang="en-US" sz="2400" dirty="0">
                <a:solidFill>
                  <a:schemeClr val="tx2"/>
                </a:solidFill>
                <a:latin typeface="Calibri" panose="020F0502020204030204" pitchFamily="34" charset="0"/>
              </a:rPr>
              <a:t>A river without water isn’t a river” </a:t>
            </a:r>
          </a:p>
          <a:p>
            <a:pPr>
              <a:buFont typeface="Wingdings" panose="05000000000000000000" pitchFamily="2" charset="2"/>
              <a:buChar char="ü"/>
            </a:pPr>
            <a:r>
              <a:rPr lang="es-ES" sz="2400" dirty="0">
                <a:solidFill>
                  <a:schemeClr val="tx2"/>
                </a:solidFill>
                <a:latin typeface="Calibri" panose="020F0502020204030204" pitchFamily="34" charset="0"/>
              </a:rPr>
              <a:t>“</a:t>
            </a:r>
            <a:r>
              <a:rPr lang="es-ES" sz="2400" dirty="0" err="1">
                <a:solidFill>
                  <a:schemeClr val="tx2"/>
                </a:solidFill>
                <a:latin typeface="Calibri" panose="020F0502020204030204" pitchFamily="34" charset="0"/>
              </a:rPr>
              <a:t>It’s</a:t>
            </a:r>
            <a:r>
              <a:rPr lang="es-ES" sz="2400" dirty="0">
                <a:solidFill>
                  <a:schemeClr val="tx2"/>
                </a:solidFill>
                <a:latin typeface="Calibri" panose="020F0502020204030204" pitchFamily="34" charset="0"/>
              </a:rPr>
              <a:t> </a:t>
            </a:r>
            <a:r>
              <a:rPr lang="es-ES" sz="2400" dirty="0" err="1">
                <a:solidFill>
                  <a:schemeClr val="tx2"/>
                </a:solidFill>
                <a:latin typeface="Calibri" panose="020F0502020204030204" pitchFamily="34" charset="0"/>
              </a:rPr>
              <a:t>filling</a:t>
            </a:r>
            <a:r>
              <a:rPr lang="es-ES" sz="2400" dirty="0">
                <a:solidFill>
                  <a:schemeClr val="tx2"/>
                </a:solidFill>
                <a:latin typeface="Calibri" panose="020F0502020204030204" pitchFamily="34" charset="0"/>
              </a:rPr>
              <a:t> up </a:t>
            </a:r>
            <a:r>
              <a:rPr lang="es-ES" sz="2400" dirty="0" err="1">
                <a:solidFill>
                  <a:schemeClr val="tx2"/>
                </a:solidFill>
                <a:latin typeface="Calibri" panose="020F0502020204030204" pitchFamily="34" charset="0"/>
              </a:rPr>
              <a:t>the</a:t>
            </a:r>
            <a:r>
              <a:rPr lang="es-ES" sz="2400" dirty="0">
                <a:solidFill>
                  <a:schemeClr val="tx2"/>
                </a:solidFill>
                <a:latin typeface="Calibri" panose="020F0502020204030204" pitchFamily="34" charset="0"/>
              </a:rPr>
              <a:t> </a:t>
            </a:r>
            <a:r>
              <a:rPr lang="es-ES" sz="2400" dirty="0" err="1">
                <a:solidFill>
                  <a:schemeClr val="tx2"/>
                </a:solidFill>
                <a:latin typeface="Calibri" panose="020F0502020204030204" pitchFamily="34" charset="0"/>
              </a:rPr>
              <a:t>aquifer</a:t>
            </a:r>
            <a:r>
              <a:rPr lang="es-ES" sz="2400" dirty="0">
                <a:solidFill>
                  <a:schemeClr val="tx2"/>
                </a:solidFill>
                <a:latin typeface="Calibri" panose="020F0502020204030204" pitchFamily="34" charset="0"/>
              </a:rPr>
              <a:t>”</a:t>
            </a:r>
          </a:p>
          <a:p>
            <a:pPr lvl="0">
              <a:buClr>
                <a:srgbClr val="0BD0D9"/>
              </a:buClr>
              <a:buFont typeface="Wingdings" panose="05000000000000000000" pitchFamily="2" charset="2"/>
              <a:buChar char="ü"/>
            </a:pPr>
            <a:r>
              <a:rPr lang="en-US" sz="2400" dirty="0">
                <a:solidFill>
                  <a:schemeClr val="tx2"/>
                </a:solidFill>
                <a:latin typeface="Calibri" panose="020F0502020204030204" pitchFamily="34" charset="0"/>
              </a:rPr>
              <a:t>“This helps the farmers because we’ve had a long drought”</a:t>
            </a:r>
          </a:p>
          <a:p>
            <a:pPr lvl="0">
              <a:buClr>
                <a:srgbClr val="0BD0D9"/>
              </a:buClr>
              <a:buFont typeface="Wingdings" panose="05000000000000000000" pitchFamily="2" charset="2"/>
              <a:buChar char="ü"/>
            </a:pPr>
            <a:r>
              <a:rPr lang="en-US" sz="2400" dirty="0">
                <a:solidFill>
                  <a:schemeClr val="tx2"/>
                </a:solidFill>
                <a:latin typeface="Calibri" panose="020F0502020204030204" pitchFamily="34" charset="0"/>
              </a:rPr>
              <a:t>“There will be work for the fishermen and the region’s  </a:t>
            </a:r>
            <a:br>
              <a:rPr lang="en-US" sz="2400" dirty="0">
                <a:solidFill>
                  <a:schemeClr val="tx2"/>
                </a:solidFill>
                <a:latin typeface="Calibri" panose="020F0502020204030204" pitchFamily="34" charset="0"/>
              </a:rPr>
            </a:br>
            <a:r>
              <a:rPr lang="en-US" sz="2400" dirty="0">
                <a:solidFill>
                  <a:schemeClr val="tx2"/>
                </a:solidFill>
                <a:latin typeface="Calibri" panose="020F0502020204030204" pitchFamily="34" charset="0"/>
              </a:rPr>
              <a:t>  ecology, which has been lost.”</a:t>
            </a:r>
          </a:p>
          <a:p>
            <a:pPr lvl="0">
              <a:buClr>
                <a:srgbClr val="0BD0D9"/>
              </a:buClr>
              <a:buFont typeface="Wingdings" panose="05000000000000000000" pitchFamily="2" charset="2"/>
              <a:buChar char="ü"/>
            </a:pPr>
            <a:r>
              <a:rPr lang="es-ES" sz="2400" dirty="0">
                <a:solidFill>
                  <a:schemeClr val="tx2"/>
                </a:solidFill>
                <a:latin typeface="Calibri" panose="020F0502020204030204" pitchFamily="34" charset="0"/>
              </a:rPr>
              <a:t>“</a:t>
            </a:r>
            <a:r>
              <a:rPr lang="en-US" sz="2400" dirty="0">
                <a:solidFill>
                  <a:schemeClr val="tx2"/>
                </a:solidFill>
                <a:latin typeface="Calibri" panose="020F0502020204030204" pitchFamily="34" charset="0"/>
              </a:rPr>
              <a:t>A tourist draw for </a:t>
            </a:r>
            <a:r>
              <a:rPr lang="es-ES" sz="2400" dirty="0">
                <a:solidFill>
                  <a:schemeClr val="tx2"/>
                </a:solidFill>
                <a:latin typeface="Calibri" panose="020F0502020204030204" pitchFamily="34" charset="0"/>
              </a:rPr>
              <a:t>San Luis”</a:t>
            </a:r>
            <a:endParaRPr lang="en-US" sz="2400" dirty="0">
              <a:solidFill>
                <a:schemeClr val="tx2"/>
              </a:solidFill>
              <a:latin typeface="Calibri" panose="020F0502020204030204" pitchFamily="34" charset="0"/>
            </a:endParaRPr>
          </a:p>
          <a:p>
            <a:pPr lvl="0">
              <a:buClr>
                <a:srgbClr val="0BD0D9"/>
              </a:buClr>
              <a:buFont typeface="Wingdings" panose="05000000000000000000" pitchFamily="2" charset="2"/>
              <a:buChar char="ü"/>
            </a:pPr>
            <a:endParaRPr lang="es-ES" sz="2200" b="1" dirty="0">
              <a:solidFill>
                <a:prstClr val="black"/>
              </a:solidFill>
            </a:endParaRPr>
          </a:p>
          <a:p>
            <a:pPr lvl="0">
              <a:buClr>
                <a:srgbClr val="0BD0D9"/>
              </a:buClr>
              <a:buFont typeface="Wingdings" panose="05000000000000000000" pitchFamily="2" charset="2"/>
              <a:buChar char="ü"/>
            </a:pPr>
            <a:endParaRPr lang="es-ES" sz="2200" b="1" dirty="0">
              <a:solidFill>
                <a:prstClr val="black"/>
              </a:solidFill>
            </a:endParaRPr>
          </a:p>
          <a:p>
            <a:pPr>
              <a:buFont typeface="Wingdings" panose="05000000000000000000" pitchFamily="2" charset="2"/>
              <a:buChar char="ü"/>
            </a:pPr>
            <a:endParaRPr lang="en-US" sz="2400" dirty="0">
              <a:effectLst>
                <a:outerShdw blurRad="38100" dist="38100" dir="2700000" algn="tl">
                  <a:srgbClr val="000000">
                    <a:alpha val="43137"/>
                  </a:srgbClr>
                </a:outerShdw>
              </a:effectLst>
            </a:endParaRPr>
          </a:p>
          <a:p>
            <a:pPr>
              <a:buFont typeface="Wingdings" panose="05000000000000000000" pitchFamily="2" charset="2"/>
              <a:buChar char="ü"/>
            </a:pPr>
            <a:endParaRPr lang="es-MX" sz="2400" dirty="0">
              <a:effectLst>
                <a:outerShdw blurRad="38100" dist="38100" dir="2700000" algn="tl">
                  <a:srgbClr val="000000">
                    <a:alpha val="43137"/>
                  </a:srgbClr>
                </a:outerShdw>
              </a:effectLst>
            </a:endParaRPr>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6151" y="3524854"/>
            <a:ext cx="5007849" cy="333314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827"/>
          <a:stretch/>
        </p:blipFill>
        <p:spPr>
          <a:xfrm>
            <a:off x="-1" y="3524855"/>
            <a:ext cx="4716017" cy="3333146"/>
          </a:xfrm>
          <a:prstGeom prst="rect">
            <a:avLst/>
          </a:prstGeom>
        </p:spPr>
      </p:pic>
      <p:cxnSp>
        <p:nvCxnSpPr>
          <p:cNvPr id="8" name="Straight Connector 7"/>
          <p:cNvCxnSpPr/>
          <p:nvPr/>
        </p:nvCxnSpPr>
        <p:spPr>
          <a:xfrm>
            <a:off x="4716016" y="3284984"/>
            <a:ext cx="0" cy="35730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 y="6488668"/>
            <a:ext cx="2736304" cy="338554"/>
          </a:xfrm>
          <a:prstGeom prst="rect">
            <a:avLst/>
          </a:prstGeom>
          <a:noFill/>
        </p:spPr>
        <p:txBody>
          <a:bodyPr wrap="square" rtlCol="0">
            <a:spAutoFit/>
          </a:bodyPr>
          <a:lstStyle/>
          <a:p>
            <a:r>
              <a:rPr lang="en-US" sz="1600" dirty="0">
                <a:solidFill>
                  <a:schemeClr val="bg1"/>
                </a:solidFill>
              </a:rPr>
              <a:t>© Nick Hall for TNC</a:t>
            </a:r>
          </a:p>
        </p:txBody>
      </p:sp>
    </p:spTree>
    <p:extLst>
      <p:ext uri="{BB962C8B-B14F-4D97-AF65-F5344CB8AC3E}">
        <p14:creationId xmlns:p14="http://schemas.microsoft.com/office/powerpoint/2010/main" val="39834256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3199</TotalTime>
  <Words>1779</Words>
  <Application>Microsoft Office PowerPoint</Application>
  <PresentationFormat>On-screen Show (4:3)</PresentationFormat>
  <Paragraphs>328</Paragraphs>
  <Slides>25</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Arial</vt:lpstr>
      <vt:lpstr>Book Antiqua</vt:lpstr>
      <vt:lpstr>Calibri</vt:lpstr>
      <vt:lpstr>Calibri Light</vt:lpstr>
      <vt:lpstr>Constantia</vt:lpstr>
      <vt:lpstr>Times New Roman</vt:lpstr>
      <vt:lpstr>Wingdings</vt:lpstr>
      <vt:lpstr>Wingdings 2</vt:lpstr>
      <vt:lpstr>Wingdings 3</vt:lpstr>
      <vt:lpstr>Flujo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according to socioeconomic status</vt:lpstr>
      <vt:lpstr>PowerPoint Presentation</vt:lpstr>
      <vt:lpstr>PowerPoint Presentation</vt:lpstr>
      <vt:lpstr>Insights for Water Policy</vt:lpstr>
      <vt:lpstr>Extra slides</vt:lpstr>
      <vt:lpstr>PowerPoint Presentation</vt:lpstr>
      <vt:lpstr>PowerPoint Presentation</vt:lpstr>
      <vt:lpstr>PowerPoint Presentation</vt:lpstr>
      <vt:lpstr>What determines support?</vt:lpstr>
      <vt:lpstr>Insights for Water Policy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Mayra Megar</dc:creator>
  <cp:lastModifiedBy>Eloise Kendy</cp:lastModifiedBy>
  <cp:revision>498</cp:revision>
  <dcterms:created xsi:type="dcterms:W3CDTF">2015-02-26T07:55:05Z</dcterms:created>
  <dcterms:modified xsi:type="dcterms:W3CDTF">2017-09-17T11:30:07Z</dcterms:modified>
</cp:coreProperties>
</file>