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67" r:id="rId4"/>
    <p:sldId id="271" r:id="rId5"/>
    <p:sldId id="259" r:id="rId6"/>
    <p:sldId id="266" r:id="rId7"/>
    <p:sldId id="260" r:id="rId8"/>
    <p:sldId id="263" r:id="rId9"/>
    <p:sldId id="261" r:id="rId10"/>
    <p:sldId id="268" r:id="rId11"/>
    <p:sldId id="262" r:id="rId12"/>
    <p:sldId id="26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0465" autoAdjust="0"/>
  </p:normalViewPr>
  <p:slideViewPr>
    <p:cSldViewPr snapToGrid="0" showGuides="1">
      <p:cViewPr varScale="1">
        <p:scale>
          <a:sx n="88" d="100"/>
          <a:sy n="88" d="100"/>
        </p:scale>
        <p:origin x="1896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A4113-8DC3-4A03-AEBC-1BEB95467555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B4618-14A9-48FA-98EB-06F4F42AEB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9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Acknowledge</a:t>
            </a:r>
            <a:r>
              <a:rPr lang="en-AU" baseline="0" dirty="0" smtClean="0"/>
              <a:t> Traditional Owners past and present, and their continuing connection with the land we meet on today.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Acknowledge:</a:t>
            </a:r>
          </a:p>
          <a:p>
            <a:r>
              <a:rPr lang="en-AU" baseline="0" dirty="0" smtClean="0"/>
              <a:t>Anne Jensen</a:t>
            </a:r>
          </a:p>
          <a:p>
            <a:r>
              <a:rPr lang="en-AU" baseline="0" dirty="0" smtClean="0"/>
              <a:t>Ian Atkinson</a:t>
            </a:r>
          </a:p>
          <a:p>
            <a:endParaRPr lang="en-AU" baseline="0" dirty="0" smtClean="0"/>
          </a:p>
          <a:p>
            <a:r>
              <a:rPr lang="en-AU" baseline="0" dirty="0" smtClean="0"/>
              <a:t>I am not an ecologist or hydrologist.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15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 smtClean="0"/>
              <a:t>We ended up delivering 110 ML</a:t>
            </a:r>
            <a:r>
              <a:rPr lang="en-AU" baseline="0" dirty="0" smtClean="0"/>
              <a:t> into the lagoon.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hundreds of waterbirds were observed at the lagoon during May and June. Including pelicans, grey teal,  and welcome swallows.</a:t>
            </a:r>
            <a:endParaRPr lang="en-AU" dirty="0" smtClean="0"/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Salinity</a:t>
            </a:r>
            <a:r>
              <a:rPr lang="en-AU" baseline="0" dirty="0" smtClean="0"/>
              <a:t> </a:t>
            </a:r>
            <a:r>
              <a:rPr lang="en-AU" baseline="0" dirty="0" smtClean="0"/>
              <a:t>readings: </a:t>
            </a:r>
          </a:p>
          <a:p>
            <a:pPr lvl="0"/>
            <a:r>
              <a:rPr lang="en-AU" dirty="0" smtClean="0"/>
              <a:t>Water flowing in at the outlet was 369 EC</a:t>
            </a:r>
          </a:p>
          <a:p>
            <a:pPr lvl="0"/>
            <a:r>
              <a:rPr lang="en-AU" dirty="0" smtClean="0"/>
              <a:t>200m south of outlet was 7,980 EC</a:t>
            </a:r>
          </a:p>
          <a:p>
            <a:pPr lvl="0"/>
            <a:r>
              <a:rPr lang="en-AU" dirty="0" smtClean="0"/>
              <a:t>Approximately half way to Tortoise crossing 8,890 EC </a:t>
            </a:r>
          </a:p>
          <a:p>
            <a:r>
              <a:rPr lang="en-AU" dirty="0" smtClean="0"/>
              <a:t>At Tortoise crossing 14,230 E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(Electrical conductivity – intensity</a:t>
            </a:r>
            <a:r>
              <a:rPr lang="en-AU" baseline="0" dirty="0" smtClean="0"/>
              <a:t> of dissolved salts in the water)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14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99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Now have a draft five year environmental watering strategy – that Dr Anne </a:t>
            </a:r>
            <a:r>
              <a:rPr lang="en-AU" dirty="0" err="1" smtClean="0"/>
              <a:t>Jense</a:t>
            </a:r>
            <a:r>
              <a:rPr lang="en-AU" dirty="0" smtClean="0"/>
              <a:t> has helped us to develop.</a:t>
            </a:r>
          </a:p>
          <a:p>
            <a:endParaRPr lang="en-AU" dirty="0" smtClean="0"/>
          </a:p>
          <a:p>
            <a:r>
              <a:rPr lang="en-AU" dirty="0" smtClean="0"/>
              <a:t>This means that in future years</a:t>
            </a:r>
            <a:r>
              <a:rPr lang="en-AU" baseline="0" dirty="0" smtClean="0"/>
              <a:t> as the river changes we can adapt to it a lot quicker and a lot easier by simply identifying which our sites we should water as conditions change. Much like a library of books, we can select which book we want take off the shelf. (not my analogy)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73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59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37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Nature Foundation SA is an environmental charity – 36 years old - came about from a recognition that governments alone cannot</a:t>
            </a:r>
            <a:r>
              <a:rPr lang="en-AU" sz="1200" baseline="0" dirty="0" smtClean="0"/>
              <a:t> save, protect or restore all of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The Water for Nature program adopts this same attitude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We work with local landholders on private land, but also some local and state government 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Started in 2008 during the millennium drought when we purchased a small 34 ML of water to water trees at Hogwash Bend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Focus on native vegetation – river red gum, black box trees and lignum shrublands</a:t>
            </a:r>
            <a:endParaRPr lang="en-A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2012 Agreement </a:t>
            </a:r>
            <a:r>
              <a:rPr lang="en-AU" sz="1200" dirty="0" smtClean="0"/>
              <a:t>with Commonwealth Environmental</a:t>
            </a:r>
            <a:r>
              <a:rPr lang="en-AU" sz="1200" baseline="0" dirty="0" smtClean="0"/>
              <a:t> Water Holder</a:t>
            </a:r>
            <a:r>
              <a:rPr lang="en-AU" sz="1200" dirty="0" smtClean="0"/>
              <a:t> to deliver up to 10 Gigalitres per year of environmental </a:t>
            </a:r>
            <a:r>
              <a:rPr lang="en-AU" sz="1200" dirty="0" smtClean="0"/>
              <a:t>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Since 2013 we have delivered 6.22 Gigalitres – or 6.22 billion litres of environmental water to around 50 sites 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44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Riverland sites</a:t>
            </a:r>
          </a:p>
          <a:p>
            <a:endParaRPr lang="en-AU" dirty="0" smtClean="0"/>
          </a:p>
          <a:p>
            <a:r>
              <a:rPr lang="en-AU" dirty="0" smtClean="0"/>
              <a:t>Locks and weirs along sections</a:t>
            </a:r>
            <a:r>
              <a:rPr lang="en-AU" baseline="0" dirty="0" smtClean="0"/>
              <a:t> all along the river – that means the river cannot run its natural course or to its natural extent</a:t>
            </a:r>
          </a:p>
          <a:p>
            <a:endParaRPr lang="en-AU" baseline="0" dirty="0" smtClean="0"/>
          </a:p>
          <a:p>
            <a:r>
              <a:rPr lang="en-AU" baseline="0" dirty="0" smtClean="0"/>
              <a:t>Our sites rarely get wet unless you physically pump water to them </a:t>
            </a:r>
          </a:p>
          <a:p>
            <a:endParaRPr lang="en-AU" baseline="0" dirty="0" smtClean="0"/>
          </a:p>
          <a:p>
            <a:r>
              <a:rPr lang="en-AU" baseline="0" dirty="0" smtClean="0"/>
              <a:t>Each site has a water regime based on its objectives and the needs of those objectives – those objectives help in meeting the broader and higher level Murray Darling Basin Plan environmental objectives and the objectives of the CEWH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05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June 2016 no one was expecting a flood and South Australian irrigators had a reduced water allocation. It wasn’t until September that we realised that we may end up with more rainfall in the Murray-Darling Basin than expected, and that good flows were expected for SA.  Irrigators ended up with 100% allocation, and many of our lower wetlands were naturally inundated.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However, after much</a:t>
            </a:r>
            <a:r>
              <a:rPr lang="en-AU" baseline="0" dirty="0" smtClean="0"/>
              <a:t> uncertainty it turned out to be a s</a:t>
            </a:r>
            <a:r>
              <a:rPr lang="en-AU" dirty="0" smtClean="0"/>
              <a:t>hort lived high river – not really a flood in SA as it was</a:t>
            </a:r>
            <a:r>
              <a:rPr lang="en-AU" baseline="0" dirty="0" smtClean="0"/>
              <a:t> in parts of the eastern </a:t>
            </a:r>
            <a:r>
              <a:rPr lang="en-AU" baseline="0" dirty="0" smtClean="0"/>
              <a:t>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It was a very dynamic time – and our program was required to adapt to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Our program when from 6.5 Gigalitres across 50 sites to 1.6 Gigalitres to 16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This about </a:t>
            </a:r>
            <a:r>
              <a:rPr lang="en-AU" baseline="0" dirty="0" err="1" smtClean="0"/>
              <a:t>adaptivity</a:t>
            </a:r>
            <a:r>
              <a:rPr lang="en-AU" baseline="0" dirty="0" smtClean="0"/>
              <a:t>!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13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Why water at</a:t>
            </a:r>
            <a:r>
              <a:rPr lang="en-AU" baseline="0" dirty="0" smtClean="0"/>
              <a:t> all during a high river?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Take advantage of the flood to get water to higher sites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Prolong the benefits of the high river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Extend the reach of the high river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62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Partner</a:t>
            </a:r>
            <a:r>
              <a:rPr lang="en-AU" baseline="0" dirty="0" smtClean="0"/>
              <a:t> with </a:t>
            </a:r>
            <a:r>
              <a:rPr lang="en-AU" dirty="0" smtClean="0"/>
              <a:t>Australian Landscape </a:t>
            </a:r>
            <a:r>
              <a:rPr lang="en-AU" dirty="0" smtClean="0"/>
              <a:t>Trust</a:t>
            </a:r>
          </a:p>
          <a:p>
            <a:endParaRPr lang="en-AU" dirty="0" smtClean="0"/>
          </a:p>
          <a:p>
            <a:r>
              <a:rPr lang="en-AU" dirty="0" smtClean="0"/>
              <a:t>This site wasn’t initially on our list to water in 2016-17 but</a:t>
            </a:r>
            <a:r>
              <a:rPr lang="en-AU" baseline="0" dirty="0" smtClean="0"/>
              <a:t> in adapting to the high river we realised we could get water to it and give it its first decent drink since the 1980s.</a:t>
            </a:r>
          </a:p>
          <a:p>
            <a:r>
              <a:rPr lang="en-AU" baseline="0" dirty="0" smtClean="0"/>
              <a:t>Note where the site is and the distance from the river (about 3km ) – naturally the swamp was connected to the lakes on either side.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We had approximately 2-3 weeks to mobilise the site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State and commonwealth government approvals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Assess the environmental objectives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Assess the logistics</a:t>
            </a:r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59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Had</a:t>
            </a:r>
            <a:r>
              <a:rPr lang="en-AU" baseline="0" dirty="0" smtClean="0"/>
              <a:t> planned to deliver 2000 ML to the site, but the high river cut off access to the water pump – so 574 ML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It’s a bit early to make a full assessment on the environmental response, given the trees have had a long time without water – but some trees have shown a response with extra foliage and flowering, and some trees have not shown any improvement.  Maybe differences in where the trees are getting water from in terms of groundwater, or salinity</a:t>
            </a:r>
          </a:p>
          <a:p>
            <a:endParaRPr lang="en-AU" baseline="0" dirty="0" smtClean="0"/>
          </a:p>
          <a:p>
            <a:r>
              <a:rPr lang="en-AU" baseline="0" dirty="0" smtClean="0"/>
              <a:t>So this is a watch and see site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9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site did get</a:t>
            </a:r>
            <a:r>
              <a:rPr lang="en-AU" baseline="0" dirty="0" smtClean="0"/>
              <a:t> water at the peak of the high river for a short period of time, the lagoon filled and then started to recede. </a:t>
            </a:r>
          </a:p>
          <a:p>
            <a:r>
              <a:rPr lang="en-AU" baseline="0" dirty="0" smtClean="0"/>
              <a:t>We wanted to prolong the benefits of that high river – or piggy back onto it to top up the lagoon.</a:t>
            </a:r>
          </a:p>
          <a:p>
            <a:endParaRPr lang="en-AU" dirty="0" smtClean="0"/>
          </a:p>
          <a:p>
            <a:r>
              <a:rPr lang="en-AU" dirty="0" smtClean="0"/>
              <a:t>Acting</a:t>
            </a:r>
            <a:r>
              <a:rPr lang="en-AU" baseline="0" dirty="0" smtClean="0"/>
              <a:t> </a:t>
            </a:r>
            <a:r>
              <a:rPr lang="en-AU" baseline="0" dirty="0" smtClean="0"/>
              <a:t>in partnership with Central Irrigation Trust, we u</a:t>
            </a:r>
            <a:r>
              <a:rPr lang="en-AU" dirty="0" smtClean="0"/>
              <a:t>se irrigation infrastructure to deliver Commonwealth environmental water to the site. The network</a:t>
            </a:r>
            <a:r>
              <a:rPr lang="en-AU" baseline="0" dirty="0" smtClean="0"/>
              <a:t> of existing pipes is enabling us to deliver water to sites we wouldn’t normally be able to get to.</a:t>
            </a:r>
          </a:p>
          <a:p>
            <a:endParaRPr lang="en-AU" baseline="0" dirty="0" smtClean="0"/>
          </a:p>
          <a:p>
            <a:r>
              <a:rPr lang="en-AU" baseline="0" dirty="0" smtClean="0"/>
              <a:t>We watered Lyrup Lagoon in May-June 2017 to prime the lagoon for spring/summer natural event or follow up watering.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4618-14A9-48FA-98EB-06F4F42AEB3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10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22" y="1512486"/>
            <a:ext cx="7493054" cy="4508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152" y="65840"/>
            <a:ext cx="1265300" cy="10670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/>
                </a:solidFill>
              </a:rPr>
              <a:t>When the river runs high:</a:t>
            </a:r>
            <a:endParaRPr lang="en-AU" sz="54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Two case studies illustrating how an environmental water program responds to a high river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123" y="5565389"/>
            <a:ext cx="56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Natalie Stalenberg, Program Manager Water for Nature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70" y="97051"/>
            <a:ext cx="8418650" cy="6317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51" y="419907"/>
            <a:ext cx="7670042" cy="3360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Results:</a:t>
            </a:r>
          </a:p>
          <a:p>
            <a:r>
              <a:rPr lang="en-AU" sz="2000" dirty="0" smtClean="0">
                <a:solidFill>
                  <a:schemeClr val="bg1"/>
                </a:solidFill>
              </a:rPr>
              <a:t>Salinity </a:t>
            </a:r>
            <a:r>
              <a:rPr lang="en-AU" sz="2000" dirty="0">
                <a:solidFill>
                  <a:schemeClr val="bg1"/>
                </a:solidFill>
              </a:rPr>
              <a:t>readings were taken by CIT staff at Lyrup Lagoon towards the end of the priming event. Readings show a significant freshening of the lagoon itself, with readings at Tortoise Crossing within normal range for this site</a:t>
            </a:r>
            <a:r>
              <a:rPr lang="en-AU" sz="2000" dirty="0" smtClean="0">
                <a:solidFill>
                  <a:schemeClr val="bg1"/>
                </a:solidFill>
              </a:rPr>
              <a:t>.</a:t>
            </a:r>
            <a:endParaRPr lang="en-AU" sz="2000" dirty="0">
              <a:solidFill>
                <a:schemeClr val="bg1"/>
              </a:solidFill>
            </a:endParaRPr>
          </a:p>
          <a:p>
            <a:r>
              <a:rPr lang="en-AU" sz="2000" dirty="0" smtClean="0">
                <a:solidFill>
                  <a:schemeClr val="bg1"/>
                </a:solidFill>
              </a:rPr>
              <a:t>Pumping ceased at </a:t>
            </a:r>
            <a:r>
              <a:rPr lang="en-AU" sz="2000" dirty="0" smtClean="0">
                <a:solidFill>
                  <a:schemeClr val="bg1"/>
                </a:solidFill>
              </a:rPr>
              <a:t>110 </a:t>
            </a:r>
            <a:r>
              <a:rPr lang="en-AU" sz="2000" dirty="0" smtClean="0">
                <a:solidFill>
                  <a:schemeClr val="bg1"/>
                </a:solidFill>
              </a:rPr>
              <a:t>ML of the expected 150ML goal so as to prevent water covering a nearby culvert </a:t>
            </a:r>
          </a:p>
        </p:txBody>
      </p:sp>
    </p:spTree>
    <p:extLst>
      <p:ext uri="{BB962C8B-B14F-4D97-AF65-F5344CB8AC3E}">
        <p14:creationId xmlns:p14="http://schemas.microsoft.com/office/powerpoint/2010/main" val="158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Challenges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Predicting the extent, timing and duration of the high river and the impact on potential watering sites</a:t>
            </a:r>
          </a:p>
          <a:p>
            <a:r>
              <a:rPr lang="en-AU" dirty="0" smtClean="0"/>
              <a:t>Logistical issues:</a:t>
            </a:r>
          </a:p>
          <a:p>
            <a:pPr lvl="1"/>
            <a:r>
              <a:rPr lang="en-AU" dirty="0" smtClean="0"/>
              <a:t>Landholder permission (public or private)</a:t>
            </a:r>
          </a:p>
          <a:p>
            <a:pPr lvl="1"/>
            <a:r>
              <a:rPr lang="en-AU" dirty="0" smtClean="0"/>
              <a:t>Government approvals for new sites</a:t>
            </a:r>
          </a:p>
          <a:p>
            <a:pPr lvl="1"/>
            <a:r>
              <a:rPr lang="en-AU" dirty="0" smtClean="0"/>
              <a:t>Heavy equipment</a:t>
            </a:r>
          </a:p>
          <a:p>
            <a:pPr lvl="1"/>
            <a:r>
              <a:rPr lang="en-AU" dirty="0" smtClean="0"/>
              <a:t>River peaks and then retreats quickly</a:t>
            </a:r>
          </a:p>
          <a:p>
            <a:pPr lvl="1"/>
            <a:r>
              <a:rPr lang="en-AU" dirty="0" smtClean="0"/>
              <a:t>Inundation of third-party roads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Monitoring watering events to prevent loss of access to locals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152" y="365126"/>
            <a:ext cx="1265300" cy="10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Solutions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Working with local community organisations and irrigators:</a:t>
            </a:r>
          </a:p>
          <a:p>
            <a:pPr lvl="1"/>
            <a:r>
              <a:rPr lang="en-AU" dirty="0" smtClean="0"/>
              <a:t>Local knowledge &amp; people networks</a:t>
            </a:r>
          </a:p>
          <a:p>
            <a:pPr lvl="1"/>
            <a:r>
              <a:rPr lang="en-AU" dirty="0" smtClean="0"/>
              <a:t>Use existing infrastructure</a:t>
            </a:r>
          </a:p>
          <a:p>
            <a:r>
              <a:rPr lang="en-AU" dirty="0" smtClean="0"/>
              <a:t>Seeking technical advice from government </a:t>
            </a:r>
          </a:p>
          <a:p>
            <a:r>
              <a:rPr lang="en-AU" dirty="0" smtClean="0"/>
              <a:t>High </a:t>
            </a:r>
            <a:r>
              <a:rPr lang="en-AU" dirty="0"/>
              <a:t>rivers can provide opportunities to water higher and thirsty sites with good ecological benefits</a:t>
            </a:r>
          </a:p>
          <a:p>
            <a:r>
              <a:rPr lang="en-AU" dirty="0"/>
              <a:t>Pays to </a:t>
            </a:r>
            <a:r>
              <a:rPr lang="en-AU" dirty="0" smtClean="0"/>
              <a:t>develop a ‘library’ </a:t>
            </a:r>
            <a:r>
              <a:rPr lang="en-AU" dirty="0"/>
              <a:t>of watering sites for a dry, moderate, wet year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152" y="365126"/>
            <a:ext cx="1265300" cy="10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Partners/Sponsors</a:t>
            </a:r>
            <a:endParaRPr lang="en-AU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5" y="1367553"/>
            <a:ext cx="2539687" cy="1803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40" y="3930671"/>
            <a:ext cx="2259941" cy="149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5" y="1554714"/>
            <a:ext cx="3638374" cy="1429068"/>
          </a:xfrm>
          <a:prstGeom prst="rect">
            <a:avLst/>
          </a:prstGeom>
        </p:spPr>
      </p:pic>
      <p:pic>
        <p:nvPicPr>
          <p:cNvPr id="1026" name="Picture 1" descr="Loxton Landcare_subv1_Stacked_rev_cmy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78" y="3591589"/>
            <a:ext cx="1715086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24" y="3930671"/>
            <a:ext cx="2028092" cy="149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10" y="3591589"/>
            <a:ext cx="1511911" cy="186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920154"/>
            <a:ext cx="394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Thank you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0878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5" y="742950"/>
            <a:ext cx="8138633" cy="512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300" y="342900"/>
            <a:ext cx="593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Murray-Darling Basin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6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6035"/>
            <a:ext cx="9110253" cy="5643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3314" y="1308828"/>
            <a:ext cx="40124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Nature Foundation SA’s Water </a:t>
            </a:r>
            <a:r>
              <a:rPr lang="en-AU" sz="1600" dirty="0"/>
              <a:t>for </a:t>
            </a:r>
            <a:r>
              <a:rPr lang="en-AU" sz="1600" dirty="0" smtClean="0"/>
              <a:t>Nature program:</a:t>
            </a:r>
            <a:endParaRPr lang="en-AU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dirty="0" smtClean="0"/>
              <a:t>Work with </a:t>
            </a:r>
            <a:r>
              <a:rPr lang="en-AU" sz="1600" dirty="0"/>
              <a:t>c</a:t>
            </a:r>
            <a:r>
              <a:rPr lang="en-AU" sz="1600" dirty="0" smtClean="0"/>
              <a:t>ommunity &amp; focus on smaller sites</a:t>
            </a:r>
            <a:endParaRPr lang="en-AU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dirty="0" smtClean="0"/>
              <a:t>Focus on mainly native vegetation i.e. Black box </a:t>
            </a:r>
            <a:r>
              <a:rPr lang="en-AU" sz="1600" i="1" dirty="0" smtClean="0"/>
              <a:t>Eucalyptus </a:t>
            </a:r>
            <a:r>
              <a:rPr lang="en-AU" sz="1600" i="1" dirty="0" err="1" smtClean="0"/>
              <a:t>largiflorens</a:t>
            </a:r>
            <a:r>
              <a:rPr lang="en-AU" sz="1600" dirty="0"/>
              <a:t> </a:t>
            </a:r>
            <a:r>
              <a:rPr lang="en-AU" sz="1600" dirty="0" smtClean="0"/>
              <a:t>and river red gum </a:t>
            </a:r>
            <a:r>
              <a:rPr lang="en-AU" sz="1600" i="1" dirty="0" smtClean="0"/>
              <a:t>Eucalyptus </a:t>
            </a:r>
            <a:r>
              <a:rPr lang="en-AU" sz="1600" i="1" dirty="0" err="1" smtClean="0"/>
              <a:t>camaldulensis</a:t>
            </a:r>
            <a:endParaRPr lang="en-AU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dirty="0"/>
              <a:t>Focuses on sustaining benefits of past natural </a:t>
            </a:r>
            <a:r>
              <a:rPr lang="en-AU" sz="1600" dirty="0" smtClean="0"/>
              <a:t>floods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600" dirty="0" smtClean="0"/>
              <a:t>Partnership with Commonwealth Environmental Water Holder</a:t>
            </a:r>
            <a:endParaRPr lang="en-A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638951" y="724053"/>
            <a:ext cx="423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Government agencies – focus on icon sites and big </a:t>
            </a:r>
            <a:r>
              <a:rPr lang="en-AU" sz="1600" dirty="0" smtClean="0"/>
              <a:t>projects</a:t>
            </a:r>
            <a:endParaRPr lang="en-A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3188" y="139278"/>
            <a:ext cx="462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SA River Murray Valley – boasts 1100 wetlands and floodplains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773" y="5581934"/>
            <a:ext cx="55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We have </a:t>
            </a:r>
            <a:r>
              <a:rPr lang="en-AU" dirty="0">
                <a:solidFill>
                  <a:schemeClr val="bg1"/>
                </a:solidFill>
              </a:rPr>
              <a:t>delivered 6.22 Gigalitres since 2013</a:t>
            </a:r>
          </a:p>
        </p:txBody>
      </p:sp>
    </p:spTree>
    <p:extLst>
      <p:ext uri="{BB962C8B-B14F-4D97-AF65-F5344CB8AC3E}">
        <p14:creationId xmlns:p14="http://schemas.microsoft.com/office/powerpoint/2010/main" val="34541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2" y="216217"/>
            <a:ext cx="8394916" cy="53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2016 High River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June 2016, </a:t>
            </a:r>
            <a:r>
              <a:rPr lang="en-US" dirty="0" smtClean="0"/>
              <a:t>we planned to deliver </a:t>
            </a:r>
            <a:r>
              <a:rPr lang="en-US" dirty="0"/>
              <a:t>up to 6,440 </a:t>
            </a:r>
            <a:r>
              <a:rPr lang="en-US" dirty="0" err="1"/>
              <a:t>m</a:t>
            </a:r>
            <a:r>
              <a:rPr lang="en-US" dirty="0" err="1" smtClean="0"/>
              <a:t>egalitres</a:t>
            </a:r>
            <a:r>
              <a:rPr lang="en-US" dirty="0" smtClean="0"/>
              <a:t> </a:t>
            </a:r>
            <a:r>
              <a:rPr lang="en-US" dirty="0"/>
              <a:t>of water for use across 50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River </a:t>
            </a:r>
            <a:r>
              <a:rPr lang="en-US" dirty="0"/>
              <a:t>Murray </a:t>
            </a:r>
            <a:r>
              <a:rPr lang="en-US" dirty="0" smtClean="0"/>
              <a:t>of 95,000 </a:t>
            </a:r>
            <a:r>
              <a:rPr lang="en-US" dirty="0"/>
              <a:t>ML at the </a:t>
            </a:r>
            <a:r>
              <a:rPr lang="en-US" dirty="0" smtClean="0"/>
              <a:t>SA border </a:t>
            </a:r>
            <a:r>
              <a:rPr lang="en-US" dirty="0"/>
              <a:t>in </a:t>
            </a:r>
            <a:r>
              <a:rPr lang="en-US" dirty="0" smtClean="0"/>
              <a:t>December </a:t>
            </a:r>
            <a:r>
              <a:rPr lang="en-US" dirty="0"/>
              <a:t>2016.  </a:t>
            </a:r>
            <a:endParaRPr lang="en-US" dirty="0" smtClean="0"/>
          </a:p>
          <a:p>
            <a:r>
              <a:rPr lang="en-AU" dirty="0"/>
              <a:t>Many </a:t>
            </a:r>
            <a:r>
              <a:rPr lang="en-AU" dirty="0" smtClean="0"/>
              <a:t>watering </a:t>
            </a:r>
            <a:r>
              <a:rPr lang="en-AU" dirty="0"/>
              <a:t>sites naturally inundated, or access restricted due to water covering tracks and </a:t>
            </a:r>
            <a:r>
              <a:rPr lang="en-AU" dirty="0" smtClean="0"/>
              <a:t>culverts</a:t>
            </a:r>
            <a:endParaRPr lang="en-US" dirty="0" smtClean="0"/>
          </a:p>
          <a:p>
            <a:r>
              <a:rPr lang="en-US" dirty="0" smtClean="0"/>
              <a:t>Total environmental water delivered 1,657.26 </a:t>
            </a:r>
            <a:r>
              <a:rPr lang="en-US" dirty="0"/>
              <a:t>ML </a:t>
            </a:r>
            <a:r>
              <a:rPr lang="en-US" dirty="0" smtClean="0"/>
              <a:t>to </a:t>
            </a:r>
            <a:r>
              <a:rPr lang="en-US" dirty="0"/>
              <a:t>16 sites in the SA River Murray Valley.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27" y="230190"/>
            <a:ext cx="1265300" cy="10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9873" y="2672174"/>
            <a:ext cx="6275071" cy="2533649"/>
            <a:chOff x="0" y="0"/>
            <a:chExt cx="12130062" cy="5118668"/>
          </a:xfrm>
        </p:grpSpPr>
        <p:sp>
          <p:nvSpPr>
            <p:cNvPr id="6" name="Freeform 5"/>
            <p:cNvSpPr/>
            <p:nvPr/>
          </p:nvSpPr>
          <p:spPr>
            <a:xfrm>
              <a:off x="4921623" y="3520897"/>
              <a:ext cx="1604682" cy="1597771"/>
            </a:xfrm>
            <a:custGeom>
              <a:avLst/>
              <a:gdLst>
                <a:gd name="connsiteX0" fmla="*/ 0 w 1622612"/>
                <a:gd name="connsiteY0" fmla="*/ 0 h 1532965"/>
                <a:gd name="connsiteX1" fmla="*/ 1622612 w 1622612"/>
                <a:gd name="connsiteY1" fmla="*/ 17929 h 1532965"/>
                <a:gd name="connsiteX2" fmla="*/ 1183341 w 1622612"/>
                <a:gd name="connsiteY2" fmla="*/ 1201271 h 1532965"/>
                <a:gd name="connsiteX3" fmla="*/ 941294 w 1622612"/>
                <a:gd name="connsiteY3" fmla="*/ 1532965 h 1532965"/>
                <a:gd name="connsiteX4" fmla="*/ 770965 w 1622612"/>
                <a:gd name="connsiteY4" fmla="*/ 1524000 h 1532965"/>
                <a:gd name="connsiteX5" fmla="*/ 466165 w 1622612"/>
                <a:gd name="connsiteY5" fmla="*/ 1102659 h 1532965"/>
                <a:gd name="connsiteX6" fmla="*/ 0 w 1622612"/>
                <a:gd name="connsiteY6" fmla="*/ 0 h 153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612" h="1532965">
                  <a:moveTo>
                    <a:pt x="0" y="0"/>
                  </a:moveTo>
                  <a:lnTo>
                    <a:pt x="1622612" y="17929"/>
                  </a:lnTo>
                  <a:lnTo>
                    <a:pt x="1183341" y="1201271"/>
                  </a:lnTo>
                  <a:lnTo>
                    <a:pt x="941294" y="1532965"/>
                  </a:lnTo>
                  <a:lnTo>
                    <a:pt x="770965" y="1524000"/>
                  </a:lnTo>
                  <a:lnTo>
                    <a:pt x="466165" y="1102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369494" y="0"/>
              <a:ext cx="760568" cy="1353470"/>
              <a:chOff x="11369494" y="0"/>
              <a:chExt cx="760568" cy="13534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771474" y="537682"/>
                <a:ext cx="62753" cy="815788"/>
              </a:xfrm>
              <a:prstGeom prst="rect">
                <a:avLst/>
              </a:prstGeom>
              <a:solidFill>
                <a:srgbClr val="914317"/>
              </a:solidFill>
              <a:ln>
                <a:solidFill>
                  <a:srgbClr val="9143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1369494" y="0"/>
                <a:ext cx="760568" cy="678892"/>
              </a:xfrm>
              <a:custGeom>
                <a:avLst/>
                <a:gdLst>
                  <a:gd name="connsiteX0" fmla="*/ 439276 w 760568"/>
                  <a:gd name="connsiteY0" fmla="*/ 532166 h 678892"/>
                  <a:gd name="connsiteX1" fmla="*/ 134476 w 760568"/>
                  <a:gd name="connsiteY1" fmla="*/ 675601 h 678892"/>
                  <a:gd name="connsiteX2" fmla="*/ 35865 w 760568"/>
                  <a:gd name="connsiteY2" fmla="*/ 361837 h 678892"/>
                  <a:gd name="connsiteX3" fmla="*/ 259982 w 760568"/>
                  <a:gd name="connsiteY3" fmla="*/ 451484 h 678892"/>
                  <a:gd name="connsiteX4" fmla="*/ 6 w 760568"/>
                  <a:gd name="connsiteY4" fmla="*/ 245296 h 678892"/>
                  <a:gd name="connsiteX5" fmla="*/ 268947 w 760568"/>
                  <a:gd name="connsiteY5" fmla="*/ 146684 h 678892"/>
                  <a:gd name="connsiteX6" fmla="*/ 331700 w 760568"/>
                  <a:gd name="connsiteY6" fmla="*/ 361837 h 678892"/>
                  <a:gd name="connsiteX7" fmla="*/ 340665 w 760568"/>
                  <a:gd name="connsiteY7" fmla="*/ 173578 h 678892"/>
                  <a:gd name="connsiteX8" fmla="*/ 233088 w 760568"/>
                  <a:gd name="connsiteY8" fmla="*/ 30143 h 678892"/>
                  <a:gd name="connsiteX9" fmla="*/ 573747 w 760568"/>
                  <a:gd name="connsiteY9" fmla="*/ 30143 h 678892"/>
                  <a:gd name="connsiteX10" fmla="*/ 493065 w 760568"/>
                  <a:gd name="connsiteY10" fmla="*/ 352872 h 678892"/>
                  <a:gd name="connsiteX11" fmla="*/ 753041 w 760568"/>
                  <a:gd name="connsiteY11" fmla="*/ 361837 h 678892"/>
                  <a:gd name="connsiteX12" fmla="*/ 672359 w 760568"/>
                  <a:gd name="connsiteY12" fmla="*/ 568025 h 678892"/>
                  <a:gd name="connsiteX13" fmla="*/ 484100 w 760568"/>
                  <a:gd name="connsiteY13" fmla="*/ 630778 h 678892"/>
                  <a:gd name="connsiteX14" fmla="*/ 439276 w 760568"/>
                  <a:gd name="connsiteY14" fmla="*/ 532166 h 67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0568" h="678892">
                    <a:moveTo>
                      <a:pt x="439276" y="532166"/>
                    </a:moveTo>
                    <a:cubicBezTo>
                      <a:pt x="381005" y="539637"/>
                      <a:pt x="201711" y="703989"/>
                      <a:pt x="134476" y="675601"/>
                    </a:cubicBezTo>
                    <a:cubicBezTo>
                      <a:pt x="67241" y="647213"/>
                      <a:pt x="14947" y="399190"/>
                      <a:pt x="35865" y="361837"/>
                    </a:cubicBezTo>
                    <a:cubicBezTo>
                      <a:pt x="56783" y="324484"/>
                      <a:pt x="265958" y="470907"/>
                      <a:pt x="259982" y="451484"/>
                    </a:cubicBezTo>
                    <a:cubicBezTo>
                      <a:pt x="254006" y="432061"/>
                      <a:pt x="-1488" y="296096"/>
                      <a:pt x="6" y="245296"/>
                    </a:cubicBezTo>
                    <a:cubicBezTo>
                      <a:pt x="1500" y="194496"/>
                      <a:pt x="213665" y="127261"/>
                      <a:pt x="268947" y="146684"/>
                    </a:cubicBezTo>
                    <a:cubicBezTo>
                      <a:pt x="324229" y="166107"/>
                      <a:pt x="319747" y="357355"/>
                      <a:pt x="331700" y="361837"/>
                    </a:cubicBezTo>
                    <a:cubicBezTo>
                      <a:pt x="343653" y="366319"/>
                      <a:pt x="357100" y="228860"/>
                      <a:pt x="340665" y="173578"/>
                    </a:cubicBezTo>
                    <a:cubicBezTo>
                      <a:pt x="324230" y="118296"/>
                      <a:pt x="194241" y="54049"/>
                      <a:pt x="233088" y="30143"/>
                    </a:cubicBezTo>
                    <a:cubicBezTo>
                      <a:pt x="271935" y="6237"/>
                      <a:pt x="530418" y="-23645"/>
                      <a:pt x="573747" y="30143"/>
                    </a:cubicBezTo>
                    <a:cubicBezTo>
                      <a:pt x="617076" y="83931"/>
                      <a:pt x="463183" y="297590"/>
                      <a:pt x="493065" y="352872"/>
                    </a:cubicBezTo>
                    <a:cubicBezTo>
                      <a:pt x="522947" y="408154"/>
                      <a:pt x="723159" y="325978"/>
                      <a:pt x="753041" y="361837"/>
                    </a:cubicBezTo>
                    <a:cubicBezTo>
                      <a:pt x="782923" y="397696"/>
                      <a:pt x="717182" y="523202"/>
                      <a:pt x="672359" y="568025"/>
                    </a:cubicBezTo>
                    <a:cubicBezTo>
                      <a:pt x="627536" y="612848"/>
                      <a:pt x="519959" y="629284"/>
                      <a:pt x="484100" y="630778"/>
                    </a:cubicBezTo>
                    <a:cubicBezTo>
                      <a:pt x="448241" y="632272"/>
                      <a:pt x="497547" y="524695"/>
                      <a:pt x="439276" y="532166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8" name="Curved Down Arrow 7"/>
            <p:cNvSpPr/>
            <p:nvPr/>
          </p:nvSpPr>
          <p:spPr>
            <a:xfrm>
              <a:off x="7662989" y="2468213"/>
              <a:ext cx="2026023" cy="301919"/>
            </a:xfrm>
            <a:prstGeom prst="curvedDownArrow">
              <a:avLst>
                <a:gd name="adj1" fmla="val 1618"/>
                <a:gd name="adj2" fmla="val 37798"/>
                <a:gd name="adj3" fmla="val 339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Curved Down Arrow 8"/>
            <p:cNvSpPr/>
            <p:nvPr/>
          </p:nvSpPr>
          <p:spPr>
            <a:xfrm flipH="1">
              <a:off x="1724502" y="2340973"/>
              <a:ext cx="1851212" cy="301919"/>
            </a:xfrm>
            <a:prstGeom prst="curvedDownArrow">
              <a:avLst>
                <a:gd name="adj1" fmla="val 1618"/>
                <a:gd name="adj2" fmla="val 37798"/>
                <a:gd name="adj3" fmla="val 339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265145" y="2845514"/>
              <a:ext cx="995082" cy="238352"/>
            </a:xfrm>
            <a:custGeom>
              <a:avLst/>
              <a:gdLst>
                <a:gd name="connsiteX0" fmla="*/ 0 w 995082"/>
                <a:gd name="connsiteY0" fmla="*/ 0 h 233082"/>
                <a:gd name="connsiteX1" fmla="*/ 995082 w 995082"/>
                <a:gd name="connsiteY1" fmla="*/ 0 h 233082"/>
                <a:gd name="connsiteX2" fmla="*/ 564776 w 995082"/>
                <a:gd name="connsiteY2" fmla="*/ 215152 h 233082"/>
                <a:gd name="connsiteX3" fmla="*/ 358588 w 995082"/>
                <a:gd name="connsiteY3" fmla="*/ 233082 h 233082"/>
                <a:gd name="connsiteX4" fmla="*/ 0 w 995082"/>
                <a:gd name="connsiteY4" fmla="*/ 0 h 23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082" h="233082">
                  <a:moveTo>
                    <a:pt x="0" y="0"/>
                  </a:moveTo>
                  <a:lnTo>
                    <a:pt x="995082" y="0"/>
                  </a:lnTo>
                  <a:lnTo>
                    <a:pt x="564776" y="215152"/>
                  </a:lnTo>
                  <a:lnTo>
                    <a:pt x="358588" y="233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139054"/>
              <a:ext cx="760568" cy="1428636"/>
              <a:chOff x="0" y="139054"/>
              <a:chExt cx="760568" cy="142863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0284" y="676735"/>
                <a:ext cx="45719" cy="890955"/>
              </a:xfrm>
              <a:prstGeom prst="rect">
                <a:avLst/>
              </a:prstGeom>
              <a:solidFill>
                <a:srgbClr val="914317"/>
              </a:solidFill>
              <a:ln>
                <a:solidFill>
                  <a:srgbClr val="9143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0" y="139054"/>
                <a:ext cx="760568" cy="678892"/>
              </a:xfrm>
              <a:custGeom>
                <a:avLst/>
                <a:gdLst>
                  <a:gd name="connsiteX0" fmla="*/ 439276 w 760568"/>
                  <a:gd name="connsiteY0" fmla="*/ 532166 h 678892"/>
                  <a:gd name="connsiteX1" fmla="*/ 134476 w 760568"/>
                  <a:gd name="connsiteY1" fmla="*/ 675601 h 678892"/>
                  <a:gd name="connsiteX2" fmla="*/ 35865 w 760568"/>
                  <a:gd name="connsiteY2" fmla="*/ 361837 h 678892"/>
                  <a:gd name="connsiteX3" fmla="*/ 259982 w 760568"/>
                  <a:gd name="connsiteY3" fmla="*/ 451484 h 678892"/>
                  <a:gd name="connsiteX4" fmla="*/ 6 w 760568"/>
                  <a:gd name="connsiteY4" fmla="*/ 245296 h 678892"/>
                  <a:gd name="connsiteX5" fmla="*/ 268947 w 760568"/>
                  <a:gd name="connsiteY5" fmla="*/ 146684 h 678892"/>
                  <a:gd name="connsiteX6" fmla="*/ 331700 w 760568"/>
                  <a:gd name="connsiteY6" fmla="*/ 361837 h 678892"/>
                  <a:gd name="connsiteX7" fmla="*/ 340665 w 760568"/>
                  <a:gd name="connsiteY7" fmla="*/ 173578 h 678892"/>
                  <a:gd name="connsiteX8" fmla="*/ 233088 w 760568"/>
                  <a:gd name="connsiteY8" fmla="*/ 30143 h 678892"/>
                  <a:gd name="connsiteX9" fmla="*/ 573747 w 760568"/>
                  <a:gd name="connsiteY9" fmla="*/ 30143 h 678892"/>
                  <a:gd name="connsiteX10" fmla="*/ 493065 w 760568"/>
                  <a:gd name="connsiteY10" fmla="*/ 352872 h 678892"/>
                  <a:gd name="connsiteX11" fmla="*/ 753041 w 760568"/>
                  <a:gd name="connsiteY11" fmla="*/ 361837 h 678892"/>
                  <a:gd name="connsiteX12" fmla="*/ 672359 w 760568"/>
                  <a:gd name="connsiteY12" fmla="*/ 568025 h 678892"/>
                  <a:gd name="connsiteX13" fmla="*/ 484100 w 760568"/>
                  <a:gd name="connsiteY13" fmla="*/ 630778 h 678892"/>
                  <a:gd name="connsiteX14" fmla="*/ 439276 w 760568"/>
                  <a:gd name="connsiteY14" fmla="*/ 532166 h 67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0568" h="678892">
                    <a:moveTo>
                      <a:pt x="439276" y="532166"/>
                    </a:moveTo>
                    <a:cubicBezTo>
                      <a:pt x="381005" y="539637"/>
                      <a:pt x="201711" y="703989"/>
                      <a:pt x="134476" y="675601"/>
                    </a:cubicBezTo>
                    <a:cubicBezTo>
                      <a:pt x="67241" y="647213"/>
                      <a:pt x="14947" y="399190"/>
                      <a:pt x="35865" y="361837"/>
                    </a:cubicBezTo>
                    <a:cubicBezTo>
                      <a:pt x="56783" y="324484"/>
                      <a:pt x="265958" y="470907"/>
                      <a:pt x="259982" y="451484"/>
                    </a:cubicBezTo>
                    <a:cubicBezTo>
                      <a:pt x="254006" y="432061"/>
                      <a:pt x="-1488" y="296096"/>
                      <a:pt x="6" y="245296"/>
                    </a:cubicBezTo>
                    <a:cubicBezTo>
                      <a:pt x="1500" y="194496"/>
                      <a:pt x="213665" y="127261"/>
                      <a:pt x="268947" y="146684"/>
                    </a:cubicBezTo>
                    <a:cubicBezTo>
                      <a:pt x="324229" y="166107"/>
                      <a:pt x="319747" y="357355"/>
                      <a:pt x="331700" y="361837"/>
                    </a:cubicBezTo>
                    <a:cubicBezTo>
                      <a:pt x="343653" y="366319"/>
                      <a:pt x="357100" y="228860"/>
                      <a:pt x="340665" y="173578"/>
                    </a:cubicBezTo>
                    <a:cubicBezTo>
                      <a:pt x="324230" y="118296"/>
                      <a:pt x="194241" y="54049"/>
                      <a:pt x="233088" y="30143"/>
                    </a:cubicBezTo>
                    <a:cubicBezTo>
                      <a:pt x="271935" y="6237"/>
                      <a:pt x="530418" y="-23645"/>
                      <a:pt x="573747" y="30143"/>
                    </a:cubicBezTo>
                    <a:cubicBezTo>
                      <a:pt x="617076" y="83931"/>
                      <a:pt x="463183" y="297590"/>
                      <a:pt x="493065" y="352872"/>
                    </a:cubicBezTo>
                    <a:cubicBezTo>
                      <a:pt x="522947" y="408154"/>
                      <a:pt x="723159" y="325978"/>
                      <a:pt x="753041" y="361837"/>
                    </a:cubicBezTo>
                    <a:cubicBezTo>
                      <a:pt x="782923" y="397696"/>
                      <a:pt x="717182" y="523202"/>
                      <a:pt x="672359" y="568025"/>
                    </a:cubicBezTo>
                    <a:cubicBezTo>
                      <a:pt x="627536" y="612848"/>
                      <a:pt x="519959" y="629284"/>
                      <a:pt x="484100" y="630778"/>
                    </a:cubicBezTo>
                    <a:cubicBezTo>
                      <a:pt x="448241" y="632272"/>
                      <a:pt x="497547" y="524695"/>
                      <a:pt x="439276" y="532166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3065318" y="3042915"/>
              <a:ext cx="5392882" cy="623455"/>
            </a:xfrm>
            <a:custGeom>
              <a:avLst/>
              <a:gdLst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769427 w 5392882"/>
                <a:gd name="connsiteY20" fmla="*/ 519546 h 623455"/>
                <a:gd name="connsiteX21" fmla="*/ 4727864 w 5392882"/>
                <a:gd name="connsiteY21" fmla="*/ 529937 h 623455"/>
                <a:gd name="connsiteX22" fmla="*/ 4509655 w 5392882"/>
                <a:gd name="connsiteY22" fmla="*/ 519546 h 623455"/>
                <a:gd name="connsiteX23" fmla="*/ 4478482 w 5392882"/>
                <a:gd name="connsiteY23" fmla="*/ 509155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769427 w 5392882"/>
                <a:gd name="connsiteY20" fmla="*/ 519546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09155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769427 w 5392882"/>
                <a:gd name="connsiteY20" fmla="*/ 519546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769427 w 5392882"/>
                <a:gd name="connsiteY20" fmla="*/ 540328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769427 w 5392882"/>
                <a:gd name="connsiteY20" fmla="*/ 540328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00600 w 5392882"/>
                <a:gd name="connsiteY19" fmla="*/ 509155 h 623455"/>
                <a:gd name="connsiteX20" fmla="*/ 4800600 w 5392882"/>
                <a:gd name="connsiteY20" fmla="*/ 550719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62946 w 5392882"/>
                <a:gd name="connsiteY19" fmla="*/ 540328 h 623455"/>
                <a:gd name="connsiteX20" fmla="*/ 4800600 w 5392882"/>
                <a:gd name="connsiteY20" fmla="*/ 550719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894118 w 5392882"/>
                <a:gd name="connsiteY18" fmla="*/ 488373 h 623455"/>
                <a:gd name="connsiteX19" fmla="*/ 4842165 w 5392882"/>
                <a:gd name="connsiteY19" fmla="*/ 509155 h 623455"/>
                <a:gd name="connsiteX20" fmla="*/ 4800600 w 5392882"/>
                <a:gd name="connsiteY20" fmla="*/ 550719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  <a:gd name="connsiteX0" fmla="*/ 0 w 5392882"/>
                <a:gd name="connsiteY0" fmla="*/ 20782 h 623455"/>
                <a:gd name="connsiteX1" fmla="*/ 0 w 5392882"/>
                <a:gd name="connsiteY1" fmla="*/ 20782 h 623455"/>
                <a:gd name="connsiteX2" fmla="*/ 2753591 w 5392882"/>
                <a:gd name="connsiteY2" fmla="*/ 10391 h 623455"/>
                <a:gd name="connsiteX3" fmla="*/ 2805546 w 5392882"/>
                <a:gd name="connsiteY3" fmla="*/ 0 h 623455"/>
                <a:gd name="connsiteX4" fmla="*/ 4187537 w 5392882"/>
                <a:gd name="connsiteY4" fmla="*/ 10391 h 623455"/>
                <a:gd name="connsiteX5" fmla="*/ 4634346 w 5392882"/>
                <a:gd name="connsiteY5" fmla="*/ 31173 h 623455"/>
                <a:gd name="connsiteX6" fmla="*/ 4946073 w 5392882"/>
                <a:gd name="connsiteY6" fmla="*/ 51955 h 623455"/>
                <a:gd name="connsiteX7" fmla="*/ 5392882 w 5392882"/>
                <a:gd name="connsiteY7" fmla="*/ 62346 h 623455"/>
                <a:gd name="connsiteX8" fmla="*/ 5340927 w 5392882"/>
                <a:gd name="connsiteY8" fmla="*/ 145473 h 623455"/>
                <a:gd name="connsiteX9" fmla="*/ 5288973 w 5392882"/>
                <a:gd name="connsiteY9" fmla="*/ 197428 h 623455"/>
                <a:gd name="connsiteX10" fmla="*/ 5237018 w 5392882"/>
                <a:gd name="connsiteY10" fmla="*/ 238991 h 623455"/>
                <a:gd name="connsiteX11" fmla="*/ 5185064 w 5392882"/>
                <a:gd name="connsiteY11" fmla="*/ 280555 h 623455"/>
                <a:gd name="connsiteX12" fmla="*/ 5153891 w 5392882"/>
                <a:gd name="connsiteY12" fmla="*/ 311728 h 623455"/>
                <a:gd name="connsiteX13" fmla="*/ 5133109 w 5392882"/>
                <a:gd name="connsiteY13" fmla="*/ 342900 h 623455"/>
                <a:gd name="connsiteX14" fmla="*/ 5101937 w 5392882"/>
                <a:gd name="connsiteY14" fmla="*/ 353291 h 623455"/>
                <a:gd name="connsiteX15" fmla="*/ 5039591 w 5392882"/>
                <a:gd name="connsiteY15" fmla="*/ 384464 h 623455"/>
                <a:gd name="connsiteX16" fmla="*/ 5018809 w 5392882"/>
                <a:gd name="connsiteY16" fmla="*/ 415637 h 623455"/>
                <a:gd name="connsiteX17" fmla="*/ 4925291 w 5392882"/>
                <a:gd name="connsiteY17" fmla="*/ 467591 h 623455"/>
                <a:gd name="connsiteX18" fmla="*/ 4935682 w 5392882"/>
                <a:gd name="connsiteY18" fmla="*/ 488373 h 623455"/>
                <a:gd name="connsiteX19" fmla="*/ 4842165 w 5392882"/>
                <a:gd name="connsiteY19" fmla="*/ 509155 h 623455"/>
                <a:gd name="connsiteX20" fmla="*/ 4800600 w 5392882"/>
                <a:gd name="connsiteY20" fmla="*/ 550719 h 623455"/>
                <a:gd name="connsiteX21" fmla="*/ 4727864 w 5392882"/>
                <a:gd name="connsiteY21" fmla="*/ 550719 h 623455"/>
                <a:gd name="connsiteX22" fmla="*/ 4509655 w 5392882"/>
                <a:gd name="connsiteY22" fmla="*/ 519546 h 623455"/>
                <a:gd name="connsiteX23" fmla="*/ 4478482 w 5392882"/>
                <a:gd name="connsiteY23" fmla="*/ 519546 h 623455"/>
                <a:gd name="connsiteX24" fmla="*/ 4343400 w 5392882"/>
                <a:gd name="connsiteY24" fmla="*/ 498764 h 623455"/>
                <a:gd name="connsiteX25" fmla="*/ 4187537 w 5392882"/>
                <a:gd name="connsiteY25" fmla="*/ 446810 h 623455"/>
                <a:gd name="connsiteX26" fmla="*/ 4156364 w 5392882"/>
                <a:gd name="connsiteY26" fmla="*/ 436419 h 623455"/>
                <a:gd name="connsiteX27" fmla="*/ 4125191 w 5392882"/>
                <a:gd name="connsiteY27" fmla="*/ 426028 h 623455"/>
                <a:gd name="connsiteX28" fmla="*/ 4094018 w 5392882"/>
                <a:gd name="connsiteY28" fmla="*/ 405246 h 623455"/>
                <a:gd name="connsiteX29" fmla="*/ 4031673 w 5392882"/>
                <a:gd name="connsiteY29" fmla="*/ 384464 h 623455"/>
                <a:gd name="connsiteX30" fmla="*/ 4000500 w 5392882"/>
                <a:gd name="connsiteY30" fmla="*/ 363682 h 623455"/>
                <a:gd name="connsiteX31" fmla="*/ 3751118 w 5392882"/>
                <a:gd name="connsiteY31" fmla="*/ 353291 h 623455"/>
                <a:gd name="connsiteX32" fmla="*/ 3605646 w 5392882"/>
                <a:gd name="connsiteY32" fmla="*/ 363682 h 623455"/>
                <a:gd name="connsiteX33" fmla="*/ 3543300 w 5392882"/>
                <a:gd name="connsiteY33" fmla="*/ 405246 h 623455"/>
                <a:gd name="connsiteX34" fmla="*/ 3512127 w 5392882"/>
                <a:gd name="connsiteY34" fmla="*/ 415637 h 623455"/>
                <a:gd name="connsiteX35" fmla="*/ 3470564 w 5392882"/>
                <a:gd name="connsiteY35" fmla="*/ 467591 h 623455"/>
                <a:gd name="connsiteX36" fmla="*/ 3439391 w 5392882"/>
                <a:gd name="connsiteY36" fmla="*/ 529937 h 623455"/>
                <a:gd name="connsiteX37" fmla="*/ 3408218 w 5392882"/>
                <a:gd name="connsiteY37" fmla="*/ 550719 h 623455"/>
                <a:gd name="connsiteX38" fmla="*/ 3366655 w 5392882"/>
                <a:gd name="connsiteY38" fmla="*/ 581891 h 623455"/>
                <a:gd name="connsiteX39" fmla="*/ 3283527 w 5392882"/>
                <a:gd name="connsiteY39" fmla="*/ 602673 h 623455"/>
                <a:gd name="connsiteX40" fmla="*/ 3210791 w 5392882"/>
                <a:gd name="connsiteY40" fmla="*/ 623455 h 623455"/>
                <a:gd name="connsiteX41" fmla="*/ 2701637 w 5392882"/>
                <a:gd name="connsiteY41" fmla="*/ 613064 h 623455"/>
                <a:gd name="connsiteX42" fmla="*/ 2545773 w 5392882"/>
                <a:gd name="connsiteY42" fmla="*/ 602673 h 623455"/>
                <a:gd name="connsiteX43" fmla="*/ 2088573 w 5392882"/>
                <a:gd name="connsiteY43" fmla="*/ 592282 h 623455"/>
                <a:gd name="connsiteX44" fmla="*/ 1995055 w 5392882"/>
                <a:gd name="connsiteY44" fmla="*/ 561110 h 623455"/>
                <a:gd name="connsiteX45" fmla="*/ 1953491 w 5392882"/>
                <a:gd name="connsiteY45" fmla="*/ 550719 h 623455"/>
                <a:gd name="connsiteX46" fmla="*/ 1859973 w 5392882"/>
                <a:gd name="connsiteY46" fmla="*/ 498764 h 623455"/>
                <a:gd name="connsiteX47" fmla="*/ 1839191 w 5392882"/>
                <a:gd name="connsiteY47" fmla="*/ 467591 h 623455"/>
                <a:gd name="connsiteX48" fmla="*/ 1818409 w 5392882"/>
                <a:gd name="connsiteY48" fmla="*/ 405246 h 623455"/>
                <a:gd name="connsiteX49" fmla="*/ 1756064 w 5392882"/>
                <a:gd name="connsiteY49" fmla="*/ 363682 h 623455"/>
                <a:gd name="connsiteX50" fmla="*/ 1724891 w 5392882"/>
                <a:gd name="connsiteY50" fmla="*/ 353291 h 623455"/>
                <a:gd name="connsiteX51" fmla="*/ 1662546 w 5392882"/>
                <a:gd name="connsiteY51" fmla="*/ 322119 h 623455"/>
                <a:gd name="connsiteX52" fmla="*/ 1444337 w 5392882"/>
                <a:gd name="connsiteY52" fmla="*/ 301337 h 623455"/>
                <a:gd name="connsiteX53" fmla="*/ 1257300 w 5392882"/>
                <a:gd name="connsiteY53" fmla="*/ 311728 h 623455"/>
                <a:gd name="connsiteX54" fmla="*/ 1194955 w 5392882"/>
                <a:gd name="connsiteY54" fmla="*/ 332510 h 623455"/>
                <a:gd name="connsiteX55" fmla="*/ 1163782 w 5392882"/>
                <a:gd name="connsiteY55" fmla="*/ 342900 h 623455"/>
                <a:gd name="connsiteX56" fmla="*/ 1132609 w 5392882"/>
                <a:gd name="connsiteY56" fmla="*/ 353291 h 623455"/>
                <a:gd name="connsiteX57" fmla="*/ 1080655 w 5392882"/>
                <a:gd name="connsiteY57" fmla="*/ 394855 h 623455"/>
                <a:gd name="connsiteX58" fmla="*/ 1059873 w 5392882"/>
                <a:gd name="connsiteY58" fmla="*/ 426028 h 623455"/>
                <a:gd name="connsiteX59" fmla="*/ 966355 w 5392882"/>
                <a:gd name="connsiteY59" fmla="*/ 477982 h 623455"/>
                <a:gd name="connsiteX60" fmla="*/ 852055 w 5392882"/>
                <a:gd name="connsiteY60" fmla="*/ 529937 h 623455"/>
                <a:gd name="connsiteX61" fmla="*/ 758537 w 5392882"/>
                <a:gd name="connsiteY61" fmla="*/ 519546 h 623455"/>
                <a:gd name="connsiteX62" fmla="*/ 696191 w 5392882"/>
                <a:gd name="connsiteY62" fmla="*/ 498764 h 623455"/>
                <a:gd name="connsiteX63" fmla="*/ 633846 w 5392882"/>
                <a:gd name="connsiteY63" fmla="*/ 477982 h 623455"/>
                <a:gd name="connsiteX64" fmla="*/ 571500 w 5392882"/>
                <a:gd name="connsiteY64" fmla="*/ 457200 h 623455"/>
                <a:gd name="connsiteX65" fmla="*/ 540327 w 5392882"/>
                <a:gd name="connsiteY65" fmla="*/ 446810 h 623455"/>
                <a:gd name="connsiteX66" fmla="*/ 498764 w 5392882"/>
                <a:gd name="connsiteY66" fmla="*/ 426028 h 623455"/>
                <a:gd name="connsiteX67" fmla="*/ 467591 w 5392882"/>
                <a:gd name="connsiteY67" fmla="*/ 405246 h 623455"/>
                <a:gd name="connsiteX68" fmla="*/ 405246 w 5392882"/>
                <a:gd name="connsiteY68" fmla="*/ 384464 h 623455"/>
                <a:gd name="connsiteX69" fmla="*/ 342900 w 5392882"/>
                <a:gd name="connsiteY69" fmla="*/ 342900 h 623455"/>
                <a:gd name="connsiteX70" fmla="*/ 311727 w 5392882"/>
                <a:gd name="connsiteY70" fmla="*/ 322119 h 623455"/>
                <a:gd name="connsiteX71" fmla="*/ 249382 w 5392882"/>
                <a:gd name="connsiteY71" fmla="*/ 290946 h 623455"/>
                <a:gd name="connsiteX72" fmla="*/ 238991 w 5392882"/>
                <a:gd name="connsiteY72" fmla="*/ 259773 h 623455"/>
                <a:gd name="connsiteX73" fmla="*/ 176646 w 5392882"/>
                <a:gd name="connsiteY73" fmla="*/ 218210 h 623455"/>
                <a:gd name="connsiteX74" fmla="*/ 124691 w 5392882"/>
                <a:gd name="connsiteY74" fmla="*/ 124691 h 623455"/>
                <a:gd name="connsiteX75" fmla="*/ 103909 w 5392882"/>
                <a:gd name="connsiteY75" fmla="*/ 93519 h 623455"/>
                <a:gd name="connsiteX76" fmla="*/ 72737 w 5392882"/>
                <a:gd name="connsiteY76" fmla="*/ 72737 h 623455"/>
                <a:gd name="connsiteX77" fmla="*/ 62346 w 5392882"/>
                <a:gd name="connsiteY77" fmla="*/ 41564 h 623455"/>
                <a:gd name="connsiteX78" fmla="*/ 0 w 5392882"/>
                <a:gd name="connsiteY78" fmla="*/ 20782 h 6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92882" h="623455">
                  <a:moveTo>
                    <a:pt x="0" y="20782"/>
                  </a:moveTo>
                  <a:lnTo>
                    <a:pt x="0" y="20782"/>
                  </a:lnTo>
                  <a:lnTo>
                    <a:pt x="2753591" y="10391"/>
                  </a:lnTo>
                  <a:cubicBezTo>
                    <a:pt x="2771252" y="10260"/>
                    <a:pt x="2787885" y="0"/>
                    <a:pt x="2805546" y="0"/>
                  </a:cubicBezTo>
                  <a:lnTo>
                    <a:pt x="4187537" y="10391"/>
                  </a:lnTo>
                  <a:cubicBezTo>
                    <a:pt x="4597966" y="37753"/>
                    <a:pt x="3997385" y="-675"/>
                    <a:pt x="4634346" y="31173"/>
                  </a:cubicBezTo>
                  <a:cubicBezTo>
                    <a:pt x="4981184" y="48515"/>
                    <a:pt x="4477973" y="36607"/>
                    <a:pt x="4946073" y="51955"/>
                  </a:cubicBezTo>
                  <a:lnTo>
                    <a:pt x="5392882" y="62346"/>
                  </a:lnTo>
                  <a:cubicBezTo>
                    <a:pt x="5368151" y="136539"/>
                    <a:pt x="5390327" y="112540"/>
                    <a:pt x="5340927" y="145473"/>
                  </a:cubicBezTo>
                  <a:cubicBezTo>
                    <a:pt x="5285517" y="228592"/>
                    <a:pt x="5358239" y="128163"/>
                    <a:pt x="5288973" y="197428"/>
                  </a:cubicBezTo>
                  <a:cubicBezTo>
                    <a:pt x="5241972" y="244428"/>
                    <a:pt x="5297705" y="218762"/>
                    <a:pt x="5237018" y="238991"/>
                  </a:cubicBezTo>
                  <a:cubicBezTo>
                    <a:pt x="5190543" y="308707"/>
                    <a:pt x="5245291" y="240404"/>
                    <a:pt x="5185064" y="280555"/>
                  </a:cubicBezTo>
                  <a:cubicBezTo>
                    <a:pt x="5172837" y="288706"/>
                    <a:pt x="5163299" y="300439"/>
                    <a:pt x="5153891" y="311728"/>
                  </a:cubicBezTo>
                  <a:cubicBezTo>
                    <a:pt x="5145896" y="321322"/>
                    <a:pt x="5142861" y="335099"/>
                    <a:pt x="5133109" y="342900"/>
                  </a:cubicBezTo>
                  <a:cubicBezTo>
                    <a:pt x="5124556" y="349742"/>
                    <a:pt x="5111733" y="348393"/>
                    <a:pt x="5101937" y="353291"/>
                  </a:cubicBezTo>
                  <a:cubicBezTo>
                    <a:pt x="5021368" y="393576"/>
                    <a:pt x="5117942" y="358347"/>
                    <a:pt x="5039591" y="384464"/>
                  </a:cubicBezTo>
                  <a:cubicBezTo>
                    <a:pt x="5032664" y="394855"/>
                    <a:pt x="5028208" y="407413"/>
                    <a:pt x="5018809" y="415637"/>
                  </a:cubicBezTo>
                  <a:cubicBezTo>
                    <a:pt x="4931444" y="492082"/>
                    <a:pt x="4939145" y="455468"/>
                    <a:pt x="4925291" y="467591"/>
                  </a:cubicBezTo>
                  <a:cubicBezTo>
                    <a:pt x="4911437" y="479714"/>
                    <a:pt x="4949536" y="481446"/>
                    <a:pt x="4935682" y="488373"/>
                  </a:cubicBezTo>
                  <a:cubicBezTo>
                    <a:pt x="4921828" y="495300"/>
                    <a:pt x="4864679" y="498764"/>
                    <a:pt x="4842165" y="509155"/>
                  </a:cubicBezTo>
                  <a:cubicBezTo>
                    <a:pt x="4819651" y="519546"/>
                    <a:pt x="4819650" y="543792"/>
                    <a:pt x="4800600" y="550719"/>
                  </a:cubicBezTo>
                  <a:cubicBezTo>
                    <a:pt x="4781550" y="557646"/>
                    <a:pt x="4741718" y="547255"/>
                    <a:pt x="4727864" y="550719"/>
                  </a:cubicBezTo>
                  <a:cubicBezTo>
                    <a:pt x="4655128" y="547255"/>
                    <a:pt x="4551219" y="524741"/>
                    <a:pt x="4509655" y="519546"/>
                  </a:cubicBezTo>
                  <a:cubicBezTo>
                    <a:pt x="4468091" y="514351"/>
                    <a:pt x="4489350" y="520905"/>
                    <a:pt x="4478482" y="519546"/>
                  </a:cubicBezTo>
                  <a:cubicBezTo>
                    <a:pt x="4433670" y="513945"/>
                    <a:pt x="4388427" y="502228"/>
                    <a:pt x="4343400" y="498764"/>
                  </a:cubicBezTo>
                  <a:lnTo>
                    <a:pt x="4187537" y="446810"/>
                  </a:lnTo>
                  <a:lnTo>
                    <a:pt x="4156364" y="436419"/>
                  </a:lnTo>
                  <a:cubicBezTo>
                    <a:pt x="4145973" y="432955"/>
                    <a:pt x="4134305" y="432104"/>
                    <a:pt x="4125191" y="426028"/>
                  </a:cubicBezTo>
                  <a:cubicBezTo>
                    <a:pt x="4114800" y="419101"/>
                    <a:pt x="4105430" y="410318"/>
                    <a:pt x="4094018" y="405246"/>
                  </a:cubicBezTo>
                  <a:cubicBezTo>
                    <a:pt x="4074000" y="396349"/>
                    <a:pt x="4049900" y="396615"/>
                    <a:pt x="4031673" y="384464"/>
                  </a:cubicBezTo>
                  <a:cubicBezTo>
                    <a:pt x="4021282" y="377537"/>
                    <a:pt x="4012912" y="365061"/>
                    <a:pt x="4000500" y="363682"/>
                  </a:cubicBezTo>
                  <a:cubicBezTo>
                    <a:pt x="3917809" y="354494"/>
                    <a:pt x="3834245" y="356755"/>
                    <a:pt x="3751118" y="353291"/>
                  </a:cubicBezTo>
                  <a:cubicBezTo>
                    <a:pt x="3702627" y="356755"/>
                    <a:pt x="3652809" y="351891"/>
                    <a:pt x="3605646" y="363682"/>
                  </a:cubicBezTo>
                  <a:cubicBezTo>
                    <a:pt x="3581415" y="369740"/>
                    <a:pt x="3566995" y="397348"/>
                    <a:pt x="3543300" y="405246"/>
                  </a:cubicBezTo>
                  <a:lnTo>
                    <a:pt x="3512127" y="415637"/>
                  </a:lnTo>
                  <a:cubicBezTo>
                    <a:pt x="3486012" y="493989"/>
                    <a:pt x="3524277" y="400451"/>
                    <a:pt x="3470564" y="467591"/>
                  </a:cubicBezTo>
                  <a:cubicBezTo>
                    <a:pt x="3402947" y="552110"/>
                    <a:pt x="3526993" y="442335"/>
                    <a:pt x="3439391" y="529937"/>
                  </a:cubicBezTo>
                  <a:cubicBezTo>
                    <a:pt x="3430560" y="538768"/>
                    <a:pt x="3418380" y="543460"/>
                    <a:pt x="3408218" y="550719"/>
                  </a:cubicBezTo>
                  <a:cubicBezTo>
                    <a:pt x="3394126" y="560785"/>
                    <a:pt x="3382641" y="575230"/>
                    <a:pt x="3366655" y="581891"/>
                  </a:cubicBezTo>
                  <a:cubicBezTo>
                    <a:pt x="3340290" y="592876"/>
                    <a:pt x="3310623" y="593641"/>
                    <a:pt x="3283527" y="602673"/>
                  </a:cubicBezTo>
                  <a:cubicBezTo>
                    <a:pt x="3238807" y="617580"/>
                    <a:pt x="3262981" y="610408"/>
                    <a:pt x="3210791" y="623455"/>
                  </a:cubicBezTo>
                  <a:lnTo>
                    <a:pt x="2701637" y="613064"/>
                  </a:lnTo>
                  <a:cubicBezTo>
                    <a:pt x="2649592" y="611438"/>
                    <a:pt x="2597813" y="604437"/>
                    <a:pt x="2545773" y="602673"/>
                  </a:cubicBezTo>
                  <a:cubicBezTo>
                    <a:pt x="2393421" y="597508"/>
                    <a:pt x="2240973" y="595746"/>
                    <a:pt x="2088573" y="592282"/>
                  </a:cubicBezTo>
                  <a:cubicBezTo>
                    <a:pt x="1988968" y="567381"/>
                    <a:pt x="2112441" y="600238"/>
                    <a:pt x="1995055" y="561110"/>
                  </a:cubicBezTo>
                  <a:cubicBezTo>
                    <a:pt x="1981507" y="556594"/>
                    <a:pt x="1967346" y="554183"/>
                    <a:pt x="1953491" y="550719"/>
                  </a:cubicBezTo>
                  <a:cubicBezTo>
                    <a:pt x="1882033" y="503079"/>
                    <a:pt x="1914841" y="517053"/>
                    <a:pt x="1859973" y="498764"/>
                  </a:cubicBezTo>
                  <a:cubicBezTo>
                    <a:pt x="1853046" y="488373"/>
                    <a:pt x="1844263" y="479003"/>
                    <a:pt x="1839191" y="467591"/>
                  </a:cubicBezTo>
                  <a:cubicBezTo>
                    <a:pt x="1830294" y="447573"/>
                    <a:pt x="1836636" y="417397"/>
                    <a:pt x="1818409" y="405246"/>
                  </a:cubicBezTo>
                  <a:cubicBezTo>
                    <a:pt x="1797627" y="391391"/>
                    <a:pt x="1779759" y="371580"/>
                    <a:pt x="1756064" y="363682"/>
                  </a:cubicBezTo>
                  <a:cubicBezTo>
                    <a:pt x="1745673" y="360218"/>
                    <a:pt x="1734688" y="358189"/>
                    <a:pt x="1724891" y="353291"/>
                  </a:cubicBezTo>
                  <a:cubicBezTo>
                    <a:pt x="1693953" y="337823"/>
                    <a:pt x="1697366" y="326472"/>
                    <a:pt x="1662546" y="322119"/>
                  </a:cubicBezTo>
                  <a:cubicBezTo>
                    <a:pt x="1590045" y="313056"/>
                    <a:pt x="1444337" y="301337"/>
                    <a:pt x="1444337" y="301337"/>
                  </a:cubicBezTo>
                  <a:cubicBezTo>
                    <a:pt x="1381991" y="304801"/>
                    <a:pt x="1319260" y="303983"/>
                    <a:pt x="1257300" y="311728"/>
                  </a:cubicBezTo>
                  <a:cubicBezTo>
                    <a:pt x="1235563" y="314445"/>
                    <a:pt x="1215737" y="325583"/>
                    <a:pt x="1194955" y="332510"/>
                  </a:cubicBezTo>
                  <a:lnTo>
                    <a:pt x="1163782" y="342900"/>
                  </a:lnTo>
                  <a:lnTo>
                    <a:pt x="1132609" y="353291"/>
                  </a:lnTo>
                  <a:cubicBezTo>
                    <a:pt x="1073050" y="442630"/>
                    <a:pt x="1152355" y="337494"/>
                    <a:pt x="1080655" y="394855"/>
                  </a:cubicBezTo>
                  <a:cubicBezTo>
                    <a:pt x="1070903" y="402657"/>
                    <a:pt x="1069272" y="417804"/>
                    <a:pt x="1059873" y="426028"/>
                  </a:cubicBezTo>
                  <a:cubicBezTo>
                    <a:pt x="947979" y="523934"/>
                    <a:pt x="1038953" y="437649"/>
                    <a:pt x="966355" y="477982"/>
                  </a:cubicBezTo>
                  <a:cubicBezTo>
                    <a:pt x="865240" y="534157"/>
                    <a:pt x="945523" y="511243"/>
                    <a:pt x="852055" y="529937"/>
                  </a:cubicBezTo>
                  <a:cubicBezTo>
                    <a:pt x="820882" y="526473"/>
                    <a:pt x="789292" y="525697"/>
                    <a:pt x="758537" y="519546"/>
                  </a:cubicBezTo>
                  <a:cubicBezTo>
                    <a:pt x="737056" y="515250"/>
                    <a:pt x="716973" y="505691"/>
                    <a:pt x="696191" y="498764"/>
                  </a:cubicBezTo>
                  <a:lnTo>
                    <a:pt x="633846" y="477982"/>
                  </a:lnTo>
                  <a:lnTo>
                    <a:pt x="571500" y="457200"/>
                  </a:lnTo>
                  <a:cubicBezTo>
                    <a:pt x="561109" y="453737"/>
                    <a:pt x="550124" y="451708"/>
                    <a:pt x="540327" y="446810"/>
                  </a:cubicBezTo>
                  <a:cubicBezTo>
                    <a:pt x="526473" y="439883"/>
                    <a:pt x="512213" y="433713"/>
                    <a:pt x="498764" y="426028"/>
                  </a:cubicBezTo>
                  <a:cubicBezTo>
                    <a:pt x="487921" y="419832"/>
                    <a:pt x="479003" y="410318"/>
                    <a:pt x="467591" y="405246"/>
                  </a:cubicBezTo>
                  <a:cubicBezTo>
                    <a:pt x="447573" y="396349"/>
                    <a:pt x="423473" y="396615"/>
                    <a:pt x="405246" y="384464"/>
                  </a:cubicBezTo>
                  <a:lnTo>
                    <a:pt x="342900" y="342900"/>
                  </a:lnTo>
                  <a:cubicBezTo>
                    <a:pt x="332509" y="335973"/>
                    <a:pt x="323574" y="326068"/>
                    <a:pt x="311727" y="322119"/>
                  </a:cubicBezTo>
                  <a:cubicBezTo>
                    <a:pt x="268707" y="307779"/>
                    <a:pt x="289668" y="317803"/>
                    <a:pt x="249382" y="290946"/>
                  </a:cubicBezTo>
                  <a:cubicBezTo>
                    <a:pt x="245918" y="280555"/>
                    <a:pt x="246736" y="267518"/>
                    <a:pt x="238991" y="259773"/>
                  </a:cubicBezTo>
                  <a:cubicBezTo>
                    <a:pt x="221330" y="242112"/>
                    <a:pt x="176646" y="218210"/>
                    <a:pt x="176646" y="218210"/>
                  </a:cubicBezTo>
                  <a:cubicBezTo>
                    <a:pt x="158357" y="163343"/>
                    <a:pt x="172330" y="196149"/>
                    <a:pt x="124691" y="124691"/>
                  </a:cubicBezTo>
                  <a:cubicBezTo>
                    <a:pt x="117764" y="114300"/>
                    <a:pt x="114300" y="100446"/>
                    <a:pt x="103909" y="93519"/>
                  </a:cubicBezTo>
                  <a:lnTo>
                    <a:pt x="72737" y="72737"/>
                  </a:lnTo>
                  <a:lnTo>
                    <a:pt x="62346" y="41564"/>
                  </a:lnTo>
                  <a:lnTo>
                    <a:pt x="0" y="2078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 rot="21170811">
              <a:off x="6476919" y="1675641"/>
              <a:ext cx="5567083" cy="1730202"/>
            </a:xfrm>
            <a:custGeom>
              <a:avLst/>
              <a:gdLst>
                <a:gd name="connsiteX0" fmla="*/ 0 w 5567083"/>
                <a:gd name="connsiteY0" fmla="*/ 1434353 h 1730202"/>
                <a:gd name="connsiteX1" fmla="*/ 457200 w 5567083"/>
                <a:gd name="connsiteY1" fmla="*/ 1443318 h 1730202"/>
                <a:gd name="connsiteX2" fmla="*/ 905436 w 5567083"/>
                <a:gd name="connsiteY2" fmla="*/ 1676400 h 1730202"/>
                <a:gd name="connsiteX3" fmla="*/ 1362636 w 5567083"/>
                <a:gd name="connsiteY3" fmla="*/ 1712259 h 1730202"/>
                <a:gd name="connsiteX4" fmla="*/ 1801906 w 5567083"/>
                <a:gd name="connsiteY4" fmla="*/ 1443318 h 1730202"/>
                <a:gd name="connsiteX5" fmla="*/ 2178424 w 5567083"/>
                <a:gd name="connsiteY5" fmla="*/ 1183342 h 1730202"/>
                <a:gd name="connsiteX6" fmla="*/ 2653553 w 5567083"/>
                <a:gd name="connsiteY6" fmla="*/ 1174377 h 1730202"/>
                <a:gd name="connsiteX7" fmla="*/ 3218330 w 5567083"/>
                <a:gd name="connsiteY7" fmla="*/ 1479177 h 1730202"/>
                <a:gd name="connsiteX8" fmla="*/ 3854824 w 5567083"/>
                <a:gd name="connsiteY8" fmla="*/ 1228165 h 1730202"/>
                <a:gd name="connsiteX9" fmla="*/ 4132730 w 5567083"/>
                <a:gd name="connsiteY9" fmla="*/ 1344706 h 1730202"/>
                <a:gd name="connsiteX10" fmla="*/ 4518212 w 5567083"/>
                <a:gd name="connsiteY10" fmla="*/ 1506071 h 1730202"/>
                <a:gd name="connsiteX11" fmla="*/ 4814047 w 5567083"/>
                <a:gd name="connsiteY11" fmla="*/ 995083 h 1730202"/>
                <a:gd name="connsiteX12" fmla="*/ 5100918 w 5567083"/>
                <a:gd name="connsiteY12" fmla="*/ 197224 h 1730202"/>
                <a:gd name="connsiteX13" fmla="*/ 5567083 w 5567083"/>
                <a:gd name="connsiteY13" fmla="*/ 0 h 173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7083" h="1730202">
                  <a:moveTo>
                    <a:pt x="0" y="1434353"/>
                  </a:moveTo>
                  <a:cubicBezTo>
                    <a:pt x="153147" y="1418665"/>
                    <a:pt x="306294" y="1402977"/>
                    <a:pt x="457200" y="1443318"/>
                  </a:cubicBezTo>
                  <a:cubicBezTo>
                    <a:pt x="608106" y="1483659"/>
                    <a:pt x="754530" y="1631577"/>
                    <a:pt x="905436" y="1676400"/>
                  </a:cubicBezTo>
                  <a:cubicBezTo>
                    <a:pt x="1056342" y="1721223"/>
                    <a:pt x="1213224" y="1751106"/>
                    <a:pt x="1362636" y="1712259"/>
                  </a:cubicBezTo>
                  <a:cubicBezTo>
                    <a:pt x="1512048" y="1673412"/>
                    <a:pt x="1665941" y="1531471"/>
                    <a:pt x="1801906" y="1443318"/>
                  </a:cubicBezTo>
                  <a:cubicBezTo>
                    <a:pt x="1937871" y="1355165"/>
                    <a:pt x="2036483" y="1228165"/>
                    <a:pt x="2178424" y="1183342"/>
                  </a:cubicBezTo>
                  <a:cubicBezTo>
                    <a:pt x="2320365" y="1138519"/>
                    <a:pt x="2480235" y="1125071"/>
                    <a:pt x="2653553" y="1174377"/>
                  </a:cubicBezTo>
                  <a:cubicBezTo>
                    <a:pt x="2826871" y="1223683"/>
                    <a:pt x="3018118" y="1470212"/>
                    <a:pt x="3218330" y="1479177"/>
                  </a:cubicBezTo>
                  <a:cubicBezTo>
                    <a:pt x="3418542" y="1488142"/>
                    <a:pt x="3702424" y="1250577"/>
                    <a:pt x="3854824" y="1228165"/>
                  </a:cubicBezTo>
                  <a:cubicBezTo>
                    <a:pt x="4007224" y="1205753"/>
                    <a:pt x="4132730" y="1344706"/>
                    <a:pt x="4132730" y="1344706"/>
                  </a:cubicBezTo>
                  <a:cubicBezTo>
                    <a:pt x="4243295" y="1391024"/>
                    <a:pt x="4404659" y="1564342"/>
                    <a:pt x="4518212" y="1506071"/>
                  </a:cubicBezTo>
                  <a:cubicBezTo>
                    <a:pt x="4631765" y="1447801"/>
                    <a:pt x="4716929" y="1213224"/>
                    <a:pt x="4814047" y="995083"/>
                  </a:cubicBezTo>
                  <a:cubicBezTo>
                    <a:pt x="4911165" y="776942"/>
                    <a:pt x="4975412" y="363071"/>
                    <a:pt x="5100918" y="197224"/>
                  </a:cubicBezTo>
                  <a:cubicBezTo>
                    <a:pt x="5226424" y="31377"/>
                    <a:pt x="5396753" y="15688"/>
                    <a:pt x="5567083" y="0"/>
                  </a:cubicBezTo>
                </a:path>
              </a:pathLst>
            </a:custGeom>
            <a:noFill/>
            <a:ln w="28575">
              <a:solidFill>
                <a:srgbClr val="9143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 rot="372586">
              <a:off x="250451" y="1788087"/>
              <a:ext cx="4715113" cy="1662169"/>
            </a:xfrm>
            <a:custGeom>
              <a:avLst/>
              <a:gdLst>
                <a:gd name="connsiteX0" fmla="*/ 4715113 w 4715113"/>
                <a:gd name="connsiteY0" fmla="*/ 1410909 h 1662169"/>
                <a:gd name="connsiteX1" fmla="*/ 4446172 w 4715113"/>
                <a:gd name="connsiteY1" fmla="*/ 1348156 h 1662169"/>
                <a:gd name="connsiteX2" fmla="*/ 4132407 w 4715113"/>
                <a:gd name="connsiteY2" fmla="*/ 1392980 h 1662169"/>
                <a:gd name="connsiteX3" fmla="*/ 3711066 w 4715113"/>
                <a:gd name="connsiteY3" fmla="*/ 1661921 h 1662169"/>
                <a:gd name="connsiteX4" fmla="*/ 3110431 w 4715113"/>
                <a:gd name="connsiteY4" fmla="*/ 1437803 h 1662169"/>
                <a:gd name="connsiteX5" fmla="*/ 2877348 w 4715113"/>
                <a:gd name="connsiteY5" fmla="*/ 1249544 h 1662169"/>
                <a:gd name="connsiteX6" fmla="*/ 2196031 w 4715113"/>
                <a:gd name="connsiteY6" fmla="*/ 1061286 h 1662169"/>
                <a:gd name="connsiteX7" fmla="*/ 1819513 w 4715113"/>
                <a:gd name="connsiteY7" fmla="*/ 1357121 h 1662169"/>
                <a:gd name="connsiteX8" fmla="*/ 1362313 w 4715113"/>
                <a:gd name="connsiteY8" fmla="*/ 1339191 h 1662169"/>
                <a:gd name="connsiteX9" fmla="*/ 1084407 w 4715113"/>
                <a:gd name="connsiteY9" fmla="*/ 1007497 h 1662169"/>
                <a:gd name="connsiteX10" fmla="*/ 716854 w 4715113"/>
                <a:gd name="connsiteY10" fmla="*/ 317215 h 1662169"/>
                <a:gd name="connsiteX11" fmla="*/ 125184 w 4715113"/>
                <a:gd name="connsiteY11" fmla="*/ 39309 h 1662169"/>
                <a:gd name="connsiteX12" fmla="*/ 8642 w 4715113"/>
                <a:gd name="connsiteY12" fmla="*/ 3450 h 1662169"/>
                <a:gd name="connsiteX13" fmla="*/ 17607 w 4715113"/>
                <a:gd name="connsiteY13" fmla="*/ 3450 h 16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5113" h="1662169">
                  <a:moveTo>
                    <a:pt x="4715113" y="1410909"/>
                  </a:moveTo>
                  <a:cubicBezTo>
                    <a:pt x="4629201" y="1381026"/>
                    <a:pt x="4543290" y="1351144"/>
                    <a:pt x="4446172" y="1348156"/>
                  </a:cubicBezTo>
                  <a:cubicBezTo>
                    <a:pt x="4349054" y="1345168"/>
                    <a:pt x="4254925" y="1340686"/>
                    <a:pt x="4132407" y="1392980"/>
                  </a:cubicBezTo>
                  <a:cubicBezTo>
                    <a:pt x="4009889" y="1445274"/>
                    <a:pt x="3881395" y="1654451"/>
                    <a:pt x="3711066" y="1661921"/>
                  </a:cubicBezTo>
                  <a:cubicBezTo>
                    <a:pt x="3540737" y="1669391"/>
                    <a:pt x="3249384" y="1506533"/>
                    <a:pt x="3110431" y="1437803"/>
                  </a:cubicBezTo>
                  <a:cubicBezTo>
                    <a:pt x="2971478" y="1369073"/>
                    <a:pt x="3029748" y="1312297"/>
                    <a:pt x="2877348" y="1249544"/>
                  </a:cubicBezTo>
                  <a:cubicBezTo>
                    <a:pt x="2724948" y="1186791"/>
                    <a:pt x="2372337" y="1043356"/>
                    <a:pt x="2196031" y="1061286"/>
                  </a:cubicBezTo>
                  <a:cubicBezTo>
                    <a:pt x="2019725" y="1079215"/>
                    <a:pt x="1958466" y="1310804"/>
                    <a:pt x="1819513" y="1357121"/>
                  </a:cubicBezTo>
                  <a:cubicBezTo>
                    <a:pt x="1680560" y="1403438"/>
                    <a:pt x="1484831" y="1397462"/>
                    <a:pt x="1362313" y="1339191"/>
                  </a:cubicBezTo>
                  <a:cubicBezTo>
                    <a:pt x="1239795" y="1280920"/>
                    <a:pt x="1191983" y="1177826"/>
                    <a:pt x="1084407" y="1007497"/>
                  </a:cubicBezTo>
                  <a:cubicBezTo>
                    <a:pt x="976831" y="837168"/>
                    <a:pt x="876724" y="478580"/>
                    <a:pt x="716854" y="317215"/>
                  </a:cubicBezTo>
                  <a:cubicBezTo>
                    <a:pt x="556983" y="155850"/>
                    <a:pt x="243219" y="91603"/>
                    <a:pt x="125184" y="39309"/>
                  </a:cubicBezTo>
                  <a:cubicBezTo>
                    <a:pt x="7149" y="-12985"/>
                    <a:pt x="26571" y="9426"/>
                    <a:pt x="8642" y="3450"/>
                  </a:cubicBezTo>
                  <a:cubicBezTo>
                    <a:pt x="-9288" y="-2527"/>
                    <a:pt x="4159" y="461"/>
                    <a:pt x="17607" y="3450"/>
                  </a:cubicBezTo>
                </a:path>
              </a:pathLst>
            </a:custGeom>
            <a:noFill/>
            <a:ln w="28575">
              <a:solidFill>
                <a:srgbClr val="9143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89037" y="954393"/>
            <a:ext cx="7151427" cy="1270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is a high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/ flood - some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wetlands and floodplains higher up in the river system may still miss out –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adopt a ‘natural cues’ approach and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these ones to get water to stressed native trees and wetlands.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600250" y="5515721"/>
            <a:ext cx="5714949" cy="461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high river flows  80-90,000 Megalitres a day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8603" y="4790364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River channel</a:t>
            </a:r>
            <a:endParaRPr lang="en-AU" dirty="0"/>
          </a:p>
        </p:txBody>
      </p:sp>
      <p:sp>
        <p:nvSpPr>
          <p:cNvPr id="22" name="Freeform 21"/>
          <p:cNvSpPr/>
          <p:nvPr/>
        </p:nvSpPr>
        <p:spPr>
          <a:xfrm>
            <a:off x="6543351" y="3448402"/>
            <a:ext cx="393454" cy="336039"/>
          </a:xfrm>
          <a:custGeom>
            <a:avLst/>
            <a:gdLst>
              <a:gd name="connsiteX0" fmla="*/ 439276 w 760568"/>
              <a:gd name="connsiteY0" fmla="*/ 532166 h 678892"/>
              <a:gd name="connsiteX1" fmla="*/ 134476 w 760568"/>
              <a:gd name="connsiteY1" fmla="*/ 675601 h 678892"/>
              <a:gd name="connsiteX2" fmla="*/ 35865 w 760568"/>
              <a:gd name="connsiteY2" fmla="*/ 361837 h 678892"/>
              <a:gd name="connsiteX3" fmla="*/ 259982 w 760568"/>
              <a:gd name="connsiteY3" fmla="*/ 451484 h 678892"/>
              <a:gd name="connsiteX4" fmla="*/ 6 w 760568"/>
              <a:gd name="connsiteY4" fmla="*/ 245296 h 678892"/>
              <a:gd name="connsiteX5" fmla="*/ 268947 w 760568"/>
              <a:gd name="connsiteY5" fmla="*/ 146684 h 678892"/>
              <a:gd name="connsiteX6" fmla="*/ 331700 w 760568"/>
              <a:gd name="connsiteY6" fmla="*/ 361837 h 678892"/>
              <a:gd name="connsiteX7" fmla="*/ 340665 w 760568"/>
              <a:gd name="connsiteY7" fmla="*/ 173578 h 678892"/>
              <a:gd name="connsiteX8" fmla="*/ 233088 w 760568"/>
              <a:gd name="connsiteY8" fmla="*/ 30143 h 678892"/>
              <a:gd name="connsiteX9" fmla="*/ 573747 w 760568"/>
              <a:gd name="connsiteY9" fmla="*/ 30143 h 678892"/>
              <a:gd name="connsiteX10" fmla="*/ 493065 w 760568"/>
              <a:gd name="connsiteY10" fmla="*/ 352872 h 678892"/>
              <a:gd name="connsiteX11" fmla="*/ 753041 w 760568"/>
              <a:gd name="connsiteY11" fmla="*/ 361837 h 678892"/>
              <a:gd name="connsiteX12" fmla="*/ 672359 w 760568"/>
              <a:gd name="connsiteY12" fmla="*/ 568025 h 678892"/>
              <a:gd name="connsiteX13" fmla="*/ 484100 w 760568"/>
              <a:gd name="connsiteY13" fmla="*/ 630778 h 678892"/>
              <a:gd name="connsiteX14" fmla="*/ 439276 w 760568"/>
              <a:gd name="connsiteY14" fmla="*/ 532166 h 67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0568" h="678892">
                <a:moveTo>
                  <a:pt x="439276" y="532166"/>
                </a:moveTo>
                <a:cubicBezTo>
                  <a:pt x="381005" y="539637"/>
                  <a:pt x="201711" y="703989"/>
                  <a:pt x="134476" y="675601"/>
                </a:cubicBezTo>
                <a:cubicBezTo>
                  <a:pt x="67241" y="647213"/>
                  <a:pt x="14947" y="399190"/>
                  <a:pt x="35865" y="361837"/>
                </a:cubicBezTo>
                <a:cubicBezTo>
                  <a:pt x="56783" y="324484"/>
                  <a:pt x="265958" y="470907"/>
                  <a:pt x="259982" y="451484"/>
                </a:cubicBezTo>
                <a:cubicBezTo>
                  <a:pt x="254006" y="432061"/>
                  <a:pt x="-1488" y="296096"/>
                  <a:pt x="6" y="245296"/>
                </a:cubicBezTo>
                <a:cubicBezTo>
                  <a:pt x="1500" y="194496"/>
                  <a:pt x="213665" y="127261"/>
                  <a:pt x="268947" y="146684"/>
                </a:cubicBezTo>
                <a:cubicBezTo>
                  <a:pt x="324229" y="166107"/>
                  <a:pt x="319747" y="357355"/>
                  <a:pt x="331700" y="361837"/>
                </a:cubicBezTo>
                <a:cubicBezTo>
                  <a:pt x="343653" y="366319"/>
                  <a:pt x="357100" y="228860"/>
                  <a:pt x="340665" y="173578"/>
                </a:cubicBezTo>
                <a:cubicBezTo>
                  <a:pt x="324230" y="118296"/>
                  <a:pt x="194241" y="54049"/>
                  <a:pt x="233088" y="30143"/>
                </a:cubicBezTo>
                <a:cubicBezTo>
                  <a:pt x="271935" y="6237"/>
                  <a:pt x="530418" y="-23645"/>
                  <a:pt x="573747" y="30143"/>
                </a:cubicBezTo>
                <a:cubicBezTo>
                  <a:pt x="617076" y="83931"/>
                  <a:pt x="463183" y="297590"/>
                  <a:pt x="493065" y="352872"/>
                </a:cubicBezTo>
                <a:cubicBezTo>
                  <a:pt x="522947" y="408154"/>
                  <a:pt x="723159" y="325978"/>
                  <a:pt x="753041" y="361837"/>
                </a:cubicBezTo>
                <a:cubicBezTo>
                  <a:pt x="782923" y="397696"/>
                  <a:pt x="717182" y="523202"/>
                  <a:pt x="672359" y="568025"/>
                </a:cubicBezTo>
                <a:cubicBezTo>
                  <a:pt x="627536" y="612848"/>
                  <a:pt x="519959" y="629284"/>
                  <a:pt x="484100" y="630778"/>
                </a:cubicBezTo>
                <a:cubicBezTo>
                  <a:pt x="448241" y="632272"/>
                  <a:pt x="497547" y="524695"/>
                  <a:pt x="439276" y="53216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723847" y="3661650"/>
            <a:ext cx="32463" cy="403800"/>
          </a:xfrm>
          <a:prstGeom prst="rect">
            <a:avLst/>
          </a:prstGeom>
          <a:solidFill>
            <a:srgbClr val="914317"/>
          </a:solidFill>
          <a:ln>
            <a:solidFill>
              <a:srgbClr val="914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156348" y="6487420"/>
            <a:ext cx="60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Diagram adapted from Department Water, Land and Biodiversity Conservation (SA)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724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accent2"/>
                </a:solidFill>
              </a:rPr>
              <a:t>Case study 1: Woolpolool Swamp</a:t>
            </a:r>
            <a:endParaRPr lang="en-AU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07" y="1777312"/>
            <a:ext cx="3584414" cy="3518019"/>
          </a:xfrm>
        </p:spPr>
        <p:txBody>
          <a:bodyPr>
            <a:normAutofit/>
          </a:bodyPr>
          <a:lstStyle/>
          <a:p>
            <a:r>
              <a:rPr lang="en-AU" sz="1800" dirty="0" smtClean="0"/>
              <a:t>An ephemeral swamp that had not </a:t>
            </a:r>
            <a:r>
              <a:rPr lang="en-AU" sz="1800" dirty="0"/>
              <a:t>flooded since the 1980s. </a:t>
            </a:r>
            <a:endParaRPr lang="en-AU" sz="1800" dirty="0" smtClean="0"/>
          </a:p>
          <a:p>
            <a:r>
              <a:rPr lang="en-AU" sz="1800" dirty="0" smtClean="0"/>
              <a:t>Objectives: </a:t>
            </a:r>
          </a:p>
          <a:p>
            <a:pPr lvl="1"/>
            <a:r>
              <a:rPr lang="en-AU" sz="1800" dirty="0" smtClean="0"/>
              <a:t>water fringing black box trees, </a:t>
            </a:r>
          </a:p>
          <a:p>
            <a:pPr lvl="1"/>
            <a:r>
              <a:rPr lang="en-AU" sz="1800" dirty="0" smtClean="0"/>
              <a:t>replenish the freshwater lens, </a:t>
            </a:r>
          </a:p>
          <a:p>
            <a:pPr lvl="1"/>
            <a:r>
              <a:rPr lang="en-AU" sz="1800" dirty="0" smtClean="0"/>
              <a:t>flush accumulated salt and </a:t>
            </a:r>
          </a:p>
          <a:p>
            <a:pPr lvl="1"/>
            <a:r>
              <a:rPr lang="en-AU" sz="1800" dirty="0" smtClean="0"/>
              <a:t>provide a temporary wetland for waterbirds and frogs.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21" y="1777312"/>
            <a:ext cx="5033234" cy="4623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27" y="230190"/>
            <a:ext cx="1265300" cy="1067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0424" y="3029803"/>
            <a:ext cx="126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4"/>
                </a:solidFill>
              </a:rPr>
              <a:t>Lake </a:t>
            </a:r>
            <a:r>
              <a:rPr lang="en-AU" sz="1200" dirty="0" err="1" smtClean="0">
                <a:solidFill>
                  <a:schemeClr val="accent4"/>
                </a:solidFill>
              </a:rPr>
              <a:t>Meretti</a:t>
            </a:r>
            <a:endParaRPr lang="en-AU" sz="1200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493" y="5663821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Murray River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4386"/>
            <a:ext cx="1600200" cy="111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ight Arrow 13"/>
          <p:cNvSpPr/>
          <p:nvPr/>
        </p:nvSpPr>
        <p:spPr>
          <a:xfrm>
            <a:off x="3998794" y="2429301"/>
            <a:ext cx="736979" cy="3275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11877"/>
            <a:ext cx="2078253" cy="816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223657"/>
            <a:ext cx="92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FFFF00"/>
                </a:solidFill>
              </a:rPr>
              <a:t>Lake Woolpolool</a:t>
            </a:r>
            <a:endParaRPr lang="en-AU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574.40 Megalitres environmental water delivered in December 2016</a:t>
            </a:r>
          </a:p>
          <a:p>
            <a:r>
              <a:rPr lang="en-AU" dirty="0"/>
              <a:t>Result: Some trees showed good improvement others showed only increased flowering, while some trees showed no improvement at all. This has been a valuable exercise for assessing effect of e-watering on trees in different locations.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1" y="480645"/>
            <a:ext cx="4241331" cy="3145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975" y="483598"/>
            <a:ext cx="4546980" cy="3145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50" y="3629025"/>
            <a:ext cx="576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BEFORE						AFTER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98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Case study 2: Lyrup Lagoon</a:t>
            </a:r>
            <a:endParaRPr lang="en-AU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27" y="230190"/>
            <a:ext cx="1265300" cy="1067031"/>
          </a:xfrm>
          <a:prstGeom prst="rect">
            <a:avLst/>
          </a:prstGeom>
        </p:spPr>
      </p:pic>
      <p:pic>
        <p:nvPicPr>
          <p:cNvPr id="5" name="Picture 4" descr="Central Irrigation Tru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41" y="5791200"/>
            <a:ext cx="1317625" cy="771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3698543" y="1690689"/>
            <a:ext cx="5254389" cy="4396212"/>
            <a:chOff x="3739486" y="1689031"/>
            <a:chExt cx="5254389" cy="4396212"/>
          </a:xfrm>
        </p:grpSpPr>
        <p:pic>
          <p:nvPicPr>
            <p:cNvPr id="6" name="Picture 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486" y="1689031"/>
              <a:ext cx="5254389" cy="4396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996456" y="4233166"/>
              <a:ext cx="2006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Lyrup Lagoon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590256">
              <a:off x="5460151" y="3605769"/>
              <a:ext cx="627797" cy="1624127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8079" y="2347729"/>
              <a:ext cx="1705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River Murray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5845" y="1639318"/>
            <a:ext cx="35126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Lyrup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Lagoon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lies at the </a:t>
            </a:r>
            <a:r>
              <a:rPr lang="en-AU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upstream end of the Gurra </a:t>
            </a:r>
            <a:r>
              <a:rPr lang="en-AU" sz="20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Gurra</a:t>
            </a:r>
            <a:r>
              <a:rPr lang="en-AU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wetlands complex, </a:t>
            </a:r>
            <a:r>
              <a:rPr lang="en-AU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covers 3000 ha of floodplain between Lyrup and </a:t>
            </a:r>
            <a:r>
              <a:rPr lang="en-AU" dirty="0" smtClean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Bookpurnong.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Objectives to water May-June 2017: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Prolong benefits of high 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Habitat for waterbirds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Freshening of saline lagoon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Prime site for spring/summer natural event or follow up watering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08" y="5791200"/>
            <a:ext cx="2017977" cy="7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1466</Words>
  <Application>Microsoft Office PowerPoint</Application>
  <PresentationFormat>On-screen Show (4:3)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Office Theme</vt:lpstr>
      <vt:lpstr>When the river runs high:</vt:lpstr>
      <vt:lpstr>PowerPoint Presentation</vt:lpstr>
      <vt:lpstr>PowerPoint Presentation</vt:lpstr>
      <vt:lpstr>PowerPoint Presentation</vt:lpstr>
      <vt:lpstr>2016 High River</vt:lpstr>
      <vt:lpstr>PowerPoint Presentation</vt:lpstr>
      <vt:lpstr>Case study 1: Woolpolool Swamp</vt:lpstr>
      <vt:lpstr>PowerPoint Presentation</vt:lpstr>
      <vt:lpstr>Case study 2: Lyrup Lagoon</vt:lpstr>
      <vt:lpstr>PowerPoint Presentation</vt:lpstr>
      <vt:lpstr>Challenges</vt:lpstr>
      <vt:lpstr>Solutions</vt:lpstr>
      <vt:lpstr>Partners/Sponsors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Natalie Stalenberg</cp:lastModifiedBy>
  <cp:revision>77</cp:revision>
  <dcterms:created xsi:type="dcterms:W3CDTF">2016-07-18T05:53:10Z</dcterms:created>
  <dcterms:modified xsi:type="dcterms:W3CDTF">2017-09-18T22:28:12Z</dcterms:modified>
</cp:coreProperties>
</file>