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1" r:id="rId3"/>
    <p:sldId id="277" r:id="rId4"/>
    <p:sldId id="282" r:id="rId5"/>
    <p:sldId id="283" r:id="rId6"/>
    <p:sldId id="292" r:id="rId7"/>
    <p:sldId id="290" r:id="rId8"/>
    <p:sldId id="291" r:id="rId9"/>
    <p:sldId id="289" r:id="rId10"/>
    <p:sldId id="274" r:id="rId11"/>
    <p:sldId id="284" r:id="rId12"/>
    <p:sldId id="286" r:id="rId13"/>
    <p:sldId id="287" r:id="rId14"/>
    <p:sldId id="285"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Fane" initials="S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3" autoAdjust="0"/>
    <p:restoredTop sz="78734" autoAdjust="0"/>
  </p:normalViewPr>
  <p:slideViewPr>
    <p:cSldViewPr snapToGrid="0" showGuides="1">
      <p:cViewPr>
        <p:scale>
          <a:sx n="50" d="100"/>
          <a:sy n="50" d="100"/>
        </p:scale>
        <p:origin x="624" y="29"/>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170"/>
    </p:cViewPr>
  </p:sorterViewPr>
  <p:notesViewPr>
    <p:cSldViewPr snapToGrid="0">
      <p:cViewPr varScale="1">
        <p:scale>
          <a:sx n="66" d="100"/>
          <a:sy n="66" d="100"/>
        </p:scale>
        <p:origin x="37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3197768553949"/>
          <c:y val="3.4198283524052887E-2"/>
          <c:w val="0.82925451361506275"/>
          <c:h val="0.8618500722141984"/>
        </c:manualLayout>
      </c:layout>
      <c:scatterChart>
        <c:scatterStyle val="lineMarker"/>
        <c:varyColors val="0"/>
        <c:ser>
          <c:idx val="0"/>
          <c:order val="0"/>
          <c:tx>
            <c:strRef>
              <c:f>FSL!$B$7</c:f>
              <c:strCache>
                <c:ptCount val="1"/>
                <c:pt idx="0">
                  <c:v>FSL-5: MN42</c:v>
                </c:pt>
              </c:strCache>
            </c:strRef>
          </c:tx>
          <c:spPr>
            <a:ln w="28575">
              <a:solidFill>
                <a:schemeClr val="bg1"/>
              </a:solidFill>
            </a:ln>
          </c:spPr>
          <c:marker>
            <c:spPr>
              <a:noFill/>
              <a:ln>
                <a:noFill/>
              </a:ln>
            </c:spPr>
          </c:marker>
          <c:xVal>
            <c:numRef>
              <c:f>FSL!$B$9:$B$78</c:f>
              <c:numCache>
                <c:formatCode>_-* #,##0_-;\-* #,##0_-;_-* "-"??_-;_-@_-</c:formatCode>
                <c:ptCount val="70"/>
                <c:pt idx="0">
                  <c:v>500.58136873400002</c:v>
                </c:pt>
                <c:pt idx="1">
                  <c:v>502.24307621899999</c:v>
                </c:pt>
                <c:pt idx="2">
                  <c:v>504.68299381999998</c:v>
                </c:pt>
                <c:pt idx="3">
                  <c:v>506.10208285599998</c:v>
                </c:pt>
                <c:pt idx="4">
                  <c:v>508.16205081300001</c:v>
                </c:pt>
                <c:pt idx="5">
                  <c:v>510.835431449</c:v>
                </c:pt>
                <c:pt idx="6">
                  <c:v>512.29114213799994</c:v>
                </c:pt>
                <c:pt idx="7">
                  <c:v>514.05813687299997</c:v>
                </c:pt>
                <c:pt idx="8">
                  <c:v>516.40192263699998</c:v>
                </c:pt>
                <c:pt idx="9">
                  <c:v>518.15976195899998</c:v>
                </c:pt>
                <c:pt idx="10">
                  <c:v>520.503547723</c:v>
                </c:pt>
                <c:pt idx="11">
                  <c:v>522.26138704499999</c:v>
                </c:pt>
                <c:pt idx="12">
                  <c:v>524.01922636799998</c:v>
                </c:pt>
                <c:pt idx="13">
                  <c:v>526.07003891099998</c:v>
                </c:pt>
                <c:pt idx="14">
                  <c:v>528.41382467400001</c:v>
                </c:pt>
                <c:pt idx="15">
                  <c:v>530.02517738600011</c:v>
                </c:pt>
                <c:pt idx="16">
                  <c:v>533.02815289499995</c:v>
                </c:pt>
                <c:pt idx="17">
                  <c:v>534.74937056499994</c:v>
                </c:pt>
                <c:pt idx="18">
                  <c:v>536.43396658300003</c:v>
                </c:pt>
                <c:pt idx="19">
                  <c:v>538.0819409479999</c:v>
                </c:pt>
                <c:pt idx="20">
                  <c:v>540.16937514300002</c:v>
                </c:pt>
                <c:pt idx="21">
                  <c:v>542.18356603300003</c:v>
                </c:pt>
                <c:pt idx="22">
                  <c:v>544.14282444500009</c:v>
                </c:pt>
                <c:pt idx="23">
                  <c:v>546.28519111899993</c:v>
                </c:pt>
                <c:pt idx="24">
                  <c:v>548.48249027199995</c:v>
                </c:pt>
                <c:pt idx="25">
                  <c:v>550.29068436700004</c:v>
                </c:pt>
                <c:pt idx="26">
                  <c:v>552.43762874800007</c:v>
                </c:pt>
                <c:pt idx="27">
                  <c:v>554.19546806999995</c:v>
                </c:pt>
                <c:pt idx="28">
                  <c:v>556.24628061300007</c:v>
                </c:pt>
                <c:pt idx="29">
                  <c:v>558.10482947999992</c:v>
                </c:pt>
                <c:pt idx="30">
                  <c:v>560.05493247899994</c:v>
                </c:pt>
                <c:pt idx="31">
                  <c:v>562.10574502200006</c:v>
                </c:pt>
                <c:pt idx="32">
                  <c:v>564.15655756500007</c:v>
                </c:pt>
                <c:pt idx="33">
                  <c:v>566.20737010799996</c:v>
                </c:pt>
                <c:pt idx="34">
                  <c:v>568.25818264999998</c:v>
                </c:pt>
                <c:pt idx="35">
                  <c:v>570.01602197300008</c:v>
                </c:pt>
                <c:pt idx="36">
                  <c:v>572.06683451599997</c:v>
                </c:pt>
                <c:pt idx="37">
                  <c:v>592.28198672499991</c:v>
                </c:pt>
                <c:pt idx="38">
                  <c:v>596.96955825099997</c:v>
                </c:pt>
                <c:pt idx="39">
                  <c:v>598.72739757399995</c:v>
                </c:pt>
                <c:pt idx="40">
                  <c:v>600.47608148299992</c:v>
                </c:pt>
                <c:pt idx="41">
                  <c:v>602.53604943899995</c:v>
                </c:pt>
                <c:pt idx="42">
                  <c:v>606.03799496499994</c:v>
                </c:pt>
                <c:pt idx="43">
                  <c:v>610.48294804299996</c:v>
                </c:pt>
                <c:pt idx="44">
                  <c:v>616.28290226600006</c:v>
                </c:pt>
                <c:pt idx="45">
                  <c:v>618.942549783</c:v>
                </c:pt>
                <c:pt idx="46">
                  <c:v>621.28633554600003</c:v>
                </c:pt>
                <c:pt idx="47">
                  <c:v>623.15403982600003</c:v>
                </c:pt>
                <c:pt idx="48">
                  <c:v>624.32593270799998</c:v>
                </c:pt>
                <c:pt idx="49">
                  <c:v>627.07255664900003</c:v>
                </c:pt>
                <c:pt idx="50">
                  <c:v>635.03776607899999</c:v>
                </c:pt>
                <c:pt idx="51">
                  <c:v>636.20508125399999</c:v>
                </c:pt>
                <c:pt idx="52">
                  <c:v>638.49851224500003</c:v>
                </c:pt>
                <c:pt idx="53">
                  <c:v>640.13733119699998</c:v>
                </c:pt>
                <c:pt idx="54">
                  <c:v>642.08743419500001</c:v>
                </c:pt>
                <c:pt idx="55">
                  <c:v>644.39459830600003</c:v>
                </c:pt>
                <c:pt idx="56">
                  <c:v>646.18905928100003</c:v>
                </c:pt>
                <c:pt idx="57">
                  <c:v>650.73014419799995</c:v>
                </c:pt>
                <c:pt idx="58">
                  <c:v>657.46852826700001</c:v>
                </c:pt>
                <c:pt idx="59">
                  <c:v>659.37285419999989</c:v>
                </c:pt>
                <c:pt idx="60">
                  <c:v>660.76447699700009</c:v>
                </c:pt>
                <c:pt idx="61">
                  <c:v>662.22934309900006</c:v>
                </c:pt>
              </c:numCache>
            </c:numRef>
          </c:xVal>
          <c:yVal>
            <c:numRef>
              <c:f>FSL!$C$9:$C$78</c:f>
              <c:numCache>
                <c:formatCode>_-* #,##0_-;\-* #,##0_-;_-* "-"??_-;_-@_-</c:formatCode>
                <c:ptCount val="70"/>
                <c:pt idx="0">
                  <c:v>929.62756958</c:v>
                </c:pt>
                <c:pt idx="1">
                  <c:v>933.97540924300006</c:v>
                </c:pt>
                <c:pt idx="2">
                  <c:v>939.38355614199997</c:v>
                </c:pt>
                <c:pt idx="3">
                  <c:v>944.52086861199996</c:v>
                </c:pt>
                <c:pt idx="4">
                  <c:v>949.94816929000001</c:v>
                </c:pt>
                <c:pt idx="5">
                  <c:v>956.41244581299998</c:v>
                </c:pt>
                <c:pt idx="6">
                  <c:v>963.55200177199993</c:v>
                </c:pt>
                <c:pt idx="7">
                  <c:v>968.324557379</c:v>
                </c:pt>
                <c:pt idx="8">
                  <c:v>975.76299016600001</c:v>
                </c:pt>
                <c:pt idx="9">
                  <c:v>980.69357903999992</c:v>
                </c:pt>
                <c:pt idx="10">
                  <c:v>988.59342294299995</c:v>
                </c:pt>
                <c:pt idx="11">
                  <c:v>994.5066410930001</c:v>
                </c:pt>
                <c:pt idx="12">
                  <c:v>998.72529178499997</c:v>
                </c:pt>
                <c:pt idx="13">
                  <c:v>1007.69577239</c:v>
                </c:pt>
                <c:pt idx="14">
                  <c:v>1023.3580632200001</c:v>
                </c:pt>
                <c:pt idx="15">
                  <c:v>1024.8897151399999</c:v>
                </c:pt>
                <c:pt idx="16">
                  <c:v>1040.74354625</c:v>
                </c:pt>
                <c:pt idx="17">
                  <c:v>1044.5782280199999</c:v>
                </c:pt>
                <c:pt idx="18">
                  <c:v>1050.6029598300001</c:v>
                </c:pt>
                <c:pt idx="19">
                  <c:v>1062.3181383799999</c:v>
                </c:pt>
                <c:pt idx="20">
                  <c:v>1067.6727107300001</c:v>
                </c:pt>
                <c:pt idx="21">
                  <c:v>1081.62032763</c:v>
                </c:pt>
                <c:pt idx="22">
                  <c:v>1091.3636840899999</c:v>
                </c:pt>
                <c:pt idx="23">
                  <c:v>1100.4579474100001</c:v>
                </c:pt>
                <c:pt idx="24">
                  <c:v>1114.58647767</c:v>
                </c:pt>
                <c:pt idx="25">
                  <c:v>1122.9807735499999</c:v>
                </c:pt>
                <c:pt idx="26">
                  <c:v>1137.75983827</c:v>
                </c:pt>
                <c:pt idx="27">
                  <c:v>1145.39001674</c:v>
                </c:pt>
                <c:pt idx="28">
                  <c:v>1161.23581119</c:v>
                </c:pt>
                <c:pt idx="29">
                  <c:v>1170.2233557500001</c:v>
                </c:pt>
                <c:pt idx="30">
                  <c:v>1179.31083085</c:v>
                </c:pt>
                <c:pt idx="31">
                  <c:v>1195.5460597200001</c:v>
                </c:pt>
                <c:pt idx="32">
                  <c:v>1207.40013791</c:v>
                </c:pt>
                <c:pt idx="33">
                  <c:v>1219.2372609900001</c:v>
                </c:pt>
                <c:pt idx="34">
                  <c:v>1226.21161749</c:v>
                </c:pt>
                <c:pt idx="35">
                  <c:v>1238.1210533800001</c:v>
                </c:pt>
                <c:pt idx="36">
                  <c:v>1246.5202813599999</c:v>
                </c:pt>
                <c:pt idx="37">
                  <c:v>1697.65323715</c:v>
                </c:pt>
                <c:pt idx="38">
                  <c:v>1714.71815115</c:v>
                </c:pt>
                <c:pt idx="39">
                  <c:v>1731.21785088</c:v>
                </c:pt>
                <c:pt idx="40">
                  <c:v>1739.5490916900001</c:v>
                </c:pt>
                <c:pt idx="41">
                  <c:v>1749.4375774300001</c:v>
                </c:pt>
                <c:pt idx="42">
                  <c:v>1753.9036619799999</c:v>
                </c:pt>
                <c:pt idx="43">
                  <c:v>1777.61903598</c:v>
                </c:pt>
                <c:pt idx="44">
                  <c:v>1810.8247805000001</c:v>
                </c:pt>
                <c:pt idx="45">
                  <c:v>1835.14973405</c:v>
                </c:pt>
                <c:pt idx="46">
                  <c:v>1849.8920558599998</c:v>
                </c:pt>
                <c:pt idx="47">
                  <c:v>1855.8117920100001</c:v>
                </c:pt>
                <c:pt idx="48">
                  <c:v>1860.5734760799999</c:v>
                </c:pt>
                <c:pt idx="49">
                  <c:v>1894.6043560200001</c:v>
                </c:pt>
                <c:pt idx="50">
                  <c:v>1910.8768553900002</c:v>
                </c:pt>
                <c:pt idx="51">
                  <c:v>1937.7705237</c:v>
                </c:pt>
                <c:pt idx="52">
                  <c:v>1946.59241808</c:v>
                </c:pt>
                <c:pt idx="53">
                  <c:v>1959.8702378199998</c:v>
                </c:pt>
                <c:pt idx="54">
                  <c:v>1970.6905450300001</c:v>
                </c:pt>
                <c:pt idx="55">
                  <c:v>1988.8937192400001</c:v>
                </c:pt>
                <c:pt idx="56">
                  <c:v>1994.9270580899999</c:v>
                </c:pt>
                <c:pt idx="57">
                  <c:v>2146.0558976699999</c:v>
                </c:pt>
                <c:pt idx="58">
                  <c:v>2219.95161994</c:v>
                </c:pt>
                <c:pt idx="59">
                  <c:v>2271.4467237399999</c:v>
                </c:pt>
                <c:pt idx="60">
                  <c:v>2321.28034652</c:v>
                </c:pt>
                <c:pt idx="61">
                  <c:v>2346.4757875500004</c:v>
                </c:pt>
              </c:numCache>
            </c:numRef>
          </c:yVal>
          <c:smooth val="1"/>
          <c:extLst>
            <c:ext xmlns:c16="http://schemas.microsoft.com/office/drawing/2014/chart" uri="{C3380CC4-5D6E-409C-BE32-E72D297353CC}">
              <c16:uniqueId val="{00000000-3569-4B9B-92D5-6233A51000F6}"/>
            </c:ext>
          </c:extLst>
        </c:ser>
        <c:dLbls>
          <c:showLegendKey val="0"/>
          <c:showVal val="0"/>
          <c:showCatName val="0"/>
          <c:showSerName val="0"/>
          <c:showPercent val="0"/>
          <c:showBubbleSize val="0"/>
        </c:dLbls>
        <c:axId val="94203264"/>
        <c:axId val="94599040"/>
      </c:scatterChart>
      <c:valAx>
        <c:axId val="94203264"/>
        <c:scaling>
          <c:orientation val="minMax"/>
          <c:max val="700"/>
          <c:min val="450"/>
        </c:scaling>
        <c:delete val="0"/>
        <c:axPos val="b"/>
        <c:majorGridlines>
          <c:spPr>
            <a:ln>
              <a:prstDash val="dash"/>
            </a:ln>
          </c:spPr>
        </c:majorGridlines>
        <c:title>
          <c:tx>
            <c:rich>
              <a:bodyPr/>
              <a:lstStyle/>
              <a:p>
                <a:pPr>
                  <a:defRPr sz="2000"/>
                </a:pPr>
                <a:r>
                  <a:rPr lang="en-AU" sz="2000" dirty="0" smtClean="0"/>
                  <a:t>Supply GL/</a:t>
                </a:r>
                <a:r>
                  <a:rPr lang="en-AU" sz="2000" dirty="0" err="1" smtClean="0"/>
                  <a:t>yr</a:t>
                </a:r>
                <a:endParaRPr lang="en-AU" sz="2000" dirty="0"/>
              </a:p>
            </c:rich>
          </c:tx>
          <c:layout>
            <c:manualLayout>
              <c:xMode val="edge"/>
              <c:yMode val="edge"/>
              <c:x val="0.4744758597483007"/>
              <c:y val="0.93238062746722561"/>
            </c:manualLayout>
          </c:layout>
          <c:overlay val="0"/>
        </c:title>
        <c:numFmt formatCode="_-* #,##0_-;\-* #,##0_-;_-* &quot;-&quot;??_-;_-@_-" sourceLinked="1"/>
        <c:majorTickMark val="out"/>
        <c:minorTickMark val="none"/>
        <c:tickLblPos val="nextTo"/>
        <c:txPr>
          <a:bodyPr/>
          <a:lstStyle/>
          <a:p>
            <a:pPr>
              <a:defRPr sz="1200"/>
            </a:pPr>
            <a:endParaRPr lang="en-US"/>
          </a:p>
        </c:txPr>
        <c:crossAx val="94599040"/>
        <c:crosses val="autoZero"/>
        <c:crossBetween val="midCat"/>
      </c:valAx>
      <c:valAx>
        <c:axId val="94599040"/>
        <c:scaling>
          <c:orientation val="minMax"/>
          <c:max val="5000"/>
          <c:min val="500"/>
        </c:scaling>
        <c:delete val="0"/>
        <c:axPos val="l"/>
        <c:majorGridlines>
          <c:spPr>
            <a:ln>
              <a:prstDash val="dash"/>
            </a:ln>
          </c:spPr>
        </c:majorGridlines>
        <c:title>
          <c:tx>
            <c:rich>
              <a:bodyPr rot="-5400000" vert="horz"/>
              <a:lstStyle/>
              <a:p>
                <a:pPr>
                  <a:defRPr sz="2000"/>
                </a:pPr>
                <a:r>
                  <a:rPr lang="en-AU" sz="2000" dirty="0"/>
                  <a:t>Total </a:t>
                </a:r>
                <a:r>
                  <a:rPr lang="en-AU" sz="2000" dirty="0" smtClean="0"/>
                  <a:t>PV </a:t>
                </a:r>
              </a:p>
              <a:p>
                <a:pPr>
                  <a:defRPr sz="2000"/>
                </a:pPr>
                <a:r>
                  <a:rPr lang="en-AU" sz="2000" dirty="0" smtClean="0"/>
                  <a:t>$ Millions</a:t>
                </a:r>
                <a:r>
                  <a:rPr lang="en-AU" sz="2000" baseline="0" dirty="0" smtClean="0"/>
                  <a:t> </a:t>
                </a:r>
                <a:endParaRPr lang="en-AU" sz="2000" dirty="0"/>
              </a:p>
            </c:rich>
          </c:tx>
          <c:layout>
            <c:manualLayout>
              <c:xMode val="edge"/>
              <c:yMode val="edge"/>
              <c:x val="4.3369498106767736E-3"/>
              <c:y val="0.30336646622597491"/>
            </c:manualLayout>
          </c:layout>
          <c:overlay val="0"/>
        </c:title>
        <c:numFmt formatCode="_-* #,##0_-;\-* #,##0_-;_-* &quot;-&quot;??_-;_-@_-" sourceLinked="1"/>
        <c:majorTickMark val="out"/>
        <c:minorTickMark val="none"/>
        <c:tickLblPos val="nextTo"/>
        <c:txPr>
          <a:bodyPr/>
          <a:lstStyle/>
          <a:p>
            <a:pPr>
              <a:defRPr sz="1200"/>
            </a:pPr>
            <a:endParaRPr lang="en-US"/>
          </a:p>
        </c:txPr>
        <c:crossAx val="94203264"/>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9593E-C6E9-46B0-BB19-1D0C7A1A4B25}" type="datetimeFigureOut">
              <a:rPr lang="en-AU" smtClean="0"/>
              <a:t>18/09/2017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BDA20-3EAD-4797-88D2-665DBF03D773}" type="slidenum">
              <a:rPr lang="en-AU" smtClean="0"/>
              <a:t>‹#›</a:t>
            </a:fld>
            <a:endParaRPr lang="en-AU"/>
          </a:p>
        </p:txBody>
      </p:sp>
    </p:spTree>
    <p:extLst>
      <p:ext uri="{BB962C8B-B14F-4D97-AF65-F5344CB8AC3E}">
        <p14:creationId xmlns:p14="http://schemas.microsoft.com/office/powerpoint/2010/main" val="276453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CBDA20-3EAD-4797-88D2-665DBF03D773}" type="slidenum">
              <a:rPr lang="en-AU" smtClean="0"/>
              <a:t>1</a:t>
            </a:fld>
            <a:endParaRPr lang="en-AU"/>
          </a:p>
        </p:txBody>
      </p:sp>
    </p:spTree>
    <p:extLst>
      <p:ext uri="{BB962C8B-B14F-4D97-AF65-F5344CB8AC3E}">
        <p14:creationId xmlns:p14="http://schemas.microsoft.com/office/powerpoint/2010/main" val="418204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14850"/>
          </a:xfrm>
        </p:spPr>
        <p:txBody>
          <a:bodyPr/>
          <a:lstStyle/>
          <a:p>
            <a:pPr marL="171450" indent="-171450" rtl="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Alongside the modelling, economic and other technical studies, </a:t>
            </a:r>
            <a:r>
              <a:rPr lang="en-AU" dirty="0" smtClean="0"/>
              <a:t>we also </a:t>
            </a:r>
            <a:r>
              <a:rPr lang="en-AU" dirty="0"/>
              <a:t> </a:t>
            </a:r>
            <a:r>
              <a:rPr lang="en-AU" dirty="0" smtClean="0"/>
              <a:t>undertook a number of engagement activities with the community and stakeholders to better understand their views and preferences around Warragamba e-flows and river health more generally. The engagement on the e-flows was one aspect of a broader engagement strategy around the Metropolitan Water Plan for greater Sydney.</a:t>
            </a:r>
          </a:p>
          <a:p>
            <a:pPr marL="171450" indent="-171450" rtl="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Our engagement activities were spread across a range of platforms including deliberative style community workshops – where we provided the community with information on a range of water related issues and then sought their input into key decisions to be made as part of the MWP, sentiment monitor surveys to track the community’s views on water security and river health issues and a futures forum where we asked the community for their vision for water in Sydney in 50 years time.</a:t>
            </a:r>
          </a:p>
          <a:p>
            <a:pPr marL="171450" indent="-171450" rtl="0">
              <a:buFont typeface="Arial" panose="020B0604020202020204" pitchFamily="34" charset="0"/>
              <a:buChar char="•"/>
            </a:pPr>
            <a:r>
              <a:rPr lang="en-AU" dirty="0" smtClean="0"/>
              <a:t>These activities were complemented by </a:t>
            </a:r>
            <a:r>
              <a:rPr lang="en-AU" sz="1200" b="0" i="0" u="none" strike="noStrike" kern="1200" dirty="0" smtClean="0">
                <a:solidFill>
                  <a:schemeClr val="tx1"/>
                </a:solidFill>
                <a:effectLst/>
                <a:latin typeface="+mn-lt"/>
                <a:ea typeface="+mn-ea"/>
                <a:cs typeface="+mn-cs"/>
              </a:rPr>
              <a:t>socio economic research in the form </a:t>
            </a:r>
            <a:r>
              <a:rPr lang="en-AU" dirty="0"/>
              <a:t>of </a:t>
            </a:r>
            <a:r>
              <a:rPr lang="en-AU" dirty="0" smtClean="0"/>
              <a:t>a travel </a:t>
            </a:r>
            <a:r>
              <a:rPr lang="en-AU" dirty="0"/>
              <a:t>cost </a:t>
            </a:r>
            <a:r>
              <a:rPr lang="en-AU" dirty="0" smtClean="0"/>
              <a:t>survey at popular river sites to </a:t>
            </a:r>
            <a:r>
              <a:rPr lang="en-AU" dirty="0"/>
              <a:t>quantify the value that river users placed on a healthy </a:t>
            </a:r>
            <a:r>
              <a:rPr lang="en-AU" dirty="0" smtClean="0"/>
              <a:t>river, and a </a:t>
            </a:r>
            <a:r>
              <a:rPr lang="en-AU" sz="1200" b="0" i="0" u="none" strike="noStrike" kern="1200" dirty="0" smtClean="0">
                <a:solidFill>
                  <a:schemeClr val="tx1"/>
                </a:solidFill>
                <a:effectLst/>
                <a:latin typeface="+mn-lt"/>
                <a:ea typeface="+mn-ea"/>
                <a:cs typeface="+mn-cs"/>
              </a:rPr>
              <a:t>choice modelling study to quantify how much the community was willing to pay to maintain or improve river health in the Hawkesbury-Nepean River. We also undertook targeted stakeholder </a:t>
            </a:r>
            <a:r>
              <a:rPr lang="en-AU" dirty="0" smtClean="0"/>
              <a:t>engagement with river users and local community groups. </a:t>
            </a:r>
            <a:endParaRPr lang="en-AU" sz="1200" b="0" i="0" u="none" strike="noStrike"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This engagement served to increase awareness of: e-flows and river health in the lower Hawkesbury-Nepean River area; e-flows in the broader context of the NSW Government’s approach to river management; and the relationship between Warragamba e-flows and water security as part of the development of the Metropolitan Water Plan.  </a:t>
            </a:r>
            <a:endParaRPr lang="en-AU" b="0" dirty="0" smtClean="0">
              <a:effectLst/>
            </a:endParaRPr>
          </a:p>
          <a:p>
            <a:pPr rtl="0"/>
            <a:r>
              <a:rPr lang="en-AU" b="0" dirty="0" smtClean="0">
                <a:effectLst/>
              </a:rPr>
              <a:t/>
            </a:r>
            <a:br>
              <a:rPr lang="en-AU" b="0" dirty="0" smtClean="0">
                <a:effectLst/>
              </a:rPr>
            </a:br>
            <a:r>
              <a:rPr lang="en-AU" sz="1200" b="0" i="0" u="none" strike="noStrike"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67CBDA20-3EAD-4797-88D2-665DBF03D773}" type="slidenum">
              <a:rPr lang="en-AU" smtClean="0"/>
              <a:t>10</a:t>
            </a:fld>
            <a:endParaRPr lang="en-AU"/>
          </a:p>
        </p:txBody>
      </p:sp>
    </p:spTree>
    <p:extLst>
      <p:ext uri="{BB962C8B-B14F-4D97-AF65-F5344CB8AC3E}">
        <p14:creationId xmlns:p14="http://schemas.microsoft.com/office/powerpoint/2010/main" val="182286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38676"/>
          </a:xfrm>
        </p:spPr>
        <p:txBody>
          <a:bodyPr/>
          <a:lstStyle/>
          <a:p>
            <a:pPr marL="171450" indent="-171450" rtl="0">
              <a:buFont typeface="Arial" panose="020B0604020202020204" pitchFamily="34" charset="0"/>
              <a:buChar char="•"/>
            </a:pPr>
            <a:r>
              <a:rPr lang="en-AU" dirty="0" smtClean="0"/>
              <a:t>I’d like to give you an example of one of the activities we undertook during our last series of workshops with the community. </a:t>
            </a:r>
          </a:p>
          <a:p>
            <a:pPr marL="171450" indent="-171450" rtl="0">
              <a:buFont typeface="Arial" panose="020B0604020202020204" pitchFamily="34" charset="0"/>
              <a:buChar char="•"/>
            </a:pPr>
            <a:r>
              <a:rPr lang="en-AU" dirty="0" smtClean="0"/>
              <a:t>At this workshop – which we ran in seven different regions of greater Sydney – we asked the community to be water planners for the night. They had to consider the inherent trade offs between long term water security for the region, the use of water restrictions to manage demand, the health of the Hawkesbury-Nepean River and cost impacts on their water bills. </a:t>
            </a:r>
            <a:endParaRPr lang="en-AU"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Workshop participants were asked to consider an example scenario as shown in the diagram where the release of e-flows from Warragamba Dam impacts </a:t>
            </a:r>
            <a:r>
              <a:rPr lang="en-AU" dirty="0" smtClean="0"/>
              <a:t>the amount of water available for drinking water supply, </a:t>
            </a:r>
            <a:r>
              <a:rPr lang="en-AU" sz="1200" b="0" i="0" u="none" strike="noStrike" kern="1200" dirty="0" smtClean="0">
                <a:solidFill>
                  <a:schemeClr val="tx1"/>
                </a:solidFill>
                <a:effectLst/>
                <a:latin typeface="+mn-lt"/>
                <a:ea typeface="+mn-ea"/>
                <a:cs typeface="+mn-cs"/>
              </a:rPr>
              <a:t> which could mean more frequent water restrictions (to reduce demand) or it may increase the likelihood of an increased use of supply measures (to mitigate water security issues), resulting in higher water bills. </a:t>
            </a:r>
          </a:p>
          <a:p>
            <a:pPr marL="171450" indent="-17145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Participants were encouraged to think about the level of river health they viewed as acceptable, while contemplating the required supply and demand balance to achieve that particular level of river health.</a:t>
            </a:r>
          </a:p>
          <a:p>
            <a:pPr marL="171450" indent="-171450">
              <a:buFont typeface="Arial" panose="020B0604020202020204" pitchFamily="34" charset="0"/>
              <a:buChar char="•"/>
            </a:pPr>
            <a:r>
              <a:rPr lang="en-AU" dirty="0" smtClean="0"/>
              <a:t>So – if you look at the top right hand corner of the triangle – this would be where you would get the highest level of river health, but would effectively pay for it through more severe water restrictions, and some additional costs on your water bills. </a:t>
            </a:r>
          </a:p>
          <a:p>
            <a:pPr marL="171450" indent="-171450">
              <a:buFont typeface="Arial" panose="020B0604020202020204" pitchFamily="34" charset="0"/>
              <a:buChar char="•"/>
            </a:pPr>
            <a:r>
              <a:rPr lang="en-AU" dirty="0" smtClean="0"/>
              <a:t>Conversely in the top right corner, you will </a:t>
            </a:r>
            <a:r>
              <a:rPr lang="en-AU" dirty="0"/>
              <a:t> </a:t>
            </a:r>
            <a:r>
              <a:rPr lang="en-AU" dirty="0" smtClean="0"/>
              <a:t>still get a high level of river health, but would pay for it through the need to bring on new supply measures, rather than more stringent water restrictions. </a:t>
            </a:r>
          </a:p>
          <a:p>
            <a:pPr marL="171450" indent="-171450">
              <a:buFont typeface="Arial" panose="020B0604020202020204" pitchFamily="34" charset="0"/>
              <a:buChar char="•"/>
            </a:pPr>
            <a:r>
              <a:rPr lang="en-AU" dirty="0" smtClean="0"/>
              <a:t>Each of the segments in the diagram requires a trade off between river health, restrictions and additional costs on water bills.</a:t>
            </a:r>
            <a:endParaRPr lang="en-US" dirty="0"/>
          </a:p>
        </p:txBody>
      </p:sp>
      <p:sp>
        <p:nvSpPr>
          <p:cNvPr id="4" name="Slide Number Placeholder 3"/>
          <p:cNvSpPr>
            <a:spLocks noGrp="1"/>
          </p:cNvSpPr>
          <p:nvPr>
            <p:ph type="sldNum" sz="quarter" idx="10"/>
          </p:nvPr>
        </p:nvSpPr>
        <p:spPr/>
        <p:txBody>
          <a:bodyPr/>
          <a:lstStyle/>
          <a:p>
            <a:fld id="{67CBDA20-3EAD-4797-88D2-665DBF03D773}" type="slidenum">
              <a:rPr lang="en-AU" smtClean="0"/>
              <a:t>11</a:t>
            </a:fld>
            <a:endParaRPr lang="en-AU"/>
          </a:p>
        </p:txBody>
      </p:sp>
    </p:spTree>
    <p:extLst>
      <p:ext uri="{BB962C8B-B14F-4D97-AF65-F5344CB8AC3E}">
        <p14:creationId xmlns:p14="http://schemas.microsoft.com/office/powerpoint/2010/main" val="82188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asked each workshop participant to place a green sticky dot on the segment that they felt best represented their preference for managing the inherent trade offs between water supply, river health, water restrictions and bill impacts.</a:t>
            </a:r>
          </a:p>
          <a:p>
            <a:endParaRPr lang="en-AU" dirty="0"/>
          </a:p>
          <a:p>
            <a:r>
              <a:rPr lang="en-AU" dirty="0" smtClean="0"/>
              <a:t>This shows the results from the Penrith workshop. </a:t>
            </a:r>
          </a:p>
          <a:p>
            <a:endParaRPr lang="en-AU" dirty="0"/>
          </a:p>
          <a:p>
            <a:r>
              <a:rPr lang="en-AU" dirty="0" smtClean="0"/>
              <a:t>Penrith is an inland city on the fringe of the Sydney basin. It is located on the Hawkesbury-Nepean River </a:t>
            </a:r>
            <a:r>
              <a:rPr lang="en-AU" dirty="0" smtClean="0">
                <a:solidFill>
                  <a:srgbClr val="FF0000"/>
                </a:solidFill>
              </a:rPr>
              <a:t>XX (ASK HELEN)</a:t>
            </a:r>
            <a:r>
              <a:rPr lang="en-AU" dirty="0" smtClean="0"/>
              <a:t> km downstream from Warragamba Dam. The river</a:t>
            </a:r>
            <a:r>
              <a:rPr lang="en-AU" baseline="0" dirty="0" smtClean="0"/>
              <a:t> is used for boating, swimming and fishing and the river banks are popular with local residents for recreation and relaxation. The river is a highly valued community asset.  </a:t>
            </a:r>
          </a:p>
          <a:p>
            <a:endParaRPr lang="en-AU" baseline="0" dirty="0" smtClean="0"/>
          </a:p>
          <a:p>
            <a:r>
              <a:rPr lang="en-AU" baseline="0" dirty="0" smtClean="0"/>
              <a:t>As you can </a:t>
            </a:r>
            <a:r>
              <a:rPr lang="en-AU" dirty="0" smtClean="0"/>
              <a:t>see, the </a:t>
            </a:r>
            <a:r>
              <a:rPr lang="en-AU" baseline="0" dirty="0" smtClean="0"/>
              <a:t>Penrith workshop</a:t>
            </a:r>
            <a:r>
              <a:rPr lang="en-AU" dirty="0" smtClean="0"/>
              <a:t> participants showed</a:t>
            </a:r>
            <a:r>
              <a:rPr lang="en-AU" baseline="0" dirty="0" smtClean="0"/>
              <a:t> strong support for improving the health of the river even if this means higher household bills and increasing the time spent in restrictions. Participants showed a preference to trade off e-flows for time in restrictions in preference to increasing water supplies with higher bill impacts.</a:t>
            </a:r>
            <a:endParaRPr lang="en-US" dirty="0"/>
          </a:p>
        </p:txBody>
      </p:sp>
      <p:sp>
        <p:nvSpPr>
          <p:cNvPr id="4" name="Slide Number Placeholder 3"/>
          <p:cNvSpPr>
            <a:spLocks noGrp="1"/>
          </p:cNvSpPr>
          <p:nvPr>
            <p:ph type="sldNum" sz="quarter" idx="10"/>
          </p:nvPr>
        </p:nvSpPr>
        <p:spPr/>
        <p:txBody>
          <a:bodyPr/>
          <a:lstStyle/>
          <a:p>
            <a:fld id="{67CBDA20-3EAD-4797-88D2-665DBF03D773}" type="slidenum">
              <a:rPr lang="en-AU" smtClean="0"/>
              <a:t>12</a:t>
            </a:fld>
            <a:endParaRPr lang="en-AU"/>
          </a:p>
        </p:txBody>
      </p:sp>
    </p:spTree>
    <p:extLst>
      <p:ext uri="{BB962C8B-B14F-4D97-AF65-F5344CB8AC3E}">
        <p14:creationId xmlns:p14="http://schemas.microsoft.com/office/powerpoint/2010/main" val="74538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a comparison, workshop participants in Wollongong</a:t>
            </a:r>
            <a:r>
              <a:rPr lang="en-AU" baseline="0" dirty="0" smtClean="0"/>
              <a:t> – which is located on the coast south of the Sydney metropolitan area and </a:t>
            </a:r>
            <a:r>
              <a:rPr lang="en-AU" dirty="0" smtClean="0"/>
              <a:t>with very little association with the Hawkesbury-Nepean catchment</a:t>
            </a:r>
            <a:r>
              <a:rPr lang="en-AU" baseline="0" dirty="0" smtClean="0"/>
              <a:t>. </a:t>
            </a:r>
          </a:p>
          <a:p>
            <a:endParaRPr lang="en-AU" baseline="0" dirty="0" smtClean="0"/>
          </a:p>
          <a:p>
            <a:r>
              <a:rPr lang="en-AU" baseline="0" dirty="0" smtClean="0"/>
              <a:t>Not as strong a support for improving river health, however the majority of participants wanted to see river health at least maintained, while others were keen to see an improvement. Again a majority were ok with an increase in water bills but preferred to ‘pay’ for e-flows through more time in restrictions rather than increasing supply.</a:t>
            </a:r>
          </a:p>
          <a:p>
            <a:endParaRPr lang="en-US" dirty="0"/>
          </a:p>
        </p:txBody>
      </p:sp>
      <p:sp>
        <p:nvSpPr>
          <p:cNvPr id="4" name="Slide Number Placeholder 3"/>
          <p:cNvSpPr>
            <a:spLocks noGrp="1"/>
          </p:cNvSpPr>
          <p:nvPr>
            <p:ph type="sldNum" sz="quarter" idx="10"/>
          </p:nvPr>
        </p:nvSpPr>
        <p:spPr/>
        <p:txBody>
          <a:bodyPr/>
          <a:lstStyle/>
          <a:p>
            <a:fld id="{67CBDA20-3EAD-4797-88D2-665DBF03D773}" type="slidenum">
              <a:rPr lang="en-AU" smtClean="0"/>
              <a:t>13</a:t>
            </a:fld>
            <a:endParaRPr lang="en-AU"/>
          </a:p>
        </p:txBody>
      </p:sp>
    </p:spTree>
    <p:extLst>
      <p:ext uri="{BB962C8B-B14F-4D97-AF65-F5344CB8AC3E}">
        <p14:creationId xmlns:p14="http://schemas.microsoft.com/office/powerpoint/2010/main" val="327789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57725"/>
          </a:xfrm>
        </p:spPr>
        <p:txBody>
          <a:bodyPr/>
          <a:lstStyle/>
          <a:p>
            <a:pPr marL="171450" indent="-171450" rtl="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The results from</a:t>
            </a:r>
            <a:r>
              <a:rPr lang="en-AU" sz="1200" b="0" i="0" u="none" strike="noStrike" kern="1200" baseline="0" dirty="0" smtClean="0">
                <a:solidFill>
                  <a:schemeClr val="tx1"/>
                </a:solidFill>
                <a:effectLst/>
                <a:latin typeface="+mn-lt"/>
                <a:ea typeface="+mn-ea"/>
                <a:cs typeface="+mn-cs"/>
              </a:rPr>
              <a:t> all 7 locations throughout the region show</a:t>
            </a:r>
            <a:r>
              <a:rPr lang="en-AU" sz="1200" b="0" i="0" u="none" strike="noStrike" kern="1200" dirty="0" smtClean="0">
                <a:solidFill>
                  <a:schemeClr val="tx1"/>
                </a:solidFill>
                <a:effectLst/>
                <a:latin typeface="+mn-lt"/>
                <a:ea typeface="+mn-ea"/>
                <a:cs typeface="+mn-cs"/>
              </a:rPr>
              <a:t>ed that participants strongly supported the introduction of an e-flow from Warragamba Dam, specifically:  </a:t>
            </a:r>
            <a:r>
              <a:rPr lang="en-AU" sz="1200" b="1" i="0" u="none" strike="noStrike" kern="1200" dirty="0" smtClean="0">
                <a:solidFill>
                  <a:schemeClr val="tx1"/>
                </a:solidFill>
                <a:effectLst/>
                <a:latin typeface="+mn-lt"/>
                <a:ea typeface="+mn-ea"/>
                <a:cs typeface="+mn-cs"/>
              </a:rPr>
              <a:t>60 per cent </a:t>
            </a:r>
            <a:r>
              <a:rPr lang="en-AU" sz="1200" b="0" i="0" u="none" strike="noStrike" kern="1200" dirty="0" smtClean="0">
                <a:solidFill>
                  <a:schemeClr val="tx1"/>
                </a:solidFill>
                <a:effectLst/>
                <a:latin typeface="+mn-lt"/>
                <a:ea typeface="+mn-ea"/>
                <a:cs typeface="+mn-cs"/>
              </a:rPr>
              <a:t>of participants supported e-flows at volumes sufficient to improve river health and  </a:t>
            </a:r>
            <a:r>
              <a:rPr lang="en-AU" sz="1200" b="1" i="0" u="none" strike="noStrike" kern="1200" dirty="0" smtClean="0">
                <a:solidFill>
                  <a:schemeClr val="tx1"/>
                </a:solidFill>
                <a:effectLst/>
                <a:latin typeface="+mn-lt"/>
                <a:ea typeface="+mn-ea"/>
                <a:cs typeface="+mn-cs"/>
              </a:rPr>
              <a:t>39 per cent</a:t>
            </a:r>
            <a:r>
              <a:rPr lang="en-AU" sz="1200" b="0" i="0" u="none" strike="noStrike" kern="1200" dirty="0" smtClean="0">
                <a:solidFill>
                  <a:schemeClr val="tx1"/>
                </a:solidFill>
                <a:effectLst/>
                <a:latin typeface="+mn-lt"/>
                <a:ea typeface="+mn-ea"/>
                <a:cs typeface="+mn-cs"/>
              </a:rPr>
              <a:t> of participants supported e-flows at volumes sufficient to maintain river health.</a:t>
            </a:r>
            <a:endParaRPr lang="en-AU" b="0" dirty="0" smtClean="0">
              <a:effectLst/>
            </a:endParaRPr>
          </a:p>
          <a:p>
            <a:pPr marL="171450" indent="-171450" rtl="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Findings in relation to specific ‘trade-offs’ indicated that participants supported the introduction of e-flows from Warragamba Dam even if it meant higher household bills and/or more time in water restrictions. </a:t>
            </a:r>
            <a:endParaRPr lang="en-AU" b="0" dirty="0" smtClean="0">
              <a:effectLst/>
            </a:endParaRPr>
          </a:p>
          <a:p>
            <a:pPr marL="171450" indent="-171450">
              <a:buFont typeface="Arial" panose="020B0604020202020204" pitchFamily="34" charset="0"/>
              <a:buChar char="•"/>
            </a:pPr>
            <a:r>
              <a:rPr lang="en-AU" b="0" dirty="0" smtClean="0">
                <a:effectLst/>
              </a:rPr>
              <a:t>These results </a:t>
            </a:r>
            <a:r>
              <a:rPr lang="en-AU" b="0" baseline="0" dirty="0" smtClean="0">
                <a:effectLst/>
              </a:rPr>
              <a:t>were consistent with the findings from other engagement and social research activities. </a:t>
            </a:r>
          </a:p>
          <a:p>
            <a:pPr marL="171450" indent="-17145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The key finding of the willingness to pay study was that 90 per cent of households were willing to pay higher household bills for river health improvements.  </a:t>
            </a:r>
          </a:p>
          <a:p>
            <a:pPr marL="171450" indent="-171450" rtl="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The travel</a:t>
            </a:r>
            <a:r>
              <a:rPr lang="en-AU" sz="1200" b="0" i="0" u="none" strike="noStrike" kern="1200" baseline="0" dirty="0" smtClean="0">
                <a:solidFill>
                  <a:schemeClr val="tx1"/>
                </a:solidFill>
                <a:effectLst/>
                <a:latin typeface="+mn-lt"/>
                <a:ea typeface="+mn-ea"/>
                <a:cs typeface="+mn-cs"/>
              </a:rPr>
              <a:t> cost survey of river users </a:t>
            </a:r>
            <a:r>
              <a:rPr lang="en-AU" sz="1200" b="0" i="0" u="none" strike="noStrike" kern="1200" dirty="0" smtClean="0">
                <a:solidFill>
                  <a:schemeClr val="tx1"/>
                </a:solidFill>
                <a:effectLst/>
                <a:latin typeface="+mn-lt"/>
                <a:ea typeface="+mn-ea"/>
                <a:cs typeface="+mn-cs"/>
              </a:rPr>
              <a:t>confirmed the river’s importance to the community (particularly to local users), its many recreational uses, and its contribution to societal wellbeing more broadly.</a:t>
            </a:r>
            <a:endParaRPr lang="en-AU" b="0" dirty="0" smtClean="0">
              <a:effectLst/>
            </a:endParaRPr>
          </a:p>
          <a:p>
            <a:pPr marL="171450" indent="-171450" rtl="0">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The annual sentiment monitor surveys also showed consistent support for protecting the health of the Hawkesbury-Nepean River, with the majority of respondents indicating its importance to them. Specifically, e-flows as a measure to improve river health received strong support over the past three annual sentiment monitor surveys. </a:t>
            </a:r>
          </a:p>
          <a:p>
            <a:pPr marL="171450" indent="-171450" rtl="0">
              <a:buFont typeface="Arial" panose="020B0604020202020204" pitchFamily="34" charset="0"/>
              <a:buChar char="•"/>
            </a:pPr>
            <a:r>
              <a:rPr lang="en-AU" b="0" dirty="0" smtClean="0">
                <a:effectLst/>
              </a:rPr>
              <a:t>The engagement results </a:t>
            </a:r>
            <a:r>
              <a:rPr lang="en-AU" dirty="0" smtClean="0"/>
              <a:t>were presented alongside </a:t>
            </a:r>
            <a:r>
              <a:rPr lang="en-AU" b="0" dirty="0" smtClean="0">
                <a:effectLst/>
              </a:rPr>
              <a:t>the results of our modelling and economic studies – and </a:t>
            </a:r>
            <a:r>
              <a:rPr lang="en-AU" dirty="0" smtClean="0"/>
              <a:t>provided </a:t>
            </a:r>
            <a:r>
              <a:rPr lang="en-AU" b="0" dirty="0" smtClean="0">
                <a:effectLst/>
              </a:rPr>
              <a:t>a robust evidence base </a:t>
            </a:r>
            <a:r>
              <a:rPr lang="en-AU" dirty="0" smtClean="0"/>
              <a:t>for government decision making. Work is now underway to introduce variable e-flows from Warragamba Dam including infrastructure changes, refining the final rules and putting in place pre and </a:t>
            </a:r>
            <a:r>
              <a:rPr lang="en-AU" smtClean="0"/>
              <a:t>post release monitoring programs. </a:t>
            </a:r>
            <a:endParaRPr lang="en-US" dirty="0"/>
          </a:p>
        </p:txBody>
      </p:sp>
      <p:sp>
        <p:nvSpPr>
          <p:cNvPr id="4" name="Slide Number Placeholder 3"/>
          <p:cNvSpPr>
            <a:spLocks noGrp="1"/>
          </p:cNvSpPr>
          <p:nvPr>
            <p:ph type="sldNum" sz="quarter" idx="10"/>
          </p:nvPr>
        </p:nvSpPr>
        <p:spPr/>
        <p:txBody>
          <a:bodyPr/>
          <a:lstStyle/>
          <a:p>
            <a:fld id="{67CBDA20-3EAD-4797-88D2-665DBF03D773}" type="slidenum">
              <a:rPr lang="en-AU" smtClean="0"/>
              <a:t>14</a:t>
            </a:fld>
            <a:endParaRPr lang="en-AU"/>
          </a:p>
        </p:txBody>
      </p:sp>
    </p:spTree>
    <p:extLst>
      <p:ext uri="{BB962C8B-B14F-4D97-AF65-F5344CB8AC3E}">
        <p14:creationId xmlns:p14="http://schemas.microsoft.com/office/powerpoint/2010/main" val="20048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CBDA20-3EAD-4797-88D2-665DBF03D773}" type="slidenum">
              <a:rPr lang="en-AU" smtClean="0"/>
              <a:t>15</a:t>
            </a:fld>
            <a:endParaRPr lang="en-AU"/>
          </a:p>
        </p:txBody>
      </p:sp>
    </p:spTree>
    <p:extLst>
      <p:ext uri="{BB962C8B-B14F-4D97-AF65-F5344CB8AC3E}">
        <p14:creationId xmlns:p14="http://schemas.microsoft.com/office/powerpoint/2010/main" val="306604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268611"/>
          </a:xfrm>
        </p:spPr>
        <p:txBody>
          <a:bodyPr/>
          <a:lstStyle/>
          <a:p>
            <a:endParaRPr lang="en-AU" dirty="0" smtClean="0"/>
          </a:p>
          <a:p>
            <a:r>
              <a:rPr lang="en-AU" dirty="0" smtClean="0"/>
              <a:t>Background</a:t>
            </a:r>
          </a:p>
          <a:p>
            <a:r>
              <a:rPr lang="en-AU" dirty="0" smtClean="0"/>
              <a:t>The </a:t>
            </a:r>
            <a:r>
              <a:rPr lang="en-AU" dirty="0"/>
              <a:t>Metropolitan Water Plan is the NSW Government’s plan to ensure sufficient water to meet the needs of the people and environment of Greater Sydney. </a:t>
            </a:r>
            <a:endParaRPr lang="en-AU" dirty="0" smtClean="0"/>
          </a:p>
          <a:p>
            <a:endParaRPr lang="en-AU" dirty="0" smtClean="0"/>
          </a:p>
          <a:p>
            <a:r>
              <a:rPr lang="en-AU" dirty="0" smtClean="0"/>
              <a:t>Greater Sydney covers Sydney and Illawarra – currently 5M </a:t>
            </a:r>
            <a:endParaRPr lang="en-AU" dirty="0"/>
          </a:p>
          <a:p>
            <a:endParaRPr lang="en-AU" dirty="0" smtClean="0"/>
          </a:p>
          <a:p>
            <a:r>
              <a:rPr lang="en-AU" dirty="0" smtClean="0"/>
              <a:t>MWP was </a:t>
            </a:r>
            <a:r>
              <a:rPr lang="en-AU" dirty="0"/>
              <a:t>first developed in 2004 and the recent 2017 Plan is the fourth iteration</a:t>
            </a:r>
            <a:r>
              <a:rPr lang="en-AU" dirty="0" smtClean="0"/>
              <a:t>.</a:t>
            </a:r>
          </a:p>
          <a:p>
            <a:endParaRPr lang="en-AU" dirty="0"/>
          </a:p>
          <a:p>
            <a:r>
              <a:rPr lang="en-AU" dirty="0" smtClean="0"/>
              <a:t> Previous MWPs have seen introduction of e-flows from all significant dams in supply system except the largest – Warragamba Dam which supplies</a:t>
            </a:r>
            <a:r>
              <a:rPr lang="en-AU" baseline="0" dirty="0" smtClean="0"/>
              <a:t> over 80% of city’s supply</a:t>
            </a:r>
            <a:endParaRPr lang="en-AU" dirty="0" smtClean="0"/>
          </a:p>
          <a:p>
            <a:endParaRPr lang="en-AU" dirty="0"/>
          </a:p>
          <a:p>
            <a:r>
              <a:rPr lang="en-AU" dirty="0" smtClean="0"/>
              <a:t>By </a:t>
            </a:r>
            <a:r>
              <a:rPr lang="en-AU" dirty="0"/>
              <a:t>2009 variable e-flows were occurring at all dams expect Warragamba Dam. </a:t>
            </a:r>
            <a:endParaRPr lang="en-AU" dirty="0" smtClean="0"/>
          </a:p>
          <a:p>
            <a:endParaRPr lang="en-AU" dirty="0" smtClean="0"/>
          </a:p>
          <a:p>
            <a:r>
              <a:rPr lang="en-AU" dirty="0" smtClean="0"/>
              <a:t>The </a:t>
            </a:r>
            <a:r>
              <a:rPr lang="en-AU" dirty="0"/>
              <a:t>2017 </a:t>
            </a:r>
            <a:r>
              <a:rPr lang="en-AU" dirty="0" smtClean="0"/>
              <a:t>MWP includes </a:t>
            </a:r>
            <a:r>
              <a:rPr lang="en-AU" dirty="0"/>
              <a:t>a decision to release variable environmental flows (e-flows) from Warragamba Dam</a:t>
            </a:r>
            <a:r>
              <a:rPr lang="en-AU" dirty="0" smtClean="0"/>
              <a:t>.</a:t>
            </a:r>
          </a:p>
          <a:p>
            <a:endParaRPr lang="en-AU" dirty="0" smtClean="0"/>
          </a:p>
          <a:p>
            <a:r>
              <a:rPr lang="en-AU" dirty="0" smtClean="0"/>
              <a:t>Because of significance of Warragamba Dam – e-flows decision needed</a:t>
            </a:r>
            <a:r>
              <a:rPr lang="en-AU" baseline="0" dirty="0" smtClean="0"/>
              <a:t> to be supported by evidence of value of releasing flows. </a:t>
            </a:r>
            <a:endParaRPr lang="en-AU" dirty="0" smtClean="0"/>
          </a:p>
          <a:p>
            <a:endParaRPr lang="en-AU" dirty="0"/>
          </a:p>
          <a:p>
            <a:r>
              <a:rPr lang="en-AU" dirty="0"/>
              <a:t>I</a:t>
            </a:r>
            <a:r>
              <a:rPr lang="en-AU" dirty="0" smtClean="0"/>
              <a:t>nvolve significant:</a:t>
            </a:r>
          </a:p>
          <a:p>
            <a:r>
              <a:rPr lang="en-AU" dirty="0" smtClean="0"/>
              <a:t>-  hydro-economic analysis and optimisation to minimise costs of e-flows</a:t>
            </a:r>
          </a:p>
          <a:p>
            <a:r>
              <a:rPr lang="en-AU" dirty="0" smtClean="0"/>
              <a:t>- cost-benefit analysis</a:t>
            </a:r>
          </a:p>
          <a:p>
            <a:r>
              <a:rPr lang="en-AU" dirty="0" smtClean="0"/>
              <a:t>- community consultation</a:t>
            </a:r>
          </a:p>
          <a:p>
            <a:endParaRPr lang="en-AU" dirty="0"/>
          </a:p>
        </p:txBody>
      </p:sp>
      <p:sp>
        <p:nvSpPr>
          <p:cNvPr id="4" name="Slide Number Placeholder 3"/>
          <p:cNvSpPr>
            <a:spLocks noGrp="1"/>
          </p:cNvSpPr>
          <p:nvPr>
            <p:ph type="sldNum" sz="quarter" idx="10"/>
          </p:nvPr>
        </p:nvSpPr>
        <p:spPr/>
        <p:txBody>
          <a:bodyPr/>
          <a:lstStyle/>
          <a:p>
            <a:fld id="{67CBDA20-3EAD-4797-88D2-665DBF03D773}" type="slidenum">
              <a:rPr lang="en-AU" smtClean="0"/>
              <a:t>2</a:t>
            </a:fld>
            <a:endParaRPr lang="en-AU"/>
          </a:p>
        </p:txBody>
      </p:sp>
    </p:spTree>
    <p:extLst>
      <p:ext uri="{BB962C8B-B14F-4D97-AF65-F5344CB8AC3E}">
        <p14:creationId xmlns:p14="http://schemas.microsoft.com/office/powerpoint/2010/main" val="32625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Function</a:t>
            </a:r>
            <a:endParaRPr lang="en-AU" sz="1200" b="1"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Minimise</a:t>
            </a:r>
            <a:r>
              <a:rPr lang="en-US" sz="1200" kern="1200" dirty="0" smtClean="0">
                <a:solidFill>
                  <a:schemeClr val="tx1"/>
                </a:solidFill>
                <a:effectLst/>
                <a:latin typeface="+mn-lt"/>
                <a:ea typeface="+mn-ea"/>
                <a:cs typeface="+mn-cs"/>
              </a:rPr>
              <a:t> Total PVs (of </a:t>
            </a:r>
            <a:r>
              <a:rPr lang="en-US" sz="1200" kern="1200" dirty="0" err="1" smtClean="0">
                <a:solidFill>
                  <a:schemeClr val="tx1"/>
                </a:solidFill>
                <a:effectLst/>
                <a:latin typeface="+mn-lt"/>
                <a:ea typeface="+mn-ea"/>
                <a:cs typeface="+mn-cs"/>
              </a:rPr>
              <a:t>Opex</a:t>
            </a:r>
            <a:r>
              <a:rPr lang="en-US" sz="1200" kern="1200" dirty="0" smtClean="0">
                <a:solidFill>
                  <a:schemeClr val="tx1"/>
                </a:solidFill>
                <a:effectLst/>
                <a:latin typeface="+mn-lt"/>
                <a:ea typeface="+mn-ea"/>
                <a:cs typeface="+mn-cs"/>
              </a:rPr>
              <a:t> &amp; Capex)</a:t>
            </a:r>
            <a:endParaRPr lang="en-AU"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Maximise</a:t>
            </a:r>
            <a:r>
              <a:rPr lang="en-US" sz="1200" kern="1200" dirty="0" smtClean="0">
                <a:solidFill>
                  <a:schemeClr val="tx1"/>
                </a:solidFill>
                <a:effectLst/>
                <a:latin typeface="+mn-lt"/>
                <a:ea typeface="+mn-ea"/>
                <a:cs typeface="+mn-cs"/>
              </a:rPr>
              <a:t> supply (yield)</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Constraints set</a:t>
            </a:r>
            <a:r>
              <a:rPr lang="en-US" sz="1200" b="1" kern="1200" baseline="0" dirty="0" smtClean="0">
                <a:solidFill>
                  <a:schemeClr val="tx1"/>
                </a:solidFill>
                <a:effectLst/>
                <a:latin typeface="+mn-lt"/>
                <a:ea typeface="+mn-ea"/>
                <a:cs typeface="+mn-cs"/>
              </a:rPr>
              <a:t> for security and reliability</a:t>
            </a:r>
            <a:endParaRPr lang="en-AU" sz="1200" b="1"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Shows the </a:t>
            </a:r>
            <a:r>
              <a:rPr lang="en-AU" sz="1200" kern="1200" dirty="0" err="1" smtClean="0">
                <a:solidFill>
                  <a:schemeClr val="tx1"/>
                </a:solidFill>
                <a:effectLst/>
                <a:latin typeface="+mn-lt"/>
                <a:ea typeface="+mn-ea"/>
                <a:cs typeface="+mn-cs"/>
              </a:rPr>
              <a:t>soln</a:t>
            </a:r>
            <a:r>
              <a:rPr lang="en-AU" sz="1200" kern="1200" dirty="0" smtClean="0">
                <a:solidFill>
                  <a:schemeClr val="tx1"/>
                </a:solidFill>
                <a:effectLst/>
                <a:latin typeface="+mn-lt"/>
                <a:ea typeface="+mn-ea"/>
                <a:cs typeface="+mn-cs"/>
              </a:rPr>
              <a:t> space of all possible portfolios</a:t>
            </a:r>
          </a:p>
          <a:p>
            <a:pPr lvl="0"/>
            <a:r>
              <a:rPr lang="en-AU" sz="1200" kern="1200" dirty="0" smtClean="0">
                <a:solidFill>
                  <a:schemeClr val="tx1"/>
                </a:solidFill>
                <a:effectLst/>
                <a:latin typeface="+mn-lt"/>
                <a:ea typeface="+mn-ea"/>
                <a:cs typeface="+mn-cs"/>
              </a:rPr>
              <a:t>Shows the true </a:t>
            </a:r>
            <a:r>
              <a:rPr lang="en-AU" sz="1200" kern="1200" dirty="0" err="1" smtClean="0">
                <a:solidFill>
                  <a:schemeClr val="tx1"/>
                </a:solidFill>
                <a:effectLst/>
                <a:latin typeface="+mn-lt"/>
                <a:ea typeface="+mn-ea"/>
                <a:cs typeface="+mn-cs"/>
              </a:rPr>
              <a:t>pareto</a:t>
            </a:r>
            <a:r>
              <a:rPr lang="en-AU" sz="1200" kern="1200" dirty="0" smtClean="0">
                <a:solidFill>
                  <a:schemeClr val="tx1"/>
                </a:solidFill>
                <a:effectLst/>
                <a:latin typeface="+mn-lt"/>
                <a:ea typeface="+mn-ea"/>
                <a:cs typeface="+mn-cs"/>
              </a:rPr>
              <a:t> front of all those portfolios that are optional  </a:t>
            </a:r>
            <a:r>
              <a:rPr lang="en-AU" sz="1200" kern="1200" dirty="0" err="1" smtClean="0">
                <a:solidFill>
                  <a:schemeClr val="tx1"/>
                </a:solidFill>
                <a:effectLst/>
                <a:latin typeface="+mn-lt"/>
                <a:ea typeface="+mn-ea"/>
                <a:cs typeface="+mn-cs"/>
              </a:rPr>
              <a:t>ie</a:t>
            </a:r>
            <a:r>
              <a:rPr lang="en-AU" sz="1200" kern="1200" dirty="0" smtClean="0">
                <a:solidFill>
                  <a:schemeClr val="tx1"/>
                </a:solidFill>
                <a:effectLst/>
                <a:latin typeface="+mn-lt"/>
                <a:ea typeface="+mn-ea"/>
                <a:cs typeface="+mn-cs"/>
              </a:rPr>
              <a:t> least cost for a given demand</a:t>
            </a:r>
          </a:p>
          <a:p>
            <a:pPr lvl="0"/>
            <a:r>
              <a:rPr lang="en-AU" sz="1200" kern="1200" dirty="0" smtClean="0">
                <a:solidFill>
                  <a:schemeClr val="tx1"/>
                </a:solidFill>
                <a:effectLst/>
                <a:latin typeface="+mn-lt"/>
                <a:ea typeface="+mn-ea"/>
                <a:cs typeface="+mn-cs"/>
              </a:rPr>
              <a:t>Shows what the model finds – a very close approximation of optional but not optimal</a:t>
            </a:r>
          </a:p>
          <a:p>
            <a:pPr lvl="0"/>
            <a:r>
              <a:rPr lang="en-AU" sz="1200" kern="1200" dirty="0" smtClean="0">
                <a:solidFill>
                  <a:schemeClr val="tx1"/>
                </a:solidFill>
                <a:effectLst/>
                <a:latin typeface="+mn-lt"/>
                <a:ea typeface="+mn-ea"/>
                <a:cs typeface="+mn-cs"/>
              </a:rPr>
              <a:t>Shows a different condition or scenario in this case with </a:t>
            </a:r>
            <a:r>
              <a:rPr lang="en-AU" sz="1200" kern="1200" dirty="0" err="1" smtClean="0">
                <a:solidFill>
                  <a:schemeClr val="tx1"/>
                </a:solidFill>
                <a:effectLst/>
                <a:latin typeface="+mn-lt"/>
                <a:ea typeface="+mn-ea"/>
                <a:cs typeface="+mn-cs"/>
              </a:rPr>
              <a:t>eflows</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Key point is that each point on a curve is a full portfolio optimised for that demand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Results for: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Reference case</a:t>
            </a:r>
          </a:p>
          <a:p>
            <a:r>
              <a:rPr lang="en-AU" sz="1200" kern="1200" dirty="0" smtClean="0">
                <a:solidFill>
                  <a:schemeClr val="tx1"/>
                </a:solidFill>
                <a:effectLst/>
                <a:latin typeface="+mn-lt"/>
                <a:ea typeface="+mn-ea"/>
                <a:cs typeface="+mn-cs"/>
              </a:rPr>
              <a:t>Warragamba e-flows – 90/10</a:t>
            </a:r>
          </a:p>
          <a:p>
            <a:r>
              <a:rPr lang="en-AU" sz="1200" kern="1200" dirty="0" smtClean="0">
                <a:solidFill>
                  <a:schemeClr val="tx1"/>
                </a:solidFill>
                <a:effectLst/>
                <a:latin typeface="+mn-lt"/>
                <a:ea typeface="+mn-ea"/>
                <a:cs typeface="+mn-cs"/>
              </a:rPr>
              <a:t>Warragamba FSL at current level &amp; reduced by 5m &amp; 12m</a:t>
            </a:r>
          </a:p>
          <a:p>
            <a:pPr marL="229400" indent="-229400">
              <a:buAutoNum type="arabicPeriod"/>
            </a:pPr>
            <a:endParaRPr lang="en-US" dirty="0" smtClean="0"/>
          </a:p>
          <a:p>
            <a:pPr marL="0" indent="0">
              <a:buNone/>
            </a:pPr>
            <a:r>
              <a:rPr lang="en-US" dirty="0" smtClean="0"/>
              <a:t>At the same time</a:t>
            </a:r>
          </a:p>
        </p:txBody>
      </p:sp>
      <p:sp>
        <p:nvSpPr>
          <p:cNvPr id="4" name="Slide Number Placeholder 3"/>
          <p:cNvSpPr>
            <a:spLocks noGrp="1"/>
          </p:cNvSpPr>
          <p:nvPr>
            <p:ph type="sldNum" sz="quarter" idx="10"/>
          </p:nvPr>
        </p:nvSpPr>
        <p:spPr/>
        <p:txBody>
          <a:bodyPr/>
          <a:lstStyle/>
          <a:p>
            <a:fld id="{1A23B5E1-BE1B-4A9B-8D62-1AD8AA09F916}" type="slidenum">
              <a:rPr lang="en-US" smtClean="0"/>
              <a:t>3</a:t>
            </a:fld>
            <a:endParaRPr lang="en-US" dirty="0"/>
          </a:p>
        </p:txBody>
      </p:sp>
    </p:spTree>
    <p:extLst>
      <p:ext uri="{BB962C8B-B14F-4D97-AF65-F5344CB8AC3E}">
        <p14:creationId xmlns:p14="http://schemas.microsoft.com/office/powerpoint/2010/main" val="332753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7CBDA20-3EAD-4797-88D2-665DBF03D773}" type="slidenum">
              <a:rPr lang="en-AU" smtClean="0"/>
              <a:t>4</a:t>
            </a:fld>
            <a:endParaRPr lang="en-AU"/>
          </a:p>
        </p:txBody>
      </p:sp>
    </p:spTree>
    <p:extLst>
      <p:ext uri="{BB962C8B-B14F-4D97-AF65-F5344CB8AC3E}">
        <p14:creationId xmlns:p14="http://schemas.microsoft.com/office/powerpoint/2010/main" val="350600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CBDA20-3EAD-4797-88D2-665DBF03D773}" type="slidenum">
              <a:rPr lang="en-AU" smtClean="0"/>
              <a:t>5</a:t>
            </a:fld>
            <a:endParaRPr lang="en-AU"/>
          </a:p>
        </p:txBody>
      </p:sp>
    </p:spTree>
    <p:extLst>
      <p:ext uri="{BB962C8B-B14F-4D97-AF65-F5344CB8AC3E}">
        <p14:creationId xmlns:p14="http://schemas.microsoft.com/office/powerpoint/2010/main" val="2733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CBDA20-3EAD-4797-88D2-665DBF03D773}" type="slidenum">
              <a:rPr lang="en-AU" smtClean="0"/>
              <a:t>6</a:t>
            </a:fld>
            <a:endParaRPr lang="en-AU"/>
          </a:p>
        </p:txBody>
      </p:sp>
    </p:spTree>
    <p:extLst>
      <p:ext uri="{BB962C8B-B14F-4D97-AF65-F5344CB8AC3E}">
        <p14:creationId xmlns:p14="http://schemas.microsoft.com/office/powerpoint/2010/main" val="320920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CBDA20-3EAD-4797-88D2-665DBF03D773}" type="slidenum">
              <a:rPr lang="en-AU" smtClean="0"/>
              <a:t>7</a:t>
            </a:fld>
            <a:endParaRPr lang="en-AU"/>
          </a:p>
        </p:txBody>
      </p:sp>
    </p:spTree>
    <p:extLst>
      <p:ext uri="{BB962C8B-B14F-4D97-AF65-F5344CB8AC3E}">
        <p14:creationId xmlns:p14="http://schemas.microsoft.com/office/powerpoint/2010/main" val="394741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CBDA20-3EAD-4797-88D2-665DBF03D773}" type="slidenum">
              <a:rPr lang="en-AU" smtClean="0"/>
              <a:t>8</a:t>
            </a:fld>
            <a:endParaRPr lang="en-AU"/>
          </a:p>
        </p:txBody>
      </p:sp>
    </p:spTree>
    <p:extLst>
      <p:ext uri="{BB962C8B-B14F-4D97-AF65-F5344CB8AC3E}">
        <p14:creationId xmlns:p14="http://schemas.microsoft.com/office/powerpoint/2010/main" val="257032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CBDA20-3EAD-4797-88D2-665DBF03D773}" type="slidenum">
              <a:rPr lang="en-AU" smtClean="0"/>
              <a:t>9</a:t>
            </a:fld>
            <a:endParaRPr lang="en-AU"/>
          </a:p>
        </p:txBody>
      </p:sp>
    </p:spTree>
    <p:extLst>
      <p:ext uri="{BB962C8B-B14F-4D97-AF65-F5344CB8AC3E}">
        <p14:creationId xmlns:p14="http://schemas.microsoft.com/office/powerpoint/2010/main" val="116218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18/09/2017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448574" y="1425158"/>
            <a:ext cx="7962181" cy="7078861"/>
          </a:xfrm>
          <a:prstGeom prst="rect">
            <a:avLst/>
          </a:prstGeom>
        </p:spPr>
        <p:txBody>
          <a:bodyPr wrap="square">
            <a:spAutoFit/>
          </a:bodyPr>
          <a:lstStyle/>
          <a:p>
            <a:r>
              <a:rPr lang="en-AU" sz="2800" dirty="0" smtClean="0">
                <a:latin typeface="Arial" panose="020B0604020202020204" pitchFamily="34" charset="0"/>
                <a:cs typeface="Arial" panose="020B0604020202020204" pitchFamily="34" charset="0"/>
              </a:rPr>
              <a:t>Assessing </a:t>
            </a:r>
            <a:r>
              <a:rPr lang="en-AU" sz="2800" dirty="0">
                <a:latin typeface="Arial" panose="020B0604020202020204" pitchFamily="34" charset="0"/>
                <a:cs typeface="Arial" panose="020B0604020202020204" pitchFamily="34" charset="0"/>
              </a:rPr>
              <a:t>the impacts on </a:t>
            </a:r>
            <a:r>
              <a:rPr lang="en-AU" sz="2800" dirty="0" smtClean="0">
                <a:latin typeface="Arial" panose="020B0604020202020204" pitchFamily="34" charset="0"/>
                <a:cs typeface="Arial" panose="020B0604020202020204" pitchFamily="34" charset="0"/>
              </a:rPr>
              <a:t>water supply: </a:t>
            </a:r>
          </a:p>
          <a:p>
            <a:r>
              <a:rPr lang="en-AU" sz="2400" dirty="0" smtClean="0">
                <a:latin typeface="Arial" panose="020B0604020202020204" pitchFamily="34" charset="0"/>
                <a:cs typeface="Arial" panose="020B0604020202020204" pitchFamily="34" charset="0"/>
              </a:rPr>
              <a:t>Modelling</a:t>
            </a:r>
            <a:r>
              <a:rPr lang="en-AU" sz="2400" dirty="0">
                <a:latin typeface="Arial" panose="020B0604020202020204" pitchFamily="34" charset="0"/>
                <a:cs typeface="Arial" panose="020B0604020202020204" pitchFamily="34" charset="0"/>
              </a:rPr>
              <a:t>, economic analysis and community engagement to </a:t>
            </a:r>
            <a:r>
              <a:rPr lang="en-AU" sz="2400" dirty="0" smtClean="0">
                <a:latin typeface="Arial" panose="020B0604020202020204" pitchFamily="34" charset="0"/>
                <a:cs typeface="Arial" panose="020B0604020202020204" pitchFamily="34" charset="0"/>
              </a:rPr>
              <a:t>support </a:t>
            </a:r>
            <a:r>
              <a:rPr lang="en-AU" sz="2400" dirty="0">
                <a:latin typeface="Arial" panose="020B0604020202020204" pitchFamily="34" charset="0"/>
                <a:cs typeface="Arial" panose="020B0604020202020204" pitchFamily="34" charset="0"/>
              </a:rPr>
              <a:t>a decision for </a:t>
            </a:r>
            <a:r>
              <a:rPr lang="en-AU" sz="2400" dirty="0" smtClean="0">
                <a:latin typeface="Arial" panose="020B0604020202020204" pitchFamily="34" charset="0"/>
                <a:cs typeface="Arial" panose="020B0604020202020204" pitchFamily="34" charset="0"/>
              </a:rPr>
              <a:t>variable environmental </a:t>
            </a:r>
            <a:r>
              <a:rPr lang="en-AU" sz="2400" dirty="0">
                <a:latin typeface="Arial" panose="020B0604020202020204" pitchFamily="34" charset="0"/>
                <a:cs typeface="Arial" panose="020B0604020202020204" pitchFamily="34" charset="0"/>
              </a:rPr>
              <a:t>flows in </a:t>
            </a:r>
            <a:r>
              <a:rPr lang="en-AU" sz="2400" dirty="0" smtClean="0">
                <a:latin typeface="Arial" panose="020B0604020202020204" pitchFamily="34" charset="0"/>
                <a:cs typeface="Arial" panose="020B0604020202020204" pitchFamily="34" charset="0"/>
              </a:rPr>
              <a:t>Hawkesbury-Nepean River in Sydney </a:t>
            </a: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Dr Simon Fane</a:t>
            </a:r>
          </a:p>
          <a:p>
            <a:endParaRPr lang="en-AU" sz="2400" dirty="0" smtClean="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Judy </a:t>
            </a:r>
            <a:r>
              <a:rPr lang="en-AU" sz="2400" dirty="0" err="1">
                <a:latin typeface="Arial" panose="020B0604020202020204" pitchFamily="34" charset="0"/>
                <a:cs typeface="Arial" panose="020B0604020202020204" pitchFamily="34" charset="0"/>
              </a:rPr>
              <a:t>Birrell</a:t>
            </a:r>
            <a:r>
              <a:rPr lang="en-AU" sz="2400" dirty="0">
                <a:latin typeface="Arial" panose="020B0604020202020204" pitchFamily="34" charset="0"/>
                <a:cs typeface="Arial" panose="020B0604020202020204" pitchFamily="34" charset="0"/>
              </a:rPr>
              <a:t>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6520" y="3445458"/>
            <a:ext cx="2673639" cy="14703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pic>
        <p:nvPicPr>
          <p:cNvPr id="13" name="Picture 12"/>
          <p:cNvPicPr/>
          <p:nvPr/>
        </p:nvPicPr>
        <p:blipFill>
          <a:blip r:embed="rId7" cstate="hqprint">
            <a:extLst>
              <a:ext uri="{28A0092B-C50C-407E-A947-70E740481C1C}">
                <a14:useLocalDpi xmlns:a14="http://schemas.microsoft.com/office/drawing/2010/main" val="0"/>
              </a:ext>
            </a:extLst>
          </a:blip>
          <a:stretch>
            <a:fillRect/>
          </a:stretch>
        </p:blipFill>
        <p:spPr bwMode="auto">
          <a:xfrm>
            <a:off x="3241362" y="5200834"/>
            <a:ext cx="2523490" cy="778510"/>
          </a:xfrm>
          <a:prstGeom prst="rect">
            <a:avLst/>
          </a:prstGeom>
          <a:noFill/>
          <a:ln>
            <a:noFill/>
          </a:ln>
        </p:spPr>
      </p:pic>
    </p:spTree>
    <p:extLst>
      <p:ext uri="{BB962C8B-B14F-4D97-AF65-F5344CB8AC3E}">
        <p14:creationId xmlns:p14="http://schemas.microsoft.com/office/powerpoint/2010/main" val="2165272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362249" y="1234449"/>
            <a:ext cx="5163392" cy="9017853"/>
          </a:xfrm>
          <a:prstGeom prst="rect">
            <a:avLst/>
          </a:prstGeom>
        </p:spPr>
        <p:txBody>
          <a:bodyPr wrap="square">
            <a:spAutoFit/>
          </a:bodyPr>
          <a:lstStyle/>
          <a:p>
            <a:r>
              <a:rPr lang="en-AU" sz="2400" b="1" dirty="0" smtClean="0">
                <a:latin typeface="Arial" panose="020B0604020202020204" pitchFamily="34" charset="0"/>
                <a:cs typeface="Arial" panose="020B0604020202020204" pitchFamily="34" charset="0"/>
              </a:rPr>
              <a:t>2017 MWP - community engagement  and social research</a:t>
            </a:r>
          </a:p>
          <a:p>
            <a:endParaRPr lang="en-AU" sz="1000" b="1" dirty="0" smtClean="0">
              <a:latin typeface="Arial" panose="020B0604020202020204" pitchFamily="34" charset="0"/>
              <a:cs typeface="Arial" panose="020B0604020202020204" pitchFamily="34" charset="0"/>
            </a:endParaRPr>
          </a:p>
          <a:p>
            <a:pPr lvl="0"/>
            <a:r>
              <a:rPr lang="en-US" sz="2400" dirty="0" smtClean="0">
                <a:latin typeface="Arial" panose="020B0604020202020204" pitchFamily="34" charset="0"/>
                <a:cs typeface="Arial" panose="020B0604020202020204" pitchFamily="34" charset="0"/>
              </a:rPr>
              <a:t>Activities </a:t>
            </a:r>
            <a:r>
              <a:rPr lang="en-US" sz="2400" dirty="0">
                <a:latin typeface="Arial" panose="020B0604020202020204" pitchFamily="34" charset="0"/>
                <a:cs typeface="Arial" panose="020B0604020202020204" pitchFamily="34" charset="0"/>
              </a:rPr>
              <a:t>included:</a:t>
            </a:r>
          </a:p>
          <a:p>
            <a:pPr marL="457200" lvl="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deliberative-style community workshops</a:t>
            </a:r>
            <a:endParaRPr lang="en-AU"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futures forum</a:t>
            </a:r>
            <a:endParaRPr lang="en-AU" sz="24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sentiment monitor surveys and online focus groups </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stakeholder workshops, briefings and targeted meetings</a:t>
            </a:r>
            <a:endParaRPr lang="en-AU" sz="24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socio-economic research</a:t>
            </a:r>
            <a:endParaRPr lang="en-AU" sz="2400" dirty="0">
              <a:latin typeface="Arial" panose="020B0604020202020204" pitchFamily="34" charset="0"/>
              <a:cs typeface="Arial" panose="020B0604020202020204" pitchFamily="34" charset="0"/>
            </a:endParaRPr>
          </a:p>
          <a:p>
            <a:pPr marL="342900" indent="-342900">
              <a:buFontTx/>
              <a:buChar char="-"/>
            </a:pPr>
            <a:endParaRPr lang="en-AU" sz="2400" b="1" dirty="0">
              <a:latin typeface="Arial" panose="020B0604020202020204" pitchFamily="34" charset="0"/>
              <a:cs typeface="Arial" panose="020B0604020202020204" pitchFamily="34" charset="0"/>
            </a:endParaRPr>
          </a:p>
          <a:p>
            <a:pPr marL="342900" indent="-342900">
              <a:buFontTx/>
              <a:buChar char="-"/>
            </a:pPr>
            <a:endParaRPr lang="en-AU" sz="2400" b="1" dirty="0" smtClean="0">
              <a:latin typeface="Arial" panose="020B0604020202020204" pitchFamily="34" charset="0"/>
              <a:cs typeface="Arial" panose="020B0604020202020204" pitchFamily="34" charset="0"/>
            </a:endParaRPr>
          </a:p>
          <a:p>
            <a:r>
              <a:rPr lang="en-AU" sz="2400" b="1"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7576" y="1116874"/>
            <a:ext cx="3211881" cy="482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517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419998" y="1653762"/>
            <a:ext cx="7962181" cy="4062651"/>
          </a:xfrm>
          <a:prstGeom prst="rect">
            <a:avLst/>
          </a:prstGeom>
        </p:spPr>
        <p:txBody>
          <a:bodyPr wrap="square">
            <a:spAutoFit/>
          </a:bodyPr>
          <a:lstStyle/>
          <a:p>
            <a:pPr marL="285750" indent="-285750">
              <a:buFont typeface="Courier New" panose="02070309020205020404" pitchFamily="49" charset="0"/>
              <a:buChar char="o"/>
            </a:pPr>
            <a:r>
              <a:rPr lang="en-AU" sz="2400" dirty="0" smtClean="0">
                <a:latin typeface="Arial" panose="020B0604020202020204" pitchFamily="34" charset="0"/>
                <a:cs typeface="Arial" panose="020B0604020202020204" pitchFamily="34" charset="0"/>
              </a:rPr>
              <a:t>SD</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9" name="image16.png"/>
          <p:cNvPicPr>
            <a:picLocks noChangeAspect="1"/>
          </p:cNvPicPr>
          <p:nvPr/>
        </p:nvPicPr>
        <p:blipFill>
          <a:blip r:embed="rId4">
            <a:extLst/>
          </a:blip>
          <a:stretch>
            <a:fillRect/>
          </a:stretch>
        </p:blipFill>
        <p:spPr>
          <a:xfrm>
            <a:off x="218270" y="617412"/>
            <a:ext cx="8925730" cy="5517847"/>
          </a:xfrm>
          <a:prstGeom prst="rect">
            <a:avLst/>
          </a:prstGeom>
          <a:ln w="12700">
            <a:miter lim="400000"/>
          </a:ln>
        </p:spPr>
      </p:pic>
      <p:sp>
        <p:nvSpPr>
          <p:cNvPr id="10" name="Shape 212"/>
          <p:cNvSpPr txBox="1">
            <a:spLocks/>
          </p:cNvSpPr>
          <p:nvPr/>
        </p:nvSpPr>
        <p:spPr>
          <a:xfrm>
            <a:off x="575048" y="13817"/>
            <a:ext cx="8052386" cy="864097"/>
          </a:xfrm>
          <a:prstGeom prst="rect">
            <a:avLst/>
          </a:prstGeom>
        </p:spPr>
        <p:txBody>
          <a:bodyPr vert="horz" lIns="91440" tIns="45720" rIns="91440" bIns="45720" rtlCol="0" anchor="ctr">
            <a:normAutofit fontScale="97500"/>
          </a:bodyPr>
          <a:lstStyle>
            <a:lvl1pPr algn="l" defTabSz="905255" rtl="0" eaLnBrk="1" latinLnBrk="0" hangingPunct="1">
              <a:lnSpc>
                <a:spcPct val="90000"/>
              </a:lnSpc>
              <a:spcBef>
                <a:spcPct val="0"/>
              </a:spcBef>
              <a:buNone/>
              <a:defRPr sz="2772" kern="1200">
                <a:solidFill>
                  <a:schemeClr val="tx1"/>
                </a:solidFill>
                <a:latin typeface="+mj-lt"/>
                <a:ea typeface="+mj-ea"/>
                <a:cs typeface="+mj-cs"/>
              </a:defRPr>
            </a:lvl1pPr>
          </a:lstStyle>
          <a:p>
            <a:r>
              <a:rPr lang="en-AU" b="1" dirty="0" smtClean="0"/>
              <a:t>Community engagement: Trade off between River Health, 			           Bills and Water Restrictions</a:t>
            </a:r>
            <a:endParaRPr lang="en-AU" b="1" dirty="0"/>
          </a:p>
        </p:txBody>
      </p:sp>
    </p:spTree>
    <p:extLst>
      <p:ext uri="{BB962C8B-B14F-4D97-AF65-F5344CB8AC3E}">
        <p14:creationId xmlns:p14="http://schemas.microsoft.com/office/powerpoint/2010/main" val="2792675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419998" y="1653762"/>
            <a:ext cx="7962181" cy="4062651"/>
          </a:xfrm>
          <a:prstGeom prst="rect">
            <a:avLst/>
          </a:prstGeom>
        </p:spPr>
        <p:txBody>
          <a:bodyPr wrap="square">
            <a:spAutoFit/>
          </a:bodyPr>
          <a:lstStyle/>
          <a:p>
            <a:pPr marL="285750" indent="-285750">
              <a:buFont typeface="Courier New" panose="02070309020205020404" pitchFamily="49" charset="0"/>
              <a:buChar char="o"/>
            </a:pPr>
            <a:r>
              <a:rPr lang="en-AU" sz="2400" dirty="0" smtClean="0">
                <a:latin typeface="Arial" panose="020B0604020202020204" pitchFamily="34" charset="0"/>
                <a:cs typeface="Arial" panose="020B0604020202020204" pitchFamily="34" charset="0"/>
              </a:rPr>
              <a:t>SD</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sp>
        <p:nvSpPr>
          <p:cNvPr id="10" name="Shape 212"/>
          <p:cNvSpPr txBox="1">
            <a:spLocks/>
          </p:cNvSpPr>
          <p:nvPr/>
        </p:nvSpPr>
        <p:spPr>
          <a:xfrm>
            <a:off x="575047" y="13817"/>
            <a:ext cx="8568953" cy="864097"/>
          </a:xfrm>
          <a:prstGeom prst="rect">
            <a:avLst/>
          </a:prstGeom>
        </p:spPr>
        <p:txBody>
          <a:bodyPr vert="horz" lIns="91440" tIns="45720" rIns="91440" bIns="45720" rtlCol="0" anchor="ctr">
            <a:normAutofit fontScale="97500"/>
          </a:bodyPr>
          <a:lstStyle>
            <a:lvl1pPr algn="l" defTabSz="905255" rtl="0" eaLnBrk="1" latinLnBrk="0" hangingPunct="1">
              <a:lnSpc>
                <a:spcPct val="90000"/>
              </a:lnSpc>
              <a:spcBef>
                <a:spcPct val="0"/>
              </a:spcBef>
              <a:buNone/>
              <a:defRPr sz="2772" kern="1200">
                <a:solidFill>
                  <a:schemeClr val="tx1"/>
                </a:solidFill>
                <a:latin typeface="+mj-lt"/>
                <a:ea typeface="+mj-ea"/>
                <a:cs typeface="+mj-cs"/>
              </a:defRPr>
            </a:lvl1pPr>
          </a:lstStyle>
          <a:p>
            <a:r>
              <a:rPr lang="en-AU" b="1" dirty="0" smtClean="0"/>
              <a:t>Results: Penrith next to the river</a:t>
            </a:r>
            <a:endParaRPr lang="en-AU" b="1" dirty="0"/>
          </a:p>
        </p:txBody>
      </p:sp>
      <p:pic>
        <p:nvPicPr>
          <p:cNvPr id="9" name="image18.jpg" descr="G:\Metro Water\Shared\Education Program WFL\Engagement\Communications and engagement\Workshops\8 R3 options\Workshop results\E-flows graphics\Eflows Penrith.jpg"/>
          <p:cNvPicPr>
            <a:picLocks noChangeAspect="1"/>
          </p:cNvPicPr>
          <p:nvPr/>
        </p:nvPicPr>
        <p:blipFill>
          <a:blip r:embed="rId4">
            <a:extLst/>
          </a:blip>
          <a:stretch>
            <a:fillRect/>
          </a:stretch>
        </p:blipFill>
        <p:spPr>
          <a:xfrm>
            <a:off x="220762" y="692972"/>
            <a:ext cx="8768578" cy="5327812"/>
          </a:xfrm>
          <a:prstGeom prst="rect">
            <a:avLst/>
          </a:prstGeom>
          <a:ln w="12700">
            <a:miter lim="400000"/>
          </a:ln>
        </p:spPr>
      </p:pic>
    </p:spTree>
    <p:extLst>
      <p:ext uri="{BB962C8B-B14F-4D97-AF65-F5344CB8AC3E}">
        <p14:creationId xmlns:p14="http://schemas.microsoft.com/office/powerpoint/2010/main" val="2763262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419998" y="1653762"/>
            <a:ext cx="7962181" cy="4062651"/>
          </a:xfrm>
          <a:prstGeom prst="rect">
            <a:avLst/>
          </a:prstGeom>
        </p:spPr>
        <p:txBody>
          <a:bodyPr wrap="square">
            <a:spAutoFit/>
          </a:bodyPr>
          <a:lstStyle/>
          <a:p>
            <a:pPr marL="285750" indent="-285750">
              <a:buFont typeface="Courier New" panose="02070309020205020404" pitchFamily="49" charset="0"/>
              <a:buChar char="o"/>
            </a:pPr>
            <a:r>
              <a:rPr lang="en-AU" sz="2400" dirty="0" smtClean="0">
                <a:latin typeface="Arial" panose="020B0604020202020204" pitchFamily="34" charset="0"/>
                <a:cs typeface="Arial" panose="020B0604020202020204" pitchFamily="34" charset="0"/>
              </a:rPr>
              <a:t>SD</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sp>
        <p:nvSpPr>
          <p:cNvPr id="10" name="Shape 212"/>
          <p:cNvSpPr txBox="1">
            <a:spLocks/>
          </p:cNvSpPr>
          <p:nvPr/>
        </p:nvSpPr>
        <p:spPr>
          <a:xfrm>
            <a:off x="575047" y="13817"/>
            <a:ext cx="8568953" cy="864097"/>
          </a:xfrm>
          <a:prstGeom prst="rect">
            <a:avLst/>
          </a:prstGeom>
        </p:spPr>
        <p:txBody>
          <a:bodyPr vert="horz" lIns="91440" tIns="45720" rIns="91440" bIns="45720" rtlCol="0" anchor="ctr">
            <a:normAutofit fontScale="97500"/>
          </a:bodyPr>
          <a:lstStyle>
            <a:lvl1pPr algn="l" defTabSz="905255" rtl="0" eaLnBrk="1" latinLnBrk="0" hangingPunct="1">
              <a:lnSpc>
                <a:spcPct val="90000"/>
              </a:lnSpc>
              <a:spcBef>
                <a:spcPct val="0"/>
              </a:spcBef>
              <a:buNone/>
              <a:defRPr sz="2772" kern="1200">
                <a:solidFill>
                  <a:schemeClr val="tx1"/>
                </a:solidFill>
                <a:latin typeface="+mj-lt"/>
                <a:ea typeface="+mj-ea"/>
                <a:cs typeface="+mj-cs"/>
              </a:defRPr>
            </a:lvl1pPr>
          </a:lstStyle>
          <a:p>
            <a:r>
              <a:rPr lang="en-AU" b="1" dirty="0" smtClean="0"/>
              <a:t>Results: Wollongong far from river</a:t>
            </a:r>
            <a:endParaRPr lang="en-AU" b="1" dirty="0"/>
          </a:p>
        </p:txBody>
      </p:sp>
      <p:pic>
        <p:nvPicPr>
          <p:cNvPr id="12" name="image19.jpg" descr="G:\Metro Water\Shared\Education Program WFL\Engagement\Communications and engagement\Workshops\8 R3 options\Workshop results\E-flows graphics\Eflows Wgong.jpg"/>
          <p:cNvPicPr>
            <a:picLocks noChangeAspect="1"/>
          </p:cNvPicPr>
          <p:nvPr/>
        </p:nvPicPr>
        <p:blipFill>
          <a:blip r:embed="rId4">
            <a:extLst/>
          </a:blip>
          <a:stretch>
            <a:fillRect/>
          </a:stretch>
        </p:blipFill>
        <p:spPr>
          <a:xfrm>
            <a:off x="220762" y="695812"/>
            <a:ext cx="8744159" cy="5324972"/>
          </a:xfrm>
          <a:prstGeom prst="rect">
            <a:avLst/>
          </a:prstGeom>
          <a:ln w="12700">
            <a:miter lim="400000"/>
          </a:ln>
        </p:spPr>
      </p:pic>
    </p:spTree>
    <p:extLst>
      <p:ext uri="{BB962C8B-B14F-4D97-AF65-F5344CB8AC3E}">
        <p14:creationId xmlns:p14="http://schemas.microsoft.com/office/powerpoint/2010/main" val="2452325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419998" y="1653762"/>
            <a:ext cx="7962181" cy="4062651"/>
          </a:xfrm>
          <a:prstGeom prst="rect">
            <a:avLst/>
          </a:prstGeom>
        </p:spPr>
        <p:txBody>
          <a:bodyPr wrap="square">
            <a:spAutoFit/>
          </a:bodyPr>
          <a:lstStyle/>
          <a:p>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sp>
        <p:nvSpPr>
          <p:cNvPr id="10" name="Shape 212"/>
          <p:cNvSpPr txBox="1">
            <a:spLocks/>
          </p:cNvSpPr>
          <p:nvPr/>
        </p:nvSpPr>
        <p:spPr>
          <a:xfrm>
            <a:off x="575047" y="13817"/>
            <a:ext cx="8568953" cy="864097"/>
          </a:xfrm>
          <a:prstGeom prst="rect">
            <a:avLst/>
          </a:prstGeom>
        </p:spPr>
        <p:txBody>
          <a:bodyPr vert="horz" lIns="91440" tIns="45720" rIns="91440" bIns="45720" rtlCol="0" anchor="ctr">
            <a:normAutofit fontScale="97500"/>
          </a:bodyPr>
          <a:lstStyle>
            <a:lvl1pPr algn="l" defTabSz="905255" rtl="0" eaLnBrk="1" latinLnBrk="0" hangingPunct="1">
              <a:lnSpc>
                <a:spcPct val="90000"/>
              </a:lnSpc>
              <a:spcBef>
                <a:spcPct val="0"/>
              </a:spcBef>
              <a:buNone/>
              <a:defRPr sz="2772" kern="1200">
                <a:solidFill>
                  <a:schemeClr val="tx1"/>
                </a:solidFill>
                <a:latin typeface="+mj-lt"/>
                <a:ea typeface="+mj-ea"/>
                <a:cs typeface="+mj-cs"/>
              </a:defRPr>
            </a:lvl1pPr>
          </a:lstStyle>
          <a:p>
            <a:r>
              <a:rPr lang="en-AU" b="1" dirty="0" smtClean="0"/>
              <a:t>Results: all 7 locations</a:t>
            </a:r>
            <a:endParaRPr lang="en-AU" b="1" dirty="0"/>
          </a:p>
        </p:txBody>
      </p:sp>
      <p:pic>
        <p:nvPicPr>
          <p:cNvPr id="9" name="image17.png"/>
          <p:cNvPicPr>
            <a:picLocks noChangeAspect="1"/>
          </p:cNvPicPr>
          <p:nvPr/>
        </p:nvPicPr>
        <p:blipFill>
          <a:blip r:embed="rId4">
            <a:extLst/>
          </a:blip>
          <a:stretch>
            <a:fillRect/>
          </a:stretch>
        </p:blipFill>
        <p:spPr>
          <a:xfrm>
            <a:off x="220762" y="677314"/>
            <a:ext cx="8853058" cy="5457945"/>
          </a:xfrm>
          <a:prstGeom prst="rect">
            <a:avLst/>
          </a:prstGeom>
          <a:ln w="12700">
            <a:miter lim="400000"/>
          </a:ln>
        </p:spPr>
      </p:pic>
    </p:spTree>
    <p:extLst>
      <p:ext uri="{BB962C8B-B14F-4D97-AF65-F5344CB8AC3E}">
        <p14:creationId xmlns:p14="http://schemas.microsoft.com/office/powerpoint/2010/main" val="3459844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362249" y="1331033"/>
            <a:ext cx="7962181" cy="7848302"/>
          </a:xfrm>
          <a:prstGeom prst="rect">
            <a:avLst/>
          </a:prstGeom>
          <a:noFill/>
        </p:spPr>
        <p:txBody>
          <a:bodyPr wrap="square">
            <a:spAutoFit/>
          </a:bodyPr>
          <a:lstStyle/>
          <a:p>
            <a:r>
              <a:rPr lang="en-AU" sz="2400" b="1" dirty="0" smtClean="0">
                <a:latin typeface="Arial" panose="020B0604020202020204" pitchFamily="34" charset="0"/>
                <a:cs typeface="Arial" panose="020B0604020202020204" pitchFamily="34" charset="0"/>
              </a:rPr>
              <a:t>Conclusions</a:t>
            </a:r>
          </a:p>
          <a:p>
            <a:endParaRPr lang="en-AU" sz="1000" dirty="0" smtClean="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Model identified optimal solutions that minimised ‘cost’/ impact of e-flows on supply system</a:t>
            </a:r>
          </a:p>
          <a:p>
            <a:pPr marL="285750" indent="-285750">
              <a:buFont typeface="Courier New" panose="02070309020205020404" pitchFamily="49" charset="0"/>
              <a:buChar char="o"/>
            </a:pPr>
            <a:endParaRPr lang="en-AU" sz="1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Allowed comparison of many e-flows options across wide demand range – </a:t>
            </a:r>
            <a:r>
              <a:rPr lang="en-AU" sz="2000" dirty="0" smtClean="0">
                <a:latin typeface="Arial" panose="020B0604020202020204" pitchFamily="34" charset="0"/>
                <a:cs typeface="Arial" panose="020B0604020202020204" pitchFamily="34" charset="0"/>
              </a:rPr>
              <a:t>BCA </a:t>
            </a:r>
            <a:r>
              <a:rPr lang="en-AU" sz="2000" dirty="0" smtClean="0">
                <a:latin typeface="Arial" panose="020B0604020202020204" pitchFamily="34" charset="0"/>
                <a:cs typeface="Arial" panose="020B0604020202020204" pitchFamily="34" charset="0"/>
              </a:rPr>
              <a:t>can </a:t>
            </a:r>
            <a:r>
              <a:rPr lang="en-AU" sz="2000" dirty="0" smtClean="0">
                <a:latin typeface="Arial" panose="020B0604020202020204" pitchFamily="34" charset="0"/>
                <a:cs typeface="Arial" panose="020B0604020202020204" pitchFamily="34" charset="0"/>
              </a:rPr>
              <a:t>account for uncertainty and revised forecasts</a:t>
            </a:r>
            <a:endParaRPr lang="en-AU" sz="2000" dirty="0" smtClean="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AU" sz="1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Provided insight into </a:t>
            </a:r>
            <a:r>
              <a:rPr lang="en-AU" sz="2000" dirty="0">
                <a:latin typeface="Arial" panose="020B0604020202020204" pitchFamily="34" charset="0"/>
                <a:cs typeface="Arial" panose="020B0604020202020204" pitchFamily="34" charset="0"/>
              </a:rPr>
              <a:t>how the supply system </a:t>
            </a:r>
            <a:r>
              <a:rPr lang="en-AU" sz="2000" dirty="0" smtClean="0">
                <a:latin typeface="Arial" panose="020B0604020202020204" pitchFamily="34" charset="0"/>
                <a:cs typeface="Arial" panose="020B0604020202020204" pitchFamily="34" charset="0"/>
              </a:rPr>
              <a:t>would need to adapt over </a:t>
            </a:r>
            <a:r>
              <a:rPr lang="en-AU" sz="2000" dirty="0">
                <a:latin typeface="Arial" panose="020B0604020202020204" pitchFamily="34" charset="0"/>
                <a:cs typeface="Arial" panose="020B0604020202020204" pitchFamily="34" charset="0"/>
              </a:rPr>
              <a:t>time </a:t>
            </a:r>
            <a:r>
              <a:rPr lang="en-AU" sz="2000" dirty="0" smtClean="0">
                <a:latin typeface="Arial" panose="020B0604020202020204" pitchFamily="34" charset="0"/>
                <a:cs typeface="Arial" panose="020B0604020202020204" pitchFamily="34" charset="0"/>
              </a:rPr>
              <a:t>with e-flows</a:t>
            </a:r>
          </a:p>
          <a:p>
            <a:pPr marL="285750" indent="-285750">
              <a:buFont typeface="Courier New" panose="02070309020205020404" pitchFamily="49" charset="0"/>
              <a:buChar char="o"/>
            </a:pPr>
            <a:endParaRPr lang="en-AU" sz="1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Benefit cost analysis with all costs and key +/- externalities was positive for preferred option</a:t>
            </a:r>
          </a:p>
          <a:p>
            <a:pPr marL="285750" indent="-285750">
              <a:buFont typeface="Courier New" panose="02070309020205020404" pitchFamily="49" charset="0"/>
              <a:buChar char="o"/>
            </a:pPr>
            <a:endParaRPr lang="en-AU" sz="1000" dirty="0" smtClean="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AU" sz="2000" dirty="0" smtClean="0">
                <a:solidFill>
                  <a:srgbClr val="000000"/>
                </a:solidFill>
                <a:latin typeface="Arial" panose="020B0604020202020204" pitchFamily="34" charset="0"/>
              </a:rPr>
              <a:t>Engagement highlighted trade-offs between supply, social costs &amp; river condition – findings showed strong </a:t>
            </a:r>
            <a:r>
              <a:rPr lang="en-AU" sz="2000" dirty="0">
                <a:solidFill>
                  <a:srgbClr val="000000"/>
                </a:solidFill>
                <a:latin typeface="Arial" panose="020B0604020202020204" pitchFamily="34" charset="0"/>
              </a:rPr>
              <a:t>support for </a:t>
            </a:r>
            <a:r>
              <a:rPr lang="en-AU" sz="2000" dirty="0" smtClean="0">
                <a:solidFill>
                  <a:srgbClr val="000000"/>
                </a:solidFill>
                <a:latin typeface="Arial" panose="020B0604020202020204" pitchFamily="34" charset="0"/>
              </a:rPr>
              <a:t>introducing e-flows to maintain/ improve Hawkesbury-Nepean River </a:t>
            </a:r>
            <a:r>
              <a:rPr lang="en-AU" sz="2000" dirty="0"/>
              <a:t/>
            </a:r>
            <a:br>
              <a:rPr lang="en-AU" sz="2000" dirty="0"/>
            </a:br>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spTree>
    <p:extLst>
      <p:ext uri="{BB962C8B-B14F-4D97-AF65-F5344CB8AC3E}">
        <p14:creationId xmlns:p14="http://schemas.microsoft.com/office/powerpoint/2010/main" val="4081311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734" y="436331"/>
            <a:ext cx="4324675" cy="3812773"/>
          </a:xfrm>
          <a:prstGeom prst="rect">
            <a:avLst/>
          </a:prstGeom>
        </p:spPr>
      </p:pic>
      <p:sp>
        <p:nvSpPr>
          <p:cNvPr id="15" name="Rectangle 14"/>
          <p:cNvSpPr/>
          <p:nvPr/>
        </p:nvSpPr>
        <p:spPr>
          <a:xfrm>
            <a:off x="3368842" y="3915424"/>
            <a:ext cx="5775158" cy="1128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3368842" y="-42303"/>
            <a:ext cx="5775158" cy="1128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5"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249898" y="1113064"/>
            <a:ext cx="4504245" cy="8648521"/>
          </a:xfrm>
          <a:prstGeom prst="rect">
            <a:avLst/>
          </a:prstGeom>
        </p:spPr>
        <p:txBody>
          <a:bodyPr wrap="square">
            <a:spAutoFit/>
          </a:bodyPr>
          <a:lstStyle/>
          <a:p>
            <a:endParaRPr lang="en-AU"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Metropolitan </a:t>
            </a:r>
            <a:r>
              <a:rPr lang="en-AU" sz="2000" dirty="0">
                <a:latin typeface="Arial" panose="020B0604020202020204" pitchFamily="34" charset="0"/>
                <a:cs typeface="Arial" panose="020B0604020202020204" pitchFamily="34" charset="0"/>
              </a:rPr>
              <a:t>Water Plan </a:t>
            </a:r>
            <a:r>
              <a:rPr lang="en-AU" sz="2000" dirty="0" smtClean="0">
                <a:latin typeface="Arial" panose="020B0604020202020204" pitchFamily="34" charset="0"/>
                <a:cs typeface="Arial" panose="020B0604020202020204" pitchFamily="34" charset="0"/>
              </a:rPr>
              <a:t>- NSW Government plan </a:t>
            </a:r>
            <a:r>
              <a:rPr lang="en-AU" sz="2000" dirty="0">
                <a:latin typeface="Arial" panose="020B0604020202020204" pitchFamily="34" charset="0"/>
                <a:cs typeface="Arial" panose="020B0604020202020204" pitchFamily="34" charset="0"/>
              </a:rPr>
              <a:t>to </a:t>
            </a:r>
            <a:r>
              <a:rPr lang="en-AU" sz="2000" dirty="0" smtClean="0">
                <a:latin typeface="Arial" panose="020B0604020202020204" pitchFamily="34" charset="0"/>
                <a:cs typeface="Arial" panose="020B0604020202020204" pitchFamily="34" charset="0"/>
              </a:rPr>
              <a:t>secure water for people and </a:t>
            </a:r>
            <a:r>
              <a:rPr lang="en-AU" sz="2000" dirty="0">
                <a:latin typeface="Arial" panose="020B0604020202020204" pitchFamily="34" charset="0"/>
                <a:cs typeface="Arial" panose="020B0604020202020204" pitchFamily="34" charset="0"/>
              </a:rPr>
              <a:t>environment of Greater </a:t>
            </a:r>
            <a:r>
              <a:rPr lang="en-AU" sz="2000" dirty="0" smtClean="0">
                <a:latin typeface="Arial" panose="020B0604020202020204" pitchFamily="34" charset="0"/>
                <a:cs typeface="Arial" panose="020B0604020202020204" pitchFamily="34" charset="0"/>
              </a:rPr>
              <a:t>Sydney</a:t>
            </a:r>
          </a:p>
          <a:p>
            <a:endParaRPr lang="en-AU" sz="1400" dirty="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2017 Plan - decision to introduce new variable e-flows from Warragamba Dam</a:t>
            </a:r>
            <a:r>
              <a:rPr lang="en-AU" sz="2000" smtClean="0">
                <a:latin typeface="Arial" panose="020B0604020202020204" pitchFamily="34" charset="0"/>
                <a:cs typeface="Arial" panose="020B0604020202020204" pitchFamily="34" charset="0"/>
              </a:rPr>
              <a:t>, which provides </a:t>
            </a:r>
            <a:r>
              <a:rPr lang="en-AU" sz="2000" dirty="0" smtClean="0">
                <a:latin typeface="Arial" panose="020B0604020202020204" pitchFamily="34" charset="0"/>
                <a:cs typeface="Arial" panose="020B0604020202020204" pitchFamily="34" charset="0"/>
              </a:rPr>
              <a:t>80% of city’s supply</a:t>
            </a:r>
          </a:p>
          <a:p>
            <a:endParaRPr lang="en-AU" sz="14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D</a:t>
            </a:r>
            <a:r>
              <a:rPr lang="en-AU" sz="2000" dirty="0" smtClean="0">
                <a:latin typeface="Arial" panose="020B0604020202020204" pitchFamily="34" charset="0"/>
                <a:cs typeface="Arial" panose="020B0604020202020204" pitchFamily="34" charset="0"/>
              </a:rPr>
              <a:t>ecision supported by:</a:t>
            </a:r>
          </a:p>
          <a:p>
            <a:pPr marL="285750" indent="-285750">
              <a:buFontTx/>
              <a:buChar char="-"/>
            </a:pPr>
            <a:r>
              <a:rPr lang="en-AU" sz="2000" dirty="0" smtClean="0">
                <a:latin typeface="Arial" panose="020B0604020202020204" pitchFamily="34" charset="0"/>
                <a:cs typeface="Arial" panose="020B0604020202020204" pitchFamily="34" charset="0"/>
              </a:rPr>
              <a:t>hydro-economic optimisation</a:t>
            </a:r>
          </a:p>
          <a:p>
            <a:pPr marL="285750" indent="-285750">
              <a:buFontTx/>
              <a:buChar char="-"/>
            </a:pPr>
            <a:r>
              <a:rPr lang="en-AU" sz="2000" dirty="0" smtClean="0">
                <a:latin typeface="Arial" panose="020B0604020202020204" pitchFamily="34" charset="0"/>
                <a:cs typeface="Arial" panose="020B0604020202020204" pitchFamily="34" charset="0"/>
              </a:rPr>
              <a:t>benefit </a:t>
            </a:r>
            <a:r>
              <a:rPr lang="en-AU" sz="2000" dirty="0">
                <a:latin typeface="Arial" panose="020B0604020202020204" pitchFamily="34" charset="0"/>
                <a:cs typeface="Arial" panose="020B0604020202020204" pitchFamily="34" charset="0"/>
              </a:rPr>
              <a:t>c</a:t>
            </a:r>
            <a:r>
              <a:rPr lang="en-AU" sz="2000" dirty="0" smtClean="0">
                <a:latin typeface="Arial" panose="020B0604020202020204" pitchFamily="34" charset="0"/>
                <a:cs typeface="Arial" panose="020B0604020202020204" pitchFamily="34" charset="0"/>
              </a:rPr>
              <a:t>ost </a:t>
            </a:r>
            <a:r>
              <a:rPr lang="en-AU" sz="2000" dirty="0">
                <a:latin typeface="Arial" panose="020B0604020202020204" pitchFamily="34" charset="0"/>
                <a:cs typeface="Arial" panose="020B0604020202020204" pitchFamily="34" charset="0"/>
              </a:rPr>
              <a:t>analysis</a:t>
            </a:r>
            <a:endParaRPr lang="en-AU" sz="2000" dirty="0" smtClean="0">
              <a:latin typeface="Arial" panose="020B0604020202020204" pitchFamily="34" charset="0"/>
              <a:cs typeface="Arial" panose="020B0604020202020204" pitchFamily="34" charset="0"/>
            </a:endParaRPr>
          </a:p>
          <a:p>
            <a:pPr marL="285750" indent="-285750">
              <a:buFontTx/>
              <a:buChar char="-"/>
            </a:pPr>
            <a:r>
              <a:rPr lang="en-AU" sz="2000" dirty="0" smtClean="0">
                <a:latin typeface="Arial" panose="020B0604020202020204" pitchFamily="34" charset="0"/>
                <a:cs typeface="Arial" panose="020B0604020202020204" pitchFamily="34" charset="0"/>
              </a:rPr>
              <a:t>findings from community engagement</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pic>
        <p:nvPicPr>
          <p:cNvPr id="17" name="Picture 16" descr="G:\Metro Water\Shared\Education Program WFL\Communications\Image Library\Recommendations report\Supply portfolio\Warragamba aerial 2012_1.JPG"/>
          <p:cNvPicPr/>
          <p:nvPr/>
        </p:nvPicPr>
        <p:blipFill>
          <a:blip r:embed="rId7">
            <a:extLst>
              <a:ext uri="{28A0092B-C50C-407E-A947-70E740481C1C}">
                <a14:useLocalDpi xmlns:a14="http://schemas.microsoft.com/office/drawing/2010/main" val="0"/>
              </a:ext>
            </a:extLst>
          </a:blip>
          <a:srcRect/>
          <a:stretch>
            <a:fillRect/>
          </a:stretch>
        </p:blipFill>
        <p:spPr bwMode="auto">
          <a:xfrm>
            <a:off x="4786734" y="3705726"/>
            <a:ext cx="4324676" cy="3144419"/>
          </a:xfrm>
          <a:prstGeom prst="rect">
            <a:avLst/>
          </a:prstGeom>
          <a:noFill/>
          <a:ln>
            <a:noFill/>
          </a:ln>
        </p:spPr>
      </p:pic>
    </p:spTree>
    <p:extLst>
      <p:ext uri="{BB962C8B-B14F-4D97-AF65-F5344CB8AC3E}">
        <p14:creationId xmlns:p14="http://schemas.microsoft.com/office/powerpoint/2010/main" val="3633451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486208"/>
            <a:ext cx="2133600" cy="365125"/>
          </a:xfrm>
          <a:prstGeom prst="rect">
            <a:avLst/>
          </a:prstGeom>
        </p:spPr>
        <p:txBody>
          <a:bodyPr/>
          <a:lstStyle/>
          <a:p>
            <a:fld id="{4D7602F9-C5F3-4749-9A0F-913AE60D5F7B}" type="slidenum">
              <a:rPr lang="en-AU" smtClean="0"/>
              <a:t>3</a:t>
            </a:fld>
            <a:endParaRPr lang="en-AU" dirty="0"/>
          </a:p>
        </p:txBody>
      </p:sp>
      <p:graphicFrame>
        <p:nvGraphicFramePr>
          <p:cNvPr id="7" name="Chart 6"/>
          <p:cNvGraphicFramePr>
            <a:graphicFrameLocks noGrp="1"/>
          </p:cNvGraphicFramePr>
          <p:nvPr>
            <p:extLst/>
          </p:nvPr>
        </p:nvGraphicFramePr>
        <p:xfrm>
          <a:off x="179512" y="908720"/>
          <a:ext cx="8784976"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p:cNvSpPr>
            <a:spLocks noGrp="1"/>
          </p:cNvSpPr>
          <p:nvPr>
            <p:ph type="title" idx="4294967295"/>
          </p:nvPr>
        </p:nvSpPr>
        <p:spPr>
          <a:xfrm>
            <a:off x="384963" y="26732"/>
            <a:ext cx="8491537" cy="850106"/>
          </a:xfrm>
          <a:prstGeom prst="rect">
            <a:avLst/>
          </a:prstGeom>
        </p:spPr>
        <p:txBody>
          <a:bodyPr>
            <a:normAutofit/>
          </a:bodyPr>
          <a:lstStyle/>
          <a:p>
            <a:pPr algn="ctr"/>
            <a:r>
              <a:rPr lang="en-AU" sz="2800" b="1" dirty="0" err="1" smtClean="0">
                <a:latin typeface="Arial" panose="020B0604020202020204" pitchFamily="34" charset="0"/>
                <a:cs typeface="Arial" panose="020B0604020202020204" pitchFamily="34" charset="0"/>
              </a:rPr>
              <a:t>MetroNet</a:t>
            </a:r>
            <a:r>
              <a:rPr lang="en-AU" sz="2800" b="1" dirty="0" smtClean="0">
                <a:latin typeface="Arial" panose="020B0604020202020204" pitchFamily="34" charset="0"/>
                <a:cs typeface="Arial" panose="020B0604020202020204" pitchFamily="34" charset="0"/>
              </a:rPr>
              <a:t> Model – Generates Pareto Fronts</a:t>
            </a:r>
            <a:endParaRPr lang="en-US" sz="2800" b="1" dirty="0">
              <a:latin typeface="Arial" panose="020B0604020202020204" pitchFamily="34" charset="0"/>
              <a:cs typeface="Arial" panose="020B0604020202020204" pitchFamily="34" charset="0"/>
            </a:endParaRPr>
          </a:p>
        </p:txBody>
      </p:sp>
      <p:sp>
        <p:nvSpPr>
          <p:cNvPr id="9" name="TextBox 8"/>
          <p:cNvSpPr txBox="1"/>
          <p:nvPr/>
        </p:nvSpPr>
        <p:spPr>
          <a:xfrm>
            <a:off x="4067944" y="3212976"/>
            <a:ext cx="2304256" cy="369332"/>
          </a:xfrm>
          <a:prstGeom prst="rect">
            <a:avLst/>
          </a:prstGeom>
          <a:noFill/>
        </p:spPr>
        <p:txBody>
          <a:bodyPr wrap="square" rtlCol="0">
            <a:spAutoFit/>
          </a:bodyPr>
          <a:lstStyle/>
          <a:p>
            <a:r>
              <a:rPr lang="en-US" dirty="0" smtClean="0">
                <a:solidFill>
                  <a:srgbClr val="7030A0"/>
                </a:solidFill>
              </a:rPr>
              <a:t>Feasible Solutions</a:t>
            </a:r>
            <a:endParaRPr lang="en-AU" dirty="0">
              <a:solidFill>
                <a:srgbClr val="7030A0"/>
              </a:solidFill>
            </a:endParaRPr>
          </a:p>
        </p:txBody>
      </p:sp>
      <p:sp>
        <p:nvSpPr>
          <p:cNvPr id="10" name="Freeform 9"/>
          <p:cNvSpPr/>
          <p:nvPr/>
        </p:nvSpPr>
        <p:spPr>
          <a:xfrm>
            <a:off x="1979712" y="1962442"/>
            <a:ext cx="5401141" cy="3365033"/>
          </a:xfrm>
          <a:custGeom>
            <a:avLst/>
            <a:gdLst>
              <a:gd name="connsiteX0" fmla="*/ 24942 w 5401141"/>
              <a:gd name="connsiteY0" fmla="*/ 3359888 h 3365033"/>
              <a:gd name="connsiteX1" fmla="*/ 365184 w 5401141"/>
              <a:gd name="connsiteY1" fmla="*/ 3349256 h 3365033"/>
              <a:gd name="connsiteX2" fmla="*/ 439612 w 5401141"/>
              <a:gd name="connsiteY2" fmla="*/ 3338623 h 3365033"/>
              <a:gd name="connsiteX3" fmla="*/ 524672 w 5401141"/>
              <a:gd name="connsiteY3" fmla="*/ 3327991 h 3365033"/>
              <a:gd name="connsiteX4" fmla="*/ 705426 w 5401141"/>
              <a:gd name="connsiteY4" fmla="*/ 3317358 h 3365033"/>
              <a:gd name="connsiteX5" fmla="*/ 1088198 w 5401141"/>
              <a:gd name="connsiteY5" fmla="*/ 3296093 h 3365033"/>
              <a:gd name="connsiteX6" fmla="*/ 1173258 w 5401141"/>
              <a:gd name="connsiteY6" fmla="*/ 3285461 h 3365033"/>
              <a:gd name="connsiteX7" fmla="*/ 1279584 w 5401141"/>
              <a:gd name="connsiteY7" fmla="*/ 3274828 h 3365033"/>
              <a:gd name="connsiteX8" fmla="*/ 1332747 w 5401141"/>
              <a:gd name="connsiteY8" fmla="*/ 3264195 h 3365033"/>
              <a:gd name="connsiteX9" fmla="*/ 1407175 w 5401141"/>
              <a:gd name="connsiteY9" fmla="*/ 3253563 h 3365033"/>
              <a:gd name="connsiteX10" fmla="*/ 1439072 w 5401141"/>
              <a:gd name="connsiteY10" fmla="*/ 3242930 h 3365033"/>
              <a:gd name="connsiteX11" fmla="*/ 1513500 w 5401141"/>
              <a:gd name="connsiteY11" fmla="*/ 3221665 h 3365033"/>
              <a:gd name="connsiteX12" fmla="*/ 1545398 w 5401141"/>
              <a:gd name="connsiteY12" fmla="*/ 3200400 h 3365033"/>
              <a:gd name="connsiteX13" fmla="*/ 1715519 w 5401141"/>
              <a:gd name="connsiteY13" fmla="*/ 3168502 h 3365033"/>
              <a:gd name="connsiteX14" fmla="*/ 1758049 w 5401141"/>
              <a:gd name="connsiteY14" fmla="*/ 3157870 h 3365033"/>
              <a:gd name="connsiteX15" fmla="*/ 2013231 w 5401141"/>
              <a:gd name="connsiteY15" fmla="*/ 3147237 h 3365033"/>
              <a:gd name="connsiteX16" fmla="*/ 2055761 w 5401141"/>
              <a:gd name="connsiteY16" fmla="*/ 3136605 h 3365033"/>
              <a:gd name="connsiteX17" fmla="*/ 2183351 w 5401141"/>
              <a:gd name="connsiteY17" fmla="*/ 3125972 h 3365033"/>
              <a:gd name="connsiteX18" fmla="*/ 2247147 w 5401141"/>
              <a:gd name="connsiteY18" fmla="*/ 3104707 h 3365033"/>
              <a:gd name="connsiteX19" fmla="*/ 2279044 w 5401141"/>
              <a:gd name="connsiteY19" fmla="*/ 3083442 h 3365033"/>
              <a:gd name="connsiteX20" fmla="*/ 2300310 w 5401141"/>
              <a:gd name="connsiteY20" fmla="*/ 3062177 h 3365033"/>
              <a:gd name="connsiteX21" fmla="*/ 2364105 w 5401141"/>
              <a:gd name="connsiteY21" fmla="*/ 3019647 h 3365033"/>
              <a:gd name="connsiteX22" fmla="*/ 2438533 w 5401141"/>
              <a:gd name="connsiteY22" fmla="*/ 2923954 h 3365033"/>
              <a:gd name="connsiteX23" fmla="*/ 2481063 w 5401141"/>
              <a:gd name="connsiteY23" fmla="*/ 2881423 h 3365033"/>
              <a:gd name="connsiteX24" fmla="*/ 2512961 w 5401141"/>
              <a:gd name="connsiteY24" fmla="*/ 2817628 h 3365033"/>
              <a:gd name="connsiteX25" fmla="*/ 2544858 w 5401141"/>
              <a:gd name="connsiteY25" fmla="*/ 2785730 h 3365033"/>
              <a:gd name="connsiteX26" fmla="*/ 2608654 w 5401141"/>
              <a:gd name="connsiteY26" fmla="*/ 2764465 h 3365033"/>
              <a:gd name="connsiteX27" fmla="*/ 2693714 w 5401141"/>
              <a:gd name="connsiteY27" fmla="*/ 2711302 h 3365033"/>
              <a:gd name="connsiteX28" fmla="*/ 2725612 w 5401141"/>
              <a:gd name="connsiteY28" fmla="*/ 2700670 h 3365033"/>
              <a:gd name="connsiteX29" fmla="*/ 2810672 w 5401141"/>
              <a:gd name="connsiteY29" fmla="*/ 2690037 h 3365033"/>
              <a:gd name="connsiteX30" fmla="*/ 2863835 w 5401141"/>
              <a:gd name="connsiteY30" fmla="*/ 2679405 h 3365033"/>
              <a:gd name="connsiteX31" fmla="*/ 2895733 w 5401141"/>
              <a:gd name="connsiteY31" fmla="*/ 2668772 h 3365033"/>
              <a:gd name="connsiteX32" fmla="*/ 3033956 w 5401141"/>
              <a:gd name="connsiteY32" fmla="*/ 2658140 h 3365033"/>
              <a:gd name="connsiteX33" fmla="*/ 3087119 w 5401141"/>
              <a:gd name="connsiteY33" fmla="*/ 2647507 h 3365033"/>
              <a:gd name="connsiteX34" fmla="*/ 3161547 w 5401141"/>
              <a:gd name="connsiteY34" fmla="*/ 2636875 h 3365033"/>
              <a:gd name="connsiteX35" fmla="*/ 3204077 w 5401141"/>
              <a:gd name="connsiteY35" fmla="*/ 2626242 h 3365033"/>
              <a:gd name="connsiteX36" fmla="*/ 3278505 w 5401141"/>
              <a:gd name="connsiteY36" fmla="*/ 2615609 h 3365033"/>
              <a:gd name="connsiteX37" fmla="*/ 3321035 w 5401141"/>
              <a:gd name="connsiteY37" fmla="*/ 2604977 h 3365033"/>
              <a:gd name="connsiteX38" fmla="*/ 3384831 w 5401141"/>
              <a:gd name="connsiteY38" fmla="*/ 2583712 h 3365033"/>
              <a:gd name="connsiteX39" fmla="*/ 3416728 w 5401141"/>
              <a:gd name="connsiteY39" fmla="*/ 2562447 h 3365033"/>
              <a:gd name="connsiteX40" fmla="*/ 3480524 w 5401141"/>
              <a:gd name="connsiteY40" fmla="*/ 2541181 h 3365033"/>
              <a:gd name="connsiteX41" fmla="*/ 3512421 w 5401141"/>
              <a:gd name="connsiteY41" fmla="*/ 2519916 h 3365033"/>
              <a:gd name="connsiteX42" fmla="*/ 3565584 w 5401141"/>
              <a:gd name="connsiteY42" fmla="*/ 2509284 h 3365033"/>
              <a:gd name="connsiteX43" fmla="*/ 3608114 w 5401141"/>
              <a:gd name="connsiteY43" fmla="*/ 2498651 h 3365033"/>
              <a:gd name="connsiteX44" fmla="*/ 3650644 w 5401141"/>
              <a:gd name="connsiteY44" fmla="*/ 2477386 h 3365033"/>
              <a:gd name="connsiteX45" fmla="*/ 3693175 w 5401141"/>
              <a:gd name="connsiteY45" fmla="*/ 2466754 h 3365033"/>
              <a:gd name="connsiteX46" fmla="*/ 3756970 w 5401141"/>
              <a:gd name="connsiteY46" fmla="*/ 2445488 h 3365033"/>
              <a:gd name="connsiteX47" fmla="*/ 3788868 w 5401141"/>
              <a:gd name="connsiteY47" fmla="*/ 2434856 h 3365033"/>
              <a:gd name="connsiteX48" fmla="*/ 3820765 w 5401141"/>
              <a:gd name="connsiteY48" fmla="*/ 2424223 h 3365033"/>
              <a:gd name="connsiteX49" fmla="*/ 4012151 w 5401141"/>
              <a:gd name="connsiteY49" fmla="*/ 2402958 h 3365033"/>
              <a:gd name="connsiteX50" fmla="*/ 4033417 w 5401141"/>
              <a:gd name="connsiteY50" fmla="*/ 2381693 h 3365033"/>
              <a:gd name="connsiteX51" fmla="*/ 4075947 w 5401141"/>
              <a:gd name="connsiteY51" fmla="*/ 2317898 h 3365033"/>
              <a:gd name="connsiteX52" fmla="*/ 4097212 w 5401141"/>
              <a:gd name="connsiteY52" fmla="*/ 2254102 h 3365033"/>
              <a:gd name="connsiteX53" fmla="*/ 4107844 w 5401141"/>
              <a:gd name="connsiteY53" fmla="*/ 2222205 h 3365033"/>
              <a:gd name="connsiteX54" fmla="*/ 4129110 w 5401141"/>
              <a:gd name="connsiteY54" fmla="*/ 2190307 h 3365033"/>
              <a:gd name="connsiteX55" fmla="*/ 4139742 w 5401141"/>
              <a:gd name="connsiteY55" fmla="*/ 2158409 h 3365033"/>
              <a:gd name="connsiteX56" fmla="*/ 4150375 w 5401141"/>
              <a:gd name="connsiteY56" fmla="*/ 2115879 h 3365033"/>
              <a:gd name="connsiteX57" fmla="*/ 4192905 w 5401141"/>
              <a:gd name="connsiteY57" fmla="*/ 2052084 h 3365033"/>
              <a:gd name="connsiteX58" fmla="*/ 4214170 w 5401141"/>
              <a:gd name="connsiteY58" fmla="*/ 1977656 h 3365033"/>
              <a:gd name="connsiteX59" fmla="*/ 4235435 w 5401141"/>
              <a:gd name="connsiteY59" fmla="*/ 1913861 h 3365033"/>
              <a:gd name="connsiteX60" fmla="*/ 4256700 w 5401141"/>
              <a:gd name="connsiteY60" fmla="*/ 1892595 h 3365033"/>
              <a:gd name="connsiteX61" fmla="*/ 4320496 w 5401141"/>
              <a:gd name="connsiteY61" fmla="*/ 1850065 h 3365033"/>
              <a:gd name="connsiteX62" fmla="*/ 4384291 w 5401141"/>
              <a:gd name="connsiteY62" fmla="*/ 1796902 h 3365033"/>
              <a:gd name="connsiteX63" fmla="*/ 4416189 w 5401141"/>
              <a:gd name="connsiteY63" fmla="*/ 1786270 h 3365033"/>
              <a:gd name="connsiteX64" fmla="*/ 4479984 w 5401141"/>
              <a:gd name="connsiteY64" fmla="*/ 1743740 h 3365033"/>
              <a:gd name="connsiteX65" fmla="*/ 4522514 w 5401141"/>
              <a:gd name="connsiteY65" fmla="*/ 1722475 h 3365033"/>
              <a:gd name="connsiteX66" fmla="*/ 4554412 w 5401141"/>
              <a:gd name="connsiteY66" fmla="*/ 1690577 h 3365033"/>
              <a:gd name="connsiteX67" fmla="*/ 4650105 w 5401141"/>
              <a:gd name="connsiteY67" fmla="*/ 1637414 h 3365033"/>
              <a:gd name="connsiteX68" fmla="*/ 4713900 w 5401141"/>
              <a:gd name="connsiteY68" fmla="*/ 1584251 h 3365033"/>
              <a:gd name="connsiteX69" fmla="*/ 4777696 w 5401141"/>
              <a:gd name="connsiteY69" fmla="*/ 1562986 h 3365033"/>
              <a:gd name="connsiteX70" fmla="*/ 4830858 w 5401141"/>
              <a:gd name="connsiteY70" fmla="*/ 1499191 h 3365033"/>
              <a:gd name="connsiteX71" fmla="*/ 4862756 w 5401141"/>
              <a:gd name="connsiteY71" fmla="*/ 1477926 h 3365033"/>
              <a:gd name="connsiteX72" fmla="*/ 4884021 w 5401141"/>
              <a:gd name="connsiteY72" fmla="*/ 1446028 h 3365033"/>
              <a:gd name="connsiteX73" fmla="*/ 4947817 w 5401141"/>
              <a:gd name="connsiteY73" fmla="*/ 1414130 h 3365033"/>
              <a:gd name="connsiteX74" fmla="*/ 5011612 w 5401141"/>
              <a:gd name="connsiteY74" fmla="*/ 1360968 h 3365033"/>
              <a:gd name="connsiteX75" fmla="*/ 5043510 w 5401141"/>
              <a:gd name="connsiteY75" fmla="*/ 1350335 h 3365033"/>
              <a:gd name="connsiteX76" fmla="*/ 5139203 w 5401141"/>
              <a:gd name="connsiteY76" fmla="*/ 1275907 h 3365033"/>
              <a:gd name="connsiteX77" fmla="*/ 5202998 w 5401141"/>
              <a:gd name="connsiteY77" fmla="*/ 1180214 h 3365033"/>
              <a:gd name="connsiteX78" fmla="*/ 5224263 w 5401141"/>
              <a:gd name="connsiteY78" fmla="*/ 1148316 h 3365033"/>
              <a:gd name="connsiteX79" fmla="*/ 5256161 w 5401141"/>
              <a:gd name="connsiteY79" fmla="*/ 1127051 h 3365033"/>
              <a:gd name="connsiteX80" fmla="*/ 5288058 w 5401141"/>
              <a:gd name="connsiteY80" fmla="*/ 1063256 h 3365033"/>
              <a:gd name="connsiteX81" fmla="*/ 5298691 w 5401141"/>
              <a:gd name="connsiteY81" fmla="*/ 1010093 h 3365033"/>
              <a:gd name="connsiteX82" fmla="*/ 5330589 w 5401141"/>
              <a:gd name="connsiteY82" fmla="*/ 988828 h 3365033"/>
              <a:gd name="connsiteX83" fmla="*/ 5373119 w 5401141"/>
              <a:gd name="connsiteY83" fmla="*/ 893135 h 3365033"/>
              <a:gd name="connsiteX84" fmla="*/ 5383751 w 5401141"/>
              <a:gd name="connsiteY84" fmla="*/ 584791 h 3365033"/>
              <a:gd name="connsiteX85" fmla="*/ 5373119 w 5401141"/>
              <a:gd name="connsiteY85" fmla="*/ 414670 h 3365033"/>
              <a:gd name="connsiteX86" fmla="*/ 5351854 w 5401141"/>
              <a:gd name="connsiteY86" fmla="*/ 350875 h 3365033"/>
              <a:gd name="connsiteX87" fmla="*/ 5341221 w 5401141"/>
              <a:gd name="connsiteY87" fmla="*/ 308344 h 3365033"/>
              <a:gd name="connsiteX88" fmla="*/ 5319956 w 5401141"/>
              <a:gd name="connsiteY88" fmla="*/ 159488 h 3365033"/>
              <a:gd name="connsiteX89" fmla="*/ 5298691 w 5401141"/>
              <a:gd name="connsiteY89" fmla="*/ 127591 h 3365033"/>
              <a:gd name="connsiteX90" fmla="*/ 5266793 w 5401141"/>
              <a:gd name="connsiteY90" fmla="*/ 116958 h 3365033"/>
              <a:gd name="connsiteX91" fmla="*/ 5192365 w 5401141"/>
              <a:gd name="connsiteY91" fmla="*/ 74428 h 3365033"/>
              <a:gd name="connsiteX92" fmla="*/ 5107305 w 5401141"/>
              <a:gd name="connsiteY92" fmla="*/ 31898 h 3365033"/>
              <a:gd name="connsiteX93" fmla="*/ 5054142 w 5401141"/>
              <a:gd name="connsiteY93" fmla="*/ 21265 h 3365033"/>
              <a:gd name="connsiteX94" fmla="*/ 5022244 w 5401141"/>
              <a:gd name="connsiteY94" fmla="*/ 10633 h 3365033"/>
              <a:gd name="connsiteX95" fmla="*/ 4979714 w 5401141"/>
              <a:gd name="connsiteY95" fmla="*/ 0 h 3365033"/>
              <a:gd name="connsiteX96" fmla="*/ 4554412 w 5401141"/>
              <a:gd name="connsiteY96" fmla="*/ 21265 h 3365033"/>
              <a:gd name="connsiteX97" fmla="*/ 4522514 w 5401141"/>
              <a:gd name="connsiteY97" fmla="*/ 31898 h 3365033"/>
              <a:gd name="connsiteX98" fmla="*/ 4469351 w 5401141"/>
              <a:gd name="connsiteY98" fmla="*/ 42530 h 3365033"/>
              <a:gd name="connsiteX99" fmla="*/ 4384291 w 5401141"/>
              <a:gd name="connsiteY99" fmla="*/ 63795 h 3365033"/>
              <a:gd name="connsiteX100" fmla="*/ 4341761 w 5401141"/>
              <a:gd name="connsiteY100" fmla="*/ 74428 h 3365033"/>
              <a:gd name="connsiteX101" fmla="*/ 4299231 w 5401141"/>
              <a:gd name="connsiteY101" fmla="*/ 85061 h 3365033"/>
              <a:gd name="connsiteX102" fmla="*/ 4203537 w 5401141"/>
              <a:gd name="connsiteY102" fmla="*/ 95693 h 3365033"/>
              <a:gd name="connsiteX103" fmla="*/ 4171640 w 5401141"/>
              <a:gd name="connsiteY103" fmla="*/ 106326 h 3365033"/>
              <a:gd name="connsiteX104" fmla="*/ 4022784 w 5401141"/>
              <a:gd name="connsiteY104" fmla="*/ 127591 h 3365033"/>
              <a:gd name="connsiteX105" fmla="*/ 3937724 w 5401141"/>
              <a:gd name="connsiteY105" fmla="*/ 148856 h 3365033"/>
              <a:gd name="connsiteX106" fmla="*/ 3703807 w 5401141"/>
              <a:gd name="connsiteY106" fmla="*/ 170121 h 3365033"/>
              <a:gd name="connsiteX107" fmla="*/ 3544319 w 5401141"/>
              <a:gd name="connsiteY107" fmla="*/ 180754 h 3365033"/>
              <a:gd name="connsiteX108" fmla="*/ 3384831 w 5401141"/>
              <a:gd name="connsiteY108" fmla="*/ 223284 h 3365033"/>
              <a:gd name="connsiteX109" fmla="*/ 3384831 w 5401141"/>
              <a:gd name="connsiteY109" fmla="*/ 223284 h 3365033"/>
              <a:gd name="connsiteX110" fmla="*/ 3267872 w 5401141"/>
              <a:gd name="connsiteY110" fmla="*/ 244549 h 3365033"/>
              <a:gd name="connsiteX111" fmla="*/ 3033956 w 5401141"/>
              <a:gd name="connsiteY111" fmla="*/ 255181 h 3365033"/>
              <a:gd name="connsiteX112" fmla="*/ 2970161 w 5401141"/>
              <a:gd name="connsiteY112" fmla="*/ 265814 h 3365033"/>
              <a:gd name="connsiteX113" fmla="*/ 2927631 w 5401141"/>
              <a:gd name="connsiteY113" fmla="*/ 276447 h 3365033"/>
              <a:gd name="connsiteX114" fmla="*/ 2863835 w 5401141"/>
              <a:gd name="connsiteY114" fmla="*/ 287079 h 3365033"/>
              <a:gd name="connsiteX115" fmla="*/ 2725612 w 5401141"/>
              <a:gd name="connsiteY115" fmla="*/ 308344 h 3365033"/>
              <a:gd name="connsiteX116" fmla="*/ 2502328 w 5401141"/>
              <a:gd name="connsiteY116" fmla="*/ 329609 h 3365033"/>
              <a:gd name="connsiteX117" fmla="*/ 2140821 w 5401141"/>
              <a:gd name="connsiteY117" fmla="*/ 350875 h 3365033"/>
              <a:gd name="connsiteX118" fmla="*/ 2077026 w 5401141"/>
              <a:gd name="connsiteY118" fmla="*/ 361507 h 3365033"/>
              <a:gd name="connsiteX119" fmla="*/ 2045128 w 5401141"/>
              <a:gd name="connsiteY119" fmla="*/ 372140 h 3365033"/>
              <a:gd name="connsiteX120" fmla="*/ 1949435 w 5401141"/>
              <a:gd name="connsiteY120" fmla="*/ 414670 h 3365033"/>
              <a:gd name="connsiteX121" fmla="*/ 1843110 w 5401141"/>
              <a:gd name="connsiteY121" fmla="*/ 425302 h 3365033"/>
              <a:gd name="connsiteX122" fmla="*/ 1609193 w 5401141"/>
              <a:gd name="connsiteY122" fmla="*/ 446568 h 3365033"/>
              <a:gd name="connsiteX123" fmla="*/ 1524133 w 5401141"/>
              <a:gd name="connsiteY123" fmla="*/ 457200 h 3365033"/>
              <a:gd name="connsiteX124" fmla="*/ 1460337 w 5401141"/>
              <a:gd name="connsiteY124" fmla="*/ 489098 h 3365033"/>
              <a:gd name="connsiteX125" fmla="*/ 1364644 w 5401141"/>
              <a:gd name="connsiteY125" fmla="*/ 510363 h 3365033"/>
              <a:gd name="connsiteX126" fmla="*/ 1247686 w 5401141"/>
              <a:gd name="connsiteY126" fmla="*/ 552893 h 3365033"/>
              <a:gd name="connsiteX127" fmla="*/ 1077565 w 5401141"/>
              <a:gd name="connsiteY127" fmla="*/ 574158 h 3365033"/>
              <a:gd name="connsiteX128" fmla="*/ 864914 w 5401141"/>
              <a:gd name="connsiteY128" fmla="*/ 595423 h 3365033"/>
              <a:gd name="connsiteX129" fmla="*/ 694793 w 5401141"/>
              <a:gd name="connsiteY129" fmla="*/ 627321 h 3365033"/>
              <a:gd name="connsiteX130" fmla="*/ 630998 w 5401141"/>
              <a:gd name="connsiteY130" fmla="*/ 648586 h 3365033"/>
              <a:gd name="connsiteX131" fmla="*/ 535305 w 5401141"/>
              <a:gd name="connsiteY131" fmla="*/ 691116 h 3365033"/>
              <a:gd name="connsiteX132" fmla="*/ 492775 w 5401141"/>
              <a:gd name="connsiteY132" fmla="*/ 701749 h 3365033"/>
              <a:gd name="connsiteX133" fmla="*/ 428979 w 5401141"/>
              <a:gd name="connsiteY133" fmla="*/ 723014 h 3365033"/>
              <a:gd name="connsiteX134" fmla="*/ 375817 w 5401141"/>
              <a:gd name="connsiteY134" fmla="*/ 776177 h 3365033"/>
              <a:gd name="connsiteX135" fmla="*/ 354551 w 5401141"/>
              <a:gd name="connsiteY135" fmla="*/ 808075 h 3365033"/>
              <a:gd name="connsiteX136" fmla="*/ 290756 w 5401141"/>
              <a:gd name="connsiteY136" fmla="*/ 850605 h 3365033"/>
              <a:gd name="connsiteX137" fmla="*/ 226961 w 5401141"/>
              <a:gd name="connsiteY137" fmla="*/ 903768 h 3365033"/>
              <a:gd name="connsiteX138" fmla="*/ 184431 w 5401141"/>
              <a:gd name="connsiteY138" fmla="*/ 967563 h 3365033"/>
              <a:gd name="connsiteX139" fmla="*/ 163165 w 5401141"/>
              <a:gd name="connsiteY139" fmla="*/ 999461 h 3365033"/>
              <a:gd name="connsiteX140" fmla="*/ 120635 w 5401141"/>
              <a:gd name="connsiteY140" fmla="*/ 1095154 h 3365033"/>
              <a:gd name="connsiteX141" fmla="*/ 110003 w 5401141"/>
              <a:gd name="connsiteY141" fmla="*/ 1169581 h 3365033"/>
              <a:gd name="connsiteX142" fmla="*/ 88737 w 5401141"/>
              <a:gd name="connsiteY142" fmla="*/ 1807535 h 3365033"/>
              <a:gd name="connsiteX143" fmla="*/ 78105 w 5401141"/>
              <a:gd name="connsiteY143" fmla="*/ 2009554 h 3365033"/>
              <a:gd name="connsiteX144" fmla="*/ 56840 w 5401141"/>
              <a:gd name="connsiteY144" fmla="*/ 2296633 h 3365033"/>
              <a:gd name="connsiteX145" fmla="*/ 46207 w 5401141"/>
              <a:gd name="connsiteY145" fmla="*/ 2573079 h 3365033"/>
              <a:gd name="connsiteX146" fmla="*/ 24942 w 5401141"/>
              <a:gd name="connsiteY146" fmla="*/ 2764465 h 3365033"/>
              <a:gd name="connsiteX147" fmla="*/ 14310 w 5401141"/>
              <a:gd name="connsiteY147" fmla="*/ 3115340 h 3365033"/>
              <a:gd name="connsiteX148" fmla="*/ 24942 w 5401141"/>
              <a:gd name="connsiteY148" fmla="*/ 3264195 h 3365033"/>
              <a:gd name="connsiteX149" fmla="*/ 24942 w 5401141"/>
              <a:gd name="connsiteY149" fmla="*/ 3359888 h 336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401141" h="3365033">
                <a:moveTo>
                  <a:pt x="24942" y="3359888"/>
                </a:moveTo>
                <a:cubicBezTo>
                  <a:pt x="81649" y="3374065"/>
                  <a:pt x="251864" y="3355067"/>
                  <a:pt x="365184" y="3349256"/>
                </a:cubicBezTo>
                <a:cubicBezTo>
                  <a:pt x="390212" y="3347973"/>
                  <a:pt x="414771" y="3341935"/>
                  <a:pt x="439612" y="3338623"/>
                </a:cubicBezTo>
                <a:cubicBezTo>
                  <a:pt x="467935" y="3334847"/>
                  <a:pt x="496189" y="3330270"/>
                  <a:pt x="524672" y="3327991"/>
                </a:cubicBezTo>
                <a:cubicBezTo>
                  <a:pt x="584835" y="3323178"/>
                  <a:pt x="645235" y="3321817"/>
                  <a:pt x="705426" y="3317358"/>
                </a:cubicBezTo>
                <a:cubicBezTo>
                  <a:pt x="1047700" y="3292005"/>
                  <a:pt x="402849" y="3322454"/>
                  <a:pt x="1088198" y="3296093"/>
                </a:cubicBezTo>
                <a:lnTo>
                  <a:pt x="1173258" y="3285461"/>
                </a:lnTo>
                <a:cubicBezTo>
                  <a:pt x="1208659" y="3281528"/>
                  <a:pt x="1244278" y="3279536"/>
                  <a:pt x="1279584" y="3274828"/>
                </a:cubicBezTo>
                <a:cubicBezTo>
                  <a:pt x="1297497" y="3272439"/>
                  <a:pt x="1314921" y="3267166"/>
                  <a:pt x="1332747" y="3264195"/>
                </a:cubicBezTo>
                <a:cubicBezTo>
                  <a:pt x="1357467" y="3260075"/>
                  <a:pt x="1382366" y="3257107"/>
                  <a:pt x="1407175" y="3253563"/>
                </a:cubicBezTo>
                <a:cubicBezTo>
                  <a:pt x="1417807" y="3250019"/>
                  <a:pt x="1428296" y="3246009"/>
                  <a:pt x="1439072" y="3242930"/>
                </a:cubicBezTo>
                <a:cubicBezTo>
                  <a:pt x="1454979" y="3238385"/>
                  <a:pt x="1496498" y="3230166"/>
                  <a:pt x="1513500" y="3221665"/>
                </a:cubicBezTo>
                <a:cubicBezTo>
                  <a:pt x="1524930" y="3215950"/>
                  <a:pt x="1533389" y="3204767"/>
                  <a:pt x="1545398" y="3200400"/>
                </a:cubicBezTo>
                <a:cubicBezTo>
                  <a:pt x="1617789" y="3174076"/>
                  <a:pt x="1640947" y="3180931"/>
                  <a:pt x="1715519" y="3168502"/>
                </a:cubicBezTo>
                <a:cubicBezTo>
                  <a:pt x="1729933" y="3166100"/>
                  <a:pt x="1743473" y="3158911"/>
                  <a:pt x="1758049" y="3157870"/>
                </a:cubicBezTo>
                <a:cubicBezTo>
                  <a:pt x="1842967" y="3151804"/>
                  <a:pt x="1928170" y="3150781"/>
                  <a:pt x="2013231" y="3147237"/>
                </a:cubicBezTo>
                <a:cubicBezTo>
                  <a:pt x="2027408" y="3143693"/>
                  <a:pt x="2041261" y="3138418"/>
                  <a:pt x="2055761" y="3136605"/>
                </a:cubicBezTo>
                <a:cubicBezTo>
                  <a:pt x="2098109" y="3131312"/>
                  <a:pt x="2141254" y="3132988"/>
                  <a:pt x="2183351" y="3125972"/>
                </a:cubicBezTo>
                <a:cubicBezTo>
                  <a:pt x="2205462" y="3122287"/>
                  <a:pt x="2228496" y="3117141"/>
                  <a:pt x="2247147" y="3104707"/>
                </a:cubicBezTo>
                <a:cubicBezTo>
                  <a:pt x="2257779" y="3097619"/>
                  <a:pt x="2269066" y="3091425"/>
                  <a:pt x="2279044" y="3083442"/>
                </a:cubicBezTo>
                <a:cubicBezTo>
                  <a:pt x="2286872" y="3077180"/>
                  <a:pt x="2292290" y="3068192"/>
                  <a:pt x="2300310" y="3062177"/>
                </a:cubicBezTo>
                <a:cubicBezTo>
                  <a:pt x="2320756" y="3046843"/>
                  <a:pt x="2364105" y="3019647"/>
                  <a:pt x="2364105" y="3019647"/>
                </a:cubicBezTo>
                <a:cubicBezTo>
                  <a:pt x="2414976" y="2943340"/>
                  <a:pt x="2388563" y="2973923"/>
                  <a:pt x="2438533" y="2923954"/>
                </a:cubicBezTo>
                <a:cubicBezTo>
                  <a:pt x="2461729" y="2854360"/>
                  <a:pt x="2429512" y="2922663"/>
                  <a:pt x="2481063" y="2881423"/>
                </a:cubicBezTo>
                <a:cubicBezTo>
                  <a:pt x="2516911" y="2852744"/>
                  <a:pt x="2490949" y="2850647"/>
                  <a:pt x="2512961" y="2817628"/>
                </a:cubicBezTo>
                <a:cubicBezTo>
                  <a:pt x="2521302" y="2805117"/>
                  <a:pt x="2531714" y="2793032"/>
                  <a:pt x="2544858" y="2785730"/>
                </a:cubicBezTo>
                <a:cubicBezTo>
                  <a:pt x="2564453" y="2774844"/>
                  <a:pt x="2608654" y="2764465"/>
                  <a:pt x="2608654" y="2764465"/>
                </a:cubicBezTo>
                <a:cubicBezTo>
                  <a:pt x="2649355" y="2733940"/>
                  <a:pt x="2648312" y="2730760"/>
                  <a:pt x="2693714" y="2711302"/>
                </a:cubicBezTo>
                <a:cubicBezTo>
                  <a:pt x="2704016" y="2706887"/>
                  <a:pt x="2714585" y="2702675"/>
                  <a:pt x="2725612" y="2700670"/>
                </a:cubicBezTo>
                <a:cubicBezTo>
                  <a:pt x="2753725" y="2695559"/>
                  <a:pt x="2782430" y="2694382"/>
                  <a:pt x="2810672" y="2690037"/>
                </a:cubicBezTo>
                <a:cubicBezTo>
                  <a:pt x="2828534" y="2687289"/>
                  <a:pt x="2846303" y="2683788"/>
                  <a:pt x="2863835" y="2679405"/>
                </a:cubicBezTo>
                <a:cubicBezTo>
                  <a:pt x="2874708" y="2676687"/>
                  <a:pt x="2884612" y="2670162"/>
                  <a:pt x="2895733" y="2668772"/>
                </a:cubicBezTo>
                <a:cubicBezTo>
                  <a:pt x="2941587" y="2663040"/>
                  <a:pt x="2987882" y="2661684"/>
                  <a:pt x="3033956" y="2658140"/>
                </a:cubicBezTo>
                <a:cubicBezTo>
                  <a:pt x="3051677" y="2654596"/>
                  <a:pt x="3069293" y="2650478"/>
                  <a:pt x="3087119" y="2647507"/>
                </a:cubicBezTo>
                <a:cubicBezTo>
                  <a:pt x="3111839" y="2643387"/>
                  <a:pt x="3136890" y="2641358"/>
                  <a:pt x="3161547" y="2636875"/>
                </a:cubicBezTo>
                <a:cubicBezTo>
                  <a:pt x="3175924" y="2634261"/>
                  <a:pt x="3189700" y="2628856"/>
                  <a:pt x="3204077" y="2626242"/>
                </a:cubicBezTo>
                <a:cubicBezTo>
                  <a:pt x="3228734" y="2621759"/>
                  <a:pt x="3253848" y="2620092"/>
                  <a:pt x="3278505" y="2615609"/>
                </a:cubicBezTo>
                <a:cubicBezTo>
                  <a:pt x="3292882" y="2612995"/>
                  <a:pt x="3307038" y="2609176"/>
                  <a:pt x="3321035" y="2604977"/>
                </a:cubicBezTo>
                <a:cubicBezTo>
                  <a:pt x="3342505" y="2598536"/>
                  <a:pt x="3384831" y="2583712"/>
                  <a:pt x="3384831" y="2583712"/>
                </a:cubicBezTo>
                <a:cubicBezTo>
                  <a:pt x="3395463" y="2576624"/>
                  <a:pt x="3405051" y="2567637"/>
                  <a:pt x="3416728" y="2562447"/>
                </a:cubicBezTo>
                <a:cubicBezTo>
                  <a:pt x="3437212" y="2553343"/>
                  <a:pt x="3461873" y="2553615"/>
                  <a:pt x="3480524" y="2541181"/>
                </a:cubicBezTo>
                <a:cubicBezTo>
                  <a:pt x="3491156" y="2534093"/>
                  <a:pt x="3500456" y="2524403"/>
                  <a:pt x="3512421" y="2519916"/>
                </a:cubicBezTo>
                <a:cubicBezTo>
                  <a:pt x="3529342" y="2513571"/>
                  <a:pt x="3547942" y="2513204"/>
                  <a:pt x="3565584" y="2509284"/>
                </a:cubicBezTo>
                <a:cubicBezTo>
                  <a:pt x="3579849" y="2506114"/>
                  <a:pt x="3594431" y="2503782"/>
                  <a:pt x="3608114" y="2498651"/>
                </a:cubicBezTo>
                <a:cubicBezTo>
                  <a:pt x="3622955" y="2493086"/>
                  <a:pt x="3635803" y="2482951"/>
                  <a:pt x="3650644" y="2477386"/>
                </a:cubicBezTo>
                <a:cubicBezTo>
                  <a:pt x="3664327" y="2472255"/>
                  <a:pt x="3679178" y="2470953"/>
                  <a:pt x="3693175" y="2466754"/>
                </a:cubicBezTo>
                <a:cubicBezTo>
                  <a:pt x="3714645" y="2460313"/>
                  <a:pt x="3735705" y="2452576"/>
                  <a:pt x="3756970" y="2445488"/>
                </a:cubicBezTo>
                <a:lnTo>
                  <a:pt x="3788868" y="2434856"/>
                </a:lnTo>
                <a:cubicBezTo>
                  <a:pt x="3799500" y="2431312"/>
                  <a:pt x="3809710" y="2426065"/>
                  <a:pt x="3820765" y="2424223"/>
                </a:cubicBezTo>
                <a:cubicBezTo>
                  <a:pt x="3926658" y="2406575"/>
                  <a:pt x="3863077" y="2415381"/>
                  <a:pt x="4012151" y="2402958"/>
                </a:cubicBezTo>
                <a:cubicBezTo>
                  <a:pt x="4019240" y="2395870"/>
                  <a:pt x="4027402" y="2389713"/>
                  <a:pt x="4033417" y="2381693"/>
                </a:cubicBezTo>
                <a:cubicBezTo>
                  <a:pt x="4048752" y="2361247"/>
                  <a:pt x="4075947" y="2317898"/>
                  <a:pt x="4075947" y="2317898"/>
                </a:cubicBezTo>
                <a:lnTo>
                  <a:pt x="4097212" y="2254102"/>
                </a:lnTo>
                <a:cubicBezTo>
                  <a:pt x="4100756" y="2243470"/>
                  <a:pt x="4101627" y="2231530"/>
                  <a:pt x="4107844" y="2222205"/>
                </a:cubicBezTo>
                <a:lnTo>
                  <a:pt x="4129110" y="2190307"/>
                </a:lnTo>
                <a:cubicBezTo>
                  <a:pt x="4132654" y="2179674"/>
                  <a:pt x="4136663" y="2169186"/>
                  <a:pt x="4139742" y="2158409"/>
                </a:cubicBezTo>
                <a:cubicBezTo>
                  <a:pt x="4143756" y="2144358"/>
                  <a:pt x="4143840" y="2128949"/>
                  <a:pt x="4150375" y="2115879"/>
                </a:cubicBezTo>
                <a:cubicBezTo>
                  <a:pt x="4161805" y="2093020"/>
                  <a:pt x="4192905" y="2052084"/>
                  <a:pt x="4192905" y="2052084"/>
                </a:cubicBezTo>
                <a:cubicBezTo>
                  <a:pt x="4228649" y="1944846"/>
                  <a:pt x="4174102" y="2111214"/>
                  <a:pt x="4214170" y="1977656"/>
                </a:cubicBezTo>
                <a:cubicBezTo>
                  <a:pt x="4220611" y="1956186"/>
                  <a:pt x="4219585" y="1929711"/>
                  <a:pt x="4235435" y="1913861"/>
                </a:cubicBezTo>
                <a:cubicBezTo>
                  <a:pt x="4242523" y="1906772"/>
                  <a:pt x="4248680" y="1898610"/>
                  <a:pt x="4256700" y="1892595"/>
                </a:cubicBezTo>
                <a:cubicBezTo>
                  <a:pt x="4277146" y="1877260"/>
                  <a:pt x="4302424" y="1868137"/>
                  <a:pt x="4320496" y="1850065"/>
                </a:cubicBezTo>
                <a:cubicBezTo>
                  <a:pt x="4344009" y="1826552"/>
                  <a:pt x="4354687" y="1811704"/>
                  <a:pt x="4384291" y="1796902"/>
                </a:cubicBezTo>
                <a:cubicBezTo>
                  <a:pt x="4394316" y="1791890"/>
                  <a:pt x="4405556" y="1789814"/>
                  <a:pt x="4416189" y="1786270"/>
                </a:cubicBezTo>
                <a:cubicBezTo>
                  <a:pt x="4437454" y="1772093"/>
                  <a:pt x="4457125" y="1755170"/>
                  <a:pt x="4479984" y="1743740"/>
                </a:cubicBezTo>
                <a:cubicBezTo>
                  <a:pt x="4494161" y="1736652"/>
                  <a:pt x="4509616" y="1731688"/>
                  <a:pt x="4522514" y="1722475"/>
                </a:cubicBezTo>
                <a:cubicBezTo>
                  <a:pt x="4534750" y="1713735"/>
                  <a:pt x="4542543" y="1699809"/>
                  <a:pt x="4554412" y="1690577"/>
                </a:cubicBezTo>
                <a:cubicBezTo>
                  <a:pt x="4609252" y="1647924"/>
                  <a:pt x="4601978" y="1653457"/>
                  <a:pt x="4650105" y="1637414"/>
                </a:cubicBezTo>
                <a:cubicBezTo>
                  <a:pt x="4670135" y="1617384"/>
                  <a:pt x="4687256" y="1596093"/>
                  <a:pt x="4713900" y="1584251"/>
                </a:cubicBezTo>
                <a:cubicBezTo>
                  <a:pt x="4734384" y="1575147"/>
                  <a:pt x="4777696" y="1562986"/>
                  <a:pt x="4777696" y="1562986"/>
                </a:cubicBezTo>
                <a:cubicBezTo>
                  <a:pt x="4798605" y="1531622"/>
                  <a:pt x="4800158" y="1524774"/>
                  <a:pt x="4830858" y="1499191"/>
                </a:cubicBezTo>
                <a:cubicBezTo>
                  <a:pt x="4840675" y="1491010"/>
                  <a:pt x="4852123" y="1485014"/>
                  <a:pt x="4862756" y="1477926"/>
                </a:cubicBezTo>
                <a:cubicBezTo>
                  <a:pt x="4869844" y="1467293"/>
                  <a:pt x="4874985" y="1455064"/>
                  <a:pt x="4884021" y="1446028"/>
                </a:cubicBezTo>
                <a:cubicBezTo>
                  <a:pt x="4904632" y="1425417"/>
                  <a:pt x="4921875" y="1422778"/>
                  <a:pt x="4947817" y="1414130"/>
                </a:cubicBezTo>
                <a:cubicBezTo>
                  <a:pt x="4971333" y="1390614"/>
                  <a:pt x="4982005" y="1375771"/>
                  <a:pt x="5011612" y="1360968"/>
                </a:cubicBezTo>
                <a:cubicBezTo>
                  <a:pt x="5021637" y="1355956"/>
                  <a:pt x="5032877" y="1353879"/>
                  <a:pt x="5043510" y="1350335"/>
                </a:cubicBezTo>
                <a:cubicBezTo>
                  <a:pt x="5115230" y="1278615"/>
                  <a:pt x="5078775" y="1296050"/>
                  <a:pt x="5139203" y="1275907"/>
                </a:cubicBezTo>
                <a:lnTo>
                  <a:pt x="5202998" y="1180214"/>
                </a:lnTo>
                <a:cubicBezTo>
                  <a:pt x="5210086" y="1169581"/>
                  <a:pt x="5213630" y="1155404"/>
                  <a:pt x="5224263" y="1148316"/>
                </a:cubicBezTo>
                <a:lnTo>
                  <a:pt x="5256161" y="1127051"/>
                </a:lnTo>
                <a:cubicBezTo>
                  <a:pt x="5276952" y="1095864"/>
                  <a:pt x="5279253" y="1098475"/>
                  <a:pt x="5288058" y="1063256"/>
                </a:cubicBezTo>
                <a:cubicBezTo>
                  <a:pt x="5292441" y="1045724"/>
                  <a:pt x="5289725" y="1025784"/>
                  <a:pt x="5298691" y="1010093"/>
                </a:cubicBezTo>
                <a:cubicBezTo>
                  <a:pt x="5305031" y="998998"/>
                  <a:pt x="5319956" y="995916"/>
                  <a:pt x="5330589" y="988828"/>
                </a:cubicBezTo>
                <a:cubicBezTo>
                  <a:pt x="5355895" y="912910"/>
                  <a:pt x="5339420" y="943684"/>
                  <a:pt x="5373119" y="893135"/>
                </a:cubicBezTo>
                <a:cubicBezTo>
                  <a:pt x="5419690" y="753421"/>
                  <a:pt x="5397163" y="846319"/>
                  <a:pt x="5383751" y="584791"/>
                </a:cubicBezTo>
                <a:cubicBezTo>
                  <a:pt x="5380841" y="528048"/>
                  <a:pt x="5380796" y="470967"/>
                  <a:pt x="5373119" y="414670"/>
                </a:cubicBezTo>
                <a:cubicBezTo>
                  <a:pt x="5370090" y="392460"/>
                  <a:pt x="5357291" y="372621"/>
                  <a:pt x="5351854" y="350875"/>
                </a:cubicBezTo>
                <a:lnTo>
                  <a:pt x="5341221" y="308344"/>
                </a:lnTo>
                <a:cubicBezTo>
                  <a:pt x="5338504" y="278457"/>
                  <a:pt x="5340412" y="200399"/>
                  <a:pt x="5319956" y="159488"/>
                </a:cubicBezTo>
                <a:cubicBezTo>
                  <a:pt x="5314241" y="148059"/>
                  <a:pt x="5308669" y="135574"/>
                  <a:pt x="5298691" y="127591"/>
                </a:cubicBezTo>
                <a:cubicBezTo>
                  <a:pt x="5289939" y="120590"/>
                  <a:pt x="5277426" y="120502"/>
                  <a:pt x="5266793" y="116958"/>
                </a:cubicBezTo>
                <a:cubicBezTo>
                  <a:pt x="5183702" y="54640"/>
                  <a:pt x="5261057" y="105652"/>
                  <a:pt x="5192365" y="74428"/>
                </a:cubicBezTo>
                <a:cubicBezTo>
                  <a:pt x="5163506" y="61310"/>
                  <a:pt x="5138389" y="38115"/>
                  <a:pt x="5107305" y="31898"/>
                </a:cubicBezTo>
                <a:cubicBezTo>
                  <a:pt x="5089584" y="28354"/>
                  <a:pt x="5071674" y="25648"/>
                  <a:pt x="5054142" y="21265"/>
                </a:cubicBezTo>
                <a:cubicBezTo>
                  <a:pt x="5043269" y="18547"/>
                  <a:pt x="5033021" y="13712"/>
                  <a:pt x="5022244" y="10633"/>
                </a:cubicBezTo>
                <a:cubicBezTo>
                  <a:pt x="5008193" y="6619"/>
                  <a:pt x="4993891" y="3544"/>
                  <a:pt x="4979714" y="0"/>
                </a:cubicBezTo>
                <a:cubicBezTo>
                  <a:pt x="4908529" y="2455"/>
                  <a:pt x="4668624" y="4949"/>
                  <a:pt x="4554412" y="21265"/>
                </a:cubicBezTo>
                <a:cubicBezTo>
                  <a:pt x="4543317" y="22850"/>
                  <a:pt x="4533387" y="29180"/>
                  <a:pt x="4522514" y="31898"/>
                </a:cubicBezTo>
                <a:cubicBezTo>
                  <a:pt x="4504982" y="36281"/>
                  <a:pt x="4486960" y="38466"/>
                  <a:pt x="4469351" y="42530"/>
                </a:cubicBezTo>
                <a:cubicBezTo>
                  <a:pt x="4440873" y="49102"/>
                  <a:pt x="4412644" y="56707"/>
                  <a:pt x="4384291" y="63795"/>
                </a:cubicBezTo>
                <a:lnTo>
                  <a:pt x="4341761" y="74428"/>
                </a:lnTo>
                <a:cubicBezTo>
                  <a:pt x="4327584" y="77972"/>
                  <a:pt x="4313755" y="83447"/>
                  <a:pt x="4299231" y="85061"/>
                </a:cubicBezTo>
                <a:lnTo>
                  <a:pt x="4203537" y="95693"/>
                </a:lnTo>
                <a:cubicBezTo>
                  <a:pt x="4192905" y="99237"/>
                  <a:pt x="4182581" y="103895"/>
                  <a:pt x="4171640" y="106326"/>
                </a:cubicBezTo>
                <a:cubicBezTo>
                  <a:pt x="4082291" y="126181"/>
                  <a:pt x="4125747" y="108285"/>
                  <a:pt x="4022784" y="127591"/>
                </a:cubicBezTo>
                <a:cubicBezTo>
                  <a:pt x="3994059" y="132977"/>
                  <a:pt x="3966805" y="145948"/>
                  <a:pt x="3937724" y="148856"/>
                </a:cubicBezTo>
                <a:cubicBezTo>
                  <a:pt x="3837561" y="158872"/>
                  <a:pt x="3808628" y="162356"/>
                  <a:pt x="3703807" y="170121"/>
                </a:cubicBezTo>
                <a:lnTo>
                  <a:pt x="3544319" y="180754"/>
                </a:lnTo>
                <a:cubicBezTo>
                  <a:pt x="3457598" y="215442"/>
                  <a:pt x="3509871" y="198276"/>
                  <a:pt x="3384831" y="223284"/>
                </a:cubicBezTo>
                <a:lnTo>
                  <a:pt x="3384831" y="223284"/>
                </a:lnTo>
                <a:cubicBezTo>
                  <a:pt x="3334079" y="240200"/>
                  <a:pt x="3343011" y="239540"/>
                  <a:pt x="3267872" y="244549"/>
                </a:cubicBezTo>
                <a:cubicBezTo>
                  <a:pt x="3189992" y="249741"/>
                  <a:pt x="3111928" y="251637"/>
                  <a:pt x="3033956" y="255181"/>
                </a:cubicBezTo>
                <a:cubicBezTo>
                  <a:pt x="3012691" y="258725"/>
                  <a:pt x="2991301" y="261586"/>
                  <a:pt x="2970161" y="265814"/>
                </a:cubicBezTo>
                <a:cubicBezTo>
                  <a:pt x="2955832" y="268680"/>
                  <a:pt x="2941960" y="273581"/>
                  <a:pt x="2927631" y="276447"/>
                </a:cubicBezTo>
                <a:cubicBezTo>
                  <a:pt x="2906491" y="280675"/>
                  <a:pt x="2885100" y="283535"/>
                  <a:pt x="2863835" y="287079"/>
                </a:cubicBezTo>
                <a:cubicBezTo>
                  <a:pt x="2796298" y="309592"/>
                  <a:pt x="2848965" y="294638"/>
                  <a:pt x="2725612" y="308344"/>
                </a:cubicBezTo>
                <a:cubicBezTo>
                  <a:pt x="2541499" y="328801"/>
                  <a:pt x="2755073" y="310168"/>
                  <a:pt x="2502328" y="329609"/>
                </a:cubicBezTo>
                <a:cubicBezTo>
                  <a:pt x="2363434" y="375910"/>
                  <a:pt x="2508227" y="331015"/>
                  <a:pt x="2140821" y="350875"/>
                </a:cubicBezTo>
                <a:cubicBezTo>
                  <a:pt x="2119294" y="352039"/>
                  <a:pt x="2098291" y="357963"/>
                  <a:pt x="2077026" y="361507"/>
                </a:cubicBezTo>
                <a:cubicBezTo>
                  <a:pt x="2066393" y="365051"/>
                  <a:pt x="2055153" y="367128"/>
                  <a:pt x="2045128" y="372140"/>
                </a:cubicBezTo>
                <a:cubicBezTo>
                  <a:pt x="1998764" y="395322"/>
                  <a:pt x="2018014" y="407812"/>
                  <a:pt x="1949435" y="414670"/>
                </a:cubicBezTo>
                <a:lnTo>
                  <a:pt x="1843110" y="425302"/>
                </a:lnTo>
                <a:cubicBezTo>
                  <a:pt x="1744309" y="458237"/>
                  <a:pt x="1840036" y="429469"/>
                  <a:pt x="1609193" y="446568"/>
                </a:cubicBezTo>
                <a:cubicBezTo>
                  <a:pt x="1580697" y="448679"/>
                  <a:pt x="1552486" y="453656"/>
                  <a:pt x="1524133" y="457200"/>
                </a:cubicBezTo>
                <a:cubicBezTo>
                  <a:pt x="1389704" y="502011"/>
                  <a:pt x="1604641" y="427255"/>
                  <a:pt x="1460337" y="489098"/>
                </a:cubicBezTo>
                <a:cubicBezTo>
                  <a:pt x="1441255" y="497276"/>
                  <a:pt x="1381455" y="505320"/>
                  <a:pt x="1364644" y="510363"/>
                </a:cubicBezTo>
                <a:cubicBezTo>
                  <a:pt x="1328119" y="521321"/>
                  <a:pt x="1285605" y="547476"/>
                  <a:pt x="1247686" y="552893"/>
                </a:cubicBezTo>
                <a:cubicBezTo>
                  <a:pt x="1141487" y="568065"/>
                  <a:pt x="1198166" y="560759"/>
                  <a:pt x="1077565" y="574158"/>
                </a:cubicBezTo>
                <a:cubicBezTo>
                  <a:pt x="985431" y="604871"/>
                  <a:pt x="1072902" y="578784"/>
                  <a:pt x="864914" y="595423"/>
                </a:cubicBezTo>
                <a:cubicBezTo>
                  <a:pt x="807390" y="600025"/>
                  <a:pt x="749748" y="609003"/>
                  <a:pt x="694793" y="627321"/>
                </a:cubicBezTo>
                <a:cubicBezTo>
                  <a:pt x="673528" y="634409"/>
                  <a:pt x="651047" y="638562"/>
                  <a:pt x="630998" y="648586"/>
                </a:cubicBezTo>
                <a:cubicBezTo>
                  <a:pt x="593943" y="667113"/>
                  <a:pt x="576035" y="677539"/>
                  <a:pt x="535305" y="691116"/>
                </a:cubicBezTo>
                <a:cubicBezTo>
                  <a:pt x="521442" y="695737"/>
                  <a:pt x="506772" y="697550"/>
                  <a:pt x="492775" y="701749"/>
                </a:cubicBezTo>
                <a:cubicBezTo>
                  <a:pt x="471305" y="708190"/>
                  <a:pt x="428979" y="723014"/>
                  <a:pt x="428979" y="723014"/>
                </a:cubicBezTo>
                <a:cubicBezTo>
                  <a:pt x="372274" y="808072"/>
                  <a:pt x="446697" y="705297"/>
                  <a:pt x="375817" y="776177"/>
                </a:cubicBezTo>
                <a:cubicBezTo>
                  <a:pt x="366781" y="785213"/>
                  <a:pt x="364168" y="799660"/>
                  <a:pt x="354551" y="808075"/>
                </a:cubicBezTo>
                <a:cubicBezTo>
                  <a:pt x="335317" y="824905"/>
                  <a:pt x="308828" y="832534"/>
                  <a:pt x="290756" y="850605"/>
                </a:cubicBezTo>
                <a:cubicBezTo>
                  <a:pt x="249822" y="891538"/>
                  <a:pt x="271369" y="874161"/>
                  <a:pt x="226961" y="903768"/>
                </a:cubicBezTo>
                <a:lnTo>
                  <a:pt x="184431" y="967563"/>
                </a:lnTo>
                <a:lnTo>
                  <a:pt x="163165" y="999461"/>
                </a:lnTo>
                <a:cubicBezTo>
                  <a:pt x="137859" y="1075379"/>
                  <a:pt x="154334" y="1044605"/>
                  <a:pt x="120635" y="1095154"/>
                </a:cubicBezTo>
                <a:cubicBezTo>
                  <a:pt x="117091" y="1119963"/>
                  <a:pt x="110786" y="1144532"/>
                  <a:pt x="110003" y="1169581"/>
                </a:cubicBezTo>
                <a:cubicBezTo>
                  <a:pt x="89839" y="1814847"/>
                  <a:pt x="163783" y="1582403"/>
                  <a:pt x="88737" y="1807535"/>
                </a:cubicBezTo>
                <a:cubicBezTo>
                  <a:pt x="85193" y="1874875"/>
                  <a:pt x="81312" y="1942197"/>
                  <a:pt x="78105" y="2009554"/>
                </a:cubicBezTo>
                <a:cubicBezTo>
                  <a:pt x="65512" y="2274001"/>
                  <a:pt x="87497" y="2173996"/>
                  <a:pt x="56840" y="2296633"/>
                </a:cubicBezTo>
                <a:cubicBezTo>
                  <a:pt x="53296" y="2388782"/>
                  <a:pt x="50930" y="2480983"/>
                  <a:pt x="46207" y="2573079"/>
                </a:cubicBezTo>
                <a:cubicBezTo>
                  <a:pt x="39576" y="2702388"/>
                  <a:pt x="42531" y="2676522"/>
                  <a:pt x="24942" y="2764465"/>
                </a:cubicBezTo>
                <a:cubicBezTo>
                  <a:pt x="21398" y="2881423"/>
                  <a:pt x="14310" y="2998328"/>
                  <a:pt x="14310" y="3115340"/>
                </a:cubicBezTo>
                <a:cubicBezTo>
                  <a:pt x="14310" y="3165085"/>
                  <a:pt x="22576" y="3214507"/>
                  <a:pt x="24942" y="3264195"/>
                </a:cubicBezTo>
                <a:cubicBezTo>
                  <a:pt x="26122" y="3288976"/>
                  <a:pt x="-31765" y="3345711"/>
                  <a:pt x="24942" y="3359888"/>
                </a:cubicBez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1989237" y="2780928"/>
            <a:ext cx="5354427" cy="2542349"/>
          </a:xfrm>
          <a:custGeom>
            <a:avLst/>
            <a:gdLst>
              <a:gd name="connsiteX0" fmla="*/ 0 w 5354427"/>
              <a:gd name="connsiteY0" fmla="*/ 2542349 h 2542349"/>
              <a:gd name="connsiteX1" fmla="*/ 443987 w 5354427"/>
              <a:gd name="connsiteY1" fmla="*/ 2537064 h 2542349"/>
              <a:gd name="connsiteX2" fmla="*/ 507413 w 5354427"/>
              <a:gd name="connsiteY2" fmla="*/ 2526493 h 2542349"/>
              <a:gd name="connsiteX3" fmla="*/ 644837 w 5354427"/>
              <a:gd name="connsiteY3" fmla="*/ 2521207 h 2542349"/>
              <a:gd name="connsiteX4" fmla="*/ 729406 w 5354427"/>
              <a:gd name="connsiteY4" fmla="*/ 2510636 h 2542349"/>
              <a:gd name="connsiteX5" fmla="*/ 850974 w 5354427"/>
              <a:gd name="connsiteY5" fmla="*/ 2505350 h 2542349"/>
              <a:gd name="connsiteX6" fmla="*/ 924972 w 5354427"/>
              <a:gd name="connsiteY6" fmla="*/ 2500065 h 2542349"/>
              <a:gd name="connsiteX7" fmla="*/ 1072967 w 5354427"/>
              <a:gd name="connsiteY7" fmla="*/ 2489494 h 2542349"/>
              <a:gd name="connsiteX8" fmla="*/ 1109966 w 5354427"/>
              <a:gd name="connsiteY8" fmla="*/ 2478923 h 2542349"/>
              <a:gd name="connsiteX9" fmla="*/ 1136393 w 5354427"/>
              <a:gd name="connsiteY9" fmla="*/ 2473637 h 2542349"/>
              <a:gd name="connsiteX10" fmla="*/ 1168107 w 5354427"/>
              <a:gd name="connsiteY10" fmla="*/ 2463066 h 2542349"/>
              <a:gd name="connsiteX11" fmla="*/ 1247390 w 5354427"/>
              <a:gd name="connsiteY11" fmla="*/ 2436638 h 2542349"/>
              <a:gd name="connsiteX12" fmla="*/ 1273818 w 5354427"/>
              <a:gd name="connsiteY12" fmla="*/ 2431353 h 2542349"/>
              <a:gd name="connsiteX13" fmla="*/ 1300246 w 5354427"/>
              <a:gd name="connsiteY13" fmla="*/ 2415496 h 2542349"/>
              <a:gd name="connsiteX14" fmla="*/ 1326673 w 5354427"/>
              <a:gd name="connsiteY14" fmla="*/ 2410211 h 2542349"/>
              <a:gd name="connsiteX15" fmla="*/ 1485240 w 5354427"/>
              <a:gd name="connsiteY15" fmla="*/ 2399639 h 2542349"/>
              <a:gd name="connsiteX16" fmla="*/ 1548666 w 5354427"/>
              <a:gd name="connsiteY16" fmla="*/ 2383783 h 2542349"/>
              <a:gd name="connsiteX17" fmla="*/ 1585665 w 5354427"/>
              <a:gd name="connsiteY17" fmla="*/ 2378497 h 2542349"/>
              <a:gd name="connsiteX18" fmla="*/ 1675519 w 5354427"/>
              <a:gd name="connsiteY18" fmla="*/ 2367926 h 2542349"/>
              <a:gd name="connsiteX19" fmla="*/ 1696662 w 5354427"/>
              <a:gd name="connsiteY19" fmla="*/ 2362641 h 2542349"/>
              <a:gd name="connsiteX20" fmla="*/ 1728375 w 5354427"/>
              <a:gd name="connsiteY20" fmla="*/ 2352070 h 2542349"/>
              <a:gd name="connsiteX21" fmla="*/ 1871085 w 5354427"/>
              <a:gd name="connsiteY21" fmla="*/ 2341498 h 2542349"/>
              <a:gd name="connsiteX22" fmla="*/ 1987367 w 5354427"/>
              <a:gd name="connsiteY22" fmla="*/ 2330927 h 2542349"/>
              <a:gd name="connsiteX23" fmla="*/ 2024366 w 5354427"/>
              <a:gd name="connsiteY23" fmla="*/ 2325642 h 2542349"/>
              <a:gd name="connsiteX24" fmla="*/ 2066650 w 5354427"/>
              <a:gd name="connsiteY24" fmla="*/ 2320356 h 2542349"/>
              <a:gd name="connsiteX25" fmla="*/ 2082507 w 5354427"/>
              <a:gd name="connsiteY25" fmla="*/ 2315071 h 2542349"/>
              <a:gd name="connsiteX26" fmla="*/ 2145933 w 5354427"/>
              <a:gd name="connsiteY26" fmla="*/ 2304500 h 2542349"/>
              <a:gd name="connsiteX27" fmla="*/ 2182932 w 5354427"/>
              <a:gd name="connsiteY27" fmla="*/ 2288643 h 2542349"/>
              <a:gd name="connsiteX28" fmla="*/ 2198789 w 5354427"/>
              <a:gd name="connsiteY28" fmla="*/ 2283357 h 2542349"/>
              <a:gd name="connsiteX29" fmla="*/ 2214646 w 5354427"/>
              <a:gd name="connsiteY29" fmla="*/ 2272786 h 2542349"/>
              <a:gd name="connsiteX30" fmla="*/ 2246359 w 5354427"/>
              <a:gd name="connsiteY30" fmla="*/ 2262215 h 2542349"/>
              <a:gd name="connsiteX31" fmla="*/ 2262215 w 5354427"/>
              <a:gd name="connsiteY31" fmla="*/ 2251644 h 2542349"/>
              <a:gd name="connsiteX32" fmla="*/ 2283358 w 5354427"/>
              <a:gd name="connsiteY32" fmla="*/ 2246359 h 2542349"/>
              <a:gd name="connsiteX33" fmla="*/ 2299214 w 5354427"/>
              <a:gd name="connsiteY33" fmla="*/ 2241073 h 2542349"/>
              <a:gd name="connsiteX34" fmla="*/ 2325642 w 5354427"/>
              <a:gd name="connsiteY34" fmla="*/ 2219931 h 2542349"/>
              <a:gd name="connsiteX35" fmla="*/ 2352070 w 5354427"/>
              <a:gd name="connsiteY35" fmla="*/ 2188217 h 2542349"/>
              <a:gd name="connsiteX36" fmla="*/ 2367926 w 5354427"/>
              <a:gd name="connsiteY36" fmla="*/ 2172361 h 2542349"/>
              <a:gd name="connsiteX37" fmla="*/ 2389069 w 5354427"/>
              <a:gd name="connsiteY37" fmla="*/ 2140648 h 2542349"/>
              <a:gd name="connsiteX38" fmla="*/ 2410211 w 5354427"/>
              <a:gd name="connsiteY38" fmla="*/ 2114220 h 2542349"/>
              <a:gd name="connsiteX39" fmla="*/ 2431353 w 5354427"/>
              <a:gd name="connsiteY39" fmla="*/ 2077221 h 2542349"/>
              <a:gd name="connsiteX40" fmla="*/ 2441924 w 5354427"/>
              <a:gd name="connsiteY40" fmla="*/ 2061364 h 2542349"/>
              <a:gd name="connsiteX41" fmla="*/ 2457781 w 5354427"/>
              <a:gd name="connsiteY41" fmla="*/ 2008509 h 2542349"/>
              <a:gd name="connsiteX42" fmla="*/ 2473637 w 5354427"/>
              <a:gd name="connsiteY42" fmla="*/ 1997938 h 2542349"/>
              <a:gd name="connsiteX43" fmla="*/ 2494780 w 5354427"/>
              <a:gd name="connsiteY43" fmla="*/ 1976796 h 2542349"/>
              <a:gd name="connsiteX44" fmla="*/ 2510636 w 5354427"/>
              <a:gd name="connsiteY44" fmla="*/ 1971510 h 2542349"/>
              <a:gd name="connsiteX45" fmla="*/ 2542350 w 5354427"/>
              <a:gd name="connsiteY45" fmla="*/ 1950368 h 2542349"/>
              <a:gd name="connsiteX46" fmla="*/ 2558206 w 5354427"/>
              <a:gd name="connsiteY46" fmla="*/ 1939797 h 2542349"/>
              <a:gd name="connsiteX47" fmla="*/ 2595205 w 5354427"/>
              <a:gd name="connsiteY47" fmla="*/ 1923940 h 2542349"/>
              <a:gd name="connsiteX48" fmla="*/ 2626918 w 5354427"/>
              <a:gd name="connsiteY48" fmla="*/ 1913369 h 2542349"/>
              <a:gd name="connsiteX49" fmla="*/ 2642775 w 5354427"/>
              <a:gd name="connsiteY49" fmla="*/ 1908083 h 2542349"/>
              <a:gd name="connsiteX50" fmla="*/ 2658632 w 5354427"/>
              <a:gd name="connsiteY50" fmla="*/ 1897512 h 2542349"/>
              <a:gd name="connsiteX51" fmla="*/ 2674488 w 5354427"/>
              <a:gd name="connsiteY51" fmla="*/ 1892227 h 2542349"/>
              <a:gd name="connsiteX52" fmla="*/ 2700916 w 5354427"/>
              <a:gd name="connsiteY52" fmla="*/ 1886941 h 2542349"/>
              <a:gd name="connsiteX53" fmla="*/ 2722058 w 5354427"/>
              <a:gd name="connsiteY53" fmla="*/ 1881656 h 2542349"/>
              <a:gd name="connsiteX54" fmla="*/ 2822484 w 5354427"/>
              <a:gd name="connsiteY54" fmla="*/ 1871085 h 2542349"/>
              <a:gd name="connsiteX55" fmla="*/ 2838340 w 5354427"/>
              <a:gd name="connsiteY55" fmla="*/ 1865799 h 2542349"/>
              <a:gd name="connsiteX56" fmla="*/ 2859482 w 5354427"/>
              <a:gd name="connsiteY56" fmla="*/ 1860513 h 2542349"/>
              <a:gd name="connsiteX57" fmla="*/ 2917624 w 5354427"/>
              <a:gd name="connsiteY57" fmla="*/ 1839371 h 2542349"/>
              <a:gd name="connsiteX58" fmla="*/ 2965193 w 5354427"/>
              <a:gd name="connsiteY58" fmla="*/ 1834086 h 2542349"/>
              <a:gd name="connsiteX59" fmla="*/ 3166044 w 5354427"/>
              <a:gd name="connsiteY59" fmla="*/ 1823515 h 2542349"/>
              <a:gd name="connsiteX60" fmla="*/ 3203043 w 5354427"/>
              <a:gd name="connsiteY60" fmla="*/ 1812944 h 2542349"/>
              <a:gd name="connsiteX61" fmla="*/ 3224185 w 5354427"/>
              <a:gd name="connsiteY61" fmla="*/ 1802372 h 2542349"/>
              <a:gd name="connsiteX62" fmla="*/ 3245328 w 5354427"/>
              <a:gd name="connsiteY62" fmla="*/ 1797087 h 2542349"/>
              <a:gd name="connsiteX63" fmla="*/ 3277041 w 5354427"/>
              <a:gd name="connsiteY63" fmla="*/ 1786516 h 2542349"/>
              <a:gd name="connsiteX64" fmla="*/ 3292898 w 5354427"/>
              <a:gd name="connsiteY64" fmla="*/ 1781230 h 2542349"/>
              <a:gd name="connsiteX65" fmla="*/ 3314040 w 5354427"/>
              <a:gd name="connsiteY65" fmla="*/ 1770659 h 2542349"/>
              <a:gd name="connsiteX66" fmla="*/ 3345753 w 5354427"/>
              <a:gd name="connsiteY66" fmla="*/ 1765374 h 2542349"/>
              <a:gd name="connsiteX67" fmla="*/ 3377466 w 5354427"/>
              <a:gd name="connsiteY67" fmla="*/ 1754802 h 2542349"/>
              <a:gd name="connsiteX68" fmla="*/ 3393323 w 5354427"/>
              <a:gd name="connsiteY68" fmla="*/ 1749517 h 2542349"/>
              <a:gd name="connsiteX69" fmla="*/ 3419751 w 5354427"/>
              <a:gd name="connsiteY69" fmla="*/ 1744231 h 2542349"/>
              <a:gd name="connsiteX70" fmla="*/ 3435607 w 5354427"/>
              <a:gd name="connsiteY70" fmla="*/ 1738946 h 2542349"/>
              <a:gd name="connsiteX71" fmla="*/ 3493748 w 5354427"/>
              <a:gd name="connsiteY71" fmla="*/ 1723089 h 2542349"/>
              <a:gd name="connsiteX72" fmla="*/ 3520176 w 5354427"/>
              <a:gd name="connsiteY72" fmla="*/ 1712518 h 2542349"/>
              <a:gd name="connsiteX73" fmla="*/ 3551889 w 5354427"/>
              <a:gd name="connsiteY73" fmla="*/ 1701947 h 2542349"/>
              <a:gd name="connsiteX74" fmla="*/ 3583603 w 5354427"/>
              <a:gd name="connsiteY74" fmla="*/ 1686090 h 2542349"/>
              <a:gd name="connsiteX75" fmla="*/ 3615316 w 5354427"/>
              <a:gd name="connsiteY75" fmla="*/ 1664948 h 2542349"/>
              <a:gd name="connsiteX76" fmla="*/ 3641744 w 5354427"/>
              <a:gd name="connsiteY76" fmla="*/ 1649091 h 2542349"/>
              <a:gd name="connsiteX77" fmla="*/ 3657600 w 5354427"/>
              <a:gd name="connsiteY77" fmla="*/ 1638520 h 2542349"/>
              <a:gd name="connsiteX78" fmla="*/ 3673457 w 5354427"/>
              <a:gd name="connsiteY78" fmla="*/ 1633235 h 2542349"/>
              <a:gd name="connsiteX79" fmla="*/ 3689314 w 5354427"/>
              <a:gd name="connsiteY79" fmla="*/ 1622664 h 2542349"/>
              <a:gd name="connsiteX80" fmla="*/ 3763311 w 5354427"/>
              <a:gd name="connsiteY80" fmla="*/ 1601522 h 2542349"/>
              <a:gd name="connsiteX81" fmla="*/ 3895450 w 5354427"/>
              <a:gd name="connsiteY81" fmla="*/ 1585665 h 2542349"/>
              <a:gd name="connsiteX82" fmla="*/ 3937735 w 5354427"/>
              <a:gd name="connsiteY82" fmla="*/ 1575094 h 2542349"/>
              <a:gd name="connsiteX83" fmla="*/ 3969448 w 5354427"/>
              <a:gd name="connsiteY83" fmla="*/ 1564523 h 2542349"/>
              <a:gd name="connsiteX84" fmla="*/ 3985304 w 5354427"/>
              <a:gd name="connsiteY84" fmla="*/ 1559237 h 2542349"/>
              <a:gd name="connsiteX85" fmla="*/ 4011732 w 5354427"/>
              <a:gd name="connsiteY85" fmla="*/ 1532809 h 2542349"/>
              <a:gd name="connsiteX86" fmla="*/ 4017018 w 5354427"/>
              <a:gd name="connsiteY86" fmla="*/ 1516953 h 2542349"/>
              <a:gd name="connsiteX87" fmla="*/ 4027589 w 5354427"/>
              <a:gd name="connsiteY87" fmla="*/ 1495811 h 2542349"/>
              <a:gd name="connsiteX88" fmla="*/ 4038160 w 5354427"/>
              <a:gd name="connsiteY88" fmla="*/ 1464097 h 2542349"/>
              <a:gd name="connsiteX89" fmla="*/ 4064588 w 5354427"/>
              <a:gd name="connsiteY89" fmla="*/ 1432384 h 2542349"/>
              <a:gd name="connsiteX90" fmla="*/ 4075159 w 5354427"/>
              <a:gd name="connsiteY90" fmla="*/ 1416527 h 2542349"/>
              <a:gd name="connsiteX91" fmla="*/ 4091015 w 5354427"/>
              <a:gd name="connsiteY91" fmla="*/ 1395385 h 2542349"/>
              <a:gd name="connsiteX92" fmla="*/ 4112158 w 5354427"/>
              <a:gd name="connsiteY92" fmla="*/ 1363672 h 2542349"/>
              <a:gd name="connsiteX93" fmla="*/ 4122729 w 5354427"/>
              <a:gd name="connsiteY93" fmla="*/ 1331959 h 2542349"/>
              <a:gd name="connsiteX94" fmla="*/ 4133300 w 5354427"/>
              <a:gd name="connsiteY94" fmla="*/ 1294960 h 2542349"/>
              <a:gd name="connsiteX95" fmla="*/ 4143871 w 5354427"/>
              <a:gd name="connsiteY95" fmla="*/ 1263246 h 2542349"/>
              <a:gd name="connsiteX96" fmla="*/ 4149156 w 5354427"/>
              <a:gd name="connsiteY96" fmla="*/ 1247390 h 2542349"/>
              <a:gd name="connsiteX97" fmla="*/ 4159728 w 5354427"/>
              <a:gd name="connsiteY97" fmla="*/ 1162821 h 2542349"/>
              <a:gd name="connsiteX98" fmla="*/ 4165013 w 5354427"/>
              <a:gd name="connsiteY98" fmla="*/ 1125822 h 2542349"/>
              <a:gd name="connsiteX99" fmla="*/ 4170299 w 5354427"/>
              <a:gd name="connsiteY99" fmla="*/ 1109965 h 2542349"/>
              <a:gd name="connsiteX100" fmla="*/ 4186155 w 5354427"/>
              <a:gd name="connsiteY100" fmla="*/ 1104680 h 2542349"/>
              <a:gd name="connsiteX101" fmla="*/ 4207298 w 5354427"/>
              <a:gd name="connsiteY101" fmla="*/ 1078252 h 2542349"/>
              <a:gd name="connsiteX102" fmla="*/ 4228440 w 5354427"/>
              <a:gd name="connsiteY102" fmla="*/ 1057110 h 2542349"/>
              <a:gd name="connsiteX103" fmla="*/ 4244296 w 5354427"/>
              <a:gd name="connsiteY103" fmla="*/ 1025397 h 2542349"/>
              <a:gd name="connsiteX104" fmla="*/ 4260153 w 5354427"/>
              <a:gd name="connsiteY104" fmla="*/ 1020111 h 2542349"/>
              <a:gd name="connsiteX105" fmla="*/ 4291866 w 5354427"/>
              <a:gd name="connsiteY105" fmla="*/ 993683 h 2542349"/>
              <a:gd name="connsiteX106" fmla="*/ 4323580 w 5354427"/>
              <a:gd name="connsiteY106" fmla="*/ 983112 h 2542349"/>
              <a:gd name="connsiteX107" fmla="*/ 4339436 w 5354427"/>
              <a:gd name="connsiteY107" fmla="*/ 967256 h 2542349"/>
              <a:gd name="connsiteX108" fmla="*/ 4387006 w 5354427"/>
              <a:gd name="connsiteY108" fmla="*/ 940828 h 2542349"/>
              <a:gd name="connsiteX109" fmla="*/ 4408148 w 5354427"/>
              <a:gd name="connsiteY109" fmla="*/ 935542 h 2542349"/>
              <a:gd name="connsiteX110" fmla="*/ 4434576 w 5354427"/>
              <a:gd name="connsiteY110" fmla="*/ 914400 h 2542349"/>
              <a:gd name="connsiteX111" fmla="*/ 4466289 w 5354427"/>
              <a:gd name="connsiteY111" fmla="*/ 893258 h 2542349"/>
              <a:gd name="connsiteX112" fmla="*/ 4482146 w 5354427"/>
              <a:gd name="connsiteY112" fmla="*/ 882687 h 2542349"/>
              <a:gd name="connsiteX113" fmla="*/ 4498003 w 5354427"/>
              <a:gd name="connsiteY113" fmla="*/ 877401 h 2542349"/>
              <a:gd name="connsiteX114" fmla="*/ 4529716 w 5354427"/>
              <a:gd name="connsiteY114" fmla="*/ 861545 h 2542349"/>
              <a:gd name="connsiteX115" fmla="*/ 4545573 w 5354427"/>
              <a:gd name="connsiteY115" fmla="*/ 850974 h 2542349"/>
              <a:gd name="connsiteX116" fmla="*/ 4556144 w 5354427"/>
              <a:gd name="connsiteY116" fmla="*/ 840402 h 2542349"/>
              <a:gd name="connsiteX117" fmla="*/ 4587857 w 5354427"/>
              <a:gd name="connsiteY117" fmla="*/ 819260 h 2542349"/>
              <a:gd name="connsiteX118" fmla="*/ 4608999 w 5354427"/>
              <a:gd name="connsiteY118" fmla="*/ 803404 h 2542349"/>
              <a:gd name="connsiteX119" fmla="*/ 4656569 w 5354427"/>
              <a:gd name="connsiteY119" fmla="*/ 771690 h 2542349"/>
              <a:gd name="connsiteX120" fmla="*/ 4672426 w 5354427"/>
              <a:gd name="connsiteY120" fmla="*/ 761119 h 2542349"/>
              <a:gd name="connsiteX121" fmla="*/ 4688282 w 5354427"/>
              <a:gd name="connsiteY121" fmla="*/ 745263 h 2542349"/>
              <a:gd name="connsiteX122" fmla="*/ 4704139 w 5354427"/>
              <a:gd name="connsiteY122" fmla="*/ 739977 h 2542349"/>
              <a:gd name="connsiteX123" fmla="*/ 4735852 w 5354427"/>
              <a:gd name="connsiteY123" fmla="*/ 718835 h 2542349"/>
              <a:gd name="connsiteX124" fmla="*/ 4767566 w 5354427"/>
              <a:gd name="connsiteY124" fmla="*/ 697693 h 2542349"/>
              <a:gd name="connsiteX125" fmla="*/ 4783422 w 5354427"/>
              <a:gd name="connsiteY125" fmla="*/ 687122 h 2542349"/>
              <a:gd name="connsiteX126" fmla="*/ 4804565 w 5354427"/>
              <a:gd name="connsiteY126" fmla="*/ 676550 h 2542349"/>
              <a:gd name="connsiteX127" fmla="*/ 4820421 w 5354427"/>
              <a:gd name="connsiteY127" fmla="*/ 660694 h 2542349"/>
              <a:gd name="connsiteX128" fmla="*/ 4836278 w 5354427"/>
              <a:gd name="connsiteY128" fmla="*/ 650123 h 2542349"/>
              <a:gd name="connsiteX129" fmla="*/ 4867991 w 5354427"/>
              <a:gd name="connsiteY129" fmla="*/ 628980 h 2542349"/>
              <a:gd name="connsiteX130" fmla="*/ 4899704 w 5354427"/>
              <a:gd name="connsiteY130" fmla="*/ 602553 h 2542349"/>
              <a:gd name="connsiteX131" fmla="*/ 4910276 w 5354427"/>
              <a:gd name="connsiteY131" fmla="*/ 591982 h 2542349"/>
              <a:gd name="connsiteX132" fmla="*/ 4941989 w 5354427"/>
              <a:gd name="connsiteY132" fmla="*/ 570839 h 2542349"/>
              <a:gd name="connsiteX133" fmla="*/ 4973702 w 5354427"/>
              <a:gd name="connsiteY133" fmla="*/ 544412 h 2542349"/>
              <a:gd name="connsiteX134" fmla="*/ 4994844 w 5354427"/>
              <a:gd name="connsiteY134" fmla="*/ 512698 h 2542349"/>
              <a:gd name="connsiteX135" fmla="*/ 5005415 w 5354427"/>
              <a:gd name="connsiteY135" fmla="*/ 496842 h 2542349"/>
              <a:gd name="connsiteX136" fmla="*/ 5015987 w 5354427"/>
              <a:gd name="connsiteY136" fmla="*/ 486271 h 2542349"/>
              <a:gd name="connsiteX137" fmla="*/ 5026558 w 5354427"/>
              <a:gd name="connsiteY137" fmla="*/ 470414 h 2542349"/>
              <a:gd name="connsiteX138" fmla="*/ 5042414 w 5354427"/>
              <a:gd name="connsiteY138" fmla="*/ 465128 h 2542349"/>
              <a:gd name="connsiteX139" fmla="*/ 5052985 w 5354427"/>
              <a:gd name="connsiteY139" fmla="*/ 449272 h 2542349"/>
              <a:gd name="connsiteX140" fmla="*/ 5068842 w 5354427"/>
              <a:gd name="connsiteY140" fmla="*/ 438701 h 2542349"/>
              <a:gd name="connsiteX141" fmla="*/ 5095270 w 5354427"/>
              <a:gd name="connsiteY141" fmla="*/ 406987 h 2542349"/>
              <a:gd name="connsiteX142" fmla="*/ 5121698 w 5354427"/>
              <a:gd name="connsiteY142" fmla="*/ 380560 h 2542349"/>
              <a:gd name="connsiteX143" fmla="*/ 5132269 w 5354427"/>
              <a:gd name="connsiteY143" fmla="*/ 364703 h 2542349"/>
              <a:gd name="connsiteX144" fmla="*/ 5148125 w 5354427"/>
              <a:gd name="connsiteY144" fmla="*/ 354132 h 2542349"/>
              <a:gd name="connsiteX145" fmla="*/ 5185124 w 5354427"/>
              <a:gd name="connsiteY145" fmla="*/ 306562 h 2542349"/>
              <a:gd name="connsiteX146" fmla="*/ 5200981 w 5354427"/>
              <a:gd name="connsiteY146" fmla="*/ 295991 h 2542349"/>
              <a:gd name="connsiteX147" fmla="*/ 5227409 w 5354427"/>
              <a:gd name="connsiteY147" fmla="*/ 269563 h 2542349"/>
              <a:gd name="connsiteX148" fmla="*/ 5232694 w 5354427"/>
              <a:gd name="connsiteY148" fmla="*/ 253707 h 2542349"/>
              <a:gd name="connsiteX149" fmla="*/ 5248551 w 5354427"/>
              <a:gd name="connsiteY149" fmla="*/ 227279 h 2542349"/>
              <a:gd name="connsiteX150" fmla="*/ 5253836 w 5354427"/>
              <a:gd name="connsiteY150" fmla="*/ 206137 h 2542349"/>
              <a:gd name="connsiteX151" fmla="*/ 5259122 w 5354427"/>
              <a:gd name="connsiteY151" fmla="*/ 190280 h 2542349"/>
              <a:gd name="connsiteX152" fmla="*/ 5264407 w 5354427"/>
              <a:gd name="connsiteY152" fmla="*/ 163852 h 2542349"/>
              <a:gd name="connsiteX153" fmla="*/ 5274978 w 5354427"/>
              <a:gd name="connsiteY153" fmla="*/ 147996 h 2542349"/>
              <a:gd name="connsiteX154" fmla="*/ 5296121 w 5354427"/>
              <a:gd name="connsiteY154" fmla="*/ 100426 h 2542349"/>
              <a:gd name="connsiteX155" fmla="*/ 5311977 w 5354427"/>
              <a:gd name="connsiteY155" fmla="*/ 68712 h 2542349"/>
              <a:gd name="connsiteX156" fmla="*/ 5338405 w 5354427"/>
              <a:gd name="connsiteY156" fmla="*/ 21142 h 2542349"/>
              <a:gd name="connsiteX157" fmla="*/ 5354262 w 5354427"/>
              <a:gd name="connsiteY157" fmla="*/ 0 h 254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5354427" h="2542349">
                <a:moveTo>
                  <a:pt x="0" y="2542349"/>
                </a:moveTo>
                <a:lnTo>
                  <a:pt x="443987" y="2537064"/>
                </a:lnTo>
                <a:cubicBezTo>
                  <a:pt x="530104" y="2535171"/>
                  <a:pt x="439761" y="2530858"/>
                  <a:pt x="507413" y="2526493"/>
                </a:cubicBezTo>
                <a:cubicBezTo>
                  <a:pt x="553160" y="2523542"/>
                  <a:pt x="599029" y="2522969"/>
                  <a:pt x="644837" y="2521207"/>
                </a:cubicBezTo>
                <a:cubicBezTo>
                  <a:pt x="679731" y="2515392"/>
                  <a:pt x="689488" y="2513055"/>
                  <a:pt x="729406" y="2510636"/>
                </a:cubicBezTo>
                <a:cubicBezTo>
                  <a:pt x="769893" y="2508182"/>
                  <a:pt x="810472" y="2507539"/>
                  <a:pt x="850974" y="2505350"/>
                </a:cubicBezTo>
                <a:cubicBezTo>
                  <a:pt x="875667" y="2504015"/>
                  <a:pt x="900306" y="2501827"/>
                  <a:pt x="924972" y="2500065"/>
                </a:cubicBezTo>
                <a:cubicBezTo>
                  <a:pt x="984554" y="2480202"/>
                  <a:pt x="920174" y="2500031"/>
                  <a:pt x="1072967" y="2489494"/>
                </a:cubicBezTo>
                <a:cubicBezTo>
                  <a:pt x="1086610" y="2488553"/>
                  <a:pt x="1097115" y="2482136"/>
                  <a:pt x="1109966" y="2478923"/>
                </a:cubicBezTo>
                <a:cubicBezTo>
                  <a:pt x="1118681" y="2476744"/>
                  <a:pt x="1127726" y="2476001"/>
                  <a:pt x="1136393" y="2473637"/>
                </a:cubicBezTo>
                <a:cubicBezTo>
                  <a:pt x="1147143" y="2470705"/>
                  <a:pt x="1157536" y="2466590"/>
                  <a:pt x="1168107" y="2463066"/>
                </a:cubicBezTo>
                <a:lnTo>
                  <a:pt x="1247390" y="2436638"/>
                </a:lnTo>
                <a:cubicBezTo>
                  <a:pt x="1255913" y="2433797"/>
                  <a:pt x="1265009" y="2433115"/>
                  <a:pt x="1273818" y="2431353"/>
                </a:cubicBezTo>
                <a:cubicBezTo>
                  <a:pt x="1282627" y="2426067"/>
                  <a:pt x="1290707" y="2419311"/>
                  <a:pt x="1300246" y="2415496"/>
                </a:cubicBezTo>
                <a:cubicBezTo>
                  <a:pt x="1308587" y="2412160"/>
                  <a:pt x="1317903" y="2412160"/>
                  <a:pt x="1326673" y="2410211"/>
                </a:cubicBezTo>
                <a:cubicBezTo>
                  <a:pt x="1402214" y="2393424"/>
                  <a:pt x="1277915" y="2407614"/>
                  <a:pt x="1485240" y="2399639"/>
                </a:cubicBezTo>
                <a:cubicBezTo>
                  <a:pt x="1527944" y="2392522"/>
                  <a:pt x="1506786" y="2397743"/>
                  <a:pt x="1548666" y="2383783"/>
                </a:cubicBezTo>
                <a:cubicBezTo>
                  <a:pt x="1560485" y="2379843"/>
                  <a:pt x="1573292" y="2379953"/>
                  <a:pt x="1585665" y="2378497"/>
                </a:cubicBezTo>
                <a:cubicBezTo>
                  <a:pt x="1621839" y="2374241"/>
                  <a:pt x="1641451" y="2374120"/>
                  <a:pt x="1675519" y="2367926"/>
                </a:cubicBezTo>
                <a:cubicBezTo>
                  <a:pt x="1682666" y="2366626"/>
                  <a:pt x="1689704" y="2364728"/>
                  <a:pt x="1696662" y="2362641"/>
                </a:cubicBezTo>
                <a:cubicBezTo>
                  <a:pt x="1707335" y="2359439"/>
                  <a:pt x="1717263" y="2352893"/>
                  <a:pt x="1728375" y="2352070"/>
                </a:cubicBezTo>
                <a:lnTo>
                  <a:pt x="1871085" y="2341498"/>
                </a:lnTo>
                <a:cubicBezTo>
                  <a:pt x="1941748" y="2329722"/>
                  <a:pt x="1862875" y="2341752"/>
                  <a:pt x="1987367" y="2330927"/>
                </a:cubicBezTo>
                <a:cubicBezTo>
                  <a:pt x="1999778" y="2329848"/>
                  <a:pt x="2012017" y="2327289"/>
                  <a:pt x="2024366" y="2325642"/>
                </a:cubicBezTo>
                <a:lnTo>
                  <a:pt x="2066650" y="2320356"/>
                </a:lnTo>
                <a:cubicBezTo>
                  <a:pt x="2071936" y="2318594"/>
                  <a:pt x="2077102" y="2316422"/>
                  <a:pt x="2082507" y="2315071"/>
                </a:cubicBezTo>
                <a:cubicBezTo>
                  <a:pt x="2103126" y="2309916"/>
                  <a:pt x="2125037" y="2307485"/>
                  <a:pt x="2145933" y="2304500"/>
                </a:cubicBezTo>
                <a:cubicBezTo>
                  <a:pt x="2183121" y="2292103"/>
                  <a:pt x="2137212" y="2308238"/>
                  <a:pt x="2182932" y="2288643"/>
                </a:cubicBezTo>
                <a:cubicBezTo>
                  <a:pt x="2188053" y="2286448"/>
                  <a:pt x="2193806" y="2285849"/>
                  <a:pt x="2198789" y="2283357"/>
                </a:cubicBezTo>
                <a:cubicBezTo>
                  <a:pt x="2204471" y="2280516"/>
                  <a:pt x="2208841" y="2275366"/>
                  <a:pt x="2214646" y="2272786"/>
                </a:cubicBezTo>
                <a:cubicBezTo>
                  <a:pt x="2224828" y="2268261"/>
                  <a:pt x="2235788" y="2265739"/>
                  <a:pt x="2246359" y="2262215"/>
                </a:cubicBezTo>
                <a:cubicBezTo>
                  <a:pt x="2252385" y="2260206"/>
                  <a:pt x="2256376" y="2254146"/>
                  <a:pt x="2262215" y="2251644"/>
                </a:cubicBezTo>
                <a:cubicBezTo>
                  <a:pt x="2268892" y="2248782"/>
                  <a:pt x="2276373" y="2248355"/>
                  <a:pt x="2283358" y="2246359"/>
                </a:cubicBezTo>
                <a:cubicBezTo>
                  <a:pt x="2288715" y="2244828"/>
                  <a:pt x="2293929" y="2242835"/>
                  <a:pt x="2299214" y="2241073"/>
                </a:cubicBezTo>
                <a:cubicBezTo>
                  <a:pt x="2322856" y="2205609"/>
                  <a:pt x="2295005" y="2240355"/>
                  <a:pt x="2325642" y="2219931"/>
                </a:cubicBezTo>
                <a:cubicBezTo>
                  <a:pt x="2343014" y="2208350"/>
                  <a:pt x="2339882" y="2202843"/>
                  <a:pt x="2352070" y="2188217"/>
                </a:cubicBezTo>
                <a:cubicBezTo>
                  <a:pt x="2356855" y="2182475"/>
                  <a:pt x="2363337" y="2178261"/>
                  <a:pt x="2367926" y="2172361"/>
                </a:cubicBezTo>
                <a:cubicBezTo>
                  <a:pt x="2375726" y="2162332"/>
                  <a:pt x="2389069" y="2140648"/>
                  <a:pt x="2389069" y="2140648"/>
                </a:cubicBezTo>
                <a:cubicBezTo>
                  <a:pt x="2399358" y="2109778"/>
                  <a:pt x="2386303" y="2138128"/>
                  <a:pt x="2410211" y="2114220"/>
                </a:cubicBezTo>
                <a:cubicBezTo>
                  <a:pt x="2418795" y="2105636"/>
                  <a:pt x="2425827" y="2086892"/>
                  <a:pt x="2431353" y="2077221"/>
                </a:cubicBezTo>
                <a:cubicBezTo>
                  <a:pt x="2434505" y="2071705"/>
                  <a:pt x="2438400" y="2066650"/>
                  <a:pt x="2441924" y="2061364"/>
                </a:cubicBezTo>
                <a:cubicBezTo>
                  <a:pt x="2444040" y="2052902"/>
                  <a:pt x="2453922" y="2011082"/>
                  <a:pt x="2457781" y="2008509"/>
                </a:cubicBezTo>
                <a:cubicBezTo>
                  <a:pt x="2463066" y="2004985"/>
                  <a:pt x="2468814" y="2002072"/>
                  <a:pt x="2473637" y="1997938"/>
                </a:cubicBezTo>
                <a:cubicBezTo>
                  <a:pt x="2481204" y="1991452"/>
                  <a:pt x="2486670" y="1982589"/>
                  <a:pt x="2494780" y="1976796"/>
                </a:cubicBezTo>
                <a:cubicBezTo>
                  <a:pt x="2499314" y="1973558"/>
                  <a:pt x="2505766" y="1974216"/>
                  <a:pt x="2510636" y="1971510"/>
                </a:cubicBezTo>
                <a:cubicBezTo>
                  <a:pt x="2521742" y="1965340"/>
                  <a:pt x="2531779" y="1957415"/>
                  <a:pt x="2542350" y="1950368"/>
                </a:cubicBezTo>
                <a:cubicBezTo>
                  <a:pt x="2547635" y="1946844"/>
                  <a:pt x="2552180" y="1941806"/>
                  <a:pt x="2558206" y="1939797"/>
                </a:cubicBezTo>
                <a:cubicBezTo>
                  <a:pt x="2609258" y="1922779"/>
                  <a:pt x="2529879" y="1950070"/>
                  <a:pt x="2595205" y="1923940"/>
                </a:cubicBezTo>
                <a:cubicBezTo>
                  <a:pt x="2605551" y="1919802"/>
                  <a:pt x="2616347" y="1916893"/>
                  <a:pt x="2626918" y="1913369"/>
                </a:cubicBezTo>
                <a:lnTo>
                  <a:pt x="2642775" y="1908083"/>
                </a:lnTo>
                <a:cubicBezTo>
                  <a:pt x="2648801" y="1906074"/>
                  <a:pt x="2652950" y="1900353"/>
                  <a:pt x="2658632" y="1897512"/>
                </a:cubicBezTo>
                <a:cubicBezTo>
                  <a:pt x="2663615" y="1895021"/>
                  <a:pt x="2669083" y="1893578"/>
                  <a:pt x="2674488" y="1892227"/>
                </a:cubicBezTo>
                <a:cubicBezTo>
                  <a:pt x="2683204" y="1890048"/>
                  <a:pt x="2692146" y="1888890"/>
                  <a:pt x="2700916" y="1886941"/>
                </a:cubicBezTo>
                <a:cubicBezTo>
                  <a:pt x="2708007" y="1885365"/>
                  <a:pt x="2714893" y="1882850"/>
                  <a:pt x="2722058" y="1881656"/>
                </a:cubicBezTo>
                <a:cubicBezTo>
                  <a:pt x="2749788" y="1877034"/>
                  <a:pt x="2796591" y="1873439"/>
                  <a:pt x="2822484" y="1871085"/>
                </a:cubicBezTo>
                <a:cubicBezTo>
                  <a:pt x="2827769" y="1869323"/>
                  <a:pt x="2832983" y="1867330"/>
                  <a:pt x="2838340" y="1865799"/>
                </a:cubicBezTo>
                <a:cubicBezTo>
                  <a:pt x="2845325" y="1863803"/>
                  <a:pt x="2852805" y="1863375"/>
                  <a:pt x="2859482" y="1860513"/>
                </a:cubicBezTo>
                <a:cubicBezTo>
                  <a:pt x="2924681" y="1832570"/>
                  <a:pt x="2783974" y="1872783"/>
                  <a:pt x="2917624" y="1839371"/>
                </a:cubicBezTo>
                <a:cubicBezTo>
                  <a:pt x="2933102" y="1835502"/>
                  <a:pt x="2949348" y="1835950"/>
                  <a:pt x="2965193" y="1834086"/>
                </a:cubicBezTo>
                <a:cubicBezTo>
                  <a:pt x="3068229" y="1821964"/>
                  <a:pt x="2962475" y="1830300"/>
                  <a:pt x="3166044" y="1823515"/>
                </a:cubicBezTo>
                <a:cubicBezTo>
                  <a:pt x="3176766" y="1820834"/>
                  <a:pt x="3192432" y="1817492"/>
                  <a:pt x="3203043" y="1812944"/>
                </a:cubicBezTo>
                <a:cubicBezTo>
                  <a:pt x="3210285" y="1809840"/>
                  <a:pt x="3216807" y="1805139"/>
                  <a:pt x="3224185" y="1802372"/>
                </a:cubicBezTo>
                <a:cubicBezTo>
                  <a:pt x="3230987" y="1799821"/>
                  <a:pt x="3238370" y="1799174"/>
                  <a:pt x="3245328" y="1797087"/>
                </a:cubicBezTo>
                <a:cubicBezTo>
                  <a:pt x="3256001" y="1793885"/>
                  <a:pt x="3266470" y="1790040"/>
                  <a:pt x="3277041" y="1786516"/>
                </a:cubicBezTo>
                <a:cubicBezTo>
                  <a:pt x="3282327" y="1784754"/>
                  <a:pt x="3287915" y="1783722"/>
                  <a:pt x="3292898" y="1781230"/>
                </a:cubicBezTo>
                <a:cubicBezTo>
                  <a:pt x="3299945" y="1777706"/>
                  <a:pt x="3306493" y="1772923"/>
                  <a:pt x="3314040" y="1770659"/>
                </a:cubicBezTo>
                <a:cubicBezTo>
                  <a:pt x="3324305" y="1767580"/>
                  <a:pt x="3335182" y="1767136"/>
                  <a:pt x="3345753" y="1765374"/>
                </a:cubicBezTo>
                <a:lnTo>
                  <a:pt x="3377466" y="1754802"/>
                </a:lnTo>
                <a:cubicBezTo>
                  <a:pt x="3382752" y="1753040"/>
                  <a:pt x="3387860" y="1750610"/>
                  <a:pt x="3393323" y="1749517"/>
                </a:cubicBezTo>
                <a:cubicBezTo>
                  <a:pt x="3402132" y="1747755"/>
                  <a:pt x="3411035" y="1746410"/>
                  <a:pt x="3419751" y="1744231"/>
                </a:cubicBezTo>
                <a:cubicBezTo>
                  <a:pt x="3425156" y="1742880"/>
                  <a:pt x="3430202" y="1740297"/>
                  <a:pt x="3435607" y="1738946"/>
                </a:cubicBezTo>
                <a:cubicBezTo>
                  <a:pt x="3470993" y="1730100"/>
                  <a:pt x="3455954" y="1738206"/>
                  <a:pt x="3493748" y="1723089"/>
                </a:cubicBezTo>
                <a:cubicBezTo>
                  <a:pt x="3502557" y="1719565"/>
                  <a:pt x="3511259" y="1715760"/>
                  <a:pt x="3520176" y="1712518"/>
                </a:cubicBezTo>
                <a:cubicBezTo>
                  <a:pt x="3530648" y="1708710"/>
                  <a:pt x="3551889" y="1701947"/>
                  <a:pt x="3551889" y="1701947"/>
                </a:cubicBezTo>
                <a:cubicBezTo>
                  <a:pt x="3576509" y="1677329"/>
                  <a:pt x="3544636" y="1705574"/>
                  <a:pt x="3583603" y="1686090"/>
                </a:cubicBezTo>
                <a:cubicBezTo>
                  <a:pt x="3594966" y="1680408"/>
                  <a:pt x="3604597" y="1671769"/>
                  <a:pt x="3615316" y="1664948"/>
                </a:cubicBezTo>
                <a:cubicBezTo>
                  <a:pt x="3623983" y="1659432"/>
                  <a:pt x="3632935" y="1654377"/>
                  <a:pt x="3641744" y="1649091"/>
                </a:cubicBezTo>
                <a:cubicBezTo>
                  <a:pt x="3647191" y="1645823"/>
                  <a:pt x="3651918" y="1641361"/>
                  <a:pt x="3657600" y="1638520"/>
                </a:cubicBezTo>
                <a:cubicBezTo>
                  <a:pt x="3662583" y="1636028"/>
                  <a:pt x="3668171" y="1634997"/>
                  <a:pt x="3673457" y="1633235"/>
                </a:cubicBezTo>
                <a:cubicBezTo>
                  <a:pt x="3678743" y="1629711"/>
                  <a:pt x="3683509" y="1625244"/>
                  <a:pt x="3689314" y="1622664"/>
                </a:cubicBezTo>
                <a:cubicBezTo>
                  <a:pt x="3703051" y="1616559"/>
                  <a:pt x="3751625" y="1602983"/>
                  <a:pt x="3763311" y="1601522"/>
                </a:cubicBezTo>
                <a:cubicBezTo>
                  <a:pt x="3863711" y="1588971"/>
                  <a:pt x="3819645" y="1594087"/>
                  <a:pt x="3895450" y="1585665"/>
                </a:cubicBezTo>
                <a:cubicBezTo>
                  <a:pt x="3943555" y="1569629"/>
                  <a:pt x="3867588" y="1594224"/>
                  <a:pt x="3937735" y="1575094"/>
                </a:cubicBezTo>
                <a:cubicBezTo>
                  <a:pt x="3948485" y="1572162"/>
                  <a:pt x="3958877" y="1568047"/>
                  <a:pt x="3969448" y="1564523"/>
                </a:cubicBezTo>
                <a:lnTo>
                  <a:pt x="3985304" y="1559237"/>
                </a:lnTo>
                <a:lnTo>
                  <a:pt x="4011732" y="1532809"/>
                </a:lnTo>
                <a:cubicBezTo>
                  <a:pt x="4015672" y="1528869"/>
                  <a:pt x="4014823" y="1522074"/>
                  <a:pt x="4017018" y="1516953"/>
                </a:cubicBezTo>
                <a:cubicBezTo>
                  <a:pt x="4020122" y="1509711"/>
                  <a:pt x="4024663" y="1503127"/>
                  <a:pt x="4027589" y="1495811"/>
                </a:cubicBezTo>
                <a:cubicBezTo>
                  <a:pt x="4031727" y="1485465"/>
                  <a:pt x="4031979" y="1473369"/>
                  <a:pt x="4038160" y="1464097"/>
                </a:cubicBezTo>
                <a:cubicBezTo>
                  <a:pt x="4064409" y="1424725"/>
                  <a:pt x="4030670" y="1473087"/>
                  <a:pt x="4064588" y="1432384"/>
                </a:cubicBezTo>
                <a:cubicBezTo>
                  <a:pt x="4068655" y="1427504"/>
                  <a:pt x="4071467" y="1421696"/>
                  <a:pt x="4075159" y="1416527"/>
                </a:cubicBezTo>
                <a:cubicBezTo>
                  <a:pt x="4080279" y="1409359"/>
                  <a:pt x="4085730" y="1402432"/>
                  <a:pt x="4091015" y="1395385"/>
                </a:cubicBezTo>
                <a:cubicBezTo>
                  <a:pt x="4108504" y="1342922"/>
                  <a:pt x="4079162" y="1423064"/>
                  <a:pt x="4112158" y="1363672"/>
                </a:cubicBezTo>
                <a:cubicBezTo>
                  <a:pt x="4117570" y="1353931"/>
                  <a:pt x="4119205" y="1342530"/>
                  <a:pt x="4122729" y="1331959"/>
                </a:cubicBezTo>
                <a:cubicBezTo>
                  <a:pt x="4140487" y="1278684"/>
                  <a:pt x="4113395" y="1361308"/>
                  <a:pt x="4133300" y="1294960"/>
                </a:cubicBezTo>
                <a:cubicBezTo>
                  <a:pt x="4136502" y="1284287"/>
                  <a:pt x="4140347" y="1273817"/>
                  <a:pt x="4143871" y="1263246"/>
                </a:cubicBezTo>
                <a:cubicBezTo>
                  <a:pt x="4145633" y="1257961"/>
                  <a:pt x="4148240" y="1252885"/>
                  <a:pt x="4149156" y="1247390"/>
                </a:cubicBezTo>
                <a:cubicBezTo>
                  <a:pt x="4159658" y="1184381"/>
                  <a:pt x="4149567" y="1249188"/>
                  <a:pt x="4159728" y="1162821"/>
                </a:cubicBezTo>
                <a:cubicBezTo>
                  <a:pt x="4161184" y="1150448"/>
                  <a:pt x="4162570" y="1138038"/>
                  <a:pt x="4165013" y="1125822"/>
                </a:cubicBezTo>
                <a:cubicBezTo>
                  <a:pt x="4166106" y="1120359"/>
                  <a:pt x="4166359" y="1113905"/>
                  <a:pt x="4170299" y="1109965"/>
                </a:cubicBezTo>
                <a:cubicBezTo>
                  <a:pt x="4174238" y="1106026"/>
                  <a:pt x="4180870" y="1106442"/>
                  <a:pt x="4186155" y="1104680"/>
                </a:cubicBezTo>
                <a:cubicBezTo>
                  <a:pt x="4224793" y="1078922"/>
                  <a:pt x="4184089" y="1110745"/>
                  <a:pt x="4207298" y="1078252"/>
                </a:cubicBezTo>
                <a:cubicBezTo>
                  <a:pt x="4213091" y="1070142"/>
                  <a:pt x="4221393" y="1064157"/>
                  <a:pt x="4228440" y="1057110"/>
                </a:cubicBezTo>
                <a:cubicBezTo>
                  <a:pt x="4231922" y="1046663"/>
                  <a:pt x="4234980" y="1032849"/>
                  <a:pt x="4244296" y="1025397"/>
                </a:cubicBezTo>
                <a:cubicBezTo>
                  <a:pt x="4248647" y="1021916"/>
                  <a:pt x="4254867" y="1021873"/>
                  <a:pt x="4260153" y="1020111"/>
                </a:cubicBezTo>
                <a:cubicBezTo>
                  <a:pt x="4270110" y="1010154"/>
                  <a:pt x="4278622" y="999569"/>
                  <a:pt x="4291866" y="993683"/>
                </a:cubicBezTo>
                <a:cubicBezTo>
                  <a:pt x="4302049" y="989157"/>
                  <a:pt x="4323580" y="983112"/>
                  <a:pt x="4323580" y="983112"/>
                </a:cubicBezTo>
                <a:cubicBezTo>
                  <a:pt x="4328865" y="977827"/>
                  <a:pt x="4333456" y="971741"/>
                  <a:pt x="4339436" y="967256"/>
                </a:cubicBezTo>
                <a:cubicBezTo>
                  <a:pt x="4346165" y="962209"/>
                  <a:pt x="4376965" y="944594"/>
                  <a:pt x="4387006" y="940828"/>
                </a:cubicBezTo>
                <a:cubicBezTo>
                  <a:pt x="4393808" y="938277"/>
                  <a:pt x="4401101" y="937304"/>
                  <a:pt x="4408148" y="935542"/>
                </a:cubicBezTo>
                <a:cubicBezTo>
                  <a:pt x="4427680" y="906245"/>
                  <a:pt x="4407544" y="929418"/>
                  <a:pt x="4434576" y="914400"/>
                </a:cubicBezTo>
                <a:cubicBezTo>
                  <a:pt x="4445682" y="908230"/>
                  <a:pt x="4455718" y="900305"/>
                  <a:pt x="4466289" y="893258"/>
                </a:cubicBezTo>
                <a:lnTo>
                  <a:pt x="4482146" y="882687"/>
                </a:lnTo>
                <a:cubicBezTo>
                  <a:pt x="4486782" y="879596"/>
                  <a:pt x="4493020" y="879893"/>
                  <a:pt x="4498003" y="877401"/>
                </a:cubicBezTo>
                <a:cubicBezTo>
                  <a:pt x="4538980" y="856912"/>
                  <a:pt x="4489865" y="874827"/>
                  <a:pt x="4529716" y="861545"/>
                </a:cubicBezTo>
                <a:cubicBezTo>
                  <a:pt x="4535002" y="858021"/>
                  <a:pt x="4540613" y="854942"/>
                  <a:pt x="4545573" y="850974"/>
                </a:cubicBezTo>
                <a:cubicBezTo>
                  <a:pt x="4549464" y="847861"/>
                  <a:pt x="4552157" y="843392"/>
                  <a:pt x="4556144" y="840402"/>
                </a:cubicBezTo>
                <a:cubicBezTo>
                  <a:pt x="4566308" y="832779"/>
                  <a:pt x="4577449" y="826546"/>
                  <a:pt x="4587857" y="819260"/>
                </a:cubicBezTo>
                <a:cubicBezTo>
                  <a:pt x="4595074" y="814208"/>
                  <a:pt x="4601782" y="808456"/>
                  <a:pt x="4608999" y="803404"/>
                </a:cubicBezTo>
                <a:cubicBezTo>
                  <a:pt x="4624612" y="792475"/>
                  <a:pt x="4640712" y="782261"/>
                  <a:pt x="4656569" y="771690"/>
                </a:cubicBezTo>
                <a:cubicBezTo>
                  <a:pt x="4661855" y="768166"/>
                  <a:pt x="4667934" y="765611"/>
                  <a:pt x="4672426" y="761119"/>
                </a:cubicBezTo>
                <a:cubicBezTo>
                  <a:pt x="4677711" y="755834"/>
                  <a:pt x="4682063" y="749409"/>
                  <a:pt x="4688282" y="745263"/>
                </a:cubicBezTo>
                <a:cubicBezTo>
                  <a:pt x="4692918" y="742172"/>
                  <a:pt x="4699269" y="742683"/>
                  <a:pt x="4704139" y="739977"/>
                </a:cubicBezTo>
                <a:cubicBezTo>
                  <a:pt x="4715245" y="733807"/>
                  <a:pt x="4725281" y="725882"/>
                  <a:pt x="4735852" y="718835"/>
                </a:cubicBezTo>
                <a:lnTo>
                  <a:pt x="4767566" y="697693"/>
                </a:lnTo>
                <a:cubicBezTo>
                  <a:pt x="4772851" y="694169"/>
                  <a:pt x="4777740" y="689963"/>
                  <a:pt x="4783422" y="687122"/>
                </a:cubicBezTo>
                <a:cubicBezTo>
                  <a:pt x="4790470" y="683598"/>
                  <a:pt x="4798153" y="681130"/>
                  <a:pt x="4804565" y="676550"/>
                </a:cubicBezTo>
                <a:cubicBezTo>
                  <a:pt x="4810647" y="672205"/>
                  <a:pt x="4814679" y="665479"/>
                  <a:pt x="4820421" y="660694"/>
                </a:cubicBezTo>
                <a:cubicBezTo>
                  <a:pt x="4825301" y="656627"/>
                  <a:pt x="4831398" y="654190"/>
                  <a:pt x="4836278" y="650123"/>
                </a:cubicBezTo>
                <a:cubicBezTo>
                  <a:pt x="4862674" y="628126"/>
                  <a:pt x="4840125" y="638270"/>
                  <a:pt x="4867991" y="628980"/>
                </a:cubicBezTo>
                <a:cubicBezTo>
                  <a:pt x="4905657" y="591316"/>
                  <a:pt x="4862912" y="631986"/>
                  <a:pt x="4899704" y="602553"/>
                </a:cubicBezTo>
                <a:cubicBezTo>
                  <a:pt x="4903595" y="599440"/>
                  <a:pt x="4906289" y="594972"/>
                  <a:pt x="4910276" y="591982"/>
                </a:cubicBezTo>
                <a:cubicBezTo>
                  <a:pt x="4920440" y="584359"/>
                  <a:pt x="4931418" y="577887"/>
                  <a:pt x="4941989" y="570839"/>
                </a:cubicBezTo>
                <a:cubicBezTo>
                  <a:pt x="4956084" y="561442"/>
                  <a:pt x="4962745" y="558500"/>
                  <a:pt x="4973702" y="544412"/>
                </a:cubicBezTo>
                <a:cubicBezTo>
                  <a:pt x="4981502" y="534383"/>
                  <a:pt x="4987797" y="523269"/>
                  <a:pt x="4994844" y="512698"/>
                </a:cubicBezTo>
                <a:lnTo>
                  <a:pt x="5005415" y="496842"/>
                </a:lnTo>
                <a:cubicBezTo>
                  <a:pt x="5008179" y="492696"/>
                  <a:pt x="5012874" y="490162"/>
                  <a:pt x="5015987" y="486271"/>
                </a:cubicBezTo>
                <a:cubicBezTo>
                  <a:pt x="5019955" y="481311"/>
                  <a:pt x="5021598" y="474383"/>
                  <a:pt x="5026558" y="470414"/>
                </a:cubicBezTo>
                <a:cubicBezTo>
                  <a:pt x="5030908" y="466933"/>
                  <a:pt x="5037129" y="466890"/>
                  <a:pt x="5042414" y="465128"/>
                </a:cubicBezTo>
                <a:cubicBezTo>
                  <a:pt x="5045938" y="459843"/>
                  <a:pt x="5048493" y="453764"/>
                  <a:pt x="5052985" y="449272"/>
                </a:cubicBezTo>
                <a:cubicBezTo>
                  <a:pt x="5057477" y="444780"/>
                  <a:pt x="5064775" y="443581"/>
                  <a:pt x="5068842" y="438701"/>
                </a:cubicBezTo>
                <a:cubicBezTo>
                  <a:pt x="5102375" y="398462"/>
                  <a:pt x="5056634" y="432746"/>
                  <a:pt x="5095270" y="406987"/>
                </a:cubicBezTo>
                <a:cubicBezTo>
                  <a:pt x="5123461" y="364701"/>
                  <a:pt x="5086458" y="415800"/>
                  <a:pt x="5121698" y="380560"/>
                </a:cubicBezTo>
                <a:cubicBezTo>
                  <a:pt x="5126190" y="376068"/>
                  <a:pt x="5127777" y="369195"/>
                  <a:pt x="5132269" y="364703"/>
                </a:cubicBezTo>
                <a:cubicBezTo>
                  <a:pt x="5136761" y="360211"/>
                  <a:pt x="5143245" y="358199"/>
                  <a:pt x="5148125" y="354132"/>
                </a:cubicBezTo>
                <a:cubicBezTo>
                  <a:pt x="5166756" y="338606"/>
                  <a:pt x="5170390" y="328663"/>
                  <a:pt x="5185124" y="306562"/>
                </a:cubicBezTo>
                <a:cubicBezTo>
                  <a:pt x="5188648" y="301276"/>
                  <a:pt x="5196200" y="300174"/>
                  <a:pt x="5200981" y="295991"/>
                </a:cubicBezTo>
                <a:cubicBezTo>
                  <a:pt x="5210357" y="287787"/>
                  <a:pt x="5227409" y="269563"/>
                  <a:pt x="5227409" y="269563"/>
                </a:cubicBezTo>
                <a:cubicBezTo>
                  <a:pt x="5229171" y="264278"/>
                  <a:pt x="5229828" y="258484"/>
                  <a:pt x="5232694" y="253707"/>
                </a:cubicBezTo>
                <a:cubicBezTo>
                  <a:pt x="5250806" y="223519"/>
                  <a:pt x="5237663" y="265388"/>
                  <a:pt x="5248551" y="227279"/>
                </a:cubicBezTo>
                <a:cubicBezTo>
                  <a:pt x="5250547" y="220294"/>
                  <a:pt x="5251840" y="213122"/>
                  <a:pt x="5253836" y="206137"/>
                </a:cubicBezTo>
                <a:cubicBezTo>
                  <a:pt x="5255367" y="200780"/>
                  <a:pt x="5257771" y="195685"/>
                  <a:pt x="5259122" y="190280"/>
                </a:cubicBezTo>
                <a:cubicBezTo>
                  <a:pt x="5261301" y="181564"/>
                  <a:pt x="5261253" y="172264"/>
                  <a:pt x="5264407" y="163852"/>
                </a:cubicBezTo>
                <a:cubicBezTo>
                  <a:pt x="5266637" y="157904"/>
                  <a:pt x="5272398" y="153801"/>
                  <a:pt x="5274978" y="147996"/>
                </a:cubicBezTo>
                <a:cubicBezTo>
                  <a:pt x="5300139" y="91387"/>
                  <a:pt x="5272198" y="136310"/>
                  <a:pt x="5296121" y="100426"/>
                </a:cubicBezTo>
                <a:cubicBezTo>
                  <a:pt x="5309402" y="60579"/>
                  <a:pt x="5291489" y="109686"/>
                  <a:pt x="5311977" y="68712"/>
                </a:cubicBezTo>
                <a:cubicBezTo>
                  <a:pt x="5321615" y="49436"/>
                  <a:pt x="5313411" y="37804"/>
                  <a:pt x="5338405" y="21142"/>
                </a:cubicBezTo>
                <a:cubicBezTo>
                  <a:pt x="5357194" y="8616"/>
                  <a:pt x="5354262" y="16924"/>
                  <a:pt x="5354262"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p:cNvSpPr/>
          <p:nvPr/>
        </p:nvSpPr>
        <p:spPr>
          <a:xfrm>
            <a:off x="1954163" y="2665487"/>
            <a:ext cx="5354427" cy="2542349"/>
          </a:xfrm>
          <a:custGeom>
            <a:avLst/>
            <a:gdLst>
              <a:gd name="connsiteX0" fmla="*/ 0 w 5354427"/>
              <a:gd name="connsiteY0" fmla="*/ 2542349 h 2542349"/>
              <a:gd name="connsiteX1" fmla="*/ 443987 w 5354427"/>
              <a:gd name="connsiteY1" fmla="*/ 2537064 h 2542349"/>
              <a:gd name="connsiteX2" fmla="*/ 507413 w 5354427"/>
              <a:gd name="connsiteY2" fmla="*/ 2526493 h 2542349"/>
              <a:gd name="connsiteX3" fmla="*/ 644837 w 5354427"/>
              <a:gd name="connsiteY3" fmla="*/ 2521207 h 2542349"/>
              <a:gd name="connsiteX4" fmla="*/ 729406 w 5354427"/>
              <a:gd name="connsiteY4" fmla="*/ 2510636 h 2542349"/>
              <a:gd name="connsiteX5" fmla="*/ 850974 w 5354427"/>
              <a:gd name="connsiteY5" fmla="*/ 2505350 h 2542349"/>
              <a:gd name="connsiteX6" fmla="*/ 924972 w 5354427"/>
              <a:gd name="connsiteY6" fmla="*/ 2500065 h 2542349"/>
              <a:gd name="connsiteX7" fmla="*/ 1072967 w 5354427"/>
              <a:gd name="connsiteY7" fmla="*/ 2489494 h 2542349"/>
              <a:gd name="connsiteX8" fmla="*/ 1109966 w 5354427"/>
              <a:gd name="connsiteY8" fmla="*/ 2478923 h 2542349"/>
              <a:gd name="connsiteX9" fmla="*/ 1136393 w 5354427"/>
              <a:gd name="connsiteY9" fmla="*/ 2473637 h 2542349"/>
              <a:gd name="connsiteX10" fmla="*/ 1168107 w 5354427"/>
              <a:gd name="connsiteY10" fmla="*/ 2463066 h 2542349"/>
              <a:gd name="connsiteX11" fmla="*/ 1247390 w 5354427"/>
              <a:gd name="connsiteY11" fmla="*/ 2436638 h 2542349"/>
              <a:gd name="connsiteX12" fmla="*/ 1273818 w 5354427"/>
              <a:gd name="connsiteY12" fmla="*/ 2431353 h 2542349"/>
              <a:gd name="connsiteX13" fmla="*/ 1300246 w 5354427"/>
              <a:gd name="connsiteY13" fmla="*/ 2415496 h 2542349"/>
              <a:gd name="connsiteX14" fmla="*/ 1326673 w 5354427"/>
              <a:gd name="connsiteY14" fmla="*/ 2410211 h 2542349"/>
              <a:gd name="connsiteX15" fmla="*/ 1485240 w 5354427"/>
              <a:gd name="connsiteY15" fmla="*/ 2399639 h 2542349"/>
              <a:gd name="connsiteX16" fmla="*/ 1548666 w 5354427"/>
              <a:gd name="connsiteY16" fmla="*/ 2383783 h 2542349"/>
              <a:gd name="connsiteX17" fmla="*/ 1585665 w 5354427"/>
              <a:gd name="connsiteY17" fmla="*/ 2378497 h 2542349"/>
              <a:gd name="connsiteX18" fmla="*/ 1675519 w 5354427"/>
              <a:gd name="connsiteY18" fmla="*/ 2367926 h 2542349"/>
              <a:gd name="connsiteX19" fmla="*/ 1696662 w 5354427"/>
              <a:gd name="connsiteY19" fmla="*/ 2362641 h 2542349"/>
              <a:gd name="connsiteX20" fmla="*/ 1728375 w 5354427"/>
              <a:gd name="connsiteY20" fmla="*/ 2352070 h 2542349"/>
              <a:gd name="connsiteX21" fmla="*/ 1871085 w 5354427"/>
              <a:gd name="connsiteY21" fmla="*/ 2341498 h 2542349"/>
              <a:gd name="connsiteX22" fmla="*/ 1987367 w 5354427"/>
              <a:gd name="connsiteY22" fmla="*/ 2330927 h 2542349"/>
              <a:gd name="connsiteX23" fmla="*/ 2024366 w 5354427"/>
              <a:gd name="connsiteY23" fmla="*/ 2325642 h 2542349"/>
              <a:gd name="connsiteX24" fmla="*/ 2066650 w 5354427"/>
              <a:gd name="connsiteY24" fmla="*/ 2320356 h 2542349"/>
              <a:gd name="connsiteX25" fmla="*/ 2082507 w 5354427"/>
              <a:gd name="connsiteY25" fmla="*/ 2315071 h 2542349"/>
              <a:gd name="connsiteX26" fmla="*/ 2145933 w 5354427"/>
              <a:gd name="connsiteY26" fmla="*/ 2304500 h 2542349"/>
              <a:gd name="connsiteX27" fmla="*/ 2182932 w 5354427"/>
              <a:gd name="connsiteY27" fmla="*/ 2288643 h 2542349"/>
              <a:gd name="connsiteX28" fmla="*/ 2198789 w 5354427"/>
              <a:gd name="connsiteY28" fmla="*/ 2283357 h 2542349"/>
              <a:gd name="connsiteX29" fmla="*/ 2214646 w 5354427"/>
              <a:gd name="connsiteY29" fmla="*/ 2272786 h 2542349"/>
              <a:gd name="connsiteX30" fmla="*/ 2246359 w 5354427"/>
              <a:gd name="connsiteY30" fmla="*/ 2262215 h 2542349"/>
              <a:gd name="connsiteX31" fmla="*/ 2262215 w 5354427"/>
              <a:gd name="connsiteY31" fmla="*/ 2251644 h 2542349"/>
              <a:gd name="connsiteX32" fmla="*/ 2283358 w 5354427"/>
              <a:gd name="connsiteY32" fmla="*/ 2246359 h 2542349"/>
              <a:gd name="connsiteX33" fmla="*/ 2299214 w 5354427"/>
              <a:gd name="connsiteY33" fmla="*/ 2241073 h 2542349"/>
              <a:gd name="connsiteX34" fmla="*/ 2325642 w 5354427"/>
              <a:gd name="connsiteY34" fmla="*/ 2219931 h 2542349"/>
              <a:gd name="connsiteX35" fmla="*/ 2352070 w 5354427"/>
              <a:gd name="connsiteY35" fmla="*/ 2188217 h 2542349"/>
              <a:gd name="connsiteX36" fmla="*/ 2367926 w 5354427"/>
              <a:gd name="connsiteY36" fmla="*/ 2172361 h 2542349"/>
              <a:gd name="connsiteX37" fmla="*/ 2389069 w 5354427"/>
              <a:gd name="connsiteY37" fmla="*/ 2140648 h 2542349"/>
              <a:gd name="connsiteX38" fmla="*/ 2410211 w 5354427"/>
              <a:gd name="connsiteY38" fmla="*/ 2114220 h 2542349"/>
              <a:gd name="connsiteX39" fmla="*/ 2431353 w 5354427"/>
              <a:gd name="connsiteY39" fmla="*/ 2077221 h 2542349"/>
              <a:gd name="connsiteX40" fmla="*/ 2441924 w 5354427"/>
              <a:gd name="connsiteY40" fmla="*/ 2061364 h 2542349"/>
              <a:gd name="connsiteX41" fmla="*/ 2457781 w 5354427"/>
              <a:gd name="connsiteY41" fmla="*/ 2008509 h 2542349"/>
              <a:gd name="connsiteX42" fmla="*/ 2473637 w 5354427"/>
              <a:gd name="connsiteY42" fmla="*/ 1997938 h 2542349"/>
              <a:gd name="connsiteX43" fmla="*/ 2494780 w 5354427"/>
              <a:gd name="connsiteY43" fmla="*/ 1976796 h 2542349"/>
              <a:gd name="connsiteX44" fmla="*/ 2510636 w 5354427"/>
              <a:gd name="connsiteY44" fmla="*/ 1971510 h 2542349"/>
              <a:gd name="connsiteX45" fmla="*/ 2542350 w 5354427"/>
              <a:gd name="connsiteY45" fmla="*/ 1950368 h 2542349"/>
              <a:gd name="connsiteX46" fmla="*/ 2558206 w 5354427"/>
              <a:gd name="connsiteY46" fmla="*/ 1939797 h 2542349"/>
              <a:gd name="connsiteX47" fmla="*/ 2595205 w 5354427"/>
              <a:gd name="connsiteY47" fmla="*/ 1923940 h 2542349"/>
              <a:gd name="connsiteX48" fmla="*/ 2626918 w 5354427"/>
              <a:gd name="connsiteY48" fmla="*/ 1913369 h 2542349"/>
              <a:gd name="connsiteX49" fmla="*/ 2642775 w 5354427"/>
              <a:gd name="connsiteY49" fmla="*/ 1908083 h 2542349"/>
              <a:gd name="connsiteX50" fmla="*/ 2658632 w 5354427"/>
              <a:gd name="connsiteY50" fmla="*/ 1897512 h 2542349"/>
              <a:gd name="connsiteX51" fmla="*/ 2674488 w 5354427"/>
              <a:gd name="connsiteY51" fmla="*/ 1892227 h 2542349"/>
              <a:gd name="connsiteX52" fmla="*/ 2700916 w 5354427"/>
              <a:gd name="connsiteY52" fmla="*/ 1886941 h 2542349"/>
              <a:gd name="connsiteX53" fmla="*/ 2722058 w 5354427"/>
              <a:gd name="connsiteY53" fmla="*/ 1881656 h 2542349"/>
              <a:gd name="connsiteX54" fmla="*/ 2822484 w 5354427"/>
              <a:gd name="connsiteY54" fmla="*/ 1871085 h 2542349"/>
              <a:gd name="connsiteX55" fmla="*/ 2838340 w 5354427"/>
              <a:gd name="connsiteY55" fmla="*/ 1865799 h 2542349"/>
              <a:gd name="connsiteX56" fmla="*/ 2859482 w 5354427"/>
              <a:gd name="connsiteY56" fmla="*/ 1860513 h 2542349"/>
              <a:gd name="connsiteX57" fmla="*/ 2917624 w 5354427"/>
              <a:gd name="connsiteY57" fmla="*/ 1839371 h 2542349"/>
              <a:gd name="connsiteX58" fmla="*/ 2965193 w 5354427"/>
              <a:gd name="connsiteY58" fmla="*/ 1834086 h 2542349"/>
              <a:gd name="connsiteX59" fmla="*/ 3166044 w 5354427"/>
              <a:gd name="connsiteY59" fmla="*/ 1823515 h 2542349"/>
              <a:gd name="connsiteX60" fmla="*/ 3203043 w 5354427"/>
              <a:gd name="connsiteY60" fmla="*/ 1812944 h 2542349"/>
              <a:gd name="connsiteX61" fmla="*/ 3224185 w 5354427"/>
              <a:gd name="connsiteY61" fmla="*/ 1802372 h 2542349"/>
              <a:gd name="connsiteX62" fmla="*/ 3245328 w 5354427"/>
              <a:gd name="connsiteY62" fmla="*/ 1797087 h 2542349"/>
              <a:gd name="connsiteX63" fmla="*/ 3277041 w 5354427"/>
              <a:gd name="connsiteY63" fmla="*/ 1786516 h 2542349"/>
              <a:gd name="connsiteX64" fmla="*/ 3292898 w 5354427"/>
              <a:gd name="connsiteY64" fmla="*/ 1781230 h 2542349"/>
              <a:gd name="connsiteX65" fmla="*/ 3314040 w 5354427"/>
              <a:gd name="connsiteY65" fmla="*/ 1770659 h 2542349"/>
              <a:gd name="connsiteX66" fmla="*/ 3345753 w 5354427"/>
              <a:gd name="connsiteY66" fmla="*/ 1765374 h 2542349"/>
              <a:gd name="connsiteX67" fmla="*/ 3377466 w 5354427"/>
              <a:gd name="connsiteY67" fmla="*/ 1754802 h 2542349"/>
              <a:gd name="connsiteX68" fmla="*/ 3393323 w 5354427"/>
              <a:gd name="connsiteY68" fmla="*/ 1749517 h 2542349"/>
              <a:gd name="connsiteX69" fmla="*/ 3419751 w 5354427"/>
              <a:gd name="connsiteY69" fmla="*/ 1744231 h 2542349"/>
              <a:gd name="connsiteX70" fmla="*/ 3435607 w 5354427"/>
              <a:gd name="connsiteY70" fmla="*/ 1738946 h 2542349"/>
              <a:gd name="connsiteX71" fmla="*/ 3493748 w 5354427"/>
              <a:gd name="connsiteY71" fmla="*/ 1723089 h 2542349"/>
              <a:gd name="connsiteX72" fmla="*/ 3520176 w 5354427"/>
              <a:gd name="connsiteY72" fmla="*/ 1712518 h 2542349"/>
              <a:gd name="connsiteX73" fmla="*/ 3551889 w 5354427"/>
              <a:gd name="connsiteY73" fmla="*/ 1701947 h 2542349"/>
              <a:gd name="connsiteX74" fmla="*/ 3583603 w 5354427"/>
              <a:gd name="connsiteY74" fmla="*/ 1686090 h 2542349"/>
              <a:gd name="connsiteX75" fmla="*/ 3615316 w 5354427"/>
              <a:gd name="connsiteY75" fmla="*/ 1664948 h 2542349"/>
              <a:gd name="connsiteX76" fmla="*/ 3641744 w 5354427"/>
              <a:gd name="connsiteY76" fmla="*/ 1649091 h 2542349"/>
              <a:gd name="connsiteX77" fmla="*/ 3657600 w 5354427"/>
              <a:gd name="connsiteY77" fmla="*/ 1638520 h 2542349"/>
              <a:gd name="connsiteX78" fmla="*/ 3673457 w 5354427"/>
              <a:gd name="connsiteY78" fmla="*/ 1633235 h 2542349"/>
              <a:gd name="connsiteX79" fmla="*/ 3689314 w 5354427"/>
              <a:gd name="connsiteY79" fmla="*/ 1622664 h 2542349"/>
              <a:gd name="connsiteX80" fmla="*/ 3763311 w 5354427"/>
              <a:gd name="connsiteY80" fmla="*/ 1601522 h 2542349"/>
              <a:gd name="connsiteX81" fmla="*/ 3895450 w 5354427"/>
              <a:gd name="connsiteY81" fmla="*/ 1585665 h 2542349"/>
              <a:gd name="connsiteX82" fmla="*/ 3937735 w 5354427"/>
              <a:gd name="connsiteY82" fmla="*/ 1575094 h 2542349"/>
              <a:gd name="connsiteX83" fmla="*/ 3969448 w 5354427"/>
              <a:gd name="connsiteY83" fmla="*/ 1564523 h 2542349"/>
              <a:gd name="connsiteX84" fmla="*/ 3985304 w 5354427"/>
              <a:gd name="connsiteY84" fmla="*/ 1559237 h 2542349"/>
              <a:gd name="connsiteX85" fmla="*/ 4011732 w 5354427"/>
              <a:gd name="connsiteY85" fmla="*/ 1532809 h 2542349"/>
              <a:gd name="connsiteX86" fmla="*/ 4017018 w 5354427"/>
              <a:gd name="connsiteY86" fmla="*/ 1516953 h 2542349"/>
              <a:gd name="connsiteX87" fmla="*/ 4027589 w 5354427"/>
              <a:gd name="connsiteY87" fmla="*/ 1495811 h 2542349"/>
              <a:gd name="connsiteX88" fmla="*/ 4038160 w 5354427"/>
              <a:gd name="connsiteY88" fmla="*/ 1464097 h 2542349"/>
              <a:gd name="connsiteX89" fmla="*/ 4064588 w 5354427"/>
              <a:gd name="connsiteY89" fmla="*/ 1432384 h 2542349"/>
              <a:gd name="connsiteX90" fmla="*/ 4075159 w 5354427"/>
              <a:gd name="connsiteY90" fmla="*/ 1416527 h 2542349"/>
              <a:gd name="connsiteX91" fmla="*/ 4091015 w 5354427"/>
              <a:gd name="connsiteY91" fmla="*/ 1395385 h 2542349"/>
              <a:gd name="connsiteX92" fmla="*/ 4112158 w 5354427"/>
              <a:gd name="connsiteY92" fmla="*/ 1363672 h 2542349"/>
              <a:gd name="connsiteX93" fmla="*/ 4122729 w 5354427"/>
              <a:gd name="connsiteY93" fmla="*/ 1331959 h 2542349"/>
              <a:gd name="connsiteX94" fmla="*/ 4133300 w 5354427"/>
              <a:gd name="connsiteY94" fmla="*/ 1294960 h 2542349"/>
              <a:gd name="connsiteX95" fmla="*/ 4143871 w 5354427"/>
              <a:gd name="connsiteY95" fmla="*/ 1263246 h 2542349"/>
              <a:gd name="connsiteX96" fmla="*/ 4149156 w 5354427"/>
              <a:gd name="connsiteY96" fmla="*/ 1247390 h 2542349"/>
              <a:gd name="connsiteX97" fmla="*/ 4159728 w 5354427"/>
              <a:gd name="connsiteY97" fmla="*/ 1162821 h 2542349"/>
              <a:gd name="connsiteX98" fmla="*/ 4165013 w 5354427"/>
              <a:gd name="connsiteY98" fmla="*/ 1125822 h 2542349"/>
              <a:gd name="connsiteX99" fmla="*/ 4170299 w 5354427"/>
              <a:gd name="connsiteY99" fmla="*/ 1109965 h 2542349"/>
              <a:gd name="connsiteX100" fmla="*/ 4186155 w 5354427"/>
              <a:gd name="connsiteY100" fmla="*/ 1104680 h 2542349"/>
              <a:gd name="connsiteX101" fmla="*/ 4207298 w 5354427"/>
              <a:gd name="connsiteY101" fmla="*/ 1078252 h 2542349"/>
              <a:gd name="connsiteX102" fmla="*/ 4228440 w 5354427"/>
              <a:gd name="connsiteY102" fmla="*/ 1057110 h 2542349"/>
              <a:gd name="connsiteX103" fmla="*/ 4244296 w 5354427"/>
              <a:gd name="connsiteY103" fmla="*/ 1025397 h 2542349"/>
              <a:gd name="connsiteX104" fmla="*/ 4260153 w 5354427"/>
              <a:gd name="connsiteY104" fmla="*/ 1020111 h 2542349"/>
              <a:gd name="connsiteX105" fmla="*/ 4291866 w 5354427"/>
              <a:gd name="connsiteY105" fmla="*/ 993683 h 2542349"/>
              <a:gd name="connsiteX106" fmla="*/ 4323580 w 5354427"/>
              <a:gd name="connsiteY106" fmla="*/ 983112 h 2542349"/>
              <a:gd name="connsiteX107" fmla="*/ 4339436 w 5354427"/>
              <a:gd name="connsiteY107" fmla="*/ 967256 h 2542349"/>
              <a:gd name="connsiteX108" fmla="*/ 4387006 w 5354427"/>
              <a:gd name="connsiteY108" fmla="*/ 940828 h 2542349"/>
              <a:gd name="connsiteX109" fmla="*/ 4408148 w 5354427"/>
              <a:gd name="connsiteY109" fmla="*/ 935542 h 2542349"/>
              <a:gd name="connsiteX110" fmla="*/ 4434576 w 5354427"/>
              <a:gd name="connsiteY110" fmla="*/ 914400 h 2542349"/>
              <a:gd name="connsiteX111" fmla="*/ 4466289 w 5354427"/>
              <a:gd name="connsiteY111" fmla="*/ 893258 h 2542349"/>
              <a:gd name="connsiteX112" fmla="*/ 4482146 w 5354427"/>
              <a:gd name="connsiteY112" fmla="*/ 882687 h 2542349"/>
              <a:gd name="connsiteX113" fmla="*/ 4498003 w 5354427"/>
              <a:gd name="connsiteY113" fmla="*/ 877401 h 2542349"/>
              <a:gd name="connsiteX114" fmla="*/ 4529716 w 5354427"/>
              <a:gd name="connsiteY114" fmla="*/ 861545 h 2542349"/>
              <a:gd name="connsiteX115" fmla="*/ 4545573 w 5354427"/>
              <a:gd name="connsiteY115" fmla="*/ 850974 h 2542349"/>
              <a:gd name="connsiteX116" fmla="*/ 4556144 w 5354427"/>
              <a:gd name="connsiteY116" fmla="*/ 840402 h 2542349"/>
              <a:gd name="connsiteX117" fmla="*/ 4587857 w 5354427"/>
              <a:gd name="connsiteY117" fmla="*/ 819260 h 2542349"/>
              <a:gd name="connsiteX118" fmla="*/ 4608999 w 5354427"/>
              <a:gd name="connsiteY118" fmla="*/ 803404 h 2542349"/>
              <a:gd name="connsiteX119" fmla="*/ 4656569 w 5354427"/>
              <a:gd name="connsiteY119" fmla="*/ 771690 h 2542349"/>
              <a:gd name="connsiteX120" fmla="*/ 4672426 w 5354427"/>
              <a:gd name="connsiteY120" fmla="*/ 761119 h 2542349"/>
              <a:gd name="connsiteX121" fmla="*/ 4688282 w 5354427"/>
              <a:gd name="connsiteY121" fmla="*/ 745263 h 2542349"/>
              <a:gd name="connsiteX122" fmla="*/ 4704139 w 5354427"/>
              <a:gd name="connsiteY122" fmla="*/ 739977 h 2542349"/>
              <a:gd name="connsiteX123" fmla="*/ 4735852 w 5354427"/>
              <a:gd name="connsiteY123" fmla="*/ 718835 h 2542349"/>
              <a:gd name="connsiteX124" fmla="*/ 4767566 w 5354427"/>
              <a:gd name="connsiteY124" fmla="*/ 697693 h 2542349"/>
              <a:gd name="connsiteX125" fmla="*/ 4783422 w 5354427"/>
              <a:gd name="connsiteY125" fmla="*/ 687122 h 2542349"/>
              <a:gd name="connsiteX126" fmla="*/ 4804565 w 5354427"/>
              <a:gd name="connsiteY126" fmla="*/ 676550 h 2542349"/>
              <a:gd name="connsiteX127" fmla="*/ 4820421 w 5354427"/>
              <a:gd name="connsiteY127" fmla="*/ 660694 h 2542349"/>
              <a:gd name="connsiteX128" fmla="*/ 4836278 w 5354427"/>
              <a:gd name="connsiteY128" fmla="*/ 650123 h 2542349"/>
              <a:gd name="connsiteX129" fmla="*/ 4867991 w 5354427"/>
              <a:gd name="connsiteY129" fmla="*/ 628980 h 2542349"/>
              <a:gd name="connsiteX130" fmla="*/ 4899704 w 5354427"/>
              <a:gd name="connsiteY130" fmla="*/ 602553 h 2542349"/>
              <a:gd name="connsiteX131" fmla="*/ 4910276 w 5354427"/>
              <a:gd name="connsiteY131" fmla="*/ 591982 h 2542349"/>
              <a:gd name="connsiteX132" fmla="*/ 4941989 w 5354427"/>
              <a:gd name="connsiteY132" fmla="*/ 570839 h 2542349"/>
              <a:gd name="connsiteX133" fmla="*/ 4973702 w 5354427"/>
              <a:gd name="connsiteY133" fmla="*/ 544412 h 2542349"/>
              <a:gd name="connsiteX134" fmla="*/ 4994844 w 5354427"/>
              <a:gd name="connsiteY134" fmla="*/ 512698 h 2542349"/>
              <a:gd name="connsiteX135" fmla="*/ 5005415 w 5354427"/>
              <a:gd name="connsiteY135" fmla="*/ 496842 h 2542349"/>
              <a:gd name="connsiteX136" fmla="*/ 5015987 w 5354427"/>
              <a:gd name="connsiteY136" fmla="*/ 486271 h 2542349"/>
              <a:gd name="connsiteX137" fmla="*/ 5026558 w 5354427"/>
              <a:gd name="connsiteY137" fmla="*/ 470414 h 2542349"/>
              <a:gd name="connsiteX138" fmla="*/ 5042414 w 5354427"/>
              <a:gd name="connsiteY138" fmla="*/ 465128 h 2542349"/>
              <a:gd name="connsiteX139" fmla="*/ 5052985 w 5354427"/>
              <a:gd name="connsiteY139" fmla="*/ 449272 h 2542349"/>
              <a:gd name="connsiteX140" fmla="*/ 5068842 w 5354427"/>
              <a:gd name="connsiteY140" fmla="*/ 438701 h 2542349"/>
              <a:gd name="connsiteX141" fmla="*/ 5095270 w 5354427"/>
              <a:gd name="connsiteY141" fmla="*/ 406987 h 2542349"/>
              <a:gd name="connsiteX142" fmla="*/ 5121698 w 5354427"/>
              <a:gd name="connsiteY142" fmla="*/ 380560 h 2542349"/>
              <a:gd name="connsiteX143" fmla="*/ 5132269 w 5354427"/>
              <a:gd name="connsiteY143" fmla="*/ 364703 h 2542349"/>
              <a:gd name="connsiteX144" fmla="*/ 5148125 w 5354427"/>
              <a:gd name="connsiteY144" fmla="*/ 354132 h 2542349"/>
              <a:gd name="connsiteX145" fmla="*/ 5185124 w 5354427"/>
              <a:gd name="connsiteY145" fmla="*/ 306562 h 2542349"/>
              <a:gd name="connsiteX146" fmla="*/ 5200981 w 5354427"/>
              <a:gd name="connsiteY146" fmla="*/ 295991 h 2542349"/>
              <a:gd name="connsiteX147" fmla="*/ 5227409 w 5354427"/>
              <a:gd name="connsiteY147" fmla="*/ 269563 h 2542349"/>
              <a:gd name="connsiteX148" fmla="*/ 5232694 w 5354427"/>
              <a:gd name="connsiteY148" fmla="*/ 253707 h 2542349"/>
              <a:gd name="connsiteX149" fmla="*/ 5248551 w 5354427"/>
              <a:gd name="connsiteY149" fmla="*/ 227279 h 2542349"/>
              <a:gd name="connsiteX150" fmla="*/ 5253836 w 5354427"/>
              <a:gd name="connsiteY150" fmla="*/ 206137 h 2542349"/>
              <a:gd name="connsiteX151" fmla="*/ 5259122 w 5354427"/>
              <a:gd name="connsiteY151" fmla="*/ 190280 h 2542349"/>
              <a:gd name="connsiteX152" fmla="*/ 5264407 w 5354427"/>
              <a:gd name="connsiteY152" fmla="*/ 163852 h 2542349"/>
              <a:gd name="connsiteX153" fmla="*/ 5274978 w 5354427"/>
              <a:gd name="connsiteY153" fmla="*/ 147996 h 2542349"/>
              <a:gd name="connsiteX154" fmla="*/ 5296121 w 5354427"/>
              <a:gd name="connsiteY154" fmla="*/ 100426 h 2542349"/>
              <a:gd name="connsiteX155" fmla="*/ 5311977 w 5354427"/>
              <a:gd name="connsiteY155" fmla="*/ 68712 h 2542349"/>
              <a:gd name="connsiteX156" fmla="*/ 5338405 w 5354427"/>
              <a:gd name="connsiteY156" fmla="*/ 21142 h 2542349"/>
              <a:gd name="connsiteX157" fmla="*/ 5354262 w 5354427"/>
              <a:gd name="connsiteY157" fmla="*/ 0 h 254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5354427" h="2542349">
                <a:moveTo>
                  <a:pt x="0" y="2542349"/>
                </a:moveTo>
                <a:lnTo>
                  <a:pt x="443987" y="2537064"/>
                </a:lnTo>
                <a:cubicBezTo>
                  <a:pt x="530104" y="2535171"/>
                  <a:pt x="439761" y="2530858"/>
                  <a:pt x="507413" y="2526493"/>
                </a:cubicBezTo>
                <a:cubicBezTo>
                  <a:pt x="553160" y="2523542"/>
                  <a:pt x="599029" y="2522969"/>
                  <a:pt x="644837" y="2521207"/>
                </a:cubicBezTo>
                <a:cubicBezTo>
                  <a:pt x="679731" y="2515392"/>
                  <a:pt x="689488" y="2513055"/>
                  <a:pt x="729406" y="2510636"/>
                </a:cubicBezTo>
                <a:cubicBezTo>
                  <a:pt x="769893" y="2508182"/>
                  <a:pt x="810472" y="2507539"/>
                  <a:pt x="850974" y="2505350"/>
                </a:cubicBezTo>
                <a:cubicBezTo>
                  <a:pt x="875667" y="2504015"/>
                  <a:pt x="900306" y="2501827"/>
                  <a:pt x="924972" y="2500065"/>
                </a:cubicBezTo>
                <a:cubicBezTo>
                  <a:pt x="984554" y="2480202"/>
                  <a:pt x="920174" y="2500031"/>
                  <a:pt x="1072967" y="2489494"/>
                </a:cubicBezTo>
                <a:cubicBezTo>
                  <a:pt x="1086610" y="2488553"/>
                  <a:pt x="1097115" y="2482136"/>
                  <a:pt x="1109966" y="2478923"/>
                </a:cubicBezTo>
                <a:cubicBezTo>
                  <a:pt x="1118681" y="2476744"/>
                  <a:pt x="1127726" y="2476001"/>
                  <a:pt x="1136393" y="2473637"/>
                </a:cubicBezTo>
                <a:cubicBezTo>
                  <a:pt x="1147143" y="2470705"/>
                  <a:pt x="1157536" y="2466590"/>
                  <a:pt x="1168107" y="2463066"/>
                </a:cubicBezTo>
                <a:lnTo>
                  <a:pt x="1247390" y="2436638"/>
                </a:lnTo>
                <a:cubicBezTo>
                  <a:pt x="1255913" y="2433797"/>
                  <a:pt x="1265009" y="2433115"/>
                  <a:pt x="1273818" y="2431353"/>
                </a:cubicBezTo>
                <a:cubicBezTo>
                  <a:pt x="1282627" y="2426067"/>
                  <a:pt x="1290707" y="2419311"/>
                  <a:pt x="1300246" y="2415496"/>
                </a:cubicBezTo>
                <a:cubicBezTo>
                  <a:pt x="1308587" y="2412160"/>
                  <a:pt x="1317903" y="2412160"/>
                  <a:pt x="1326673" y="2410211"/>
                </a:cubicBezTo>
                <a:cubicBezTo>
                  <a:pt x="1402214" y="2393424"/>
                  <a:pt x="1277915" y="2407614"/>
                  <a:pt x="1485240" y="2399639"/>
                </a:cubicBezTo>
                <a:cubicBezTo>
                  <a:pt x="1527944" y="2392522"/>
                  <a:pt x="1506786" y="2397743"/>
                  <a:pt x="1548666" y="2383783"/>
                </a:cubicBezTo>
                <a:cubicBezTo>
                  <a:pt x="1560485" y="2379843"/>
                  <a:pt x="1573292" y="2379953"/>
                  <a:pt x="1585665" y="2378497"/>
                </a:cubicBezTo>
                <a:cubicBezTo>
                  <a:pt x="1621839" y="2374241"/>
                  <a:pt x="1641451" y="2374120"/>
                  <a:pt x="1675519" y="2367926"/>
                </a:cubicBezTo>
                <a:cubicBezTo>
                  <a:pt x="1682666" y="2366626"/>
                  <a:pt x="1689704" y="2364728"/>
                  <a:pt x="1696662" y="2362641"/>
                </a:cubicBezTo>
                <a:cubicBezTo>
                  <a:pt x="1707335" y="2359439"/>
                  <a:pt x="1717263" y="2352893"/>
                  <a:pt x="1728375" y="2352070"/>
                </a:cubicBezTo>
                <a:lnTo>
                  <a:pt x="1871085" y="2341498"/>
                </a:lnTo>
                <a:cubicBezTo>
                  <a:pt x="1941748" y="2329722"/>
                  <a:pt x="1862875" y="2341752"/>
                  <a:pt x="1987367" y="2330927"/>
                </a:cubicBezTo>
                <a:cubicBezTo>
                  <a:pt x="1999778" y="2329848"/>
                  <a:pt x="2012017" y="2327289"/>
                  <a:pt x="2024366" y="2325642"/>
                </a:cubicBezTo>
                <a:lnTo>
                  <a:pt x="2066650" y="2320356"/>
                </a:lnTo>
                <a:cubicBezTo>
                  <a:pt x="2071936" y="2318594"/>
                  <a:pt x="2077102" y="2316422"/>
                  <a:pt x="2082507" y="2315071"/>
                </a:cubicBezTo>
                <a:cubicBezTo>
                  <a:pt x="2103126" y="2309916"/>
                  <a:pt x="2125037" y="2307485"/>
                  <a:pt x="2145933" y="2304500"/>
                </a:cubicBezTo>
                <a:cubicBezTo>
                  <a:pt x="2183121" y="2292103"/>
                  <a:pt x="2137212" y="2308238"/>
                  <a:pt x="2182932" y="2288643"/>
                </a:cubicBezTo>
                <a:cubicBezTo>
                  <a:pt x="2188053" y="2286448"/>
                  <a:pt x="2193806" y="2285849"/>
                  <a:pt x="2198789" y="2283357"/>
                </a:cubicBezTo>
                <a:cubicBezTo>
                  <a:pt x="2204471" y="2280516"/>
                  <a:pt x="2208841" y="2275366"/>
                  <a:pt x="2214646" y="2272786"/>
                </a:cubicBezTo>
                <a:cubicBezTo>
                  <a:pt x="2224828" y="2268261"/>
                  <a:pt x="2235788" y="2265739"/>
                  <a:pt x="2246359" y="2262215"/>
                </a:cubicBezTo>
                <a:cubicBezTo>
                  <a:pt x="2252385" y="2260206"/>
                  <a:pt x="2256376" y="2254146"/>
                  <a:pt x="2262215" y="2251644"/>
                </a:cubicBezTo>
                <a:cubicBezTo>
                  <a:pt x="2268892" y="2248782"/>
                  <a:pt x="2276373" y="2248355"/>
                  <a:pt x="2283358" y="2246359"/>
                </a:cubicBezTo>
                <a:cubicBezTo>
                  <a:pt x="2288715" y="2244828"/>
                  <a:pt x="2293929" y="2242835"/>
                  <a:pt x="2299214" y="2241073"/>
                </a:cubicBezTo>
                <a:cubicBezTo>
                  <a:pt x="2322856" y="2205609"/>
                  <a:pt x="2295005" y="2240355"/>
                  <a:pt x="2325642" y="2219931"/>
                </a:cubicBezTo>
                <a:cubicBezTo>
                  <a:pt x="2343014" y="2208350"/>
                  <a:pt x="2339882" y="2202843"/>
                  <a:pt x="2352070" y="2188217"/>
                </a:cubicBezTo>
                <a:cubicBezTo>
                  <a:pt x="2356855" y="2182475"/>
                  <a:pt x="2363337" y="2178261"/>
                  <a:pt x="2367926" y="2172361"/>
                </a:cubicBezTo>
                <a:cubicBezTo>
                  <a:pt x="2375726" y="2162332"/>
                  <a:pt x="2389069" y="2140648"/>
                  <a:pt x="2389069" y="2140648"/>
                </a:cubicBezTo>
                <a:cubicBezTo>
                  <a:pt x="2399358" y="2109778"/>
                  <a:pt x="2386303" y="2138128"/>
                  <a:pt x="2410211" y="2114220"/>
                </a:cubicBezTo>
                <a:cubicBezTo>
                  <a:pt x="2418795" y="2105636"/>
                  <a:pt x="2425827" y="2086892"/>
                  <a:pt x="2431353" y="2077221"/>
                </a:cubicBezTo>
                <a:cubicBezTo>
                  <a:pt x="2434505" y="2071705"/>
                  <a:pt x="2438400" y="2066650"/>
                  <a:pt x="2441924" y="2061364"/>
                </a:cubicBezTo>
                <a:cubicBezTo>
                  <a:pt x="2444040" y="2052902"/>
                  <a:pt x="2453922" y="2011082"/>
                  <a:pt x="2457781" y="2008509"/>
                </a:cubicBezTo>
                <a:cubicBezTo>
                  <a:pt x="2463066" y="2004985"/>
                  <a:pt x="2468814" y="2002072"/>
                  <a:pt x="2473637" y="1997938"/>
                </a:cubicBezTo>
                <a:cubicBezTo>
                  <a:pt x="2481204" y="1991452"/>
                  <a:pt x="2486670" y="1982589"/>
                  <a:pt x="2494780" y="1976796"/>
                </a:cubicBezTo>
                <a:cubicBezTo>
                  <a:pt x="2499314" y="1973558"/>
                  <a:pt x="2505766" y="1974216"/>
                  <a:pt x="2510636" y="1971510"/>
                </a:cubicBezTo>
                <a:cubicBezTo>
                  <a:pt x="2521742" y="1965340"/>
                  <a:pt x="2531779" y="1957415"/>
                  <a:pt x="2542350" y="1950368"/>
                </a:cubicBezTo>
                <a:cubicBezTo>
                  <a:pt x="2547635" y="1946844"/>
                  <a:pt x="2552180" y="1941806"/>
                  <a:pt x="2558206" y="1939797"/>
                </a:cubicBezTo>
                <a:cubicBezTo>
                  <a:pt x="2609258" y="1922779"/>
                  <a:pt x="2529879" y="1950070"/>
                  <a:pt x="2595205" y="1923940"/>
                </a:cubicBezTo>
                <a:cubicBezTo>
                  <a:pt x="2605551" y="1919802"/>
                  <a:pt x="2616347" y="1916893"/>
                  <a:pt x="2626918" y="1913369"/>
                </a:cubicBezTo>
                <a:lnTo>
                  <a:pt x="2642775" y="1908083"/>
                </a:lnTo>
                <a:cubicBezTo>
                  <a:pt x="2648801" y="1906074"/>
                  <a:pt x="2652950" y="1900353"/>
                  <a:pt x="2658632" y="1897512"/>
                </a:cubicBezTo>
                <a:cubicBezTo>
                  <a:pt x="2663615" y="1895021"/>
                  <a:pt x="2669083" y="1893578"/>
                  <a:pt x="2674488" y="1892227"/>
                </a:cubicBezTo>
                <a:cubicBezTo>
                  <a:pt x="2683204" y="1890048"/>
                  <a:pt x="2692146" y="1888890"/>
                  <a:pt x="2700916" y="1886941"/>
                </a:cubicBezTo>
                <a:cubicBezTo>
                  <a:pt x="2708007" y="1885365"/>
                  <a:pt x="2714893" y="1882850"/>
                  <a:pt x="2722058" y="1881656"/>
                </a:cubicBezTo>
                <a:cubicBezTo>
                  <a:pt x="2749788" y="1877034"/>
                  <a:pt x="2796591" y="1873439"/>
                  <a:pt x="2822484" y="1871085"/>
                </a:cubicBezTo>
                <a:cubicBezTo>
                  <a:pt x="2827769" y="1869323"/>
                  <a:pt x="2832983" y="1867330"/>
                  <a:pt x="2838340" y="1865799"/>
                </a:cubicBezTo>
                <a:cubicBezTo>
                  <a:pt x="2845325" y="1863803"/>
                  <a:pt x="2852805" y="1863375"/>
                  <a:pt x="2859482" y="1860513"/>
                </a:cubicBezTo>
                <a:cubicBezTo>
                  <a:pt x="2924681" y="1832570"/>
                  <a:pt x="2783974" y="1872783"/>
                  <a:pt x="2917624" y="1839371"/>
                </a:cubicBezTo>
                <a:cubicBezTo>
                  <a:pt x="2933102" y="1835502"/>
                  <a:pt x="2949348" y="1835950"/>
                  <a:pt x="2965193" y="1834086"/>
                </a:cubicBezTo>
                <a:cubicBezTo>
                  <a:pt x="3068229" y="1821964"/>
                  <a:pt x="2962475" y="1830300"/>
                  <a:pt x="3166044" y="1823515"/>
                </a:cubicBezTo>
                <a:cubicBezTo>
                  <a:pt x="3176766" y="1820834"/>
                  <a:pt x="3192432" y="1817492"/>
                  <a:pt x="3203043" y="1812944"/>
                </a:cubicBezTo>
                <a:cubicBezTo>
                  <a:pt x="3210285" y="1809840"/>
                  <a:pt x="3216807" y="1805139"/>
                  <a:pt x="3224185" y="1802372"/>
                </a:cubicBezTo>
                <a:cubicBezTo>
                  <a:pt x="3230987" y="1799821"/>
                  <a:pt x="3238370" y="1799174"/>
                  <a:pt x="3245328" y="1797087"/>
                </a:cubicBezTo>
                <a:cubicBezTo>
                  <a:pt x="3256001" y="1793885"/>
                  <a:pt x="3266470" y="1790040"/>
                  <a:pt x="3277041" y="1786516"/>
                </a:cubicBezTo>
                <a:cubicBezTo>
                  <a:pt x="3282327" y="1784754"/>
                  <a:pt x="3287915" y="1783722"/>
                  <a:pt x="3292898" y="1781230"/>
                </a:cubicBezTo>
                <a:cubicBezTo>
                  <a:pt x="3299945" y="1777706"/>
                  <a:pt x="3306493" y="1772923"/>
                  <a:pt x="3314040" y="1770659"/>
                </a:cubicBezTo>
                <a:cubicBezTo>
                  <a:pt x="3324305" y="1767580"/>
                  <a:pt x="3335182" y="1767136"/>
                  <a:pt x="3345753" y="1765374"/>
                </a:cubicBezTo>
                <a:lnTo>
                  <a:pt x="3377466" y="1754802"/>
                </a:lnTo>
                <a:cubicBezTo>
                  <a:pt x="3382752" y="1753040"/>
                  <a:pt x="3387860" y="1750610"/>
                  <a:pt x="3393323" y="1749517"/>
                </a:cubicBezTo>
                <a:cubicBezTo>
                  <a:pt x="3402132" y="1747755"/>
                  <a:pt x="3411035" y="1746410"/>
                  <a:pt x="3419751" y="1744231"/>
                </a:cubicBezTo>
                <a:cubicBezTo>
                  <a:pt x="3425156" y="1742880"/>
                  <a:pt x="3430202" y="1740297"/>
                  <a:pt x="3435607" y="1738946"/>
                </a:cubicBezTo>
                <a:cubicBezTo>
                  <a:pt x="3470993" y="1730100"/>
                  <a:pt x="3455954" y="1738206"/>
                  <a:pt x="3493748" y="1723089"/>
                </a:cubicBezTo>
                <a:cubicBezTo>
                  <a:pt x="3502557" y="1719565"/>
                  <a:pt x="3511259" y="1715760"/>
                  <a:pt x="3520176" y="1712518"/>
                </a:cubicBezTo>
                <a:cubicBezTo>
                  <a:pt x="3530648" y="1708710"/>
                  <a:pt x="3551889" y="1701947"/>
                  <a:pt x="3551889" y="1701947"/>
                </a:cubicBezTo>
                <a:cubicBezTo>
                  <a:pt x="3576509" y="1677329"/>
                  <a:pt x="3544636" y="1705574"/>
                  <a:pt x="3583603" y="1686090"/>
                </a:cubicBezTo>
                <a:cubicBezTo>
                  <a:pt x="3594966" y="1680408"/>
                  <a:pt x="3604597" y="1671769"/>
                  <a:pt x="3615316" y="1664948"/>
                </a:cubicBezTo>
                <a:cubicBezTo>
                  <a:pt x="3623983" y="1659432"/>
                  <a:pt x="3632935" y="1654377"/>
                  <a:pt x="3641744" y="1649091"/>
                </a:cubicBezTo>
                <a:cubicBezTo>
                  <a:pt x="3647191" y="1645823"/>
                  <a:pt x="3651918" y="1641361"/>
                  <a:pt x="3657600" y="1638520"/>
                </a:cubicBezTo>
                <a:cubicBezTo>
                  <a:pt x="3662583" y="1636028"/>
                  <a:pt x="3668171" y="1634997"/>
                  <a:pt x="3673457" y="1633235"/>
                </a:cubicBezTo>
                <a:cubicBezTo>
                  <a:pt x="3678743" y="1629711"/>
                  <a:pt x="3683509" y="1625244"/>
                  <a:pt x="3689314" y="1622664"/>
                </a:cubicBezTo>
                <a:cubicBezTo>
                  <a:pt x="3703051" y="1616559"/>
                  <a:pt x="3751625" y="1602983"/>
                  <a:pt x="3763311" y="1601522"/>
                </a:cubicBezTo>
                <a:cubicBezTo>
                  <a:pt x="3863711" y="1588971"/>
                  <a:pt x="3819645" y="1594087"/>
                  <a:pt x="3895450" y="1585665"/>
                </a:cubicBezTo>
                <a:cubicBezTo>
                  <a:pt x="3943555" y="1569629"/>
                  <a:pt x="3867588" y="1594224"/>
                  <a:pt x="3937735" y="1575094"/>
                </a:cubicBezTo>
                <a:cubicBezTo>
                  <a:pt x="3948485" y="1572162"/>
                  <a:pt x="3958877" y="1568047"/>
                  <a:pt x="3969448" y="1564523"/>
                </a:cubicBezTo>
                <a:lnTo>
                  <a:pt x="3985304" y="1559237"/>
                </a:lnTo>
                <a:lnTo>
                  <a:pt x="4011732" y="1532809"/>
                </a:lnTo>
                <a:cubicBezTo>
                  <a:pt x="4015672" y="1528869"/>
                  <a:pt x="4014823" y="1522074"/>
                  <a:pt x="4017018" y="1516953"/>
                </a:cubicBezTo>
                <a:cubicBezTo>
                  <a:pt x="4020122" y="1509711"/>
                  <a:pt x="4024663" y="1503127"/>
                  <a:pt x="4027589" y="1495811"/>
                </a:cubicBezTo>
                <a:cubicBezTo>
                  <a:pt x="4031727" y="1485465"/>
                  <a:pt x="4031979" y="1473369"/>
                  <a:pt x="4038160" y="1464097"/>
                </a:cubicBezTo>
                <a:cubicBezTo>
                  <a:pt x="4064409" y="1424725"/>
                  <a:pt x="4030670" y="1473087"/>
                  <a:pt x="4064588" y="1432384"/>
                </a:cubicBezTo>
                <a:cubicBezTo>
                  <a:pt x="4068655" y="1427504"/>
                  <a:pt x="4071467" y="1421696"/>
                  <a:pt x="4075159" y="1416527"/>
                </a:cubicBezTo>
                <a:cubicBezTo>
                  <a:pt x="4080279" y="1409359"/>
                  <a:pt x="4085730" y="1402432"/>
                  <a:pt x="4091015" y="1395385"/>
                </a:cubicBezTo>
                <a:cubicBezTo>
                  <a:pt x="4108504" y="1342922"/>
                  <a:pt x="4079162" y="1423064"/>
                  <a:pt x="4112158" y="1363672"/>
                </a:cubicBezTo>
                <a:cubicBezTo>
                  <a:pt x="4117570" y="1353931"/>
                  <a:pt x="4119205" y="1342530"/>
                  <a:pt x="4122729" y="1331959"/>
                </a:cubicBezTo>
                <a:cubicBezTo>
                  <a:pt x="4140487" y="1278684"/>
                  <a:pt x="4113395" y="1361308"/>
                  <a:pt x="4133300" y="1294960"/>
                </a:cubicBezTo>
                <a:cubicBezTo>
                  <a:pt x="4136502" y="1284287"/>
                  <a:pt x="4140347" y="1273817"/>
                  <a:pt x="4143871" y="1263246"/>
                </a:cubicBezTo>
                <a:cubicBezTo>
                  <a:pt x="4145633" y="1257961"/>
                  <a:pt x="4148240" y="1252885"/>
                  <a:pt x="4149156" y="1247390"/>
                </a:cubicBezTo>
                <a:cubicBezTo>
                  <a:pt x="4159658" y="1184381"/>
                  <a:pt x="4149567" y="1249188"/>
                  <a:pt x="4159728" y="1162821"/>
                </a:cubicBezTo>
                <a:cubicBezTo>
                  <a:pt x="4161184" y="1150448"/>
                  <a:pt x="4162570" y="1138038"/>
                  <a:pt x="4165013" y="1125822"/>
                </a:cubicBezTo>
                <a:cubicBezTo>
                  <a:pt x="4166106" y="1120359"/>
                  <a:pt x="4166359" y="1113905"/>
                  <a:pt x="4170299" y="1109965"/>
                </a:cubicBezTo>
                <a:cubicBezTo>
                  <a:pt x="4174238" y="1106026"/>
                  <a:pt x="4180870" y="1106442"/>
                  <a:pt x="4186155" y="1104680"/>
                </a:cubicBezTo>
                <a:cubicBezTo>
                  <a:pt x="4224793" y="1078922"/>
                  <a:pt x="4184089" y="1110745"/>
                  <a:pt x="4207298" y="1078252"/>
                </a:cubicBezTo>
                <a:cubicBezTo>
                  <a:pt x="4213091" y="1070142"/>
                  <a:pt x="4221393" y="1064157"/>
                  <a:pt x="4228440" y="1057110"/>
                </a:cubicBezTo>
                <a:cubicBezTo>
                  <a:pt x="4231922" y="1046663"/>
                  <a:pt x="4234980" y="1032849"/>
                  <a:pt x="4244296" y="1025397"/>
                </a:cubicBezTo>
                <a:cubicBezTo>
                  <a:pt x="4248647" y="1021916"/>
                  <a:pt x="4254867" y="1021873"/>
                  <a:pt x="4260153" y="1020111"/>
                </a:cubicBezTo>
                <a:cubicBezTo>
                  <a:pt x="4270110" y="1010154"/>
                  <a:pt x="4278622" y="999569"/>
                  <a:pt x="4291866" y="993683"/>
                </a:cubicBezTo>
                <a:cubicBezTo>
                  <a:pt x="4302049" y="989157"/>
                  <a:pt x="4323580" y="983112"/>
                  <a:pt x="4323580" y="983112"/>
                </a:cubicBezTo>
                <a:cubicBezTo>
                  <a:pt x="4328865" y="977827"/>
                  <a:pt x="4333456" y="971741"/>
                  <a:pt x="4339436" y="967256"/>
                </a:cubicBezTo>
                <a:cubicBezTo>
                  <a:pt x="4346165" y="962209"/>
                  <a:pt x="4376965" y="944594"/>
                  <a:pt x="4387006" y="940828"/>
                </a:cubicBezTo>
                <a:cubicBezTo>
                  <a:pt x="4393808" y="938277"/>
                  <a:pt x="4401101" y="937304"/>
                  <a:pt x="4408148" y="935542"/>
                </a:cubicBezTo>
                <a:cubicBezTo>
                  <a:pt x="4427680" y="906245"/>
                  <a:pt x="4407544" y="929418"/>
                  <a:pt x="4434576" y="914400"/>
                </a:cubicBezTo>
                <a:cubicBezTo>
                  <a:pt x="4445682" y="908230"/>
                  <a:pt x="4455718" y="900305"/>
                  <a:pt x="4466289" y="893258"/>
                </a:cubicBezTo>
                <a:lnTo>
                  <a:pt x="4482146" y="882687"/>
                </a:lnTo>
                <a:cubicBezTo>
                  <a:pt x="4486782" y="879596"/>
                  <a:pt x="4493020" y="879893"/>
                  <a:pt x="4498003" y="877401"/>
                </a:cubicBezTo>
                <a:cubicBezTo>
                  <a:pt x="4538980" y="856912"/>
                  <a:pt x="4489865" y="874827"/>
                  <a:pt x="4529716" y="861545"/>
                </a:cubicBezTo>
                <a:cubicBezTo>
                  <a:pt x="4535002" y="858021"/>
                  <a:pt x="4540613" y="854942"/>
                  <a:pt x="4545573" y="850974"/>
                </a:cubicBezTo>
                <a:cubicBezTo>
                  <a:pt x="4549464" y="847861"/>
                  <a:pt x="4552157" y="843392"/>
                  <a:pt x="4556144" y="840402"/>
                </a:cubicBezTo>
                <a:cubicBezTo>
                  <a:pt x="4566308" y="832779"/>
                  <a:pt x="4577449" y="826546"/>
                  <a:pt x="4587857" y="819260"/>
                </a:cubicBezTo>
                <a:cubicBezTo>
                  <a:pt x="4595074" y="814208"/>
                  <a:pt x="4601782" y="808456"/>
                  <a:pt x="4608999" y="803404"/>
                </a:cubicBezTo>
                <a:cubicBezTo>
                  <a:pt x="4624612" y="792475"/>
                  <a:pt x="4640712" y="782261"/>
                  <a:pt x="4656569" y="771690"/>
                </a:cubicBezTo>
                <a:cubicBezTo>
                  <a:pt x="4661855" y="768166"/>
                  <a:pt x="4667934" y="765611"/>
                  <a:pt x="4672426" y="761119"/>
                </a:cubicBezTo>
                <a:cubicBezTo>
                  <a:pt x="4677711" y="755834"/>
                  <a:pt x="4682063" y="749409"/>
                  <a:pt x="4688282" y="745263"/>
                </a:cubicBezTo>
                <a:cubicBezTo>
                  <a:pt x="4692918" y="742172"/>
                  <a:pt x="4699269" y="742683"/>
                  <a:pt x="4704139" y="739977"/>
                </a:cubicBezTo>
                <a:cubicBezTo>
                  <a:pt x="4715245" y="733807"/>
                  <a:pt x="4725281" y="725882"/>
                  <a:pt x="4735852" y="718835"/>
                </a:cubicBezTo>
                <a:lnTo>
                  <a:pt x="4767566" y="697693"/>
                </a:lnTo>
                <a:cubicBezTo>
                  <a:pt x="4772851" y="694169"/>
                  <a:pt x="4777740" y="689963"/>
                  <a:pt x="4783422" y="687122"/>
                </a:cubicBezTo>
                <a:cubicBezTo>
                  <a:pt x="4790470" y="683598"/>
                  <a:pt x="4798153" y="681130"/>
                  <a:pt x="4804565" y="676550"/>
                </a:cubicBezTo>
                <a:cubicBezTo>
                  <a:pt x="4810647" y="672205"/>
                  <a:pt x="4814679" y="665479"/>
                  <a:pt x="4820421" y="660694"/>
                </a:cubicBezTo>
                <a:cubicBezTo>
                  <a:pt x="4825301" y="656627"/>
                  <a:pt x="4831398" y="654190"/>
                  <a:pt x="4836278" y="650123"/>
                </a:cubicBezTo>
                <a:cubicBezTo>
                  <a:pt x="4862674" y="628126"/>
                  <a:pt x="4840125" y="638270"/>
                  <a:pt x="4867991" y="628980"/>
                </a:cubicBezTo>
                <a:cubicBezTo>
                  <a:pt x="4905657" y="591316"/>
                  <a:pt x="4862912" y="631986"/>
                  <a:pt x="4899704" y="602553"/>
                </a:cubicBezTo>
                <a:cubicBezTo>
                  <a:pt x="4903595" y="599440"/>
                  <a:pt x="4906289" y="594972"/>
                  <a:pt x="4910276" y="591982"/>
                </a:cubicBezTo>
                <a:cubicBezTo>
                  <a:pt x="4920440" y="584359"/>
                  <a:pt x="4931418" y="577887"/>
                  <a:pt x="4941989" y="570839"/>
                </a:cubicBezTo>
                <a:cubicBezTo>
                  <a:pt x="4956084" y="561442"/>
                  <a:pt x="4962745" y="558500"/>
                  <a:pt x="4973702" y="544412"/>
                </a:cubicBezTo>
                <a:cubicBezTo>
                  <a:pt x="4981502" y="534383"/>
                  <a:pt x="4987797" y="523269"/>
                  <a:pt x="4994844" y="512698"/>
                </a:cubicBezTo>
                <a:lnTo>
                  <a:pt x="5005415" y="496842"/>
                </a:lnTo>
                <a:cubicBezTo>
                  <a:pt x="5008179" y="492696"/>
                  <a:pt x="5012874" y="490162"/>
                  <a:pt x="5015987" y="486271"/>
                </a:cubicBezTo>
                <a:cubicBezTo>
                  <a:pt x="5019955" y="481311"/>
                  <a:pt x="5021598" y="474383"/>
                  <a:pt x="5026558" y="470414"/>
                </a:cubicBezTo>
                <a:cubicBezTo>
                  <a:pt x="5030908" y="466933"/>
                  <a:pt x="5037129" y="466890"/>
                  <a:pt x="5042414" y="465128"/>
                </a:cubicBezTo>
                <a:cubicBezTo>
                  <a:pt x="5045938" y="459843"/>
                  <a:pt x="5048493" y="453764"/>
                  <a:pt x="5052985" y="449272"/>
                </a:cubicBezTo>
                <a:cubicBezTo>
                  <a:pt x="5057477" y="444780"/>
                  <a:pt x="5064775" y="443581"/>
                  <a:pt x="5068842" y="438701"/>
                </a:cubicBezTo>
                <a:cubicBezTo>
                  <a:pt x="5102375" y="398462"/>
                  <a:pt x="5056634" y="432746"/>
                  <a:pt x="5095270" y="406987"/>
                </a:cubicBezTo>
                <a:cubicBezTo>
                  <a:pt x="5123461" y="364701"/>
                  <a:pt x="5086458" y="415800"/>
                  <a:pt x="5121698" y="380560"/>
                </a:cubicBezTo>
                <a:cubicBezTo>
                  <a:pt x="5126190" y="376068"/>
                  <a:pt x="5127777" y="369195"/>
                  <a:pt x="5132269" y="364703"/>
                </a:cubicBezTo>
                <a:cubicBezTo>
                  <a:pt x="5136761" y="360211"/>
                  <a:pt x="5143245" y="358199"/>
                  <a:pt x="5148125" y="354132"/>
                </a:cubicBezTo>
                <a:cubicBezTo>
                  <a:pt x="5166756" y="338606"/>
                  <a:pt x="5170390" y="328663"/>
                  <a:pt x="5185124" y="306562"/>
                </a:cubicBezTo>
                <a:cubicBezTo>
                  <a:pt x="5188648" y="301276"/>
                  <a:pt x="5196200" y="300174"/>
                  <a:pt x="5200981" y="295991"/>
                </a:cubicBezTo>
                <a:cubicBezTo>
                  <a:pt x="5210357" y="287787"/>
                  <a:pt x="5227409" y="269563"/>
                  <a:pt x="5227409" y="269563"/>
                </a:cubicBezTo>
                <a:cubicBezTo>
                  <a:pt x="5229171" y="264278"/>
                  <a:pt x="5229828" y="258484"/>
                  <a:pt x="5232694" y="253707"/>
                </a:cubicBezTo>
                <a:cubicBezTo>
                  <a:pt x="5250806" y="223519"/>
                  <a:pt x="5237663" y="265388"/>
                  <a:pt x="5248551" y="227279"/>
                </a:cubicBezTo>
                <a:cubicBezTo>
                  <a:pt x="5250547" y="220294"/>
                  <a:pt x="5251840" y="213122"/>
                  <a:pt x="5253836" y="206137"/>
                </a:cubicBezTo>
                <a:cubicBezTo>
                  <a:pt x="5255367" y="200780"/>
                  <a:pt x="5257771" y="195685"/>
                  <a:pt x="5259122" y="190280"/>
                </a:cubicBezTo>
                <a:cubicBezTo>
                  <a:pt x="5261301" y="181564"/>
                  <a:pt x="5261253" y="172264"/>
                  <a:pt x="5264407" y="163852"/>
                </a:cubicBezTo>
                <a:cubicBezTo>
                  <a:pt x="5266637" y="157904"/>
                  <a:pt x="5272398" y="153801"/>
                  <a:pt x="5274978" y="147996"/>
                </a:cubicBezTo>
                <a:cubicBezTo>
                  <a:pt x="5300139" y="91387"/>
                  <a:pt x="5272198" y="136310"/>
                  <a:pt x="5296121" y="100426"/>
                </a:cubicBezTo>
                <a:cubicBezTo>
                  <a:pt x="5309402" y="60579"/>
                  <a:pt x="5291489" y="109686"/>
                  <a:pt x="5311977" y="68712"/>
                </a:cubicBezTo>
                <a:cubicBezTo>
                  <a:pt x="5321615" y="49436"/>
                  <a:pt x="5313411" y="37804"/>
                  <a:pt x="5338405" y="21142"/>
                </a:cubicBezTo>
                <a:cubicBezTo>
                  <a:pt x="5357194" y="8616"/>
                  <a:pt x="5354262" y="16924"/>
                  <a:pt x="5354262" y="0"/>
                </a:cubicBezTo>
              </a:path>
            </a:pathLst>
          </a:custGeom>
          <a:noFill/>
          <a:ln w="63500" cap="sq">
            <a:solidFill>
              <a:schemeClr val="accent1">
                <a:lumMod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1953491" y="1387256"/>
            <a:ext cx="4257304" cy="3850076"/>
          </a:xfrm>
          <a:custGeom>
            <a:avLst/>
            <a:gdLst>
              <a:gd name="connsiteX0" fmla="*/ 53439 w 4257304"/>
              <a:gd name="connsiteY0" fmla="*/ 3847605 h 3850076"/>
              <a:gd name="connsiteX1" fmla="*/ 160317 w 4257304"/>
              <a:gd name="connsiteY1" fmla="*/ 3841667 h 3850076"/>
              <a:gd name="connsiteX2" fmla="*/ 178130 w 4257304"/>
              <a:gd name="connsiteY2" fmla="*/ 3835729 h 3850076"/>
              <a:gd name="connsiteX3" fmla="*/ 308758 w 4257304"/>
              <a:gd name="connsiteY3" fmla="*/ 3829792 h 3850076"/>
              <a:gd name="connsiteX4" fmla="*/ 338447 w 4257304"/>
              <a:gd name="connsiteY4" fmla="*/ 3823854 h 3850076"/>
              <a:gd name="connsiteX5" fmla="*/ 385948 w 4257304"/>
              <a:gd name="connsiteY5" fmla="*/ 3817916 h 3850076"/>
              <a:gd name="connsiteX6" fmla="*/ 403761 w 4257304"/>
              <a:gd name="connsiteY6" fmla="*/ 3811979 h 3850076"/>
              <a:gd name="connsiteX7" fmla="*/ 463138 w 4257304"/>
              <a:gd name="connsiteY7" fmla="*/ 3794166 h 3850076"/>
              <a:gd name="connsiteX8" fmla="*/ 498764 w 4257304"/>
              <a:gd name="connsiteY8" fmla="*/ 3788228 h 3850076"/>
              <a:gd name="connsiteX9" fmla="*/ 552203 w 4257304"/>
              <a:gd name="connsiteY9" fmla="*/ 3770415 h 3850076"/>
              <a:gd name="connsiteX10" fmla="*/ 641267 w 4257304"/>
              <a:gd name="connsiteY10" fmla="*/ 3758540 h 3850076"/>
              <a:gd name="connsiteX11" fmla="*/ 712519 w 4257304"/>
              <a:gd name="connsiteY11" fmla="*/ 3734789 h 3850076"/>
              <a:gd name="connsiteX12" fmla="*/ 789709 w 4257304"/>
              <a:gd name="connsiteY12" fmla="*/ 3728852 h 3850076"/>
              <a:gd name="connsiteX13" fmla="*/ 825335 w 4257304"/>
              <a:gd name="connsiteY13" fmla="*/ 3716976 h 3850076"/>
              <a:gd name="connsiteX14" fmla="*/ 866899 w 4257304"/>
              <a:gd name="connsiteY14" fmla="*/ 3705101 h 3850076"/>
              <a:gd name="connsiteX15" fmla="*/ 926275 w 4257304"/>
              <a:gd name="connsiteY15" fmla="*/ 3693226 h 3850076"/>
              <a:gd name="connsiteX16" fmla="*/ 979714 w 4257304"/>
              <a:gd name="connsiteY16" fmla="*/ 3675413 h 3850076"/>
              <a:gd name="connsiteX17" fmla="*/ 997527 w 4257304"/>
              <a:gd name="connsiteY17" fmla="*/ 3669475 h 3850076"/>
              <a:gd name="connsiteX18" fmla="*/ 1021278 w 4257304"/>
              <a:gd name="connsiteY18" fmla="*/ 3657600 h 3850076"/>
              <a:gd name="connsiteX19" fmla="*/ 1062841 w 4257304"/>
              <a:gd name="connsiteY19" fmla="*/ 3651662 h 3850076"/>
              <a:gd name="connsiteX20" fmla="*/ 1116280 w 4257304"/>
              <a:gd name="connsiteY20" fmla="*/ 3639787 h 3850076"/>
              <a:gd name="connsiteX21" fmla="*/ 1157844 w 4257304"/>
              <a:gd name="connsiteY21" fmla="*/ 3621974 h 3850076"/>
              <a:gd name="connsiteX22" fmla="*/ 1175657 w 4257304"/>
              <a:gd name="connsiteY22" fmla="*/ 3616036 h 3850076"/>
              <a:gd name="connsiteX23" fmla="*/ 1199408 w 4257304"/>
              <a:gd name="connsiteY23" fmla="*/ 3604161 h 3850076"/>
              <a:gd name="connsiteX24" fmla="*/ 1294410 w 4257304"/>
              <a:gd name="connsiteY24" fmla="*/ 3598223 h 3850076"/>
              <a:gd name="connsiteX25" fmla="*/ 1324099 w 4257304"/>
              <a:gd name="connsiteY25" fmla="*/ 3592285 h 3850076"/>
              <a:gd name="connsiteX26" fmla="*/ 1419101 w 4257304"/>
              <a:gd name="connsiteY26" fmla="*/ 3586348 h 3850076"/>
              <a:gd name="connsiteX27" fmla="*/ 1466603 w 4257304"/>
              <a:gd name="connsiteY27" fmla="*/ 3574472 h 3850076"/>
              <a:gd name="connsiteX28" fmla="*/ 1502228 w 4257304"/>
              <a:gd name="connsiteY28" fmla="*/ 3562597 h 3850076"/>
              <a:gd name="connsiteX29" fmla="*/ 1520041 w 4257304"/>
              <a:gd name="connsiteY29" fmla="*/ 3556659 h 3850076"/>
              <a:gd name="connsiteX30" fmla="*/ 1543792 w 4257304"/>
              <a:gd name="connsiteY30" fmla="*/ 3550722 h 3850076"/>
              <a:gd name="connsiteX31" fmla="*/ 1555667 w 4257304"/>
              <a:gd name="connsiteY31" fmla="*/ 3538846 h 3850076"/>
              <a:gd name="connsiteX32" fmla="*/ 1591293 w 4257304"/>
              <a:gd name="connsiteY32" fmla="*/ 3526971 h 3850076"/>
              <a:gd name="connsiteX33" fmla="*/ 1609106 w 4257304"/>
              <a:gd name="connsiteY33" fmla="*/ 3521033 h 3850076"/>
              <a:gd name="connsiteX34" fmla="*/ 1650670 w 4257304"/>
              <a:gd name="connsiteY34" fmla="*/ 3509158 h 3850076"/>
              <a:gd name="connsiteX35" fmla="*/ 1668483 w 4257304"/>
              <a:gd name="connsiteY35" fmla="*/ 3497283 h 3850076"/>
              <a:gd name="connsiteX36" fmla="*/ 1704109 w 4257304"/>
              <a:gd name="connsiteY36" fmla="*/ 3479470 h 3850076"/>
              <a:gd name="connsiteX37" fmla="*/ 1727860 w 4257304"/>
              <a:gd name="connsiteY37" fmla="*/ 3455719 h 3850076"/>
              <a:gd name="connsiteX38" fmla="*/ 1739735 w 4257304"/>
              <a:gd name="connsiteY38" fmla="*/ 3420093 h 3850076"/>
              <a:gd name="connsiteX39" fmla="*/ 1751610 w 4257304"/>
              <a:gd name="connsiteY39" fmla="*/ 3366654 h 3850076"/>
              <a:gd name="connsiteX40" fmla="*/ 1763486 w 4257304"/>
              <a:gd name="connsiteY40" fmla="*/ 3301340 h 3850076"/>
              <a:gd name="connsiteX41" fmla="*/ 1775361 w 4257304"/>
              <a:gd name="connsiteY41" fmla="*/ 3265714 h 3850076"/>
              <a:gd name="connsiteX42" fmla="*/ 1781299 w 4257304"/>
              <a:gd name="connsiteY42" fmla="*/ 3247901 h 3850076"/>
              <a:gd name="connsiteX43" fmla="*/ 1793174 w 4257304"/>
              <a:gd name="connsiteY43" fmla="*/ 3188524 h 3850076"/>
              <a:gd name="connsiteX44" fmla="*/ 1799112 w 4257304"/>
              <a:gd name="connsiteY44" fmla="*/ 3170711 h 3850076"/>
              <a:gd name="connsiteX45" fmla="*/ 1810987 w 4257304"/>
              <a:gd name="connsiteY45" fmla="*/ 3152898 h 3850076"/>
              <a:gd name="connsiteX46" fmla="*/ 1822862 w 4257304"/>
              <a:gd name="connsiteY46" fmla="*/ 3117272 h 3850076"/>
              <a:gd name="connsiteX47" fmla="*/ 1828800 w 4257304"/>
              <a:gd name="connsiteY47" fmla="*/ 3099459 h 3850076"/>
              <a:gd name="connsiteX48" fmla="*/ 1846613 w 4257304"/>
              <a:gd name="connsiteY48" fmla="*/ 3075709 h 3850076"/>
              <a:gd name="connsiteX49" fmla="*/ 1888177 w 4257304"/>
              <a:gd name="connsiteY49" fmla="*/ 3040083 h 3850076"/>
              <a:gd name="connsiteX50" fmla="*/ 1905990 w 4257304"/>
              <a:gd name="connsiteY50" fmla="*/ 3034145 h 3850076"/>
              <a:gd name="connsiteX51" fmla="*/ 1941615 w 4257304"/>
              <a:gd name="connsiteY51" fmla="*/ 3010394 h 3850076"/>
              <a:gd name="connsiteX52" fmla="*/ 1965366 w 4257304"/>
              <a:gd name="connsiteY52" fmla="*/ 2998519 h 3850076"/>
              <a:gd name="connsiteX53" fmla="*/ 1983179 w 4257304"/>
              <a:gd name="connsiteY53" fmla="*/ 2986644 h 3850076"/>
              <a:gd name="connsiteX54" fmla="*/ 2000992 w 4257304"/>
              <a:gd name="connsiteY54" fmla="*/ 2980706 h 3850076"/>
              <a:gd name="connsiteX55" fmla="*/ 2048493 w 4257304"/>
              <a:gd name="connsiteY55" fmla="*/ 2945080 h 3850076"/>
              <a:gd name="connsiteX56" fmla="*/ 2078182 w 4257304"/>
              <a:gd name="connsiteY56" fmla="*/ 2933205 h 3850076"/>
              <a:gd name="connsiteX57" fmla="*/ 2119745 w 4257304"/>
              <a:gd name="connsiteY57" fmla="*/ 2909454 h 3850076"/>
              <a:gd name="connsiteX58" fmla="*/ 2179122 w 4257304"/>
              <a:gd name="connsiteY58" fmla="*/ 2891641 h 3850076"/>
              <a:gd name="connsiteX59" fmla="*/ 2196935 w 4257304"/>
              <a:gd name="connsiteY59" fmla="*/ 2897579 h 3850076"/>
              <a:gd name="connsiteX60" fmla="*/ 2256312 w 4257304"/>
              <a:gd name="connsiteY60" fmla="*/ 2873828 h 3850076"/>
              <a:gd name="connsiteX61" fmla="*/ 2274125 w 4257304"/>
              <a:gd name="connsiteY61" fmla="*/ 2867890 h 3850076"/>
              <a:gd name="connsiteX62" fmla="*/ 2297875 w 4257304"/>
              <a:gd name="connsiteY62" fmla="*/ 2856015 h 3850076"/>
              <a:gd name="connsiteX63" fmla="*/ 2333501 w 4257304"/>
              <a:gd name="connsiteY63" fmla="*/ 2844140 h 3850076"/>
              <a:gd name="connsiteX64" fmla="*/ 2351314 w 4257304"/>
              <a:gd name="connsiteY64" fmla="*/ 2838202 h 3850076"/>
              <a:gd name="connsiteX65" fmla="*/ 2369127 w 4257304"/>
              <a:gd name="connsiteY65" fmla="*/ 2826327 h 3850076"/>
              <a:gd name="connsiteX66" fmla="*/ 2416628 w 4257304"/>
              <a:gd name="connsiteY66" fmla="*/ 2820389 h 3850076"/>
              <a:gd name="connsiteX67" fmla="*/ 2446317 w 4257304"/>
              <a:gd name="connsiteY67" fmla="*/ 2808514 h 3850076"/>
              <a:gd name="connsiteX68" fmla="*/ 2470067 w 4257304"/>
              <a:gd name="connsiteY68" fmla="*/ 2802576 h 3850076"/>
              <a:gd name="connsiteX69" fmla="*/ 2505693 w 4257304"/>
              <a:gd name="connsiteY69" fmla="*/ 2790701 h 3850076"/>
              <a:gd name="connsiteX70" fmla="*/ 2529444 w 4257304"/>
              <a:gd name="connsiteY70" fmla="*/ 2778826 h 3850076"/>
              <a:gd name="connsiteX71" fmla="*/ 2565070 w 4257304"/>
              <a:gd name="connsiteY71" fmla="*/ 2766950 h 3850076"/>
              <a:gd name="connsiteX72" fmla="*/ 2588821 w 4257304"/>
              <a:gd name="connsiteY72" fmla="*/ 2755075 h 3850076"/>
              <a:gd name="connsiteX73" fmla="*/ 2612571 w 4257304"/>
              <a:gd name="connsiteY73" fmla="*/ 2749137 h 3850076"/>
              <a:gd name="connsiteX74" fmla="*/ 2666010 w 4257304"/>
              <a:gd name="connsiteY74" fmla="*/ 2737262 h 3850076"/>
              <a:gd name="connsiteX75" fmla="*/ 2713512 w 4257304"/>
              <a:gd name="connsiteY75" fmla="*/ 2707574 h 3850076"/>
              <a:gd name="connsiteX76" fmla="*/ 2761013 w 4257304"/>
              <a:gd name="connsiteY76" fmla="*/ 2695698 h 3850076"/>
              <a:gd name="connsiteX77" fmla="*/ 2778826 w 4257304"/>
              <a:gd name="connsiteY77" fmla="*/ 2683823 h 3850076"/>
              <a:gd name="connsiteX78" fmla="*/ 2838203 w 4257304"/>
              <a:gd name="connsiteY78" fmla="*/ 2666010 h 3850076"/>
              <a:gd name="connsiteX79" fmla="*/ 2856015 w 4257304"/>
              <a:gd name="connsiteY79" fmla="*/ 2660072 h 3850076"/>
              <a:gd name="connsiteX80" fmla="*/ 2891641 w 4257304"/>
              <a:gd name="connsiteY80" fmla="*/ 2654135 h 3850076"/>
              <a:gd name="connsiteX81" fmla="*/ 2915392 w 4257304"/>
              <a:gd name="connsiteY81" fmla="*/ 2648197 h 3850076"/>
              <a:gd name="connsiteX82" fmla="*/ 2945080 w 4257304"/>
              <a:gd name="connsiteY82" fmla="*/ 2642259 h 3850076"/>
              <a:gd name="connsiteX83" fmla="*/ 2980706 w 4257304"/>
              <a:gd name="connsiteY83" fmla="*/ 2630384 h 3850076"/>
              <a:gd name="connsiteX84" fmla="*/ 2998519 w 4257304"/>
              <a:gd name="connsiteY84" fmla="*/ 2624446 h 3850076"/>
              <a:gd name="connsiteX85" fmla="*/ 3069771 w 4257304"/>
              <a:gd name="connsiteY85" fmla="*/ 2582883 h 3850076"/>
              <a:gd name="connsiteX86" fmla="*/ 3099460 w 4257304"/>
              <a:gd name="connsiteY86" fmla="*/ 2565070 h 3850076"/>
              <a:gd name="connsiteX87" fmla="*/ 3117273 w 4257304"/>
              <a:gd name="connsiteY87" fmla="*/ 2553194 h 3850076"/>
              <a:gd name="connsiteX88" fmla="*/ 3135086 w 4257304"/>
              <a:gd name="connsiteY88" fmla="*/ 2547257 h 3850076"/>
              <a:gd name="connsiteX89" fmla="*/ 3152899 w 4257304"/>
              <a:gd name="connsiteY89" fmla="*/ 2535381 h 3850076"/>
              <a:gd name="connsiteX90" fmla="*/ 3188525 w 4257304"/>
              <a:gd name="connsiteY90" fmla="*/ 2529444 h 3850076"/>
              <a:gd name="connsiteX91" fmla="*/ 3236026 w 4257304"/>
              <a:gd name="connsiteY91" fmla="*/ 2517568 h 3850076"/>
              <a:gd name="connsiteX92" fmla="*/ 3259777 w 4257304"/>
              <a:gd name="connsiteY92" fmla="*/ 2511631 h 3850076"/>
              <a:gd name="connsiteX93" fmla="*/ 3277590 w 4257304"/>
              <a:gd name="connsiteY93" fmla="*/ 2499755 h 3850076"/>
              <a:gd name="connsiteX94" fmla="*/ 3295403 w 4257304"/>
              <a:gd name="connsiteY94" fmla="*/ 2493818 h 3850076"/>
              <a:gd name="connsiteX95" fmla="*/ 3307278 w 4257304"/>
              <a:gd name="connsiteY95" fmla="*/ 2481942 h 3850076"/>
              <a:gd name="connsiteX96" fmla="*/ 3342904 w 4257304"/>
              <a:gd name="connsiteY96" fmla="*/ 2464129 h 3850076"/>
              <a:gd name="connsiteX97" fmla="*/ 3378530 w 4257304"/>
              <a:gd name="connsiteY97" fmla="*/ 2440379 h 3850076"/>
              <a:gd name="connsiteX98" fmla="*/ 3426031 w 4257304"/>
              <a:gd name="connsiteY98" fmla="*/ 2416628 h 3850076"/>
              <a:gd name="connsiteX99" fmla="*/ 3467595 w 4257304"/>
              <a:gd name="connsiteY99" fmla="*/ 2392878 h 3850076"/>
              <a:gd name="connsiteX100" fmla="*/ 3485408 w 4257304"/>
              <a:gd name="connsiteY100" fmla="*/ 2386940 h 3850076"/>
              <a:gd name="connsiteX101" fmla="*/ 3521034 w 4257304"/>
              <a:gd name="connsiteY101" fmla="*/ 2357252 h 3850076"/>
              <a:gd name="connsiteX102" fmla="*/ 3544784 w 4257304"/>
              <a:gd name="connsiteY102" fmla="*/ 2327563 h 3850076"/>
              <a:gd name="connsiteX103" fmla="*/ 3574473 w 4257304"/>
              <a:gd name="connsiteY103" fmla="*/ 2297875 h 3850076"/>
              <a:gd name="connsiteX104" fmla="*/ 3592286 w 4257304"/>
              <a:gd name="connsiteY104" fmla="*/ 2262249 h 3850076"/>
              <a:gd name="connsiteX105" fmla="*/ 3610099 w 4257304"/>
              <a:gd name="connsiteY105" fmla="*/ 2226623 h 3850076"/>
              <a:gd name="connsiteX106" fmla="*/ 3621974 w 4257304"/>
              <a:gd name="connsiteY106" fmla="*/ 2119745 h 3850076"/>
              <a:gd name="connsiteX107" fmla="*/ 3627912 w 4257304"/>
              <a:gd name="connsiteY107" fmla="*/ 2072244 h 3850076"/>
              <a:gd name="connsiteX108" fmla="*/ 3645725 w 4257304"/>
              <a:gd name="connsiteY108" fmla="*/ 2006929 h 3850076"/>
              <a:gd name="connsiteX109" fmla="*/ 3651662 w 4257304"/>
              <a:gd name="connsiteY109" fmla="*/ 1983179 h 3850076"/>
              <a:gd name="connsiteX110" fmla="*/ 3663538 w 4257304"/>
              <a:gd name="connsiteY110" fmla="*/ 1864426 h 3850076"/>
              <a:gd name="connsiteX111" fmla="*/ 3687288 w 4257304"/>
              <a:gd name="connsiteY111" fmla="*/ 1810987 h 3850076"/>
              <a:gd name="connsiteX112" fmla="*/ 3734790 w 4257304"/>
              <a:gd name="connsiteY112" fmla="*/ 1775361 h 3850076"/>
              <a:gd name="connsiteX113" fmla="*/ 3764478 w 4257304"/>
              <a:gd name="connsiteY113" fmla="*/ 1751610 h 3850076"/>
              <a:gd name="connsiteX114" fmla="*/ 3800104 w 4257304"/>
              <a:gd name="connsiteY114" fmla="*/ 1739735 h 3850076"/>
              <a:gd name="connsiteX115" fmla="*/ 3817917 w 4257304"/>
              <a:gd name="connsiteY115" fmla="*/ 1727859 h 3850076"/>
              <a:gd name="connsiteX116" fmla="*/ 3841667 w 4257304"/>
              <a:gd name="connsiteY116" fmla="*/ 1721922 h 3850076"/>
              <a:gd name="connsiteX117" fmla="*/ 3859480 w 4257304"/>
              <a:gd name="connsiteY117" fmla="*/ 1715984 h 3850076"/>
              <a:gd name="connsiteX118" fmla="*/ 3906982 w 4257304"/>
              <a:gd name="connsiteY118" fmla="*/ 1674420 h 3850076"/>
              <a:gd name="connsiteX119" fmla="*/ 3924795 w 4257304"/>
              <a:gd name="connsiteY119" fmla="*/ 1662545 h 3850076"/>
              <a:gd name="connsiteX120" fmla="*/ 3942608 w 4257304"/>
              <a:gd name="connsiteY120" fmla="*/ 1656607 h 3850076"/>
              <a:gd name="connsiteX121" fmla="*/ 4001984 w 4257304"/>
              <a:gd name="connsiteY121" fmla="*/ 1626919 h 3850076"/>
              <a:gd name="connsiteX122" fmla="*/ 4019797 w 4257304"/>
              <a:gd name="connsiteY122" fmla="*/ 1620981 h 3850076"/>
              <a:gd name="connsiteX123" fmla="*/ 4061361 w 4257304"/>
              <a:gd name="connsiteY123" fmla="*/ 1591293 h 3850076"/>
              <a:gd name="connsiteX124" fmla="*/ 4085112 w 4257304"/>
              <a:gd name="connsiteY124" fmla="*/ 1579418 h 3850076"/>
              <a:gd name="connsiteX125" fmla="*/ 4102925 w 4257304"/>
              <a:gd name="connsiteY125" fmla="*/ 1573480 h 3850076"/>
              <a:gd name="connsiteX126" fmla="*/ 4150426 w 4257304"/>
              <a:gd name="connsiteY126" fmla="*/ 1555667 h 3850076"/>
              <a:gd name="connsiteX127" fmla="*/ 4203865 w 4257304"/>
              <a:gd name="connsiteY127" fmla="*/ 1531916 h 3850076"/>
              <a:gd name="connsiteX128" fmla="*/ 4221678 w 4257304"/>
              <a:gd name="connsiteY128" fmla="*/ 1525979 h 3850076"/>
              <a:gd name="connsiteX129" fmla="*/ 4239491 w 4257304"/>
              <a:gd name="connsiteY129" fmla="*/ 1520041 h 3850076"/>
              <a:gd name="connsiteX130" fmla="*/ 4257304 w 4257304"/>
              <a:gd name="connsiteY130" fmla="*/ 1460665 h 3850076"/>
              <a:gd name="connsiteX131" fmla="*/ 4251366 w 4257304"/>
              <a:gd name="connsiteY131" fmla="*/ 938150 h 3850076"/>
              <a:gd name="connsiteX132" fmla="*/ 4245428 w 4257304"/>
              <a:gd name="connsiteY132" fmla="*/ 653142 h 3850076"/>
              <a:gd name="connsiteX133" fmla="*/ 4239491 w 4257304"/>
              <a:gd name="connsiteY133" fmla="*/ 570015 h 3850076"/>
              <a:gd name="connsiteX134" fmla="*/ 4227615 w 4257304"/>
              <a:gd name="connsiteY134" fmla="*/ 510639 h 3850076"/>
              <a:gd name="connsiteX135" fmla="*/ 4221678 w 4257304"/>
              <a:gd name="connsiteY135" fmla="*/ 314696 h 3850076"/>
              <a:gd name="connsiteX136" fmla="*/ 4209803 w 4257304"/>
              <a:gd name="connsiteY136" fmla="*/ 237506 h 3850076"/>
              <a:gd name="connsiteX137" fmla="*/ 4197927 w 4257304"/>
              <a:gd name="connsiteY137" fmla="*/ 195942 h 3850076"/>
              <a:gd name="connsiteX138" fmla="*/ 4191990 w 4257304"/>
              <a:gd name="connsiteY138" fmla="*/ 178129 h 3850076"/>
              <a:gd name="connsiteX139" fmla="*/ 4180114 w 4257304"/>
              <a:gd name="connsiteY139" fmla="*/ 160316 h 3850076"/>
              <a:gd name="connsiteX140" fmla="*/ 4168239 w 4257304"/>
              <a:gd name="connsiteY140" fmla="*/ 83127 h 3850076"/>
              <a:gd name="connsiteX141" fmla="*/ 4162301 w 4257304"/>
              <a:gd name="connsiteY141" fmla="*/ 65314 h 3850076"/>
              <a:gd name="connsiteX142" fmla="*/ 4150426 w 4257304"/>
              <a:gd name="connsiteY142" fmla="*/ 17813 h 3850076"/>
              <a:gd name="connsiteX143" fmla="*/ 4114800 w 4257304"/>
              <a:gd name="connsiteY143" fmla="*/ 0 h 3850076"/>
              <a:gd name="connsiteX144" fmla="*/ 4019797 w 4257304"/>
              <a:gd name="connsiteY144" fmla="*/ 11875 h 3850076"/>
              <a:gd name="connsiteX145" fmla="*/ 3984171 w 4257304"/>
              <a:gd name="connsiteY145" fmla="*/ 23750 h 3850076"/>
              <a:gd name="connsiteX146" fmla="*/ 3948545 w 4257304"/>
              <a:gd name="connsiteY146" fmla="*/ 47501 h 3850076"/>
              <a:gd name="connsiteX147" fmla="*/ 3895106 w 4257304"/>
              <a:gd name="connsiteY147" fmla="*/ 77189 h 3850076"/>
              <a:gd name="connsiteX148" fmla="*/ 3865418 w 4257304"/>
              <a:gd name="connsiteY148" fmla="*/ 100940 h 3850076"/>
              <a:gd name="connsiteX149" fmla="*/ 3823854 w 4257304"/>
              <a:gd name="connsiteY149" fmla="*/ 106878 h 3850076"/>
              <a:gd name="connsiteX150" fmla="*/ 3764478 w 4257304"/>
              <a:gd name="connsiteY150" fmla="*/ 124690 h 3850076"/>
              <a:gd name="connsiteX151" fmla="*/ 3728852 w 4257304"/>
              <a:gd name="connsiteY151" fmla="*/ 130628 h 3850076"/>
              <a:gd name="connsiteX152" fmla="*/ 3711039 w 4257304"/>
              <a:gd name="connsiteY152" fmla="*/ 136566 h 3850076"/>
              <a:gd name="connsiteX153" fmla="*/ 3645725 w 4257304"/>
              <a:gd name="connsiteY153" fmla="*/ 154379 h 3850076"/>
              <a:gd name="connsiteX154" fmla="*/ 3592286 w 4257304"/>
              <a:gd name="connsiteY154" fmla="*/ 160316 h 3850076"/>
              <a:gd name="connsiteX155" fmla="*/ 3562597 w 4257304"/>
              <a:gd name="connsiteY155" fmla="*/ 166254 h 3850076"/>
              <a:gd name="connsiteX156" fmla="*/ 3526971 w 4257304"/>
              <a:gd name="connsiteY156" fmla="*/ 184067 h 3850076"/>
              <a:gd name="connsiteX157" fmla="*/ 3509158 w 4257304"/>
              <a:gd name="connsiteY157" fmla="*/ 190005 h 3850076"/>
              <a:gd name="connsiteX158" fmla="*/ 3461657 w 4257304"/>
              <a:gd name="connsiteY158" fmla="*/ 207818 h 3850076"/>
              <a:gd name="connsiteX159" fmla="*/ 3426031 w 4257304"/>
              <a:gd name="connsiteY159" fmla="*/ 231568 h 3850076"/>
              <a:gd name="connsiteX160" fmla="*/ 3378530 w 4257304"/>
              <a:gd name="connsiteY160" fmla="*/ 237506 h 3850076"/>
              <a:gd name="connsiteX161" fmla="*/ 3354779 w 4257304"/>
              <a:gd name="connsiteY161" fmla="*/ 243444 h 3850076"/>
              <a:gd name="connsiteX162" fmla="*/ 3247901 w 4257304"/>
              <a:gd name="connsiteY162" fmla="*/ 249381 h 3850076"/>
              <a:gd name="connsiteX163" fmla="*/ 3218213 w 4257304"/>
              <a:gd name="connsiteY163" fmla="*/ 255319 h 3850076"/>
              <a:gd name="connsiteX164" fmla="*/ 3200400 w 4257304"/>
              <a:gd name="connsiteY164" fmla="*/ 261257 h 3850076"/>
              <a:gd name="connsiteX165" fmla="*/ 3176649 w 4257304"/>
              <a:gd name="connsiteY165" fmla="*/ 267194 h 3850076"/>
              <a:gd name="connsiteX166" fmla="*/ 3123210 w 4257304"/>
              <a:gd name="connsiteY166" fmla="*/ 279070 h 3850076"/>
              <a:gd name="connsiteX167" fmla="*/ 3069771 w 4257304"/>
              <a:gd name="connsiteY167" fmla="*/ 296883 h 3850076"/>
              <a:gd name="connsiteX168" fmla="*/ 3051958 w 4257304"/>
              <a:gd name="connsiteY168" fmla="*/ 308758 h 3850076"/>
              <a:gd name="connsiteX169" fmla="*/ 3016332 w 4257304"/>
              <a:gd name="connsiteY169" fmla="*/ 320633 h 3850076"/>
              <a:gd name="connsiteX170" fmla="*/ 2998519 w 4257304"/>
              <a:gd name="connsiteY170" fmla="*/ 326571 h 3850076"/>
              <a:gd name="connsiteX171" fmla="*/ 2980706 w 4257304"/>
              <a:gd name="connsiteY171" fmla="*/ 332509 h 3850076"/>
              <a:gd name="connsiteX172" fmla="*/ 2933205 w 4257304"/>
              <a:gd name="connsiteY172" fmla="*/ 350322 h 3850076"/>
              <a:gd name="connsiteX173" fmla="*/ 2897579 w 4257304"/>
              <a:gd name="connsiteY173" fmla="*/ 362197 h 3850076"/>
              <a:gd name="connsiteX174" fmla="*/ 2861953 w 4257304"/>
              <a:gd name="connsiteY174" fmla="*/ 368135 h 3850076"/>
              <a:gd name="connsiteX175" fmla="*/ 2832265 w 4257304"/>
              <a:gd name="connsiteY175" fmla="*/ 374072 h 3850076"/>
              <a:gd name="connsiteX176" fmla="*/ 2772888 w 4257304"/>
              <a:gd name="connsiteY176" fmla="*/ 380010 h 3850076"/>
              <a:gd name="connsiteX177" fmla="*/ 2725387 w 4257304"/>
              <a:gd name="connsiteY177" fmla="*/ 391885 h 3850076"/>
              <a:gd name="connsiteX178" fmla="*/ 2683823 w 4257304"/>
              <a:gd name="connsiteY178" fmla="*/ 403761 h 3850076"/>
              <a:gd name="connsiteX179" fmla="*/ 2654135 w 4257304"/>
              <a:gd name="connsiteY179" fmla="*/ 415636 h 3850076"/>
              <a:gd name="connsiteX180" fmla="*/ 2636322 w 4257304"/>
              <a:gd name="connsiteY180" fmla="*/ 427511 h 3850076"/>
              <a:gd name="connsiteX181" fmla="*/ 2582883 w 4257304"/>
              <a:gd name="connsiteY181" fmla="*/ 445324 h 3850076"/>
              <a:gd name="connsiteX182" fmla="*/ 2481943 w 4257304"/>
              <a:gd name="connsiteY182" fmla="*/ 457200 h 3850076"/>
              <a:gd name="connsiteX183" fmla="*/ 2446317 w 4257304"/>
              <a:gd name="connsiteY183" fmla="*/ 463137 h 3850076"/>
              <a:gd name="connsiteX184" fmla="*/ 2369127 w 4257304"/>
              <a:gd name="connsiteY184" fmla="*/ 469075 h 3850076"/>
              <a:gd name="connsiteX185" fmla="*/ 2297875 w 4257304"/>
              <a:gd name="connsiteY185" fmla="*/ 486888 h 3850076"/>
              <a:gd name="connsiteX186" fmla="*/ 2268187 w 4257304"/>
              <a:gd name="connsiteY186" fmla="*/ 498763 h 3850076"/>
              <a:gd name="connsiteX187" fmla="*/ 2250374 w 4257304"/>
              <a:gd name="connsiteY187" fmla="*/ 510639 h 3850076"/>
              <a:gd name="connsiteX188" fmla="*/ 2226623 w 4257304"/>
              <a:gd name="connsiteY188" fmla="*/ 516576 h 3850076"/>
              <a:gd name="connsiteX189" fmla="*/ 2190997 w 4257304"/>
              <a:gd name="connsiteY189" fmla="*/ 528452 h 3850076"/>
              <a:gd name="connsiteX190" fmla="*/ 2173184 w 4257304"/>
              <a:gd name="connsiteY190" fmla="*/ 534389 h 3850076"/>
              <a:gd name="connsiteX191" fmla="*/ 2131621 w 4257304"/>
              <a:gd name="connsiteY191" fmla="*/ 558140 h 3850076"/>
              <a:gd name="connsiteX192" fmla="*/ 2036618 w 4257304"/>
              <a:gd name="connsiteY192" fmla="*/ 581890 h 3850076"/>
              <a:gd name="connsiteX193" fmla="*/ 2018805 w 4257304"/>
              <a:gd name="connsiteY193" fmla="*/ 587828 h 3850076"/>
              <a:gd name="connsiteX194" fmla="*/ 1763486 w 4257304"/>
              <a:gd name="connsiteY194" fmla="*/ 599703 h 3850076"/>
              <a:gd name="connsiteX195" fmla="*/ 1745673 w 4257304"/>
              <a:gd name="connsiteY195" fmla="*/ 605641 h 3850076"/>
              <a:gd name="connsiteX196" fmla="*/ 1721922 w 4257304"/>
              <a:gd name="connsiteY196" fmla="*/ 617516 h 3850076"/>
              <a:gd name="connsiteX197" fmla="*/ 1680358 w 4257304"/>
              <a:gd name="connsiteY197" fmla="*/ 629392 h 3850076"/>
              <a:gd name="connsiteX198" fmla="*/ 1662545 w 4257304"/>
              <a:gd name="connsiteY198" fmla="*/ 641267 h 3850076"/>
              <a:gd name="connsiteX199" fmla="*/ 1615044 w 4257304"/>
              <a:gd name="connsiteY199" fmla="*/ 653142 h 3850076"/>
              <a:gd name="connsiteX200" fmla="*/ 1591293 w 4257304"/>
              <a:gd name="connsiteY200" fmla="*/ 659080 h 3850076"/>
              <a:gd name="connsiteX201" fmla="*/ 1555667 w 4257304"/>
              <a:gd name="connsiteY201" fmla="*/ 670955 h 3850076"/>
              <a:gd name="connsiteX202" fmla="*/ 1531917 w 4257304"/>
              <a:gd name="connsiteY202" fmla="*/ 676893 h 3850076"/>
              <a:gd name="connsiteX203" fmla="*/ 1514104 w 4257304"/>
              <a:gd name="connsiteY203" fmla="*/ 682831 h 3850076"/>
              <a:gd name="connsiteX204" fmla="*/ 1472540 w 4257304"/>
              <a:gd name="connsiteY204" fmla="*/ 688768 h 3850076"/>
              <a:gd name="connsiteX205" fmla="*/ 1454727 w 4257304"/>
              <a:gd name="connsiteY205" fmla="*/ 694706 h 3850076"/>
              <a:gd name="connsiteX206" fmla="*/ 1419101 w 4257304"/>
              <a:gd name="connsiteY206" fmla="*/ 718457 h 3850076"/>
              <a:gd name="connsiteX207" fmla="*/ 1163782 w 4257304"/>
              <a:gd name="connsiteY207" fmla="*/ 736270 h 3850076"/>
              <a:gd name="connsiteX208" fmla="*/ 1128156 w 4257304"/>
              <a:gd name="connsiteY208" fmla="*/ 748145 h 3850076"/>
              <a:gd name="connsiteX209" fmla="*/ 1074717 w 4257304"/>
              <a:gd name="connsiteY209" fmla="*/ 783771 h 3850076"/>
              <a:gd name="connsiteX210" fmla="*/ 1027215 w 4257304"/>
              <a:gd name="connsiteY210" fmla="*/ 813459 h 3850076"/>
              <a:gd name="connsiteX211" fmla="*/ 991590 w 4257304"/>
              <a:gd name="connsiteY211" fmla="*/ 825335 h 3850076"/>
              <a:gd name="connsiteX212" fmla="*/ 967839 w 4257304"/>
              <a:gd name="connsiteY212" fmla="*/ 837210 h 3850076"/>
              <a:gd name="connsiteX213" fmla="*/ 920338 w 4257304"/>
              <a:gd name="connsiteY213" fmla="*/ 849085 h 3850076"/>
              <a:gd name="connsiteX214" fmla="*/ 890649 w 4257304"/>
              <a:gd name="connsiteY214" fmla="*/ 860961 h 3850076"/>
              <a:gd name="connsiteX215" fmla="*/ 825335 w 4257304"/>
              <a:gd name="connsiteY215" fmla="*/ 872836 h 3850076"/>
              <a:gd name="connsiteX216" fmla="*/ 777834 w 4257304"/>
              <a:gd name="connsiteY216" fmla="*/ 884711 h 3850076"/>
              <a:gd name="connsiteX217" fmla="*/ 760021 w 4257304"/>
              <a:gd name="connsiteY217" fmla="*/ 896587 h 3850076"/>
              <a:gd name="connsiteX218" fmla="*/ 730332 w 4257304"/>
              <a:gd name="connsiteY218" fmla="*/ 926275 h 3850076"/>
              <a:gd name="connsiteX219" fmla="*/ 688769 w 4257304"/>
              <a:gd name="connsiteY219" fmla="*/ 938150 h 3850076"/>
              <a:gd name="connsiteX220" fmla="*/ 653143 w 4257304"/>
              <a:gd name="connsiteY220" fmla="*/ 950026 h 3850076"/>
              <a:gd name="connsiteX221" fmla="*/ 635330 w 4257304"/>
              <a:gd name="connsiteY221" fmla="*/ 955963 h 3850076"/>
              <a:gd name="connsiteX222" fmla="*/ 617517 w 4257304"/>
              <a:gd name="connsiteY222" fmla="*/ 961901 h 3850076"/>
              <a:gd name="connsiteX223" fmla="*/ 540327 w 4257304"/>
              <a:gd name="connsiteY223" fmla="*/ 967839 h 3850076"/>
              <a:gd name="connsiteX224" fmla="*/ 498764 w 4257304"/>
              <a:gd name="connsiteY224" fmla="*/ 979714 h 3850076"/>
              <a:gd name="connsiteX225" fmla="*/ 463138 w 4257304"/>
              <a:gd name="connsiteY225" fmla="*/ 991589 h 3850076"/>
              <a:gd name="connsiteX226" fmla="*/ 445325 w 4257304"/>
              <a:gd name="connsiteY226" fmla="*/ 997527 h 3850076"/>
              <a:gd name="connsiteX227" fmla="*/ 403761 w 4257304"/>
              <a:gd name="connsiteY227" fmla="*/ 1027215 h 3850076"/>
              <a:gd name="connsiteX228" fmla="*/ 397823 w 4257304"/>
              <a:gd name="connsiteY228" fmla="*/ 1045028 h 3850076"/>
              <a:gd name="connsiteX229" fmla="*/ 374073 w 4257304"/>
              <a:gd name="connsiteY229" fmla="*/ 1056903 h 3850076"/>
              <a:gd name="connsiteX230" fmla="*/ 362197 w 4257304"/>
              <a:gd name="connsiteY230" fmla="*/ 1068779 h 3850076"/>
              <a:gd name="connsiteX231" fmla="*/ 326571 w 4257304"/>
              <a:gd name="connsiteY231" fmla="*/ 1092529 h 3850076"/>
              <a:gd name="connsiteX232" fmla="*/ 296883 w 4257304"/>
              <a:gd name="connsiteY232" fmla="*/ 1116280 h 3850076"/>
              <a:gd name="connsiteX233" fmla="*/ 267195 w 4257304"/>
              <a:gd name="connsiteY233" fmla="*/ 1140031 h 3850076"/>
              <a:gd name="connsiteX234" fmla="*/ 231569 w 4257304"/>
              <a:gd name="connsiteY234" fmla="*/ 1187532 h 3850076"/>
              <a:gd name="connsiteX235" fmla="*/ 225631 w 4257304"/>
              <a:gd name="connsiteY235" fmla="*/ 1205345 h 3850076"/>
              <a:gd name="connsiteX236" fmla="*/ 213756 w 4257304"/>
              <a:gd name="connsiteY236" fmla="*/ 1223158 h 3850076"/>
              <a:gd name="connsiteX237" fmla="*/ 201880 w 4257304"/>
              <a:gd name="connsiteY237" fmla="*/ 1264722 h 3850076"/>
              <a:gd name="connsiteX238" fmla="*/ 190005 w 4257304"/>
              <a:gd name="connsiteY238" fmla="*/ 1353787 h 3850076"/>
              <a:gd name="connsiteX239" fmla="*/ 184067 w 4257304"/>
              <a:gd name="connsiteY239" fmla="*/ 1383475 h 3850076"/>
              <a:gd name="connsiteX240" fmla="*/ 178130 w 4257304"/>
              <a:gd name="connsiteY240" fmla="*/ 1537854 h 3850076"/>
              <a:gd name="connsiteX241" fmla="*/ 166254 w 4257304"/>
              <a:gd name="connsiteY241" fmla="*/ 1579418 h 3850076"/>
              <a:gd name="connsiteX242" fmla="*/ 160317 w 4257304"/>
              <a:gd name="connsiteY242" fmla="*/ 1603168 h 3850076"/>
              <a:gd name="connsiteX243" fmla="*/ 154379 w 4257304"/>
              <a:gd name="connsiteY243" fmla="*/ 1656607 h 3850076"/>
              <a:gd name="connsiteX244" fmla="*/ 142504 w 4257304"/>
              <a:gd name="connsiteY244" fmla="*/ 1704109 h 3850076"/>
              <a:gd name="connsiteX245" fmla="*/ 136566 w 4257304"/>
              <a:gd name="connsiteY245" fmla="*/ 1739735 h 3850076"/>
              <a:gd name="connsiteX246" fmla="*/ 130628 w 4257304"/>
              <a:gd name="connsiteY246" fmla="*/ 1763485 h 3850076"/>
              <a:gd name="connsiteX247" fmla="*/ 124691 w 4257304"/>
              <a:gd name="connsiteY247" fmla="*/ 1793174 h 3850076"/>
              <a:gd name="connsiteX248" fmla="*/ 118753 w 4257304"/>
              <a:gd name="connsiteY248" fmla="*/ 1816924 h 3850076"/>
              <a:gd name="connsiteX249" fmla="*/ 106878 w 4257304"/>
              <a:gd name="connsiteY249" fmla="*/ 1882239 h 3850076"/>
              <a:gd name="connsiteX250" fmla="*/ 100940 w 4257304"/>
              <a:gd name="connsiteY250" fmla="*/ 2000992 h 3850076"/>
              <a:gd name="connsiteX251" fmla="*/ 95003 w 4257304"/>
              <a:gd name="connsiteY251" fmla="*/ 2078181 h 3850076"/>
              <a:gd name="connsiteX252" fmla="*/ 83127 w 4257304"/>
              <a:gd name="connsiteY252" fmla="*/ 2565070 h 3850076"/>
              <a:gd name="connsiteX253" fmla="*/ 77190 w 4257304"/>
              <a:gd name="connsiteY253" fmla="*/ 2636322 h 3850076"/>
              <a:gd name="connsiteX254" fmla="*/ 65314 w 4257304"/>
              <a:gd name="connsiteY254" fmla="*/ 2737262 h 3850076"/>
              <a:gd name="connsiteX255" fmla="*/ 59377 w 4257304"/>
              <a:gd name="connsiteY255" fmla="*/ 2832265 h 3850076"/>
              <a:gd name="connsiteX256" fmla="*/ 53439 w 4257304"/>
              <a:gd name="connsiteY256" fmla="*/ 2856015 h 3850076"/>
              <a:gd name="connsiteX257" fmla="*/ 47501 w 4257304"/>
              <a:gd name="connsiteY257" fmla="*/ 2903516 h 3850076"/>
              <a:gd name="connsiteX258" fmla="*/ 41564 w 4257304"/>
              <a:gd name="connsiteY258" fmla="*/ 3046020 h 3850076"/>
              <a:gd name="connsiteX259" fmla="*/ 35626 w 4257304"/>
              <a:gd name="connsiteY259" fmla="*/ 3247901 h 3850076"/>
              <a:gd name="connsiteX260" fmla="*/ 29688 w 4257304"/>
              <a:gd name="connsiteY260" fmla="*/ 3265714 h 3850076"/>
              <a:gd name="connsiteX261" fmla="*/ 23751 w 4257304"/>
              <a:gd name="connsiteY261" fmla="*/ 3289465 h 3850076"/>
              <a:gd name="connsiteX262" fmla="*/ 11875 w 4257304"/>
              <a:gd name="connsiteY262" fmla="*/ 3390405 h 3850076"/>
              <a:gd name="connsiteX263" fmla="*/ 5938 w 4257304"/>
              <a:gd name="connsiteY263" fmla="*/ 3461657 h 3850076"/>
              <a:gd name="connsiteX264" fmla="*/ 0 w 4257304"/>
              <a:gd name="connsiteY264" fmla="*/ 3800103 h 3850076"/>
              <a:gd name="connsiteX265" fmla="*/ 53439 w 4257304"/>
              <a:gd name="connsiteY265" fmla="*/ 3847605 h 385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4257304" h="3850076">
                <a:moveTo>
                  <a:pt x="53439" y="3847605"/>
                </a:moveTo>
                <a:cubicBezTo>
                  <a:pt x="80159" y="3854532"/>
                  <a:pt x="124797" y="3845050"/>
                  <a:pt x="160317" y="3841667"/>
                </a:cubicBezTo>
                <a:cubicBezTo>
                  <a:pt x="166548" y="3841074"/>
                  <a:pt x="171891" y="3836228"/>
                  <a:pt x="178130" y="3835729"/>
                </a:cubicBezTo>
                <a:cubicBezTo>
                  <a:pt x="221579" y="3832253"/>
                  <a:pt x="265215" y="3831771"/>
                  <a:pt x="308758" y="3829792"/>
                </a:cubicBezTo>
                <a:cubicBezTo>
                  <a:pt x="318654" y="3827813"/>
                  <a:pt x="328472" y="3825389"/>
                  <a:pt x="338447" y="3823854"/>
                </a:cubicBezTo>
                <a:cubicBezTo>
                  <a:pt x="354218" y="3821428"/>
                  <a:pt x="370248" y="3820770"/>
                  <a:pt x="385948" y="3817916"/>
                </a:cubicBezTo>
                <a:cubicBezTo>
                  <a:pt x="392106" y="3816796"/>
                  <a:pt x="397743" y="3813698"/>
                  <a:pt x="403761" y="3811979"/>
                </a:cubicBezTo>
                <a:cubicBezTo>
                  <a:pt x="466561" y="3794037"/>
                  <a:pt x="378501" y="3822378"/>
                  <a:pt x="463138" y="3794166"/>
                </a:cubicBezTo>
                <a:cubicBezTo>
                  <a:pt x="474559" y="3790359"/>
                  <a:pt x="487084" y="3791148"/>
                  <a:pt x="498764" y="3788228"/>
                </a:cubicBezTo>
                <a:cubicBezTo>
                  <a:pt x="498778" y="3788225"/>
                  <a:pt x="543290" y="3773386"/>
                  <a:pt x="552203" y="3770415"/>
                </a:cubicBezTo>
                <a:cubicBezTo>
                  <a:pt x="565523" y="3765975"/>
                  <a:pt x="635388" y="3759193"/>
                  <a:pt x="641267" y="3758540"/>
                </a:cubicBezTo>
                <a:lnTo>
                  <a:pt x="712519" y="3734789"/>
                </a:lnTo>
                <a:cubicBezTo>
                  <a:pt x="737001" y="3726628"/>
                  <a:pt x="763979" y="3730831"/>
                  <a:pt x="789709" y="3728852"/>
                </a:cubicBezTo>
                <a:lnTo>
                  <a:pt x="825335" y="3716976"/>
                </a:lnTo>
                <a:cubicBezTo>
                  <a:pt x="842305" y="3711319"/>
                  <a:pt x="848270" y="3708827"/>
                  <a:pt x="866899" y="3705101"/>
                </a:cubicBezTo>
                <a:cubicBezTo>
                  <a:pt x="898984" y="3698684"/>
                  <a:pt x="898701" y="3701498"/>
                  <a:pt x="926275" y="3693226"/>
                </a:cubicBezTo>
                <a:cubicBezTo>
                  <a:pt x="944260" y="3687831"/>
                  <a:pt x="961901" y="3681351"/>
                  <a:pt x="979714" y="3675413"/>
                </a:cubicBezTo>
                <a:cubicBezTo>
                  <a:pt x="985652" y="3673434"/>
                  <a:pt x="991929" y="3672274"/>
                  <a:pt x="997527" y="3669475"/>
                </a:cubicBezTo>
                <a:cubicBezTo>
                  <a:pt x="1005444" y="3665517"/>
                  <a:pt x="1012738" y="3659929"/>
                  <a:pt x="1021278" y="3657600"/>
                </a:cubicBezTo>
                <a:cubicBezTo>
                  <a:pt x="1034780" y="3653918"/>
                  <a:pt x="1049036" y="3653963"/>
                  <a:pt x="1062841" y="3651662"/>
                </a:cubicBezTo>
                <a:cubicBezTo>
                  <a:pt x="1077526" y="3649214"/>
                  <a:pt x="1101341" y="3644055"/>
                  <a:pt x="1116280" y="3639787"/>
                </a:cubicBezTo>
                <a:cubicBezTo>
                  <a:pt x="1144123" y="3631832"/>
                  <a:pt x="1126185" y="3635542"/>
                  <a:pt x="1157844" y="3621974"/>
                </a:cubicBezTo>
                <a:cubicBezTo>
                  <a:pt x="1163597" y="3619509"/>
                  <a:pt x="1169904" y="3618501"/>
                  <a:pt x="1175657" y="3616036"/>
                </a:cubicBezTo>
                <a:cubicBezTo>
                  <a:pt x="1183793" y="3612549"/>
                  <a:pt x="1190655" y="3605474"/>
                  <a:pt x="1199408" y="3604161"/>
                </a:cubicBezTo>
                <a:cubicBezTo>
                  <a:pt x="1230786" y="3599454"/>
                  <a:pt x="1262743" y="3600202"/>
                  <a:pt x="1294410" y="3598223"/>
                </a:cubicBezTo>
                <a:cubicBezTo>
                  <a:pt x="1304306" y="3596244"/>
                  <a:pt x="1314052" y="3593242"/>
                  <a:pt x="1324099" y="3592285"/>
                </a:cubicBezTo>
                <a:cubicBezTo>
                  <a:pt x="1355685" y="3589277"/>
                  <a:pt x="1387617" y="3590284"/>
                  <a:pt x="1419101" y="3586348"/>
                </a:cubicBezTo>
                <a:cubicBezTo>
                  <a:pt x="1435296" y="3584324"/>
                  <a:pt x="1450769" y="3578431"/>
                  <a:pt x="1466603" y="3574472"/>
                </a:cubicBezTo>
                <a:cubicBezTo>
                  <a:pt x="1478747" y="3571436"/>
                  <a:pt x="1490353" y="3566555"/>
                  <a:pt x="1502228" y="3562597"/>
                </a:cubicBezTo>
                <a:cubicBezTo>
                  <a:pt x="1508166" y="3560618"/>
                  <a:pt x="1513969" y="3558177"/>
                  <a:pt x="1520041" y="3556659"/>
                </a:cubicBezTo>
                <a:lnTo>
                  <a:pt x="1543792" y="3550722"/>
                </a:lnTo>
                <a:cubicBezTo>
                  <a:pt x="1547750" y="3546763"/>
                  <a:pt x="1550660" y="3541350"/>
                  <a:pt x="1555667" y="3538846"/>
                </a:cubicBezTo>
                <a:cubicBezTo>
                  <a:pt x="1566863" y="3533248"/>
                  <a:pt x="1579418" y="3530929"/>
                  <a:pt x="1591293" y="3526971"/>
                </a:cubicBezTo>
                <a:cubicBezTo>
                  <a:pt x="1597231" y="3524992"/>
                  <a:pt x="1603034" y="3522551"/>
                  <a:pt x="1609106" y="3521033"/>
                </a:cubicBezTo>
                <a:cubicBezTo>
                  <a:pt x="1616721" y="3519129"/>
                  <a:pt x="1642148" y="3513419"/>
                  <a:pt x="1650670" y="3509158"/>
                </a:cubicBezTo>
                <a:cubicBezTo>
                  <a:pt x="1657053" y="3505967"/>
                  <a:pt x="1662100" y="3500474"/>
                  <a:pt x="1668483" y="3497283"/>
                </a:cubicBezTo>
                <a:cubicBezTo>
                  <a:pt x="1693768" y="3484641"/>
                  <a:pt x="1680288" y="3499888"/>
                  <a:pt x="1704109" y="3479470"/>
                </a:cubicBezTo>
                <a:cubicBezTo>
                  <a:pt x="1712610" y="3472184"/>
                  <a:pt x="1727860" y="3455719"/>
                  <a:pt x="1727860" y="3455719"/>
                </a:cubicBezTo>
                <a:cubicBezTo>
                  <a:pt x="1731818" y="3443844"/>
                  <a:pt x="1737677" y="3432440"/>
                  <a:pt x="1739735" y="3420093"/>
                </a:cubicBezTo>
                <a:cubicBezTo>
                  <a:pt x="1746702" y="3378293"/>
                  <a:pt x="1741866" y="3395888"/>
                  <a:pt x="1751610" y="3366654"/>
                </a:cubicBezTo>
                <a:cubicBezTo>
                  <a:pt x="1755793" y="3337374"/>
                  <a:pt x="1755850" y="3326794"/>
                  <a:pt x="1763486" y="3301340"/>
                </a:cubicBezTo>
                <a:cubicBezTo>
                  <a:pt x="1767083" y="3289350"/>
                  <a:pt x="1771403" y="3277589"/>
                  <a:pt x="1775361" y="3265714"/>
                </a:cubicBezTo>
                <a:cubicBezTo>
                  <a:pt x="1777340" y="3259776"/>
                  <a:pt x="1780072" y="3254038"/>
                  <a:pt x="1781299" y="3247901"/>
                </a:cubicBezTo>
                <a:cubicBezTo>
                  <a:pt x="1785257" y="3228109"/>
                  <a:pt x="1786791" y="3207672"/>
                  <a:pt x="1793174" y="3188524"/>
                </a:cubicBezTo>
                <a:cubicBezTo>
                  <a:pt x="1795153" y="3182586"/>
                  <a:pt x="1796313" y="3176309"/>
                  <a:pt x="1799112" y="3170711"/>
                </a:cubicBezTo>
                <a:cubicBezTo>
                  <a:pt x="1802303" y="3164328"/>
                  <a:pt x="1808089" y="3159419"/>
                  <a:pt x="1810987" y="3152898"/>
                </a:cubicBezTo>
                <a:cubicBezTo>
                  <a:pt x="1816071" y="3141459"/>
                  <a:pt x="1818904" y="3129147"/>
                  <a:pt x="1822862" y="3117272"/>
                </a:cubicBezTo>
                <a:cubicBezTo>
                  <a:pt x="1824841" y="3111334"/>
                  <a:pt x="1825045" y="3104466"/>
                  <a:pt x="1828800" y="3099459"/>
                </a:cubicBezTo>
                <a:cubicBezTo>
                  <a:pt x="1834738" y="3091542"/>
                  <a:pt x="1840096" y="3083156"/>
                  <a:pt x="1846613" y="3075709"/>
                </a:cubicBezTo>
                <a:cubicBezTo>
                  <a:pt x="1857977" y="3062722"/>
                  <a:pt x="1872159" y="3048092"/>
                  <a:pt x="1888177" y="3040083"/>
                </a:cubicBezTo>
                <a:cubicBezTo>
                  <a:pt x="1893775" y="3037284"/>
                  <a:pt x="1900519" y="3037185"/>
                  <a:pt x="1905990" y="3034145"/>
                </a:cubicBezTo>
                <a:cubicBezTo>
                  <a:pt x="1918466" y="3027214"/>
                  <a:pt x="1928849" y="3016776"/>
                  <a:pt x="1941615" y="3010394"/>
                </a:cubicBezTo>
                <a:cubicBezTo>
                  <a:pt x="1949532" y="3006436"/>
                  <a:pt x="1957681" y="3002910"/>
                  <a:pt x="1965366" y="2998519"/>
                </a:cubicBezTo>
                <a:cubicBezTo>
                  <a:pt x="1971562" y="2994979"/>
                  <a:pt x="1976796" y="2989835"/>
                  <a:pt x="1983179" y="2986644"/>
                </a:cubicBezTo>
                <a:cubicBezTo>
                  <a:pt x="1988777" y="2983845"/>
                  <a:pt x="1995054" y="2982685"/>
                  <a:pt x="2000992" y="2980706"/>
                </a:cubicBezTo>
                <a:lnTo>
                  <a:pt x="2048493" y="2945080"/>
                </a:lnTo>
                <a:cubicBezTo>
                  <a:pt x="2057020" y="2938685"/>
                  <a:pt x="2068649" y="2937972"/>
                  <a:pt x="2078182" y="2933205"/>
                </a:cubicBezTo>
                <a:cubicBezTo>
                  <a:pt x="2121033" y="2911779"/>
                  <a:pt x="2067691" y="2930275"/>
                  <a:pt x="2119745" y="2909454"/>
                </a:cubicBezTo>
                <a:cubicBezTo>
                  <a:pt x="2143835" y="2899818"/>
                  <a:pt x="2155795" y="2897473"/>
                  <a:pt x="2179122" y="2891641"/>
                </a:cubicBezTo>
                <a:cubicBezTo>
                  <a:pt x="2185060" y="2893620"/>
                  <a:pt x="2190714" y="2898270"/>
                  <a:pt x="2196935" y="2897579"/>
                </a:cubicBezTo>
                <a:cubicBezTo>
                  <a:pt x="2221257" y="2894876"/>
                  <a:pt x="2235295" y="2882835"/>
                  <a:pt x="2256312" y="2873828"/>
                </a:cubicBezTo>
                <a:cubicBezTo>
                  <a:pt x="2262065" y="2871363"/>
                  <a:pt x="2268372" y="2870356"/>
                  <a:pt x="2274125" y="2867890"/>
                </a:cubicBezTo>
                <a:cubicBezTo>
                  <a:pt x="2282260" y="2864403"/>
                  <a:pt x="2289657" y="2859302"/>
                  <a:pt x="2297875" y="2856015"/>
                </a:cubicBezTo>
                <a:cubicBezTo>
                  <a:pt x="2309497" y="2851366"/>
                  <a:pt x="2321626" y="2848098"/>
                  <a:pt x="2333501" y="2844140"/>
                </a:cubicBezTo>
                <a:cubicBezTo>
                  <a:pt x="2339439" y="2842161"/>
                  <a:pt x="2346106" y="2841674"/>
                  <a:pt x="2351314" y="2838202"/>
                </a:cubicBezTo>
                <a:cubicBezTo>
                  <a:pt x="2357252" y="2834244"/>
                  <a:pt x="2362242" y="2828205"/>
                  <a:pt x="2369127" y="2826327"/>
                </a:cubicBezTo>
                <a:cubicBezTo>
                  <a:pt x="2384522" y="2822128"/>
                  <a:pt x="2400794" y="2822368"/>
                  <a:pt x="2416628" y="2820389"/>
                </a:cubicBezTo>
                <a:cubicBezTo>
                  <a:pt x="2426524" y="2816431"/>
                  <a:pt x="2436205" y="2811885"/>
                  <a:pt x="2446317" y="2808514"/>
                </a:cubicBezTo>
                <a:cubicBezTo>
                  <a:pt x="2454059" y="2805933"/>
                  <a:pt x="2462251" y="2804921"/>
                  <a:pt x="2470067" y="2802576"/>
                </a:cubicBezTo>
                <a:cubicBezTo>
                  <a:pt x="2482057" y="2798979"/>
                  <a:pt x="2493818" y="2794659"/>
                  <a:pt x="2505693" y="2790701"/>
                </a:cubicBezTo>
                <a:cubicBezTo>
                  <a:pt x="2514090" y="2787902"/>
                  <a:pt x="2521226" y="2782113"/>
                  <a:pt x="2529444" y="2778826"/>
                </a:cubicBezTo>
                <a:cubicBezTo>
                  <a:pt x="2541066" y="2774177"/>
                  <a:pt x="2553874" y="2772548"/>
                  <a:pt x="2565070" y="2766950"/>
                </a:cubicBezTo>
                <a:cubicBezTo>
                  <a:pt x="2572987" y="2762992"/>
                  <a:pt x="2580533" y="2758183"/>
                  <a:pt x="2588821" y="2755075"/>
                </a:cubicBezTo>
                <a:cubicBezTo>
                  <a:pt x="2596462" y="2752210"/>
                  <a:pt x="2604725" y="2751379"/>
                  <a:pt x="2612571" y="2749137"/>
                </a:cubicBezTo>
                <a:cubicBezTo>
                  <a:pt x="2653492" y="2737445"/>
                  <a:pt x="2601730" y="2747976"/>
                  <a:pt x="2666010" y="2737262"/>
                </a:cubicBezTo>
                <a:cubicBezTo>
                  <a:pt x="2682263" y="2725072"/>
                  <a:pt x="2693949" y="2714095"/>
                  <a:pt x="2713512" y="2707574"/>
                </a:cubicBezTo>
                <a:cubicBezTo>
                  <a:pt x="2733840" y="2700798"/>
                  <a:pt x="2743237" y="2704586"/>
                  <a:pt x="2761013" y="2695698"/>
                </a:cubicBezTo>
                <a:cubicBezTo>
                  <a:pt x="2767396" y="2692507"/>
                  <a:pt x="2772305" y="2686721"/>
                  <a:pt x="2778826" y="2683823"/>
                </a:cubicBezTo>
                <a:cubicBezTo>
                  <a:pt x="2804225" y="2672535"/>
                  <a:pt x="2814022" y="2672919"/>
                  <a:pt x="2838203" y="2666010"/>
                </a:cubicBezTo>
                <a:cubicBezTo>
                  <a:pt x="2844221" y="2664291"/>
                  <a:pt x="2849905" y="2661430"/>
                  <a:pt x="2856015" y="2660072"/>
                </a:cubicBezTo>
                <a:cubicBezTo>
                  <a:pt x="2867767" y="2657460"/>
                  <a:pt x="2879836" y="2656496"/>
                  <a:pt x="2891641" y="2654135"/>
                </a:cubicBezTo>
                <a:cubicBezTo>
                  <a:pt x="2899643" y="2652535"/>
                  <a:pt x="2907426" y="2649967"/>
                  <a:pt x="2915392" y="2648197"/>
                </a:cubicBezTo>
                <a:cubicBezTo>
                  <a:pt x="2925244" y="2646008"/>
                  <a:pt x="2935344" y="2644914"/>
                  <a:pt x="2945080" y="2642259"/>
                </a:cubicBezTo>
                <a:cubicBezTo>
                  <a:pt x="2957157" y="2638965"/>
                  <a:pt x="2968831" y="2634342"/>
                  <a:pt x="2980706" y="2630384"/>
                </a:cubicBezTo>
                <a:cubicBezTo>
                  <a:pt x="2986644" y="2628405"/>
                  <a:pt x="2992921" y="2627245"/>
                  <a:pt x="2998519" y="2624446"/>
                </a:cubicBezTo>
                <a:cubicBezTo>
                  <a:pt x="3041144" y="2603134"/>
                  <a:pt x="3010179" y="2619555"/>
                  <a:pt x="3069771" y="2582883"/>
                </a:cubicBezTo>
                <a:cubicBezTo>
                  <a:pt x="3079600" y="2576834"/>
                  <a:pt x="3089564" y="2571008"/>
                  <a:pt x="3099460" y="2565070"/>
                </a:cubicBezTo>
                <a:cubicBezTo>
                  <a:pt x="3105579" y="2561398"/>
                  <a:pt x="3110890" y="2556385"/>
                  <a:pt x="3117273" y="2553194"/>
                </a:cubicBezTo>
                <a:cubicBezTo>
                  <a:pt x="3122871" y="2550395"/>
                  <a:pt x="3129148" y="2549236"/>
                  <a:pt x="3135086" y="2547257"/>
                </a:cubicBezTo>
                <a:cubicBezTo>
                  <a:pt x="3141024" y="2543298"/>
                  <a:pt x="3146129" y="2537638"/>
                  <a:pt x="3152899" y="2535381"/>
                </a:cubicBezTo>
                <a:cubicBezTo>
                  <a:pt x="3164320" y="2531574"/>
                  <a:pt x="3176753" y="2531967"/>
                  <a:pt x="3188525" y="2529444"/>
                </a:cubicBezTo>
                <a:cubicBezTo>
                  <a:pt x="3204484" y="2526024"/>
                  <a:pt x="3220192" y="2521526"/>
                  <a:pt x="3236026" y="2517568"/>
                </a:cubicBezTo>
                <a:lnTo>
                  <a:pt x="3259777" y="2511631"/>
                </a:lnTo>
                <a:cubicBezTo>
                  <a:pt x="3265715" y="2507672"/>
                  <a:pt x="3271207" y="2502946"/>
                  <a:pt x="3277590" y="2499755"/>
                </a:cubicBezTo>
                <a:cubicBezTo>
                  <a:pt x="3283188" y="2496956"/>
                  <a:pt x="3290036" y="2497038"/>
                  <a:pt x="3295403" y="2493818"/>
                </a:cubicBezTo>
                <a:cubicBezTo>
                  <a:pt x="3300203" y="2490938"/>
                  <a:pt x="3302531" y="2484909"/>
                  <a:pt x="3307278" y="2481942"/>
                </a:cubicBezTo>
                <a:cubicBezTo>
                  <a:pt x="3318537" y="2474905"/>
                  <a:pt x="3331436" y="2470819"/>
                  <a:pt x="3342904" y="2464129"/>
                </a:cubicBezTo>
                <a:cubicBezTo>
                  <a:pt x="3355232" y="2456938"/>
                  <a:pt x="3366138" y="2447460"/>
                  <a:pt x="3378530" y="2440379"/>
                </a:cubicBezTo>
                <a:cubicBezTo>
                  <a:pt x="3393900" y="2431596"/>
                  <a:pt x="3411301" y="2426447"/>
                  <a:pt x="3426031" y="2416628"/>
                </a:cubicBezTo>
                <a:cubicBezTo>
                  <a:pt x="3443922" y="2404701"/>
                  <a:pt x="3446500" y="2401919"/>
                  <a:pt x="3467595" y="2392878"/>
                </a:cubicBezTo>
                <a:cubicBezTo>
                  <a:pt x="3473348" y="2390413"/>
                  <a:pt x="3479470" y="2388919"/>
                  <a:pt x="3485408" y="2386940"/>
                </a:cubicBezTo>
                <a:cubicBezTo>
                  <a:pt x="3522619" y="2337325"/>
                  <a:pt x="3483940" y="2379509"/>
                  <a:pt x="3521034" y="2357252"/>
                </a:cubicBezTo>
                <a:cubicBezTo>
                  <a:pt x="3533217" y="2349942"/>
                  <a:pt x="3535843" y="2337781"/>
                  <a:pt x="3544784" y="2327563"/>
                </a:cubicBezTo>
                <a:cubicBezTo>
                  <a:pt x="3554000" y="2317031"/>
                  <a:pt x="3566710" y="2309520"/>
                  <a:pt x="3574473" y="2297875"/>
                </a:cubicBezTo>
                <a:cubicBezTo>
                  <a:pt x="3608505" y="2246826"/>
                  <a:pt x="3567703" y="2311415"/>
                  <a:pt x="3592286" y="2262249"/>
                </a:cubicBezTo>
                <a:cubicBezTo>
                  <a:pt x="3615307" y="2216207"/>
                  <a:pt x="3595174" y="2271397"/>
                  <a:pt x="3610099" y="2226623"/>
                </a:cubicBezTo>
                <a:cubicBezTo>
                  <a:pt x="3614057" y="2190997"/>
                  <a:pt x="3617528" y="2155313"/>
                  <a:pt x="3621974" y="2119745"/>
                </a:cubicBezTo>
                <a:cubicBezTo>
                  <a:pt x="3623953" y="2103911"/>
                  <a:pt x="3626048" y="2088092"/>
                  <a:pt x="3627912" y="2072244"/>
                </a:cubicBezTo>
                <a:cubicBezTo>
                  <a:pt x="3634905" y="2012803"/>
                  <a:pt x="3621039" y="2031615"/>
                  <a:pt x="3645725" y="2006929"/>
                </a:cubicBezTo>
                <a:cubicBezTo>
                  <a:pt x="3647704" y="1999012"/>
                  <a:pt x="3650761" y="1991289"/>
                  <a:pt x="3651662" y="1983179"/>
                </a:cubicBezTo>
                <a:cubicBezTo>
                  <a:pt x="3655558" y="1948115"/>
                  <a:pt x="3654290" y="1901420"/>
                  <a:pt x="3663538" y="1864426"/>
                </a:cubicBezTo>
                <a:cubicBezTo>
                  <a:pt x="3669530" y="1840458"/>
                  <a:pt x="3673110" y="1828710"/>
                  <a:pt x="3687288" y="1810987"/>
                </a:cubicBezTo>
                <a:cubicBezTo>
                  <a:pt x="3708362" y="1784644"/>
                  <a:pt x="3696784" y="1813370"/>
                  <a:pt x="3734790" y="1775361"/>
                </a:cubicBezTo>
                <a:cubicBezTo>
                  <a:pt x="3744661" y="1765489"/>
                  <a:pt x="3750994" y="1757603"/>
                  <a:pt x="3764478" y="1751610"/>
                </a:cubicBezTo>
                <a:cubicBezTo>
                  <a:pt x="3775917" y="1746526"/>
                  <a:pt x="3800104" y="1739735"/>
                  <a:pt x="3800104" y="1739735"/>
                </a:cubicBezTo>
                <a:cubicBezTo>
                  <a:pt x="3806042" y="1735776"/>
                  <a:pt x="3811358" y="1730670"/>
                  <a:pt x="3817917" y="1727859"/>
                </a:cubicBezTo>
                <a:cubicBezTo>
                  <a:pt x="3825417" y="1724644"/>
                  <a:pt x="3833821" y="1724164"/>
                  <a:pt x="3841667" y="1721922"/>
                </a:cubicBezTo>
                <a:cubicBezTo>
                  <a:pt x="3847685" y="1720203"/>
                  <a:pt x="3853542" y="1717963"/>
                  <a:pt x="3859480" y="1715984"/>
                </a:cubicBezTo>
                <a:cubicBezTo>
                  <a:pt x="3885603" y="1689861"/>
                  <a:pt x="3878363" y="1694862"/>
                  <a:pt x="3906982" y="1674420"/>
                </a:cubicBezTo>
                <a:cubicBezTo>
                  <a:pt x="3912789" y="1670272"/>
                  <a:pt x="3918412" y="1665736"/>
                  <a:pt x="3924795" y="1662545"/>
                </a:cubicBezTo>
                <a:cubicBezTo>
                  <a:pt x="3930393" y="1659746"/>
                  <a:pt x="3936670" y="1658586"/>
                  <a:pt x="3942608" y="1656607"/>
                </a:cubicBezTo>
                <a:cubicBezTo>
                  <a:pt x="3976373" y="1631283"/>
                  <a:pt x="3956969" y="1641924"/>
                  <a:pt x="4001984" y="1626919"/>
                </a:cubicBezTo>
                <a:lnTo>
                  <a:pt x="4019797" y="1620981"/>
                </a:lnTo>
                <a:cubicBezTo>
                  <a:pt x="4029993" y="1613334"/>
                  <a:pt x="4049205" y="1598239"/>
                  <a:pt x="4061361" y="1591293"/>
                </a:cubicBezTo>
                <a:cubicBezTo>
                  <a:pt x="4069046" y="1586902"/>
                  <a:pt x="4076976" y="1582905"/>
                  <a:pt x="4085112" y="1579418"/>
                </a:cubicBezTo>
                <a:cubicBezTo>
                  <a:pt x="4090865" y="1576953"/>
                  <a:pt x="4097327" y="1576279"/>
                  <a:pt x="4102925" y="1573480"/>
                </a:cubicBezTo>
                <a:cubicBezTo>
                  <a:pt x="4143695" y="1553095"/>
                  <a:pt x="4093149" y="1567123"/>
                  <a:pt x="4150426" y="1555667"/>
                </a:cubicBezTo>
                <a:cubicBezTo>
                  <a:pt x="4178653" y="1536849"/>
                  <a:pt x="4161471" y="1546047"/>
                  <a:pt x="4203865" y="1531916"/>
                </a:cubicBezTo>
                <a:lnTo>
                  <a:pt x="4221678" y="1525979"/>
                </a:lnTo>
                <a:lnTo>
                  <a:pt x="4239491" y="1520041"/>
                </a:lnTo>
                <a:cubicBezTo>
                  <a:pt x="4253946" y="1476673"/>
                  <a:pt x="4248330" y="1496559"/>
                  <a:pt x="4257304" y="1460665"/>
                </a:cubicBezTo>
                <a:cubicBezTo>
                  <a:pt x="4255325" y="1286493"/>
                  <a:pt x="4253927" y="1112314"/>
                  <a:pt x="4251366" y="938150"/>
                </a:cubicBezTo>
                <a:cubicBezTo>
                  <a:pt x="4249969" y="843137"/>
                  <a:pt x="4248492" y="748116"/>
                  <a:pt x="4245428" y="653142"/>
                </a:cubicBezTo>
                <a:cubicBezTo>
                  <a:pt x="4244532" y="625377"/>
                  <a:pt x="4242937" y="597580"/>
                  <a:pt x="4239491" y="570015"/>
                </a:cubicBezTo>
                <a:cubicBezTo>
                  <a:pt x="4236987" y="549987"/>
                  <a:pt x="4227615" y="510639"/>
                  <a:pt x="4227615" y="510639"/>
                </a:cubicBezTo>
                <a:cubicBezTo>
                  <a:pt x="4225636" y="445325"/>
                  <a:pt x="4224714" y="379970"/>
                  <a:pt x="4221678" y="314696"/>
                </a:cubicBezTo>
                <a:cubicBezTo>
                  <a:pt x="4218558" y="247622"/>
                  <a:pt x="4220947" y="274652"/>
                  <a:pt x="4209803" y="237506"/>
                </a:cubicBezTo>
                <a:cubicBezTo>
                  <a:pt x="4205663" y="223705"/>
                  <a:pt x="4202067" y="209743"/>
                  <a:pt x="4197927" y="195942"/>
                </a:cubicBezTo>
                <a:cubicBezTo>
                  <a:pt x="4196129" y="189947"/>
                  <a:pt x="4194789" y="183727"/>
                  <a:pt x="4191990" y="178129"/>
                </a:cubicBezTo>
                <a:cubicBezTo>
                  <a:pt x="4188799" y="171746"/>
                  <a:pt x="4184073" y="166254"/>
                  <a:pt x="4180114" y="160316"/>
                </a:cubicBezTo>
                <a:cubicBezTo>
                  <a:pt x="4165823" y="117438"/>
                  <a:pt x="4181362" y="168418"/>
                  <a:pt x="4168239" y="83127"/>
                </a:cubicBezTo>
                <a:cubicBezTo>
                  <a:pt x="4167287" y="76941"/>
                  <a:pt x="4163948" y="71352"/>
                  <a:pt x="4162301" y="65314"/>
                </a:cubicBezTo>
                <a:cubicBezTo>
                  <a:pt x="4158007" y="49568"/>
                  <a:pt x="4164006" y="26867"/>
                  <a:pt x="4150426" y="17813"/>
                </a:cubicBezTo>
                <a:cubicBezTo>
                  <a:pt x="4127405" y="2465"/>
                  <a:pt x="4139383" y="8193"/>
                  <a:pt x="4114800" y="0"/>
                </a:cubicBezTo>
                <a:cubicBezTo>
                  <a:pt x="4066996" y="3983"/>
                  <a:pt x="4055856" y="1057"/>
                  <a:pt x="4019797" y="11875"/>
                </a:cubicBezTo>
                <a:cubicBezTo>
                  <a:pt x="4007807" y="15472"/>
                  <a:pt x="3984171" y="23750"/>
                  <a:pt x="3984171" y="23750"/>
                </a:cubicBezTo>
                <a:cubicBezTo>
                  <a:pt x="3961490" y="46432"/>
                  <a:pt x="3984492" y="25933"/>
                  <a:pt x="3948545" y="47501"/>
                </a:cubicBezTo>
                <a:cubicBezTo>
                  <a:pt x="3897502" y="78126"/>
                  <a:pt x="3930936" y="65247"/>
                  <a:pt x="3895106" y="77189"/>
                </a:cubicBezTo>
                <a:cubicBezTo>
                  <a:pt x="3887417" y="84878"/>
                  <a:pt x="3876120" y="97729"/>
                  <a:pt x="3865418" y="100940"/>
                </a:cubicBezTo>
                <a:cubicBezTo>
                  <a:pt x="3852013" y="104962"/>
                  <a:pt x="3837709" y="104899"/>
                  <a:pt x="3823854" y="106878"/>
                </a:cubicBezTo>
                <a:cubicBezTo>
                  <a:pt x="3803447" y="113680"/>
                  <a:pt x="3786562" y="119594"/>
                  <a:pt x="3764478" y="124690"/>
                </a:cubicBezTo>
                <a:cubicBezTo>
                  <a:pt x="3752747" y="127397"/>
                  <a:pt x="3740604" y="128016"/>
                  <a:pt x="3728852" y="130628"/>
                </a:cubicBezTo>
                <a:cubicBezTo>
                  <a:pt x="3722742" y="131986"/>
                  <a:pt x="3717111" y="135048"/>
                  <a:pt x="3711039" y="136566"/>
                </a:cubicBezTo>
                <a:cubicBezTo>
                  <a:pt x="3643898" y="153351"/>
                  <a:pt x="3722155" y="128901"/>
                  <a:pt x="3645725" y="154379"/>
                </a:cubicBezTo>
                <a:cubicBezTo>
                  <a:pt x="3628722" y="160047"/>
                  <a:pt x="3610028" y="157781"/>
                  <a:pt x="3592286" y="160316"/>
                </a:cubicBezTo>
                <a:cubicBezTo>
                  <a:pt x="3582295" y="161743"/>
                  <a:pt x="3572388" y="163806"/>
                  <a:pt x="3562597" y="166254"/>
                </a:cubicBezTo>
                <a:cubicBezTo>
                  <a:pt x="3532750" y="173716"/>
                  <a:pt x="3555994" y="169556"/>
                  <a:pt x="3526971" y="184067"/>
                </a:cubicBezTo>
                <a:cubicBezTo>
                  <a:pt x="3521373" y="186866"/>
                  <a:pt x="3514911" y="187539"/>
                  <a:pt x="3509158" y="190005"/>
                </a:cubicBezTo>
                <a:cubicBezTo>
                  <a:pt x="3465690" y="208634"/>
                  <a:pt x="3505445" y="196871"/>
                  <a:pt x="3461657" y="207818"/>
                </a:cubicBezTo>
                <a:cubicBezTo>
                  <a:pt x="3449782" y="215735"/>
                  <a:pt x="3440193" y="229798"/>
                  <a:pt x="3426031" y="231568"/>
                </a:cubicBezTo>
                <a:cubicBezTo>
                  <a:pt x="3410197" y="233547"/>
                  <a:pt x="3394270" y="234883"/>
                  <a:pt x="3378530" y="237506"/>
                </a:cubicBezTo>
                <a:cubicBezTo>
                  <a:pt x="3370480" y="238848"/>
                  <a:pt x="3362906" y="242705"/>
                  <a:pt x="3354779" y="243444"/>
                </a:cubicBezTo>
                <a:cubicBezTo>
                  <a:pt x="3319245" y="246674"/>
                  <a:pt x="3283527" y="247402"/>
                  <a:pt x="3247901" y="249381"/>
                </a:cubicBezTo>
                <a:cubicBezTo>
                  <a:pt x="3238005" y="251360"/>
                  <a:pt x="3228004" y="252871"/>
                  <a:pt x="3218213" y="255319"/>
                </a:cubicBezTo>
                <a:cubicBezTo>
                  <a:pt x="3212141" y="256837"/>
                  <a:pt x="3206418" y="259538"/>
                  <a:pt x="3200400" y="261257"/>
                </a:cubicBezTo>
                <a:cubicBezTo>
                  <a:pt x="3192553" y="263499"/>
                  <a:pt x="3184615" y="265424"/>
                  <a:pt x="3176649" y="267194"/>
                </a:cubicBezTo>
                <a:cubicBezTo>
                  <a:pt x="3154858" y="272036"/>
                  <a:pt x="3143895" y="272864"/>
                  <a:pt x="3123210" y="279070"/>
                </a:cubicBezTo>
                <a:cubicBezTo>
                  <a:pt x="3123175" y="279080"/>
                  <a:pt x="3078695" y="293908"/>
                  <a:pt x="3069771" y="296883"/>
                </a:cubicBezTo>
                <a:cubicBezTo>
                  <a:pt x="3063001" y="299140"/>
                  <a:pt x="3058479" y="305860"/>
                  <a:pt x="3051958" y="308758"/>
                </a:cubicBezTo>
                <a:cubicBezTo>
                  <a:pt x="3040519" y="313842"/>
                  <a:pt x="3028207" y="316675"/>
                  <a:pt x="3016332" y="320633"/>
                </a:cubicBezTo>
                <a:lnTo>
                  <a:pt x="2998519" y="326571"/>
                </a:lnTo>
                <a:cubicBezTo>
                  <a:pt x="2992581" y="328550"/>
                  <a:pt x="2986304" y="329710"/>
                  <a:pt x="2980706" y="332509"/>
                </a:cubicBezTo>
                <a:cubicBezTo>
                  <a:pt x="2940891" y="352417"/>
                  <a:pt x="2973625" y="338196"/>
                  <a:pt x="2933205" y="350322"/>
                </a:cubicBezTo>
                <a:cubicBezTo>
                  <a:pt x="2921215" y="353919"/>
                  <a:pt x="2909926" y="360139"/>
                  <a:pt x="2897579" y="362197"/>
                </a:cubicBezTo>
                <a:lnTo>
                  <a:pt x="2861953" y="368135"/>
                </a:lnTo>
                <a:cubicBezTo>
                  <a:pt x="2852024" y="369940"/>
                  <a:pt x="2842268" y="372738"/>
                  <a:pt x="2832265" y="374072"/>
                </a:cubicBezTo>
                <a:cubicBezTo>
                  <a:pt x="2812548" y="376701"/>
                  <a:pt x="2792680" y="378031"/>
                  <a:pt x="2772888" y="380010"/>
                </a:cubicBezTo>
                <a:lnTo>
                  <a:pt x="2725387" y="391885"/>
                </a:lnTo>
                <a:cubicBezTo>
                  <a:pt x="2706669" y="396565"/>
                  <a:pt x="2700861" y="397372"/>
                  <a:pt x="2683823" y="403761"/>
                </a:cubicBezTo>
                <a:cubicBezTo>
                  <a:pt x="2673843" y="407503"/>
                  <a:pt x="2663668" y="410870"/>
                  <a:pt x="2654135" y="415636"/>
                </a:cubicBezTo>
                <a:cubicBezTo>
                  <a:pt x="2647752" y="418827"/>
                  <a:pt x="2642843" y="424613"/>
                  <a:pt x="2636322" y="427511"/>
                </a:cubicBezTo>
                <a:cubicBezTo>
                  <a:pt x="2636301" y="427520"/>
                  <a:pt x="2591801" y="442352"/>
                  <a:pt x="2582883" y="445324"/>
                </a:cubicBezTo>
                <a:cubicBezTo>
                  <a:pt x="2557349" y="453834"/>
                  <a:pt x="2498251" y="455388"/>
                  <a:pt x="2481943" y="457200"/>
                </a:cubicBezTo>
                <a:cubicBezTo>
                  <a:pt x="2469978" y="458529"/>
                  <a:pt x="2458290" y="461877"/>
                  <a:pt x="2446317" y="463137"/>
                </a:cubicBezTo>
                <a:cubicBezTo>
                  <a:pt x="2420653" y="465838"/>
                  <a:pt x="2394857" y="467096"/>
                  <a:pt x="2369127" y="469075"/>
                </a:cubicBezTo>
                <a:cubicBezTo>
                  <a:pt x="2345045" y="473892"/>
                  <a:pt x="2320955" y="478233"/>
                  <a:pt x="2297875" y="486888"/>
                </a:cubicBezTo>
                <a:cubicBezTo>
                  <a:pt x="2287895" y="490630"/>
                  <a:pt x="2277720" y="493996"/>
                  <a:pt x="2268187" y="498763"/>
                </a:cubicBezTo>
                <a:cubicBezTo>
                  <a:pt x="2261804" y="501955"/>
                  <a:pt x="2256933" y="507828"/>
                  <a:pt x="2250374" y="510639"/>
                </a:cubicBezTo>
                <a:cubicBezTo>
                  <a:pt x="2242873" y="513854"/>
                  <a:pt x="2234439" y="514231"/>
                  <a:pt x="2226623" y="516576"/>
                </a:cubicBezTo>
                <a:cubicBezTo>
                  <a:pt x="2214633" y="520173"/>
                  <a:pt x="2202872" y="524494"/>
                  <a:pt x="2190997" y="528452"/>
                </a:cubicBezTo>
                <a:lnTo>
                  <a:pt x="2173184" y="534389"/>
                </a:lnTo>
                <a:cubicBezTo>
                  <a:pt x="2157116" y="545101"/>
                  <a:pt x="2150455" y="550606"/>
                  <a:pt x="2131621" y="558140"/>
                </a:cubicBezTo>
                <a:cubicBezTo>
                  <a:pt x="2095105" y="572746"/>
                  <a:pt x="2078828" y="573448"/>
                  <a:pt x="2036618" y="581890"/>
                </a:cubicBezTo>
                <a:cubicBezTo>
                  <a:pt x="2030481" y="583117"/>
                  <a:pt x="2024915" y="586470"/>
                  <a:pt x="2018805" y="587828"/>
                </a:cubicBezTo>
                <a:cubicBezTo>
                  <a:pt x="1941624" y="604980"/>
                  <a:pt x="1808372" y="598490"/>
                  <a:pt x="1763486" y="599703"/>
                </a:cubicBezTo>
                <a:cubicBezTo>
                  <a:pt x="1757548" y="601682"/>
                  <a:pt x="1751426" y="603176"/>
                  <a:pt x="1745673" y="605641"/>
                </a:cubicBezTo>
                <a:cubicBezTo>
                  <a:pt x="1737537" y="609128"/>
                  <a:pt x="1730210" y="614408"/>
                  <a:pt x="1721922" y="617516"/>
                </a:cubicBezTo>
                <a:cubicBezTo>
                  <a:pt x="1706701" y="623224"/>
                  <a:pt x="1694714" y="622214"/>
                  <a:pt x="1680358" y="629392"/>
                </a:cubicBezTo>
                <a:cubicBezTo>
                  <a:pt x="1673975" y="632583"/>
                  <a:pt x="1669252" y="638828"/>
                  <a:pt x="1662545" y="641267"/>
                </a:cubicBezTo>
                <a:cubicBezTo>
                  <a:pt x="1647207" y="646844"/>
                  <a:pt x="1630878" y="649184"/>
                  <a:pt x="1615044" y="653142"/>
                </a:cubicBezTo>
                <a:lnTo>
                  <a:pt x="1591293" y="659080"/>
                </a:lnTo>
                <a:cubicBezTo>
                  <a:pt x="1579149" y="662116"/>
                  <a:pt x="1567542" y="666997"/>
                  <a:pt x="1555667" y="670955"/>
                </a:cubicBezTo>
                <a:cubicBezTo>
                  <a:pt x="1547925" y="673535"/>
                  <a:pt x="1539763" y="674651"/>
                  <a:pt x="1531917" y="676893"/>
                </a:cubicBezTo>
                <a:cubicBezTo>
                  <a:pt x="1525899" y="678613"/>
                  <a:pt x="1520241" y="681604"/>
                  <a:pt x="1514104" y="682831"/>
                </a:cubicBezTo>
                <a:cubicBezTo>
                  <a:pt x="1500380" y="685576"/>
                  <a:pt x="1486395" y="686789"/>
                  <a:pt x="1472540" y="688768"/>
                </a:cubicBezTo>
                <a:cubicBezTo>
                  <a:pt x="1466602" y="690747"/>
                  <a:pt x="1460198" y="691666"/>
                  <a:pt x="1454727" y="694706"/>
                </a:cubicBezTo>
                <a:cubicBezTo>
                  <a:pt x="1442251" y="701637"/>
                  <a:pt x="1432641" y="713944"/>
                  <a:pt x="1419101" y="718457"/>
                </a:cubicBezTo>
                <a:cubicBezTo>
                  <a:pt x="1313976" y="753498"/>
                  <a:pt x="1395988" y="729994"/>
                  <a:pt x="1163782" y="736270"/>
                </a:cubicBezTo>
                <a:cubicBezTo>
                  <a:pt x="1151907" y="740228"/>
                  <a:pt x="1137007" y="739294"/>
                  <a:pt x="1128156" y="748145"/>
                </a:cubicBezTo>
                <a:cubicBezTo>
                  <a:pt x="1092697" y="783603"/>
                  <a:pt x="1112044" y="774438"/>
                  <a:pt x="1074717" y="783771"/>
                </a:cubicBezTo>
                <a:lnTo>
                  <a:pt x="1027215" y="813459"/>
                </a:lnTo>
                <a:cubicBezTo>
                  <a:pt x="1016600" y="820093"/>
                  <a:pt x="1003465" y="821376"/>
                  <a:pt x="991590" y="825335"/>
                </a:cubicBezTo>
                <a:cubicBezTo>
                  <a:pt x="983193" y="828134"/>
                  <a:pt x="976236" y="834411"/>
                  <a:pt x="967839" y="837210"/>
                </a:cubicBezTo>
                <a:cubicBezTo>
                  <a:pt x="952356" y="842371"/>
                  <a:pt x="936172" y="845127"/>
                  <a:pt x="920338" y="849085"/>
                </a:cubicBezTo>
                <a:cubicBezTo>
                  <a:pt x="909998" y="851670"/>
                  <a:pt x="900761" y="857590"/>
                  <a:pt x="890649" y="860961"/>
                </a:cubicBezTo>
                <a:cubicBezTo>
                  <a:pt x="867855" y="868559"/>
                  <a:pt x="850051" y="868716"/>
                  <a:pt x="825335" y="872836"/>
                </a:cubicBezTo>
                <a:cubicBezTo>
                  <a:pt x="796678" y="877612"/>
                  <a:pt x="800776" y="877065"/>
                  <a:pt x="777834" y="884711"/>
                </a:cubicBezTo>
                <a:cubicBezTo>
                  <a:pt x="771896" y="888670"/>
                  <a:pt x="765392" y="891888"/>
                  <a:pt x="760021" y="896587"/>
                </a:cubicBezTo>
                <a:cubicBezTo>
                  <a:pt x="749488" y="905803"/>
                  <a:pt x="743609" y="921849"/>
                  <a:pt x="730332" y="926275"/>
                </a:cubicBezTo>
                <a:cubicBezTo>
                  <a:pt x="670467" y="946231"/>
                  <a:pt x="763325" y="915783"/>
                  <a:pt x="688769" y="938150"/>
                </a:cubicBezTo>
                <a:cubicBezTo>
                  <a:pt x="676779" y="941747"/>
                  <a:pt x="665018" y="946068"/>
                  <a:pt x="653143" y="950026"/>
                </a:cubicBezTo>
                <a:lnTo>
                  <a:pt x="635330" y="955963"/>
                </a:lnTo>
                <a:cubicBezTo>
                  <a:pt x="629392" y="957942"/>
                  <a:pt x="623757" y="961421"/>
                  <a:pt x="617517" y="961901"/>
                </a:cubicBezTo>
                <a:lnTo>
                  <a:pt x="540327" y="967839"/>
                </a:lnTo>
                <a:cubicBezTo>
                  <a:pt x="480434" y="987801"/>
                  <a:pt x="573358" y="957336"/>
                  <a:pt x="498764" y="979714"/>
                </a:cubicBezTo>
                <a:cubicBezTo>
                  <a:pt x="486774" y="983311"/>
                  <a:pt x="475013" y="987631"/>
                  <a:pt x="463138" y="991589"/>
                </a:cubicBezTo>
                <a:lnTo>
                  <a:pt x="445325" y="997527"/>
                </a:lnTo>
                <a:cubicBezTo>
                  <a:pt x="417148" y="1025704"/>
                  <a:pt x="432196" y="1017738"/>
                  <a:pt x="403761" y="1027215"/>
                </a:cubicBezTo>
                <a:cubicBezTo>
                  <a:pt x="401782" y="1033153"/>
                  <a:pt x="402249" y="1040602"/>
                  <a:pt x="397823" y="1045028"/>
                </a:cubicBezTo>
                <a:cubicBezTo>
                  <a:pt x="391564" y="1051287"/>
                  <a:pt x="381438" y="1051993"/>
                  <a:pt x="374073" y="1056903"/>
                </a:cubicBezTo>
                <a:cubicBezTo>
                  <a:pt x="369415" y="1060008"/>
                  <a:pt x="366676" y="1065420"/>
                  <a:pt x="362197" y="1068779"/>
                </a:cubicBezTo>
                <a:cubicBezTo>
                  <a:pt x="350779" y="1077342"/>
                  <a:pt x="326571" y="1092529"/>
                  <a:pt x="326571" y="1092529"/>
                </a:cubicBezTo>
                <a:cubicBezTo>
                  <a:pt x="292539" y="1143578"/>
                  <a:pt x="337854" y="1083502"/>
                  <a:pt x="296883" y="1116280"/>
                </a:cubicBezTo>
                <a:cubicBezTo>
                  <a:pt x="258516" y="1146975"/>
                  <a:pt x="311969" y="1125106"/>
                  <a:pt x="267195" y="1140031"/>
                </a:cubicBezTo>
                <a:cubicBezTo>
                  <a:pt x="245227" y="1161998"/>
                  <a:pt x="258424" y="1147248"/>
                  <a:pt x="231569" y="1187532"/>
                </a:cubicBezTo>
                <a:cubicBezTo>
                  <a:pt x="228097" y="1192740"/>
                  <a:pt x="228430" y="1199747"/>
                  <a:pt x="225631" y="1205345"/>
                </a:cubicBezTo>
                <a:cubicBezTo>
                  <a:pt x="222440" y="1211728"/>
                  <a:pt x="216947" y="1216775"/>
                  <a:pt x="213756" y="1223158"/>
                </a:cubicBezTo>
                <a:cubicBezTo>
                  <a:pt x="210122" y="1230426"/>
                  <a:pt x="202967" y="1258742"/>
                  <a:pt x="201880" y="1264722"/>
                </a:cubicBezTo>
                <a:cubicBezTo>
                  <a:pt x="195887" y="1297685"/>
                  <a:pt x="195170" y="1320216"/>
                  <a:pt x="190005" y="1353787"/>
                </a:cubicBezTo>
                <a:cubicBezTo>
                  <a:pt x="188470" y="1363762"/>
                  <a:pt x="186046" y="1373579"/>
                  <a:pt x="184067" y="1383475"/>
                </a:cubicBezTo>
                <a:cubicBezTo>
                  <a:pt x="182088" y="1434935"/>
                  <a:pt x="181555" y="1486470"/>
                  <a:pt x="178130" y="1537854"/>
                </a:cubicBezTo>
                <a:cubicBezTo>
                  <a:pt x="177323" y="1549961"/>
                  <a:pt x="169673" y="1567450"/>
                  <a:pt x="166254" y="1579418"/>
                </a:cubicBezTo>
                <a:cubicBezTo>
                  <a:pt x="164012" y="1587264"/>
                  <a:pt x="162296" y="1595251"/>
                  <a:pt x="160317" y="1603168"/>
                </a:cubicBezTo>
                <a:cubicBezTo>
                  <a:pt x="158338" y="1620981"/>
                  <a:pt x="157494" y="1638957"/>
                  <a:pt x="154379" y="1656607"/>
                </a:cubicBezTo>
                <a:cubicBezTo>
                  <a:pt x="151543" y="1672680"/>
                  <a:pt x="145187" y="1688010"/>
                  <a:pt x="142504" y="1704109"/>
                </a:cubicBezTo>
                <a:cubicBezTo>
                  <a:pt x="140525" y="1715984"/>
                  <a:pt x="138927" y="1727930"/>
                  <a:pt x="136566" y="1739735"/>
                </a:cubicBezTo>
                <a:cubicBezTo>
                  <a:pt x="134966" y="1747737"/>
                  <a:pt x="132398" y="1755519"/>
                  <a:pt x="130628" y="1763485"/>
                </a:cubicBezTo>
                <a:cubicBezTo>
                  <a:pt x="128439" y="1773337"/>
                  <a:pt x="126880" y="1783322"/>
                  <a:pt x="124691" y="1793174"/>
                </a:cubicBezTo>
                <a:cubicBezTo>
                  <a:pt x="122921" y="1801140"/>
                  <a:pt x="120523" y="1808958"/>
                  <a:pt x="118753" y="1816924"/>
                </a:cubicBezTo>
                <a:cubicBezTo>
                  <a:pt x="113219" y="1841826"/>
                  <a:pt x="111175" y="1856451"/>
                  <a:pt x="106878" y="1882239"/>
                </a:cubicBezTo>
                <a:cubicBezTo>
                  <a:pt x="104899" y="1921823"/>
                  <a:pt x="103338" y="1961431"/>
                  <a:pt x="100940" y="2000992"/>
                </a:cubicBezTo>
                <a:cubicBezTo>
                  <a:pt x="99379" y="2026750"/>
                  <a:pt x="95564" y="2052381"/>
                  <a:pt x="95003" y="2078181"/>
                </a:cubicBezTo>
                <a:cubicBezTo>
                  <a:pt x="84369" y="2567365"/>
                  <a:pt x="138701" y="2398357"/>
                  <a:pt x="83127" y="2565070"/>
                </a:cubicBezTo>
                <a:cubicBezTo>
                  <a:pt x="81148" y="2588821"/>
                  <a:pt x="79018" y="2612559"/>
                  <a:pt x="77190" y="2636322"/>
                </a:cubicBezTo>
                <a:cubicBezTo>
                  <a:pt x="70168" y="2727605"/>
                  <a:pt x="80181" y="2692664"/>
                  <a:pt x="65314" y="2737262"/>
                </a:cubicBezTo>
                <a:cubicBezTo>
                  <a:pt x="63335" y="2768930"/>
                  <a:pt x="62534" y="2800693"/>
                  <a:pt x="59377" y="2832265"/>
                </a:cubicBezTo>
                <a:cubicBezTo>
                  <a:pt x="58565" y="2840385"/>
                  <a:pt x="54781" y="2847966"/>
                  <a:pt x="53439" y="2856015"/>
                </a:cubicBezTo>
                <a:cubicBezTo>
                  <a:pt x="50816" y="2871755"/>
                  <a:pt x="49480" y="2887682"/>
                  <a:pt x="47501" y="2903516"/>
                </a:cubicBezTo>
                <a:cubicBezTo>
                  <a:pt x="45522" y="2951017"/>
                  <a:pt x="43202" y="2998506"/>
                  <a:pt x="41564" y="3046020"/>
                </a:cubicBezTo>
                <a:cubicBezTo>
                  <a:pt x="39244" y="3113303"/>
                  <a:pt x="39260" y="3180676"/>
                  <a:pt x="35626" y="3247901"/>
                </a:cubicBezTo>
                <a:cubicBezTo>
                  <a:pt x="35288" y="3254151"/>
                  <a:pt x="31407" y="3259696"/>
                  <a:pt x="29688" y="3265714"/>
                </a:cubicBezTo>
                <a:cubicBezTo>
                  <a:pt x="27446" y="3273561"/>
                  <a:pt x="25211" y="3281436"/>
                  <a:pt x="23751" y="3289465"/>
                </a:cubicBezTo>
                <a:cubicBezTo>
                  <a:pt x="18324" y="3319315"/>
                  <a:pt x="14481" y="3361737"/>
                  <a:pt x="11875" y="3390405"/>
                </a:cubicBezTo>
                <a:cubicBezTo>
                  <a:pt x="9717" y="3414140"/>
                  <a:pt x="7917" y="3437906"/>
                  <a:pt x="5938" y="3461657"/>
                </a:cubicBezTo>
                <a:cubicBezTo>
                  <a:pt x="3959" y="3574472"/>
                  <a:pt x="0" y="3687270"/>
                  <a:pt x="0" y="3800103"/>
                </a:cubicBezTo>
                <a:cubicBezTo>
                  <a:pt x="0" y="3819994"/>
                  <a:pt x="26719" y="3840678"/>
                  <a:pt x="53439" y="3847605"/>
                </a:cubicBezTo>
                <a:close/>
              </a:path>
            </a:pathLst>
          </a:custGeom>
          <a:solidFill>
            <a:schemeClr val="accent6">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2771801" y="3127628"/>
            <a:ext cx="2736303" cy="646331"/>
          </a:xfrm>
          <a:prstGeom prst="rect">
            <a:avLst/>
          </a:prstGeom>
          <a:noFill/>
        </p:spPr>
        <p:txBody>
          <a:bodyPr wrap="square" rtlCol="0">
            <a:spAutoFit/>
          </a:bodyPr>
          <a:lstStyle/>
          <a:p>
            <a:r>
              <a:rPr lang="en-US" b="1" dirty="0" smtClean="0">
                <a:solidFill>
                  <a:srgbClr val="7030A0"/>
                </a:solidFill>
              </a:rPr>
              <a:t>Feasible Solution Space</a:t>
            </a:r>
          </a:p>
          <a:p>
            <a:r>
              <a:rPr lang="en-US" b="1" smtClean="0">
                <a:solidFill>
                  <a:srgbClr val="7030A0"/>
                </a:solidFill>
              </a:rPr>
              <a:t>(Supply</a:t>
            </a:r>
            <a:r>
              <a:rPr lang="en-US" b="1" dirty="0" smtClean="0">
                <a:solidFill>
                  <a:srgbClr val="7030A0"/>
                </a:solidFill>
              </a:rPr>
              <a:t>, PVs)</a:t>
            </a:r>
            <a:endParaRPr lang="en-AU" b="1" dirty="0">
              <a:solidFill>
                <a:srgbClr val="7030A0"/>
              </a:solidFill>
            </a:endParaRPr>
          </a:p>
        </p:txBody>
      </p:sp>
      <p:sp>
        <p:nvSpPr>
          <p:cNvPr id="15" name="TextBox 14"/>
          <p:cNvSpPr txBox="1"/>
          <p:nvPr/>
        </p:nvSpPr>
        <p:spPr>
          <a:xfrm>
            <a:off x="6660232" y="4456534"/>
            <a:ext cx="1944215" cy="369332"/>
          </a:xfrm>
          <a:prstGeom prst="rect">
            <a:avLst/>
          </a:prstGeom>
          <a:solidFill>
            <a:schemeClr val="bg1"/>
          </a:solidFill>
          <a:ln>
            <a:solidFill>
              <a:schemeClr val="accent5">
                <a:lumMod val="10000"/>
              </a:schemeClr>
            </a:solidFill>
          </a:ln>
        </p:spPr>
        <p:txBody>
          <a:bodyPr wrap="square" rtlCol="0">
            <a:spAutoFit/>
          </a:bodyPr>
          <a:lstStyle/>
          <a:p>
            <a:r>
              <a:rPr lang="en-US" b="1" dirty="0" smtClean="0">
                <a:solidFill>
                  <a:schemeClr val="accent5">
                    <a:lumMod val="50000"/>
                  </a:schemeClr>
                </a:solidFill>
              </a:rPr>
              <a:t>True Pareto Front</a:t>
            </a:r>
            <a:endParaRPr lang="en-AU" b="1" dirty="0">
              <a:solidFill>
                <a:schemeClr val="accent5">
                  <a:lumMod val="50000"/>
                </a:schemeClr>
              </a:solidFill>
            </a:endParaRPr>
          </a:p>
        </p:txBody>
      </p:sp>
      <p:sp>
        <p:nvSpPr>
          <p:cNvPr id="16" name="TextBox 15"/>
          <p:cNvSpPr txBox="1"/>
          <p:nvPr/>
        </p:nvSpPr>
        <p:spPr>
          <a:xfrm>
            <a:off x="7132289" y="1135282"/>
            <a:ext cx="1688183" cy="369332"/>
          </a:xfrm>
          <a:prstGeom prst="rect">
            <a:avLst/>
          </a:prstGeom>
          <a:solidFill>
            <a:schemeClr val="tx2">
              <a:lumMod val="40000"/>
              <a:lumOff val="60000"/>
            </a:schemeClr>
          </a:solidFill>
        </p:spPr>
        <p:txBody>
          <a:bodyPr wrap="square" rtlCol="0">
            <a:spAutoFit/>
          </a:bodyPr>
          <a:lstStyle/>
          <a:p>
            <a:r>
              <a:rPr lang="en-US" b="1" dirty="0" smtClean="0">
                <a:solidFill>
                  <a:schemeClr val="bg1"/>
                </a:solidFill>
              </a:rPr>
              <a:t>Reference Case</a:t>
            </a:r>
            <a:endParaRPr lang="en-AU" b="1" dirty="0">
              <a:solidFill>
                <a:schemeClr val="bg1"/>
              </a:solidFill>
            </a:endParaRPr>
          </a:p>
        </p:txBody>
      </p:sp>
      <p:sp>
        <p:nvSpPr>
          <p:cNvPr id="17" name="TextBox 16"/>
          <p:cNvSpPr txBox="1"/>
          <p:nvPr/>
        </p:nvSpPr>
        <p:spPr>
          <a:xfrm>
            <a:off x="1383110" y="1300047"/>
            <a:ext cx="1526367" cy="369332"/>
          </a:xfrm>
          <a:prstGeom prst="rect">
            <a:avLst/>
          </a:prstGeom>
          <a:solidFill>
            <a:schemeClr val="accent6">
              <a:lumMod val="20000"/>
              <a:lumOff val="80000"/>
            </a:schemeClr>
          </a:solidFill>
        </p:spPr>
        <p:txBody>
          <a:bodyPr wrap="square" rtlCol="0">
            <a:spAutoFit/>
          </a:bodyPr>
          <a:lstStyle>
            <a:defPPr>
              <a:defRPr lang="en-US"/>
            </a:defPPr>
            <a:lvl1pPr>
              <a:defRPr>
                <a:solidFill>
                  <a:srgbClr val="7030A0"/>
                </a:solidFill>
              </a:defRPr>
            </a:lvl1pPr>
          </a:lstStyle>
          <a:p>
            <a:r>
              <a:rPr lang="en-US" b="1" dirty="0"/>
              <a:t>With E-flow</a:t>
            </a:r>
            <a:endParaRPr lang="en-AU" b="1" dirty="0"/>
          </a:p>
        </p:txBody>
      </p:sp>
      <p:cxnSp>
        <p:nvCxnSpPr>
          <p:cNvPr id="18" name="Straight Arrow Connector 17"/>
          <p:cNvCxnSpPr>
            <a:stCxn id="15" idx="0"/>
          </p:cNvCxnSpPr>
          <p:nvPr/>
        </p:nvCxnSpPr>
        <p:spPr>
          <a:xfrm flipH="1" flipV="1">
            <a:off x="6660234" y="3582308"/>
            <a:ext cx="972106" cy="87422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2"/>
            <a:endCxn id="10" idx="91"/>
          </p:cNvCxnSpPr>
          <p:nvPr/>
        </p:nvCxnSpPr>
        <p:spPr>
          <a:xfrm flipH="1">
            <a:off x="7172077" y="1504614"/>
            <a:ext cx="804304" cy="53225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3" idx="197"/>
          </p:cNvCxnSpPr>
          <p:nvPr/>
        </p:nvCxnSpPr>
        <p:spPr>
          <a:xfrm>
            <a:off x="2627784" y="1669379"/>
            <a:ext cx="1006065" cy="34726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6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362249" y="1143519"/>
            <a:ext cx="7962181" cy="4278094"/>
          </a:xfrm>
          <a:prstGeom prst="rect">
            <a:avLst/>
          </a:prstGeom>
        </p:spPr>
        <p:txBody>
          <a:bodyPr wrap="square">
            <a:spAutoFit/>
          </a:bodyPr>
          <a:lstStyle/>
          <a:p>
            <a:r>
              <a:rPr lang="en-AU" dirty="0">
                <a:latin typeface="Arial" panose="020B0604020202020204" pitchFamily="34" charset="0"/>
                <a:cs typeface="Arial" panose="020B0604020202020204" pitchFamily="34" charset="0"/>
              </a:rPr>
              <a:t>Hydro-economic optimisation</a:t>
            </a:r>
          </a:p>
          <a:p>
            <a:r>
              <a:rPr lang="en-AU" dirty="0" smtClean="0">
                <a:latin typeface="Arial" panose="020B0604020202020204" pitchFamily="34" charset="0"/>
                <a:cs typeface="Arial" panose="020B0604020202020204" pitchFamily="34" charset="0"/>
              </a:rPr>
              <a:t/>
            </a:r>
            <a:br>
              <a:rPr lang="en-AU" dirty="0" smtClean="0">
                <a:latin typeface="Arial" panose="020B0604020202020204" pitchFamily="34" charset="0"/>
                <a:cs typeface="Arial" panose="020B0604020202020204" pitchFamily="34" charset="0"/>
              </a:rPr>
            </a:br>
            <a:endParaRPr lang="en-AU" sz="2400" dirty="0" smtClean="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93"/>
            <a:ext cx="9145587" cy="609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812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362249" y="1143519"/>
            <a:ext cx="7962181" cy="4278094"/>
          </a:xfrm>
          <a:prstGeom prst="rect">
            <a:avLst/>
          </a:prstGeom>
        </p:spPr>
        <p:txBody>
          <a:bodyPr wrap="square">
            <a:spAutoFit/>
          </a:bodyPr>
          <a:lstStyle/>
          <a:p>
            <a:r>
              <a:rPr lang="en-AU" dirty="0">
                <a:latin typeface="Arial" panose="020B0604020202020204" pitchFamily="34" charset="0"/>
                <a:cs typeface="Arial" panose="020B0604020202020204" pitchFamily="34" charset="0"/>
              </a:rPr>
              <a:t>Hydro-economic optimisation</a:t>
            </a:r>
          </a:p>
          <a:p>
            <a:r>
              <a:rPr lang="en-AU" dirty="0" smtClean="0">
                <a:latin typeface="Arial" panose="020B0604020202020204" pitchFamily="34" charset="0"/>
                <a:cs typeface="Arial" panose="020B0604020202020204" pitchFamily="34" charset="0"/>
              </a:rPr>
              <a:t/>
            </a:r>
            <a:br>
              <a:rPr lang="en-AU" dirty="0" smtClean="0">
                <a:latin typeface="Arial" panose="020B0604020202020204" pitchFamily="34" charset="0"/>
                <a:cs typeface="Arial" panose="020B0604020202020204" pitchFamily="34" charset="0"/>
              </a:rPr>
            </a:br>
            <a:endParaRPr lang="en-AU" sz="2400" dirty="0" smtClean="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lide Number Placeholder 1"/>
          <p:cNvSpPr>
            <a:spLocks noGrp="1"/>
          </p:cNvSpPr>
          <p:nvPr>
            <p:ph type="sldNum" sz="quarter" idx="12"/>
          </p:nvPr>
        </p:nvSpPr>
        <p:spPr>
          <a:xfrm>
            <a:off x="6457950" y="5964238"/>
            <a:ext cx="2057400" cy="365125"/>
          </a:xfrm>
        </p:spPr>
        <p:txBody>
          <a:bodyPr/>
          <a:lstStyle/>
          <a:p>
            <a:fld id="{5EB3F5F3-CCB6-41B4-98FA-689FC8CC6E17}" type="slidenum">
              <a:rPr lang="en-AU" smtClean="0"/>
              <a:pPr/>
              <a:t>5</a:t>
            </a:fld>
            <a:endParaRPr lang="en-AU" dirty="0"/>
          </a:p>
        </p:txBody>
      </p:sp>
      <p:sp>
        <p:nvSpPr>
          <p:cNvPr id="17" name="Donut 16"/>
          <p:cNvSpPr/>
          <p:nvPr/>
        </p:nvSpPr>
        <p:spPr>
          <a:xfrm>
            <a:off x="3177288" y="4049426"/>
            <a:ext cx="180020" cy="180020"/>
          </a:xfrm>
          <a:prstGeom prst="donut">
            <a:avLst>
              <a:gd name="adj" fmla="val 107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cxnSp>
        <p:nvCxnSpPr>
          <p:cNvPr id="18" name="Straight Connector 17"/>
          <p:cNvCxnSpPr>
            <a:stCxn id="17" idx="7"/>
          </p:cNvCxnSpPr>
          <p:nvPr/>
        </p:nvCxnSpPr>
        <p:spPr>
          <a:xfrm flipV="1">
            <a:off x="3330945" y="660623"/>
            <a:ext cx="1690851" cy="341516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stCxn id="17" idx="5"/>
          </p:cNvCxnSpPr>
          <p:nvPr/>
        </p:nvCxnSpPr>
        <p:spPr>
          <a:xfrm>
            <a:off x="3330945" y="4203083"/>
            <a:ext cx="1690851" cy="858090"/>
          </a:xfrm>
          <a:prstGeom prst="line">
            <a:avLst/>
          </a:prstGeom>
        </p:spPr>
        <p:style>
          <a:lnRef idx="1">
            <a:schemeClr val="dk1"/>
          </a:lnRef>
          <a:fillRef idx="0">
            <a:schemeClr val="dk1"/>
          </a:fillRef>
          <a:effectRef idx="0">
            <a:schemeClr val="dk1"/>
          </a:effectRef>
          <a:fontRef idx="minor">
            <a:schemeClr val="tx1"/>
          </a:fontRef>
        </p:style>
      </p:cxnSp>
      <p:sp>
        <p:nvSpPr>
          <p:cNvPr id="20" name="Rectangle 19"/>
          <p:cNvSpPr/>
          <p:nvPr/>
        </p:nvSpPr>
        <p:spPr>
          <a:xfrm>
            <a:off x="899592" y="5688964"/>
            <a:ext cx="8244408" cy="369332"/>
          </a:xfrm>
          <a:prstGeom prst="rect">
            <a:avLst/>
          </a:prstGeom>
        </p:spPr>
        <p:txBody>
          <a:bodyPr wrap="square">
            <a:spAutoFit/>
          </a:bodyPr>
          <a:lstStyle/>
          <a:p>
            <a:r>
              <a:rPr lang="en-AU" b="1" dirty="0" smtClean="0">
                <a:solidFill>
                  <a:srgbClr val="9900CC"/>
                </a:solidFill>
              </a:rPr>
              <a:t>- Each </a:t>
            </a:r>
            <a:r>
              <a:rPr lang="en-AU" b="1" dirty="0">
                <a:solidFill>
                  <a:srgbClr val="9900CC"/>
                </a:solidFill>
              </a:rPr>
              <a:t>point </a:t>
            </a:r>
            <a:r>
              <a:rPr lang="en-AU" b="1" dirty="0" smtClean="0">
                <a:solidFill>
                  <a:srgbClr val="9900CC"/>
                </a:solidFill>
              </a:rPr>
              <a:t>is </a:t>
            </a:r>
            <a:r>
              <a:rPr lang="en-AU" b="1" dirty="0">
                <a:solidFill>
                  <a:srgbClr val="9900CC"/>
                </a:solidFill>
              </a:rPr>
              <a:t>full portfolio with different </a:t>
            </a:r>
            <a:r>
              <a:rPr lang="en-AU" b="1" dirty="0" smtClean="0">
                <a:solidFill>
                  <a:srgbClr val="9900CC"/>
                </a:solidFill>
              </a:rPr>
              <a:t>options &amp; triggers</a:t>
            </a:r>
            <a:endParaRPr lang="en-AU" b="1" dirty="0">
              <a:solidFill>
                <a:srgbClr val="9900CC"/>
              </a:solidFill>
            </a:endParaRPr>
          </a:p>
        </p:txBody>
      </p:sp>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5563" y="660624"/>
            <a:ext cx="3439511" cy="4400550"/>
          </a:xfrm>
          <a:prstGeom prst="rect">
            <a:avLst/>
          </a:prstGeom>
          <a:solidFill>
            <a:schemeClr val="bg1"/>
          </a:solidFill>
          <a:ln>
            <a:noFill/>
          </a:ln>
          <a:effectLst/>
        </p:spPr>
      </p:pic>
    </p:spTree>
    <p:extLst>
      <p:ext uri="{BB962C8B-B14F-4D97-AF65-F5344CB8AC3E}">
        <p14:creationId xmlns:p14="http://schemas.microsoft.com/office/powerpoint/2010/main" val="205076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419998" y="1653762"/>
            <a:ext cx="7962181" cy="4062651"/>
          </a:xfrm>
          <a:prstGeom prst="rect">
            <a:avLst/>
          </a:prstGeom>
        </p:spPr>
        <p:txBody>
          <a:bodyPr wrap="square">
            <a:spAutoFit/>
          </a:bodyPr>
          <a:lstStyle/>
          <a:p>
            <a:pPr marL="285750" indent="-285750">
              <a:buFont typeface="Courier New" panose="02070309020205020404" pitchFamily="49" charset="0"/>
              <a:buChar char="o"/>
            </a:pP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sp>
        <p:nvSpPr>
          <p:cNvPr id="3" name="Title 2"/>
          <p:cNvSpPr>
            <a:spLocks noGrp="1"/>
          </p:cNvSpPr>
          <p:nvPr>
            <p:ph type="ctrTitle"/>
          </p:nvPr>
        </p:nvSpPr>
        <p:spPr/>
        <p:txBody>
          <a:bodyPr/>
          <a:lstStyle/>
          <a:p>
            <a:endParaRPr lang="en-AU" dirty="0"/>
          </a:p>
        </p:txBody>
      </p:sp>
      <p:pic>
        <p:nvPicPr>
          <p:cNvPr id="5" name="Picture 4"/>
          <p:cNvPicPr>
            <a:picLocks noChangeAspect="1"/>
          </p:cNvPicPr>
          <p:nvPr/>
        </p:nvPicPr>
        <p:blipFill>
          <a:blip r:embed="rId6"/>
          <a:stretch>
            <a:fillRect/>
          </a:stretch>
        </p:blipFill>
        <p:spPr>
          <a:xfrm>
            <a:off x="0" y="-16798"/>
            <a:ext cx="9154399" cy="5983032"/>
          </a:xfrm>
          <a:prstGeom prst="rect">
            <a:avLst/>
          </a:prstGeom>
        </p:spPr>
      </p:pic>
      <p:sp>
        <p:nvSpPr>
          <p:cNvPr id="4" name="TextBox 3"/>
          <p:cNvSpPr txBox="1"/>
          <p:nvPr/>
        </p:nvSpPr>
        <p:spPr>
          <a:xfrm>
            <a:off x="2447365" y="0"/>
            <a:ext cx="712694" cy="369332"/>
          </a:xfrm>
          <a:prstGeom prst="rect">
            <a:avLst/>
          </a:prstGeom>
          <a:noFill/>
        </p:spPr>
        <p:txBody>
          <a:bodyPr wrap="square" rtlCol="0">
            <a:spAutoFit/>
          </a:bodyPr>
          <a:lstStyle/>
          <a:p>
            <a:r>
              <a:rPr lang="en-AU" b="1" dirty="0" smtClean="0"/>
              <a:t>Fig 2:</a:t>
            </a:r>
            <a:endParaRPr lang="en-AU" b="1" dirty="0"/>
          </a:p>
        </p:txBody>
      </p:sp>
    </p:spTree>
    <p:extLst>
      <p:ext uri="{BB962C8B-B14F-4D97-AF65-F5344CB8AC3E}">
        <p14:creationId xmlns:p14="http://schemas.microsoft.com/office/powerpoint/2010/main" val="1132483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419998" y="1653762"/>
            <a:ext cx="7962181" cy="4062651"/>
          </a:xfrm>
          <a:prstGeom prst="rect">
            <a:avLst/>
          </a:prstGeom>
        </p:spPr>
        <p:txBody>
          <a:bodyPr wrap="square">
            <a:spAutoFit/>
          </a:bodyPr>
          <a:lstStyle/>
          <a:p>
            <a:pPr marL="285750" indent="-285750">
              <a:buFont typeface="Courier New" panose="02070309020205020404" pitchFamily="49" charset="0"/>
              <a:buChar char="o"/>
            </a:pP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sp>
        <p:nvSpPr>
          <p:cNvPr id="3" name="Title 2"/>
          <p:cNvSpPr>
            <a:spLocks noGrp="1"/>
          </p:cNvSpPr>
          <p:nvPr>
            <p:ph type="ctrTitle"/>
          </p:nvPr>
        </p:nvSpPr>
        <p:spPr/>
        <p:txBody>
          <a:bodyPr/>
          <a:lstStyle/>
          <a:p>
            <a:endParaRPr lang="en-AU" dirty="0"/>
          </a:p>
        </p:txBody>
      </p:sp>
      <p:pic>
        <p:nvPicPr>
          <p:cNvPr id="5" name="Picture 4"/>
          <p:cNvPicPr>
            <a:picLocks noChangeAspect="1"/>
          </p:cNvPicPr>
          <p:nvPr/>
        </p:nvPicPr>
        <p:blipFill>
          <a:blip r:embed="rId6"/>
          <a:stretch>
            <a:fillRect/>
          </a:stretch>
        </p:blipFill>
        <p:spPr>
          <a:xfrm>
            <a:off x="0" y="-16798"/>
            <a:ext cx="9154399" cy="5983032"/>
          </a:xfrm>
          <a:prstGeom prst="rect">
            <a:avLst/>
          </a:prstGeom>
        </p:spPr>
      </p:pic>
      <p:sp>
        <p:nvSpPr>
          <p:cNvPr id="4" name="TextBox 3"/>
          <p:cNvSpPr txBox="1"/>
          <p:nvPr/>
        </p:nvSpPr>
        <p:spPr>
          <a:xfrm>
            <a:off x="2447365" y="0"/>
            <a:ext cx="712694" cy="369332"/>
          </a:xfrm>
          <a:prstGeom prst="rect">
            <a:avLst/>
          </a:prstGeom>
          <a:noFill/>
        </p:spPr>
        <p:txBody>
          <a:bodyPr wrap="square" rtlCol="0">
            <a:spAutoFit/>
          </a:bodyPr>
          <a:lstStyle/>
          <a:p>
            <a:r>
              <a:rPr lang="en-AU" b="1" dirty="0" smtClean="0"/>
              <a:t>Fig 2:</a:t>
            </a:r>
            <a:endParaRPr lang="en-AU" b="1" dirty="0"/>
          </a:p>
        </p:txBody>
      </p:sp>
      <p:sp>
        <p:nvSpPr>
          <p:cNvPr id="10" name="Up-Down Arrow 9"/>
          <p:cNvSpPr/>
          <p:nvPr/>
        </p:nvSpPr>
        <p:spPr>
          <a:xfrm flipH="1">
            <a:off x="3866624" y="3946968"/>
            <a:ext cx="103646" cy="364852"/>
          </a:xfrm>
          <a:prstGeom prst="up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Line Callout 1 (Accent Bar) 12"/>
          <p:cNvSpPr/>
          <p:nvPr/>
        </p:nvSpPr>
        <p:spPr>
          <a:xfrm>
            <a:off x="5069712" y="4366472"/>
            <a:ext cx="1342664" cy="493432"/>
          </a:xfrm>
          <a:prstGeom prst="accentCallout1">
            <a:avLst>
              <a:gd name="adj1" fmla="val 18750"/>
              <a:gd name="adj2" fmla="val -8333"/>
              <a:gd name="adj3" fmla="val -52206"/>
              <a:gd name="adj4" fmla="val -83523"/>
            </a:avLst>
          </a:prstGeom>
          <a:solidFill>
            <a:srgbClr val="7030A0"/>
          </a:solid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dirty="0" smtClean="0">
                <a:solidFill>
                  <a:schemeClr val="bg1"/>
                </a:solidFill>
              </a:rPr>
              <a:t>$</a:t>
            </a:r>
            <a:r>
              <a:rPr lang="en-AU" dirty="0">
                <a:solidFill>
                  <a:schemeClr val="bg1"/>
                </a:solidFill>
              </a:rPr>
              <a:t>8</a:t>
            </a:r>
            <a:r>
              <a:rPr lang="en-AU" dirty="0" smtClean="0">
                <a:solidFill>
                  <a:schemeClr val="bg1"/>
                </a:solidFill>
              </a:rPr>
              <a:t> M/</a:t>
            </a:r>
            <a:r>
              <a:rPr lang="en-AU" dirty="0" err="1" smtClean="0">
                <a:solidFill>
                  <a:schemeClr val="bg1"/>
                </a:solidFill>
              </a:rPr>
              <a:t>yr</a:t>
            </a:r>
            <a:r>
              <a:rPr lang="en-AU" dirty="0" smtClean="0">
                <a:solidFill>
                  <a:schemeClr val="bg1"/>
                </a:solidFill>
              </a:rPr>
              <a:t> in at 575GL/a</a:t>
            </a:r>
            <a:endParaRPr lang="en-AU" dirty="0">
              <a:solidFill>
                <a:schemeClr val="bg1"/>
              </a:solidFill>
            </a:endParaRPr>
          </a:p>
        </p:txBody>
      </p:sp>
      <p:sp>
        <p:nvSpPr>
          <p:cNvPr id="15" name="Line Callout 1 (Accent Bar) 14"/>
          <p:cNvSpPr/>
          <p:nvPr/>
        </p:nvSpPr>
        <p:spPr>
          <a:xfrm>
            <a:off x="1763976" y="2951818"/>
            <a:ext cx="1771938" cy="357288"/>
          </a:xfrm>
          <a:prstGeom prst="accentCallout1">
            <a:avLst>
              <a:gd name="adj1" fmla="val 18750"/>
              <a:gd name="adj2" fmla="val -8333"/>
              <a:gd name="adj3" fmla="val 123468"/>
              <a:gd name="adj4" fmla="val -29486"/>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Current demand</a:t>
            </a:r>
            <a:endParaRPr lang="en-AU" dirty="0"/>
          </a:p>
        </p:txBody>
      </p:sp>
      <p:cxnSp>
        <p:nvCxnSpPr>
          <p:cNvPr id="9" name="Straight Connector 8"/>
          <p:cNvCxnSpPr/>
          <p:nvPr/>
        </p:nvCxnSpPr>
        <p:spPr>
          <a:xfrm flipV="1">
            <a:off x="1215614" y="1742739"/>
            <a:ext cx="21515" cy="37113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Up-Down Arrow 16"/>
          <p:cNvSpPr/>
          <p:nvPr/>
        </p:nvSpPr>
        <p:spPr>
          <a:xfrm flipH="1">
            <a:off x="2556796" y="4311820"/>
            <a:ext cx="93149" cy="262682"/>
          </a:xfrm>
          <a:prstGeom prst="up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Line Callout 1 (Accent Bar) 21"/>
          <p:cNvSpPr/>
          <p:nvPr/>
        </p:nvSpPr>
        <p:spPr>
          <a:xfrm>
            <a:off x="3813433" y="4960695"/>
            <a:ext cx="1379348" cy="493432"/>
          </a:xfrm>
          <a:prstGeom prst="accentCallout1">
            <a:avLst>
              <a:gd name="adj1" fmla="val 18750"/>
              <a:gd name="adj2" fmla="val -8333"/>
              <a:gd name="adj3" fmla="val -113196"/>
              <a:gd name="adj4" fmla="val -89304"/>
            </a:avLst>
          </a:prstGeom>
          <a:solidFill>
            <a:srgbClr val="7030A0"/>
          </a:solid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dirty="0" smtClean="0">
                <a:solidFill>
                  <a:schemeClr val="bg1"/>
                </a:solidFill>
              </a:rPr>
              <a:t>$5 M/</a:t>
            </a:r>
            <a:r>
              <a:rPr lang="en-AU" dirty="0" err="1" smtClean="0">
                <a:solidFill>
                  <a:schemeClr val="bg1"/>
                </a:solidFill>
              </a:rPr>
              <a:t>yr</a:t>
            </a:r>
            <a:r>
              <a:rPr lang="en-AU" dirty="0" smtClean="0">
                <a:solidFill>
                  <a:schemeClr val="bg1"/>
                </a:solidFill>
              </a:rPr>
              <a:t> in at 555GL/a</a:t>
            </a:r>
            <a:endParaRPr lang="en-AU" dirty="0">
              <a:solidFill>
                <a:schemeClr val="bg1"/>
              </a:solidFill>
            </a:endParaRPr>
          </a:p>
        </p:txBody>
      </p:sp>
      <p:sp>
        <p:nvSpPr>
          <p:cNvPr id="23" name="Up-Down Arrow 22"/>
          <p:cNvSpPr/>
          <p:nvPr/>
        </p:nvSpPr>
        <p:spPr>
          <a:xfrm flipH="1">
            <a:off x="5192780" y="3414532"/>
            <a:ext cx="119999" cy="532436"/>
          </a:xfrm>
          <a:prstGeom prst="up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Line Callout 1 (Accent Bar) 24"/>
          <p:cNvSpPr/>
          <p:nvPr/>
        </p:nvSpPr>
        <p:spPr>
          <a:xfrm>
            <a:off x="7078852" y="3219231"/>
            <a:ext cx="1379348" cy="581464"/>
          </a:xfrm>
          <a:prstGeom prst="accentCallout1">
            <a:avLst>
              <a:gd name="adj1" fmla="val 18750"/>
              <a:gd name="adj2" fmla="val -8333"/>
              <a:gd name="adj3" fmla="val 73921"/>
              <a:gd name="adj4" fmla="val -131261"/>
            </a:avLst>
          </a:prstGeom>
          <a:solidFill>
            <a:srgbClr val="7030A0"/>
          </a:solid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dirty="0" smtClean="0">
                <a:solidFill>
                  <a:schemeClr val="bg1"/>
                </a:solidFill>
              </a:rPr>
              <a:t>$14 M/</a:t>
            </a:r>
            <a:r>
              <a:rPr lang="en-AU" dirty="0" err="1" smtClean="0">
                <a:solidFill>
                  <a:schemeClr val="bg1"/>
                </a:solidFill>
              </a:rPr>
              <a:t>yr</a:t>
            </a:r>
            <a:r>
              <a:rPr lang="en-AU" dirty="0" smtClean="0">
                <a:solidFill>
                  <a:schemeClr val="bg1"/>
                </a:solidFill>
              </a:rPr>
              <a:t> in at 595GL/a</a:t>
            </a:r>
            <a:endParaRPr lang="en-AU" dirty="0">
              <a:solidFill>
                <a:schemeClr val="bg1"/>
              </a:solidFill>
            </a:endParaRPr>
          </a:p>
        </p:txBody>
      </p:sp>
    </p:spTree>
    <p:extLst>
      <p:ext uri="{BB962C8B-B14F-4D97-AF65-F5344CB8AC3E}">
        <p14:creationId xmlns:p14="http://schemas.microsoft.com/office/powerpoint/2010/main" val="2788599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p:nvPr/>
        </p:nvSpPr>
        <p:spPr>
          <a:xfrm>
            <a:off x="229558" y="1289608"/>
            <a:ext cx="8555894" cy="5632311"/>
          </a:xfrm>
          <a:prstGeom prst="rect">
            <a:avLst/>
          </a:prstGeom>
          <a:noFill/>
        </p:spPr>
        <p:txBody>
          <a:bodyPr wrap="square" rtlCol="0">
            <a:spAutoFit/>
          </a:bodyPr>
          <a:lstStyle/>
          <a:p>
            <a:r>
              <a:rPr lang="en-AU" b="1" dirty="0" smtClean="0">
                <a:solidFill>
                  <a:srgbClr val="7030A0"/>
                </a:solidFill>
                <a:latin typeface="Arial" panose="020B0604020202020204" pitchFamily="34" charset="0"/>
                <a:cs typeface="Arial" panose="020B0604020202020204" pitchFamily="34" charset="0"/>
              </a:rPr>
              <a:t>Benefits</a:t>
            </a:r>
            <a:endParaRPr lang="en-AU" b="1" dirty="0">
              <a:solidFill>
                <a:srgbClr val="7030A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AU" dirty="0" smtClean="0">
                <a:solidFill>
                  <a:srgbClr val="7030A0"/>
                </a:solidFill>
                <a:latin typeface="Arial" panose="020B0604020202020204" pitchFamily="34" charset="0"/>
                <a:cs typeface="Arial" panose="020B0604020202020204" pitchFamily="34" charset="0"/>
              </a:rPr>
              <a:t>Benefits of </a:t>
            </a:r>
            <a:r>
              <a:rPr lang="en-AU" dirty="0">
                <a:solidFill>
                  <a:srgbClr val="7030A0"/>
                </a:solidFill>
                <a:latin typeface="Arial" panose="020B0604020202020204" pitchFamily="34" charset="0"/>
                <a:cs typeface="Arial" panose="020B0604020202020204" pitchFamily="34" charset="0"/>
              </a:rPr>
              <a:t>e-flows were determined </a:t>
            </a:r>
            <a:r>
              <a:rPr lang="en-AU" dirty="0" smtClean="0">
                <a:solidFill>
                  <a:srgbClr val="7030A0"/>
                </a:solidFill>
                <a:latin typeface="Arial" panose="020B0604020202020204" pitchFamily="34" charset="0"/>
                <a:cs typeface="Arial" panose="020B0604020202020204" pitchFamily="34" charset="0"/>
              </a:rPr>
              <a:t>by:</a:t>
            </a:r>
            <a:endParaRPr lang="en-AU" dirty="0">
              <a:solidFill>
                <a:srgbClr val="7030A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AU" dirty="0">
                <a:solidFill>
                  <a:srgbClr val="7030A0"/>
                </a:solidFill>
                <a:latin typeface="Arial" panose="020B0604020202020204" pitchFamily="34" charset="0"/>
                <a:cs typeface="Arial" panose="020B0604020202020204" pitchFamily="34" charset="0"/>
              </a:rPr>
              <a:t>R</a:t>
            </a:r>
            <a:r>
              <a:rPr lang="en-AU" dirty="0" smtClean="0">
                <a:solidFill>
                  <a:srgbClr val="7030A0"/>
                </a:solidFill>
                <a:latin typeface="Arial" panose="020B0604020202020204" pitchFamily="34" charset="0"/>
                <a:cs typeface="Arial" panose="020B0604020202020204" pitchFamily="34" charset="0"/>
              </a:rPr>
              <a:t>iver length suitable for swimming  </a:t>
            </a:r>
          </a:p>
          <a:p>
            <a:pPr marL="742950" lvl="1" indent="-285750">
              <a:buFont typeface="Wingdings" panose="05000000000000000000" pitchFamily="2" charset="2"/>
              <a:buChar char="v"/>
            </a:pPr>
            <a:r>
              <a:rPr lang="en-AU" dirty="0" smtClean="0">
                <a:solidFill>
                  <a:srgbClr val="7030A0"/>
                </a:solidFill>
                <a:latin typeface="Arial" panose="020B0604020202020204" pitchFamily="34" charset="0"/>
                <a:cs typeface="Arial" panose="020B0604020202020204" pitchFamily="34" charset="0"/>
              </a:rPr>
              <a:t>Time to catch a bass</a:t>
            </a:r>
          </a:p>
          <a:p>
            <a:pPr marL="742950" lvl="1" indent="-285750">
              <a:buFont typeface="Wingdings" panose="05000000000000000000" pitchFamily="2" charset="2"/>
              <a:buChar char="v"/>
            </a:pPr>
            <a:r>
              <a:rPr lang="en-AU" dirty="0" smtClean="0">
                <a:solidFill>
                  <a:srgbClr val="7030A0"/>
                </a:solidFill>
                <a:latin typeface="Arial" panose="020B0604020202020204" pitchFamily="34" charset="0"/>
                <a:cs typeface="Arial" panose="020B0604020202020204" pitchFamily="34" charset="0"/>
              </a:rPr>
              <a:t>River length free of floating weeds</a:t>
            </a:r>
          </a:p>
          <a:p>
            <a:endParaRPr lang="en-AU" b="1" dirty="0">
              <a:solidFill>
                <a:schemeClr val="accent1">
                  <a:lumMod val="50000"/>
                </a:schemeClr>
              </a:solidFill>
              <a:latin typeface="Arial" panose="020B0604020202020204" pitchFamily="34" charset="0"/>
              <a:cs typeface="Arial" panose="020B0604020202020204" pitchFamily="34" charset="0"/>
            </a:endParaRPr>
          </a:p>
          <a:p>
            <a:r>
              <a:rPr lang="en-AU" b="1" dirty="0" smtClean="0">
                <a:solidFill>
                  <a:schemeClr val="accent1">
                    <a:lumMod val="50000"/>
                  </a:schemeClr>
                </a:solidFill>
                <a:latin typeface="Arial" panose="020B0604020202020204" pitchFamily="34" charset="0"/>
                <a:cs typeface="Arial" panose="020B0604020202020204" pitchFamily="34" charset="0"/>
              </a:rPr>
              <a:t>Costs</a:t>
            </a:r>
            <a:endParaRPr lang="en-AU" b="1"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Costs of e-flows were determined by:</a:t>
            </a:r>
          </a:p>
          <a:p>
            <a:pPr marL="742950" lvl="1"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Infrastructure </a:t>
            </a:r>
          </a:p>
          <a:p>
            <a:pPr marL="742950" lvl="1"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Reduction in water supply yield </a:t>
            </a:r>
          </a:p>
          <a:p>
            <a:pPr marL="742950" lvl="1"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Increased time in water restrictions</a:t>
            </a:r>
          </a:p>
          <a:p>
            <a:pPr marL="742950" lvl="1"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Increased likelihood of a new drought supply</a:t>
            </a:r>
          </a:p>
          <a:p>
            <a:pPr marL="742950" lvl="1"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Bringing forward the need for supply augmentation</a:t>
            </a:r>
          </a:p>
          <a:p>
            <a:pPr marL="742950" lvl="1"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Increased frequency of and longer run times of the Sydney </a:t>
            </a:r>
            <a:r>
              <a:rPr lang="en-AU" dirty="0" err="1" smtClean="0">
                <a:latin typeface="Arial" panose="020B0604020202020204" pitchFamily="34" charset="0"/>
                <a:cs typeface="Arial" panose="020B0604020202020204" pitchFamily="34" charset="0"/>
              </a:rPr>
              <a:t>Desal</a:t>
            </a:r>
            <a:r>
              <a:rPr lang="en-AU" dirty="0" smtClean="0">
                <a:latin typeface="Arial" panose="020B0604020202020204" pitchFamily="34" charset="0"/>
                <a:cs typeface="Arial" panose="020B0604020202020204" pitchFamily="34" charset="0"/>
              </a:rPr>
              <a:t> Plant</a:t>
            </a:r>
          </a:p>
          <a:p>
            <a:pPr marL="742950" lvl="1"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Increased frequency </a:t>
            </a:r>
            <a:r>
              <a:rPr lang="en-AU" dirty="0">
                <a:latin typeface="Arial" panose="020B0604020202020204" pitchFamily="34" charset="0"/>
                <a:cs typeface="Arial" panose="020B0604020202020204" pitchFamily="34" charset="0"/>
              </a:rPr>
              <a:t>and duration of Shoalhaven transfers</a:t>
            </a:r>
          </a:p>
          <a:p>
            <a:pPr marL="285750" indent="-285750">
              <a:buFont typeface="Wingdings" panose="05000000000000000000" pitchFamily="2" charset="2"/>
              <a:buChar char="v"/>
            </a:pPr>
            <a:r>
              <a:rPr lang="en-AU" dirty="0" smtClean="0">
                <a:latin typeface="Arial" panose="020B0604020202020204" pitchFamily="34" charset="0"/>
                <a:cs typeface="Arial" panose="020B0604020202020204" pitchFamily="34" charset="0"/>
              </a:rPr>
              <a:t>Future demand was uncertain – chose a range of demand forecasts including low, business as usual and high demand</a:t>
            </a:r>
          </a:p>
          <a:p>
            <a:pPr marL="285750" indent="-285750">
              <a:buFont typeface="Wingdings" panose="05000000000000000000" pitchFamily="2" charset="2"/>
              <a:buChar char="v"/>
            </a:pPr>
            <a:endParaRPr lang="en-AU" dirty="0">
              <a:latin typeface="Arial" panose="020B0604020202020204" pitchFamily="34" charset="0"/>
              <a:cs typeface="Arial" panose="020B0604020202020204" pitchFamily="34" charset="0"/>
            </a:endParaRPr>
          </a:p>
          <a:p>
            <a:endParaRPr lang="en-AU" dirty="0" smtClean="0"/>
          </a:p>
          <a:p>
            <a:endParaRPr lang="en-AU"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7071" y="0"/>
            <a:ext cx="3826929" cy="35627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7367552" y="0"/>
            <a:ext cx="1776448" cy="246221"/>
          </a:xfrm>
          <a:prstGeom prst="rect">
            <a:avLst/>
          </a:prstGeom>
          <a:noFill/>
        </p:spPr>
        <p:txBody>
          <a:bodyPr wrap="none" rtlCol="0">
            <a:spAutoFit/>
          </a:bodyPr>
          <a:lstStyle/>
          <a:p>
            <a:r>
              <a:rPr lang="en-AU" sz="1000" dirty="0" smtClean="0"/>
              <a:t>2017 Metropolitan Water Plan</a:t>
            </a:r>
            <a:endParaRPr lang="en-AU" sz="1000" dirty="0"/>
          </a:p>
        </p:txBody>
      </p:sp>
    </p:spTree>
    <p:extLst>
      <p:ext uri="{BB962C8B-B14F-4D97-AF65-F5344CB8AC3E}">
        <p14:creationId xmlns:p14="http://schemas.microsoft.com/office/powerpoint/2010/main" val="171143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362249" y="1234449"/>
            <a:ext cx="8423203" cy="9971961"/>
          </a:xfrm>
          <a:prstGeom prst="rect">
            <a:avLst/>
          </a:prstGeom>
        </p:spPr>
        <p:txBody>
          <a:bodyPr wrap="square">
            <a:spAutoFit/>
          </a:bodyPr>
          <a:lstStyle/>
          <a:p>
            <a:r>
              <a:rPr lang="en-AU" sz="2400" b="1" dirty="0" smtClean="0">
                <a:latin typeface="Arial" panose="020B0604020202020204" pitchFamily="34" charset="0"/>
                <a:cs typeface="Arial" panose="020B0604020202020204" pitchFamily="34" charset="0"/>
              </a:rPr>
              <a:t>Benefit cost analysis</a:t>
            </a:r>
          </a:p>
          <a:p>
            <a:endParaRPr lang="en-AU" sz="1000" b="1" dirty="0" smtClean="0">
              <a:latin typeface="Arial" panose="020B0604020202020204" pitchFamily="34" charset="0"/>
              <a:cs typeface="Arial" panose="020B0604020202020204" pitchFamily="34" charset="0"/>
            </a:endParaRPr>
          </a:p>
          <a:p>
            <a:pPr marL="342900" indent="-342900">
              <a:buFontTx/>
              <a:buChar char="-"/>
            </a:pPr>
            <a:r>
              <a:rPr lang="en-AU" sz="2400" dirty="0" smtClean="0">
                <a:latin typeface="Arial" panose="020B0604020202020204" pitchFamily="34" charset="0"/>
                <a:cs typeface="Arial" panose="020B0604020202020204" pitchFamily="34" charset="0"/>
              </a:rPr>
              <a:t>Benefits from willingness-to-pay </a:t>
            </a:r>
            <a:r>
              <a:rPr lang="en-AU" sz="2400" dirty="0">
                <a:latin typeface="Arial" panose="020B0604020202020204" pitchFamily="34" charset="0"/>
                <a:cs typeface="Arial" panose="020B0604020202020204" pitchFamily="34" charset="0"/>
              </a:rPr>
              <a:t>($ value) for </a:t>
            </a:r>
            <a:r>
              <a:rPr lang="en-AU" sz="2400" dirty="0" smtClean="0">
                <a:latin typeface="Arial" panose="020B0604020202020204" pitchFamily="34" charset="0"/>
                <a:cs typeface="Arial" panose="020B0604020202020204" pitchFamily="34" charset="0"/>
              </a:rPr>
              <a:t>river health</a:t>
            </a:r>
          </a:p>
          <a:p>
            <a:pPr marL="342900" indent="-342900">
              <a:buFontTx/>
              <a:buChar char="-"/>
            </a:pPr>
            <a:r>
              <a:rPr lang="en-AU" sz="2400" dirty="0" smtClean="0">
                <a:latin typeface="Arial" panose="020B0604020202020204" pitchFamily="34" charset="0"/>
                <a:cs typeface="Arial" panose="020B0604020202020204" pitchFamily="34" charset="0"/>
              </a:rPr>
              <a:t>Minus the costs </a:t>
            </a:r>
            <a:r>
              <a:rPr lang="en-AU" sz="2400" dirty="0">
                <a:latin typeface="Arial" panose="020B0604020202020204" pitchFamily="34" charset="0"/>
                <a:cs typeface="Arial" panose="020B0604020202020204" pitchFamily="34" charset="0"/>
              </a:rPr>
              <a:t>of e-flow </a:t>
            </a:r>
            <a:r>
              <a:rPr lang="en-AU" sz="2400" dirty="0" smtClean="0">
                <a:latin typeface="Arial" panose="020B0604020202020204" pitchFamily="34" charset="0"/>
                <a:cs typeface="Arial" panose="020B0604020202020204" pitchFamily="34" charset="0"/>
              </a:rPr>
              <a:t>infrastructure</a:t>
            </a:r>
          </a:p>
          <a:p>
            <a:pPr marL="342900" indent="-342900">
              <a:buFontTx/>
              <a:buChar char="-"/>
            </a:pPr>
            <a:r>
              <a:rPr lang="en-AU" sz="2400" dirty="0" err="1" smtClean="0">
                <a:latin typeface="Arial" panose="020B0604020202020204" pitchFamily="34" charset="0"/>
                <a:cs typeface="Arial" panose="020B0604020202020204" pitchFamily="34" charset="0"/>
              </a:rPr>
              <a:t>Metronet</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optimisation, then minimised the supply-side costs </a:t>
            </a:r>
            <a:r>
              <a:rPr lang="en-AU" sz="2400" dirty="0" smtClean="0">
                <a:latin typeface="Arial" panose="020B0604020202020204" pitchFamily="34" charset="0"/>
                <a:cs typeface="Arial" panose="020B0604020202020204" pitchFamily="34" charset="0"/>
              </a:rPr>
              <a:t>across </a:t>
            </a:r>
            <a:r>
              <a:rPr lang="en-AU" sz="2400" dirty="0">
                <a:latin typeface="Arial" panose="020B0604020202020204" pitchFamily="34" charset="0"/>
                <a:cs typeface="Arial" panose="020B0604020202020204" pitchFamily="34" charset="0"/>
              </a:rPr>
              <a:t>demand </a:t>
            </a:r>
            <a:r>
              <a:rPr lang="en-AU" sz="2400" dirty="0" smtClean="0">
                <a:latin typeface="Arial" panose="020B0604020202020204" pitchFamily="34" charset="0"/>
                <a:cs typeface="Arial" panose="020B0604020202020204" pitchFamily="34" charset="0"/>
              </a:rPr>
              <a:t>range:</a:t>
            </a:r>
            <a:endParaRPr lang="en-AU" sz="2400" dirty="0">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Lost yield</a:t>
            </a:r>
          </a:p>
          <a:p>
            <a:pPr marL="800100" lvl="1" indent="-34290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Water restrictions - willingness-to-pay ($ value)</a:t>
            </a:r>
          </a:p>
          <a:p>
            <a:pPr marL="800100" lvl="1" indent="-34290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Emergency </a:t>
            </a:r>
            <a:r>
              <a:rPr lang="en-AU" sz="2000" dirty="0" smtClean="0">
                <a:latin typeface="Arial" panose="020B0604020202020204" pitchFamily="34" charset="0"/>
                <a:cs typeface="Arial" panose="020B0604020202020204" pitchFamily="34" charset="0"/>
              </a:rPr>
              <a:t>drought supplies</a:t>
            </a:r>
          </a:p>
          <a:p>
            <a:pPr marL="800100" lvl="1" indent="-34290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Supply augmentation</a:t>
            </a:r>
          </a:p>
          <a:p>
            <a:pPr marL="800100" lvl="1" indent="-342900">
              <a:buFont typeface="Courier New" panose="02070309020205020404" pitchFamily="49" charset="0"/>
              <a:buChar char="o"/>
            </a:pPr>
            <a:r>
              <a:rPr lang="en-AU" sz="2000" dirty="0" smtClean="0">
                <a:latin typeface="Arial" panose="020B0604020202020204" pitchFamily="34" charset="0"/>
                <a:cs typeface="Arial" panose="020B0604020202020204" pitchFamily="34" charset="0"/>
              </a:rPr>
              <a:t>Running </a:t>
            </a:r>
            <a:r>
              <a:rPr lang="en-AU" sz="2000" dirty="0" err="1" smtClean="0">
                <a:latin typeface="Arial" panose="020B0604020202020204" pitchFamily="34" charset="0"/>
                <a:cs typeface="Arial" panose="020B0604020202020204" pitchFamily="34" charset="0"/>
              </a:rPr>
              <a:t>desal</a:t>
            </a:r>
            <a:r>
              <a:rPr lang="en-AU" sz="2000" dirty="0" smtClean="0">
                <a:latin typeface="Arial" panose="020B0604020202020204" pitchFamily="34" charset="0"/>
                <a:cs typeface="Arial" panose="020B0604020202020204" pitchFamily="34" charset="0"/>
              </a:rPr>
              <a:t> plant or Shoalhaven transfers, including GHG</a:t>
            </a:r>
          </a:p>
          <a:p>
            <a:pPr marL="342900" indent="-342900">
              <a:buFontTx/>
              <a:buChar char="-"/>
            </a:pPr>
            <a:endParaRPr lang="en-AU" sz="1000" dirty="0">
              <a:latin typeface="Arial" panose="020B0604020202020204" pitchFamily="34" charset="0"/>
              <a:cs typeface="Arial" panose="020B0604020202020204" pitchFamily="34" charset="0"/>
            </a:endParaRPr>
          </a:p>
          <a:p>
            <a:pPr marL="342900" lvl="1" indent="-342900">
              <a:buFontTx/>
              <a:buChar char="-"/>
            </a:pPr>
            <a:r>
              <a:rPr lang="en-AU" sz="2400" dirty="0">
                <a:latin typeface="Arial" panose="020B0604020202020204" pitchFamily="34" charset="0"/>
                <a:cs typeface="Arial" panose="020B0604020202020204" pitchFamily="34" charset="0"/>
              </a:rPr>
              <a:t>P</a:t>
            </a:r>
            <a:r>
              <a:rPr lang="en-AU" sz="2400" dirty="0" smtClean="0">
                <a:latin typeface="Arial" panose="020B0604020202020204" pitchFamily="34" charset="0"/>
                <a:cs typeface="Arial" panose="020B0604020202020204" pitchFamily="34" charset="0"/>
              </a:rPr>
              <a:t>referred </a:t>
            </a:r>
            <a:r>
              <a:rPr lang="en-AU" sz="2400" dirty="0">
                <a:latin typeface="Arial" panose="020B0604020202020204" pitchFamily="34" charset="0"/>
                <a:cs typeface="Arial" panose="020B0604020202020204" pitchFamily="34" charset="0"/>
              </a:rPr>
              <a:t>e-flow option had a BCR of </a:t>
            </a:r>
            <a:r>
              <a:rPr lang="en-AU" sz="2400" b="1" dirty="0" smtClean="0">
                <a:latin typeface="Arial" panose="020B0604020202020204" pitchFamily="34" charset="0"/>
                <a:cs typeface="Arial" panose="020B0604020202020204" pitchFamily="34" charset="0"/>
              </a:rPr>
              <a:t>4.0</a:t>
            </a:r>
            <a:r>
              <a:rPr lang="en-AU" sz="2400" dirty="0" smtClean="0">
                <a:latin typeface="Arial" panose="020B0604020202020204" pitchFamily="34" charset="0"/>
                <a:cs typeface="Arial" panose="020B0604020202020204" pitchFamily="34" charset="0"/>
              </a:rPr>
              <a:t> for BAU demand forecast used in Metro Water Plan</a:t>
            </a:r>
            <a:endParaRPr lang="en-AU" sz="2400" dirty="0">
              <a:latin typeface="Arial" panose="020B0604020202020204" pitchFamily="34" charset="0"/>
              <a:cs typeface="Arial" panose="020B0604020202020204" pitchFamily="34" charset="0"/>
            </a:endParaRPr>
          </a:p>
          <a:p>
            <a:pPr marL="342900" indent="-342900">
              <a:buFontTx/>
              <a:buChar char="-"/>
            </a:pPr>
            <a:endParaRPr lang="en-AU" sz="2400" dirty="0" smtClean="0">
              <a:latin typeface="Arial" panose="020B0604020202020204" pitchFamily="34" charset="0"/>
              <a:cs typeface="Arial" panose="020B0604020202020204" pitchFamily="34" charset="0"/>
            </a:endParaRPr>
          </a:p>
          <a:p>
            <a:pPr marL="342900" indent="-342900">
              <a:buFontTx/>
              <a:buChar char="-"/>
            </a:pPr>
            <a:endParaRPr lang="en-AU" sz="2400" b="1" dirty="0">
              <a:latin typeface="Arial" panose="020B0604020202020204" pitchFamily="34" charset="0"/>
              <a:cs typeface="Arial" panose="020B0604020202020204" pitchFamily="34" charset="0"/>
            </a:endParaRPr>
          </a:p>
          <a:p>
            <a:pPr marL="342900" indent="-342900">
              <a:buFontTx/>
              <a:buChar char="-"/>
            </a:pPr>
            <a:endParaRPr lang="en-AU" sz="2400" b="1" dirty="0" smtClean="0">
              <a:latin typeface="Arial" panose="020B0604020202020204" pitchFamily="34" charset="0"/>
              <a:cs typeface="Arial" panose="020B0604020202020204" pitchFamily="34" charset="0"/>
            </a:endParaRPr>
          </a:p>
          <a:p>
            <a:r>
              <a:rPr lang="en-AU" sz="2400" b="1"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t>
            </a:r>
          </a:p>
          <a:p>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r>
              <a:rPr lang="en-AU" dirty="0"/>
              <a:t/>
            </a:r>
            <a:br>
              <a:rPr lang="en-AU" dirty="0"/>
            </a:br>
            <a:r>
              <a:rPr lang="en-AU" dirty="0"/>
              <a:t/>
            </a:r>
            <a:br>
              <a:rPr lang="en-AU" dirty="0"/>
            </a:br>
            <a:endParaRPr lang="en-AU"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641" y="195496"/>
            <a:ext cx="3193816" cy="799993"/>
          </a:xfrm>
          <a:prstGeom prst="rect">
            <a:avLst/>
          </a:prstGeom>
        </p:spPr>
      </p:pic>
    </p:spTree>
    <p:extLst>
      <p:ext uri="{BB962C8B-B14F-4D97-AF65-F5344CB8AC3E}">
        <p14:creationId xmlns:p14="http://schemas.microsoft.com/office/powerpoint/2010/main" val="204714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1128</TotalTime>
  <Words>1776</Words>
  <Application>Microsoft Office PowerPoint</Application>
  <PresentationFormat>On-screen Show (4:3)</PresentationFormat>
  <Paragraphs>266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Wingdings</vt:lpstr>
      <vt:lpstr>Office Theme</vt:lpstr>
      <vt:lpstr>PowerPoint Presentation</vt:lpstr>
      <vt:lpstr>PowerPoint Presentation</vt:lpstr>
      <vt:lpstr>MetroNet Model – Generates Pareto Fronts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Simon Fane</cp:lastModifiedBy>
  <cp:revision>90</cp:revision>
  <dcterms:created xsi:type="dcterms:W3CDTF">2016-07-18T05:53:10Z</dcterms:created>
  <dcterms:modified xsi:type="dcterms:W3CDTF">2017-09-18T05:14:35Z</dcterms:modified>
</cp:coreProperties>
</file>