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53D61"/>
    <a:srgbClr val="1F598D"/>
    <a:srgbClr val="17258D"/>
    <a:srgbClr val="16057D"/>
    <a:srgbClr val="4B73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44" autoAdjust="0"/>
  </p:normalViewPr>
  <p:slideViewPr>
    <p:cSldViewPr snapToGrid="0">
      <p:cViewPr varScale="1">
        <p:scale>
          <a:sx n="61" d="100"/>
          <a:sy n="6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DFBEDC1-9B17-49EE-B073-EAE21D686E11}" type="datetimeFigureOut">
              <a:rPr lang="en-ZA"/>
              <a:pPr>
                <a:defRPr/>
              </a:pPr>
              <a:t>2017/09/13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BCAD702-2A5D-458B-81C8-1C7E9372EE4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ZA" smtClean="0"/>
              <a:t>1 This is a presentation about the conduit hydropower plant at Bloemwaters Brandkop reservoir in Bloemfontein.</a:t>
            </a:r>
          </a:p>
          <a:p>
            <a:pPr>
              <a:spcBef>
                <a:spcPct val="0"/>
              </a:spcBef>
            </a:pPr>
            <a:r>
              <a:rPr lang="en-ZA" smtClean="0"/>
              <a:t>2 Read Outline from slide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238862-45AD-4F7A-8A55-F7ADAEDA2DB6}" type="slidenum">
              <a:rPr lang="en-Z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ZA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Read from slide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2FFEED-BF52-45EE-AD40-994191ADF749}" type="slidenum">
              <a:rPr lang="en-Z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ZA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smtClean="0"/>
              <a:t>Read from slide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14A4B1-EE33-4AFF-8A34-8C7720E566D5}" type="slidenum">
              <a:rPr lang="en-Z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ZA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1. Read from slide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364717-DFB1-4D30-8B80-36F8C78D6459}" type="slidenum">
              <a:rPr lang="en-Z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ZA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1. Read from slide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39D4BC-5A44-4C1B-8310-9DD60178533E}" type="slidenum">
              <a:rPr lang="en-Z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ZA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smtClean="0"/>
              <a:t>Several school groups from the province visited the Hydro plant and were exposed to hydropower technology. 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smtClean="0"/>
              <a:t>Interesting Municipalities were invited to a workshop on conduit hydropower.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smtClean="0"/>
              <a:t>Water boards from the African continent visited the plant and were interested in the use of conduit hydropower on existing water distribution systems.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EFEE6E-ABF6-4AFF-B3B2-6D470BB88F38}" type="slidenum">
              <a:rPr lang="en-Z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ZA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Read from slide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C8660E-60BC-491B-9290-168BCFC1FBFC}" type="slidenum">
              <a:rPr lang="en-Z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ZA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ZA" smtClean="0"/>
              <a:t>Read from the slide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707B32-14C9-41EE-A717-829A9F749629}" type="slidenum">
              <a:rPr lang="en-Z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ZA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ZA" smtClean="0"/>
              <a:t>Civil, Mechanical, pipework and Electrical installation was done by Bloemwater 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smtClean="0"/>
              <a:t>The crossflow turbine was purchased from IREM in Italy. Capacity of 96 kW by 40m head and 350 l/s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smtClean="0"/>
              <a:t>Read from slide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4F7E2E-8B39-45C4-8B82-9BD69DA3A107}" type="slidenum">
              <a:rPr lang="en-Z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ZA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ZA" smtClean="0"/>
              <a:t>1 The two picture shows the exiting infrastructure. </a:t>
            </a:r>
          </a:p>
          <a:p>
            <a:pPr>
              <a:spcBef>
                <a:spcPct val="0"/>
              </a:spcBef>
            </a:pPr>
            <a:r>
              <a:rPr lang="en-ZA" smtClean="0"/>
              <a:t>2 Water is purified at Welbedachtdam from the Caledon river.</a:t>
            </a:r>
          </a:p>
          <a:p>
            <a:pPr>
              <a:spcBef>
                <a:spcPct val="0"/>
              </a:spcBef>
            </a:pPr>
            <a:r>
              <a:rPr lang="en-ZA" smtClean="0"/>
              <a:t>3 Water is elevated to DeHoek reservoir and gravitate via Uitkyk reservoir to Brandkop reservoir in Bloemfontein </a:t>
            </a:r>
          </a:p>
          <a:p>
            <a:pPr>
              <a:spcBef>
                <a:spcPct val="0"/>
              </a:spcBef>
            </a:pPr>
            <a:r>
              <a:rPr lang="en-ZA" smtClean="0"/>
              <a:t>4 The purified water enters the Brandkop reservoir via 5 Pressure Control Valves.</a:t>
            </a:r>
          </a:p>
          <a:p>
            <a:pPr>
              <a:spcBef>
                <a:spcPct val="0"/>
              </a:spcBef>
            </a:pPr>
            <a:r>
              <a:rPr lang="en-ZA" smtClean="0"/>
              <a:t>5 Bloemwater supplies</a:t>
            </a:r>
            <a:r>
              <a:rPr lang="en-US" smtClean="0"/>
              <a:t> Mangaung metropole</a:t>
            </a:r>
            <a:r>
              <a:rPr lang="en-ZA" smtClean="0"/>
              <a:t> with purified water from the Brandkop reservoir </a:t>
            </a:r>
          </a:p>
          <a:p>
            <a:pPr>
              <a:spcBef>
                <a:spcPct val="0"/>
              </a:spcBef>
            </a:pPr>
            <a:r>
              <a:rPr lang="en-ZA" smtClean="0"/>
              <a:t>5 Read from slide.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5CFA31-5CC8-4FA7-9C10-A9779A5691C9}" type="slidenum">
              <a:rPr lang="en-Z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ZA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smtClean="0"/>
              <a:t>Upstream of the powerhouse a control valve is installed for flow and pressure control and  for closing the flow to the turbine.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smtClean="0"/>
              <a:t>The actuator on the turbine can open and close the flow gradually manual or automatically.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smtClean="0"/>
              <a:t>Read from slide</a:t>
            </a:r>
            <a:endParaRPr lang="en-ZA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D948DF-0F65-49B2-A4D7-01942F680D44}" type="slidenum">
              <a:rPr lang="en-Z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ZA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ZA" smtClean="0"/>
              <a:t>1 Read from slide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3CBD51-2AC6-4D79-8F7C-A395D68FB135}" type="slidenum">
              <a:rPr lang="en-Z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ZA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smtClean="0"/>
              <a:t> Read line 1 and 2 from slide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smtClean="0"/>
              <a:t>The graph shows the power use of the office over a 10 months period.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smtClean="0"/>
              <a:t>The red line is the maximum output of the turbine.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smtClean="0"/>
              <a:t> Read from slide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7932BB-366B-4052-9587-EC6E568ED55A}" type="slidenum">
              <a:rPr lang="en-Z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ZA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smtClean="0"/>
              <a:t>As this was and still is a pilot project, we had no reference to go to to discuss  solutions from problems experienced at existing plants. 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smtClean="0"/>
              <a:t>When something went wrong we had to go back to the drawing board and find our own solutions.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smtClean="0"/>
              <a:t>One of the problems we experienced was ….. Read from slide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AB44AA-283E-45DE-9620-4B818CC833A2}" type="slidenum">
              <a:rPr lang="en-Z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ZA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Read from slide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036DFB-C04E-430E-A683-415DF0E73CDD}" type="slidenum">
              <a:rPr lang="en-Z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ZA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9DCD1-30DB-46CA-A016-0FD54645BB5D}" type="datetimeFigureOut">
              <a:rPr lang="en-ZA"/>
              <a:pPr>
                <a:defRPr/>
              </a:pPr>
              <a:t>2017/09/13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B4B57-6748-4B54-B4C7-9CDDFBBB3AA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ZA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737DFF-0AA8-4E15-9D12-7B55D3FE7DE7}" type="datetimeFigureOut">
              <a:rPr lang="en-ZA"/>
              <a:pPr>
                <a:defRPr/>
              </a:pPr>
              <a:t>2017/09/13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E49DEF-0BFF-40B1-9AFA-B999B3A39E9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3" y="-7969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627438"/>
            <a:ext cx="5888038" cy="2339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100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389063" y="3792538"/>
            <a:ext cx="37353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ZA" sz="1400" b="1">
                <a:solidFill>
                  <a:srgbClr val="153D61"/>
                </a:solidFill>
                <a:latin typeface="Verdana" pitchFamily="34" charset="0"/>
              </a:rPr>
              <a:t>Bloemwaters return on investment </a:t>
            </a:r>
          </a:p>
          <a:p>
            <a:pPr algn="ctr"/>
            <a:r>
              <a:rPr lang="en-ZA" sz="1400" b="1">
                <a:solidFill>
                  <a:srgbClr val="153D61"/>
                </a:solidFill>
                <a:latin typeface="Verdana" pitchFamily="34" charset="0"/>
              </a:rPr>
              <a:t>is calculated at 8 years.</a:t>
            </a:r>
          </a:p>
          <a:p>
            <a:pPr algn="ctr"/>
            <a:endParaRPr lang="en-ZA" sz="1400" b="1">
              <a:solidFill>
                <a:srgbClr val="153D61"/>
              </a:solidFill>
              <a:latin typeface="Verdana" pitchFamily="34" charset="0"/>
            </a:endParaRPr>
          </a:p>
          <a:p>
            <a:pPr algn="ctr"/>
            <a:r>
              <a:rPr lang="en-ZA" sz="1400" b="1">
                <a:solidFill>
                  <a:srgbClr val="153D61"/>
                </a:solidFill>
                <a:latin typeface="Verdana" pitchFamily="34" charset="0"/>
              </a:rPr>
              <a:t>Using Hydropower, Bloemwater </a:t>
            </a:r>
          </a:p>
          <a:p>
            <a:pPr algn="ctr"/>
            <a:r>
              <a:rPr lang="en-ZA" sz="1400" b="1">
                <a:solidFill>
                  <a:srgbClr val="153D61"/>
                </a:solidFill>
                <a:latin typeface="Verdana" pitchFamily="34" charset="0"/>
              </a:rPr>
              <a:t>is saving 900 kg CO2 per kWh.</a:t>
            </a:r>
          </a:p>
          <a:p>
            <a:pPr algn="ctr"/>
            <a:endParaRPr lang="en-GB" sz="1400" b="1">
              <a:solidFill>
                <a:srgbClr val="153D61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smtClean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84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4871</TotalTime>
  <Words>355</Words>
  <Application>Microsoft Office PowerPoint</Application>
  <PresentationFormat>On-screen Show (4:3)</PresentationFormat>
  <Paragraphs>52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Arial</vt:lpstr>
      <vt:lpstr>Calibri Light</vt:lpstr>
      <vt:lpstr>Verdana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Jacques van Delft</dc:creator>
  <cp:lastModifiedBy>jjvandelft</cp:lastModifiedBy>
  <cp:revision>9</cp:revision>
  <dcterms:created xsi:type="dcterms:W3CDTF">2017-07-18T10:00:00Z</dcterms:created>
  <dcterms:modified xsi:type="dcterms:W3CDTF">2017-09-13T17:11:17Z</dcterms:modified>
</cp:coreProperties>
</file>