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3" r:id="rId3"/>
    <p:sldId id="274" r:id="rId4"/>
    <p:sldId id="258" r:id="rId5"/>
    <p:sldId id="260" r:id="rId6"/>
    <p:sldId id="261" r:id="rId7"/>
    <p:sldId id="276" r:id="rId8"/>
    <p:sldId id="275" r:id="rId9"/>
    <p:sldId id="263" r:id="rId10"/>
    <p:sldId id="264" r:id="rId11"/>
    <p:sldId id="278" r:id="rId12"/>
    <p:sldId id="277" r:id="rId13"/>
    <p:sldId id="266" r:id="rId14"/>
    <p:sldId id="267" r:id="rId15"/>
    <p:sldId id="268" r:id="rId16"/>
    <p:sldId id="271" r:id="rId17"/>
    <p:sldId id="270" r:id="rId18"/>
    <p:sldId id="269" r:id="rId19"/>
    <p:sldId id="265" r:id="rId20"/>
    <p:sldId id="280" r:id="rId21"/>
    <p:sldId id="279" r:id="rId22"/>
    <p:sldId id="272" r:id="rId23"/>
  </p:sldIdLst>
  <p:sldSz cx="9144000" cy="5143500" type="screen16x9"/>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2" pos="2880" userDrawn="1">
          <p15:clr>
            <a:srgbClr val="A4A3A4"/>
          </p15:clr>
        </p15:guide>
        <p15:guide id="3" orient="horz" pos="2160" userDrawn="1">
          <p15:clr>
            <a:srgbClr val="A4A3A4"/>
          </p15:clr>
        </p15:guide>
        <p15:guide id="4" orient="horz" pos="16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68BD"/>
    <a:srgbClr val="3366FF"/>
    <a:srgbClr val="D4A46B"/>
    <a:srgbClr val="008E8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54" autoAdjust="0"/>
    <p:restoredTop sz="95512" autoAdjust="0"/>
  </p:normalViewPr>
  <p:slideViewPr>
    <p:cSldViewPr snapToGrid="0" showGuides="1">
      <p:cViewPr varScale="1">
        <p:scale>
          <a:sx n="85" d="100"/>
          <a:sy n="85" d="100"/>
        </p:scale>
        <p:origin x="-666" y="-96"/>
      </p:cViewPr>
      <p:guideLst>
        <p:guide orient="horz" pos="2160"/>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2160A9C-3238-48E1-9488-8F0A83966C68}" type="doc">
      <dgm:prSet loTypeId="urn:microsoft.com/office/officeart/2005/8/layout/vList6" loCatId="process" qsTypeId="urn:microsoft.com/office/officeart/2005/8/quickstyle/simple1" qsCatId="simple" csTypeId="urn:microsoft.com/office/officeart/2005/8/colors/accent1_2" csCatId="accent1" phldr="1"/>
      <dgm:spPr/>
      <dgm:t>
        <a:bodyPr/>
        <a:lstStyle/>
        <a:p>
          <a:endParaRPr lang="en-US"/>
        </a:p>
      </dgm:t>
    </dgm:pt>
    <dgm:pt modelId="{A1FF85C4-90C7-4813-9700-41F7E8C9DE3D}">
      <dgm:prSet phldrT="[Text]" custT="1"/>
      <dgm:spPr/>
      <dgm:t>
        <a:bodyPr/>
        <a:lstStyle/>
        <a:p>
          <a:r>
            <a:rPr lang="en-US" sz="3200" dirty="0" smtClean="0">
              <a:latin typeface="Century Schoolbook" panose="02040604050505020304" pitchFamily="18" charset="0"/>
            </a:rPr>
            <a:t>Classes A &amp; B</a:t>
          </a:r>
          <a:endParaRPr lang="en-US" sz="3200" dirty="0">
            <a:latin typeface="Century Schoolbook" panose="02040604050505020304" pitchFamily="18" charset="0"/>
          </a:endParaRPr>
        </a:p>
      </dgm:t>
    </dgm:pt>
    <dgm:pt modelId="{86ADE1DC-225B-4219-80A0-6ABC9657365B}" type="parTrans" cxnId="{F7C050DA-EE03-44CF-B913-81C51DF528F3}">
      <dgm:prSet/>
      <dgm:spPr/>
      <dgm:t>
        <a:bodyPr/>
        <a:lstStyle/>
        <a:p>
          <a:endParaRPr lang="en-US" sz="1600">
            <a:latin typeface="Century Schoolbook" panose="02040604050505020304" pitchFamily="18" charset="0"/>
          </a:endParaRPr>
        </a:p>
      </dgm:t>
    </dgm:pt>
    <dgm:pt modelId="{08825988-C6BD-457F-B83F-8CA1264727F8}" type="sibTrans" cxnId="{F7C050DA-EE03-44CF-B913-81C51DF528F3}">
      <dgm:prSet/>
      <dgm:spPr/>
      <dgm:t>
        <a:bodyPr/>
        <a:lstStyle/>
        <a:p>
          <a:endParaRPr lang="en-US" sz="1600">
            <a:latin typeface="Century Schoolbook" panose="02040604050505020304" pitchFamily="18" charset="0"/>
          </a:endParaRPr>
        </a:p>
      </dgm:t>
    </dgm:pt>
    <dgm:pt modelId="{8276344C-7B16-4197-A59E-1DC0D7490CE2}">
      <dgm:prSet phldrT="[Text]" custT="1"/>
      <dgm:spPr/>
      <dgm:t>
        <a:bodyPr/>
        <a:lstStyle/>
        <a:p>
          <a:r>
            <a:rPr lang="en-US" sz="1400" b="1" i="1" dirty="0" smtClean="0">
              <a:solidFill>
                <a:srgbClr val="FF0000"/>
              </a:solidFill>
              <a:latin typeface="Century Schoolbook" panose="02040604050505020304" pitchFamily="18" charset="0"/>
            </a:rPr>
            <a:t>Unmodified and largely natural conditions</a:t>
          </a:r>
          <a:endParaRPr lang="en-US" sz="1400" b="1" i="1" dirty="0">
            <a:solidFill>
              <a:srgbClr val="FF0000"/>
            </a:solidFill>
            <a:latin typeface="Century Schoolbook" panose="02040604050505020304" pitchFamily="18" charset="0"/>
          </a:endParaRPr>
        </a:p>
      </dgm:t>
    </dgm:pt>
    <dgm:pt modelId="{14CAE5DE-1E4C-4674-A997-1BCF4BD89A39}" type="parTrans" cxnId="{A09A8988-B060-4D03-9245-79EC6D5162A1}">
      <dgm:prSet/>
      <dgm:spPr/>
      <dgm:t>
        <a:bodyPr/>
        <a:lstStyle/>
        <a:p>
          <a:endParaRPr lang="en-US" sz="1600">
            <a:latin typeface="Century Schoolbook" panose="02040604050505020304" pitchFamily="18" charset="0"/>
          </a:endParaRPr>
        </a:p>
      </dgm:t>
    </dgm:pt>
    <dgm:pt modelId="{0DCF1BEE-4149-44BF-9FDD-F025B9E51C6F}" type="sibTrans" cxnId="{A09A8988-B060-4D03-9245-79EC6D5162A1}">
      <dgm:prSet/>
      <dgm:spPr/>
      <dgm:t>
        <a:bodyPr/>
        <a:lstStyle/>
        <a:p>
          <a:endParaRPr lang="en-US" sz="1600">
            <a:latin typeface="Century Schoolbook" panose="02040604050505020304" pitchFamily="18" charset="0"/>
          </a:endParaRPr>
        </a:p>
      </dgm:t>
    </dgm:pt>
    <dgm:pt modelId="{A91E8BCE-9C29-43E1-A22B-DCF0169E1E8D}">
      <dgm:prSet phldrT="[Text]" custT="1"/>
      <dgm:spPr/>
      <dgm:t>
        <a:bodyPr/>
        <a:lstStyle/>
        <a:p>
          <a:r>
            <a:rPr lang="en-US" sz="1200" dirty="0" smtClean="0">
              <a:solidFill>
                <a:srgbClr val="3366FF"/>
              </a:solidFill>
              <a:latin typeface="Century Schoolbook" panose="02040604050505020304" pitchFamily="18" charset="0"/>
            </a:rPr>
            <a:t>Where no or limited modification is present</a:t>
          </a:r>
          <a:endParaRPr lang="en-US" sz="1200" dirty="0">
            <a:solidFill>
              <a:srgbClr val="3366FF"/>
            </a:solidFill>
            <a:latin typeface="Century Schoolbook" panose="02040604050505020304" pitchFamily="18" charset="0"/>
          </a:endParaRPr>
        </a:p>
      </dgm:t>
    </dgm:pt>
    <dgm:pt modelId="{5D942A27-D90E-4DEC-95FF-A9CE3AAE8861}" type="parTrans" cxnId="{7AF1E89E-4758-4373-B5B5-7D97A3F65AD1}">
      <dgm:prSet/>
      <dgm:spPr/>
      <dgm:t>
        <a:bodyPr/>
        <a:lstStyle/>
        <a:p>
          <a:endParaRPr lang="en-US" sz="1600">
            <a:latin typeface="Century Schoolbook" panose="02040604050505020304" pitchFamily="18" charset="0"/>
          </a:endParaRPr>
        </a:p>
      </dgm:t>
    </dgm:pt>
    <dgm:pt modelId="{0D632FDA-7BE1-4928-A642-AEC8E4B77E9C}" type="sibTrans" cxnId="{7AF1E89E-4758-4373-B5B5-7D97A3F65AD1}">
      <dgm:prSet/>
      <dgm:spPr/>
      <dgm:t>
        <a:bodyPr/>
        <a:lstStyle/>
        <a:p>
          <a:endParaRPr lang="en-US" sz="1600">
            <a:latin typeface="Century Schoolbook" panose="02040604050505020304" pitchFamily="18" charset="0"/>
          </a:endParaRPr>
        </a:p>
      </dgm:t>
    </dgm:pt>
    <dgm:pt modelId="{B3C9C0A8-C2EC-4847-9442-0AB735E4C933}">
      <dgm:prSet phldrT="[Text]" custT="1"/>
      <dgm:spPr/>
      <dgm:t>
        <a:bodyPr/>
        <a:lstStyle/>
        <a:p>
          <a:r>
            <a:rPr lang="en-US" sz="3200" dirty="0" smtClean="0">
              <a:latin typeface="Century Schoolbook" panose="02040604050505020304" pitchFamily="18" charset="0"/>
            </a:rPr>
            <a:t>Class C</a:t>
          </a:r>
          <a:endParaRPr lang="en-US" sz="3200" dirty="0">
            <a:latin typeface="Century Schoolbook" panose="02040604050505020304" pitchFamily="18" charset="0"/>
          </a:endParaRPr>
        </a:p>
      </dgm:t>
    </dgm:pt>
    <dgm:pt modelId="{7E48AAE4-F160-4D79-A67E-ABF2CB838EB5}" type="parTrans" cxnId="{9B711DCB-0AFE-4F89-9DF6-D392C7C825C3}">
      <dgm:prSet/>
      <dgm:spPr/>
      <dgm:t>
        <a:bodyPr/>
        <a:lstStyle/>
        <a:p>
          <a:endParaRPr lang="en-US" sz="1600">
            <a:latin typeface="Century Schoolbook" panose="02040604050505020304" pitchFamily="18" charset="0"/>
          </a:endParaRPr>
        </a:p>
      </dgm:t>
    </dgm:pt>
    <dgm:pt modelId="{343B6328-69BC-4873-831D-C76680BE6FDF}" type="sibTrans" cxnId="{9B711DCB-0AFE-4F89-9DF6-D392C7C825C3}">
      <dgm:prSet/>
      <dgm:spPr/>
      <dgm:t>
        <a:bodyPr/>
        <a:lstStyle/>
        <a:p>
          <a:endParaRPr lang="en-US" sz="1600">
            <a:latin typeface="Century Schoolbook" panose="02040604050505020304" pitchFamily="18" charset="0"/>
          </a:endParaRPr>
        </a:p>
      </dgm:t>
    </dgm:pt>
    <dgm:pt modelId="{0123DFDB-A8BA-4EC9-98EC-E89902DD4A67}">
      <dgm:prSet phldrT="[Text]" custT="1"/>
      <dgm:spPr/>
      <dgm:t>
        <a:bodyPr/>
        <a:lstStyle/>
        <a:p>
          <a:r>
            <a:rPr lang="en-US" sz="1400" b="1" i="1" dirty="0" smtClean="0">
              <a:solidFill>
                <a:srgbClr val="FF0000"/>
              </a:solidFill>
              <a:latin typeface="Century Schoolbook" panose="02040604050505020304" pitchFamily="18" charset="0"/>
            </a:rPr>
            <a:t>Modified river ecosystems</a:t>
          </a:r>
          <a:endParaRPr lang="en-US" sz="1400" b="1" i="1" dirty="0">
            <a:solidFill>
              <a:srgbClr val="FF0000"/>
            </a:solidFill>
            <a:latin typeface="Century Schoolbook" panose="02040604050505020304" pitchFamily="18" charset="0"/>
          </a:endParaRPr>
        </a:p>
      </dgm:t>
    </dgm:pt>
    <dgm:pt modelId="{039AF2D6-0430-4D15-A271-E368DD173E14}" type="parTrans" cxnId="{1A29C17C-BDC1-41A2-AD1B-CF53C2B92396}">
      <dgm:prSet/>
      <dgm:spPr/>
      <dgm:t>
        <a:bodyPr/>
        <a:lstStyle/>
        <a:p>
          <a:endParaRPr lang="en-US" sz="1600">
            <a:latin typeface="Century Schoolbook" panose="02040604050505020304" pitchFamily="18" charset="0"/>
          </a:endParaRPr>
        </a:p>
      </dgm:t>
    </dgm:pt>
    <dgm:pt modelId="{834E524D-6F8D-4AAA-88B5-CB8B02FDC43A}" type="sibTrans" cxnId="{1A29C17C-BDC1-41A2-AD1B-CF53C2B92396}">
      <dgm:prSet/>
      <dgm:spPr/>
      <dgm:t>
        <a:bodyPr/>
        <a:lstStyle/>
        <a:p>
          <a:endParaRPr lang="en-US" sz="1600">
            <a:latin typeface="Century Schoolbook" panose="02040604050505020304" pitchFamily="18" charset="0"/>
          </a:endParaRPr>
        </a:p>
      </dgm:t>
    </dgm:pt>
    <dgm:pt modelId="{33BC2D2D-9339-4EB8-868D-9C244A271FC4}">
      <dgm:prSet phldrT="[Text]" custT="1"/>
      <dgm:spPr/>
      <dgm:t>
        <a:bodyPr/>
        <a:lstStyle/>
        <a:p>
          <a:r>
            <a:rPr lang="en-US" sz="1200" dirty="0" smtClean="0">
              <a:solidFill>
                <a:srgbClr val="3366FF"/>
              </a:solidFill>
              <a:latin typeface="Century Schoolbook" panose="02040604050505020304" pitchFamily="18" charset="0"/>
            </a:rPr>
            <a:t>The modifications are such that they generally have not affected the ecosystem integrity</a:t>
          </a:r>
          <a:endParaRPr lang="en-US" sz="1200" dirty="0">
            <a:solidFill>
              <a:srgbClr val="3366FF"/>
            </a:solidFill>
            <a:latin typeface="Century Schoolbook" panose="02040604050505020304" pitchFamily="18" charset="0"/>
          </a:endParaRPr>
        </a:p>
      </dgm:t>
    </dgm:pt>
    <dgm:pt modelId="{CE22DC48-8597-48F5-874A-168BEFF0A52D}" type="parTrans" cxnId="{03ED70C2-B191-49B7-94BD-AC2090246C79}">
      <dgm:prSet/>
      <dgm:spPr/>
      <dgm:t>
        <a:bodyPr/>
        <a:lstStyle/>
        <a:p>
          <a:endParaRPr lang="en-US" sz="1600">
            <a:latin typeface="Century Schoolbook" panose="02040604050505020304" pitchFamily="18" charset="0"/>
          </a:endParaRPr>
        </a:p>
      </dgm:t>
    </dgm:pt>
    <dgm:pt modelId="{FF86EBB9-61D0-4F62-A5DA-014686D03E0D}" type="sibTrans" cxnId="{03ED70C2-B191-49B7-94BD-AC2090246C79}">
      <dgm:prSet/>
      <dgm:spPr/>
      <dgm:t>
        <a:bodyPr/>
        <a:lstStyle/>
        <a:p>
          <a:endParaRPr lang="en-US" sz="1600">
            <a:latin typeface="Century Schoolbook" panose="02040604050505020304" pitchFamily="18" charset="0"/>
          </a:endParaRPr>
        </a:p>
      </dgm:t>
    </dgm:pt>
    <dgm:pt modelId="{C8BC36A1-268E-4E76-A9CE-8B89BBF9DB58}">
      <dgm:prSet phldrT="[Text]" custT="1"/>
      <dgm:spPr/>
      <dgm:t>
        <a:bodyPr/>
        <a:lstStyle/>
        <a:p>
          <a:r>
            <a:rPr lang="en-US" sz="3200" dirty="0" smtClean="0">
              <a:latin typeface="Century Schoolbook" panose="02040604050505020304" pitchFamily="18" charset="0"/>
            </a:rPr>
            <a:t>Class D</a:t>
          </a:r>
          <a:endParaRPr lang="en-US" sz="3200" dirty="0">
            <a:latin typeface="Century Schoolbook" panose="02040604050505020304" pitchFamily="18" charset="0"/>
          </a:endParaRPr>
        </a:p>
      </dgm:t>
    </dgm:pt>
    <dgm:pt modelId="{98AD6CE2-7F20-44B1-BAAE-D064EEC9E68D}" type="parTrans" cxnId="{A21023D9-494F-4116-8FED-FDCC269B56E7}">
      <dgm:prSet/>
      <dgm:spPr/>
      <dgm:t>
        <a:bodyPr/>
        <a:lstStyle/>
        <a:p>
          <a:endParaRPr lang="en-US" sz="1600">
            <a:latin typeface="Century Schoolbook" panose="02040604050505020304" pitchFamily="18" charset="0"/>
          </a:endParaRPr>
        </a:p>
      </dgm:t>
    </dgm:pt>
    <dgm:pt modelId="{E00DCA8C-BD36-48B6-8F39-18DB3A25F65C}" type="sibTrans" cxnId="{A21023D9-494F-4116-8FED-FDCC269B56E7}">
      <dgm:prSet/>
      <dgm:spPr/>
      <dgm:t>
        <a:bodyPr/>
        <a:lstStyle/>
        <a:p>
          <a:endParaRPr lang="en-US" sz="1600">
            <a:latin typeface="Century Schoolbook" panose="02040604050505020304" pitchFamily="18" charset="0"/>
          </a:endParaRPr>
        </a:p>
      </dgm:t>
    </dgm:pt>
    <dgm:pt modelId="{96493718-D93C-4268-B488-293AFCA6B268}">
      <dgm:prSet phldrT="[Text]" custT="1"/>
      <dgm:spPr/>
      <dgm:t>
        <a:bodyPr/>
        <a:lstStyle/>
        <a:p>
          <a:r>
            <a:rPr lang="en-US" sz="1400" b="1" i="1" dirty="0" smtClean="0">
              <a:solidFill>
                <a:srgbClr val="FF0000"/>
              </a:solidFill>
              <a:latin typeface="Century Schoolbook" panose="02040604050505020304" pitchFamily="18" charset="0"/>
            </a:rPr>
            <a:t>Largely modified ecosystems</a:t>
          </a:r>
          <a:endParaRPr lang="en-US" sz="1400" b="1" i="1" dirty="0">
            <a:solidFill>
              <a:srgbClr val="FF0000"/>
            </a:solidFill>
            <a:latin typeface="Century Schoolbook" panose="02040604050505020304" pitchFamily="18" charset="0"/>
          </a:endParaRPr>
        </a:p>
      </dgm:t>
    </dgm:pt>
    <dgm:pt modelId="{EE10D9EC-D8EE-49D3-BCE0-D3E7669E93AD}" type="parTrans" cxnId="{73659957-7F94-4F12-BCDB-4A7B0D797465}">
      <dgm:prSet/>
      <dgm:spPr/>
      <dgm:t>
        <a:bodyPr/>
        <a:lstStyle/>
        <a:p>
          <a:endParaRPr lang="en-US" sz="1600">
            <a:latin typeface="Century Schoolbook" panose="02040604050505020304" pitchFamily="18" charset="0"/>
          </a:endParaRPr>
        </a:p>
      </dgm:t>
    </dgm:pt>
    <dgm:pt modelId="{CA9A2E87-4931-4C9D-A7CC-2DA5CE1A5649}" type="sibTrans" cxnId="{73659957-7F94-4F12-BCDB-4A7B0D797465}">
      <dgm:prSet/>
      <dgm:spPr/>
      <dgm:t>
        <a:bodyPr/>
        <a:lstStyle/>
        <a:p>
          <a:endParaRPr lang="en-US" sz="1600">
            <a:latin typeface="Century Schoolbook" panose="02040604050505020304" pitchFamily="18" charset="0"/>
          </a:endParaRPr>
        </a:p>
      </dgm:t>
    </dgm:pt>
    <dgm:pt modelId="{62AAFD1D-BDEA-4D8E-882B-EF7287B8040D}">
      <dgm:prSet phldrT="[Text]" custT="1"/>
      <dgm:spPr/>
      <dgm:t>
        <a:bodyPr/>
        <a:lstStyle/>
        <a:p>
          <a:r>
            <a:rPr lang="en-US" sz="1200" dirty="0" smtClean="0">
              <a:solidFill>
                <a:srgbClr val="3366FF"/>
              </a:solidFill>
              <a:latin typeface="Century Schoolbook" panose="02040604050505020304" pitchFamily="18" charset="0"/>
            </a:rPr>
            <a:t>Considerable modification from the natural state where the sensitive biota is reduced in number and extent</a:t>
          </a:r>
          <a:endParaRPr lang="en-US" sz="1200" dirty="0">
            <a:solidFill>
              <a:srgbClr val="3366FF"/>
            </a:solidFill>
            <a:latin typeface="Century Schoolbook" panose="02040604050505020304" pitchFamily="18" charset="0"/>
          </a:endParaRPr>
        </a:p>
      </dgm:t>
    </dgm:pt>
    <dgm:pt modelId="{03B08E30-45B3-46B7-8959-6B0E8E581215}" type="parTrans" cxnId="{3BDE84BF-B562-4330-87D4-B77CA351C2C6}">
      <dgm:prSet/>
      <dgm:spPr/>
      <dgm:t>
        <a:bodyPr/>
        <a:lstStyle/>
        <a:p>
          <a:endParaRPr lang="en-US" sz="1600">
            <a:latin typeface="Century Schoolbook" panose="02040604050505020304" pitchFamily="18" charset="0"/>
          </a:endParaRPr>
        </a:p>
      </dgm:t>
    </dgm:pt>
    <dgm:pt modelId="{5C3C3CF4-883B-446E-923F-995916CC0AE0}" type="sibTrans" cxnId="{3BDE84BF-B562-4330-87D4-B77CA351C2C6}">
      <dgm:prSet/>
      <dgm:spPr/>
      <dgm:t>
        <a:bodyPr/>
        <a:lstStyle/>
        <a:p>
          <a:endParaRPr lang="en-US" sz="1600">
            <a:latin typeface="Century Schoolbook" panose="02040604050505020304" pitchFamily="18" charset="0"/>
          </a:endParaRPr>
        </a:p>
      </dgm:t>
    </dgm:pt>
    <dgm:pt modelId="{C2E701E4-DA25-4D54-A3D4-4FEA89AB1495}">
      <dgm:prSet phldrT="[Text]" custT="1"/>
      <dgm:spPr/>
      <dgm:t>
        <a:bodyPr/>
        <a:lstStyle/>
        <a:p>
          <a:r>
            <a:rPr lang="en-US" sz="3200" dirty="0" smtClean="0">
              <a:latin typeface="Century Schoolbook" panose="02040604050505020304" pitchFamily="18" charset="0"/>
            </a:rPr>
            <a:t>Classes E &amp; F</a:t>
          </a:r>
          <a:endParaRPr lang="en-US" sz="3200" dirty="0">
            <a:latin typeface="Century Schoolbook" panose="02040604050505020304" pitchFamily="18" charset="0"/>
          </a:endParaRPr>
        </a:p>
      </dgm:t>
    </dgm:pt>
    <dgm:pt modelId="{871BA98B-4A81-4B12-B28A-6F8DC5CBDEA1}" type="parTrans" cxnId="{1F52AB53-6C51-48C8-824D-EB61F84B06AF}">
      <dgm:prSet/>
      <dgm:spPr/>
      <dgm:t>
        <a:bodyPr/>
        <a:lstStyle/>
        <a:p>
          <a:endParaRPr lang="en-US" sz="1600">
            <a:latin typeface="Century Schoolbook" panose="02040604050505020304" pitchFamily="18" charset="0"/>
          </a:endParaRPr>
        </a:p>
      </dgm:t>
    </dgm:pt>
    <dgm:pt modelId="{AA293BAB-B171-4E35-A72B-6B1DF887C0EE}" type="sibTrans" cxnId="{1F52AB53-6C51-48C8-824D-EB61F84B06AF}">
      <dgm:prSet/>
      <dgm:spPr/>
      <dgm:t>
        <a:bodyPr/>
        <a:lstStyle/>
        <a:p>
          <a:endParaRPr lang="en-US" sz="1600">
            <a:latin typeface="Century Schoolbook" panose="02040604050505020304" pitchFamily="18" charset="0"/>
          </a:endParaRPr>
        </a:p>
      </dgm:t>
    </dgm:pt>
    <dgm:pt modelId="{A8913185-D495-4E37-AFBE-61EFA25A25A7}">
      <dgm:prSet phldrT="[Text]" custT="1"/>
      <dgm:spPr/>
      <dgm:t>
        <a:bodyPr/>
        <a:lstStyle/>
        <a:p>
          <a:r>
            <a:rPr lang="en-US" sz="1400" b="1" i="1" dirty="0" smtClean="0">
              <a:solidFill>
                <a:srgbClr val="FF0000"/>
              </a:solidFill>
              <a:latin typeface="Century Schoolbook" panose="02040604050505020304" pitchFamily="18" charset="0"/>
            </a:rPr>
            <a:t>Seriously and critically modified ecosystems</a:t>
          </a:r>
          <a:endParaRPr lang="en-US" sz="1400" b="1" i="1" dirty="0">
            <a:solidFill>
              <a:srgbClr val="FF0000"/>
            </a:solidFill>
            <a:latin typeface="Century Schoolbook" panose="02040604050505020304" pitchFamily="18" charset="0"/>
          </a:endParaRPr>
        </a:p>
      </dgm:t>
    </dgm:pt>
    <dgm:pt modelId="{CE2A63AB-AF70-4706-8208-FAF5853F199F}" type="parTrans" cxnId="{EA63EAA0-1432-431F-B17B-2FFB166C65ED}">
      <dgm:prSet/>
      <dgm:spPr/>
      <dgm:t>
        <a:bodyPr/>
        <a:lstStyle/>
        <a:p>
          <a:endParaRPr lang="en-US" sz="1600">
            <a:latin typeface="Century Schoolbook" panose="02040604050505020304" pitchFamily="18" charset="0"/>
          </a:endParaRPr>
        </a:p>
      </dgm:t>
    </dgm:pt>
    <dgm:pt modelId="{ABEE0742-C2B9-4E97-A4E0-888685E2BD98}" type="sibTrans" cxnId="{EA63EAA0-1432-431F-B17B-2FFB166C65ED}">
      <dgm:prSet/>
      <dgm:spPr/>
      <dgm:t>
        <a:bodyPr/>
        <a:lstStyle/>
        <a:p>
          <a:endParaRPr lang="en-US" sz="1600">
            <a:latin typeface="Century Schoolbook" panose="02040604050505020304" pitchFamily="18" charset="0"/>
          </a:endParaRPr>
        </a:p>
      </dgm:t>
    </dgm:pt>
    <dgm:pt modelId="{CA15D1CD-97E4-454D-A5C7-49045A67C5E0}">
      <dgm:prSet phldrT="[Text]" custT="1"/>
      <dgm:spPr/>
      <dgm:t>
        <a:bodyPr/>
        <a:lstStyle/>
        <a:p>
          <a:r>
            <a:rPr lang="en-US" sz="1200" dirty="0" smtClean="0">
              <a:solidFill>
                <a:srgbClr val="3366FF"/>
              </a:solidFill>
              <a:latin typeface="Century Schoolbook" panose="02040604050505020304" pitchFamily="18" charset="0"/>
            </a:rPr>
            <a:t>Most ecosystem’s functions and services are lost</a:t>
          </a:r>
          <a:endParaRPr lang="en-US" sz="1200" dirty="0">
            <a:solidFill>
              <a:srgbClr val="3366FF"/>
            </a:solidFill>
            <a:latin typeface="Century Schoolbook" panose="02040604050505020304" pitchFamily="18" charset="0"/>
          </a:endParaRPr>
        </a:p>
      </dgm:t>
    </dgm:pt>
    <dgm:pt modelId="{C4147A49-D724-47F8-8A72-A7061F9DD1F0}" type="parTrans" cxnId="{69F1FB5B-2F93-40DC-896D-CBCE85C7D02C}">
      <dgm:prSet/>
      <dgm:spPr/>
      <dgm:t>
        <a:bodyPr/>
        <a:lstStyle/>
        <a:p>
          <a:endParaRPr lang="en-US" sz="1600">
            <a:latin typeface="Century Schoolbook" panose="02040604050505020304" pitchFamily="18" charset="0"/>
          </a:endParaRPr>
        </a:p>
      </dgm:t>
    </dgm:pt>
    <dgm:pt modelId="{FED7445A-9887-4055-872B-40422F94DD52}" type="sibTrans" cxnId="{69F1FB5B-2F93-40DC-896D-CBCE85C7D02C}">
      <dgm:prSet/>
      <dgm:spPr/>
      <dgm:t>
        <a:bodyPr/>
        <a:lstStyle/>
        <a:p>
          <a:endParaRPr lang="en-US" sz="1600">
            <a:latin typeface="Century Schoolbook" panose="02040604050505020304" pitchFamily="18" charset="0"/>
          </a:endParaRPr>
        </a:p>
      </dgm:t>
    </dgm:pt>
    <dgm:pt modelId="{CF176C9A-B8BA-4021-B096-EFF86519152F}" type="pres">
      <dgm:prSet presAssocID="{92160A9C-3238-48E1-9488-8F0A83966C68}" presName="Name0" presStyleCnt="0">
        <dgm:presLayoutVars>
          <dgm:dir/>
          <dgm:animLvl val="lvl"/>
          <dgm:resizeHandles/>
        </dgm:presLayoutVars>
      </dgm:prSet>
      <dgm:spPr/>
      <dgm:t>
        <a:bodyPr/>
        <a:lstStyle/>
        <a:p>
          <a:endParaRPr lang="en-US"/>
        </a:p>
      </dgm:t>
    </dgm:pt>
    <dgm:pt modelId="{0E06EC0E-7593-48CF-A7C6-80396DD32056}" type="pres">
      <dgm:prSet presAssocID="{A1FF85C4-90C7-4813-9700-41F7E8C9DE3D}" presName="linNode" presStyleCnt="0"/>
      <dgm:spPr/>
    </dgm:pt>
    <dgm:pt modelId="{5E9B3373-D59C-47EE-87BA-8C21717146C6}" type="pres">
      <dgm:prSet presAssocID="{A1FF85C4-90C7-4813-9700-41F7E8C9DE3D}" presName="parentShp" presStyleLbl="node1" presStyleIdx="0" presStyleCnt="4">
        <dgm:presLayoutVars>
          <dgm:bulletEnabled val="1"/>
        </dgm:presLayoutVars>
      </dgm:prSet>
      <dgm:spPr/>
      <dgm:t>
        <a:bodyPr/>
        <a:lstStyle/>
        <a:p>
          <a:endParaRPr lang="en-US"/>
        </a:p>
      </dgm:t>
    </dgm:pt>
    <dgm:pt modelId="{D6353370-6CA7-4C71-A7C5-D20931918ACA}" type="pres">
      <dgm:prSet presAssocID="{A1FF85C4-90C7-4813-9700-41F7E8C9DE3D}" presName="childShp" presStyleLbl="bgAccFollowNode1" presStyleIdx="0" presStyleCnt="4">
        <dgm:presLayoutVars>
          <dgm:bulletEnabled val="1"/>
        </dgm:presLayoutVars>
      </dgm:prSet>
      <dgm:spPr/>
      <dgm:t>
        <a:bodyPr/>
        <a:lstStyle/>
        <a:p>
          <a:endParaRPr lang="en-US"/>
        </a:p>
      </dgm:t>
    </dgm:pt>
    <dgm:pt modelId="{06BAF0D3-42F6-41E7-B3F3-50970B4C7AF3}" type="pres">
      <dgm:prSet presAssocID="{08825988-C6BD-457F-B83F-8CA1264727F8}" presName="spacing" presStyleCnt="0"/>
      <dgm:spPr/>
    </dgm:pt>
    <dgm:pt modelId="{9C4881F5-4170-48FB-9652-1781136D483C}" type="pres">
      <dgm:prSet presAssocID="{B3C9C0A8-C2EC-4847-9442-0AB735E4C933}" presName="linNode" presStyleCnt="0"/>
      <dgm:spPr/>
    </dgm:pt>
    <dgm:pt modelId="{B6C9D2BF-5026-4D7E-BC8B-344931649A3D}" type="pres">
      <dgm:prSet presAssocID="{B3C9C0A8-C2EC-4847-9442-0AB735E4C933}" presName="parentShp" presStyleLbl="node1" presStyleIdx="1" presStyleCnt="4">
        <dgm:presLayoutVars>
          <dgm:bulletEnabled val="1"/>
        </dgm:presLayoutVars>
      </dgm:prSet>
      <dgm:spPr/>
      <dgm:t>
        <a:bodyPr/>
        <a:lstStyle/>
        <a:p>
          <a:endParaRPr lang="en-US"/>
        </a:p>
      </dgm:t>
    </dgm:pt>
    <dgm:pt modelId="{8261C018-B0BE-4B48-B474-F6AE98456AB0}" type="pres">
      <dgm:prSet presAssocID="{B3C9C0A8-C2EC-4847-9442-0AB735E4C933}" presName="childShp" presStyleLbl="bgAccFollowNode1" presStyleIdx="1" presStyleCnt="4" custScaleY="125382">
        <dgm:presLayoutVars>
          <dgm:bulletEnabled val="1"/>
        </dgm:presLayoutVars>
      </dgm:prSet>
      <dgm:spPr/>
      <dgm:t>
        <a:bodyPr/>
        <a:lstStyle/>
        <a:p>
          <a:endParaRPr lang="en-US"/>
        </a:p>
      </dgm:t>
    </dgm:pt>
    <dgm:pt modelId="{655A38B2-20C1-4F28-B3B4-AEB0ED0A9D76}" type="pres">
      <dgm:prSet presAssocID="{343B6328-69BC-4873-831D-C76680BE6FDF}" presName="spacing" presStyleCnt="0"/>
      <dgm:spPr/>
    </dgm:pt>
    <dgm:pt modelId="{327A1AD8-18F0-410D-8F72-65CF45140C6E}" type="pres">
      <dgm:prSet presAssocID="{C8BC36A1-268E-4E76-A9CE-8B89BBF9DB58}" presName="linNode" presStyleCnt="0"/>
      <dgm:spPr/>
    </dgm:pt>
    <dgm:pt modelId="{DF70F04D-BB02-4D7B-A7B3-271D6A69D187}" type="pres">
      <dgm:prSet presAssocID="{C8BC36A1-268E-4E76-A9CE-8B89BBF9DB58}" presName="parentShp" presStyleLbl="node1" presStyleIdx="2" presStyleCnt="4">
        <dgm:presLayoutVars>
          <dgm:bulletEnabled val="1"/>
        </dgm:presLayoutVars>
      </dgm:prSet>
      <dgm:spPr/>
      <dgm:t>
        <a:bodyPr/>
        <a:lstStyle/>
        <a:p>
          <a:endParaRPr lang="en-US"/>
        </a:p>
      </dgm:t>
    </dgm:pt>
    <dgm:pt modelId="{8446A5DE-46D7-417D-A0AE-041645DA1D8C}" type="pres">
      <dgm:prSet presAssocID="{C8BC36A1-268E-4E76-A9CE-8B89BBF9DB58}" presName="childShp" presStyleLbl="bgAccFollowNode1" presStyleIdx="2" presStyleCnt="4" custScaleY="112498">
        <dgm:presLayoutVars>
          <dgm:bulletEnabled val="1"/>
        </dgm:presLayoutVars>
      </dgm:prSet>
      <dgm:spPr/>
      <dgm:t>
        <a:bodyPr/>
        <a:lstStyle/>
        <a:p>
          <a:endParaRPr lang="en-US"/>
        </a:p>
      </dgm:t>
    </dgm:pt>
    <dgm:pt modelId="{9ADF36B1-618C-4BAC-9012-9E11CB479121}" type="pres">
      <dgm:prSet presAssocID="{E00DCA8C-BD36-48B6-8F39-18DB3A25F65C}" presName="spacing" presStyleCnt="0"/>
      <dgm:spPr/>
    </dgm:pt>
    <dgm:pt modelId="{63E479C7-4C4A-4FDF-9027-F9B7F7E221B4}" type="pres">
      <dgm:prSet presAssocID="{C2E701E4-DA25-4D54-A3D4-4FEA89AB1495}" presName="linNode" presStyleCnt="0"/>
      <dgm:spPr/>
    </dgm:pt>
    <dgm:pt modelId="{1690BACF-31C2-45DE-B2C2-98D9A117BEA3}" type="pres">
      <dgm:prSet presAssocID="{C2E701E4-DA25-4D54-A3D4-4FEA89AB1495}" presName="parentShp" presStyleLbl="node1" presStyleIdx="3" presStyleCnt="4">
        <dgm:presLayoutVars>
          <dgm:bulletEnabled val="1"/>
        </dgm:presLayoutVars>
      </dgm:prSet>
      <dgm:spPr/>
      <dgm:t>
        <a:bodyPr/>
        <a:lstStyle/>
        <a:p>
          <a:endParaRPr lang="en-US"/>
        </a:p>
      </dgm:t>
    </dgm:pt>
    <dgm:pt modelId="{BB64599C-3BAE-477A-B544-E060EBAEF9BD}" type="pres">
      <dgm:prSet presAssocID="{C2E701E4-DA25-4D54-A3D4-4FEA89AB1495}" presName="childShp" presStyleLbl="bgAccFollowNode1" presStyleIdx="3" presStyleCnt="4">
        <dgm:presLayoutVars>
          <dgm:bulletEnabled val="1"/>
        </dgm:presLayoutVars>
      </dgm:prSet>
      <dgm:spPr/>
      <dgm:t>
        <a:bodyPr/>
        <a:lstStyle/>
        <a:p>
          <a:endParaRPr lang="en-US"/>
        </a:p>
      </dgm:t>
    </dgm:pt>
  </dgm:ptLst>
  <dgm:cxnLst>
    <dgm:cxn modelId="{FFBF8DB7-A275-4874-80B0-FD763D750C22}" type="presOf" srcId="{C8BC36A1-268E-4E76-A9CE-8B89BBF9DB58}" destId="{DF70F04D-BB02-4D7B-A7B3-271D6A69D187}" srcOrd="0" destOrd="0" presId="urn:microsoft.com/office/officeart/2005/8/layout/vList6"/>
    <dgm:cxn modelId="{9B711DCB-0AFE-4F89-9DF6-D392C7C825C3}" srcId="{92160A9C-3238-48E1-9488-8F0A83966C68}" destId="{B3C9C0A8-C2EC-4847-9442-0AB735E4C933}" srcOrd="1" destOrd="0" parTransId="{7E48AAE4-F160-4D79-A67E-ABF2CB838EB5}" sibTransId="{343B6328-69BC-4873-831D-C76680BE6FDF}"/>
    <dgm:cxn modelId="{81977595-3192-43A9-8515-62A95A837799}" type="presOf" srcId="{CA15D1CD-97E4-454D-A5C7-49045A67C5E0}" destId="{BB64599C-3BAE-477A-B544-E060EBAEF9BD}" srcOrd="0" destOrd="1" presId="urn:microsoft.com/office/officeart/2005/8/layout/vList6"/>
    <dgm:cxn modelId="{F5F21406-F3CF-4F31-AA54-218315F11617}" type="presOf" srcId="{92160A9C-3238-48E1-9488-8F0A83966C68}" destId="{CF176C9A-B8BA-4021-B096-EFF86519152F}" srcOrd="0" destOrd="0" presId="urn:microsoft.com/office/officeart/2005/8/layout/vList6"/>
    <dgm:cxn modelId="{70CFB7E4-B044-482A-8287-796414DC8910}" type="presOf" srcId="{C2E701E4-DA25-4D54-A3D4-4FEA89AB1495}" destId="{1690BACF-31C2-45DE-B2C2-98D9A117BEA3}" srcOrd="0" destOrd="0" presId="urn:microsoft.com/office/officeart/2005/8/layout/vList6"/>
    <dgm:cxn modelId="{F7C050DA-EE03-44CF-B913-81C51DF528F3}" srcId="{92160A9C-3238-48E1-9488-8F0A83966C68}" destId="{A1FF85C4-90C7-4813-9700-41F7E8C9DE3D}" srcOrd="0" destOrd="0" parTransId="{86ADE1DC-225B-4219-80A0-6ABC9657365B}" sibTransId="{08825988-C6BD-457F-B83F-8CA1264727F8}"/>
    <dgm:cxn modelId="{69F1FB5B-2F93-40DC-896D-CBCE85C7D02C}" srcId="{C2E701E4-DA25-4D54-A3D4-4FEA89AB1495}" destId="{CA15D1CD-97E4-454D-A5C7-49045A67C5E0}" srcOrd="1" destOrd="0" parTransId="{C4147A49-D724-47F8-8A72-A7061F9DD1F0}" sibTransId="{FED7445A-9887-4055-872B-40422F94DD52}"/>
    <dgm:cxn modelId="{DA685D98-82A5-4AD3-834A-AC3C2D632D24}" type="presOf" srcId="{A1FF85C4-90C7-4813-9700-41F7E8C9DE3D}" destId="{5E9B3373-D59C-47EE-87BA-8C21717146C6}" srcOrd="0" destOrd="0" presId="urn:microsoft.com/office/officeart/2005/8/layout/vList6"/>
    <dgm:cxn modelId="{A09A8988-B060-4D03-9245-79EC6D5162A1}" srcId="{A1FF85C4-90C7-4813-9700-41F7E8C9DE3D}" destId="{8276344C-7B16-4197-A59E-1DC0D7490CE2}" srcOrd="0" destOrd="0" parTransId="{14CAE5DE-1E4C-4674-A997-1BCF4BD89A39}" sibTransId="{0DCF1BEE-4149-44BF-9FDD-F025B9E51C6F}"/>
    <dgm:cxn modelId="{22703C5A-92C1-48CA-9D93-B4A42D36ACC7}" type="presOf" srcId="{62AAFD1D-BDEA-4D8E-882B-EF7287B8040D}" destId="{8446A5DE-46D7-417D-A0AE-041645DA1D8C}" srcOrd="0" destOrd="1" presId="urn:microsoft.com/office/officeart/2005/8/layout/vList6"/>
    <dgm:cxn modelId="{EA63EAA0-1432-431F-B17B-2FFB166C65ED}" srcId="{C2E701E4-DA25-4D54-A3D4-4FEA89AB1495}" destId="{A8913185-D495-4E37-AFBE-61EFA25A25A7}" srcOrd="0" destOrd="0" parTransId="{CE2A63AB-AF70-4706-8208-FAF5853F199F}" sibTransId="{ABEE0742-C2B9-4E97-A4E0-888685E2BD98}"/>
    <dgm:cxn modelId="{7AF1E89E-4758-4373-B5B5-7D97A3F65AD1}" srcId="{A1FF85C4-90C7-4813-9700-41F7E8C9DE3D}" destId="{A91E8BCE-9C29-43E1-A22B-DCF0169E1E8D}" srcOrd="1" destOrd="0" parTransId="{5D942A27-D90E-4DEC-95FF-A9CE3AAE8861}" sibTransId="{0D632FDA-7BE1-4928-A642-AEC8E4B77E9C}"/>
    <dgm:cxn modelId="{E0B9FB4D-1AE8-4CEC-AEB2-26DA8E06F180}" type="presOf" srcId="{96493718-D93C-4268-B488-293AFCA6B268}" destId="{8446A5DE-46D7-417D-A0AE-041645DA1D8C}" srcOrd="0" destOrd="0" presId="urn:microsoft.com/office/officeart/2005/8/layout/vList6"/>
    <dgm:cxn modelId="{8D8C5B05-DB1E-4B70-A13E-1CDF54687516}" type="presOf" srcId="{A91E8BCE-9C29-43E1-A22B-DCF0169E1E8D}" destId="{D6353370-6CA7-4C71-A7C5-D20931918ACA}" srcOrd="0" destOrd="1" presId="urn:microsoft.com/office/officeart/2005/8/layout/vList6"/>
    <dgm:cxn modelId="{CBE62828-4743-445A-BA7D-BCF953221C6E}" type="presOf" srcId="{33BC2D2D-9339-4EB8-868D-9C244A271FC4}" destId="{8261C018-B0BE-4B48-B474-F6AE98456AB0}" srcOrd="0" destOrd="1" presId="urn:microsoft.com/office/officeart/2005/8/layout/vList6"/>
    <dgm:cxn modelId="{F6AC0B56-0CEA-4F04-BE0D-BF9FA1571C3A}" type="presOf" srcId="{8276344C-7B16-4197-A59E-1DC0D7490CE2}" destId="{D6353370-6CA7-4C71-A7C5-D20931918ACA}" srcOrd="0" destOrd="0" presId="urn:microsoft.com/office/officeart/2005/8/layout/vList6"/>
    <dgm:cxn modelId="{5F53DF59-19B0-4869-BB6F-3C0944BE9990}" type="presOf" srcId="{B3C9C0A8-C2EC-4847-9442-0AB735E4C933}" destId="{B6C9D2BF-5026-4D7E-BC8B-344931649A3D}" srcOrd="0" destOrd="0" presId="urn:microsoft.com/office/officeart/2005/8/layout/vList6"/>
    <dgm:cxn modelId="{A21023D9-494F-4116-8FED-FDCC269B56E7}" srcId="{92160A9C-3238-48E1-9488-8F0A83966C68}" destId="{C8BC36A1-268E-4E76-A9CE-8B89BBF9DB58}" srcOrd="2" destOrd="0" parTransId="{98AD6CE2-7F20-44B1-BAAE-D064EEC9E68D}" sibTransId="{E00DCA8C-BD36-48B6-8F39-18DB3A25F65C}"/>
    <dgm:cxn modelId="{A893C9CA-73EB-42B8-8DDF-43D90FF1581B}" type="presOf" srcId="{A8913185-D495-4E37-AFBE-61EFA25A25A7}" destId="{BB64599C-3BAE-477A-B544-E060EBAEF9BD}" srcOrd="0" destOrd="0" presId="urn:microsoft.com/office/officeart/2005/8/layout/vList6"/>
    <dgm:cxn modelId="{03ED70C2-B191-49B7-94BD-AC2090246C79}" srcId="{B3C9C0A8-C2EC-4847-9442-0AB735E4C933}" destId="{33BC2D2D-9339-4EB8-868D-9C244A271FC4}" srcOrd="1" destOrd="0" parTransId="{CE22DC48-8597-48F5-874A-168BEFF0A52D}" sibTransId="{FF86EBB9-61D0-4F62-A5DA-014686D03E0D}"/>
    <dgm:cxn modelId="{15003533-7325-483C-A7D1-FD875022781F}" type="presOf" srcId="{0123DFDB-A8BA-4EC9-98EC-E89902DD4A67}" destId="{8261C018-B0BE-4B48-B474-F6AE98456AB0}" srcOrd="0" destOrd="0" presId="urn:microsoft.com/office/officeart/2005/8/layout/vList6"/>
    <dgm:cxn modelId="{1F52AB53-6C51-48C8-824D-EB61F84B06AF}" srcId="{92160A9C-3238-48E1-9488-8F0A83966C68}" destId="{C2E701E4-DA25-4D54-A3D4-4FEA89AB1495}" srcOrd="3" destOrd="0" parTransId="{871BA98B-4A81-4B12-B28A-6F8DC5CBDEA1}" sibTransId="{AA293BAB-B171-4E35-A72B-6B1DF887C0EE}"/>
    <dgm:cxn modelId="{1A29C17C-BDC1-41A2-AD1B-CF53C2B92396}" srcId="{B3C9C0A8-C2EC-4847-9442-0AB735E4C933}" destId="{0123DFDB-A8BA-4EC9-98EC-E89902DD4A67}" srcOrd="0" destOrd="0" parTransId="{039AF2D6-0430-4D15-A271-E368DD173E14}" sibTransId="{834E524D-6F8D-4AAA-88B5-CB8B02FDC43A}"/>
    <dgm:cxn modelId="{73659957-7F94-4F12-BCDB-4A7B0D797465}" srcId="{C8BC36A1-268E-4E76-A9CE-8B89BBF9DB58}" destId="{96493718-D93C-4268-B488-293AFCA6B268}" srcOrd="0" destOrd="0" parTransId="{EE10D9EC-D8EE-49D3-BCE0-D3E7669E93AD}" sibTransId="{CA9A2E87-4931-4C9D-A7CC-2DA5CE1A5649}"/>
    <dgm:cxn modelId="{3BDE84BF-B562-4330-87D4-B77CA351C2C6}" srcId="{C8BC36A1-268E-4E76-A9CE-8B89BBF9DB58}" destId="{62AAFD1D-BDEA-4D8E-882B-EF7287B8040D}" srcOrd="1" destOrd="0" parTransId="{03B08E30-45B3-46B7-8959-6B0E8E581215}" sibTransId="{5C3C3CF4-883B-446E-923F-995916CC0AE0}"/>
    <dgm:cxn modelId="{F0895C23-4FE9-4BBE-BB4E-3BFC46A767A1}" type="presParOf" srcId="{CF176C9A-B8BA-4021-B096-EFF86519152F}" destId="{0E06EC0E-7593-48CF-A7C6-80396DD32056}" srcOrd="0" destOrd="0" presId="urn:microsoft.com/office/officeart/2005/8/layout/vList6"/>
    <dgm:cxn modelId="{5B11B131-C410-48D4-A980-8D9B8ED46E1C}" type="presParOf" srcId="{0E06EC0E-7593-48CF-A7C6-80396DD32056}" destId="{5E9B3373-D59C-47EE-87BA-8C21717146C6}" srcOrd="0" destOrd="0" presId="urn:microsoft.com/office/officeart/2005/8/layout/vList6"/>
    <dgm:cxn modelId="{2565D26D-E3EE-4817-A6F1-816B6949AE7E}" type="presParOf" srcId="{0E06EC0E-7593-48CF-A7C6-80396DD32056}" destId="{D6353370-6CA7-4C71-A7C5-D20931918ACA}" srcOrd="1" destOrd="0" presId="urn:microsoft.com/office/officeart/2005/8/layout/vList6"/>
    <dgm:cxn modelId="{6207F0F9-28E8-4FD1-BAF7-29D49E433666}" type="presParOf" srcId="{CF176C9A-B8BA-4021-B096-EFF86519152F}" destId="{06BAF0D3-42F6-41E7-B3F3-50970B4C7AF3}" srcOrd="1" destOrd="0" presId="urn:microsoft.com/office/officeart/2005/8/layout/vList6"/>
    <dgm:cxn modelId="{B07889B8-22E2-40CC-996C-AFC718DBA24B}" type="presParOf" srcId="{CF176C9A-B8BA-4021-B096-EFF86519152F}" destId="{9C4881F5-4170-48FB-9652-1781136D483C}" srcOrd="2" destOrd="0" presId="urn:microsoft.com/office/officeart/2005/8/layout/vList6"/>
    <dgm:cxn modelId="{D9E41573-4F3D-4706-97D5-5036B9202318}" type="presParOf" srcId="{9C4881F5-4170-48FB-9652-1781136D483C}" destId="{B6C9D2BF-5026-4D7E-BC8B-344931649A3D}" srcOrd="0" destOrd="0" presId="urn:microsoft.com/office/officeart/2005/8/layout/vList6"/>
    <dgm:cxn modelId="{806D0E90-02A5-4F2C-8802-163BD847F8FF}" type="presParOf" srcId="{9C4881F5-4170-48FB-9652-1781136D483C}" destId="{8261C018-B0BE-4B48-B474-F6AE98456AB0}" srcOrd="1" destOrd="0" presId="urn:microsoft.com/office/officeart/2005/8/layout/vList6"/>
    <dgm:cxn modelId="{C0AA4D96-4741-40E4-92C1-6EAEA64A384E}" type="presParOf" srcId="{CF176C9A-B8BA-4021-B096-EFF86519152F}" destId="{655A38B2-20C1-4F28-B3B4-AEB0ED0A9D76}" srcOrd="3" destOrd="0" presId="urn:microsoft.com/office/officeart/2005/8/layout/vList6"/>
    <dgm:cxn modelId="{CDCD8234-FB9E-46C4-A90C-9682E130A47F}" type="presParOf" srcId="{CF176C9A-B8BA-4021-B096-EFF86519152F}" destId="{327A1AD8-18F0-410D-8F72-65CF45140C6E}" srcOrd="4" destOrd="0" presId="urn:microsoft.com/office/officeart/2005/8/layout/vList6"/>
    <dgm:cxn modelId="{AEB5285D-0537-4FF9-90AB-6EA042A7AC14}" type="presParOf" srcId="{327A1AD8-18F0-410D-8F72-65CF45140C6E}" destId="{DF70F04D-BB02-4D7B-A7B3-271D6A69D187}" srcOrd="0" destOrd="0" presId="urn:microsoft.com/office/officeart/2005/8/layout/vList6"/>
    <dgm:cxn modelId="{16FE62CF-8FD4-48BB-9959-93C00B3366D4}" type="presParOf" srcId="{327A1AD8-18F0-410D-8F72-65CF45140C6E}" destId="{8446A5DE-46D7-417D-A0AE-041645DA1D8C}" srcOrd="1" destOrd="0" presId="urn:microsoft.com/office/officeart/2005/8/layout/vList6"/>
    <dgm:cxn modelId="{DDF8258C-41D2-43B0-AE35-1925307CFFF6}" type="presParOf" srcId="{CF176C9A-B8BA-4021-B096-EFF86519152F}" destId="{9ADF36B1-618C-4BAC-9012-9E11CB479121}" srcOrd="5" destOrd="0" presId="urn:microsoft.com/office/officeart/2005/8/layout/vList6"/>
    <dgm:cxn modelId="{563E2ECB-3E53-4B83-8BEE-4B325D41FD50}" type="presParOf" srcId="{CF176C9A-B8BA-4021-B096-EFF86519152F}" destId="{63E479C7-4C4A-4FDF-9027-F9B7F7E221B4}" srcOrd="6" destOrd="0" presId="urn:microsoft.com/office/officeart/2005/8/layout/vList6"/>
    <dgm:cxn modelId="{EFB8C7D6-22DC-4163-AB3E-55FAC59F04C5}" type="presParOf" srcId="{63E479C7-4C4A-4FDF-9027-F9B7F7E221B4}" destId="{1690BACF-31C2-45DE-B2C2-98D9A117BEA3}" srcOrd="0" destOrd="0" presId="urn:microsoft.com/office/officeart/2005/8/layout/vList6"/>
    <dgm:cxn modelId="{52029138-AA2C-47FF-B8F6-E8F3BC6987BE}" type="presParOf" srcId="{63E479C7-4C4A-4FDF-9027-F9B7F7E221B4}" destId="{BB64599C-3BAE-477A-B544-E060EBAEF9BD}" srcOrd="1" destOrd="0" presId="urn:microsoft.com/office/officeart/2005/8/layout/vList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353370-6CA7-4C71-A7C5-D20931918ACA}">
      <dsp:nvSpPr>
        <dsp:cNvPr id="0" name=""/>
        <dsp:cNvSpPr/>
      </dsp:nvSpPr>
      <dsp:spPr>
        <a:xfrm>
          <a:off x="3154679" y="877"/>
          <a:ext cx="4732020" cy="748820"/>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l" defTabSz="622300">
            <a:lnSpc>
              <a:spcPct val="90000"/>
            </a:lnSpc>
            <a:spcBef>
              <a:spcPct val="0"/>
            </a:spcBef>
            <a:spcAft>
              <a:spcPct val="15000"/>
            </a:spcAft>
            <a:buChar char="••"/>
          </a:pPr>
          <a:r>
            <a:rPr lang="en-US" sz="1400" b="1" i="1" kern="1200" dirty="0" smtClean="0">
              <a:solidFill>
                <a:srgbClr val="FF0000"/>
              </a:solidFill>
              <a:latin typeface="Century Schoolbook" panose="02040604050505020304" pitchFamily="18" charset="0"/>
            </a:rPr>
            <a:t>Unmodified and largely natural conditions</a:t>
          </a:r>
          <a:endParaRPr lang="en-US" sz="1400" b="1" i="1" kern="1200" dirty="0">
            <a:solidFill>
              <a:srgbClr val="FF0000"/>
            </a:solidFill>
            <a:latin typeface="Century Schoolbook" panose="02040604050505020304" pitchFamily="18" charset="0"/>
          </a:endParaRPr>
        </a:p>
        <a:p>
          <a:pPr marL="114300" lvl="1" indent="-114300" algn="l" defTabSz="533400">
            <a:lnSpc>
              <a:spcPct val="90000"/>
            </a:lnSpc>
            <a:spcBef>
              <a:spcPct val="0"/>
            </a:spcBef>
            <a:spcAft>
              <a:spcPct val="15000"/>
            </a:spcAft>
            <a:buChar char="••"/>
          </a:pPr>
          <a:r>
            <a:rPr lang="en-US" sz="1200" kern="1200" dirty="0" smtClean="0">
              <a:solidFill>
                <a:srgbClr val="3366FF"/>
              </a:solidFill>
              <a:latin typeface="Century Schoolbook" panose="02040604050505020304" pitchFamily="18" charset="0"/>
            </a:rPr>
            <a:t>Where no or limited modification is present</a:t>
          </a:r>
          <a:endParaRPr lang="en-US" sz="1200" kern="1200" dirty="0">
            <a:solidFill>
              <a:srgbClr val="3366FF"/>
            </a:solidFill>
            <a:latin typeface="Century Schoolbook" panose="02040604050505020304" pitchFamily="18" charset="0"/>
          </a:endParaRPr>
        </a:p>
      </dsp:txBody>
      <dsp:txXfrm>
        <a:off x="3154679" y="94480"/>
        <a:ext cx="4451213" cy="561615"/>
      </dsp:txXfrm>
    </dsp:sp>
    <dsp:sp modelId="{5E9B3373-D59C-47EE-87BA-8C21717146C6}">
      <dsp:nvSpPr>
        <dsp:cNvPr id="0" name=""/>
        <dsp:cNvSpPr/>
      </dsp:nvSpPr>
      <dsp:spPr>
        <a:xfrm>
          <a:off x="0" y="877"/>
          <a:ext cx="3154680" cy="7488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n-US" sz="3200" kern="1200" dirty="0" smtClean="0">
              <a:latin typeface="Century Schoolbook" panose="02040604050505020304" pitchFamily="18" charset="0"/>
            </a:rPr>
            <a:t>Classes A &amp; B</a:t>
          </a:r>
          <a:endParaRPr lang="en-US" sz="3200" kern="1200" dirty="0">
            <a:latin typeface="Century Schoolbook" panose="02040604050505020304" pitchFamily="18" charset="0"/>
          </a:endParaRPr>
        </a:p>
      </dsp:txBody>
      <dsp:txXfrm>
        <a:off x="36554" y="37431"/>
        <a:ext cx="3081572" cy="675712"/>
      </dsp:txXfrm>
    </dsp:sp>
    <dsp:sp modelId="{8261C018-B0BE-4B48-B474-F6AE98456AB0}">
      <dsp:nvSpPr>
        <dsp:cNvPr id="0" name=""/>
        <dsp:cNvSpPr/>
      </dsp:nvSpPr>
      <dsp:spPr>
        <a:xfrm>
          <a:off x="3155450" y="824579"/>
          <a:ext cx="4727398" cy="938885"/>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l" defTabSz="622300">
            <a:lnSpc>
              <a:spcPct val="90000"/>
            </a:lnSpc>
            <a:spcBef>
              <a:spcPct val="0"/>
            </a:spcBef>
            <a:spcAft>
              <a:spcPct val="15000"/>
            </a:spcAft>
            <a:buChar char="••"/>
          </a:pPr>
          <a:r>
            <a:rPr lang="en-US" sz="1400" b="1" i="1" kern="1200" dirty="0" smtClean="0">
              <a:solidFill>
                <a:srgbClr val="FF0000"/>
              </a:solidFill>
              <a:latin typeface="Century Schoolbook" panose="02040604050505020304" pitchFamily="18" charset="0"/>
            </a:rPr>
            <a:t>Modified river ecosystems</a:t>
          </a:r>
          <a:endParaRPr lang="en-US" sz="1400" b="1" i="1" kern="1200" dirty="0">
            <a:solidFill>
              <a:srgbClr val="FF0000"/>
            </a:solidFill>
            <a:latin typeface="Century Schoolbook" panose="02040604050505020304" pitchFamily="18" charset="0"/>
          </a:endParaRPr>
        </a:p>
        <a:p>
          <a:pPr marL="114300" lvl="1" indent="-114300" algn="l" defTabSz="533400">
            <a:lnSpc>
              <a:spcPct val="90000"/>
            </a:lnSpc>
            <a:spcBef>
              <a:spcPct val="0"/>
            </a:spcBef>
            <a:spcAft>
              <a:spcPct val="15000"/>
            </a:spcAft>
            <a:buChar char="••"/>
          </a:pPr>
          <a:r>
            <a:rPr lang="en-US" sz="1200" kern="1200" dirty="0" smtClean="0">
              <a:solidFill>
                <a:srgbClr val="3366FF"/>
              </a:solidFill>
              <a:latin typeface="Century Schoolbook" panose="02040604050505020304" pitchFamily="18" charset="0"/>
            </a:rPr>
            <a:t>The modifications are such that they generally have not affected the ecosystem integrity</a:t>
          </a:r>
          <a:endParaRPr lang="en-US" sz="1200" kern="1200" dirty="0">
            <a:solidFill>
              <a:srgbClr val="3366FF"/>
            </a:solidFill>
            <a:latin typeface="Century Schoolbook" panose="02040604050505020304" pitchFamily="18" charset="0"/>
          </a:endParaRPr>
        </a:p>
      </dsp:txBody>
      <dsp:txXfrm>
        <a:off x="3155450" y="941940"/>
        <a:ext cx="4375316" cy="704163"/>
      </dsp:txXfrm>
    </dsp:sp>
    <dsp:sp modelId="{B6C9D2BF-5026-4D7E-BC8B-344931649A3D}">
      <dsp:nvSpPr>
        <dsp:cNvPr id="0" name=""/>
        <dsp:cNvSpPr/>
      </dsp:nvSpPr>
      <dsp:spPr>
        <a:xfrm>
          <a:off x="3850" y="919612"/>
          <a:ext cx="3151599" cy="7488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n-US" sz="3200" kern="1200" dirty="0" smtClean="0">
              <a:latin typeface="Century Schoolbook" panose="02040604050505020304" pitchFamily="18" charset="0"/>
            </a:rPr>
            <a:t>Class C</a:t>
          </a:r>
          <a:endParaRPr lang="en-US" sz="3200" kern="1200" dirty="0">
            <a:latin typeface="Century Schoolbook" panose="02040604050505020304" pitchFamily="18" charset="0"/>
          </a:endParaRPr>
        </a:p>
      </dsp:txBody>
      <dsp:txXfrm>
        <a:off x="40404" y="956166"/>
        <a:ext cx="3078491" cy="675712"/>
      </dsp:txXfrm>
    </dsp:sp>
    <dsp:sp modelId="{8446A5DE-46D7-417D-A0AE-041645DA1D8C}">
      <dsp:nvSpPr>
        <dsp:cNvPr id="0" name=""/>
        <dsp:cNvSpPr/>
      </dsp:nvSpPr>
      <dsp:spPr>
        <a:xfrm>
          <a:off x="3155450" y="1838347"/>
          <a:ext cx="4727398" cy="842407"/>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l" defTabSz="622300">
            <a:lnSpc>
              <a:spcPct val="90000"/>
            </a:lnSpc>
            <a:spcBef>
              <a:spcPct val="0"/>
            </a:spcBef>
            <a:spcAft>
              <a:spcPct val="15000"/>
            </a:spcAft>
            <a:buChar char="••"/>
          </a:pPr>
          <a:r>
            <a:rPr lang="en-US" sz="1400" b="1" i="1" kern="1200" dirty="0" smtClean="0">
              <a:solidFill>
                <a:srgbClr val="FF0000"/>
              </a:solidFill>
              <a:latin typeface="Century Schoolbook" panose="02040604050505020304" pitchFamily="18" charset="0"/>
            </a:rPr>
            <a:t>Largely modified ecosystems</a:t>
          </a:r>
          <a:endParaRPr lang="en-US" sz="1400" b="1" i="1" kern="1200" dirty="0">
            <a:solidFill>
              <a:srgbClr val="FF0000"/>
            </a:solidFill>
            <a:latin typeface="Century Schoolbook" panose="02040604050505020304" pitchFamily="18" charset="0"/>
          </a:endParaRPr>
        </a:p>
        <a:p>
          <a:pPr marL="114300" lvl="1" indent="-114300" algn="l" defTabSz="533400">
            <a:lnSpc>
              <a:spcPct val="90000"/>
            </a:lnSpc>
            <a:spcBef>
              <a:spcPct val="0"/>
            </a:spcBef>
            <a:spcAft>
              <a:spcPct val="15000"/>
            </a:spcAft>
            <a:buChar char="••"/>
          </a:pPr>
          <a:r>
            <a:rPr lang="en-US" sz="1200" kern="1200" dirty="0" smtClean="0">
              <a:solidFill>
                <a:srgbClr val="3366FF"/>
              </a:solidFill>
              <a:latin typeface="Century Schoolbook" panose="02040604050505020304" pitchFamily="18" charset="0"/>
            </a:rPr>
            <a:t>Considerable modification from the natural state where the sensitive biota is reduced in number and extent</a:t>
          </a:r>
          <a:endParaRPr lang="en-US" sz="1200" kern="1200" dirty="0">
            <a:solidFill>
              <a:srgbClr val="3366FF"/>
            </a:solidFill>
            <a:latin typeface="Century Schoolbook" panose="02040604050505020304" pitchFamily="18" charset="0"/>
          </a:endParaRPr>
        </a:p>
      </dsp:txBody>
      <dsp:txXfrm>
        <a:off x="3155450" y="1943648"/>
        <a:ext cx="4411495" cy="631805"/>
      </dsp:txXfrm>
    </dsp:sp>
    <dsp:sp modelId="{DF70F04D-BB02-4D7B-A7B3-271D6A69D187}">
      <dsp:nvSpPr>
        <dsp:cNvPr id="0" name=""/>
        <dsp:cNvSpPr/>
      </dsp:nvSpPr>
      <dsp:spPr>
        <a:xfrm>
          <a:off x="3850" y="1885141"/>
          <a:ext cx="3151599" cy="7488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n-US" sz="3200" kern="1200" dirty="0" smtClean="0">
              <a:latin typeface="Century Schoolbook" panose="02040604050505020304" pitchFamily="18" charset="0"/>
            </a:rPr>
            <a:t>Class D</a:t>
          </a:r>
          <a:endParaRPr lang="en-US" sz="3200" kern="1200" dirty="0">
            <a:latin typeface="Century Schoolbook" panose="02040604050505020304" pitchFamily="18" charset="0"/>
          </a:endParaRPr>
        </a:p>
      </dsp:txBody>
      <dsp:txXfrm>
        <a:off x="40404" y="1921695"/>
        <a:ext cx="3078491" cy="675712"/>
      </dsp:txXfrm>
    </dsp:sp>
    <dsp:sp modelId="{BB64599C-3BAE-477A-B544-E060EBAEF9BD}">
      <dsp:nvSpPr>
        <dsp:cNvPr id="0" name=""/>
        <dsp:cNvSpPr/>
      </dsp:nvSpPr>
      <dsp:spPr>
        <a:xfrm>
          <a:off x="3154679" y="2755637"/>
          <a:ext cx="4732020" cy="748820"/>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l" defTabSz="622300">
            <a:lnSpc>
              <a:spcPct val="90000"/>
            </a:lnSpc>
            <a:spcBef>
              <a:spcPct val="0"/>
            </a:spcBef>
            <a:spcAft>
              <a:spcPct val="15000"/>
            </a:spcAft>
            <a:buChar char="••"/>
          </a:pPr>
          <a:r>
            <a:rPr lang="en-US" sz="1400" b="1" i="1" kern="1200" dirty="0" smtClean="0">
              <a:solidFill>
                <a:srgbClr val="FF0000"/>
              </a:solidFill>
              <a:latin typeface="Century Schoolbook" panose="02040604050505020304" pitchFamily="18" charset="0"/>
            </a:rPr>
            <a:t>Seriously and critically modified ecosystems</a:t>
          </a:r>
          <a:endParaRPr lang="en-US" sz="1400" b="1" i="1" kern="1200" dirty="0">
            <a:solidFill>
              <a:srgbClr val="FF0000"/>
            </a:solidFill>
            <a:latin typeface="Century Schoolbook" panose="02040604050505020304" pitchFamily="18" charset="0"/>
          </a:endParaRPr>
        </a:p>
        <a:p>
          <a:pPr marL="114300" lvl="1" indent="-114300" algn="l" defTabSz="533400">
            <a:lnSpc>
              <a:spcPct val="90000"/>
            </a:lnSpc>
            <a:spcBef>
              <a:spcPct val="0"/>
            </a:spcBef>
            <a:spcAft>
              <a:spcPct val="15000"/>
            </a:spcAft>
            <a:buChar char="••"/>
          </a:pPr>
          <a:r>
            <a:rPr lang="en-US" sz="1200" kern="1200" dirty="0" smtClean="0">
              <a:solidFill>
                <a:srgbClr val="3366FF"/>
              </a:solidFill>
              <a:latin typeface="Century Schoolbook" panose="02040604050505020304" pitchFamily="18" charset="0"/>
            </a:rPr>
            <a:t>Most ecosystem’s functions and services are lost</a:t>
          </a:r>
          <a:endParaRPr lang="en-US" sz="1200" kern="1200" dirty="0">
            <a:solidFill>
              <a:srgbClr val="3366FF"/>
            </a:solidFill>
            <a:latin typeface="Century Schoolbook" panose="02040604050505020304" pitchFamily="18" charset="0"/>
          </a:endParaRPr>
        </a:p>
      </dsp:txBody>
      <dsp:txXfrm>
        <a:off x="3154679" y="2849240"/>
        <a:ext cx="4451213" cy="561615"/>
      </dsp:txXfrm>
    </dsp:sp>
    <dsp:sp modelId="{1690BACF-31C2-45DE-B2C2-98D9A117BEA3}">
      <dsp:nvSpPr>
        <dsp:cNvPr id="0" name=""/>
        <dsp:cNvSpPr/>
      </dsp:nvSpPr>
      <dsp:spPr>
        <a:xfrm>
          <a:off x="0" y="2755637"/>
          <a:ext cx="3154680" cy="7488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n-US" sz="3200" kern="1200" dirty="0" smtClean="0">
              <a:latin typeface="Century Schoolbook" panose="02040604050505020304" pitchFamily="18" charset="0"/>
            </a:rPr>
            <a:t>Classes E &amp; F</a:t>
          </a:r>
          <a:endParaRPr lang="en-US" sz="3200" kern="1200" dirty="0">
            <a:latin typeface="Century Schoolbook" panose="02040604050505020304" pitchFamily="18" charset="0"/>
          </a:endParaRPr>
        </a:p>
      </dsp:txBody>
      <dsp:txXfrm>
        <a:off x="36554" y="2792191"/>
        <a:ext cx="3081572" cy="675712"/>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41772"/>
            <a:ext cx="7772400" cy="17907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55AD5A3-6871-4623-BDBC-0A043D365282}" type="datetimeFigureOut">
              <a:rPr lang="en-AU" smtClean="0"/>
              <a:pPr/>
              <a:t>17/09/17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C238C77-FDCD-4874-B3FF-6CCFD4A0B09A}" type="slidenum">
              <a:rPr lang="en-AU" smtClean="0"/>
              <a:pPr/>
              <a:t>‹#›</a:t>
            </a:fld>
            <a:endParaRPr lang="en-AU"/>
          </a:p>
        </p:txBody>
      </p:sp>
    </p:spTree>
    <p:extLst>
      <p:ext uri="{BB962C8B-B14F-4D97-AF65-F5344CB8AC3E}">
        <p14:creationId xmlns:p14="http://schemas.microsoft.com/office/powerpoint/2010/main" val="26710001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5AD5A3-6871-4623-BDBC-0A043D365282}" type="datetimeFigureOut">
              <a:rPr lang="en-AU" smtClean="0"/>
              <a:pPr/>
              <a:t>17/09/17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C238C77-FDCD-4874-B3FF-6CCFD4A0B09A}" type="slidenum">
              <a:rPr lang="en-AU" smtClean="0"/>
              <a:pPr/>
              <a:t>‹#›</a:t>
            </a:fld>
            <a:endParaRPr lang="en-AU"/>
          </a:p>
        </p:txBody>
      </p:sp>
    </p:spTree>
    <p:extLst>
      <p:ext uri="{BB962C8B-B14F-4D97-AF65-F5344CB8AC3E}">
        <p14:creationId xmlns:p14="http://schemas.microsoft.com/office/powerpoint/2010/main" val="10725791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1" y="273844"/>
            <a:ext cx="5800725"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5AD5A3-6871-4623-BDBC-0A043D365282}" type="datetimeFigureOut">
              <a:rPr lang="en-AU" smtClean="0"/>
              <a:pPr/>
              <a:t>17/09/17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C238C77-FDCD-4874-B3FF-6CCFD4A0B09A}" type="slidenum">
              <a:rPr lang="en-AU" smtClean="0"/>
              <a:pPr/>
              <a:t>‹#›</a:t>
            </a:fld>
            <a:endParaRPr lang="en-AU"/>
          </a:p>
        </p:txBody>
      </p:sp>
    </p:spTree>
    <p:extLst>
      <p:ext uri="{BB962C8B-B14F-4D97-AF65-F5344CB8AC3E}">
        <p14:creationId xmlns:p14="http://schemas.microsoft.com/office/powerpoint/2010/main" val="14241159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5AD5A3-6871-4623-BDBC-0A043D365282}" type="datetimeFigureOut">
              <a:rPr lang="en-AU" smtClean="0"/>
              <a:pPr/>
              <a:t>17/09/17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C238C77-FDCD-4874-B3FF-6CCFD4A0B09A}" type="slidenum">
              <a:rPr lang="en-AU" smtClean="0"/>
              <a:pPr/>
              <a:t>‹#›</a:t>
            </a:fld>
            <a:endParaRPr lang="en-AU"/>
          </a:p>
        </p:txBody>
      </p:sp>
    </p:spTree>
    <p:extLst>
      <p:ext uri="{BB962C8B-B14F-4D97-AF65-F5344CB8AC3E}">
        <p14:creationId xmlns:p14="http://schemas.microsoft.com/office/powerpoint/2010/main" val="26490025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5"/>
            <a:ext cx="7886700" cy="2139553"/>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3442099"/>
            <a:ext cx="7886700" cy="1125140"/>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55AD5A3-6871-4623-BDBC-0A043D365282}" type="datetimeFigureOut">
              <a:rPr lang="en-AU" smtClean="0"/>
              <a:pPr/>
              <a:t>17/09/17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C238C77-FDCD-4874-B3FF-6CCFD4A0B09A}" type="slidenum">
              <a:rPr lang="en-AU" smtClean="0"/>
              <a:pPr/>
              <a:t>‹#›</a:t>
            </a:fld>
            <a:endParaRPr lang="en-AU"/>
          </a:p>
        </p:txBody>
      </p:sp>
    </p:spTree>
    <p:extLst>
      <p:ext uri="{BB962C8B-B14F-4D97-AF65-F5344CB8AC3E}">
        <p14:creationId xmlns:p14="http://schemas.microsoft.com/office/powerpoint/2010/main" val="1345253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55AD5A3-6871-4623-BDBC-0A043D365282}" type="datetimeFigureOut">
              <a:rPr lang="en-AU" smtClean="0"/>
              <a:pPr/>
              <a:t>17/09/17</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1C238C77-FDCD-4874-B3FF-6CCFD4A0B09A}" type="slidenum">
              <a:rPr lang="en-AU" smtClean="0"/>
              <a:pPr/>
              <a:t>‹#›</a:t>
            </a:fld>
            <a:endParaRPr lang="en-AU"/>
          </a:p>
        </p:txBody>
      </p:sp>
    </p:spTree>
    <p:extLst>
      <p:ext uri="{BB962C8B-B14F-4D97-AF65-F5344CB8AC3E}">
        <p14:creationId xmlns:p14="http://schemas.microsoft.com/office/powerpoint/2010/main" val="35413809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5"/>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1" y="1260872"/>
            <a:ext cx="3887391" cy="61793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1" y="1878806"/>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55AD5A3-6871-4623-BDBC-0A043D365282}" type="datetimeFigureOut">
              <a:rPr lang="en-AU" smtClean="0"/>
              <a:pPr/>
              <a:t>17/09/17</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1C238C77-FDCD-4874-B3FF-6CCFD4A0B09A}" type="slidenum">
              <a:rPr lang="en-AU" smtClean="0"/>
              <a:pPr/>
              <a:t>‹#›</a:t>
            </a:fld>
            <a:endParaRPr lang="en-AU"/>
          </a:p>
        </p:txBody>
      </p:sp>
    </p:spTree>
    <p:extLst>
      <p:ext uri="{BB962C8B-B14F-4D97-AF65-F5344CB8AC3E}">
        <p14:creationId xmlns:p14="http://schemas.microsoft.com/office/powerpoint/2010/main" val="4126498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55AD5A3-6871-4623-BDBC-0A043D365282}" type="datetimeFigureOut">
              <a:rPr lang="en-AU" smtClean="0"/>
              <a:pPr/>
              <a:t>17/09/17</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1C238C77-FDCD-4874-B3FF-6CCFD4A0B09A}" type="slidenum">
              <a:rPr lang="en-AU" smtClean="0"/>
              <a:pPr/>
              <a:t>‹#›</a:t>
            </a:fld>
            <a:endParaRPr lang="en-AU"/>
          </a:p>
        </p:txBody>
      </p:sp>
    </p:spTree>
    <p:extLst>
      <p:ext uri="{BB962C8B-B14F-4D97-AF65-F5344CB8AC3E}">
        <p14:creationId xmlns:p14="http://schemas.microsoft.com/office/powerpoint/2010/main" val="3737066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5AD5A3-6871-4623-BDBC-0A043D365282}" type="datetimeFigureOut">
              <a:rPr lang="en-AU" smtClean="0"/>
              <a:pPr/>
              <a:t>17/09/17</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1C238C77-FDCD-4874-B3FF-6CCFD4A0B09A}" type="slidenum">
              <a:rPr lang="en-AU" smtClean="0"/>
              <a:pPr/>
              <a:t>‹#›</a:t>
            </a:fld>
            <a:endParaRPr lang="en-AU"/>
          </a:p>
        </p:txBody>
      </p:sp>
    </p:spTree>
    <p:extLst>
      <p:ext uri="{BB962C8B-B14F-4D97-AF65-F5344CB8AC3E}">
        <p14:creationId xmlns:p14="http://schemas.microsoft.com/office/powerpoint/2010/main" val="22229948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740570"/>
            <a:ext cx="4629150" cy="365521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55AD5A3-6871-4623-BDBC-0A043D365282}" type="datetimeFigureOut">
              <a:rPr lang="en-AU" smtClean="0"/>
              <a:pPr/>
              <a:t>17/09/17</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1C238C77-FDCD-4874-B3FF-6CCFD4A0B09A}" type="slidenum">
              <a:rPr lang="en-AU" smtClean="0"/>
              <a:pPr/>
              <a:t>‹#›</a:t>
            </a:fld>
            <a:endParaRPr lang="en-AU"/>
          </a:p>
        </p:txBody>
      </p:sp>
    </p:spTree>
    <p:extLst>
      <p:ext uri="{BB962C8B-B14F-4D97-AF65-F5344CB8AC3E}">
        <p14:creationId xmlns:p14="http://schemas.microsoft.com/office/powerpoint/2010/main" val="30567368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70"/>
            <a:ext cx="4629150" cy="365521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55AD5A3-6871-4623-BDBC-0A043D365282}" type="datetimeFigureOut">
              <a:rPr lang="en-AU" smtClean="0"/>
              <a:pPr/>
              <a:t>17/09/17</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1C238C77-FDCD-4874-B3FF-6CCFD4A0B09A}" type="slidenum">
              <a:rPr lang="en-AU" smtClean="0"/>
              <a:pPr/>
              <a:t>‹#›</a:t>
            </a:fld>
            <a:endParaRPr lang="en-AU"/>
          </a:p>
        </p:txBody>
      </p:sp>
    </p:spTree>
    <p:extLst>
      <p:ext uri="{BB962C8B-B14F-4D97-AF65-F5344CB8AC3E}">
        <p14:creationId xmlns:p14="http://schemas.microsoft.com/office/powerpoint/2010/main" val="11719143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5"/>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4"/>
            <a:ext cx="20574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55AD5A3-6871-4623-BDBC-0A043D365282}" type="datetimeFigureOut">
              <a:rPr lang="en-AU" smtClean="0"/>
              <a:pPr/>
              <a:t>17/09/17</a:t>
            </a:fld>
            <a:endParaRPr lang="en-AU"/>
          </a:p>
        </p:txBody>
      </p:sp>
      <p:sp>
        <p:nvSpPr>
          <p:cNvPr id="5" name="Footer Placeholder 4"/>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457950" y="4767264"/>
            <a:ext cx="20574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1C238C77-FDCD-4874-B3FF-6CCFD4A0B09A}" type="slidenum">
              <a:rPr lang="en-AU" smtClean="0"/>
              <a:pPr/>
              <a:t>‹#›</a:t>
            </a:fld>
            <a:endParaRPr lang="en-AU"/>
          </a:p>
        </p:txBody>
      </p:sp>
    </p:spTree>
    <p:extLst>
      <p:ext uri="{BB962C8B-B14F-4D97-AF65-F5344CB8AC3E}">
        <p14:creationId xmlns:p14="http://schemas.microsoft.com/office/powerpoint/2010/main" val="27489560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png"/><Relationship Id="rId7" Type="http://schemas.openxmlformats.org/officeDocument/2006/relationships/diagramColors" Target="../diagrams/colors1.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60035" y="4500997"/>
            <a:ext cx="1953002" cy="476442"/>
          </a:xfrm>
          <a:prstGeom prst="rect">
            <a:avLst/>
          </a:prstGeom>
        </p:spPr>
      </p:pic>
      <p:sp>
        <p:nvSpPr>
          <p:cNvPr id="16" name="TextBox 15"/>
          <p:cNvSpPr txBox="1"/>
          <p:nvPr/>
        </p:nvSpPr>
        <p:spPr>
          <a:xfrm>
            <a:off x="249898" y="4739218"/>
            <a:ext cx="4093442" cy="276999"/>
          </a:xfrm>
          <a:prstGeom prst="rect">
            <a:avLst/>
          </a:prstGeom>
          <a:noFill/>
        </p:spPr>
        <p:txBody>
          <a:bodyPr wrap="square" rtlCol="0">
            <a:spAutoFit/>
          </a:bodyPr>
          <a:lstStyle/>
          <a:p>
            <a:r>
              <a:rPr lang="en-AU" sz="1200" dirty="0">
                <a:solidFill>
                  <a:srgbClr val="1268BD"/>
                </a:solidFill>
              </a:rPr>
              <a:t>BRISBANE, AUSTRALIA |  18 - 20 SEPTEMBER 2017</a:t>
            </a:r>
          </a:p>
        </p:txBody>
      </p:sp>
      <p:pic>
        <p:nvPicPr>
          <p:cNvPr id="8" name="Picture 7" descr="RS17 ID long_blue.png"/>
          <p:cNvPicPr>
            <a:picLocks noChangeAspect="1"/>
          </p:cNvPicPr>
          <p:nvPr/>
        </p:nvPicPr>
        <p:blipFill>
          <a:blip r:embed="rId3" cstate="print"/>
          <a:stretch>
            <a:fillRect/>
          </a:stretch>
        </p:blipFill>
        <p:spPr>
          <a:xfrm>
            <a:off x="240276" y="137885"/>
            <a:ext cx="3062905" cy="662244"/>
          </a:xfrm>
          <a:prstGeom prst="rect">
            <a:avLst/>
          </a:prstGeom>
        </p:spPr>
      </p:pic>
      <p:cxnSp>
        <p:nvCxnSpPr>
          <p:cNvPr id="11" name="Straight Connector 10"/>
          <p:cNvCxnSpPr/>
          <p:nvPr/>
        </p:nvCxnSpPr>
        <p:spPr>
          <a:xfrm flipV="1">
            <a:off x="220762" y="834798"/>
            <a:ext cx="8564690" cy="2858"/>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246442" y="4739218"/>
            <a:ext cx="1284987" cy="276999"/>
          </a:xfrm>
          <a:prstGeom prst="rect">
            <a:avLst/>
          </a:prstGeom>
          <a:noFill/>
        </p:spPr>
        <p:txBody>
          <a:bodyPr wrap="square" rtlCol="0">
            <a:spAutoFit/>
          </a:bodyPr>
          <a:lstStyle/>
          <a:p>
            <a:r>
              <a:rPr lang="en-AU" sz="1200" dirty="0">
                <a:solidFill>
                  <a:srgbClr val="1268BD"/>
                </a:solidFill>
              </a:rPr>
              <a:t>MANAGED BY</a:t>
            </a: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74080" y="130629"/>
            <a:ext cx="668781" cy="648324"/>
          </a:xfrm>
          <a:prstGeom prst="rect">
            <a:avLst/>
          </a:prstGeom>
        </p:spPr>
      </p:pic>
      <p:sp>
        <p:nvSpPr>
          <p:cNvPr id="5" name="Title 4"/>
          <p:cNvSpPr>
            <a:spLocks noGrp="1"/>
          </p:cNvSpPr>
          <p:nvPr>
            <p:ph type="title"/>
          </p:nvPr>
        </p:nvSpPr>
        <p:spPr>
          <a:xfrm>
            <a:off x="623888" y="1009635"/>
            <a:ext cx="7886700" cy="2412223"/>
          </a:xfrm>
        </p:spPr>
        <p:txBody>
          <a:bodyPr anchor="ctr">
            <a:normAutofit/>
          </a:bodyPr>
          <a:lstStyle/>
          <a:p>
            <a:pPr algn="ctr"/>
            <a:r>
              <a:rPr lang="en-US" sz="2400" b="1" i="1" dirty="0" smtClean="0">
                <a:solidFill>
                  <a:srgbClr val="FF0000"/>
                </a:solidFill>
                <a:latin typeface="Century Schoolbook" panose="02040604050505020304" pitchFamily="18" charset="0"/>
              </a:rPr>
              <a:t>ASSESSMENT OF ENVIRONMENTAL FLOWS FOR THE TAPI RIVER BASIN, INDIA</a:t>
            </a:r>
            <a:r>
              <a:rPr lang="en-US" sz="4000" b="1" i="1" dirty="0" smtClean="0">
                <a:solidFill>
                  <a:srgbClr val="FF0000"/>
                </a:solidFill>
                <a:latin typeface="Century Schoolbook" panose="02040604050505020304" pitchFamily="18" charset="0"/>
              </a:rPr>
              <a:t>	</a:t>
            </a:r>
            <a:endParaRPr lang="en-US" sz="4000" b="1" i="1" dirty="0">
              <a:solidFill>
                <a:srgbClr val="FF0000"/>
              </a:solidFill>
              <a:latin typeface="Century Schoolbook" panose="02040604050505020304" pitchFamily="18" charset="0"/>
            </a:endParaRPr>
          </a:p>
        </p:txBody>
      </p:sp>
      <p:sp>
        <p:nvSpPr>
          <p:cNvPr id="10" name="Text Placeholder 9"/>
          <p:cNvSpPr>
            <a:spLocks noGrp="1"/>
          </p:cNvSpPr>
          <p:nvPr>
            <p:ph type="body" idx="1"/>
          </p:nvPr>
        </p:nvSpPr>
        <p:spPr>
          <a:xfrm>
            <a:off x="623888" y="3197158"/>
            <a:ext cx="7886700" cy="1245136"/>
          </a:xfrm>
        </p:spPr>
        <p:txBody>
          <a:bodyPr>
            <a:normAutofit fontScale="32500" lnSpcReduction="20000"/>
          </a:bodyPr>
          <a:lstStyle/>
          <a:p>
            <a:pPr algn="r"/>
            <a:r>
              <a:rPr lang="en-US" sz="5600" b="1" dirty="0" smtClean="0">
                <a:solidFill>
                  <a:srgbClr val="3366FF"/>
                </a:solidFill>
                <a:latin typeface="Century Schoolbook" panose="02040604050505020304" pitchFamily="18" charset="0"/>
              </a:rPr>
              <a:t>P. V. Timbadiya, Ph.D</a:t>
            </a:r>
            <a:r>
              <a:rPr lang="en-US" sz="5600" dirty="0" smtClean="0">
                <a:solidFill>
                  <a:srgbClr val="3366FF"/>
                </a:solidFill>
                <a:latin typeface="Century Schoolbook" panose="02040604050505020304" pitchFamily="18" charset="0"/>
              </a:rPr>
              <a:t>.</a:t>
            </a:r>
          </a:p>
          <a:p>
            <a:pPr algn="r"/>
            <a:r>
              <a:rPr lang="en-US" sz="4300" dirty="0" smtClean="0">
                <a:solidFill>
                  <a:srgbClr val="3366FF"/>
                </a:solidFill>
                <a:latin typeface="Century Schoolbook" panose="02040604050505020304" pitchFamily="18" charset="0"/>
              </a:rPr>
              <a:t>Assistant Professor in Water Resources Engineering</a:t>
            </a:r>
          </a:p>
          <a:p>
            <a:pPr algn="r"/>
            <a:r>
              <a:rPr lang="en-US" sz="4300" dirty="0" smtClean="0">
                <a:solidFill>
                  <a:srgbClr val="3366FF"/>
                </a:solidFill>
                <a:latin typeface="Century Schoolbook" panose="02040604050505020304" pitchFamily="18" charset="0"/>
              </a:rPr>
              <a:t>Department of Civil Engineering</a:t>
            </a:r>
          </a:p>
          <a:p>
            <a:pPr algn="r"/>
            <a:r>
              <a:rPr lang="en-US" sz="4300" dirty="0" smtClean="0">
                <a:solidFill>
                  <a:srgbClr val="3366FF"/>
                </a:solidFill>
                <a:latin typeface="Century Schoolbook" panose="02040604050505020304" pitchFamily="18" charset="0"/>
              </a:rPr>
              <a:t>S. V. National Institute of Technology – Surat, Gujarat, India</a:t>
            </a:r>
            <a:endParaRPr lang="en-US" sz="4300" dirty="0">
              <a:solidFill>
                <a:srgbClr val="3366FF"/>
              </a:solidFill>
              <a:latin typeface="Century Schoolbook" panose="02040604050505020304" pitchFamily="18" charset="0"/>
            </a:endParaRPr>
          </a:p>
        </p:txBody>
      </p:sp>
    </p:spTree>
    <p:extLst>
      <p:ext uri="{BB962C8B-B14F-4D97-AF65-F5344CB8AC3E}">
        <p14:creationId xmlns:p14="http://schemas.microsoft.com/office/powerpoint/2010/main" val="37344249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141440" y="1039503"/>
            <a:ext cx="5583676" cy="3875688"/>
          </a:xfrm>
          <a:prstGeom prst="rect">
            <a:avLst/>
          </a:prstGeom>
        </p:spPr>
      </p:pic>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23369" y="4565239"/>
            <a:ext cx="1689667" cy="412200"/>
          </a:xfrm>
          <a:prstGeom prst="rect">
            <a:avLst/>
          </a:prstGeom>
        </p:spPr>
      </p:pic>
      <p:sp>
        <p:nvSpPr>
          <p:cNvPr id="16" name="TextBox 15"/>
          <p:cNvSpPr txBox="1"/>
          <p:nvPr/>
        </p:nvSpPr>
        <p:spPr>
          <a:xfrm>
            <a:off x="249898" y="4739218"/>
            <a:ext cx="4093442" cy="276999"/>
          </a:xfrm>
          <a:prstGeom prst="rect">
            <a:avLst/>
          </a:prstGeom>
          <a:noFill/>
        </p:spPr>
        <p:txBody>
          <a:bodyPr wrap="square" rtlCol="0">
            <a:spAutoFit/>
          </a:bodyPr>
          <a:lstStyle/>
          <a:p>
            <a:r>
              <a:rPr lang="en-AU" sz="1200" dirty="0">
                <a:solidFill>
                  <a:srgbClr val="1268BD"/>
                </a:solidFill>
              </a:rPr>
              <a:t>BRISBANE, AUSTRALIA |  18 - 20 SEPTEMBER 2017</a:t>
            </a:r>
          </a:p>
        </p:txBody>
      </p:sp>
      <p:cxnSp>
        <p:nvCxnSpPr>
          <p:cNvPr id="11" name="Straight Connector 10"/>
          <p:cNvCxnSpPr/>
          <p:nvPr/>
        </p:nvCxnSpPr>
        <p:spPr>
          <a:xfrm flipV="1">
            <a:off x="220762" y="834798"/>
            <a:ext cx="8564690" cy="2858"/>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738382" y="4767086"/>
            <a:ext cx="1284987" cy="276999"/>
          </a:xfrm>
          <a:prstGeom prst="rect">
            <a:avLst/>
          </a:prstGeom>
          <a:noFill/>
        </p:spPr>
        <p:txBody>
          <a:bodyPr wrap="square" rtlCol="0">
            <a:spAutoFit/>
          </a:bodyPr>
          <a:lstStyle/>
          <a:p>
            <a:r>
              <a:rPr lang="en-AU" sz="1200" dirty="0">
                <a:solidFill>
                  <a:srgbClr val="1268BD"/>
                </a:solidFill>
              </a:rPr>
              <a:t>MANAGED BY</a:t>
            </a: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74080" y="130629"/>
            <a:ext cx="668781" cy="648324"/>
          </a:xfrm>
          <a:prstGeom prst="rect">
            <a:avLst/>
          </a:prstGeom>
        </p:spPr>
      </p:pic>
      <p:sp>
        <p:nvSpPr>
          <p:cNvPr id="9" name="Title 8"/>
          <p:cNvSpPr>
            <a:spLocks noGrp="1"/>
          </p:cNvSpPr>
          <p:nvPr>
            <p:ph type="title"/>
          </p:nvPr>
        </p:nvSpPr>
        <p:spPr>
          <a:xfrm>
            <a:off x="482735" y="33906"/>
            <a:ext cx="7886700" cy="789384"/>
          </a:xfrm>
        </p:spPr>
        <p:txBody>
          <a:bodyPr>
            <a:normAutofit/>
          </a:bodyPr>
          <a:lstStyle/>
          <a:p>
            <a:r>
              <a:rPr lang="en-US" sz="3200" b="1" dirty="0" smtClean="0">
                <a:solidFill>
                  <a:srgbClr val="FF0000"/>
                </a:solidFill>
                <a:latin typeface="Century Schoolbook" panose="02040604050505020304" pitchFamily="18" charset="0"/>
              </a:rPr>
              <a:t>Study Area and Data Collection</a:t>
            </a:r>
            <a:endParaRPr lang="en-US" sz="3200" b="1" dirty="0">
              <a:solidFill>
                <a:srgbClr val="FF0000"/>
              </a:solidFill>
              <a:latin typeface="Century Schoolbook" panose="02040604050505020304" pitchFamily="18" charset="0"/>
            </a:endParaRPr>
          </a:p>
        </p:txBody>
      </p:sp>
      <p:pic>
        <p:nvPicPr>
          <p:cNvPr id="7" name="Picture 6"/>
          <p:cNvPicPr>
            <a:picLocks noChangeAspect="1"/>
          </p:cNvPicPr>
          <p:nvPr/>
        </p:nvPicPr>
        <p:blipFill rotWithShape="1">
          <a:blip r:embed="rId5"/>
          <a:srcRect l="80638" t="645" r="1035" b="61713"/>
          <a:stretch/>
        </p:blipFill>
        <p:spPr>
          <a:xfrm>
            <a:off x="205898" y="994788"/>
            <a:ext cx="1047351" cy="1262030"/>
          </a:xfrm>
          <a:prstGeom prst="rect">
            <a:avLst/>
          </a:prstGeom>
          <a:ln w="12700">
            <a:solidFill>
              <a:schemeClr val="tx1"/>
            </a:solidFill>
          </a:ln>
        </p:spPr>
      </p:pic>
      <p:cxnSp>
        <p:nvCxnSpPr>
          <p:cNvPr id="10" name="Straight Arrow Connector 9"/>
          <p:cNvCxnSpPr/>
          <p:nvPr/>
        </p:nvCxnSpPr>
        <p:spPr>
          <a:xfrm>
            <a:off x="482735" y="1731523"/>
            <a:ext cx="1015325" cy="79426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7" name="Rounded Rectangle 16"/>
          <p:cNvSpPr/>
          <p:nvPr/>
        </p:nvSpPr>
        <p:spPr>
          <a:xfrm>
            <a:off x="6822332" y="1039503"/>
            <a:ext cx="2130039" cy="2896957"/>
          </a:xfrm>
          <a:prstGeom prst="roundRect">
            <a:avLst/>
          </a:prstGeom>
          <a:solidFill>
            <a:srgbClr val="1268BD"/>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u="sng" dirty="0" smtClean="0">
                <a:latin typeface="Century Schoolbook" panose="02040604050505020304" pitchFamily="18" charset="0"/>
              </a:rPr>
              <a:t>Hydro observation sites on Tapi River</a:t>
            </a:r>
          </a:p>
          <a:p>
            <a:pPr marL="285750" indent="-285750">
              <a:buFont typeface="Arial" panose="020B0604020202020204" pitchFamily="34" charset="0"/>
              <a:buChar char="•"/>
            </a:pPr>
            <a:r>
              <a:rPr lang="en-US" sz="1600" dirty="0" smtClean="0">
                <a:latin typeface="Century Schoolbook" panose="02040604050505020304" pitchFamily="18" charset="0"/>
              </a:rPr>
              <a:t>Dedtalai</a:t>
            </a:r>
          </a:p>
          <a:p>
            <a:pPr marL="285750" indent="-285750">
              <a:buFont typeface="Arial" panose="020B0604020202020204" pitchFamily="34" charset="0"/>
              <a:buChar char="•"/>
            </a:pPr>
            <a:r>
              <a:rPr lang="en-US" sz="1600" dirty="0" smtClean="0">
                <a:solidFill>
                  <a:srgbClr val="FFFF00"/>
                </a:solidFill>
                <a:latin typeface="Century Schoolbook" panose="02040604050505020304" pitchFamily="18" charset="0"/>
              </a:rPr>
              <a:t>Burhanpur</a:t>
            </a:r>
          </a:p>
          <a:p>
            <a:pPr marL="285750" indent="-285750">
              <a:buFont typeface="Arial" panose="020B0604020202020204" pitchFamily="34" charset="0"/>
              <a:buChar char="•"/>
            </a:pPr>
            <a:r>
              <a:rPr lang="en-US" sz="1600" dirty="0" err="1" smtClean="0">
                <a:solidFill>
                  <a:schemeClr val="bg1"/>
                </a:solidFill>
                <a:latin typeface="Century Schoolbook" panose="02040604050505020304" pitchFamily="18" charset="0"/>
              </a:rPr>
              <a:t>Bhusaval</a:t>
            </a:r>
            <a:endParaRPr lang="en-US" sz="1600" dirty="0" smtClean="0">
              <a:solidFill>
                <a:schemeClr val="bg1"/>
              </a:solidFill>
              <a:latin typeface="Century Schoolbook" panose="02040604050505020304" pitchFamily="18" charset="0"/>
            </a:endParaRPr>
          </a:p>
          <a:p>
            <a:pPr marL="285750" indent="-285750">
              <a:buFont typeface="Arial" panose="020B0604020202020204" pitchFamily="34" charset="0"/>
              <a:buChar char="•"/>
            </a:pPr>
            <a:r>
              <a:rPr lang="en-US" sz="1600" dirty="0" smtClean="0">
                <a:latin typeface="Century Schoolbook" panose="02040604050505020304" pitchFamily="18" charset="0"/>
              </a:rPr>
              <a:t>Gidhade</a:t>
            </a:r>
          </a:p>
          <a:p>
            <a:pPr marL="285750" indent="-285750">
              <a:buFont typeface="Arial" panose="020B0604020202020204" pitchFamily="34" charset="0"/>
              <a:buChar char="•"/>
            </a:pPr>
            <a:r>
              <a:rPr lang="en-US" sz="1600" dirty="0" smtClean="0">
                <a:solidFill>
                  <a:srgbClr val="FFFF00"/>
                </a:solidFill>
                <a:latin typeface="Century Schoolbook" panose="02040604050505020304" pitchFamily="18" charset="0"/>
              </a:rPr>
              <a:t>Savkheda</a:t>
            </a:r>
          </a:p>
          <a:p>
            <a:pPr marL="285750" indent="-285750">
              <a:buFont typeface="Arial" panose="020B0604020202020204" pitchFamily="34" charset="0"/>
              <a:buChar char="•"/>
            </a:pPr>
            <a:r>
              <a:rPr lang="en-US" sz="1600" dirty="0" smtClean="0">
                <a:solidFill>
                  <a:srgbClr val="FFFF00"/>
                </a:solidFill>
                <a:latin typeface="Century Schoolbook" panose="02040604050505020304" pitchFamily="18" charset="0"/>
              </a:rPr>
              <a:t>Sarangkheda</a:t>
            </a:r>
          </a:p>
          <a:p>
            <a:pPr marL="285750" indent="-285750">
              <a:buFont typeface="Arial" panose="020B0604020202020204" pitchFamily="34" charset="0"/>
              <a:buChar char="•"/>
            </a:pPr>
            <a:r>
              <a:rPr lang="en-US" sz="1600" dirty="0" smtClean="0">
                <a:latin typeface="Century Schoolbook" panose="02040604050505020304" pitchFamily="18" charset="0"/>
              </a:rPr>
              <a:t>Ghala</a:t>
            </a:r>
            <a:endParaRPr lang="en-US" sz="1600" dirty="0">
              <a:latin typeface="Century Schoolbook" panose="02040604050505020304" pitchFamily="18" charset="0"/>
            </a:endParaRPr>
          </a:p>
        </p:txBody>
      </p:sp>
      <p:sp>
        <p:nvSpPr>
          <p:cNvPr id="19" name="TextBox 18"/>
          <p:cNvSpPr txBox="1"/>
          <p:nvPr/>
        </p:nvSpPr>
        <p:spPr>
          <a:xfrm>
            <a:off x="1919582" y="1543881"/>
            <a:ext cx="3326860" cy="338554"/>
          </a:xfrm>
          <a:prstGeom prst="rect">
            <a:avLst/>
          </a:prstGeom>
          <a:noFill/>
        </p:spPr>
        <p:txBody>
          <a:bodyPr wrap="square" rtlCol="0">
            <a:spAutoFit/>
          </a:bodyPr>
          <a:lstStyle/>
          <a:p>
            <a:r>
              <a:rPr lang="en-US" sz="1600" b="1" i="1" dirty="0"/>
              <a:t>Hydro observation sites on Tapi River</a:t>
            </a:r>
          </a:p>
        </p:txBody>
      </p:sp>
      <p:sp>
        <p:nvSpPr>
          <p:cNvPr id="3" name="Oval 2"/>
          <p:cNvSpPr/>
          <p:nvPr/>
        </p:nvSpPr>
        <p:spPr>
          <a:xfrm>
            <a:off x="2859922" y="2471412"/>
            <a:ext cx="466928" cy="207683"/>
          </a:xfrm>
          <a:prstGeom prst="ellipse">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3538426" y="2765579"/>
            <a:ext cx="466928" cy="207683"/>
          </a:xfrm>
          <a:prstGeom prst="ellipse">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4428165" y="2645642"/>
            <a:ext cx="466928" cy="207683"/>
          </a:xfrm>
          <a:prstGeom prst="ellipse">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754434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60035" y="4500997"/>
            <a:ext cx="1953002" cy="476442"/>
          </a:xfrm>
          <a:prstGeom prst="rect">
            <a:avLst/>
          </a:prstGeom>
        </p:spPr>
      </p:pic>
      <p:sp>
        <p:nvSpPr>
          <p:cNvPr id="16" name="TextBox 15"/>
          <p:cNvSpPr txBox="1"/>
          <p:nvPr/>
        </p:nvSpPr>
        <p:spPr>
          <a:xfrm>
            <a:off x="249898" y="4739218"/>
            <a:ext cx="4093442" cy="276999"/>
          </a:xfrm>
          <a:prstGeom prst="rect">
            <a:avLst/>
          </a:prstGeom>
          <a:noFill/>
        </p:spPr>
        <p:txBody>
          <a:bodyPr wrap="square" rtlCol="0">
            <a:spAutoFit/>
          </a:bodyPr>
          <a:lstStyle/>
          <a:p>
            <a:r>
              <a:rPr lang="en-AU" sz="1200" dirty="0">
                <a:solidFill>
                  <a:srgbClr val="1268BD"/>
                </a:solidFill>
              </a:rPr>
              <a:t>BRISBANE, AUSTRALIA |  18 - 20 SEPTEMBER 2017</a:t>
            </a:r>
          </a:p>
        </p:txBody>
      </p:sp>
      <p:cxnSp>
        <p:nvCxnSpPr>
          <p:cNvPr id="11" name="Straight Connector 10"/>
          <p:cNvCxnSpPr/>
          <p:nvPr/>
        </p:nvCxnSpPr>
        <p:spPr>
          <a:xfrm flipV="1">
            <a:off x="220762" y="834798"/>
            <a:ext cx="8564690" cy="2858"/>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246442" y="4739218"/>
            <a:ext cx="1284987" cy="276999"/>
          </a:xfrm>
          <a:prstGeom prst="rect">
            <a:avLst/>
          </a:prstGeom>
          <a:noFill/>
        </p:spPr>
        <p:txBody>
          <a:bodyPr wrap="square" rtlCol="0">
            <a:spAutoFit/>
          </a:bodyPr>
          <a:lstStyle/>
          <a:p>
            <a:r>
              <a:rPr lang="en-AU" sz="1200" dirty="0">
                <a:solidFill>
                  <a:srgbClr val="1268BD"/>
                </a:solidFill>
              </a:rPr>
              <a:t>MANAGED BY</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74080" y="130629"/>
            <a:ext cx="668781" cy="648324"/>
          </a:xfrm>
          <a:prstGeom prst="rect">
            <a:avLst/>
          </a:prstGeom>
        </p:spPr>
      </p:pic>
      <p:sp>
        <p:nvSpPr>
          <p:cNvPr id="9" name="Title 8"/>
          <p:cNvSpPr>
            <a:spLocks noGrp="1"/>
          </p:cNvSpPr>
          <p:nvPr>
            <p:ph type="title"/>
          </p:nvPr>
        </p:nvSpPr>
        <p:spPr>
          <a:xfrm>
            <a:off x="482735" y="33906"/>
            <a:ext cx="7886700" cy="789384"/>
          </a:xfrm>
        </p:spPr>
        <p:txBody>
          <a:bodyPr>
            <a:normAutofit/>
          </a:bodyPr>
          <a:lstStyle/>
          <a:p>
            <a:r>
              <a:rPr lang="en-US" sz="3200" b="1" dirty="0" smtClean="0">
                <a:solidFill>
                  <a:srgbClr val="FF0000"/>
                </a:solidFill>
                <a:latin typeface="Century Schoolbook" panose="02040604050505020304" pitchFamily="18" charset="0"/>
              </a:rPr>
              <a:t>Methodology</a:t>
            </a:r>
            <a:endParaRPr lang="en-US" sz="3200" b="1" dirty="0">
              <a:solidFill>
                <a:srgbClr val="FF0000"/>
              </a:solidFill>
              <a:latin typeface="Century Schoolbook" panose="02040604050505020304" pitchFamily="18" charset="0"/>
            </a:endParaRPr>
          </a:p>
        </p:txBody>
      </p:sp>
      <p:sp>
        <p:nvSpPr>
          <p:cNvPr id="10" name="Content Placeholder 11"/>
          <p:cNvSpPr txBox="1">
            <a:spLocks/>
          </p:cNvSpPr>
          <p:nvPr/>
        </p:nvSpPr>
        <p:spPr>
          <a:xfrm>
            <a:off x="356161" y="1026508"/>
            <a:ext cx="7886700" cy="3712710"/>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sz="2400" dirty="0" smtClean="0">
                <a:solidFill>
                  <a:srgbClr val="3366FF"/>
                </a:solidFill>
                <a:latin typeface="Century Schoolbook" panose="02040604050505020304" pitchFamily="18" charset="0"/>
              </a:rPr>
              <a:t>Detailed assessment based on primarily holistic approach</a:t>
            </a:r>
          </a:p>
          <a:p>
            <a:pPr algn="just"/>
            <a:r>
              <a:rPr lang="en-US" sz="2400" dirty="0" smtClean="0">
                <a:solidFill>
                  <a:srgbClr val="FF0000"/>
                </a:solidFill>
                <a:latin typeface="Century Schoolbook" panose="02040604050505020304" pitchFamily="18" charset="0"/>
              </a:rPr>
              <a:t>Rapid assessment based on analysis of hydrological time series. </a:t>
            </a:r>
          </a:p>
          <a:p>
            <a:pPr algn="just"/>
            <a:r>
              <a:rPr lang="en-US" sz="2400" dirty="0" smtClean="0">
                <a:solidFill>
                  <a:srgbClr val="3366FF"/>
                </a:solidFill>
                <a:latin typeface="Century Schoolbook" panose="02040604050505020304" pitchFamily="18" charset="0"/>
              </a:rPr>
              <a:t>The global flow environmental flow calculator developed by IWMI, Sri Lanka and Water System Analysis Group  of University of Hampshire, USA which is based on natural hydrological variability.</a:t>
            </a:r>
          </a:p>
          <a:p>
            <a:pPr algn="just"/>
            <a:r>
              <a:rPr lang="en-US" sz="2400" dirty="0" smtClean="0">
                <a:solidFill>
                  <a:srgbClr val="FF0000"/>
                </a:solidFill>
                <a:latin typeface="Century Schoolbook" panose="02040604050505020304" pitchFamily="18" charset="0"/>
              </a:rPr>
              <a:t>Observed flow data converted to monthly flow data at particular gauging station to compute actual mean annual runoff (MAR).</a:t>
            </a:r>
            <a:r>
              <a:rPr lang="en-US" sz="2400" dirty="0" smtClean="0">
                <a:solidFill>
                  <a:srgbClr val="3366FF"/>
                </a:solidFill>
                <a:latin typeface="Century Schoolbook" panose="02040604050505020304" pitchFamily="18" charset="0"/>
              </a:rPr>
              <a:t> </a:t>
            </a:r>
          </a:p>
          <a:p>
            <a:pPr algn="just"/>
            <a:r>
              <a:rPr lang="en-US" sz="2400" dirty="0" smtClean="0">
                <a:solidFill>
                  <a:srgbClr val="3366FF"/>
                </a:solidFill>
                <a:latin typeface="Century Schoolbook" panose="02040604050505020304" pitchFamily="18" charset="0"/>
              </a:rPr>
              <a:t>Flow duration curve for entire range of probabilities of occurrence has been computed. </a:t>
            </a:r>
          </a:p>
          <a:p>
            <a:pPr marL="0" indent="0" algn="just">
              <a:buNone/>
            </a:pPr>
            <a:endParaRPr lang="en-US" sz="2400" dirty="0">
              <a:latin typeface="Century Schoolbook" panose="02040604050505020304" pitchFamily="18" charset="0"/>
            </a:endParaRPr>
          </a:p>
        </p:txBody>
      </p:sp>
    </p:spTree>
    <p:extLst>
      <p:ext uri="{BB962C8B-B14F-4D97-AF65-F5344CB8AC3E}">
        <p14:creationId xmlns:p14="http://schemas.microsoft.com/office/powerpoint/2010/main" val="1198591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60035" y="4500997"/>
            <a:ext cx="1953002" cy="476442"/>
          </a:xfrm>
          <a:prstGeom prst="rect">
            <a:avLst/>
          </a:prstGeom>
        </p:spPr>
      </p:pic>
      <p:sp>
        <p:nvSpPr>
          <p:cNvPr id="16" name="TextBox 15"/>
          <p:cNvSpPr txBox="1"/>
          <p:nvPr/>
        </p:nvSpPr>
        <p:spPr>
          <a:xfrm>
            <a:off x="249898" y="4739218"/>
            <a:ext cx="4093442" cy="276999"/>
          </a:xfrm>
          <a:prstGeom prst="rect">
            <a:avLst/>
          </a:prstGeom>
          <a:noFill/>
        </p:spPr>
        <p:txBody>
          <a:bodyPr wrap="square" rtlCol="0">
            <a:spAutoFit/>
          </a:bodyPr>
          <a:lstStyle/>
          <a:p>
            <a:r>
              <a:rPr lang="en-AU" sz="1200" dirty="0">
                <a:solidFill>
                  <a:srgbClr val="1268BD"/>
                </a:solidFill>
              </a:rPr>
              <a:t>BRISBANE, AUSTRALIA |  18 - 20 SEPTEMBER 2017</a:t>
            </a:r>
          </a:p>
        </p:txBody>
      </p:sp>
      <p:cxnSp>
        <p:nvCxnSpPr>
          <p:cNvPr id="11" name="Straight Connector 10"/>
          <p:cNvCxnSpPr/>
          <p:nvPr/>
        </p:nvCxnSpPr>
        <p:spPr>
          <a:xfrm flipV="1">
            <a:off x="220762" y="834798"/>
            <a:ext cx="8564690" cy="2858"/>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246442" y="4739218"/>
            <a:ext cx="1284987" cy="276999"/>
          </a:xfrm>
          <a:prstGeom prst="rect">
            <a:avLst/>
          </a:prstGeom>
          <a:noFill/>
        </p:spPr>
        <p:txBody>
          <a:bodyPr wrap="square" rtlCol="0">
            <a:spAutoFit/>
          </a:bodyPr>
          <a:lstStyle/>
          <a:p>
            <a:r>
              <a:rPr lang="en-AU" sz="1200" dirty="0">
                <a:solidFill>
                  <a:srgbClr val="1268BD"/>
                </a:solidFill>
              </a:rPr>
              <a:t>MANAGED BY</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74080" y="130629"/>
            <a:ext cx="668781" cy="648324"/>
          </a:xfrm>
          <a:prstGeom prst="rect">
            <a:avLst/>
          </a:prstGeom>
        </p:spPr>
      </p:pic>
      <p:sp>
        <p:nvSpPr>
          <p:cNvPr id="9" name="Title 8"/>
          <p:cNvSpPr>
            <a:spLocks noGrp="1"/>
          </p:cNvSpPr>
          <p:nvPr>
            <p:ph type="title"/>
          </p:nvPr>
        </p:nvSpPr>
        <p:spPr>
          <a:xfrm>
            <a:off x="482735" y="33906"/>
            <a:ext cx="7886700" cy="789384"/>
          </a:xfrm>
        </p:spPr>
        <p:txBody>
          <a:bodyPr>
            <a:normAutofit fontScale="90000"/>
          </a:bodyPr>
          <a:lstStyle/>
          <a:p>
            <a:r>
              <a:rPr lang="en-US" sz="3200" b="1" dirty="0" smtClean="0">
                <a:solidFill>
                  <a:srgbClr val="FF0000"/>
                </a:solidFill>
                <a:latin typeface="Century Schoolbook" panose="02040604050505020304" pitchFamily="18" charset="0"/>
              </a:rPr>
              <a:t>Environmental Management Classes (EMC)</a:t>
            </a:r>
            <a:endParaRPr lang="en-US" sz="3200" b="1" dirty="0">
              <a:solidFill>
                <a:srgbClr val="FF0000"/>
              </a:solidFill>
              <a:latin typeface="Century Schoolbook" panose="02040604050505020304" pitchFamily="18" charset="0"/>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891842462"/>
              </p:ext>
            </p:extLst>
          </p:nvPr>
        </p:nvGraphicFramePr>
        <p:xfrm>
          <a:off x="628650" y="920750"/>
          <a:ext cx="7886700" cy="350533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054465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60035" y="4500997"/>
            <a:ext cx="1953002" cy="476442"/>
          </a:xfrm>
          <a:prstGeom prst="rect">
            <a:avLst/>
          </a:prstGeom>
        </p:spPr>
      </p:pic>
      <p:sp>
        <p:nvSpPr>
          <p:cNvPr id="16" name="TextBox 15"/>
          <p:cNvSpPr txBox="1"/>
          <p:nvPr/>
        </p:nvSpPr>
        <p:spPr>
          <a:xfrm>
            <a:off x="249898" y="4739218"/>
            <a:ext cx="4093442" cy="276999"/>
          </a:xfrm>
          <a:prstGeom prst="rect">
            <a:avLst/>
          </a:prstGeom>
          <a:noFill/>
        </p:spPr>
        <p:txBody>
          <a:bodyPr wrap="square" rtlCol="0">
            <a:spAutoFit/>
          </a:bodyPr>
          <a:lstStyle/>
          <a:p>
            <a:r>
              <a:rPr lang="en-AU" sz="1200" dirty="0">
                <a:solidFill>
                  <a:srgbClr val="1268BD"/>
                </a:solidFill>
              </a:rPr>
              <a:t>BRISBANE, AUSTRALIA |  18 - 20 SEPTEMBER 2017</a:t>
            </a:r>
          </a:p>
        </p:txBody>
      </p:sp>
      <p:cxnSp>
        <p:nvCxnSpPr>
          <p:cNvPr id="11" name="Straight Connector 10"/>
          <p:cNvCxnSpPr/>
          <p:nvPr/>
        </p:nvCxnSpPr>
        <p:spPr>
          <a:xfrm flipV="1">
            <a:off x="220762" y="834798"/>
            <a:ext cx="8564690" cy="2858"/>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246442" y="4739218"/>
            <a:ext cx="1284987" cy="276999"/>
          </a:xfrm>
          <a:prstGeom prst="rect">
            <a:avLst/>
          </a:prstGeom>
          <a:noFill/>
        </p:spPr>
        <p:txBody>
          <a:bodyPr wrap="square" rtlCol="0">
            <a:spAutoFit/>
          </a:bodyPr>
          <a:lstStyle/>
          <a:p>
            <a:r>
              <a:rPr lang="en-AU" sz="1200" dirty="0">
                <a:solidFill>
                  <a:srgbClr val="1268BD"/>
                </a:solidFill>
              </a:rPr>
              <a:t>MANAGED BY</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74080" y="130629"/>
            <a:ext cx="668781" cy="648324"/>
          </a:xfrm>
          <a:prstGeom prst="rect">
            <a:avLst/>
          </a:prstGeom>
        </p:spPr>
      </p:pic>
      <p:sp>
        <p:nvSpPr>
          <p:cNvPr id="9" name="Title 8"/>
          <p:cNvSpPr>
            <a:spLocks noGrp="1"/>
          </p:cNvSpPr>
          <p:nvPr>
            <p:ph type="title"/>
          </p:nvPr>
        </p:nvSpPr>
        <p:spPr>
          <a:xfrm>
            <a:off x="482735" y="33906"/>
            <a:ext cx="7886700" cy="789384"/>
          </a:xfrm>
        </p:spPr>
        <p:txBody>
          <a:bodyPr/>
          <a:lstStyle/>
          <a:p>
            <a:r>
              <a:rPr lang="en-US" b="1" dirty="0" smtClean="0">
                <a:solidFill>
                  <a:srgbClr val="FF0000"/>
                </a:solidFill>
                <a:latin typeface="Century Schoolbook" panose="02040604050505020304" pitchFamily="18" charset="0"/>
              </a:rPr>
              <a:t>Results and Discussions</a:t>
            </a:r>
            <a:endParaRPr lang="en-US" b="1" dirty="0">
              <a:solidFill>
                <a:srgbClr val="FF0000"/>
              </a:solidFill>
              <a:latin typeface="Century Schoolbook" panose="02040604050505020304" pitchFamily="18" charset="0"/>
            </a:endParaRPr>
          </a:p>
        </p:txBody>
      </p:sp>
      <p:pic>
        <p:nvPicPr>
          <p:cNvPr id="3" name="Picture 2"/>
          <p:cNvPicPr>
            <a:picLocks noChangeAspect="1"/>
          </p:cNvPicPr>
          <p:nvPr/>
        </p:nvPicPr>
        <p:blipFill>
          <a:blip r:embed="rId4"/>
          <a:stretch>
            <a:fillRect/>
          </a:stretch>
        </p:blipFill>
        <p:spPr>
          <a:xfrm>
            <a:off x="1468877" y="900500"/>
            <a:ext cx="7424230" cy="3490099"/>
          </a:xfrm>
          <a:prstGeom prst="rect">
            <a:avLst/>
          </a:prstGeom>
        </p:spPr>
      </p:pic>
      <p:sp>
        <p:nvSpPr>
          <p:cNvPr id="4" name="Rounded Rectangle 3"/>
          <p:cNvSpPr/>
          <p:nvPr/>
        </p:nvSpPr>
        <p:spPr>
          <a:xfrm>
            <a:off x="87549" y="920013"/>
            <a:ext cx="1284051" cy="471042"/>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latin typeface="Century Schoolbook" panose="02040604050505020304" pitchFamily="18" charset="0"/>
              </a:rPr>
              <a:t>Burhanpur</a:t>
            </a:r>
            <a:endParaRPr lang="en-US" sz="1600" dirty="0">
              <a:latin typeface="Century Schoolbook" panose="02040604050505020304" pitchFamily="18" charset="0"/>
            </a:endParaRPr>
          </a:p>
        </p:txBody>
      </p:sp>
    </p:spTree>
    <p:extLst>
      <p:ext uri="{BB962C8B-B14F-4D97-AF65-F5344CB8AC3E}">
        <p14:creationId xmlns:p14="http://schemas.microsoft.com/office/powerpoint/2010/main" val="34963949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60035" y="4500997"/>
            <a:ext cx="1953002" cy="476442"/>
          </a:xfrm>
          <a:prstGeom prst="rect">
            <a:avLst/>
          </a:prstGeom>
        </p:spPr>
      </p:pic>
      <p:sp>
        <p:nvSpPr>
          <p:cNvPr id="16" name="TextBox 15"/>
          <p:cNvSpPr txBox="1"/>
          <p:nvPr/>
        </p:nvSpPr>
        <p:spPr>
          <a:xfrm>
            <a:off x="249898" y="4739218"/>
            <a:ext cx="4093442" cy="276999"/>
          </a:xfrm>
          <a:prstGeom prst="rect">
            <a:avLst/>
          </a:prstGeom>
          <a:noFill/>
        </p:spPr>
        <p:txBody>
          <a:bodyPr wrap="square" rtlCol="0">
            <a:spAutoFit/>
          </a:bodyPr>
          <a:lstStyle/>
          <a:p>
            <a:r>
              <a:rPr lang="en-AU" sz="1200" dirty="0">
                <a:solidFill>
                  <a:srgbClr val="1268BD"/>
                </a:solidFill>
              </a:rPr>
              <a:t>BRISBANE, AUSTRALIA |  18 - 20 SEPTEMBER 2017</a:t>
            </a:r>
          </a:p>
        </p:txBody>
      </p:sp>
      <p:cxnSp>
        <p:nvCxnSpPr>
          <p:cNvPr id="11" name="Straight Connector 10"/>
          <p:cNvCxnSpPr/>
          <p:nvPr/>
        </p:nvCxnSpPr>
        <p:spPr>
          <a:xfrm flipV="1">
            <a:off x="220762" y="834798"/>
            <a:ext cx="8564690" cy="2858"/>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246442" y="4739218"/>
            <a:ext cx="1284987" cy="276999"/>
          </a:xfrm>
          <a:prstGeom prst="rect">
            <a:avLst/>
          </a:prstGeom>
          <a:noFill/>
        </p:spPr>
        <p:txBody>
          <a:bodyPr wrap="square" rtlCol="0">
            <a:spAutoFit/>
          </a:bodyPr>
          <a:lstStyle/>
          <a:p>
            <a:r>
              <a:rPr lang="en-AU" sz="1200" dirty="0">
                <a:solidFill>
                  <a:srgbClr val="1268BD"/>
                </a:solidFill>
              </a:rPr>
              <a:t>MANAGED BY</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74080" y="130629"/>
            <a:ext cx="668781" cy="648324"/>
          </a:xfrm>
          <a:prstGeom prst="rect">
            <a:avLst/>
          </a:prstGeom>
        </p:spPr>
      </p:pic>
      <p:sp>
        <p:nvSpPr>
          <p:cNvPr id="9" name="Title 8"/>
          <p:cNvSpPr>
            <a:spLocks noGrp="1"/>
          </p:cNvSpPr>
          <p:nvPr>
            <p:ph type="title"/>
          </p:nvPr>
        </p:nvSpPr>
        <p:spPr>
          <a:xfrm>
            <a:off x="482735" y="33906"/>
            <a:ext cx="7886700" cy="789384"/>
          </a:xfrm>
        </p:spPr>
        <p:txBody>
          <a:bodyPr/>
          <a:lstStyle/>
          <a:p>
            <a:r>
              <a:rPr lang="en-US" b="1" dirty="0" smtClean="0">
                <a:solidFill>
                  <a:srgbClr val="FF0000"/>
                </a:solidFill>
                <a:latin typeface="Century Schoolbook" panose="02040604050505020304" pitchFamily="18" charset="0"/>
              </a:rPr>
              <a:t>Results and Discussions</a:t>
            </a:r>
            <a:endParaRPr lang="en-US" b="1" dirty="0">
              <a:solidFill>
                <a:srgbClr val="FF0000"/>
              </a:solidFill>
              <a:latin typeface="Century Schoolbook" panose="02040604050505020304" pitchFamily="18" charset="0"/>
            </a:endParaRPr>
          </a:p>
        </p:txBody>
      </p:sp>
      <p:sp>
        <p:nvSpPr>
          <p:cNvPr id="4" name="Rounded Rectangle 3"/>
          <p:cNvSpPr/>
          <p:nvPr/>
        </p:nvSpPr>
        <p:spPr>
          <a:xfrm>
            <a:off x="87549" y="920013"/>
            <a:ext cx="1284051" cy="471042"/>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latin typeface="Century Schoolbook" panose="02040604050505020304" pitchFamily="18" charset="0"/>
              </a:rPr>
              <a:t>Burhanpur</a:t>
            </a:r>
            <a:endParaRPr lang="en-US" sz="1600" dirty="0">
              <a:latin typeface="Century Schoolbook" panose="02040604050505020304" pitchFamily="18" charset="0"/>
            </a:endParaRPr>
          </a:p>
        </p:txBody>
      </p:sp>
      <p:pic>
        <p:nvPicPr>
          <p:cNvPr id="5" name="Picture 4"/>
          <p:cNvPicPr>
            <a:picLocks noChangeAspect="1"/>
          </p:cNvPicPr>
          <p:nvPr/>
        </p:nvPicPr>
        <p:blipFill>
          <a:blip r:embed="rId4"/>
          <a:stretch>
            <a:fillRect/>
          </a:stretch>
        </p:blipFill>
        <p:spPr>
          <a:xfrm>
            <a:off x="456155" y="1545583"/>
            <a:ext cx="8329297" cy="2896711"/>
          </a:xfrm>
          <a:prstGeom prst="rect">
            <a:avLst/>
          </a:prstGeom>
        </p:spPr>
      </p:pic>
      <p:sp>
        <p:nvSpPr>
          <p:cNvPr id="7" name="TextBox 6"/>
          <p:cNvSpPr txBox="1"/>
          <p:nvPr/>
        </p:nvSpPr>
        <p:spPr>
          <a:xfrm>
            <a:off x="3112851" y="941732"/>
            <a:ext cx="3939702" cy="338554"/>
          </a:xfrm>
          <a:prstGeom prst="rect">
            <a:avLst/>
          </a:prstGeom>
          <a:noFill/>
        </p:spPr>
        <p:txBody>
          <a:bodyPr wrap="square" rtlCol="0">
            <a:spAutoFit/>
          </a:bodyPr>
          <a:lstStyle/>
          <a:p>
            <a:r>
              <a:rPr lang="en-US" sz="1600" b="1" i="1" u="sng" dirty="0" smtClean="0">
                <a:latin typeface="Century Schoolbook" panose="02040604050505020304" pitchFamily="18" charset="0"/>
              </a:rPr>
              <a:t>Flow Duration Curves with EMC</a:t>
            </a:r>
            <a:endParaRPr lang="en-US" sz="1600" b="1" i="1" u="sng" dirty="0">
              <a:latin typeface="Century Schoolbook" panose="02040604050505020304" pitchFamily="18" charset="0"/>
            </a:endParaRPr>
          </a:p>
        </p:txBody>
      </p:sp>
    </p:spTree>
    <p:extLst>
      <p:ext uri="{BB962C8B-B14F-4D97-AF65-F5344CB8AC3E}">
        <p14:creationId xmlns:p14="http://schemas.microsoft.com/office/powerpoint/2010/main" val="33523863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60035" y="4500997"/>
            <a:ext cx="1953002" cy="476442"/>
          </a:xfrm>
          <a:prstGeom prst="rect">
            <a:avLst/>
          </a:prstGeom>
        </p:spPr>
      </p:pic>
      <p:sp>
        <p:nvSpPr>
          <p:cNvPr id="16" name="TextBox 15"/>
          <p:cNvSpPr txBox="1"/>
          <p:nvPr/>
        </p:nvSpPr>
        <p:spPr>
          <a:xfrm>
            <a:off x="249898" y="4739218"/>
            <a:ext cx="4093442" cy="276999"/>
          </a:xfrm>
          <a:prstGeom prst="rect">
            <a:avLst/>
          </a:prstGeom>
          <a:noFill/>
        </p:spPr>
        <p:txBody>
          <a:bodyPr wrap="square" rtlCol="0">
            <a:spAutoFit/>
          </a:bodyPr>
          <a:lstStyle/>
          <a:p>
            <a:r>
              <a:rPr lang="en-AU" sz="1200" dirty="0">
                <a:solidFill>
                  <a:srgbClr val="1268BD"/>
                </a:solidFill>
              </a:rPr>
              <a:t>BRISBANE, AUSTRALIA |  18 - 20 SEPTEMBER 2017</a:t>
            </a:r>
          </a:p>
        </p:txBody>
      </p:sp>
      <p:cxnSp>
        <p:nvCxnSpPr>
          <p:cNvPr id="11" name="Straight Connector 10"/>
          <p:cNvCxnSpPr/>
          <p:nvPr/>
        </p:nvCxnSpPr>
        <p:spPr>
          <a:xfrm flipV="1">
            <a:off x="220762" y="834798"/>
            <a:ext cx="8564690" cy="2858"/>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246442" y="4739218"/>
            <a:ext cx="1284987" cy="276999"/>
          </a:xfrm>
          <a:prstGeom prst="rect">
            <a:avLst/>
          </a:prstGeom>
          <a:noFill/>
        </p:spPr>
        <p:txBody>
          <a:bodyPr wrap="square" rtlCol="0">
            <a:spAutoFit/>
          </a:bodyPr>
          <a:lstStyle/>
          <a:p>
            <a:r>
              <a:rPr lang="en-AU" sz="1200" dirty="0">
                <a:solidFill>
                  <a:srgbClr val="1268BD"/>
                </a:solidFill>
              </a:rPr>
              <a:t>MANAGED BY</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74080" y="130629"/>
            <a:ext cx="668781" cy="648324"/>
          </a:xfrm>
          <a:prstGeom prst="rect">
            <a:avLst/>
          </a:prstGeom>
        </p:spPr>
      </p:pic>
      <p:sp>
        <p:nvSpPr>
          <p:cNvPr id="9" name="Title 8"/>
          <p:cNvSpPr>
            <a:spLocks noGrp="1"/>
          </p:cNvSpPr>
          <p:nvPr>
            <p:ph type="title"/>
          </p:nvPr>
        </p:nvSpPr>
        <p:spPr>
          <a:xfrm>
            <a:off x="482735" y="33906"/>
            <a:ext cx="7886700" cy="789384"/>
          </a:xfrm>
        </p:spPr>
        <p:txBody>
          <a:bodyPr/>
          <a:lstStyle/>
          <a:p>
            <a:r>
              <a:rPr lang="en-US" b="1" dirty="0" smtClean="0">
                <a:solidFill>
                  <a:srgbClr val="FF0000"/>
                </a:solidFill>
                <a:latin typeface="Century Schoolbook" panose="02040604050505020304" pitchFamily="18" charset="0"/>
              </a:rPr>
              <a:t>Results and Discussions</a:t>
            </a:r>
            <a:endParaRPr lang="en-US" b="1" dirty="0">
              <a:solidFill>
                <a:srgbClr val="FF0000"/>
              </a:solidFill>
              <a:latin typeface="Century Schoolbook" panose="02040604050505020304" pitchFamily="18" charset="0"/>
            </a:endParaRPr>
          </a:p>
        </p:txBody>
      </p:sp>
      <p:sp>
        <p:nvSpPr>
          <p:cNvPr id="4" name="Rounded Rectangle 3"/>
          <p:cNvSpPr/>
          <p:nvPr/>
        </p:nvSpPr>
        <p:spPr>
          <a:xfrm>
            <a:off x="87549" y="920013"/>
            <a:ext cx="1457518" cy="471042"/>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latin typeface="Century Schoolbook" panose="02040604050505020304" pitchFamily="18" charset="0"/>
              </a:rPr>
              <a:t>Savkheda</a:t>
            </a:r>
            <a:endParaRPr lang="en-US" sz="1600" dirty="0">
              <a:latin typeface="Century Schoolbook" panose="02040604050505020304" pitchFamily="18" charset="0"/>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12068" y="920013"/>
            <a:ext cx="7223127" cy="3346657"/>
          </a:xfrm>
          <a:prstGeom prst="rect">
            <a:avLst/>
          </a:prstGeom>
        </p:spPr>
      </p:pic>
    </p:spTree>
    <p:extLst>
      <p:ext uri="{BB962C8B-B14F-4D97-AF65-F5344CB8AC3E}">
        <p14:creationId xmlns:p14="http://schemas.microsoft.com/office/powerpoint/2010/main" val="24819940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60035" y="4500997"/>
            <a:ext cx="1953002" cy="476442"/>
          </a:xfrm>
          <a:prstGeom prst="rect">
            <a:avLst/>
          </a:prstGeom>
        </p:spPr>
      </p:pic>
      <p:sp>
        <p:nvSpPr>
          <p:cNvPr id="16" name="TextBox 15"/>
          <p:cNvSpPr txBox="1"/>
          <p:nvPr/>
        </p:nvSpPr>
        <p:spPr>
          <a:xfrm>
            <a:off x="249898" y="4739218"/>
            <a:ext cx="4093442" cy="276999"/>
          </a:xfrm>
          <a:prstGeom prst="rect">
            <a:avLst/>
          </a:prstGeom>
          <a:noFill/>
        </p:spPr>
        <p:txBody>
          <a:bodyPr wrap="square" rtlCol="0">
            <a:spAutoFit/>
          </a:bodyPr>
          <a:lstStyle/>
          <a:p>
            <a:r>
              <a:rPr lang="en-AU" sz="1200" dirty="0">
                <a:solidFill>
                  <a:srgbClr val="1268BD"/>
                </a:solidFill>
              </a:rPr>
              <a:t>BRISBANE, AUSTRALIA |  18 - 20 SEPTEMBER 2017</a:t>
            </a:r>
          </a:p>
        </p:txBody>
      </p:sp>
      <p:cxnSp>
        <p:nvCxnSpPr>
          <p:cNvPr id="11" name="Straight Connector 10"/>
          <p:cNvCxnSpPr/>
          <p:nvPr/>
        </p:nvCxnSpPr>
        <p:spPr>
          <a:xfrm flipV="1">
            <a:off x="220762" y="834798"/>
            <a:ext cx="8564690" cy="2858"/>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246442" y="4739218"/>
            <a:ext cx="1284987" cy="276999"/>
          </a:xfrm>
          <a:prstGeom prst="rect">
            <a:avLst/>
          </a:prstGeom>
          <a:noFill/>
        </p:spPr>
        <p:txBody>
          <a:bodyPr wrap="square" rtlCol="0">
            <a:spAutoFit/>
          </a:bodyPr>
          <a:lstStyle/>
          <a:p>
            <a:r>
              <a:rPr lang="en-AU" sz="1200" dirty="0">
                <a:solidFill>
                  <a:srgbClr val="1268BD"/>
                </a:solidFill>
              </a:rPr>
              <a:t>MANAGED BY</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74080" y="130629"/>
            <a:ext cx="668781" cy="648324"/>
          </a:xfrm>
          <a:prstGeom prst="rect">
            <a:avLst/>
          </a:prstGeom>
        </p:spPr>
      </p:pic>
      <p:sp>
        <p:nvSpPr>
          <p:cNvPr id="9" name="Title 8"/>
          <p:cNvSpPr>
            <a:spLocks noGrp="1"/>
          </p:cNvSpPr>
          <p:nvPr>
            <p:ph type="title"/>
          </p:nvPr>
        </p:nvSpPr>
        <p:spPr>
          <a:xfrm>
            <a:off x="482735" y="33906"/>
            <a:ext cx="7886700" cy="789384"/>
          </a:xfrm>
        </p:spPr>
        <p:txBody>
          <a:bodyPr/>
          <a:lstStyle/>
          <a:p>
            <a:r>
              <a:rPr lang="en-US" b="1" dirty="0" smtClean="0">
                <a:solidFill>
                  <a:srgbClr val="FF0000"/>
                </a:solidFill>
                <a:latin typeface="Century Schoolbook" panose="02040604050505020304" pitchFamily="18" charset="0"/>
              </a:rPr>
              <a:t>Results and Discussions</a:t>
            </a:r>
            <a:endParaRPr lang="en-US" b="1" dirty="0">
              <a:solidFill>
                <a:srgbClr val="FF0000"/>
              </a:solidFill>
              <a:latin typeface="Century Schoolbook" panose="02040604050505020304" pitchFamily="18" charset="0"/>
            </a:endParaRPr>
          </a:p>
        </p:txBody>
      </p:sp>
      <p:sp>
        <p:nvSpPr>
          <p:cNvPr id="4" name="Rounded Rectangle 3"/>
          <p:cNvSpPr/>
          <p:nvPr/>
        </p:nvSpPr>
        <p:spPr>
          <a:xfrm>
            <a:off x="87549" y="920013"/>
            <a:ext cx="1536970" cy="471042"/>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latin typeface="Century Schoolbook" panose="02040604050505020304" pitchFamily="18" charset="0"/>
              </a:rPr>
              <a:t>Savkheda</a:t>
            </a:r>
            <a:endParaRPr lang="en-US" sz="1600" dirty="0">
              <a:latin typeface="Century Schoolbook" panose="02040604050505020304" pitchFamily="18" charset="0"/>
            </a:endParaRPr>
          </a:p>
        </p:txBody>
      </p:sp>
      <p:sp>
        <p:nvSpPr>
          <p:cNvPr id="7" name="TextBox 6"/>
          <p:cNvSpPr txBox="1"/>
          <p:nvPr/>
        </p:nvSpPr>
        <p:spPr>
          <a:xfrm>
            <a:off x="3112850" y="941732"/>
            <a:ext cx="3745149" cy="338554"/>
          </a:xfrm>
          <a:prstGeom prst="rect">
            <a:avLst/>
          </a:prstGeom>
          <a:noFill/>
        </p:spPr>
        <p:txBody>
          <a:bodyPr wrap="square" rtlCol="0">
            <a:spAutoFit/>
          </a:bodyPr>
          <a:lstStyle/>
          <a:p>
            <a:r>
              <a:rPr lang="en-US" sz="1600" b="1" i="1" u="sng" dirty="0" smtClean="0">
                <a:latin typeface="Century Schoolbook" panose="02040604050505020304" pitchFamily="18" charset="0"/>
              </a:rPr>
              <a:t>Flow Duration Curves with EMC</a:t>
            </a:r>
            <a:endParaRPr lang="en-US" sz="1600" b="1" i="1" u="sng" dirty="0">
              <a:latin typeface="Century Schoolbook" panose="02040604050505020304" pitchFamily="18" charset="0"/>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7312" y="1535954"/>
            <a:ext cx="7811590" cy="2591162"/>
          </a:xfrm>
          <a:prstGeom prst="rect">
            <a:avLst/>
          </a:prstGeom>
        </p:spPr>
      </p:pic>
    </p:spTree>
    <p:extLst>
      <p:ext uri="{BB962C8B-B14F-4D97-AF65-F5344CB8AC3E}">
        <p14:creationId xmlns:p14="http://schemas.microsoft.com/office/powerpoint/2010/main" val="4850142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60035" y="4500997"/>
            <a:ext cx="1953002" cy="476442"/>
          </a:xfrm>
          <a:prstGeom prst="rect">
            <a:avLst/>
          </a:prstGeom>
        </p:spPr>
      </p:pic>
      <p:sp>
        <p:nvSpPr>
          <p:cNvPr id="16" name="TextBox 15"/>
          <p:cNvSpPr txBox="1"/>
          <p:nvPr/>
        </p:nvSpPr>
        <p:spPr>
          <a:xfrm>
            <a:off x="249898" y="4739218"/>
            <a:ext cx="4093442" cy="276999"/>
          </a:xfrm>
          <a:prstGeom prst="rect">
            <a:avLst/>
          </a:prstGeom>
          <a:noFill/>
        </p:spPr>
        <p:txBody>
          <a:bodyPr wrap="square" rtlCol="0">
            <a:spAutoFit/>
          </a:bodyPr>
          <a:lstStyle/>
          <a:p>
            <a:r>
              <a:rPr lang="en-AU" sz="1200" dirty="0">
                <a:solidFill>
                  <a:srgbClr val="1268BD"/>
                </a:solidFill>
              </a:rPr>
              <a:t>BRISBANE, AUSTRALIA |  18 - 20 SEPTEMBER 2017</a:t>
            </a:r>
          </a:p>
        </p:txBody>
      </p:sp>
      <p:cxnSp>
        <p:nvCxnSpPr>
          <p:cNvPr id="11" name="Straight Connector 10"/>
          <p:cNvCxnSpPr/>
          <p:nvPr/>
        </p:nvCxnSpPr>
        <p:spPr>
          <a:xfrm flipV="1">
            <a:off x="220762" y="834798"/>
            <a:ext cx="8564690" cy="2858"/>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246442" y="4739218"/>
            <a:ext cx="1284987" cy="276999"/>
          </a:xfrm>
          <a:prstGeom prst="rect">
            <a:avLst/>
          </a:prstGeom>
          <a:noFill/>
        </p:spPr>
        <p:txBody>
          <a:bodyPr wrap="square" rtlCol="0">
            <a:spAutoFit/>
          </a:bodyPr>
          <a:lstStyle/>
          <a:p>
            <a:r>
              <a:rPr lang="en-AU" sz="1200" dirty="0">
                <a:solidFill>
                  <a:srgbClr val="1268BD"/>
                </a:solidFill>
              </a:rPr>
              <a:t>MANAGED BY</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74080" y="130629"/>
            <a:ext cx="668781" cy="648324"/>
          </a:xfrm>
          <a:prstGeom prst="rect">
            <a:avLst/>
          </a:prstGeom>
        </p:spPr>
      </p:pic>
      <p:sp>
        <p:nvSpPr>
          <p:cNvPr id="9" name="Title 8"/>
          <p:cNvSpPr>
            <a:spLocks noGrp="1"/>
          </p:cNvSpPr>
          <p:nvPr>
            <p:ph type="title"/>
          </p:nvPr>
        </p:nvSpPr>
        <p:spPr>
          <a:xfrm>
            <a:off x="482735" y="33906"/>
            <a:ext cx="7886700" cy="789384"/>
          </a:xfrm>
        </p:spPr>
        <p:txBody>
          <a:bodyPr/>
          <a:lstStyle/>
          <a:p>
            <a:r>
              <a:rPr lang="en-US" b="1" dirty="0" smtClean="0">
                <a:solidFill>
                  <a:srgbClr val="FF0000"/>
                </a:solidFill>
                <a:latin typeface="Century Schoolbook" panose="02040604050505020304" pitchFamily="18" charset="0"/>
              </a:rPr>
              <a:t>Results and Discussions</a:t>
            </a:r>
            <a:endParaRPr lang="en-US" b="1" dirty="0">
              <a:solidFill>
                <a:srgbClr val="FF0000"/>
              </a:solidFill>
              <a:latin typeface="Century Schoolbook" panose="02040604050505020304" pitchFamily="18" charset="0"/>
            </a:endParaRPr>
          </a:p>
        </p:txBody>
      </p:sp>
      <p:sp>
        <p:nvSpPr>
          <p:cNvPr id="4" name="Rounded Rectangle 3"/>
          <p:cNvSpPr/>
          <p:nvPr/>
        </p:nvSpPr>
        <p:spPr>
          <a:xfrm>
            <a:off x="87548" y="920013"/>
            <a:ext cx="1535339" cy="471042"/>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latin typeface="Century Schoolbook" panose="02040604050505020304" pitchFamily="18" charset="0"/>
              </a:rPr>
              <a:t>Sarangkheda</a:t>
            </a:r>
            <a:endParaRPr lang="en-US" sz="1600" dirty="0">
              <a:latin typeface="Century Schoolbook" panose="02040604050505020304" pitchFamily="18" charset="0"/>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22888" y="994805"/>
            <a:ext cx="7402749" cy="3447489"/>
          </a:xfrm>
          <a:prstGeom prst="rect">
            <a:avLst/>
          </a:prstGeom>
        </p:spPr>
      </p:pic>
    </p:spTree>
    <p:extLst>
      <p:ext uri="{BB962C8B-B14F-4D97-AF65-F5344CB8AC3E}">
        <p14:creationId xmlns:p14="http://schemas.microsoft.com/office/powerpoint/2010/main" val="35593768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60035" y="4500997"/>
            <a:ext cx="1953002" cy="476442"/>
          </a:xfrm>
          <a:prstGeom prst="rect">
            <a:avLst/>
          </a:prstGeom>
        </p:spPr>
      </p:pic>
      <p:sp>
        <p:nvSpPr>
          <p:cNvPr id="16" name="TextBox 15"/>
          <p:cNvSpPr txBox="1"/>
          <p:nvPr/>
        </p:nvSpPr>
        <p:spPr>
          <a:xfrm>
            <a:off x="249898" y="4739218"/>
            <a:ext cx="4093442" cy="276999"/>
          </a:xfrm>
          <a:prstGeom prst="rect">
            <a:avLst/>
          </a:prstGeom>
          <a:noFill/>
        </p:spPr>
        <p:txBody>
          <a:bodyPr wrap="square" rtlCol="0">
            <a:spAutoFit/>
          </a:bodyPr>
          <a:lstStyle/>
          <a:p>
            <a:r>
              <a:rPr lang="en-AU" sz="1200" dirty="0">
                <a:solidFill>
                  <a:srgbClr val="1268BD"/>
                </a:solidFill>
              </a:rPr>
              <a:t>BRISBANE, AUSTRALIA |  18 - 20 SEPTEMBER 2017</a:t>
            </a:r>
          </a:p>
        </p:txBody>
      </p:sp>
      <p:cxnSp>
        <p:nvCxnSpPr>
          <p:cNvPr id="11" name="Straight Connector 10"/>
          <p:cNvCxnSpPr/>
          <p:nvPr/>
        </p:nvCxnSpPr>
        <p:spPr>
          <a:xfrm flipV="1">
            <a:off x="220762" y="834798"/>
            <a:ext cx="8564690" cy="2858"/>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246442" y="4739218"/>
            <a:ext cx="1284987" cy="276999"/>
          </a:xfrm>
          <a:prstGeom prst="rect">
            <a:avLst/>
          </a:prstGeom>
          <a:noFill/>
        </p:spPr>
        <p:txBody>
          <a:bodyPr wrap="square" rtlCol="0">
            <a:spAutoFit/>
          </a:bodyPr>
          <a:lstStyle/>
          <a:p>
            <a:r>
              <a:rPr lang="en-AU" sz="1200" dirty="0">
                <a:solidFill>
                  <a:srgbClr val="1268BD"/>
                </a:solidFill>
              </a:rPr>
              <a:t>MANAGED BY</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74080" y="130629"/>
            <a:ext cx="668781" cy="648324"/>
          </a:xfrm>
          <a:prstGeom prst="rect">
            <a:avLst/>
          </a:prstGeom>
        </p:spPr>
      </p:pic>
      <p:sp>
        <p:nvSpPr>
          <p:cNvPr id="9" name="Title 8"/>
          <p:cNvSpPr>
            <a:spLocks noGrp="1"/>
          </p:cNvSpPr>
          <p:nvPr>
            <p:ph type="title"/>
          </p:nvPr>
        </p:nvSpPr>
        <p:spPr>
          <a:xfrm>
            <a:off x="482735" y="33906"/>
            <a:ext cx="7886700" cy="789384"/>
          </a:xfrm>
        </p:spPr>
        <p:txBody>
          <a:bodyPr/>
          <a:lstStyle/>
          <a:p>
            <a:r>
              <a:rPr lang="en-US" b="1" dirty="0" smtClean="0">
                <a:solidFill>
                  <a:srgbClr val="FF0000"/>
                </a:solidFill>
                <a:latin typeface="Century Schoolbook" panose="02040604050505020304" pitchFamily="18" charset="0"/>
              </a:rPr>
              <a:t>Results and Discussions</a:t>
            </a:r>
            <a:endParaRPr lang="en-US" b="1" dirty="0">
              <a:solidFill>
                <a:srgbClr val="FF0000"/>
              </a:solidFill>
              <a:latin typeface="Century Schoolbook" panose="02040604050505020304" pitchFamily="18" charset="0"/>
            </a:endParaRPr>
          </a:p>
        </p:txBody>
      </p:sp>
      <p:sp>
        <p:nvSpPr>
          <p:cNvPr id="4" name="Rounded Rectangle 3"/>
          <p:cNvSpPr/>
          <p:nvPr/>
        </p:nvSpPr>
        <p:spPr>
          <a:xfrm>
            <a:off x="87549" y="920013"/>
            <a:ext cx="1536970" cy="471042"/>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latin typeface="Century Schoolbook" panose="02040604050505020304" pitchFamily="18" charset="0"/>
              </a:rPr>
              <a:t>Sarangkheda</a:t>
            </a:r>
            <a:endParaRPr lang="en-US" sz="1600" dirty="0">
              <a:latin typeface="Century Schoolbook" panose="02040604050505020304" pitchFamily="18" charset="0"/>
            </a:endParaRPr>
          </a:p>
        </p:txBody>
      </p:sp>
      <p:sp>
        <p:nvSpPr>
          <p:cNvPr id="7" name="TextBox 6"/>
          <p:cNvSpPr txBox="1"/>
          <p:nvPr/>
        </p:nvSpPr>
        <p:spPr>
          <a:xfrm>
            <a:off x="3112850" y="941732"/>
            <a:ext cx="3735421" cy="338554"/>
          </a:xfrm>
          <a:prstGeom prst="rect">
            <a:avLst/>
          </a:prstGeom>
          <a:noFill/>
        </p:spPr>
        <p:txBody>
          <a:bodyPr wrap="square" rtlCol="0">
            <a:spAutoFit/>
          </a:bodyPr>
          <a:lstStyle/>
          <a:p>
            <a:r>
              <a:rPr lang="en-US" sz="1600" b="1" i="1" u="sng" dirty="0" smtClean="0">
                <a:latin typeface="Century Schoolbook" panose="02040604050505020304" pitchFamily="18" charset="0"/>
              </a:rPr>
              <a:t>Flow Duration Curves with EMC</a:t>
            </a:r>
            <a:endParaRPr lang="en-US" sz="1600" b="1" i="1" u="sng" dirty="0">
              <a:latin typeface="Century Schoolbook" panose="02040604050505020304" pitchFamily="18" charset="0"/>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4917" y="1672402"/>
            <a:ext cx="7916380" cy="2705478"/>
          </a:xfrm>
          <a:prstGeom prst="rect">
            <a:avLst/>
          </a:prstGeom>
        </p:spPr>
      </p:pic>
    </p:spTree>
    <p:extLst>
      <p:ext uri="{BB962C8B-B14F-4D97-AF65-F5344CB8AC3E}">
        <p14:creationId xmlns:p14="http://schemas.microsoft.com/office/powerpoint/2010/main" val="4814695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60035" y="4500997"/>
            <a:ext cx="1953002" cy="476442"/>
          </a:xfrm>
          <a:prstGeom prst="rect">
            <a:avLst/>
          </a:prstGeom>
        </p:spPr>
      </p:pic>
      <p:sp>
        <p:nvSpPr>
          <p:cNvPr id="16" name="TextBox 15"/>
          <p:cNvSpPr txBox="1"/>
          <p:nvPr/>
        </p:nvSpPr>
        <p:spPr>
          <a:xfrm>
            <a:off x="249898" y="4739218"/>
            <a:ext cx="4093442" cy="276999"/>
          </a:xfrm>
          <a:prstGeom prst="rect">
            <a:avLst/>
          </a:prstGeom>
          <a:noFill/>
        </p:spPr>
        <p:txBody>
          <a:bodyPr wrap="square" rtlCol="0">
            <a:spAutoFit/>
          </a:bodyPr>
          <a:lstStyle/>
          <a:p>
            <a:r>
              <a:rPr lang="en-AU" sz="1200" dirty="0">
                <a:solidFill>
                  <a:srgbClr val="1268BD"/>
                </a:solidFill>
              </a:rPr>
              <a:t>BRISBANE, AUSTRALIA |  18 - 20 SEPTEMBER 2017</a:t>
            </a:r>
          </a:p>
        </p:txBody>
      </p:sp>
      <p:cxnSp>
        <p:nvCxnSpPr>
          <p:cNvPr id="11" name="Straight Connector 10"/>
          <p:cNvCxnSpPr/>
          <p:nvPr/>
        </p:nvCxnSpPr>
        <p:spPr>
          <a:xfrm flipV="1">
            <a:off x="220762" y="834798"/>
            <a:ext cx="8564690" cy="2858"/>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246442" y="4739218"/>
            <a:ext cx="1284987" cy="276999"/>
          </a:xfrm>
          <a:prstGeom prst="rect">
            <a:avLst/>
          </a:prstGeom>
          <a:noFill/>
        </p:spPr>
        <p:txBody>
          <a:bodyPr wrap="square" rtlCol="0">
            <a:spAutoFit/>
          </a:bodyPr>
          <a:lstStyle/>
          <a:p>
            <a:r>
              <a:rPr lang="en-AU" sz="1200" dirty="0">
                <a:solidFill>
                  <a:srgbClr val="1268BD"/>
                </a:solidFill>
              </a:rPr>
              <a:t>MANAGED BY</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74080" y="130629"/>
            <a:ext cx="668781" cy="648324"/>
          </a:xfrm>
          <a:prstGeom prst="rect">
            <a:avLst/>
          </a:prstGeom>
        </p:spPr>
      </p:pic>
      <p:sp>
        <p:nvSpPr>
          <p:cNvPr id="9" name="Title 8"/>
          <p:cNvSpPr>
            <a:spLocks noGrp="1"/>
          </p:cNvSpPr>
          <p:nvPr>
            <p:ph type="title"/>
          </p:nvPr>
        </p:nvSpPr>
        <p:spPr>
          <a:xfrm>
            <a:off x="482735" y="33906"/>
            <a:ext cx="7886700" cy="789384"/>
          </a:xfrm>
        </p:spPr>
        <p:txBody>
          <a:bodyPr>
            <a:normAutofit/>
          </a:bodyPr>
          <a:lstStyle/>
          <a:p>
            <a:r>
              <a:rPr lang="en-US" sz="3600" b="1" dirty="0" smtClean="0">
                <a:solidFill>
                  <a:srgbClr val="FF0000"/>
                </a:solidFill>
                <a:latin typeface="Century Schoolbook" panose="02040604050505020304" pitchFamily="18" charset="0"/>
              </a:rPr>
              <a:t>Eutrophication in Tapi River</a:t>
            </a:r>
            <a:endParaRPr lang="en-US" sz="3600" b="1" dirty="0">
              <a:solidFill>
                <a:srgbClr val="FF0000"/>
              </a:solidFill>
              <a:latin typeface="Century Schoolbook" panose="02040604050505020304" pitchFamily="18" charset="0"/>
            </a:endParaRPr>
          </a:p>
        </p:txBody>
      </p:sp>
      <p:pic>
        <p:nvPicPr>
          <p:cNvPr id="3" name="Picture 2"/>
          <p:cNvPicPr>
            <a:picLocks noChangeAspect="1"/>
          </p:cNvPicPr>
          <p:nvPr/>
        </p:nvPicPr>
        <p:blipFill>
          <a:blip r:embed="rId4"/>
          <a:stretch>
            <a:fillRect/>
          </a:stretch>
        </p:blipFill>
        <p:spPr>
          <a:xfrm>
            <a:off x="249899" y="936424"/>
            <a:ext cx="4373626" cy="2225066"/>
          </a:xfrm>
          <a:prstGeom prst="rect">
            <a:avLst/>
          </a:prstGeom>
        </p:spPr>
      </p:pic>
      <p:pic>
        <p:nvPicPr>
          <p:cNvPr id="4" name="Picture 3"/>
          <p:cNvPicPr>
            <a:picLocks noChangeAspect="1"/>
          </p:cNvPicPr>
          <p:nvPr/>
        </p:nvPicPr>
        <p:blipFill>
          <a:blip r:embed="rId5"/>
          <a:stretch>
            <a:fillRect/>
          </a:stretch>
        </p:blipFill>
        <p:spPr>
          <a:xfrm>
            <a:off x="4617659" y="2175396"/>
            <a:ext cx="4351599" cy="2133957"/>
          </a:xfrm>
          <a:prstGeom prst="rect">
            <a:avLst/>
          </a:prstGeom>
        </p:spPr>
      </p:pic>
    </p:spTree>
    <p:extLst>
      <p:ext uri="{BB962C8B-B14F-4D97-AF65-F5344CB8AC3E}">
        <p14:creationId xmlns:p14="http://schemas.microsoft.com/office/powerpoint/2010/main" val="35607905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60035" y="4500997"/>
            <a:ext cx="1953002" cy="476442"/>
          </a:xfrm>
          <a:prstGeom prst="rect">
            <a:avLst/>
          </a:prstGeom>
        </p:spPr>
      </p:pic>
      <p:sp>
        <p:nvSpPr>
          <p:cNvPr id="16" name="TextBox 15"/>
          <p:cNvSpPr txBox="1"/>
          <p:nvPr/>
        </p:nvSpPr>
        <p:spPr>
          <a:xfrm>
            <a:off x="249898" y="4739218"/>
            <a:ext cx="4093442" cy="276999"/>
          </a:xfrm>
          <a:prstGeom prst="rect">
            <a:avLst/>
          </a:prstGeom>
          <a:noFill/>
        </p:spPr>
        <p:txBody>
          <a:bodyPr wrap="square" rtlCol="0">
            <a:spAutoFit/>
          </a:bodyPr>
          <a:lstStyle/>
          <a:p>
            <a:r>
              <a:rPr lang="en-AU" sz="1200" dirty="0">
                <a:solidFill>
                  <a:srgbClr val="1268BD"/>
                </a:solidFill>
              </a:rPr>
              <a:t>BRISBANE, AUSTRALIA |  18 - 20 SEPTEMBER 2017</a:t>
            </a:r>
          </a:p>
        </p:txBody>
      </p:sp>
      <p:cxnSp>
        <p:nvCxnSpPr>
          <p:cNvPr id="11" name="Straight Connector 10"/>
          <p:cNvCxnSpPr/>
          <p:nvPr/>
        </p:nvCxnSpPr>
        <p:spPr>
          <a:xfrm flipV="1">
            <a:off x="220762" y="834798"/>
            <a:ext cx="8564690" cy="2858"/>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246442" y="4739218"/>
            <a:ext cx="1284987" cy="276999"/>
          </a:xfrm>
          <a:prstGeom prst="rect">
            <a:avLst/>
          </a:prstGeom>
          <a:noFill/>
        </p:spPr>
        <p:txBody>
          <a:bodyPr wrap="square" rtlCol="0">
            <a:spAutoFit/>
          </a:bodyPr>
          <a:lstStyle/>
          <a:p>
            <a:r>
              <a:rPr lang="en-AU" sz="1200" dirty="0">
                <a:solidFill>
                  <a:srgbClr val="1268BD"/>
                </a:solidFill>
              </a:rPr>
              <a:t>MANAGED BY</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74080" y="130629"/>
            <a:ext cx="668781" cy="648324"/>
          </a:xfrm>
          <a:prstGeom prst="rect">
            <a:avLst/>
          </a:prstGeom>
        </p:spPr>
      </p:pic>
      <p:sp>
        <p:nvSpPr>
          <p:cNvPr id="9" name="Title 8"/>
          <p:cNvSpPr>
            <a:spLocks noGrp="1"/>
          </p:cNvSpPr>
          <p:nvPr>
            <p:ph type="title"/>
          </p:nvPr>
        </p:nvSpPr>
        <p:spPr>
          <a:xfrm>
            <a:off x="482735" y="33906"/>
            <a:ext cx="7886700" cy="789384"/>
          </a:xfrm>
        </p:spPr>
        <p:txBody>
          <a:bodyPr>
            <a:normAutofit/>
          </a:bodyPr>
          <a:lstStyle/>
          <a:p>
            <a:r>
              <a:rPr lang="en-US" sz="3600" b="1" dirty="0" smtClean="0">
                <a:solidFill>
                  <a:srgbClr val="FF0000"/>
                </a:solidFill>
                <a:latin typeface="Century Schoolbook" panose="02040604050505020304" pitchFamily="18" charset="0"/>
              </a:rPr>
              <a:t>Outline of the presentation</a:t>
            </a:r>
            <a:endParaRPr lang="en-US" sz="3600" b="1" dirty="0">
              <a:solidFill>
                <a:srgbClr val="FF0000"/>
              </a:solidFill>
              <a:latin typeface="Century Schoolbook" panose="02040604050505020304" pitchFamily="18" charset="0"/>
            </a:endParaRPr>
          </a:p>
        </p:txBody>
      </p:sp>
      <p:sp>
        <p:nvSpPr>
          <p:cNvPr id="12" name="Content Placeholder 11"/>
          <p:cNvSpPr>
            <a:spLocks noGrp="1"/>
          </p:cNvSpPr>
          <p:nvPr>
            <p:ph idx="1"/>
          </p:nvPr>
        </p:nvSpPr>
        <p:spPr>
          <a:xfrm>
            <a:off x="628650" y="920013"/>
            <a:ext cx="7886700" cy="3712710"/>
          </a:xfrm>
        </p:spPr>
        <p:txBody>
          <a:bodyPr>
            <a:normAutofit/>
          </a:bodyPr>
          <a:lstStyle/>
          <a:p>
            <a:pPr algn="just"/>
            <a:r>
              <a:rPr lang="en-US" sz="2400" dirty="0" smtClean="0">
                <a:solidFill>
                  <a:srgbClr val="3366FF"/>
                </a:solidFill>
                <a:latin typeface="Century Schoolbook" panose="02040604050505020304" pitchFamily="18" charset="0"/>
              </a:rPr>
              <a:t>Introduction</a:t>
            </a:r>
          </a:p>
          <a:p>
            <a:pPr algn="just"/>
            <a:r>
              <a:rPr lang="en-US" sz="2400" dirty="0" smtClean="0">
                <a:solidFill>
                  <a:srgbClr val="3366FF"/>
                </a:solidFill>
                <a:latin typeface="Century Schoolbook" panose="02040604050505020304" pitchFamily="18" charset="0"/>
              </a:rPr>
              <a:t>Study Area and Data Collection</a:t>
            </a:r>
          </a:p>
          <a:p>
            <a:pPr algn="just"/>
            <a:r>
              <a:rPr lang="en-US" sz="2400" dirty="0" smtClean="0">
                <a:solidFill>
                  <a:srgbClr val="3366FF"/>
                </a:solidFill>
                <a:latin typeface="Century Schoolbook" panose="02040604050505020304" pitchFamily="18" charset="0"/>
              </a:rPr>
              <a:t>Methodology </a:t>
            </a:r>
          </a:p>
          <a:p>
            <a:pPr algn="just"/>
            <a:r>
              <a:rPr lang="en-US" sz="2400" dirty="0" smtClean="0">
                <a:solidFill>
                  <a:srgbClr val="3366FF"/>
                </a:solidFill>
                <a:latin typeface="Century Schoolbook" panose="02040604050505020304" pitchFamily="18" charset="0"/>
              </a:rPr>
              <a:t>Results and Discussion </a:t>
            </a:r>
          </a:p>
          <a:p>
            <a:pPr algn="just"/>
            <a:r>
              <a:rPr lang="en-US" sz="2400" dirty="0" smtClean="0">
                <a:solidFill>
                  <a:srgbClr val="3366FF"/>
                </a:solidFill>
                <a:latin typeface="Century Schoolbook" panose="02040604050505020304" pitchFamily="18" charset="0"/>
              </a:rPr>
              <a:t>Conclusions</a:t>
            </a:r>
          </a:p>
          <a:p>
            <a:pPr algn="just"/>
            <a:endParaRPr lang="en-US" sz="2400" dirty="0">
              <a:latin typeface="Century Schoolbook" panose="02040604050505020304" pitchFamily="18" charset="0"/>
            </a:endParaRPr>
          </a:p>
        </p:txBody>
      </p:sp>
    </p:spTree>
    <p:extLst>
      <p:ext uri="{BB962C8B-B14F-4D97-AF65-F5344CB8AC3E}">
        <p14:creationId xmlns:p14="http://schemas.microsoft.com/office/powerpoint/2010/main" val="1408555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60035" y="4500997"/>
            <a:ext cx="1953002" cy="476442"/>
          </a:xfrm>
          <a:prstGeom prst="rect">
            <a:avLst/>
          </a:prstGeom>
        </p:spPr>
      </p:pic>
      <p:sp>
        <p:nvSpPr>
          <p:cNvPr id="16" name="TextBox 15"/>
          <p:cNvSpPr txBox="1"/>
          <p:nvPr/>
        </p:nvSpPr>
        <p:spPr>
          <a:xfrm>
            <a:off x="249898" y="4739218"/>
            <a:ext cx="4093442" cy="276999"/>
          </a:xfrm>
          <a:prstGeom prst="rect">
            <a:avLst/>
          </a:prstGeom>
          <a:noFill/>
        </p:spPr>
        <p:txBody>
          <a:bodyPr wrap="square" rtlCol="0">
            <a:spAutoFit/>
          </a:bodyPr>
          <a:lstStyle/>
          <a:p>
            <a:r>
              <a:rPr lang="en-AU" sz="1200" dirty="0">
                <a:solidFill>
                  <a:srgbClr val="1268BD"/>
                </a:solidFill>
              </a:rPr>
              <a:t>BRISBANE, AUSTRALIA |  18 - 20 SEPTEMBER 2017</a:t>
            </a:r>
          </a:p>
        </p:txBody>
      </p:sp>
      <p:cxnSp>
        <p:nvCxnSpPr>
          <p:cNvPr id="11" name="Straight Connector 10"/>
          <p:cNvCxnSpPr/>
          <p:nvPr/>
        </p:nvCxnSpPr>
        <p:spPr>
          <a:xfrm flipV="1">
            <a:off x="220762" y="834798"/>
            <a:ext cx="8564690" cy="2858"/>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246442" y="4739218"/>
            <a:ext cx="1284987" cy="276999"/>
          </a:xfrm>
          <a:prstGeom prst="rect">
            <a:avLst/>
          </a:prstGeom>
          <a:noFill/>
        </p:spPr>
        <p:txBody>
          <a:bodyPr wrap="square" rtlCol="0">
            <a:spAutoFit/>
          </a:bodyPr>
          <a:lstStyle/>
          <a:p>
            <a:r>
              <a:rPr lang="en-AU" sz="1200" dirty="0">
                <a:solidFill>
                  <a:srgbClr val="1268BD"/>
                </a:solidFill>
              </a:rPr>
              <a:t>MANAGED BY</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74080" y="130629"/>
            <a:ext cx="668781" cy="648324"/>
          </a:xfrm>
          <a:prstGeom prst="rect">
            <a:avLst/>
          </a:prstGeom>
        </p:spPr>
      </p:pic>
      <p:sp>
        <p:nvSpPr>
          <p:cNvPr id="9" name="Title 8"/>
          <p:cNvSpPr>
            <a:spLocks noGrp="1"/>
          </p:cNvSpPr>
          <p:nvPr>
            <p:ph type="title"/>
          </p:nvPr>
        </p:nvSpPr>
        <p:spPr>
          <a:xfrm>
            <a:off x="482735" y="33906"/>
            <a:ext cx="7886700" cy="789384"/>
          </a:xfrm>
        </p:spPr>
        <p:txBody>
          <a:bodyPr>
            <a:normAutofit/>
          </a:bodyPr>
          <a:lstStyle/>
          <a:p>
            <a:r>
              <a:rPr lang="en-US" sz="3200" b="1" dirty="0" smtClean="0">
                <a:solidFill>
                  <a:srgbClr val="FF0000"/>
                </a:solidFill>
                <a:latin typeface="Century Schoolbook" panose="02040604050505020304" pitchFamily="18" charset="0"/>
              </a:rPr>
              <a:t>Conclusions</a:t>
            </a:r>
            <a:endParaRPr lang="en-US" sz="3200" b="1" dirty="0">
              <a:solidFill>
                <a:srgbClr val="FF0000"/>
              </a:solidFill>
              <a:latin typeface="Century Schoolbook" panose="02040604050505020304" pitchFamily="18" charset="0"/>
            </a:endParaRPr>
          </a:p>
        </p:txBody>
      </p:sp>
      <p:sp>
        <p:nvSpPr>
          <p:cNvPr id="10" name="Content Placeholder 11"/>
          <p:cNvSpPr txBox="1">
            <a:spLocks/>
          </p:cNvSpPr>
          <p:nvPr/>
        </p:nvSpPr>
        <p:spPr>
          <a:xfrm>
            <a:off x="356161" y="1026508"/>
            <a:ext cx="7886700" cy="3712710"/>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sz="2400" dirty="0" smtClean="0">
                <a:solidFill>
                  <a:srgbClr val="3366FF"/>
                </a:solidFill>
                <a:latin typeface="Century Schoolbook" panose="02040604050505020304" pitchFamily="18" charset="0"/>
              </a:rPr>
              <a:t>Actual mean annual runoff at </a:t>
            </a:r>
            <a:r>
              <a:rPr lang="en-US" sz="2400" dirty="0" err="1" smtClean="0">
                <a:solidFill>
                  <a:srgbClr val="3366FF"/>
                </a:solidFill>
                <a:latin typeface="Century Schoolbook" panose="02040604050505020304" pitchFamily="18" charset="0"/>
              </a:rPr>
              <a:t>Burhanpur</a:t>
            </a:r>
            <a:r>
              <a:rPr lang="en-US" sz="2400" dirty="0" smtClean="0">
                <a:solidFill>
                  <a:srgbClr val="3366FF"/>
                </a:solidFill>
                <a:latin typeface="Century Schoolbook" panose="02040604050505020304" pitchFamily="18" charset="0"/>
              </a:rPr>
              <a:t>, </a:t>
            </a:r>
            <a:r>
              <a:rPr lang="en-US" sz="2400" dirty="0" err="1" smtClean="0">
                <a:solidFill>
                  <a:srgbClr val="3366FF"/>
                </a:solidFill>
                <a:latin typeface="Century Schoolbook" panose="02040604050505020304" pitchFamily="18" charset="0"/>
              </a:rPr>
              <a:t>Savkheda</a:t>
            </a:r>
            <a:r>
              <a:rPr lang="en-US" sz="2400" dirty="0" smtClean="0">
                <a:solidFill>
                  <a:srgbClr val="3366FF"/>
                </a:solidFill>
                <a:latin typeface="Century Schoolbook" panose="02040604050505020304" pitchFamily="18" charset="0"/>
              </a:rPr>
              <a:t> and </a:t>
            </a:r>
            <a:r>
              <a:rPr lang="en-US" sz="2400" dirty="0" err="1" smtClean="0">
                <a:solidFill>
                  <a:srgbClr val="3366FF"/>
                </a:solidFill>
                <a:latin typeface="Century Schoolbook" panose="02040604050505020304" pitchFamily="18" charset="0"/>
              </a:rPr>
              <a:t>Saragkheda</a:t>
            </a:r>
            <a:r>
              <a:rPr lang="en-US" sz="2400" dirty="0" smtClean="0">
                <a:solidFill>
                  <a:srgbClr val="3366FF"/>
                </a:solidFill>
                <a:latin typeface="Century Schoolbook" panose="02040604050505020304" pitchFamily="18" charset="0"/>
              </a:rPr>
              <a:t> is 4317, 8043 and 8404 MCM.</a:t>
            </a:r>
          </a:p>
          <a:p>
            <a:pPr algn="just"/>
            <a:r>
              <a:rPr lang="en-US" sz="2400" dirty="0" smtClean="0">
                <a:solidFill>
                  <a:srgbClr val="FF0000"/>
                </a:solidFill>
                <a:latin typeface="Century Schoolbook" panose="02040604050505020304" pitchFamily="18" charset="0"/>
              </a:rPr>
              <a:t>Required MAR for natural management of the </a:t>
            </a:r>
            <a:r>
              <a:rPr lang="en-US" sz="2400" dirty="0" err="1" smtClean="0">
                <a:solidFill>
                  <a:srgbClr val="FF0000"/>
                </a:solidFill>
                <a:latin typeface="Century Schoolbook" panose="02040604050505020304" pitchFamily="18" charset="0"/>
              </a:rPr>
              <a:t>Tapi</a:t>
            </a:r>
            <a:r>
              <a:rPr lang="en-US" sz="2400" dirty="0" smtClean="0">
                <a:solidFill>
                  <a:srgbClr val="FF0000"/>
                </a:solidFill>
                <a:latin typeface="Century Schoolbook" panose="02040604050505020304" pitchFamily="18" charset="0"/>
              </a:rPr>
              <a:t> river is 50.1%, 52.2% and 56.1 % of actual MAR respectively </a:t>
            </a:r>
            <a:r>
              <a:rPr lang="en-US" sz="2400" dirty="0" err="1">
                <a:solidFill>
                  <a:srgbClr val="FF0000"/>
                </a:solidFill>
                <a:latin typeface="Century Schoolbook" panose="02040604050505020304" pitchFamily="18" charset="0"/>
              </a:rPr>
              <a:t>Burhanpur</a:t>
            </a:r>
            <a:r>
              <a:rPr lang="en-US" sz="2400" dirty="0">
                <a:solidFill>
                  <a:srgbClr val="FF0000"/>
                </a:solidFill>
                <a:latin typeface="Century Schoolbook" panose="02040604050505020304" pitchFamily="18" charset="0"/>
              </a:rPr>
              <a:t>, </a:t>
            </a:r>
            <a:r>
              <a:rPr lang="en-US" sz="2400" dirty="0" err="1">
                <a:solidFill>
                  <a:srgbClr val="FF0000"/>
                </a:solidFill>
                <a:latin typeface="Century Schoolbook" panose="02040604050505020304" pitchFamily="18" charset="0"/>
              </a:rPr>
              <a:t>Savkheda</a:t>
            </a:r>
            <a:r>
              <a:rPr lang="en-US" sz="2400" dirty="0">
                <a:solidFill>
                  <a:srgbClr val="FF0000"/>
                </a:solidFill>
                <a:latin typeface="Century Schoolbook" panose="02040604050505020304" pitchFamily="18" charset="0"/>
              </a:rPr>
              <a:t> and </a:t>
            </a:r>
            <a:r>
              <a:rPr lang="en-US" sz="2400" dirty="0" err="1">
                <a:solidFill>
                  <a:srgbClr val="FF0000"/>
                </a:solidFill>
                <a:latin typeface="Century Schoolbook" panose="02040604050505020304" pitchFamily="18" charset="0"/>
              </a:rPr>
              <a:t>Saragkheda</a:t>
            </a:r>
            <a:r>
              <a:rPr lang="en-US" sz="2400" dirty="0">
                <a:solidFill>
                  <a:srgbClr val="FF0000"/>
                </a:solidFill>
                <a:latin typeface="Century Schoolbook" panose="02040604050505020304" pitchFamily="18" charset="0"/>
              </a:rPr>
              <a:t> </a:t>
            </a:r>
            <a:r>
              <a:rPr lang="en-US" sz="2400" dirty="0" smtClean="0">
                <a:solidFill>
                  <a:srgbClr val="FF0000"/>
                </a:solidFill>
                <a:latin typeface="Century Schoolbook" panose="02040604050505020304" pitchFamily="18" charset="0"/>
              </a:rPr>
              <a:t>station.</a:t>
            </a:r>
            <a:r>
              <a:rPr lang="en-US" sz="2400" dirty="0" smtClean="0">
                <a:solidFill>
                  <a:srgbClr val="3366FF"/>
                </a:solidFill>
                <a:latin typeface="Century Schoolbook" panose="02040604050505020304" pitchFamily="18" charset="0"/>
              </a:rPr>
              <a:t> </a:t>
            </a:r>
          </a:p>
          <a:p>
            <a:pPr algn="just"/>
            <a:r>
              <a:rPr lang="en-US" sz="2400" dirty="0" smtClean="0">
                <a:solidFill>
                  <a:srgbClr val="3366FF"/>
                </a:solidFill>
                <a:latin typeface="Century Schoolbook" panose="02040604050505020304" pitchFamily="18" charset="0"/>
              </a:rPr>
              <a:t>If MAR fall below 0.7%, 1.6% and 1.4% of actual MAR </a:t>
            </a:r>
            <a:r>
              <a:rPr lang="en-US" sz="2400" dirty="0">
                <a:solidFill>
                  <a:srgbClr val="3366FF"/>
                </a:solidFill>
                <a:latin typeface="Century Schoolbook" panose="02040604050505020304" pitchFamily="18" charset="0"/>
              </a:rPr>
              <a:t>respectively </a:t>
            </a:r>
            <a:r>
              <a:rPr lang="en-US" sz="2400" dirty="0" err="1">
                <a:solidFill>
                  <a:srgbClr val="3366FF"/>
                </a:solidFill>
                <a:latin typeface="Century Schoolbook" panose="02040604050505020304" pitchFamily="18" charset="0"/>
              </a:rPr>
              <a:t>Burhanpur</a:t>
            </a:r>
            <a:r>
              <a:rPr lang="en-US" sz="2400" dirty="0">
                <a:solidFill>
                  <a:srgbClr val="3366FF"/>
                </a:solidFill>
                <a:latin typeface="Century Schoolbook" panose="02040604050505020304" pitchFamily="18" charset="0"/>
              </a:rPr>
              <a:t>, </a:t>
            </a:r>
            <a:r>
              <a:rPr lang="en-US" sz="2400" dirty="0" err="1">
                <a:solidFill>
                  <a:srgbClr val="3366FF"/>
                </a:solidFill>
                <a:latin typeface="Century Schoolbook" panose="02040604050505020304" pitchFamily="18" charset="0"/>
              </a:rPr>
              <a:t>Savkheda</a:t>
            </a:r>
            <a:r>
              <a:rPr lang="en-US" sz="2400" dirty="0">
                <a:solidFill>
                  <a:srgbClr val="3366FF"/>
                </a:solidFill>
                <a:latin typeface="Century Schoolbook" panose="02040604050505020304" pitchFamily="18" charset="0"/>
              </a:rPr>
              <a:t> and </a:t>
            </a:r>
            <a:r>
              <a:rPr lang="en-US" sz="2400" dirty="0" err="1">
                <a:solidFill>
                  <a:srgbClr val="3366FF"/>
                </a:solidFill>
                <a:latin typeface="Century Schoolbook" panose="02040604050505020304" pitchFamily="18" charset="0"/>
              </a:rPr>
              <a:t>Saragkheda</a:t>
            </a:r>
            <a:r>
              <a:rPr lang="en-US" sz="2400" dirty="0">
                <a:solidFill>
                  <a:srgbClr val="3366FF"/>
                </a:solidFill>
                <a:latin typeface="Century Schoolbook" panose="02040604050505020304" pitchFamily="18" charset="0"/>
              </a:rPr>
              <a:t> </a:t>
            </a:r>
            <a:r>
              <a:rPr lang="en-US" sz="2400" dirty="0" smtClean="0">
                <a:solidFill>
                  <a:srgbClr val="3366FF"/>
                </a:solidFill>
                <a:latin typeface="Century Schoolbook" panose="02040604050505020304" pitchFamily="18" charset="0"/>
              </a:rPr>
              <a:t>station, then river will reach to the critically modified state at that location and hence, total </a:t>
            </a:r>
            <a:r>
              <a:rPr lang="en-US" sz="2400" dirty="0" err="1" smtClean="0">
                <a:solidFill>
                  <a:srgbClr val="3366FF"/>
                </a:solidFill>
                <a:latin typeface="Century Schoolbook" panose="02040604050505020304" pitchFamily="18" charset="0"/>
              </a:rPr>
              <a:t>natual</a:t>
            </a:r>
            <a:r>
              <a:rPr lang="en-US" sz="2400" dirty="0" smtClean="0">
                <a:solidFill>
                  <a:srgbClr val="3366FF"/>
                </a:solidFill>
                <a:latin typeface="Century Schoolbook" panose="02040604050505020304" pitchFamily="18" charset="0"/>
              </a:rPr>
              <a:t> habitant and biota will lost. </a:t>
            </a:r>
          </a:p>
          <a:p>
            <a:pPr marL="0" indent="0" algn="just">
              <a:buNone/>
            </a:pPr>
            <a:endParaRPr lang="en-US" sz="2400" dirty="0">
              <a:latin typeface="Century Schoolbook" panose="02040604050505020304" pitchFamily="18" charset="0"/>
            </a:endParaRPr>
          </a:p>
        </p:txBody>
      </p:sp>
    </p:spTree>
    <p:extLst>
      <p:ext uri="{BB962C8B-B14F-4D97-AF65-F5344CB8AC3E}">
        <p14:creationId xmlns:p14="http://schemas.microsoft.com/office/powerpoint/2010/main" val="270206947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60035" y="4500997"/>
            <a:ext cx="1953002" cy="476442"/>
          </a:xfrm>
          <a:prstGeom prst="rect">
            <a:avLst/>
          </a:prstGeom>
        </p:spPr>
      </p:pic>
      <p:sp>
        <p:nvSpPr>
          <p:cNvPr id="16" name="TextBox 15"/>
          <p:cNvSpPr txBox="1"/>
          <p:nvPr/>
        </p:nvSpPr>
        <p:spPr>
          <a:xfrm>
            <a:off x="249898" y="4739218"/>
            <a:ext cx="4093442" cy="276999"/>
          </a:xfrm>
          <a:prstGeom prst="rect">
            <a:avLst/>
          </a:prstGeom>
          <a:noFill/>
        </p:spPr>
        <p:txBody>
          <a:bodyPr wrap="square" rtlCol="0">
            <a:spAutoFit/>
          </a:bodyPr>
          <a:lstStyle/>
          <a:p>
            <a:r>
              <a:rPr lang="en-AU" sz="1200" dirty="0">
                <a:solidFill>
                  <a:srgbClr val="1268BD"/>
                </a:solidFill>
              </a:rPr>
              <a:t>BRISBANE, AUSTRALIA |  18 - 20 SEPTEMBER 2017</a:t>
            </a:r>
          </a:p>
        </p:txBody>
      </p:sp>
      <p:cxnSp>
        <p:nvCxnSpPr>
          <p:cNvPr id="11" name="Straight Connector 10"/>
          <p:cNvCxnSpPr/>
          <p:nvPr/>
        </p:nvCxnSpPr>
        <p:spPr>
          <a:xfrm flipV="1">
            <a:off x="220762" y="834798"/>
            <a:ext cx="8564690" cy="2858"/>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246442" y="4739218"/>
            <a:ext cx="1284987" cy="276999"/>
          </a:xfrm>
          <a:prstGeom prst="rect">
            <a:avLst/>
          </a:prstGeom>
          <a:noFill/>
        </p:spPr>
        <p:txBody>
          <a:bodyPr wrap="square" rtlCol="0">
            <a:spAutoFit/>
          </a:bodyPr>
          <a:lstStyle/>
          <a:p>
            <a:r>
              <a:rPr lang="en-AU" sz="1200" dirty="0">
                <a:solidFill>
                  <a:srgbClr val="1268BD"/>
                </a:solidFill>
              </a:rPr>
              <a:t>MANAGED BY</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74080" y="130629"/>
            <a:ext cx="668781" cy="648324"/>
          </a:xfrm>
          <a:prstGeom prst="rect">
            <a:avLst/>
          </a:prstGeom>
        </p:spPr>
      </p:pic>
      <p:sp>
        <p:nvSpPr>
          <p:cNvPr id="9" name="Title 8"/>
          <p:cNvSpPr>
            <a:spLocks noGrp="1"/>
          </p:cNvSpPr>
          <p:nvPr>
            <p:ph type="title"/>
          </p:nvPr>
        </p:nvSpPr>
        <p:spPr>
          <a:xfrm>
            <a:off x="482735" y="33906"/>
            <a:ext cx="7886700" cy="789384"/>
          </a:xfrm>
        </p:spPr>
        <p:txBody>
          <a:bodyPr>
            <a:normAutofit/>
          </a:bodyPr>
          <a:lstStyle/>
          <a:p>
            <a:r>
              <a:rPr lang="en-US" sz="3600" b="1" dirty="0" smtClean="0">
                <a:solidFill>
                  <a:srgbClr val="FF0000"/>
                </a:solidFill>
                <a:latin typeface="Century Schoolbook" panose="02040604050505020304" pitchFamily="18" charset="0"/>
              </a:rPr>
              <a:t>Acknowledgment </a:t>
            </a:r>
            <a:endParaRPr lang="en-US" sz="3600" b="1" dirty="0">
              <a:solidFill>
                <a:srgbClr val="FF0000"/>
              </a:solidFill>
              <a:latin typeface="Century Schoolbook" panose="02040604050505020304" pitchFamily="18" charset="0"/>
            </a:endParaRPr>
          </a:p>
        </p:txBody>
      </p:sp>
      <p:sp>
        <p:nvSpPr>
          <p:cNvPr id="10" name="Title 8"/>
          <p:cNvSpPr txBox="1">
            <a:spLocks/>
          </p:cNvSpPr>
          <p:nvPr/>
        </p:nvSpPr>
        <p:spPr>
          <a:xfrm>
            <a:off x="399990" y="1858989"/>
            <a:ext cx="7886700" cy="789384"/>
          </a:xfrm>
          <a:prstGeom prst="rect">
            <a:avLst/>
          </a:prstGeom>
        </p:spPr>
        <p:txBody>
          <a:bodyPr vert="horz" lIns="91440" tIns="45720" rIns="91440" bIns="45720" rtlCol="0" anchor="ctr">
            <a:normAutofit fontScale="5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smtClean="0">
                <a:solidFill>
                  <a:srgbClr val="1268BD"/>
                </a:solidFill>
                <a:latin typeface="Century Schoolbook" panose="02040604050505020304" pitchFamily="18" charset="0"/>
              </a:rPr>
              <a:t>Centre of Excellence on Water Resources and Flood Management at SVNIT </a:t>
            </a:r>
            <a:r>
              <a:rPr lang="en-US" sz="3600" b="1" dirty="0" err="1" smtClean="0">
                <a:solidFill>
                  <a:srgbClr val="1268BD"/>
                </a:solidFill>
                <a:latin typeface="Century Schoolbook" panose="02040604050505020304" pitchFamily="18" charset="0"/>
              </a:rPr>
              <a:t>Surat</a:t>
            </a:r>
            <a:r>
              <a:rPr lang="en-US" sz="3600" b="1" dirty="0" smtClean="0">
                <a:solidFill>
                  <a:srgbClr val="1268BD"/>
                </a:solidFill>
                <a:latin typeface="Century Schoolbook" panose="02040604050505020304" pitchFamily="18" charset="0"/>
              </a:rPr>
              <a:t> for providing data and other support </a:t>
            </a:r>
            <a:endParaRPr lang="en-US" sz="3600" b="1" dirty="0">
              <a:solidFill>
                <a:srgbClr val="1268BD"/>
              </a:solidFill>
              <a:latin typeface="Century Schoolbook" panose="02040604050505020304" pitchFamily="18" charset="0"/>
            </a:endParaRPr>
          </a:p>
        </p:txBody>
      </p:sp>
    </p:spTree>
    <p:extLst>
      <p:ext uri="{BB962C8B-B14F-4D97-AF65-F5344CB8AC3E}">
        <p14:creationId xmlns:p14="http://schemas.microsoft.com/office/powerpoint/2010/main" val="302985128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60035" y="4500997"/>
            <a:ext cx="1953002" cy="476442"/>
          </a:xfrm>
          <a:prstGeom prst="rect">
            <a:avLst/>
          </a:prstGeom>
        </p:spPr>
      </p:pic>
      <p:sp>
        <p:nvSpPr>
          <p:cNvPr id="16" name="TextBox 15"/>
          <p:cNvSpPr txBox="1"/>
          <p:nvPr/>
        </p:nvSpPr>
        <p:spPr>
          <a:xfrm>
            <a:off x="249898" y="4739218"/>
            <a:ext cx="4093442" cy="276999"/>
          </a:xfrm>
          <a:prstGeom prst="rect">
            <a:avLst/>
          </a:prstGeom>
          <a:noFill/>
        </p:spPr>
        <p:txBody>
          <a:bodyPr wrap="square" rtlCol="0">
            <a:spAutoFit/>
          </a:bodyPr>
          <a:lstStyle/>
          <a:p>
            <a:r>
              <a:rPr lang="en-AU" sz="1200" dirty="0">
                <a:solidFill>
                  <a:srgbClr val="1268BD"/>
                </a:solidFill>
              </a:rPr>
              <a:t>BRISBANE, AUSTRALIA |  18 - 20 SEPTEMBER 2017</a:t>
            </a:r>
          </a:p>
        </p:txBody>
      </p:sp>
      <p:cxnSp>
        <p:nvCxnSpPr>
          <p:cNvPr id="11" name="Straight Connector 10"/>
          <p:cNvCxnSpPr/>
          <p:nvPr/>
        </p:nvCxnSpPr>
        <p:spPr>
          <a:xfrm flipV="1">
            <a:off x="220762" y="834798"/>
            <a:ext cx="8564690" cy="2858"/>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246442" y="4739218"/>
            <a:ext cx="1284987" cy="276999"/>
          </a:xfrm>
          <a:prstGeom prst="rect">
            <a:avLst/>
          </a:prstGeom>
          <a:noFill/>
        </p:spPr>
        <p:txBody>
          <a:bodyPr wrap="square" rtlCol="0">
            <a:spAutoFit/>
          </a:bodyPr>
          <a:lstStyle/>
          <a:p>
            <a:r>
              <a:rPr lang="en-AU" sz="1200" dirty="0">
                <a:solidFill>
                  <a:srgbClr val="1268BD"/>
                </a:solidFill>
              </a:rPr>
              <a:t>MANAGED BY</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74080" y="130629"/>
            <a:ext cx="668781" cy="648324"/>
          </a:xfrm>
          <a:prstGeom prst="rect">
            <a:avLst/>
          </a:prstGeom>
        </p:spPr>
      </p:pic>
      <p:sp>
        <p:nvSpPr>
          <p:cNvPr id="7" name="Rectangle 6"/>
          <p:cNvSpPr/>
          <p:nvPr/>
        </p:nvSpPr>
        <p:spPr>
          <a:xfrm>
            <a:off x="1789863" y="1779345"/>
            <a:ext cx="5426487" cy="1200329"/>
          </a:xfrm>
          <a:prstGeom prst="rect">
            <a:avLst/>
          </a:prstGeom>
          <a:noFill/>
        </p:spPr>
        <p:txBody>
          <a:bodyPr wrap="none" lIns="91440" tIns="45720" rIns="91440" bIns="45720">
            <a:spAutoFit/>
          </a:bodyPr>
          <a:lstStyle/>
          <a:p>
            <a:pPr algn="ctr"/>
            <a:r>
              <a:rPr lang="en-US" sz="72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Century Schoolbook" panose="02040604050505020304" pitchFamily="18" charset="0"/>
              </a:rPr>
              <a:t>Thank You</a:t>
            </a:r>
            <a:endParaRPr lang="en-US" sz="72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Century Schoolbook" panose="02040604050505020304" pitchFamily="18" charset="0"/>
            </a:endParaRPr>
          </a:p>
        </p:txBody>
      </p:sp>
    </p:spTree>
    <p:extLst>
      <p:ext uri="{BB962C8B-B14F-4D97-AF65-F5344CB8AC3E}">
        <p14:creationId xmlns:p14="http://schemas.microsoft.com/office/powerpoint/2010/main" val="29058481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60035" y="4500997"/>
            <a:ext cx="1953002" cy="476442"/>
          </a:xfrm>
          <a:prstGeom prst="rect">
            <a:avLst/>
          </a:prstGeom>
        </p:spPr>
      </p:pic>
      <p:sp>
        <p:nvSpPr>
          <p:cNvPr id="16" name="TextBox 15"/>
          <p:cNvSpPr txBox="1"/>
          <p:nvPr/>
        </p:nvSpPr>
        <p:spPr>
          <a:xfrm>
            <a:off x="249898" y="4739218"/>
            <a:ext cx="4093442" cy="276999"/>
          </a:xfrm>
          <a:prstGeom prst="rect">
            <a:avLst/>
          </a:prstGeom>
          <a:noFill/>
        </p:spPr>
        <p:txBody>
          <a:bodyPr wrap="square" rtlCol="0">
            <a:spAutoFit/>
          </a:bodyPr>
          <a:lstStyle/>
          <a:p>
            <a:r>
              <a:rPr lang="en-AU" sz="1200" dirty="0">
                <a:solidFill>
                  <a:srgbClr val="1268BD"/>
                </a:solidFill>
              </a:rPr>
              <a:t>BRISBANE, AUSTRALIA |  18 - 20 SEPTEMBER 2017</a:t>
            </a:r>
          </a:p>
        </p:txBody>
      </p:sp>
      <p:cxnSp>
        <p:nvCxnSpPr>
          <p:cNvPr id="11" name="Straight Connector 10"/>
          <p:cNvCxnSpPr/>
          <p:nvPr/>
        </p:nvCxnSpPr>
        <p:spPr>
          <a:xfrm flipV="1">
            <a:off x="220762" y="834798"/>
            <a:ext cx="8564690" cy="2858"/>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246442" y="4739218"/>
            <a:ext cx="1284987" cy="276999"/>
          </a:xfrm>
          <a:prstGeom prst="rect">
            <a:avLst/>
          </a:prstGeom>
          <a:noFill/>
        </p:spPr>
        <p:txBody>
          <a:bodyPr wrap="square" rtlCol="0">
            <a:spAutoFit/>
          </a:bodyPr>
          <a:lstStyle/>
          <a:p>
            <a:r>
              <a:rPr lang="en-AU" sz="1200" dirty="0">
                <a:solidFill>
                  <a:srgbClr val="1268BD"/>
                </a:solidFill>
              </a:rPr>
              <a:t>MANAGED BY</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74080" y="130629"/>
            <a:ext cx="668781" cy="648324"/>
          </a:xfrm>
          <a:prstGeom prst="rect">
            <a:avLst/>
          </a:prstGeom>
        </p:spPr>
      </p:pic>
      <p:sp>
        <p:nvSpPr>
          <p:cNvPr id="9" name="Title 8"/>
          <p:cNvSpPr>
            <a:spLocks noGrp="1"/>
          </p:cNvSpPr>
          <p:nvPr>
            <p:ph type="title"/>
          </p:nvPr>
        </p:nvSpPr>
        <p:spPr>
          <a:xfrm>
            <a:off x="482735" y="33906"/>
            <a:ext cx="7886700" cy="789384"/>
          </a:xfrm>
        </p:spPr>
        <p:txBody>
          <a:bodyPr/>
          <a:lstStyle/>
          <a:p>
            <a:r>
              <a:rPr lang="en-US" b="1" dirty="0" smtClean="0">
                <a:solidFill>
                  <a:srgbClr val="FF0000"/>
                </a:solidFill>
                <a:latin typeface="Century Schoolbook" panose="02040604050505020304" pitchFamily="18" charset="0"/>
              </a:rPr>
              <a:t>Introduction</a:t>
            </a:r>
            <a:endParaRPr lang="en-US" b="1" dirty="0">
              <a:solidFill>
                <a:srgbClr val="FF0000"/>
              </a:solidFill>
              <a:latin typeface="Century Schoolbook" panose="02040604050505020304" pitchFamily="18" charset="0"/>
            </a:endParaRPr>
          </a:p>
        </p:txBody>
      </p:sp>
      <p:sp>
        <p:nvSpPr>
          <p:cNvPr id="12" name="Content Placeholder 11"/>
          <p:cNvSpPr>
            <a:spLocks noGrp="1"/>
          </p:cNvSpPr>
          <p:nvPr>
            <p:ph idx="1"/>
          </p:nvPr>
        </p:nvSpPr>
        <p:spPr>
          <a:xfrm>
            <a:off x="628650" y="920013"/>
            <a:ext cx="7886700" cy="3712710"/>
          </a:xfrm>
        </p:spPr>
        <p:txBody>
          <a:bodyPr>
            <a:normAutofit fontScale="85000" lnSpcReduction="20000"/>
          </a:bodyPr>
          <a:lstStyle/>
          <a:p>
            <a:pPr algn="just"/>
            <a:r>
              <a:rPr lang="en-US" sz="2400" dirty="0" smtClean="0">
                <a:solidFill>
                  <a:srgbClr val="3366FF"/>
                </a:solidFill>
                <a:latin typeface="Century Schoolbook" panose="02040604050505020304" pitchFamily="18" charset="0"/>
              </a:rPr>
              <a:t>Water is generally  used for diverse purposes such as irrigation, power generation, drinking and sanitation and industrial use.</a:t>
            </a:r>
          </a:p>
          <a:p>
            <a:pPr algn="just"/>
            <a:r>
              <a:rPr lang="en-US" sz="2400" dirty="0" smtClean="0">
                <a:solidFill>
                  <a:srgbClr val="FF0000"/>
                </a:solidFill>
                <a:latin typeface="Century Schoolbook" panose="02040604050505020304" pitchFamily="18" charset="0"/>
              </a:rPr>
              <a:t>The assessment of water requirements of freshwater-dependent ecosystems is a challenging task considering the complexity of the physical processes and interactions between the components of the ecosystem (</a:t>
            </a:r>
            <a:r>
              <a:rPr lang="en-US" sz="2400" dirty="0" err="1" smtClean="0">
                <a:solidFill>
                  <a:srgbClr val="FF0000"/>
                </a:solidFill>
                <a:latin typeface="Century Schoolbook" panose="02040604050505020304" pitchFamily="18" charset="0"/>
              </a:rPr>
              <a:t>Smakhtin</a:t>
            </a:r>
            <a:r>
              <a:rPr lang="en-US" sz="2400" dirty="0" smtClean="0">
                <a:solidFill>
                  <a:srgbClr val="FF0000"/>
                </a:solidFill>
                <a:latin typeface="Century Schoolbook" panose="02040604050505020304" pitchFamily="18" charset="0"/>
              </a:rPr>
              <a:t> and </a:t>
            </a:r>
            <a:r>
              <a:rPr lang="en-US" sz="2400" dirty="0" err="1" smtClean="0">
                <a:solidFill>
                  <a:srgbClr val="FF0000"/>
                </a:solidFill>
                <a:latin typeface="Century Schoolbook" panose="02040604050505020304" pitchFamily="18" charset="0"/>
              </a:rPr>
              <a:t>Anputhas</a:t>
            </a:r>
            <a:r>
              <a:rPr lang="en-US" sz="2400" dirty="0" smtClean="0">
                <a:solidFill>
                  <a:srgbClr val="FF0000"/>
                </a:solidFill>
                <a:latin typeface="Century Schoolbook" panose="02040604050505020304" pitchFamily="18" charset="0"/>
              </a:rPr>
              <a:t>, 2006)</a:t>
            </a:r>
          </a:p>
          <a:p>
            <a:pPr algn="just"/>
            <a:r>
              <a:rPr lang="en-US" sz="2400" dirty="0" smtClean="0">
                <a:solidFill>
                  <a:srgbClr val="3366FF"/>
                </a:solidFill>
                <a:latin typeface="Century Schoolbook" panose="02040604050505020304" pitchFamily="18" charset="0"/>
              </a:rPr>
              <a:t>Environmental requirements of the rivers are defined as a suite of flow discharges of certain magnitude, timing, frequency and duration.</a:t>
            </a:r>
            <a:r>
              <a:rPr lang="en-US" sz="2400" dirty="0">
                <a:solidFill>
                  <a:srgbClr val="FF0000"/>
                </a:solidFill>
                <a:latin typeface="Century Schoolbook" panose="02040604050505020304" pitchFamily="18" charset="0"/>
              </a:rPr>
              <a:t> </a:t>
            </a:r>
            <a:endParaRPr lang="en-US" sz="2400" dirty="0" smtClean="0">
              <a:solidFill>
                <a:srgbClr val="FF0000"/>
              </a:solidFill>
              <a:latin typeface="Century Schoolbook" panose="02040604050505020304" pitchFamily="18" charset="0"/>
            </a:endParaRPr>
          </a:p>
          <a:p>
            <a:pPr algn="just"/>
            <a:r>
              <a:rPr lang="en-US" sz="2400" dirty="0" smtClean="0">
                <a:solidFill>
                  <a:srgbClr val="FF0000"/>
                </a:solidFill>
                <a:latin typeface="Century Schoolbook" panose="02040604050505020304" pitchFamily="18" charset="0"/>
              </a:rPr>
              <a:t>These </a:t>
            </a:r>
            <a:r>
              <a:rPr lang="en-US" sz="2400" dirty="0">
                <a:solidFill>
                  <a:srgbClr val="FF0000"/>
                </a:solidFill>
                <a:latin typeface="Century Schoolbook" panose="02040604050505020304" pitchFamily="18" charset="0"/>
              </a:rPr>
              <a:t>flows ensure a flow regime capable of sustaining a complex set of aquatic habitats and ecosystem processes and are often referred as ‘</a:t>
            </a:r>
            <a:r>
              <a:rPr lang="en-US" sz="2400" i="1" dirty="0">
                <a:solidFill>
                  <a:srgbClr val="FF0000"/>
                </a:solidFill>
                <a:latin typeface="Century Schoolbook" panose="02040604050505020304" pitchFamily="18" charset="0"/>
              </a:rPr>
              <a:t>environmental flows</a:t>
            </a:r>
            <a:r>
              <a:rPr lang="en-US" sz="2400" dirty="0">
                <a:solidFill>
                  <a:srgbClr val="FF0000"/>
                </a:solidFill>
                <a:latin typeface="Century Schoolbook" panose="02040604050505020304" pitchFamily="18" charset="0"/>
              </a:rPr>
              <a:t>’ or ‘</a:t>
            </a:r>
            <a:r>
              <a:rPr lang="en-US" sz="2400" i="1" dirty="0">
                <a:solidFill>
                  <a:srgbClr val="FF0000"/>
                </a:solidFill>
                <a:latin typeface="Century Schoolbook" panose="02040604050505020304" pitchFamily="18" charset="0"/>
              </a:rPr>
              <a:t>environmental water requirements</a:t>
            </a:r>
            <a:r>
              <a:rPr lang="en-US" sz="2400" dirty="0" smtClean="0">
                <a:solidFill>
                  <a:srgbClr val="FF0000"/>
                </a:solidFill>
                <a:latin typeface="Century Schoolbook" panose="02040604050505020304" pitchFamily="18" charset="0"/>
              </a:rPr>
              <a:t>’.</a:t>
            </a:r>
            <a:endParaRPr lang="en-US" sz="2400" dirty="0">
              <a:solidFill>
                <a:srgbClr val="FF0000"/>
              </a:solidFill>
              <a:latin typeface="Century Schoolbook" panose="02040604050505020304" pitchFamily="18" charset="0"/>
            </a:endParaRPr>
          </a:p>
          <a:p>
            <a:pPr algn="just"/>
            <a:endParaRPr lang="en-US" sz="2400" dirty="0" smtClean="0">
              <a:solidFill>
                <a:srgbClr val="3366FF"/>
              </a:solidFill>
              <a:latin typeface="Century Schoolbook" panose="02040604050505020304" pitchFamily="18" charset="0"/>
            </a:endParaRPr>
          </a:p>
        </p:txBody>
      </p:sp>
    </p:spTree>
    <p:extLst>
      <p:ext uri="{BB962C8B-B14F-4D97-AF65-F5344CB8AC3E}">
        <p14:creationId xmlns:p14="http://schemas.microsoft.com/office/powerpoint/2010/main" val="22532741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60035" y="4500997"/>
            <a:ext cx="1953002" cy="476442"/>
          </a:xfrm>
          <a:prstGeom prst="rect">
            <a:avLst/>
          </a:prstGeom>
        </p:spPr>
      </p:pic>
      <p:sp>
        <p:nvSpPr>
          <p:cNvPr id="16" name="TextBox 15"/>
          <p:cNvSpPr txBox="1"/>
          <p:nvPr/>
        </p:nvSpPr>
        <p:spPr>
          <a:xfrm>
            <a:off x="249898" y="4739218"/>
            <a:ext cx="4093442" cy="276999"/>
          </a:xfrm>
          <a:prstGeom prst="rect">
            <a:avLst/>
          </a:prstGeom>
          <a:noFill/>
        </p:spPr>
        <p:txBody>
          <a:bodyPr wrap="square" rtlCol="0">
            <a:spAutoFit/>
          </a:bodyPr>
          <a:lstStyle/>
          <a:p>
            <a:r>
              <a:rPr lang="en-AU" sz="1200" dirty="0">
                <a:solidFill>
                  <a:srgbClr val="1268BD"/>
                </a:solidFill>
              </a:rPr>
              <a:t>BRISBANE, AUSTRALIA |  18 - 20 SEPTEMBER 2017</a:t>
            </a:r>
          </a:p>
        </p:txBody>
      </p:sp>
      <p:cxnSp>
        <p:nvCxnSpPr>
          <p:cNvPr id="11" name="Straight Connector 10"/>
          <p:cNvCxnSpPr/>
          <p:nvPr/>
        </p:nvCxnSpPr>
        <p:spPr>
          <a:xfrm flipV="1">
            <a:off x="220762" y="834798"/>
            <a:ext cx="8564690" cy="2858"/>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246442" y="4739218"/>
            <a:ext cx="1284987" cy="276999"/>
          </a:xfrm>
          <a:prstGeom prst="rect">
            <a:avLst/>
          </a:prstGeom>
          <a:noFill/>
        </p:spPr>
        <p:txBody>
          <a:bodyPr wrap="square" rtlCol="0">
            <a:spAutoFit/>
          </a:bodyPr>
          <a:lstStyle/>
          <a:p>
            <a:r>
              <a:rPr lang="en-AU" sz="1200" dirty="0">
                <a:solidFill>
                  <a:srgbClr val="1268BD"/>
                </a:solidFill>
              </a:rPr>
              <a:t>MANAGED BY</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74080" y="130629"/>
            <a:ext cx="668781" cy="648324"/>
          </a:xfrm>
          <a:prstGeom prst="rect">
            <a:avLst/>
          </a:prstGeom>
        </p:spPr>
      </p:pic>
      <p:sp>
        <p:nvSpPr>
          <p:cNvPr id="9" name="Title 8"/>
          <p:cNvSpPr>
            <a:spLocks noGrp="1"/>
          </p:cNvSpPr>
          <p:nvPr>
            <p:ph type="title"/>
          </p:nvPr>
        </p:nvSpPr>
        <p:spPr>
          <a:xfrm>
            <a:off x="482735" y="33906"/>
            <a:ext cx="7886700" cy="789384"/>
          </a:xfrm>
        </p:spPr>
        <p:txBody>
          <a:bodyPr/>
          <a:lstStyle/>
          <a:p>
            <a:r>
              <a:rPr lang="en-US" b="1" dirty="0" smtClean="0">
                <a:solidFill>
                  <a:srgbClr val="FF0000"/>
                </a:solidFill>
                <a:latin typeface="Century Schoolbook" panose="02040604050505020304" pitchFamily="18" charset="0"/>
              </a:rPr>
              <a:t>Introduction</a:t>
            </a:r>
            <a:endParaRPr lang="en-US" b="1" dirty="0">
              <a:solidFill>
                <a:srgbClr val="FF0000"/>
              </a:solidFill>
              <a:latin typeface="Century Schoolbook" panose="02040604050505020304" pitchFamily="18" charset="0"/>
            </a:endParaRPr>
          </a:p>
        </p:txBody>
      </p:sp>
      <p:sp>
        <p:nvSpPr>
          <p:cNvPr id="12" name="Content Placeholder 11"/>
          <p:cNvSpPr>
            <a:spLocks noGrp="1"/>
          </p:cNvSpPr>
          <p:nvPr>
            <p:ph idx="1"/>
          </p:nvPr>
        </p:nvSpPr>
        <p:spPr>
          <a:xfrm>
            <a:off x="559757" y="920013"/>
            <a:ext cx="7886700" cy="3712710"/>
          </a:xfrm>
        </p:spPr>
        <p:txBody>
          <a:bodyPr>
            <a:normAutofit fontScale="85000" lnSpcReduction="20000"/>
          </a:bodyPr>
          <a:lstStyle/>
          <a:p>
            <a:pPr algn="just"/>
            <a:r>
              <a:rPr lang="en-US" sz="2400" dirty="0" smtClean="0">
                <a:solidFill>
                  <a:srgbClr val="3366FF"/>
                </a:solidFill>
                <a:latin typeface="Century Schoolbook" panose="02040604050505020304" pitchFamily="18" charset="0"/>
              </a:rPr>
              <a:t>Environmental flow (EF) plays important role in protecting bio-diversity.</a:t>
            </a:r>
          </a:p>
          <a:p>
            <a:pPr algn="just"/>
            <a:r>
              <a:rPr lang="en-US" sz="2400" dirty="0" smtClean="0">
                <a:solidFill>
                  <a:srgbClr val="FF0000"/>
                </a:solidFill>
                <a:latin typeface="Century Schoolbook" panose="02040604050505020304" pitchFamily="18" charset="0"/>
              </a:rPr>
              <a:t>In the developing country such as India estimation of EF is still at primary level.</a:t>
            </a:r>
          </a:p>
          <a:p>
            <a:pPr algn="just"/>
            <a:r>
              <a:rPr lang="en-US" sz="2400" dirty="0" smtClean="0">
                <a:solidFill>
                  <a:srgbClr val="3366FF"/>
                </a:solidFill>
                <a:latin typeface="Century Schoolbook" panose="02040604050505020304" pitchFamily="18" charset="0"/>
              </a:rPr>
              <a:t>India faces numerous water related challenges including increasing water shortages and competing water demand between different sectors and states.</a:t>
            </a:r>
          </a:p>
          <a:p>
            <a:pPr algn="just"/>
            <a:r>
              <a:rPr lang="en-US" sz="2400" dirty="0" smtClean="0">
                <a:solidFill>
                  <a:srgbClr val="FF0000"/>
                </a:solidFill>
                <a:latin typeface="Century Schoolbook" panose="02040604050505020304" pitchFamily="18" charset="0"/>
              </a:rPr>
              <a:t>Vast </a:t>
            </a:r>
            <a:r>
              <a:rPr lang="en-US" sz="2400" dirty="0" err="1" smtClean="0">
                <a:solidFill>
                  <a:srgbClr val="FF0000"/>
                </a:solidFill>
                <a:latin typeface="Century Schoolbook" panose="02040604050505020304" pitchFamily="18" charset="0"/>
              </a:rPr>
              <a:t>spatio</a:t>
            </a:r>
            <a:r>
              <a:rPr lang="en-US" sz="2400" dirty="0" smtClean="0">
                <a:solidFill>
                  <a:srgbClr val="FF0000"/>
                </a:solidFill>
                <a:latin typeface="Century Schoolbook" panose="02040604050505020304" pitchFamily="18" charset="0"/>
              </a:rPr>
              <a:t>-temporal variability of monsoon is another challenge. </a:t>
            </a:r>
          </a:p>
          <a:p>
            <a:pPr algn="just"/>
            <a:r>
              <a:rPr lang="en-US" sz="2400" dirty="0" smtClean="0">
                <a:solidFill>
                  <a:srgbClr val="3366FF"/>
                </a:solidFill>
                <a:latin typeface="Century Schoolbook" panose="02040604050505020304" pitchFamily="18" charset="0"/>
              </a:rPr>
              <a:t>The National River Linking Project (NRLP) has been proposed by Government of India which envisages transferring the water from the river basins of North &amp; East viz., Ganga, Brahmaputra and Meghna to the basins of South &amp; West.</a:t>
            </a:r>
          </a:p>
          <a:p>
            <a:pPr algn="just"/>
            <a:endParaRPr lang="en-US" sz="2400" dirty="0">
              <a:latin typeface="Century Schoolbook" panose="02040604050505020304" pitchFamily="18" charset="0"/>
            </a:endParaRPr>
          </a:p>
        </p:txBody>
      </p:sp>
    </p:spTree>
    <p:extLst>
      <p:ext uri="{BB962C8B-B14F-4D97-AF65-F5344CB8AC3E}">
        <p14:creationId xmlns:p14="http://schemas.microsoft.com/office/powerpoint/2010/main" val="9532151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60035" y="4500997"/>
            <a:ext cx="1953002" cy="476442"/>
          </a:xfrm>
          <a:prstGeom prst="rect">
            <a:avLst/>
          </a:prstGeom>
        </p:spPr>
      </p:pic>
      <p:sp>
        <p:nvSpPr>
          <p:cNvPr id="16" name="TextBox 15"/>
          <p:cNvSpPr txBox="1"/>
          <p:nvPr/>
        </p:nvSpPr>
        <p:spPr>
          <a:xfrm>
            <a:off x="249898" y="4739218"/>
            <a:ext cx="4093442" cy="276999"/>
          </a:xfrm>
          <a:prstGeom prst="rect">
            <a:avLst/>
          </a:prstGeom>
          <a:noFill/>
        </p:spPr>
        <p:txBody>
          <a:bodyPr wrap="square" rtlCol="0">
            <a:spAutoFit/>
          </a:bodyPr>
          <a:lstStyle/>
          <a:p>
            <a:r>
              <a:rPr lang="en-AU" sz="1200" dirty="0">
                <a:solidFill>
                  <a:srgbClr val="1268BD"/>
                </a:solidFill>
              </a:rPr>
              <a:t>BRISBANE, AUSTRALIA |  18 - 20 SEPTEMBER 2017</a:t>
            </a:r>
          </a:p>
        </p:txBody>
      </p:sp>
      <p:cxnSp>
        <p:nvCxnSpPr>
          <p:cNvPr id="11" name="Straight Connector 10"/>
          <p:cNvCxnSpPr/>
          <p:nvPr/>
        </p:nvCxnSpPr>
        <p:spPr>
          <a:xfrm flipV="1">
            <a:off x="220762" y="834798"/>
            <a:ext cx="8564690" cy="2858"/>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246442" y="4739218"/>
            <a:ext cx="1284987" cy="276999"/>
          </a:xfrm>
          <a:prstGeom prst="rect">
            <a:avLst/>
          </a:prstGeom>
          <a:noFill/>
        </p:spPr>
        <p:txBody>
          <a:bodyPr wrap="square" rtlCol="0">
            <a:spAutoFit/>
          </a:bodyPr>
          <a:lstStyle/>
          <a:p>
            <a:r>
              <a:rPr lang="en-AU" sz="1200" dirty="0">
                <a:solidFill>
                  <a:srgbClr val="1268BD"/>
                </a:solidFill>
              </a:rPr>
              <a:t>MANAGED BY</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74080" y="130629"/>
            <a:ext cx="668781" cy="648324"/>
          </a:xfrm>
          <a:prstGeom prst="rect">
            <a:avLst/>
          </a:prstGeom>
        </p:spPr>
      </p:pic>
      <p:sp>
        <p:nvSpPr>
          <p:cNvPr id="9" name="Title 8"/>
          <p:cNvSpPr>
            <a:spLocks noGrp="1"/>
          </p:cNvSpPr>
          <p:nvPr>
            <p:ph type="title"/>
          </p:nvPr>
        </p:nvSpPr>
        <p:spPr>
          <a:xfrm>
            <a:off x="482735" y="33906"/>
            <a:ext cx="7886700" cy="789384"/>
          </a:xfrm>
        </p:spPr>
        <p:txBody>
          <a:bodyPr/>
          <a:lstStyle/>
          <a:p>
            <a:r>
              <a:rPr lang="en-US" b="1" dirty="0" smtClean="0">
                <a:solidFill>
                  <a:srgbClr val="FF0000"/>
                </a:solidFill>
                <a:latin typeface="Century Schoolbook" panose="02040604050505020304" pitchFamily="18" charset="0"/>
              </a:rPr>
              <a:t>Introduction</a:t>
            </a:r>
            <a:endParaRPr lang="en-US" b="1" dirty="0">
              <a:solidFill>
                <a:srgbClr val="FF0000"/>
              </a:solidFill>
              <a:latin typeface="Century Schoolbook" panose="02040604050505020304" pitchFamily="18" charset="0"/>
            </a:endParaRPr>
          </a:p>
        </p:txBody>
      </p:sp>
      <p:pic>
        <p:nvPicPr>
          <p:cNvPr id="3" name="Content Placeholder 2"/>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625641" y="918283"/>
            <a:ext cx="3284031" cy="3711575"/>
          </a:xfrm>
        </p:spPr>
      </p:pic>
      <p:sp>
        <p:nvSpPr>
          <p:cNvPr id="4" name="Rounded Rectangle 3"/>
          <p:cNvSpPr/>
          <p:nvPr/>
        </p:nvSpPr>
        <p:spPr>
          <a:xfrm>
            <a:off x="4426085" y="932648"/>
            <a:ext cx="4286952" cy="1878645"/>
          </a:xfrm>
          <a:prstGeom prst="roundRect">
            <a:avLst/>
          </a:prstGeom>
          <a:solidFill>
            <a:srgbClr val="1268BD"/>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en-US" dirty="0" smtClean="0">
                <a:latin typeface="Century Schoolbook" panose="02040604050505020304" pitchFamily="18" charset="0"/>
              </a:rPr>
              <a:t>Spatial variation in mean annual precipitation across India ranges from about 100 mm in western Rajasthan to more than 2500 mm in Northeastern region to a maximum of 11,000 mm near </a:t>
            </a:r>
            <a:r>
              <a:rPr lang="en-US" dirty="0" err="1" smtClean="0">
                <a:latin typeface="Century Schoolbook" panose="02040604050505020304" pitchFamily="18" charset="0"/>
              </a:rPr>
              <a:t>Cherrapunji</a:t>
            </a:r>
            <a:r>
              <a:rPr lang="en-US" dirty="0" smtClean="0">
                <a:latin typeface="Century Schoolbook" panose="02040604050505020304" pitchFamily="18" charset="0"/>
              </a:rPr>
              <a:t>.</a:t>
            </a:r>
            <a:endParaRPr lang="en-US" dirty="0">
              <a:latin typeface="Century Schoolbook" panose="02040604050505020304" pitchFamily="18" charset="0"/>
            </a:endParaRPr>
          </a:p>
        </p:txBody>
      </p:sp>
      <p:sp>
        <p:nvSpPr>
          <p:cNvPr id="13" name="TextBox 12"/>
          <p:cNvSpPr txBox="1"/>
          <p:nvPr/>
        </p:nvSpPr>
        <p:spPr>
          <a:xfrm>
            <a:off x="3909672" y="4176707"/>
            <a:ext cx="3284031" cy="338554"/>
          </a:xfrm>
          <a:prstGeom prst="rect">
            <a:avLst/>
          </a:prstGeom>
          <a:noFill/>
        </p:spPr>
        <p:txBody>
          <a:bodyPr wrap="square" rtlCol="0">
            <a:spAutoFit/>
          </a:bodyPr>
          <a:lstStyle/>
          <a:p>
            <a:r>
              <a:rPr lang="en-US" sz="1600" i="1" u="sng" dirty="0" smtClean="0">
                <a:latin typeface="Century Schoolbook" panose="02040604050505020304" pitchFamily="18" charset="0"/>
              </a:rPr>
              <a:t>Source</a:t>
            </a:r>
            <a:r>
              <a:rPr lang="en-US" sz="1600" i="1" u="sng" dirty="0">
                <a:latin typeface="Century Schoolbook" panose="02040604050505020304" pitchFamily="18" charset="0"/>
              </a:rPr>
              <a:t>: </a:t>
            </a:r>
            <a:r>
              <a:rPr lang="en-US" sz="1600" i="1" u="sng" dirty="0" smtClean="0">
                <a:latin typeface="Century Schoolbook" panose="02040604050505020304" pitchFamily="18" charset="0"/>
              </a:rPr>
              <a:t>commons.wikimedia.org</a:t>
            </a:r>
            <a:endParaRPr lang="en-US" sz="1600" i="1" u="sng" dirty="0">
              <a:latin typeface="Century Schoolbook" panose="02040604050505020304" pitchFamily="18" charset="0"/>
            </a:endParaRPr>
          </a:p>
        </p:txBody>
      </p:sp>
    </p:spTree>
    <p:extLst>
      <p:ext uri="{BB962C8B-B14F-4D97-AF65-F5344CB8AC3E}">
        <p14:creationId xmlns:p14="http://schemas.microsoft.com/office/powerpoint/2010/main" val="32792927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60035" y="4500997"/>
            <a:ext cx="1953002" cy="476442"/>
          </a:xfrm>
          <a:prstGeom prst="rect">
            <a:avLst/>
          </a:prstGeom>
        </p:spPr>
      </p:pic>
      <p:sp>
        <p:nvSpPr>
          <p:cNvPr id="16" name="TextBox 15"/>
          <p:cNvSpPr txBox="1"/>
          <p:nvPr/>
        </p:nvSpPr>
        <p:spPr>
          <a:xfrm>
            <a:off x="249898" y="4739218"/>
            <a:ext cx="4093442" cy="276999"/>
          </a:xfrm>
          <a:prstGeom prst="rect">
            <a:avLst/>
          </a:prstGeom>
          <a:noFill/>
        </p:spPr>
        <p:txBody>
          <a:bodyPr wrap="square" rtlCol="0">
            <a:spAutoFit/>
          </a:bodyPr>
          <a:lstStyle/>
          <a:p>
            <a:r>
              <a:rPr lang="en-AU" sz="1200" dirty="0">
                <a:solidFill>
                  <a:srgbClr val="1268BD"/>
                </a:solidFill>
              </a:rPr>
              <a:t>BRISBANE, AUSTRALIA |  18 - 20 SEPTEMBER 2017</a:t>
            </a:r>
          </a:p>
        </p:txBody>
      </p:sp>
      <p:cxnSp>
        <p:nvCxnSpPr>
          <p:cNvPr id="11" name="Straight Connector 10"/>
          <p:cNvCxnSpPr/>
          <p:nvPr/>
        </p:nvCxnSpPr>
        <p:spPr>
          <a:xfrm flipV="1">
            <a:off x="220762" y="834798"/>
            <a:ext cx="8564690" cy="2858"/>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246442" y="4739218"/>
            <a:ext cx="1284987" cy="276999"/>
          </a:xfrm>
          <a:prstGeom prst="rect">
            <a:avLst/>
          </a:prstGeom>
          <a:noFill/>
        </p:spPr>
        <p:txBody>
          <a:bodyPr wrap="square" rtlCol="0">
            <a:spAutoFit/>
          </a:bodyPr>
          <a:lstStyle/>
          <a:p>
            <a:r>
              <a:rPr lang="en-AU" sz="1200" dirty="0">
                <a:solidFill>
                  <a:srgbClr val="1268BD"/>
                </a:solidFill>
              </a:rPr>
              <a:t>MANAGED BY</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74080" y="130629"/>
            <a:ext cx="668781" cy="648324"/>
          </a:xfrm>
          <a:prstGeom prst="rect">
            <a:avLst/>
          </a:prstGeom>
        </p:spPr>
      </p:pic>
      <p:sp>
        <p:nvSpPr>
          <p:cNvPr id="9" name="Title 8"/>
          <p:cNvSpPr>
            <a:spLocks noGrp="1"/>
          </p:cNvSpPr>
          <p:nvPr>
            <p:ph type="title"/>
          </p:nvPr>
        </p:nvSpPr>
        <p:spPr>
          <a:xfrm>
            <a:off x="482735" y="33906"/>
            <a:ext cx="7886700" cy="789384"/>
          </a:xfrm>
        </p:spPr>
        <p:txBody>
          <a:bodyPr/>
          <a:lstStyle/>
          <a:p>
            <a:r>
              <a:rPr lang="en-US" b="1" dirty="0" smtClean="0">
                <a:solidFill>
                  <a:srgbClr val="FF0000"/>
                </a:solidFill>
                <a:latin typeface="Century Schoolbook" panose="02040604050505020304" pitchFamily="18" charset="0"/>
              </a:rPr>
              <a:t>Introduction</a:t>
            </a:r>
            <a:endParaRPr lang="en-US" b="1" dirty="0">
              <a:solidFill>
                <a:srgbClr val="FF0000"/>
              </a:solidFill>
              <a:latin typeface="Century Schoolbook" panose="02040604050505020304" pitchFamily="18" charset="0"/>
            </a:endParaRPr>
          </a:p>
        </p:txBody>
      </p:sp>
      <p:sp>
        <p:nvSpPr>
          <p:cNvPr id="4" name="Rounded Rectangle 3"/>
          <p:cNvSpPr/>
          <p:nvPr/>
        </p:nvSpPr>
        <p:spPr>
          <a:xfrm>
            <a:off x="4221804" y="932647"/>
            <a:ext cx="4491233" cy="2189931"/>
          </a:xfrm>
          <a:prstGeom prst="roundRect">
            <a:avLst/>
          </a:prstGeom>
          <a:solidFill>
            <a:srgbClr val="1268BD"/>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en-US" dirty="0">
                <a:latin typeface="Century Schoolbook" panose="02040604050505020304" pitchFamily="18" charset="0"/>
              </a:rPr>
              <a:t>The major flood prone regions are Punjab, Haryana, most of the Gangetic plains including Uttar Pradesh, North Bihar and West Bengal, the Brahmaputra valley, coastal Andhra Pradesh and Orissa, and South Gujarat.</a:t>
            </a:r>
          </a:p>
        </p:txBody>
      </p:sp>
      <p:sp>
        <p:nvSpPr>
          <p:cNvPr id="13" name="TextBox 12"/>
          <p:cNvSpPr txBox="1"/>
          <p:nvPr/>
        </p:nvSpPr>
        <p:spPr>
          <a:xfrm>
            <a:off x="3615298" y="4291304"/>
            <a:ext cx="2954263" cy="338554"/>
          </a:xfrm>
          <a:prstGeom prst="rect">
            <a:avLst/>
          </a:prstGeom>
          <a:noFill/>
        </p:spPr>
        <p:txBody>
          <a:bodyPr wrap="square" rtlCol="0">
            <a:spAutoFit/>
          </a:bodyPr>
          <a:lstStyle/>
          <a:p>
            <a:r>
              <a:rPr lang="en-US" sz="1600" i="1" u="sng" dirty="0" smtClean="0">
                <a:latin typeface="Century Schoolbook" panose="02040604050505020304" pitchFamily="18" charset="0"/>
              </a:rPr>
              <a:t>Source</a:t>
            </a:r>
            <a:r>
              <a:rPr lang="en-US" sz="1600" i="1" u="sng" dirty="0">
                <a:latin typeface="Century Schoolbook" panose="02040604050505020304" pitchFamily="18" charset="0"/>
              </a:rPr>
              <a:t>: </a:t>
            </a:r>
            <a:r>
              <a:rPr lang="en-US" sz="1600" i="1" u="sng" dirty="0" smtClean="0">
                <a:latin typeface="Century Schoolbook" panose="02040604050505020304" pitchFamily="18" charset="0"/>
              </a:rPr>
              <a:t>nihroorkee.gov.in</a:t>
            </a:r>
            <a:endParaRPr lang="en-US" sz="1600" i="1" u="sng" dirty="0">
              <a:latin typeface="Century Schoolbook" panose="02040604050505020304" pitchFamily="18" charset="0"/>
            </a:endParaRPr>
          </a:p>
        </p:txBody>
      </p:sp>
      <p:pic>
        <p:nvPicPr>
          <p:cNvPr id="7" name="Picture 6"/>
          <p:cNvPicPr>
            <a:picLocks noChangeAspect="1"/>
          </p:cNvPicPr>
          <p:nvPr/>
        </p:nvPicPr>
        <p:blipFill rotWithShape="1">
          <a:blip r:embed="rId4"/>
          <a:srcRect l="2487" t="8700" r="5913" b="3735"/>
          <a:stretch/>
        </p:blipFill>
        <p:spPr>
          <a:xfrm>
            <a:off x="374884" y="851799"/>
            <a:ext cx="3272142" cy="3778059"/>
          </a:xfrm>
          <a:prstGeom prst="rect">
            <a:avLst/>
          </a:prstGeom>
        </p:spPr>
      </p:pic>
    </p:spTree>
    <p:extLst>
      <p:ext uri="{BB962C8B-B14F-4D97-AF65-F5344CB8AC3E}">
        <p14:creationId xmlns:p14="http://schemas.microsoft.com/office/powerpoint/2010/main" val="21951220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60035" y="4500997"/>
            <a:ext cx="1953002" cy="476442"/>
          </a:xfrm>
          <a:prstGeom prst="rect">
            <a:avLst/>
          </a:prstGeom>
        </p:spPr>
      </p:pic>
      <p:sp>
        <p:nvSpPr>
          <p:cNvPr id="16" name="TextBox 15"/>
          <p:cNvSpPr txBox="1"/>
          <p:nvPr/>
        </p:nvSpPr>
        <p:spPr>
          <a:xfrm>
            <a:off x="249898" y="4739218"/>
            <a:ext cx="4093442" cy="276999"/>
          </a:xfrm>
          <a:prstGeom prst="rect">
            <a:avLst/>
          </a:prstGeom>
          <a:noFill/>
        </p:spPr>
        <p:txBody>
          <a:bodyPr wrap="square" rtlCol="0">
            <a:spAutoFit/>
          </a:bodyPr>
          <a:lstStyle/>
          <a:p>
            <a:r>
              <a:rPr lang="en-AU" sz="1200" dirty="0">
                <a:solidFill>
                  <a:srgbClr val="1268BD"/>
                </a:solidFill>
              </a:rPr>
              <a:t>BRISBANE, AUSTRALIA |  18 - 20 SEPTEMBER 2017</a:t>
            </a:r>
          </a:p>
        </p:txBody>
      </p:sp>
      <p:cxnSp>
        <p:nvCxnSpPr>
          <p:cNvPr id="11" name="Straight Connector 10"/>
          <p:cNvCxnSpPr/>
          <p:nvPr/>
        </p:nvCxnSpPr>
        <p:spPr>
          <a:xfrm flipV="1">
            <a:off x="220762" y="834798"/>
            <a:ext cx="8564690" cy="2858"/>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246442" y="4739218"/>
            <a:ext cx="1284987" cy="276999"/>
          </a:xfrm>
          <a:prstGeom prst="rect">
            <a:avLst/>
          </a:prstGeom>
          <a:noFill/>
        </p:spPr>
        <p:txBody>
          <a:bodyPr wrap="square" rtlCol="0">
            <a:spAutoFit/>
          </a:bodyPr>
          <a:lstStyle/>
          <a:p>
            <a:r>
              <a:rPr lang="en-AU" sz="1200" dirty="0">
                <a:solidFill>
                  <a:srgbClr val="1268BD"/>
                </a:solidFill>
              </a:rPr>
              <a:t>MANAGED BY</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74080" y="130629"/>
            <a:ext cx="668781" cy="648324"/>
          </a:xfrm>
          <a:prstGeom prst="rect">
            <a:avLst/>
          </a:prstGeom>
        </p:spPr>
      </p:pic>
      <p:sp>
        <p:nvSpPr>
          <p:cNvPr id="9" name="Title 8"/>
          <p:cNvSpPr>
            <a:spLocks noGrp="1"/>
          </p:cNvSpPr>
          <p:nvPr>
            <p:ph type="title"/>
          </p:nvPr>
        </p:nvSpPr>
        <p:spPr>
          <a:xfrm>
            <a:off x="482735" y="33906"/>
            <a:ext cx="7886700" cy="789384"/>
          </a:xfrm>
        </p:spPr>
        <p:txBody>
          <a:bodyPr/>
          <a:lstStyle/>
          <a:p>
            <a:r>
              <a:rPr lang="en-US" b="1" dirty="0" smtClean="0">
                <a:solidFill>
                  <a:srgbClr val="FF0000"/>
                </a:solidFill>
                <a:latin typeface="Century Schoolbook" panose="02040604050505020304" pitchFamily="18" charset="0"/>
              </a:rPr>
              <a:t>Introduction</a:t>
            </a:r>
            <a:endParaRPr lang="en-US" b="1" dirty="0">
              <a:solidFill>
                <a:srgbClr val="FF0000"/>
              </a:solidFill>
              <a:latin typeface="Century Schoolbook" panose="02040604050505020304" pitchFamily="18" charset="0"/>
            </a:endParaRPr>
          </a:p>
        </p:txBody>
      </p:sp>
      <p:pic>
        <p:nvPicPr>
          <p:cNvPr id="15" name="Picture 14"/>
          <p:cNvPicPr>
            <a:picLocks noChangeAspect="1"/>
          </p:cNvPicPr>
          <p:nvPr/>
        </p:nvPicPr>
        <p:blipFill rotWithShape="1">
          <a:blip r:embed="rId4"/>
          <a:srcRect b="2509"/>
          <a:stretch/>
        </p:blipFill>
        <p:spPr>
          <a:xfrm>
            <a:off x="529412" y="920877"/>
            <a:ext cx="5022275" cy="3641395"/>
          </a:xfrm>
          <a:prstGeom prst="rect">
            <a:avLst/>
          </a:prstGeom>
        </p:spPr>
      </p:pic>
      <p:sp>
        <p:nvSpPr>
          <p:cNvPr id="17" name="TextBox 16"/>
          <p:cNvSpPr txBox="1"/>
          <p:nvPr/>
        </p:nvSpPr>
        <p:spPr>
          <a:xfrm>
            <a:off x="5758774" y="4143610"/>
            <a:ext cx="2954263" cy="338554"/>
          </a:xfrm>
          <a:prstGeom prst="rect">
            <a:avLst/>
          </a:prstGeom>
          <a:noFill/>
        </p:spPr>
        <p:txBody>
          <a:bodyPr wrap="square" rtlCol="0">
            <a:spAutoFit/>
          </a:bodyPr>
          <a:lstStyle/>
          <a:p>
            <a:r>
              <a:rPr lang="en-US" sz="1600" i="1" u="sng" dirty="0" smtClean="0">
                <a:latin typeface="Century Schoolbook" panose="02040604050505020304" pitchFamily="18" charset="0"/>
              </a:rPr>
              <a:t>Source: indiawaterportal.org</a:t>
            </a:r>
            <a:endParaRPr lang="en-US" sz="1600" i="1" u="sng" dirty="0">
              <a:latin typeface="Century Schoolbook" panose="02040604050505020304" pitchFamily="18" charset="0"/>
            </a:endParaRPr>
          </a:p>
        </p:txBody>
      </p:sp>
      <p:sp>
        <p:nvSpPr>
          <p:cNvPr id="19" name="Cloud Callout 18"/>
          <p:cNvSpPr/>
          <p:nvPr/>
        </p:nvSpPr>
        <p:spPr>
          <a:xfrm>
            <a:off x="5888935" y="2616575"/>
            <a:ext cx="2661678" cy="1352145"/>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Century Schoolbook" panose="02040604050505020304" pitchFamily="18" charset="0"/>
              </a:rPr>
              <a:t>Success ????</a:t>
            </a:r>
            <a:endParaRPr lang="en-US" dirty="0">
              <a:latin typeface="Century Schoolbook" panose="02040604050505020304" pitchFamily="18" charset="0"/>
            </a:endParaRPr>
          </a:p>
        </p:txBody>
      </p:sp>
      <p:sp>
        <p:nvSpPr>
          <p:cNvPr id="12" name="Content Placeholder 11"/>
          <p:cNvSpPr>
            <a:spLocks noGrp="1"/>
          </p:cNvSpPr>
          <p:nvPr>
            <p:ph idx="1"/>
          </p:nvPr>
        </p:nvSpPr>
        <p:spPr>
          <a:xfrm>
            <a:off x="5642516" y="920013"/>
            <a:ext cx="3142935" cy="1533255"/>
          </a:xfrm>
        </p:spPr>
        <p:txBody>
          <a:bodyPr>
            <a:normAutofit fontScale="77500" lnSpcReduction="20000"/>
          </a:bodyPr>
          <a:lstStyle/>
          <a:p>
            <a:pPr algn="just"/>
            <a:r>
              <a:rPr lang="en-US" sz="2400" dirty="0" smtClean="0">
                <a:solidFill>
                  <a:srgbClr val="3366FF"/>
                </a:solidFill>
                <a:latin typeface="Century Schoolbook" panose="02040604050505020304" pitchFamily="18" charset="0"/>
              </a:rPr>
              <a:t>15 major river</a:t>
            </a:r>
          </a:p>
          <a:p>
            <a:pPr algn="just"/>
            <a:r>
              <a:rPr lang="en-US" sz="2400" dirty="0" smtClean="0">
                <a:solidFill>
                  <a:srgbClr val="3366FF"/>
                </a:solidFill>
                <a:latin typeface="Century Schoolbook" panose="02040604050505020304" pitchFamily="18" charset="0"/>
              </a:rPr>
              <a:t>45 medium </a:t>
            </a:r>
          </a:p>
          <a:p>
            <a:pPr algn="just"/>
            <a:r>
              <a:rPr lang="en-US" sz="2400" dirty="0" smtClean="0">
                <a:solidFill>
                  <a:srgbClr val="3366FF"/>
                </a:solidFill>
                <a:latin typeface="Century Schoolbook" panose="02040604050505020304" pitchFamily="18" charset="0"/>
              </a:rPr>
              <a:t>120 minor </a:t>
            </a:r>
          </a:p>
          <a:p>
            <a:pPr algn="just"/>
            <a:r>
              <a:rPr lang="en-US" sz="2400" dirty="0" smtClean="0">
                <a:solidFill>
                  <a:srgbClr val="3366FF"/>
                </a:solidFill>
                <a:latin typeface="Century Schoolbook" panose="02040604050505020304" pitchFamily="18" charset="0"/>
              </a:rPr>
              <a:t>Number of ephemeral streams</a:t>
            </a:r>
          </a:p>
          <a:p>
            <a:pPr marL="0" indent="0" algn="just">
              <a:buNone/>
            </a:pPr>
            <a:endParaRPr lang="en-US" sz="2400" dirty="0" smtClean="0">
              <a:solidFill>
                <a:srgbClr val="3366FF"/>
              </a:solidFill>
              <a:latin typeface="Century Schoolbook" panose="02040604050505020304" pitchFamily="18" charset="0"/>
            </a:endParaRPr>
          </a:p>
          <a:p>
            <a:pPr algn="just"/>
            <a:endParaRPr lang="en-US" sz="2400" dirty="0">
              <a:latin typeface="Century Schoolbook" panose="02040604050505020304" pitchFamily="18" charset="0"/>
            </a:endParaRPr>
          </a:p>
        </p:txBody>
      </p:sp>
    </p:spTree>
    <p:extLst>
      <p:ext uri="{BB962C8B-B14F-4D97-AF65-F5344CB8AC3E}">
        <p14:creationId xmlns:p14="http://schemas.microsoft.com/office/powerpoint/2010/main" val="42494928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60035" y="4500997"/>
            <a:ext cx="1953002" cy="476442"/>
          </a:xfrm>
          <a:prstGeom prst="rect">
            <a:avLst/>
          </a:prstGeom>
        </p:spPr>
      </p:pic>
      <p:sp>
        <p:nvSpPr>
          <p:cNvPr id="16" name="TextBox 15"/>
          <p:cNvSpPr txBox="1"/>
          <p:nvPr/>
        </p:nvSpPr>
        <p:spPr>
          <a:xfrm>
            <a:off x="249898" y="4739218"/>
            <a:ext cx="4093442" cy="276999"/>
          </a:xfrm>
          <a:prstGeom prst="rect">
            <a:avLst/>
          </a:prstGeom>
          <a:noFill/>
        </p:spPr>
        <p:txBody>
          <a:bodyPr wrap="square" rtlCol="0">
            <a:spAutoFit/>
          </a:bodyPr>
          <a:lstStyle/>
          <a:p>
            <a:r>
              <a:rPr lang="en-AU" sz="1200" dirty="0">
                <a:solidFill>
                  <a:srgbClr val="1268BD"/>
                </a:solidFill>
              </a:rPr>
              <a:t>BRISBANE, AUSTRALIA |  18 - 20 SEPTEMBER 2017</a:t>
            </a:r>
          </a:p>
        </p:txBody>
      </p:sp>
      <p:cxnSp>
        <p:nvCxnSpPr>
          <p:cNvPr id="11" name="Straight Connector 10"/>
          <p:cNvCxnSpPr/>
          <p:nvPr/>
        </p:nvCxnSpPr>
        <p:spPr>
          <a:xfrm flipV="1">
            <a:off x="220762" y="834798"/>
            <a:ext cx="8564690" cy="2858"/>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246442" y="4739218"/>
            <a:ext cx="1284987" cy="276999"/>
          </a:xfrm>
          <a:prstGeom prst="rect">
            <a:avLst/>
          </a:prstGeom>
          <a:noFill/>
        </p:spPr>
        <p:txBody>
          <a:bodyPr wrap="square" rtlCol="0">
            <a:spAutoFit/>
          </a:bodyPr>
          <a:lstStyle/>
          <a:p>
            <a:r>
              <a:rPr lang="en-AU" sz="1200" dirty="0">
                <a:solidFill>
                  <a:srgbClr val="1268BD"/>
                </a:solidFill>
              </a:rPr>
              <a:t>MANAGED BY</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74080" y="130629"/>
            <a:ext cx="668781" cy="648324"/>
          </a:xfrm>
          <a:prstGeom prst="rect">
            <a:avLst/>
          </a:prstGeom>
        </p:spPr>
      </p:pic>
      <p:sp>
        <p:nvSpPr>
          <p:cNvPr id="9" name="Title 8"/>
          <p:cNvSpPr>
            <a:spLocks noGrp="1"/>
          </p:cNvSpPr>
          <p:nvPr>
            <p:ph type="title"/>
          </p:nvPr>
        </p:nvSpPr>
        <p:spPr>
          <a:xfrm>
            <a:off x="482735" y="33906"/>
            <a:ext cx="7886700" cy="789384"/>
          </a:xfrm>
        </p:spPr>
        <p:txBody>
          <a:bodyPr/>
          <a:lstStyle/>
          <a:p>
            <a:r>
              <a:rPr lang="en-US" b="1" dirty="0" smtClean="0">
                <a:solidFill>
                  <a:srgbClr val="FF0000"/>
                </a:solidFill>
                <a:latin typeface="Century Schoolbook" panose="02040604050505020304" pitchFamily="18" charset="0"/>
              </a:rPr>
              <a:t>Introduction</a:t>
            </a:r>
            <a:endParaRPr lang="en-US" b="1" dirty="0">
              <a:solidFill>
                <a:srgbClr val="FF0000"/>
              </a:solidFill>
              <a:latin typeface="Century Schoolbook" panose="02040604050505020304" pitchFamily="18" charset="0"/>
            </a:endParaRPr>
          </a:p>
        </p:txBody>
      </p:sp>
      <p:sp>
        <p:nvSpPr>
          <p:cNvPr id="12" name="Content Placeholder 11"/>
          <p:cNvSpPr>
            <a:spLocks noGrp="1"/>
          </p:cNvSpPr>
          <p:nvPr>
            <p:ph idx="1"/>
          </p:nvPr>
        </p:nvSpPr>
        <p:spPr>
          <a:xfrm>
            <a:off x="559757" y="920013"/>
            <a:ext cx="7886700" cy="3712710"/>
          </a:xfrm>
        </p:spPr>
        <p:txBody>
          <a:bodyPr>
            <a:normAutofit lnSpcReduction="10000"/>
          </a:bodyPr>
          <a:lstStyle/>
          <a:p>
            <a:pPr algn="just"/>
            <a:r>
              <a:rPr lang="en-US" sz="2400" dirty="0" smtClean="0">
                <a:solidFill>
                  <a:srgbClr val="3366FF"/>
                </a:solidFill>
                <a:latin typeface="Century Schoolbook" panose="02040604050505020304" pitchFamily="18" charset="0"/>
              </a:rPr>
              <a:t>The National Commission for Integrated Water Resources Development Plan project 2% of the total national water requirement as EF. </a:t>
            </a:r>
          </a:p>
          <a:p>
            <a:pPr algn="just"/>
            <a:r>
              <a:rPr lang="en-US" sz="2400" dirty="0" smtClean="0">
                <a:solidFill>
                  <a:srgbClr val="FF0000"/>
                </a:solidFill>
                <a:latin typeface="Century Schoolbook" panose="02040604050505020304" pitchFamily="18" charset="0"/>
              </a:rPr>
              <a:t>It is estimated as 10 km</a:t>
            </a:r>
            <a:r>
              <a:rPr lang="en-US" sz="2400" baseline="30000" dirty="0" smtClean="0">
                <a:solidFill>
                  <a:srgbClr val="FF0000"/>
                </a:solidFill>
                <a:latin typeface="Century Schoolbook" panose="02040604050505020304" pitchFamily="18" charset="0"/>
              </a:rPr>
              <a:t>3</a:t>
            </a:r>
            <a:r>
              <a:rPr lang="en-US" sz="2400" dirty="0" smtClean="0">
                <a:solidFill>
                  <a:srgbClr val="FF0000"/>
                </a:solidFill>
                <a:latin typeface="Century Schoolbook" panose="02040604050505020304" pitchFamily="18" charset="0"/>
              </a:rPr>
              <a:t> </a:t>
            </a:r>
            <a:r>
              <a:rPr lang="en-US" sz="2400" dirty="0">
                <a:solidFill>
                  <a:srgbClr val="FF0000"/>
                </a:solidFill>
                <a:latin typeface="Century Schoolbook" panose="02040604050505020304" pitchFamily="18" charset="0"/>
              </a:rPr>
              <a:t>and 20 </a:t>
            </a:r>
            <a:r>
              <a:rPr lang="en-US" sz="2400" dirty="0" smtClean="0">
                <a:solidFill>
                  <a:srgbClr val="FF0000"/>
                </a:solidFill>
                <a:latin typeface="Century Schoolbook" panose="02040604050505020304" pitchFamily="18" charset="0"/>
              </a:rPr>
              <a:t>km</a:t>
            </a:r>
            <a:r>
              <a:rPr lang="en-US" sz="2400" baseline="30000" dirty="0" smtClean="0">
                <a:solidFill>
                  <a:srgbClr val="FF0000"/>
                </a:solidFill>
                <a:latin typeface="Century Schoolbook" panose="02040604050505020304" pitchFamily="18" charset="0"/>
              </a:rPr>
              <a:t>3</a:t>
            </a:r>
            <a:r>
              <a:rPr lang="en-US" sz="2400" dirty="0" smtClean="0">
                <a:solidFill>
                  <a:srgbClr val="FF0000"/>
                </a:solidFill>
                <a:latin typeface="Century Schoolbook" panose="02040604050505020304" pitchFamily="18" charset="0"/>
              </a:rPr>
              <a:t> for year 2025 and 2050 without specifying its geographical location and any scientific basis. </a:t>
            </a:r>
          </a:p>
          <a:p>
            <a:pPr algn="just"/>
            <a:r>
              <a:rPr lang="en-US" sz="2400" dirty="0" smtClean="0">
                <a:solidFill>
                  <a:srgbClr val="3366FF"/>
                </a:solidFill>
                <a:latin typeface="Century Schoolbook" panose="02040604050505020304" pitchFamily="18" charset="0"/>
              </a:rPr>
              <a:t>Also, basin specific study on EF has not been carried out </a:t>
            </a:r>
            <a:r>
              <a:rPr lang="en-US" sz="2400" dirty="0" err="1" smtClean="0">
                <a:solidFill>
                  <a:srgbClr val="3366FF"/>
                </a:solidFill>
                <a:latin typeface="Century Schoolbook" panose="02040604050505020304" pitchFamily="18" charset="0"/>
              </a:rPr>
              <a:t>yest</a:t>
            </a:r>
            <a:r>
              <a:rPr lang="en-US" sz="2400" dirty="0" smtClean="0">
                <a:solidFill>
                  <a:srgbClr val="3366FF"/>
                </a:solidFill>
                <a:latin typeface="Century Schoolbook" panose="02040604050505020304" pitchFamily="18" charset="0"/>
              </a:rPr>
              <a:t> except for Brahmaputra basin. </a:t>
            </a:r>
          </a:p>
          <a:p>
            <a:pPr algn="just"/>
            <a:r>
              <a:rPr lang="en-US" sz="2400" dirty="0" smtClean="0">
                <a:solidFill>
                  <a:srgbClr val="FF0000"/>
                </a:solidFill>
                <a:latin typeface="Century Schoolbook" panose="02040604050505020304" pitchFamily="18" charset="0"/>
              </a:rPr>
              <a:t>The initial estimate of Environment Flow for the </a:t>
            </a:r>
            <a:r>
              <a:rPr lang="en-US" sz="2400" dirty="0" err="1" smtClean="0">
                <a:solidFill>
                  <a:srgbClr val="FF0000"/>
                </a:solidFill>
                <a:latin typeface="Century Schoolbook" panose="02040604050505020304" pitchFamily="18" charset="0"/>
              </a:rPr>
              <a:t>Tapi</a:t>
            </a:r>
            <a:r>
              <a:rPr lang="en-US" sz="2400" dirty="0" smtClean="0">
                <a:solidFill>
                  <a:srgbClr val="FF0000"/>
                </a:solidFill>
                <a:latin typeface="Century Schoolbook" panose="02040604050505020304" pitchFamily="18" charset="0"/>
              </a:rPr>
              <a:t> River has been estimated. </a:t>
            </a:r>
            <a:endParaRPr lang="en-US" sz="2400" dirty="0">
              <a:latin typeface="Century Schoolbook" panose="02040604050505020304" pitchFamily="18" charset="0"/>
            </a:endParaRPr>
          </a:p>
        </p:txBody>
      </p:sp>
    </p:spTree>
    <p:extLst>
      <p:ext uri="{BB962C8B-B14F-4D97-AF65-F5344CB8AC3E}">
        <p14:creationId xmlns:p14="http://schemas.microsoft.com/office/powerpoint/2010/main" val="36559956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60035" y="4500997"/>
            <a:ext cx="1953002" cy="476442"/>
          </a:xfrm>
          <a:prstGeom prst="rect">
            <a:avLst/>
          </a:prstGeom>
        </p:spPr>
      </p:pic>
      <p:sp>
        <p:nvSpPr>
          <p:cNvPr id="16" name="TextBox 15"/>
          <p:cNvSpPr txBox="1"/>
          <p:nvPr/>
        </p:nvSpPr>
        <p:spPr>
          <a:xfrm>
            <a:off x="249898" y="4739218"/>
            <a:ext cx="4093442" cy="276999"/>
          </a:xfrm>
          <a:prstGeom prst="rect">
            <a:avLst/>
          </a:prstGeom>
          <a:noFill/>
        </p:spPr>
        <p:txBody>
          <a:bodyPr wrap="square" rtlCol="0">
            <a:spAutoFit/>
          </a:bodyPr>
          <a:lstStyle/>
          <a:p>
            <a:r>
              <a:rPr lang="en-AU" sz="1200" dirty="0">
                <a:solidFill>
                  <a:srgbClr val="1268BD"/>
                </a:solidFill>
              </a:rPr>
              <a:t>BRISBANE, AUSTRALIA |  18 - 20 SEPTEMBER 2017</a:t>
            </a:r>
          </a:p>
        </p:txBody>
      </p:sp>
      <p:cxnSp>
        <p:nvCxnSpPr>
          <p:cNvPr id="11" name="Straight Connector 10"/>
          <p:cNvCxnSpPr/>
          <p:nvPr/>
        </p:nvCxnSpPr>
        <p:spPr>
          <a:xfrm flipV="1">
            <a:off x="220762" y="834798"/>
            <a:ext cx="8564690" cy="2858"/>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246442" y="4739218"/>
            <a:ext cx="1284987" cy="276999"/>
          </a:xfrm>
          <a:prstGeom prst="rect">
            <a:avLst/>
          </a:prstGeom>
          <a:noFill/>
        </p:spPr>
        <p:txBody>
          <a:bodyPr wrap="square" rtlCol="0">
            <a:spAutoFit/>
          </a:bodyPr>
          <a:lstStyle/>
          <a:p>
            <a:r>
              <a:rPr lang="en-AU" sz="1200" dirty="0">
                <a:solidFill>
                  <a:srgbClr val="1268BD"/>
                </a:solidFill>
              </a:rPr>
              <a:t>MANAGED BY</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74080" y="130629"/>
            <a:ext cx="668781" cy="648324"/>
          </a:xfrm>
          <a:prstGeom prst="rect">
            <a:avLst/>
          </a:prstGeom>
        </p:spPr>
      </p:pic>
      <p:sp>
        <p:nvSpPr>
          <p:cNvPr id="9" name="Title 8"/>
          <p:cNvSpPr>
            <a:spLocks noGrp="1"/>
          </p:cNvSpPr>
          <p:nvPr>
            <p:ph type="title"/>
          </p:nvPr>
        </p:nvSpPr>
        <p:spPr>
          <a:xfrm>
            <a:off x="482735" y="33906"/>
            <a:ext cx="7886700" cy="789384"/>
          </a:xfrm>
        </p:spPr>
        <p:txBody>
          <a:bodyPr>
            <a:normAutofit/>
          </a:bodyPr>
          <a:lstStyle/>
          <a:p>
            <a:r>
              <a:rPr lang="en-US" sz="3200" b="1" dirty="0" smtClean="0">
                <a:solidFill>
                  <a:srgbClr val="FF0000"/>
                </a:solidFill>
                <a:latin typeface="Century Schoolbook" panose="02040604050505020304" pitchFamily="18" charset="0"/>
              </a:rPr>
              <a:t>Study Area and Data Collection </a:t>
            </a:r>
            <a:endParaRPr lang="en-US" sz="3200" b="1" dirty="0">
              <a:solidFill>
                <a:srgbClr val="FF0000"/>
              </a:solidFill>
              <a:latin typeface="Century Schoolbook" panose="02040604050505020304" pitchFamily="18" charset="0"/>
            </a:endParaRPr>
          </a:p>
        </p:txBody>
      </p:sp>
      <p:pic>
        <p:nvPicPr>
          <p:cNvPr id="4" name="Content Placeholder 3"/>
          <p:cNvPicPr>
            <a:picLocks noGrp="1" noChangeAspect="1"/>
          </p:cNvPicPr>
          <p:nvPr>
            <p:ph idx="1"/>
          </p:nvPr>
        </p:nvPicPr>
        <p:blipFill>
          <a:blip r:embed="rId4"/>
          <a:stretch>
            <a:fillRect/>
          </a:stretch>
        </p:blipFill>
        <p:spPr>
          <a:xfrm>
            <a:off x="1403515" y="1338752"/>
            <a:ext cx="4614376" cy="3262312"/>
          </a:xfrm>
          <a:prstGeom prst="rect">
            <a:avLst/>
          </a:prstGeom>
        </p:spPr>
      </p:pic>
      <p:pic>
        <p:nvPicPr>
          <p:cNvPr id="7" name="Picture 6"/>
          <p:cNvPicPr>
            <a:picLocks noChangeAspect="1"/>
          </p:cNvPicPr>
          <p:nvPr/>
        </p:nvPicPr>
        <p:blipFill rotWithShape="1">
          <a:blip r:embed="rId5"/>
          <a:srcRect l="80638" t="645" r="1035" b="61713"/>
          <a:stretch/>
        </p:blipFill>
        <p:spPr>
          <a:xfrm>
            <a:off x="205898" y="994788"/>
            <a:ext cx="1047351" cy="1262030"/>
          </a:xfrm>
          <a:prstGeom prst="rect">
            <a:avLst/>
          </a:prstGeom>
          <a:ln w="12700">
            <a:solidFill>
              <a:schemeClr val="tx1"/>
            </a:solidFill>
          </a:ln>
        </p:spPr>
      </p:pic>
      <p:cxnSp>
        <p:nvCxnSpPr>
          <p:cNvPr id="10" name="Straight Arrow Connector 9"/>
          <p:cNvCxnSpPr/>
          <p:nvPr/>
        </p:nvCxnSpPr>
        <p:spPr>
          <a:xfrm>
            <a:off x="482735" y="1731523"/>
            <a:ext cx="1015325" cy="79426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7" name="Rounded Rectangle 16"/>
          <p:cNvSpPr/>
          <p:nvPr/>
        </p:nvSpPr>
        <p:spPr>
          <a:xfrm>
            <a:off x="6274340" y="994788"/>
            <a:ext cx="2511112" cy="1816505"/>
          </a:xfrm>
          <a:prstGeom prst="roundRect">
            <a:avLst/>
          </a:prstGeom>
          <a:solidFill>
            <a:srgbClr val="1268BD"/>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u="sng" dirty="0" smtClean="0">
                <a:latin typeface="Century Schoolbook" panose="02040604050505020304" pitchFamily="18" charset="0"/>
              </a:rPr>
              <a:t>Tapi River Basin</a:t>
            </a:r>
          </a:p>
          <a:p>
            <a:pPr marL="285750" indent="-285750">
              <a:buFont typeface="Arial" panose="020B0604020202020204" pitchFamily="34" charset="0"/>
              <a:buChar char="•"/>
            </a:pPr>
            <a:r>
              <a:rPr lang="en-US" sz="1600" dirty="0" smtClean="0">
                <a:latin typeface="Century Schoolbook" panose="02040604050505020304" pitchFamily="18" charset="0"/>
              </a:rPr>
              <a:t>Area: 65,145 km</a:t>
            </a:r>
            <a:r>
              <a:rPr lang="en-US" sz="1600" baseline="30000" dirty="0" smtClean="0">
                <a:latin typeface="Century Schoolbook" panose="02040604050505020304" pitchFamily="18" charset="0"/>
              </a:rPr>
              <a:t>2</a:t>
            </a:r>
            <a:endParaRPr lang="en-US" sz="1600" dirty="0" smtClean="0">
              <a:latin typeface="Century Schoolbook" panose="02040604050505020304" pitchFamily="18" charset="0"/>
            </a:endParaRPr>
          </a:p>
          <a:p>
            <a:pPr marL="285750" indent="-285750">
              <a:buFont typeface="Arial" panose="020B0604020202020204" pitchFamily="34" charset="0"/>
              <a:buChar char="•"/>
            </a:pPr>
            <a:r>
              <a:rPr lang="en-US" sz="1600" dirty="0" smtClean="0">
                <a:latin typeface="Century Schoolbook" panose="02040604050505020304" pitchFamily="18" charset="0"/>
              </a:rPr>
              <a:t>Mean annual runoff: 14.9 BMC</a:t>
            </a:r>
          </a:p>
          <a:p>
            <a:pPr marL="285750" indent="-285750">
              <a:buFont typeface="Arial" panose="020B0604020202020204" pitchFamily="34" charset="0"/>
              <a:buChar char="•"/>
            </a:pPr>
            <a:r>
              <a:rPr lang="en-US" sz="1600" dirty="0" smtClean="0">
                <a:latin typeface="Century Schoolbook" panose="02040604050505020304" pitchFamily="18" charset="0"/>
              </a:rPr>
              <a:t>Tapi River length: 724 km</a:t>
            </a:r>
            <a:endParaRPr lang="en-US" sz="1600" dirty="0">
              <a:latin typeface="Century Schoolbook" panose="02040604050505020304" pitchFamily="18" charset="0"/>
            </a:endParaRPr>
          </a:p>
        </p:txBody>
      </p:sp>
      <p:sp>
        <p:nvSpPr>
          <p:cNvPr id="19" name="TextBox 18"/>
          <p:cNvSpPr txBox="1"/>
          <p:nvPr/>
        </p:nvSpPr>
        <p:spPr>
          <a:xfrm>
            <a:off x="1919582" y="1543881"/>
            <a:ext cx="3326860" cy="584775"/>
          </a:xfrm>
          <a:prstGeom prst="rect">
            <a:avLst/>
          </a:prstGeom>
          <a:noFill/>
        </p:spPr>
        <p:txBody>
          <a:bodyPr wrap="square" rtlCol="0">
            <a:spAutoFit/>
          </a:bodyPr>
          <a:lstStyle/>
          <a:p>
            <a:r>
              <a:rPr lang="en-US" sz="1600" b="1" i="1" dirty="0" smtClean="0"/>
              <a:t>Minor, Medium and Major Hydraulic Structures on Tapi River</a:t>
            </a:r>
            <a:endParaRPr lang="en-US" sz="1600" b="1" i="1" dirty="0"/>
          </a:p>
        </p:txBody>
      </p:sp>
    </p:spTree>
    <p:extLst>
      <p:ext uri="{BB962C8B-B14F-4D97-AF65-F5344CB8AC3E}">
        <p14:creationId xmlns:p14="http://schemas.microsoft.com/office/powerpoint/2010/main" val="424892835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277</TotalTime>
  <Words>1063</Words>
  <Application>Microsoft Office PowerPoint</Application>
  <PresentationFormat>On-screen Show (16:9)</PresentationFormat>
  <Paragraphs>142</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ASSESSMENT OF ENVIRONMENTAL FLOWS FOR THE TAPI RIVER BASIN, INDIA </vt:lpstr>
      <vt:lpstr>Outline of the presentation</vt:lpstr>
      <vt:lpstr>Introduction</vt:lpstr>
      <vt:lpstr>Introduction</vt:lpstr>
      <vt:lpstr>Introduction</vt:lpstr>
      <vt:lpstr>Introduction</vt:lpstr>
      <vt:lpstr>Introduction</vt:lpstr>
      <vt:lpstr>Introduction</vt:lpstr>
      <vt:lpstr>Study Area and Data Collection </vt:lpstr>
      <vt:lpstr>Study Area and Data Collection</vt:lpstr>
      <vt:lpstr>Methodology</vt:lpstr>
      <vt:lpstr>Environmental Management Classes (EMC)</vt:lpstr>
      <vt:lpstr>Results and Discussions</vt:lpstr>
      <vt:lpstr>Results and Discussions</vt:lpstr>
      <vt:lpstr>Results and Discussions</vt:lpstr>
      <vt:lpstr>Results and Discussions</vt:lpstr>
      <vt:lpstr>Results and Discussions</vt:lpstr>
      <vt:lpstr>Results and Discussions</vt:lpstr>
      <vt:lpstr>Eutrophication in Tapi River</vt:lpstr>
      <vt:lpstr>Conclusions</vt:lpstr>
      <vt:lpstr>Acknowledgment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Tanushree Rao</dc:creator>
  <cp:lastModifiedBy>Sujit Pedhadiya</cp:lastModifiedBy>
  <cp:revision>50</cp:revision>
  <dcterms:created xsi:type="dcterms:W3CDTF">2016-07-18T05:53:10Z</dcterms:created>
  <dcterms:modified xsi:type="dcterms:W3CDTF">2017-09-17T12:23:30Z</dcterms:modified>
</cp:coreProperties>
</file>