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7"/>
  </p:notesMasterIdLst>
  <p:sldIdLst>
    <p:sldId id="257" r:id="rId2"/>
    <p:sldId id="264" r:id="rId3"/>
    <p:sldId id="258" r:id="rId4"/>
    <p:sldId id="277" r:id="rId5"/>
    <p:sldId id="279" r:id="rId6"/>
    <p:sldId id="261" r:id="rId7"/>
    <p:sldId id="260" r:id="rId8"/>
    <p:sldId id="281" r:id="rId9"/>
    <p:sldId id="269" r:id="rId10"/>
    <p:sldId id="265" r:id="rId11"/>
    <p:sldId id="270" r:id="rId12"/>
    <p:sldId id="287" r:id="rId13"/>
    <p:sldId id="288" r:id="rId14"/>
    <p:sldId id="263" r:id="rId15"/>
    <p:sldId id="291" r:id="rId16"/>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89"/>
    <a:srgbClr val="FF9900"/>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1" autoAdjust="0"/>
    <p:restoredTop sz="66229" autoAdjust="0"/>
  </p:normalViewPr>
  <p:slideViewPr>
    <p:cSldViewPr snapToGrid="0" showGuides="1">
      <p:cViewPr varScale="1">
        <p:scale>
          <a:sx n="66" d="100"/>
          <a:sy n="66" d="100"/>
        </p:scale>
        <p:origin x="1230" y="84"/>
      </p:cViewPr>
      <p:guideLst>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3072"/>
    </p:cViewPr>
  </p:sorterViewPr>
  <p:notesViewPr>
    <p:cSldViewPr snapToGrid="0">
      <p:cViewPr varScale="1">
        <p:scale>
          <a:sx n="101" d="100"/>
          <a:sy n="101" d="100"/>
        </p:scale>
        <p:origin x="26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12B9B-9881-42CD-A92A-9F16F229BBC6}" type="datetimeFigureOut">
              <a:rPr lang="en-AU" smtClean="0"/>
              <a:t>18/09/2017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6213D-9AB2-48C9-B4B4-90BB89282E2A}" type="slidenum">
              <a:rPr lang="en-AU" smtClean="0"/>
              <a:t>‹#›</a:t>
            </a:fld>
            <a:endParaRPr lang="en-AU"/>
          </a:p>
        </p:txBody>
      </p:sp>
    </p:spTree>
    <p:extLst>
      <p:ext uri="{BB962C8B-B14F-4D97-AF65-F5344CB8AC3E}">
        <p14:creationId xmlns:p14="http://schemas.microsoft.com/office/powerpoint/2010/main" val="11276000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water.org.au/products/ewater-sourc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baseline="0" dirty="0" smtClean="0"/>
              <a:t>Today, I am presenting a project on the development of Source software functionality to be able to model environmental flows.</a:t>
            </a:r>
          </a:p>
          <a:p>
            <a:endParaRPr lang="en-AU" baseline="0" dirty="0" smtClean="0"/>
          </a:p>
          <a:p>
            <a:r>
              <a:rPr lang="en-AU" baseline="0" dirty="0" smtClean="0"/>
              <a:t>This is a collaborative project:</a:t>
            </a:r>
          </a:p>
          <a:p>
            <a:r>
              <a:rPr lang="en-AU" baseline="0" dirty="0" err="1" smtClean="0"/>
              <a:t>eWater</a:t>
            </a:r>
            <a:r>
              <a:rPr lang="en-AU" baseline="0" dirty="0" smtClean="0"/>
              <a:t> is developing the software functionality (+ software developers)</a:t>
            </a:r>
          </a:p>
          <a:p>
            <a:r>
              <a:rPr lang="en-AU" baseline="0" dirty="0" smtClean="0"/>
              <a:t>The project is funded by MDBA, OEH, CEWO and Vic DELWP</a:t>
            </a:r>
          </a:p>
          <a:p>
            <a:endParaRPr lang="en-AU" baseline="0" dirty="0" smtClean="0"/>
          </a:p>
          <a:p>
            <a:r>
              <a:rPr lang="en-AU" baseline="0" dirty="0" smtClean="0"/>
              <a:t>Various people from these and other stakeholder organisations are providing input to this project</a:t>
            </a:r>
          </a:p>
          <a:p>
            <a:endParaRPr lang="en-AU" baseline="0" dirty="0" smtClean="0"/>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736213D-9AB2-48C9-B4B4-90BB89282E2A}" type="slidenum">
              <a:rPr lang="en-AU" smtClean="0"/>
              <a:t>1</a:t>
            </a:fld>
            <a:endParaRPr lang="en-AU"/>
          </a:p>
        </p:txBody>
      </p:sp>
    </p:spTree>
    <p:extLst>
      <p:ext uri="{BB962C8B-B14F-4D97-AF65-F5344CB8AC3E}">
        <p14:creationId xmlns:p14="http://schemas.microsoft.com/office/powerpoint/2010/main" val="30564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baseline="0" dirty="0" smtClean="0"/>
              <a:t>Many actions can be determined at many sites along the system.</a:t>
            </a:r>
          </a:p>
          <a:p>
            <a:endParaRPr lang="en-AU" baseline="0" dirty="0" smtClean="0"/>
          </a:p>
          <a:p>
            <a:r>
              <a:rPr lang="en-AU" baseline="0" dirty="0" smtClean="0"/>
              <a:t>How do environmental water planners prioritise between the various environmental watering actions? </a:t>
            </a:r>
          </a:p>
          <a:p>
            <a:endParaRPr lang="en-AU" baseline="0" dirty="0" smtClean="0"/>
          </a:p>
          <a:p>
            <a:r>
              <a:rPr lang="en-AU" baseline="0" dirty="0" smtClean="0"/>
              <a:t>Priorities for the type of actions to be targeted in the season are set based on environmental demand and water availability</a:t>
            </a:r>
          </a:p>
          <a:p>
            <a:r>
              <a:rPr lang="en-AU" baseline="0" dirty="0" smtClean="0"/>
              <a:t>e.g. if it has been dry and the need for water is high, while water availability is low – actions would be targeted to avoid damage and provide drought refuge</a:t>
            </a:r>
          </a:p>
          <a:p>
            <a:r>
              <a:rPr lang="en-AU" baseline="0" dirty="0" smtClean="0"/>
              <a:t>If it has been wet and water needs are low, water may be carried over, or large events may be targeted opportunistically. </a:t>
            </a:r>
          </a:p>
          <a:p>
            <a:endParaRPr lang="en-AU" baseline="0" dirty="0" smtClean="0"/>
          </a:p>
          <a:p>
            <a:endParaRPr lang="en-AU" baseline="0" dirty="0" smtClean="0"/>
          </a:p>
          <a:p>
            <a:endParaRPr lang="en-AU" baseline="0" dirty="0" smtClean="0"/>
          </a:p>
          <a:p>
            <a:r>
              <a:rPr lang="en-AU" i="1" baseline="0" dirty="0" smtClean="0"/>
              <a:t>This slide shows a planning matrix provided by CEWO, </a:t>
            </a:r>
            <a:r>
              <a:rPr lang="en-AU" i="1" dirty="0" smtClean="0"/>
              <a:t>showing how they </a:t>
            </a:r>
            <a:r>
              <a:rPr lang="en-AU" i="1" baseline="0" dirty="0" smtClean="0"/>
              <a:t>undertake planning.</a:t>
            </a:r>
          </a:p>
          <a:p>
            <a:r>
              <a:rPr lang="en-AU" i="1" baseline="0" dirty="0" smtClean="0"/>
              <a:t>It is based on two factors:</a:t>
            </a:r>
          </a:p>
          <a:p>
            <a:r>
              <a:rPr lang="en-AU" i="1" baseline="0" dirty="0" smtClean="0"/>
              <a:t>The first is water need – this is based on antecedent conditions (history of watering at the site) that determine the conditions of the asset</a:t>
            </a:r>
          </a:p>
          <a:p>
            <a:endParaRPr lang="en-AU"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smtClean="0"/>
              <a:t>The second is water availability to meet demands - the current water availability in the storage (and hence accounts) and the water availability outlook. </a:t>
            </a:r>
          </a:p>
          <a:p>
            <a:endParaRPr lang="en-AU"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smtClean="0"/>
              <a:t>These two factors determine the overall purpose of Commonwealth environmental water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smtClean="0"/>
              <a:t>For example, if it has been dry and the water need is high, but water availability is still low – then watering actions would be selected in order to ‘avoiding damage’ and provide drought refuges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baseline="0" dirty="0" smtClean="0"/>
          </a:p>
          <a:p>
            <a:r>
              <a:rPr lang="en-AU" i="1" baseline="0" dirty="0" smtClean="0"/>
              <a:t>If a lot of water is available, high flows events may be targeted and or water may be carried over for use the next year. </a:t>
            </a:r>
          </a:p>
          <a:p>
            <a:endParaRPr lang="en-AU"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smtClean="0"/>
              <a:t>The software should be able to represent such a decision making framework. </a:t>
            </a:r>
            <a:endParaRPr lang="en-AU" i="1" dirty="0" smtClean="0"/>
          </a:p>
          <a:p>
            <a:endParaRPr lang="en-AU" i="1" dirty="0"/>
          </a:p>
        </p:txBody>
      </p:sp>
      <p:sp>
        <p:nvSpPr>
          <p:cNvPr id="4" name="Slide Number Placeholder 3"/>
          <p:cNvSpPr>
            <a:spLocks noGrp="1"/>
          </p:cNvSpPr>
          <p:nvPr>
            <p:ph type="sldNum" sz="quarter" idx="10"/>
          </p:nvPr>
        </p:nvSpPr>
        <p:spPr/>
        <p:txBody>
          <a:bodyPr/>
          <a:lstStyle/>
          <a:p>
            <a:fld id="{C736213D-9AB2-48C9-B4B4-90BB89282E2A}" type="slidenum">
              <a:rPr lang="en-AU" smtClean="0"/>
              <a:t>10</a:t>
            </a:fld>
            <a:endParaRPr lang="en-AU"/>
          </a:p>
        </p:txBody>
      </p:sp>
    </p:spTree>
    <p:extLst>
      <p:ext uri="{BB962C8B-B14F-4D97-AF65-F5344CB8AC3E}">
        <p14:creationId xmlns:p14="http://schemas.microsoft.com/office/powerpoint/2010/main" val="188837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flow chart represents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functionality at the EFM that prioritises and activates </a:t>
            </a:r>
            <a:r>
              <a:rPr lang="en-AU" sz="1200" kern="1200" baseline="0" dirty="0" smtClean="0">
                <a:solidFill>
                  <a:schemeClr val="tx1"/>
                </a:solidFill>
                <a:effectLst/>
                <a:latin typeface="+mn-lt"/>
                <a:ea typeface="+mn-ea"/>
                <a:cs typeface="+mn-cs"/>
              </a:rPr>
              <a:t>actions </a:t>
            </a:r>
            <a:r>
              <a:rPr lang="en-US" dirty="0" smtClean="0">
                <a:effectLst/>
              </a:rPr>
              <a:t>based on a </a:t>
            </a:r>
            <a:r>
              <a:rPr lang="en-US" b="1" i="1" dirty="0" smtClean="0">
                <a:effectLst/>
              </a:rPr>
              <a:t>purchasing style conceptual model</a:t>
            </a:r>
            <a:r>
              <a:rPr lang="en-US" i="1" dirty="0" smtClean="0">
                <a:effectLst/>
              </a:rPr>
              <a:t> </a:t>
            </a:r>
            <a:r>
              <a:rPr lang="en-US" dirty="0" smtClean="0">
                <a:effectLst/>
              </a:rPr>
              <a:t>(</a:t>
            </a:r>
            <a:r>
              <a:rPr lang="en-AU" sz="1200" kern="1200" baseline="0" dirty="0" smtClean="0">
                <a:solidFill>
                  <a:schemeClr val="tx1"/>
                </a:solidFill>
                <a:effectLst/>
                <a:latin typeface="+mn-lt"/>
                <a:ea typeface="+mn-ea"/>
                <a:cs typeface="+mn-cs"/>
              </a:rPr>
              <a:t>the ‘</a:t>
            </a:r>
            <a:r>
              <a:rPr lang="en-AU" sz="1200" kern="1200" dirty="0" smtClean="0">
                <a:solidFill>
                  <a:schemeClr val="tx1"/>
                </a:solidFill>
                <a:effectLst/>
                <a:latin typeface="+mn-lt"/>
                <a:ea typeface="+mn-ea"/>
                <a:cs typeface="+mn-cs"/>
              </a:rPr>
              <a:t>shopping trolley’ model)</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environmental flow manager keeps track of entitlement</a:t>
            </a:r>
            <a:r>
              <a:rPr lang="en-AU" sz="1200" kern="1200" baseline="0" dirty="0" smtClean="0">
                <a:solidFill>
                  <a:schemeClr val="tx1"/>
                </a:solidFill>
                <a:effectLst/>
                <a:latin typeface="+mn-lt"/>
                <a:ea typeface="+mn-ea"/>
                <a:cs typeface="+mn-cs"/>
              </a:rPr>
              <a:t> portfolios, and the water allocated to the entitlements in the portfolio.</a:t>
            </a:r>
          </a:p>
          <a:p>
            <a:r>
              <a:rPr lang="en-AU" sz="1200" kern="1200" baseline="0" dirty="0" smtClean="0">
                <a:solidFill>
                  <a:schemeClr val="tx1"/>
                </a:solidFill>
                <a:effectLst/>
                <a:latin typeface="+mn-lt"/>
                <a:ea typeface="+mn-ea"/>
                <a:cs typeface="+mn-cs"/>
              </a:rPr>
              <a:t>The user can specify a reserve function for each entitlement, to determine how much water may need to be set aside for use later in the season, or for carryover to next season</a:t>
            </a:r>
          </a:p>
          <a:p>
            <a:r>
              <a:rPr lang="en-AU" sz="1200" i="1" kern="1200" baseline="0" dirty="0" smtClean="0">
                <a:solidFill>
                  <a:schemeClr val="tx1"/>
                </a:solidFill>
                <a:effectLst/>
                <a:latin typeface="+mn-lt"/>
                <a:ea typeface="+mn-ea"/>
                <a:cs typeface="+mn-cs"/>
              </a:rPr>
              <a:t>Based on this, the manager determines the water available – i.e. the money in the wallet</a:t>
            </a:r>
            <a:endParaRPr lang="en-AU" sz="1200" i="1"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US" dirty="0" smtClean="0">
                <a:effectLst/>
              </a:rPr>
              <a:t>The EFM prioritizes all actions based on the condition of the asset multiplied by a user defined importance weighting. </a:t>
            </a:r>
          </a:p>
          <a:p>
            <a:r>
              <a:rPr lang="en-US" dirty="0" smtClean="0">
                <a:effectLst/>
              </a:rPr>
              <a:t>The condition (score) is tracked by</a:t>
            </a:r>
            <a:r>
              <a:rPr lang="en-US" baseline="0" dirty="0" smtClean="0">
                <a:effectLst/>
              </a:rPr>
              <a:t> the environmental flow node, and determines water need. </a:t>
            </a:r>
            <a:endParaRPr lang="en-US" dirty="0" smtClean="0">
              <a:effectLst/>
            </a:endParaRPr>
          </a:p>
          <a:p>
            <a:r>
              <a:rPr lang="en-US" dirty="0" smtClean="0">
                <a:effectLst/>
              </a:rPr>
              <a:t>The importance weighting is calculated using a user defined function. The importance function can include water availability</a:t>
            </a:r>
            <a:r>
              <a:rPr lang="en-US" baseline="0" dirty="0" smtClean="0">
                <a:effectLst/>
              </a:rPr>
              <a:t> in the system, as well as functions determining dependencies on other flow actions. It is through configuration of the importance function, that the user has a lot of flexibility to represent how actions are prioritized and coordinated.</a:t>
            </a:r>
          </a:p>
          <a:p>
            <a:r>
              <a:rPr lang="en-US" i="1" baseline="0" dirty="0" smtClean="0">
                <a:effectLst/>
              </a:rPr>
              <a:t>This results in a shopping list that has the items listed in priority order.</a:t>
            </a:r>
            <a:endParaRPr lang="en-US" i="1" dirty="0" smtClean="0">
              <a:effectLst/>
            </a:endParaRPr>
          </a:p>
          <a:p>
            <a:endParaRPr lang="en-US" dirty="0" smtClean="0">
              <a:effectLst/>
            </a:endParaRPr>
          </a:p>
          <a:p>
            <a:r>
              <a:rPr lang="en-US" dirty="0" smtClean="0">
                <a:effectLst/>
              </a:rPr>
              <a:t>The Environmental Flow Manager will then step through the </a:t>
            </a:r>
            <a:r>
              <a:rPr lang="en-US" baseline="0" dirty="0" smtClean="0">
                <a:effectLst/>
              </a:rPr>
              <a:t>prioritized list of actions and will </a:t>
            </a:r>
            <a:r>
              <a:rPr lang="en-US" dirty="0" smtClean="0">
                <a:effectLst/>
              </a:rPr>
              <a:t>determine whether there is sufficient water available to meet the action,</a:t>
            </a:r>
            <a:r>
              <a:rPr lang="en-US" baseline="0" dirty="0" smtClean="0">
                <a:effectLst/>
              </a:rPr>
              <a:t> </a:t>
            </a:r>
            <a:r>
              <a:rPr lang="en-US" i="1" baseline="0" dirty="0" smtClean="0">
                <a:effectLst/>
              </a:rPr>
              <a:t>i.e. can I afford the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cost for the action is calculated based on a user specified cost function. (</a:t>
            </a:r>
            <a:r>
              <a:rPr lang="en-US" i="1" dirty="0" smtClean="0">
                <a:effectLst/>
              </a:rPr>
              <a:t>The price of the item</a:t>
            </a:r>
            <a:r>
              <a:rPr lang="en-US" dirty="0" smtClean="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manager compares the cost of the action (</a:t>
            </a:r>
            <a:r>
              <a:rPr lang="en-US" dirty="0" err="1" smtClean="0">
                <a:effectLst/>
              </a:rPr>
              <a:t>ie</a:t>
            </a:r>
            <a:r>
              <a:rPr lang="en-US" dirty="0" smtClean="0">
                <a:effectLst/>
              </a:rPr>
              <a:t>. the volume of water required to deliver the action) to the available water in the portfolio(s) that can be accessed by the action. </a:t>
            </a:r>
          </a:p>
          <a:p>
            <a:r>
              <a:rPr lang="en-US" dirty="0" smtClean="0">
                <a:effectLst/>
              </a:rPr>
              <a:t>If affordable – the manger will activate/flag the action and will decrease the amount available for other actions (</a:t>
            </a:r>
            <a:r>
              <a:rPr lang="en-US" i="1" dirty="0" smtClean="0">
                <a:effectLst/>
              </a:rPr>
              <a:t>set aside</a:t>
            </a:r>
            <a:r>
              <a:rPr lang="en-US" i="1" baseline="0" dirty="0" smtClean="0">
                <a:effectLst/>
              </a:rPr>
              <a:t> the money</a:t>
            </a:r>
            <a:r>
              <a:rPr lang="en-US" baseline="0" dirty="0" smtClean="0">
                <a:effectLst/>
              </a:rPr>
              <a:t>)</a:t>
            </a:r>
            <a:r>
              <a:rPr lang="en-US" dirty="0" smtClean="0">
                <a:effectLst/>
              </a:rPr>
              <a:t>. </a:t>
            </a:r>
          </a:p>
          <a:p>
            <a:endParaRPr lang="en-US" dirty="0" smtClean="0">
              <a:effectLst/>
            </a:endParaRPr>
          </a:p>
          <a:p>
            <a:endParaRPr lang="en-US" dirty="0" smtClean="0">
              <a:effectLst/>
            </a:endParaRPr>
          </a:p>
          <a:p>
            <a:r>
              <a:rPr lang="en-US" dirty="0" smtClean="0">
                <a:effectLst/>
              </a:rPr>
              <a:t>Accounts are not debited until after a managed target response is executed</a:t>
            </a:r>
            <a:r>
              <a:rPr lang="en-US" baseline="0" dirty="0" smtClean="0">
                <a:effectLst/>
              </a:rPr>
              <a:t> </a:t>
            </a:r>
            <a:r>
              <a:rPr lang="en-US" i="1" baseline="0" dirty="0" smtClean="0">
                <a:effectLst/>
              </a:rPr>
              <a:t>(i.e. actual payment is not made until after delivery)</a:t>
            </a:r>
            <a:endParaRPr lang="en-US" i="1" dirty="0" smtClean="0">
              <a:effectLst/>
            </a:endParaRPr>
          </a:p>
          <a:p>
            <a:endParaRPr lang="en-AU" dirty="0"/>
          </a:p>
        </p:txBody>
      </p:sp>
      <p:sp>
        <p:nvSpPr>
          <p:cNvPr id="4" name="Slide Number Placeholder 3"/>
          <p:cNvSpPr>
            <a:spLocks noGrp="1"/>
          </p:cNvSpPr>
          <p:nvPr>
            <p:ph type="sldNum" sz="quarter" idx="10"/>
          </p:nvPr>
        </p:nvSpPr>
        <p:spPr/>
        <p:txBody>
          <a:bodyPr/>
          <a:lstStyle/>
          <a:p>
            <a:fld id="{C736213D-9AB2-48C9-B4B4-90BB89282E2A}" type="slidenum">
              <a:rPr lang="en-AU" smtClean="0"/>
              <a:t>11</a:t>
            </a:fld>
            <a:endParaRPr lang="en-AU"/>
          </a:p>
        </p:txBody>
      </p:sp>
    </p:spTree>
    <p:extLst>
      <p:ext uri="{BB962C8B-B14F-4D97-AF65-F5344CB8AC3E}">
        <p14:creationId xmlns:p14="http://schemas.microsoft.com/office/powerpoint/2010/main" val="144786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smtClean="0"/>
              <a:t>Currently the EFN</a:t>
            </a:r>
            <a:r>
              <a:rPr lang="en-AU" baseline="0" dirty="0" smtClean="0"/>
              <a:t> functionality is largely complete, but still being tested and improved. He flow manager is still under development. </a:t>
            </a:r>
          </a:p>
          <a:p>
            <a:r>
              <a:rPr lang="en-AU" baseline="0" dirty="0" smtClean="0"/>
              <a:t>So, I will only show a small example of results from the EFN.</a:t>
            </a:r>
          </a:p>
          <a:p>
            <a:endParaRPr lang="en-AU" baseline="0" dirty="0" smtClean="0"/>
          </a:p>
          <a:p>
            <a:r>
              <a:rPr lang="en-AU" baseline="0" dirty="0" smtClean="0"/>
              <a:t>To test a flow rule downstream of Yarrawonga, a test model of the upper Murray was set up (see figure)</a:t>
            </a:r>
          </a:p>
          <a:p>
            <a:r>
              <a:rPr lang="en-AU" baseline="0" dirty="0" smtClean="0"/>
              <a:t>The flow node is located below Yarrawonga weir</a:t>
            </a:r>
          </a:p>
          <a:p>
            <a:endParaRPr lang="en-AU" baseline="0" dirty="0" smtClean="0"/>
          </a:p>
          <a:p>
            <a:r>
              <a:rPr lang="en-AU" baseline="0" dirty="0" smtClean="0"/>
              <a:t>The specified flow action represents a ‘high flow extent’ action</a:t>
            </a:r>
          </a:p>
          <a:p>
            <a:endParaRPr lang="en-AU"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AU" sz="900" i="1" dirty="0" smtClean="0">
                <a:latin typeface="Calibri" panose="020F0502020204030204" pitchFamily="34" charset="0"/>
                <a:ea typeface="Calibri" panose="020F0502020204030204" pitchFamily="34" charset="0"/>
                <a:cs typeface="Times New Roman" panose="02020603050405020304" pitchFamily="18" charset="0"/>
              </a:rPr>
              <a:t>Spring overbank flows to water wetlands and floodplain forests, mobilise carbon and nutrients from floodplains to support riverine productivity, and help mitigate black water risks in subsequent smaller floods. </a:t>
            </a:r>
            <a:endParaRPr lang="en-AU" i="1" dirty="0" smtClean="0"/>
          </a:p>
          <a:p>
            <a:endParaRPr lang="en-AU" baseline="0" dirty="0" smtClean="0"/>
          </a:p>
          <a:p>
            <a:endParaRPr lang="en-AU" baseline="0" dirty="0" smtClean="0"/>
          </a:p>
          <a:p>
            <a:r>
              <a:rPr lang="en-AU" baseline="0" dirty="0" smtClean="0"/>
              <a:t>It is desired every year – between July and October</a:t>
            </a:r>
          </a:p>
          <a:p>
            <a:r>
              <a:rPr lang="en-AU" baseline="0" dirty="0" smtClean="0"/>
              <a:t>Should be triggered when a flow of 40,000 ML/d occurs and should maintain flow at that level for 20 days</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C736213D-9AB2-48C9-B4B4-90BB89282E2A}" type="slidenum">
              <a:rPr lang="en-AU" smtClean="0"/>
              <a:t>12</a:t>
            </a:fld>
            <a:endParaRPr lang="en-AU"/>
          </a:p>
        </p:txBody>
      </p:sp>
    </p:spTree>
    <p:extLst>
      <p:ext uri="{BB962C8B-B14F-4D97-AF65-F5344CB8AC3E}">
        <p14:creationId xmlns:p14="http://schemas.microsoft.com/office/powerpoint/2010/main" val="176605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smtClean="0"/>
              <a:t>Blue line shows flow in river without the EFN demand</a:t>
            </a:r>
          </a:p>
          <a:p>
            <a:endParaRPr lang="en-AU" dirty="0" smtClean="0"/>
          </a:p>
          <a:p>
            <a:r>
              <a:rPr lang="en-AU" dirty="0" smtClean="0"/>
              <a:t>Red</a:t>
            </a:r>
            <a:r>
              <a:rPr lang="en-AU" baseline="0" dirty="0" smtClean="0"/>
              <a:t> is the order created by the EFN, which </a:t>
            </a:r>
            <a:r>
              <a:rPr lang="en-AU" dirty="0" smtClean="0"/>
              <a:t>starts day after flow threshold of 40,000 ML/d has been reached,</a:t>
            </a:r>
            <a:r>
              <a:rPr lang="en-AU" baseline="0" dirty="0" smtClean="0"/>
              <a:t> and continues for 20 days (no rise and fall modelled)</a:t>
            </a:r>
          </a:p>
          <a:p>
            <a:endParaRPr lang="en-AU" baseline="0" dirty="0" smtClean="0"/>
          </a:p>
          <a:p>
            <a:r>
              <a:rPr lang="en-AU" baseline="0" dirty="0" smtClean="0"/>
              <a:t>Green is resulting flow</a:t>
            </a:r>
          </a:p>
          <a:p>
            <a:endParaRPr lang="en-AU" baseline="0" dirty="0" smtClean="0"/>
          </a:p>
          <a:p>
            <a:r>
              <a:rPr lang="en-AU" baseline="0" dirty="0" smtClean="0"/>
              <a:t>The ordering interacts with all other functionality, so that the node would not order flows above constraints specified in the model. When the node is a long way away from the storage, it need to consider travel time and make orders a month beforehand – this makes some of this very complex. </a:t>
            </a:r>
          </a:p>
          <a:p>
            <a:endParaRPr lang="en-AU" baseline="0" dirty="0" smtClean="0"/>
          </a:p>
          <a:p>
            <a:r>
              <a:rPr lang="en-AU" baseline="0" dirty="0" smtClean="0"/>
              <a:t>Note: You can also see how it interacts with other functionality in the system.</a:t>
            </a:r>
          </a:p>
          <a:p>
            <a:r>
              <a:rPr lang="en-AU" baseline="0" dirty="0" smtClean="0"/>
              <a:t>I have not specified a rate of rise and fall, but Hume Dam would have rules on how fats releases can be reduced (6-inch rule) – therefore Hume releases more. The first day after the event, flow at Yarrawonga is low because the weir is reregulating flows from Hume, but after a day Yarrawonga weir starts spilling.</a:t>
            </a:r>
          </a:p>
        </p:txBody>
      </p:sp>
      <p:sp>
        <p:nvSpPr>
          <p:cNvPr id="4" name="Slide Number Placeholder 3"/>
          <p:cNvSpPr>
            <a:spLocks noGrp="1"/>
          </p:cNvSpPr>
          <p:nvPr>
            <p:ph type="sldNum" sz="quarter" idx="10"/>
          </p:nvPr>
        </p:nvSpPr>
        <p:spPr/>
        <p:txBody>
          <a:bodyPr/>
          <a:lstStyle/>
          <a:p>
            <a:fld id="{C736213D-9AB2-48C9-B4B4-90BB89282E2A}" type="slidenum">
              <a:rPr lang="en-AU" smtClean="0"/>
              <a:t>13</a:t>
            </a:fld>
            <a:endParaRPr lang="en-AU"/>
          </a:p>
        </p:txBody>
      </p:sp>
    </p:spTree>
    <p:extLst>
      <p:ext uri="{BB962C8B-B14F-4D97-AF65-F5344CB8AC3E}">
        <p14:creationId xmlns:p14="http://schemas.microsoft.com/office/powerpoint/2010/main" val="177939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smtClean="0"/>
          </a:p>
          <a:p>
            <a:pPr marL="171450" indent="-171450">
              <a:buFont typeface="Arial" panose="020B0604020202020204" pitchFamily="34" charset="0"/>
              <a:buChar char="•"/>
            </a:pPr>
            <a:r>
              <a:rPr lang="en-AU" dirty="0" smtClean="0"/>
              <a:t>Environment is now a major water user and has a significant portfolio of entitlements</a:t>
            </a:r>
          </a:p>
          <a:p>
            <a:pPr marL="171450" indent="-171450">
              <a:buFont typeface="Arial" panose="020B0604020202020204" pitchFamily="34" charset="0"/>
              <a:buChar char="•"/>
            </a:pPr>
            <a:r>
              <a:rPr lang="en-AU" dirty="0" smtClean="0"/>
              <a:t>Current water resource models have no functionality to represent current complexity of environmental flow management</a:t>
            </a:r>
          </a:p>
          <a:p>
            <a:pPr marL="171450" indent="-171450">
              <a:buFont typeface="Arial" panose="020B0604020202020204" pitchFamily="34" charset="0"/>
              <a:buChar char="•"/>
            </a:pPr>
            <a:r>
              <a:rPr lang="en-AU" dirty="0" smtClean="0"/>
              <a:t>Source functionality developed under this project will allow representation of environmental water planning, delivery and accounting and will be a valuable tool to support environmental water planning and river operations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1" dirty="0" smtClean="0">
                <a:effectLst/>
              </a:rPr>
              <a:t>Collaboration through this project </a:t>
            </a:r>
            <a:r>
              <a:rPr lang="en-AU" sz="1200" i="1" kern="1200" baseline="0" dirty="0" smtClean="0">
                <a:solidFill>
                  <a:schemeClr val="tx1"/>
                </a:solidFill>
                <a:effectLst/>
                <a:latin typeface="+mn-lt"/>
                <a:ea typeface="+mn-ea"/>
                <a:cs typeface="+mn-cs"/>
              </a:rPr>
              <a:t>has been a good opportunity for environmental water holders and planners to work together and share ideas.</a:t>
            </a:r>
            <a:endParaRPr lang="en-AU" i="1" dirty="0" smtClean="0"/>
          </a:p>
          <a:p>
            <a:pPr marL="171450" indent="-171450">
              <a:buFont typeface="Arial" panose="020B0604020202020204" pitchFamily="34" charset="0"/>
              <a:buChar char="•"/>
            </a:pPr>
            <a:endParaRPr lang="en-AU" i="1" dirty="0" smtClean="0"/>
          </a:p>
          <a:p>
            <a:r>
              <a:rPr lang="en-AU" i="1" dirty="0" smtClean="0"/>
              <a:t>We are at the start of a long and exiting journey</a:t>
            </a:r>
            <a:endParaRPr lang="en-AU" i="1" dirty="0"/>
          </a:p>
        </p:txBody>
      </p:sp>
      <p:sp>
        <p:nvSpPr>
          <p:cNvPr id="4" name="Slide Number Placeholder 3"/>
          <p:cNvSpPr>
            <a:spLocks noGrp="1"/>
          </p:cNvSpPr>
          <p:nvPr>
            <p:ph type="sldNum" sz="quarter" idx="10"/>
          </p:nvPr>
        </p:nvSpPr>
        <p:spPr/>
        <p:txBody>
          <a:bodyPr/>
          <a:lstStyle/>
          <a:p>
            <a:fld id="{C736213D-9AB2-48C9-B4B4-90BB89282E2A}" type="slidenum">
              <a:rPr lang="en-AU" smtClean="0"/>
              <a:t>14</a:t>
            </a:fld>
            <a:endParaRPr lang="en-AU"/>
          </a:p>
        </p:txBody>
      </p:sp>
    </p:spTree>
    <p:extLst>
      <p:ext uri="{BB962C8B-B14F-4D97-AF65-F5344CB8AC3E}">
        <p14:creationId xmlns:p14="http://schemas.microsoft.com/office/powerpoint/2010/main" val="357054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36213D-9AB2-48C9-B4B4-90BB89282E2A}" type="slidenum">
              <a:rPr lang="en-AU" smtClean="0"/>
              <a:t>15</a:t>
            </a:fld>
            <a:endParaRPr lang="en-AU"/>
          </a:p>
        </p:txBody>
      </p:sp>
    </p:spTree>
    <p:extLst>
      <p:ext uri="{BB962C8B-B14F-4D97-AF65-F5344CB8AC3E}">
        <p14:creationId xmlns:p14="http://schemas.microsoft.com/office/powerpoint/2010/main" val="297361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River system models </a:t>
            </a:r>
            <a:r>
              <a:rPr lang="en-AU" sz="1200" kern="1200" baseline="0" dirty="0" smtClean="0">
                <a:solidFill>
                  <a:schemeClr val="tx1"/>
                </a:solidFill>
                <a:effectLst/>
                <a:latin typeface="+mn-lt"/>
                <a:ea typeface="+mn-ea"/>
                <a:cs typeface="+mn-cs"/>
              </a:rPr>
              <a:t>have been used to inform key water management policies across the MDB for over 50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In 2008 Governments decided to develop Source (software) as the National Hydrological modelling platform.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Currently, there are 24 individual river system models used across the Murray-Darling Basin, developed and</a:t>
            </a:r>
            <a:r>
              <a:rPr lang="en-AU" sz="1200" i="1" kern="1200" baseline="0" dirty="0" smtClean="0">
                <a:solidFill>
                  <a:schemeClr val="tx1"/>
                </a:solidFill>
                <a:effectLst/>
                <a:latin typeface="+mn-lt"/>
                <a:ea typeface="+mn-ea"/>
                <a:cs typeface="+mn-cs"/>
              </a:rPr>
              <a:t> used by MDBA and States. </a:t>
            </a:r>
            <a:r>
              <a:rPr lang="en-AU" sz="1200" i="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These models are using different method and software, and have reached their use-by</a:t>
            </a:r>
            <a:r>
              <a:rPr lang="en-AU" sz="1200" i="1" kern="1200" baseline="0" dirty="0" smtClean="0">
                <a:solidFill>
                  <a:schemeClr val="tx1"/>
                </a:solidFill>
                <a:effectLst/>
                <a:latin typeface="+mn-lt"/>
                <a:ea typeface="+mn-ea"/>
                <a:cs typeface="+mn-cs"/>
              </a:rPr>
              <a:t> date. They are based on outdated software and struggle to meet the need for 21</a:t>
            </a:r>
            <a:r>
              <a:rPr lang="en-AU" sz="1200" i="1" kern="1200" baseline="30000" dirty="0" smtClean="0">
                <a:solidFill>
                  <a:schemeClr val="tx1"/>
                </a:solidFill>
                <a:effectLst/>
                <a:latin typeface="+mn-lt"/>
                <a:ea typeface="+mn-ea"/>
                <a:cs typeface="+mn-cs"/>
              </a:rPr>
              <a:t>st</a:t>
            </a:r>
            <a:r>
              <a:rPr lang="en-AU" sz="1200" i="1" kern="1200" baseline="0" dirty="0" smtClean="0">
                <a:solidFill>
                  <a:schemeClr val="tx1"/>
                </a:solidFill>
                <a:effectLst/>
                <a:latin typeface="+mn-lt"/>
                <a:ea typeface="+mn-ea"/>
                <a:cs typeface="+mn-cs"/>
              </a:rPr>
              <a:t> century water resource management.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To overcome these issues, MDBA and Commonwealth and States governments have supported and funded the development of </a:t>
            </a:r>
            <a:r>
              <a:rPr lang="en-AU" sz="1200" i="1" u="sng" kern="1200" dirty="0" smtClean="0">
                <a:solidFill>
                  <a:schemeClr val="tx1"/>
                </a:solidFill>
                <a:effectLst/>
                <a:latin typeface="+mn-lt"/>
                <a:ea typeface="+mn-ea"/>
                <a:cs typeface="+mn-cs"/>
                <a:hlinkClick r:id="rId3"/>
              </a:rPr>
              <a:t>Source</a:t>
            </a:r>
            <a:r>
              <a:rPr lang="en-AU" sz="1200" i="1" kern="1200" dirty="0" smtClean="0">
                <a:solidFill>
                  <a:schemeClr val="tx1"/>
                </a:solidFill>
                <a:effectLst/>
                <a:latin typeface="+mn-lt"/>
                <a:ea typeface="+mn-ea"/>
                <a:cs typeface="+mn-cs"/>
              </a:rPr>
              <a:t>, as </a:t>
            </a:r>
            <a:r>
              <a:rPr lang="en-AU" sz="1200" i="1" kern="1200" baseline="0" dirty="0" smtClean="0">
                <a:solidFill>
                  <a:schemeClr val="tx1"/>
                </a:solidFill>
                <a:effectLst/>
                <a:latin typeface="+mn-lt"/>
                <a:ea typeface="+mn-ea"/>
                <a:cs typeface="+mn-cs"/>
              </a:rPr>
              <a:t>the national hy</a:t>
            </a:r>
            <a:r>
              <a:rPr lang="en-AU" sz="1200" i="1" kern="1200" dirty="0" smtClean="0">
                <a:solidFill>
                  <a:schemeClr val="tx1"/>
                </a:solidFill>
                <a:effectLst/>
                <a:latin typeface="+mn-lt"/>
                <a:ea typeface="+mn-ea"/>
                <a:cs typeface="+mn-cs"/>
              </a:rPr>
              <a:t>drological modelling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Source has been developed by </a:t>
            </a:r>
            <a:r>
              <a:rPr lang="en-AU" sz="1200" kern="1200" dirty="0" err="1" smtClean="0">
                <a:solidFill>
                  <a:schemeClr val="tx1"/>
                </a:solidFill>
                <a:effectLst/>
                <a:latin typeface="+mn-lt"/>
                <a:ea typeface="+mn-ea"/>
                <a:cs typeface="+mn-cs"/>
              </a:rPr>
              <a:t>eWater</a:t>
            </a:r>
            <a:r>
              <a:rPr lang="en-AU" sz="1200" kern="1200" dirty="0" smtClean="0">
                <a:solidFill>
                  <a:schemeClr val="tx1"/>
                </a:solidFill>
                <a:effectLst/>
                <a:latin typeface="+mn-lt"/>
                <a:ea typeface="+mn-ea"/>
                <a:cs typeface="+mn-cs"/>
              </a:rPr>
              <a:t> between 2005 and 2012.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MDBA and Basin State governments are now rolling out its application, developing new models in Source to ultimately replace the models currently used for water resource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736213D-9AB2-48C9-B4B4-90BB89282E2A}" type="slidenum">
              <a:rPr lang="en-AU" smtClean="0"/>
              <a:t>2</a:t>
            </a:fld>
            <a:endParaRPr lang="en-AU"/>
          </a:p>
        </p:txBody>
      </p:sp>
    </p:spTree>
    <p:extLst>
      <p:ext uri="{BB962C8B-B14F-4D97-AF65-F5344CB8AC3E}">
        <p14:creationId xmlns:p14="http://schemas.microsoft.com/office/powerpoint/2010/main" val="387321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smtClean="0"/>
              <a:t>Environmental </a:t>
            </a:r>
            <a:r>
              <a:rPr lang="en-AU" dirty="0"/>
              <a:t>water is now an important component of the river systems in the Murray-Darling </a:t>
            </a:r>
            <a:r>
              <a:rPr lang="en-AU" dirty="0" smtClean="0"/>
              <a:t>basin: </a:t>
            </a:r>
          </a:p>
          <a:p>
            <a:r>
              <a:rPr lang="en-AU" baseline="0" dirty="0" smtClean="0"/>
              <a:t>Currently, </a:t>
            </a:r>
            <a:r>
              <a:rPr lang="en-AU" dirty="0" smtClean="0"/>
              <a:t>over </a:t>
            </a:r>
            <a:r>
              <a:rPr lang="en-AU" dirty="0"/>
              <a:t>2000 GL of water </a:t>
            </a:r>
            <a:r>
              <a:rPr lang="en-AU" dirty="0" smtClean="0"/>
              <a:t>has been recovered across </a:t>
            </a:r>
            <a:r>
              <a:rPr lang="en-AU" dirty="0"/>
              <a:t>the Basin. </a:t>
            </a:r>
            <a:endParaRPr lang="en-AU"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effectLst/>
                <a:latin typeface="+mn-lt"/>
                <a:ea typeface="+mn-ea"/>
                <a:cs typeface="+mn-cs"/>
              </a:rPr>
              <a:t>The water resides e-water portfolios held by the Commonwealth</a:t>
            </a:r>
            <a:r>
              <a:rPr lang="en-AU" sz="1200" b="0" kern="1200" baseline="0" dirty="0" smtClean="0">
                <a:solidFill>
                  <a:schemeClr val="tx1"/>
                </a:solidFill>
                <a:effectLst/>
                <a:latin typeface="+mn-lt"/>
                <a:ea typeface="+mn-ea"/>
                <a:cs typeface="+mn-cs"/>
              </a:rPr>
              <a:t> and Basin States. </a:t>
            </a:r>
            <a:r>
              <a:rPr lang="en-AU" sz="1200" b="0" i="1" kern="1200" dirty="0" smtClean="0">
                <a:solidFill>
                  <a:schemeClr val="tx1"/>
                </a:solidFill>
                <a:effectLst/>
                <a:latin typeface="+mn-lt"/>
                <a:ea typeface="+mn-ea"/>
                <a:cs typeface="+mn-cs"/>
              </a:rPr>
              <a:t>The Living Murray program and other smaller programs also have their own holdings.</a:t>
            </a:r>
          </a:p>
          <a:p>
            <a:r>
              <a:rPr lang="en-AU" dirty="0" smtClean="0"/>
              <a:t>The portfolios comprise </a:t>
            </a:r>
            <a:r>
              <a:rPr lang="en-AU" dirty="0"/>
              <a:t>a large number and variety of water </a:t>
            </a:r>
            <a:r>
              <a:rPr lang="en-AU" dirty="0" smtClean="0"/>
              <a:t>entitlements. </a:t>
            </a:r>
          </a:p>
          <a:p>
            <a:endParaRPr lang="en-AU" dirty="0" smtClean="0"/>
          </a:p>
          <a:p>
            <a:r>
              <a:rPr lang="en-AU" dirty="0" smtClean="0"/>
              <a:t>To </a:t>
            </a:r>
            <a:r>
              <a:rPr lang="en-AU" dirty="0"/>
              <a:t>achieve the best environmental </a:t>
            </a:r>
            <a:r>
              <a:rPr lang="en-AU" dirty="0" smtClean="0"/>
              <a:t>outcomes (locally and across</a:t>
            </a:r>
            <a:r>
              <a:rPr lang="en-AU" baseline="0" dirty="0" smtClean="0"/>
              <a:t> the Basin)</a:t>
            </a:r>
            <a:r>
              <a:rPr lang="en-AU" dirty="0" smtClean="0"/>
              <a:t>, the </a:t>
            </a:r>
            <a:r>
              <a:rPr lang="en-AU" dirty="0"/>
              <a:t>use of </a:t>
            </a:r>
            <a:r>
              <a:rPr lang="en-AU" dirty="0" smtClean="0"/>
              <a:t>this </a:t>
            </a:r>
            <a:r>
              <a:rPr lang="en-AU" dirty="0"/>
              <a:t>environmental water needs to be carefully planned, coordinated </a:t>
            </a:r>
            <a:r>
              <a:rPr lang="en-AU" dirty="0" smtClean="0"/>
              <a:t>(between water holders) and </a:t>
            </a:r>
            <a:r>
              <a:rPr lang="en-AU" dirty="0"/>
              <a:t>delivered. </a:t>
            </a:r>
            <a:endParaRPr lang="en-AU" dirty="0" smtClean="0"/>
          </a:p>
          <a:p>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It is important that water resource models can be used by MDBA, State governments and environmental water holders to assist with the planning and delivery of environmental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Models should be able to </a:t>
            </a:r>
            <a:r>
              <a:rPr lang="en-US" dirty="0" smtClean="0">
                <a:effectLst/>
              </a:rPr>
              <a:t>help </a:t>
            </a:r>
            <a:r>
              <a:rPr lang="en-US" dirty="0" err="1" smtClean="0">
                <a:effectLst/>
              </a:rPr>
              <a:t>analyse</a:t>
            </a:r>
            <a:r>
              <a:rPr lang="en-US" dirty="0" smtClean="0">
                <a:effectLst/>
              </a:rPr>
              <a:t> the best way to use and </a:t>
            </a:r>
            <a:r>
              <a:rPr lang="en-US" dirty="0" err="1" smtClean="0">
                <a:effectLst/>
              </a:rPr>
              <a:t>prioritise</a:t>
            </a:r>
            <a:r>
              <a:rPr lang="en-US" dirty="0" smtClean="0">
                <a:effectLst/>
              </a:rPr>
              <a:t> environmental water across the system,</a:t>
            </a:r>
            <a:r>
              <a:rPr lang="en-US" baseline="0" dirty="0" smtClean="0">
                <a:effectLst/>
              </a:rPr>
              <a:t> and to assess environmental outcomes as well as any impacts on other water users. </a:t>
            </a:r>
            <a:r>
              <a:rPr lang="en-US"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Current models do not have the functionality to do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While current models represent existing environmental</a:t>
            </a:r>
            <a:r>
              <a:rPr lang="en-US" i="1" baseline="0" dirty="0" smtClean="0">
                <a:effectLst/>
              </a:rPr>
              <a:t> flow rules, ability is still limited. </a:t>
            </a:r>
            <a:r>
              <a:rPr lang="en-US" i="1" dirty="0" smtClean="0">
                <a:effectLst/>
              </a:rPr>
              <a:t>For example, environmental water demands for modelling</a:t>
            </a:r>
            <a:r>
              <a:rPr lang="en-US" i="1" baseline="0" dirty="0" smtClean="0">
                <a:effectLst/>
              </a:rPr>
              <a:t> scenarios supporting the development of the Basin Plan, were developed using separate tools </a:t>
            </a:r>
            <a:r>
              <a:rPr lang="en-AU" sz="1200" b="0" i="1" kern="1200" baseline="0" dirty="0" smtClean="0">
                <a:solidFill>
                  <a:schemeClr val="tx1"/>
                </a:solidFill>
                <a:effectLst/>
                <a:latin typeface="+mn-lt"/>
                <a:ea typeface="+mn-ea"/>
                <a:cs typeface="+mn-cs"/>
              </a:rPr>
              <a:t>outside of models (which would not allow proper accounting and feedback mechanisms to be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kern="1200" baseline="0" dirty="0" smtClean="0">
                <a:solidFill>
                  <a:schemeClr val="tx1"/>
                </a:solidFill>
                <a:effectLst/>
                <a:latin typeface="+mn-lt"/>
                <a:ea typeface="+mn-ea"/>
                <a:cs typeface="+mn-cs"/>
              </a:rPr>
              <a:t>To be able to support environmental watering well, the models need capacity to simulate environmental flows based on similar principles used by environmental water planners/holders. </a:t>
            </a:r>
          </a:p>
          <a:p>
            <a:endParaRPr lang="en-US" dirty="0" smtClean="0">
              <a:effectLst/>
            </a:endParaRPr>
          </a:p>
          <a:p>
            <a:r>
              <a:rPr lang="en-AU" dirty="0" smtClean="0">
                <a:effectLst/>
              </a:rPr>
              <a:t>So, t</a:t>
            </a:r>
            <a:r>
              <a:rPr lang="en-AU" sz="1200" b="0" kern="1200" baseline="0" dirty="0" smtClean="0">
                <a:solidFill>
                  <a:schemeClr val="tx1"/>
                </a:solidFill>
                <a:effectLst/>
                <a:latin typeface="+mn-lt"/>
                <a:ea typeface="+mn-ea"/>
                <a:cs typeface="+mn-cs"/>
              </a:rPr>
              <a:t>here is a need for improved and better integrated modelling capability to support environmental water management in the future. </a:t>
            </a:r>
            <a:endParaRPr lang="en-US" dirty="0" smtClean="0">
              <a:effectLst/>
            </a:endParaRPr>
          </a:p>
          <a:p>
            <a:endParaRPr lang="en-AU" sz="1200" b="0" kern="1200" dirty="0" smtClean="0">
              <a:solidFill>
                <a:schemeClr val="tx1"/>
              </a:solidFill>
              <a:effectLst/>
              <a:latin typeface="+mn-lt"/>
              <a:ea typeface="+mn-ea"/>
              <a:cs typeface="+mn-cs"/>
            </a:endParaRPr>
          </a:p>
          <a:p>
            <a:endParaRPr lang="en-US" dirty="0" smtClean="0">
              <a:effectLst/>
            </a:endParaRPr>
          </a:p>
          <a:p>
            <a:endParaRPr lang="en-US" dirty="0" smtClean="0">
              <a:effectLst/>
            </a:endParaRPr>
          </a:p>
          <a:p>
            <a:endParaRPr lang="en-AU" sz="1200" b="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736213D-9AB2-48C9-B4B4-90BB89282E2A}" type="slidenum">
              <a:rPr lang="en-AU" smtClean="0"/>
              <a:t>3</a:t>
            </a:fld>
            <a:endParaRPr lang="en-AU"/>
          </a:p>
        </p:txBody>
      </p:sp>
    </p:spTree>
    <p:extLst>
      <p:ext uri="{BB962C8B-B14F-4D97-AF65-F5344CB8AC3E}">
        <p14:creationId xmlns:p14="http://schemas.microsoft.com/office/powerpoint/2010/main" val="302418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objective</a:t>
            </a:r>
            <a:r>
              <a:rPr lang="en-AU" sz="1200" kern="1200" baseline="0" dirty="0" smtClean="0">
                <a:solidFill>
                  <a:schemeClr val="tx1"/>
                </a:solidFill>
                <a:effectLst/>
                <a:latin typeface="+mn-lt"/>
                <a:ea typeface="+mn-ea"/>
                <a:cs typeface="+mn-cs"/>
              </a:rPr>
              <a:t> of this project is to develop environmental flow functionality in Source to </a:t>
            </a:r>
            <a:r>
              <a:rPr lang="en-US" i="0" dirty="0" err="1" smtClean="0">
                <a:effectLst/>
              </a:rPr>
              <a:t>realise</a:t>
            </a:r>
            <a:r>
              <a:rPr lang="en-US" i="0" dirty="0" smtClean="0">
                <a:effectLst/>
              </a:rPr>
              <a:t> a fit-for-purpose modelling framework for water resources planning and management. </a:t>
            </a:r>
          </a:p>
          <a:p>
            <a:endParaRPr lang="en-US" i="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effectLst/>
              </a:rPr>
              <a:t>This functionality will </a:t>
            </a:r>
            <a:r>
              <a:rPr lang="en-AU" sz="1200" kern="1200" dirty="0" smtClean="0">
                <a:solidFill>
                  <a:schemeClr val="tx1"/>
                </a:solidFill>
                <a:effectLst/>
                <a:latin typeface="+mn-lt"/>
                <a:ea typeface="+mn-ea"/>
                <a:cs typeface="+mn-cs"/>
              </a:rPr>
              <a:t>allows modellers to set-up/configure models to test relevant environmental watering scenarios, so that the environmental benefits and impacts of different environmental flow scenarios can be tested and evaluated. </a:t>
            </a:r>
          </a:p>
          <a:p>
            <a:endParaRPr lang="en-US" i="0" dirty="0" smtClean="0">
              <a:effectLst/>
            </a:endParaRPr>
          </a:p>
          <a:p>
            <a:endParaRPr lang="en-US" b="0" dirty="0" smtClean="0">
              <a:effectLst/>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36213D-9AB2-48C9-B4B4-90BB89282E2A}" type="slidenum">
              <a:rPr lang="en-AU" smtClean="0"/>
              <a:t>4</a:t>
            </a:fld>
            <a:endParaRPr lang="en-AU"/>
          </a:p>
        </p:txBody>
      </p:sp>
    </p:spTree>
    <p:extLst>
      <p:ext uri="{BB962C8B-B14F-4D97-AF65-F5344CB8AC3E}">
        <p14:creationId xmlns:p14="http://schemas.microsoft.com/office/powerpoint/2010/main" val="126258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To develop a clear understanding of the needs</a:t>
            </a:r>
            <a:r>
              <a:rPr lang="en-US" baseline="0" dirty="0" smtClean="0">
                <a:effectLst/>
              </a:rPr>
              <a:t> of potential users and beneficiaries of the software and models</a:t>
            </a:r>
            <a:r>
              <a:rPr lang="en-US" dirty="0" smtClean="0">
                <a:effectLst/>
              </a:rPr>
              <a:t>, information was gathered through several workshops and consultation meetings, with our project</a:t>
            </a:r>
            <a:r>
              <a:rPr lang="en-US" baseline="0" dirty="0" smtClean="0">
                <a:effectLst/>
              </a:rPr>
              <a:t> partners </a:t>
            </a:r>
            <a:r>
              <a:rPr lang="en-AU"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OEH, CEWO, DELWP) </a:t>
            </a:r>
            <a:r>
              <a:rPr lang="en-US" baseline="0" dirty="0" smtClean="0">
                <a:effectLst/>
              </a:rPr>
              <a:t>and a number of other environmental water holders and planning organizations </a:t>
            </a:r>
            <a:r>
              <a:rPr lang="en-AU"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VEWH, DPI Water, SA DEWNR,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Melbourne Water)</a:t>
            </a:r>
            <a:r>
              <a:rPr lang="en-AU" sz="1200" kern="1200" baseline="0" dirty="0" smtClean="0">
                <a:solidFill>
                  <a:schemeClr val="tx1"/>
                </a:solidFill>
                <a:effectLst/>
                <a:latin typeface="+mn-lt"/>
                <a:ea typeface="+mn-ea"/>
                <a:cs typeface="+mn-cs"/>
              </a:rPr>
              <a:t> </a:t>
            </a:r>
            <a:r>
              <a:rPr lang="en-US" baseline="0" dirty="0" smtClean="0">
                <a:effectLst/>
              </a:rPr>
              <a:t>.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This resulted in a long wish</a:t>
            </a:r>
            <a:r>
              <a:rPr lang="en-US" baseline="0" dirty="0" smtClean="0">
                <a:effectLst/>
              </a:rPr>
              <a:t> list of functionality / capabilities the models should be able to provide.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These user requirements have been </a:t>
            </a:r>
            <a:r>
              <a:rPr lang="en-AU" sz="1200" kern="1200" baseline="0" dirty="0" smtClean="0">
                <a:solidFill>
                  <a:schemeClr val="tx1"/>
                </a:solidFill>
                <a:effectLst/>
                <a:latin typeface="+mn-lt"/>
                <a:ea typeface="+mn-ea"/>
                <a:cs typeface="+mn-cs"/>
              </a:rPr>
              <a:t>compiled and prioritised (in agreement with the partners) and have informed the development of the conceptual model for the functionality, which is currently being implemented by </a:t>
            </a:r>
            <a:r>
              <a:rPr lang="en-AU" sz="1200" kern="1200" baseline="0" dirty="0" err="1" smtClean="0">
                <a:solidFill>
                  <a:schemeClr val="tx1"/>
                </a:solidFill>
                <a:effectLst/>
                <a:latin typeface="+mn-lt"/>
                <a:ea typeface="+mn-ea"/>
                <a:cs typeface="+mn-cs"/>
              </a:rPr>
              <a:t>eWater</a:t>
            </a:r>
            <a:r>
              <a:rPr lang="en-AU" sz="1200" kern="1200" baseline="0" dirty="0" smtClean="0">
                <a:solidFill>
                  <a:schemeClr val="tx1"/>
                </a:solidFill>
                <a:effectLst/>
                <a:latin typeface="+mn-lt"/>
                <a:ea typeface="+mn-ea"/>
                <a:cs typeface="+mn-cs"/>
              </a:rPr>
              <a:t> software developers.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In parallel with software development, MDBA is testing the software, using examples of flow requirements and rules provided by project partners. Hereto, simple test models are developed, but testing will also be done using the Source Murray Model. </a:t>
            </a:r>
            <a:endParaRPr lang="en-AU" sz="1200" i="1"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addition, this project will provide training to modelling staff at MDBA and partner organisations to support wider application of Source models in environmental planning and delivery. </a:t>
            </a:r>
          </a:p>
          <a:p>
            <a:endParaRPr lang="en-AU" dirty="0"/>
          </a:p>
        </p:txBody>
      </p:sp>
      <p:sp>
        <p:nvSpPr>
          <p:cNvPr id="4" name="Slide Number Placeholder 3"/>
          <p:cNvSpPr>
            <a:spLocks noGrp="1"/>
          </p:cNvSpPr>
          <p:nvPr>
            <p:ph type="sldNum" sz="quarter" idx="10"/>
          </p:nvPr>
        </p:nvSpPr>
        <p:spPr/>
        <p:txBody>
          <a:bodyPr/>
          <a:lstStyle/>
          <a:p>
            <a:fld id="{C736213D-9AB2-48C9-B4B4-90BB89282E2A}" type="slidenum">
              <a:rPr lang="en-AU" smtClean="0"/>
              <a:t>5</a:t>
            </a:fld>
            <a:endParaRPr lang="en-AU"/>
          </a:p>
        </p:txBody>
      </p:sp>
    </p:spTree>
    <p:extLst>
      <p:ext uri="{BB962C8B-B14F-4D97-AF65-F5344CB8AC3E}">
        <p14:creationId xmlns:p14="http://schemas.microsoft.com/office/powerpoint/2010/main" val="360930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We have compiled and prioritized a list of more than 100 detailed user requirements.</a:t>
            </a:r>
            <a:r>
              <a:rPr lang="en-US" baseline="0" dirty="0" smtClean="0">
                <a:effectLst/>
              </a:rPr>
              <a:t> </a:t>
            </a:r>
          </a:p>
          <a:p>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In general, the majority of environmental flow sharing rules that currently exist in major jurisdictional water sharing plans should be able to be represented with the proposed core functionality. The new functionality will also need to address management of environmental entitlements across a range of sites and for different purposes.</a:t>
            </a:r>
          </a:p>
          <a:p>
            <a:endParaRPr lang="en-US" baseline="0" dirty="0" smtClean="0">
              <a:effectLst/>
            </a:endParaRPr>
          </a:p>
          <a:p>
            <a:r>
              <a:rPr lang="en-US" baseline="0" dirty="0" smtClean="0">
                <a:effectLst/>
              </a:rPr>
              <a:t>This would require ability to:</a:t>
            </a:r>
          </a:p>
          <a:p>
            <a:pPr marL="171450" indent="-171450">
              <a:buFont typeface="Arial" panose="020B0604020202020204" pitchFamily="34" charset="0"/>
              <a:buChar char="•"/>
            </a:pPr>
            <a:r>
              <a:rPr lang="en-AU" dirty="0" smtClean="0"/>
              <a:t>generate environmental flow demands based on specified watering actions</a:t>
            </a:r>
          </a:p>
          <a:p>
            <a:pPr marL="171450" indent="-171450">
              <a:buFont typeface="Arial" panose="020B0604020202020204" pitchFamily="34" charset="0"/>
              <a:buChar char="•"/>
            </a:pPr>
            <a:r>
              <a:rPr lang="en-AU" dirty="0" smtClean="0"/>
              <a:t>represent environmental entitlements and portfolios, and set priorities for use</a:t>
            </a:r>
          </a:p>
          <a:p>
            <a:pPr marL="171450" indent="-171450">
              <a:buFont typeface="Arial" panose="020B0604020202020204" pitchFamily="34" charset="0"/>
              <a:buChar char="•"/>
            </a:pPr>
            <a:r>
              <a:rPr lang="en-AU" dirty="0" smtClean="0"/>
              <a:t>coordinate water delivery from specified portfolios</a:t>
            </a:r>
          </a:p>
          <a:p>
            <a:pPr marL="171450" indent="-171450">
              <a:buFont typeface="Arial" panose="020B0604020202020204" pitchFamily="34" charset="0"/>
              <a:buChar char="•"/>
            </a:pPr>
            <a:r>
              <a:rPr lang="en-AU" dirty="0" smtClean="0"/>
              <a:t>allow planning and prioritisation of many different water needs at a site and between sites</a:t>
            </a:r>
          </a:p>
          <a:p>
            <a:pPr marL="171450" indent="-171450">
              <a:buFont typeface="Arial" panose="020B0604020202020204" pitchFamily="34" charset="0"/>
              <a:buChar char="•"/>
            </a:pPr>
            <a:r>
              <a:rPr lang="en-AU" dirty="0" smtClean="0"/>
              <a:t>coordinate environmental releases along the river</a:t>
            </a:r>
          </a:p>
          <a:p>
            <a:pPr marL="171450" indent="-171450">
              <a:buFont typeface="Arial" panose="020B0604020202020204" pitchFamily="34" charset="0"/>
              <a:buChar char="•"/>
            </a:pPr>
            <a:r>
              <a:rPr lang="en-AU" dirty="0" smtClean="0"/>
              <a:t>account for environmental water use</a:t>
            </a:r>
          </a:p>
          <a:p>
            <a:pPr marL="171450" indent="-171450">
              <a:buFont typeface="Arial" panose="020B0604020202020204" pitchFamily="34" charset="0"/>
              <a:buChar char="•"/>
            </a:pPr>
            <a:endParaRPr lang="en-AU" dirty="0" smtClean="0"/>
          </a:p>
          <a:p>
            <a:pPr marL="0" indent="0">
              <a:buFont typeface="Arial" panose="020B0604020202020204" pitchFamily="34" charset="0"/>
              <a:buNone/>
            </a:pPr>
            <a:endParaRPr lang="en-AU" dirty="0" smtClean="0"/>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smtClean="0"/>
          </a:p>
        </p:txBody>
      </p:sp>
      <p:sp>
        <p:nvSpPr>
          <p:cNvPr id="4" name="Slide Number Placeholder 3"/>
          <p:cNvSpPr>
            <a:spLocks noGrp="1"/>
          </p:cNvSpPr>
          <p:nvPr>
            <p:ph type="sldNum" sz="quarter" idx="10"/>
          </p:nvPr>
        </p:nvSpPr>
        <p:spPr/>
        <p:txBody>
          <a:bodyPr/>
          <a:lstStyle/>
          <a:p>
            <a:fld id="{C736213D-9AB2-48C9-B4B4-90BB89282E2A}" type="slidenum">
              <a:rPr lang="en-AU" smtClean="0"/>
              <a:t>6</a:t>
            </a:fld>
            <a:endParaRPr lang="en-AU"/>
          </a:p>
        </p:txBody>
      </p:sp>
    </p:spTree>
    <p:extLst>
      <p:ext uri="{BB962C8B-B14F-4D97-AF65-F5344CB8AC3E}">
        <p14:creationId xmlns:p14="http://schemas.microsoft.com/office/powerpoint/2010/main" val="114532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have developed a conceptual model that should provide</a:t>
            </a:r>
            <a:r>
              <a:rPr lang="en-AU" sz="1200" kern="1200" baseline="0" dirty="0" smtClean="0">
                <a:solidFill>
                  <a:schemeClr val="tx1"/>
                </a:solidFill>
                <a:effectLst/>
                <a:latin typeface="+mn-lt"/>
                <a:ea typeface="+mn-ea"/>
                <a:cs typeface="+mn-cs"/>
              </a:rPr>
              <a:t> the modeller with enough tools and flexibility to represent environmental water management in their systems.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environmental flow functionality</a:t>
            </a:r>
            <a:r>
              <a:rPr lang="en-AU" sz="1200" kern="1200" baseline="0" dirty="0" smtClean="0">
                <a:solidFill>
                  <a:schemeClr val="tx1"/>
                </a:solidFill>
                <a:effectLst/>
                <a:latin typeface="+mn-lt"/>
                <a:ea typeface="+mn-ea"/>
                <a:cs typeface="+mn-cs"/>
              </a:rPr>
              <a:t> will have two main components that interact with each other and the existing functionality available in Source.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a:t>
            </a:r>
            <a:r>
              <a:rPr lang="en-US" b="1" dirty="0" smtClean="0">
                <a:effectLst/>
              </a:rPr>
              <a:t>Environmental Flow Node</a:t>
            </a:r>
            <a:r>
              <a:rPr lang="en-US" dirty="0" smtClean="0">
                <a:effectLst/>
              </a:rPr>
              <a:t> is located at the </a:t>
            </a:r>
            <a:r>
              <a:rPr lang="en-AU" sz="1200" kern="1200" baseline="0" dirty="0" smtClean="0">
                <a:solidFill>
                  <a:schemeClr val="tx1"/>
                </a:solidFill>
                <a:effectLst/>
                <a:latin typeface="+mn-lt"/>
                <a:ea typeface="+mn-ea"/>
                <a:cs typeface="+mn-cs"/>
              </a:rPr>
              <a:t>site and determines water needs for that site based on user specified </a:t>
            </a:r>
            <a:r>
              <a:rPr lang="en-AU" sz="1200" kern="1200" baseline="0" dirty="0" err="1" smtClean="0">
                <a:solidFill>
                  <a:schemeClr val="tx1"/>
                </a:solidFill>
                <a:effectLst/>
                <a:latin typeface="+mn-lt"/>
                <a:ea typeface="+mn-ea"/>
                <a:cs typeface="+mn-cs"/>
              </a:rPr>
              <a:t>env</a:t>
            </a:r>
            <a:r>
              <a:rPr lang="en-AU" sz="1200" kern="1200" baseline="0" dirty="0" smtClean="0">
                <a:solidFill>
                  <a:schemeClr val="tx1"/>
                </a:solidFill>
                <a:effectLst/>
                <a:latin typeface="+mn-lt"/>
                <a:ea typeface="+mn-ea"/>
                <a:cs typeface="+mn-cs"/>
              </a:rPr>
              <a:t> watering 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900" kern="1200" baseline="0" dirty="0" smtClean="0">
                <a:solidFill>
                  <a:schemeClr val="tx1"/>
                </a:solidFill>
                <a:effectLst/>
                <a:latin typeface="+mn-lt"/>
                <a:ea typeface="+mn-ea"/>
                <a:cs typeface="+mn-cs"/>
              </a:rPr>
              <a:t>The flow node creates the orders (in the ordering phase) and keeps track of flows being delivered.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The </a:t>
            </a:r>
            <a:r>
              <a:rPr lang="en-AU" sz="1200" b="1" kern="1200" baseline="0" dirty="0" smtClean="0">
                <a:solidFill>
                  <a:schemeClr val="tx1"/>
                </a:solidFill>
                <a:effectLst/>
                <a:latin typeface="+mn-lt"/>
                <a:ea typeface="+mn-ea"/>
                <a:cs typeface="+mn-cs"/>
              </a:rPr>
              <a:t>Environmental Flow Manager</a:t>
            </a:r>
            <a:r>
              <a:rPr lang="en-AU" sz="1200" kern="1200" baseline="0" dirty="0" smtClean="0">
                <a:solidFill>
                  <a:schemeClr val="tx1"/>
                </a:solidFill>
                <a:effectLst/>
                <a:latin typeface="+mn-lt"/>
                <a:ea typeface="+mn-ea"/>
                <a:cs typeface="+mn-cs"/>
              </a:rPr>
              <a:t> is an overarching manager that</a:t>
            </a:r>
            <a:r>
              <a:rPr lang="en-AU" sz="1200" kern="1200" dirty="0" smtClean="0">
                <a:solidFill>
                  <a:schemeClr val="tx1"/>
                </a:solidFill>
                <a:effectLst/>
                <a:latin typeface="+mn-lt"/>
                <a:ea typeface="+mn-ea"/>
                <a:cs typeface="+mn-cs"/>
              </a:rPr>
              <a:t> includes functionality to prioritise and roster environmental demands, and account for use from different types of water entitlements and portfolios.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flow manager is informed by the resource</a:t>
            </a:r>
            <a:r>
              <a:rPr lang="en-AU" sz="1200" kern="1200" baseline="0" dirty="0" smtClean="0">
                <a:solidFill>
                  <a:schemeClr val="tx1"/>
                </a:solidFill>
                <a:effectLst/>
                <a:latin typeface="+mn-lt"/>
                <a:ea typeface="+mn-ea"/>
                <a:cs typeface="+mn-cs"/>
              </a:rPr>
              <a:t> assessment, which keeps track of water allocated to the environmental accounts. </a:t>
            </a:r>
          </a:p>
          <a:p>
            <a:r>
              <a:rPr lang="en-AU" sz="1200" i="1" kern="1200" baseline="0" dirty="0" smtClean="0">
                <a:solidFill>
                  <a:schemeClr val="tx1"/>
                </a:solidFill>
                <a:effectLst/>
                <a:latin typeface="+mn-lt"/>
                <a:ea typeface="+mn-ea"/>
                <a:cs typeface="+mn-cs"/>
              </a:rPr>
              <a:t>The manager also uses information from the flow node, on the watering needs at the site. </a:t>
            </a:r>
            <a:endParaRPr lang="en-AU" sz="1200" i="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manager prioritises the</a:t>
            </a:r>
            <a:r>
              <a:rPr lang="en-AU" sz="1200" kern="1200" baseline="0" dirty="0" smtClean="0">
                <a:solidFill>
                  <a:schemeClr val="tx1"/>
                </a:solidFill>
                <a:effectLst/>
                <a:latin typeface="+mn-lt"/>
                <a:ea typeface="+mn-ea"/>
                <a:cs typeface="+mn-cs"/>
              </a:rPr>
              <a:t> environmental flow demands, and informs the node on which actions to target. </a:t>
            </a:r>
          </a:p>
          <a:p>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36213D-9AB2-48C9-B4B4-90BB89282E2A}" type="slidenum">
              <a:rPr lang="en-AU" smtClean="0"/>
              <a:t>7</a:t>
            </a:fld>
            <a:endParaRPr lang="en-AU"/>
          </a:p>
        </p:txBody>
      </p:sp>
    </p:spTree>
    <p:extLst>
      <p:ext uri="{BB962C8B-B14F-4D97-AF65-F5344CB8AC3E}">
        <p14:creationId xmlns:p14="http://schemas.microsoft.com/office/powerpoint/2010/main" val="194969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smtClean="0"/>
              <a:t>Environmental flow targets at a site are generally based on a desired</a:t>
            </a:r>
            <a:r>
              <a:rPr lang="en-AU" baseline="0" dirty="0" smtClean="0"/>
              <a:t> flow regime. </a:t>
            </a:r>
          </a:p>
          <a:p>
            <a:endParaRPr lang="en-AU" baseline="0" dirty="0" smtClean="0"/>
          </a:p>
          <a:p>
            <a:r>
              <a:rPr lang="en-AU" dirty="0" smtClean="0"/>
              <a:t>A flow regime consist of different types of</a:t>
            </a:r>
            <a:r>
              <a:rPr lang="en-AU" baseline="0" dirty="0" smtClean="0"/>
              <a:t> flows, which occur more or less frequently and have specific ecological functions, </a:t>
            </a:r>
            <a:r>
              <a:rPr lang="en-AU" i="1" baseline="0" dirty="0" err="1" smtClean="0"/>
              <a:t>e.g</a:t>
            </a:r>
            <a:r>
              <a:rPr lang="en-AU" i="1" baseline="0" dirty="0" smtClean="0"/>
              <a:t>:</a:t>
            </a:r>
          </a:p>
          <a:p>
            <a:pPr marL="171450" indent="-171450">
              <a:buFont typeface="Arial" panose="020B0604020202020204" pitchFamily="34" charset="0"/>
              <a:buChar char="•"/>
            </a:pPr>
            <a:r>
              <a:rPr lang="en-AU" i="1" baseline="0" dirty="0" err="1" smtClean="0"/>
              <a:t>Baseflows</a:t>
            </a:r>
            <a:r>
              <a:rPr lang="en-AU" i="1" baseline="0" dirty="0" smtClean="0"/>
              <a:t> are low flows that provide long term drought refuges – like the minimum flows that usually occur throughout the year</a:t>
            </a:r>
          </a:p>
          <a:p>
            <a:pPr marL="171450" indent="-171450">
              <a:buFont typeface="Arial" panose="020B0604020202020204" pitchFamily="34" charset="0"/>
              <a:buChar char="•"/>
            </a:pPr>
            <a:r>
              <a:rPr lang="en-AU" i="1" baseline="0" dirty="0" smtClean="0"/>
              <a:t>Freshes are small in channel events (that allow fish movement, redistribute food, provide water for riverside plants) – these flows may occur frequently, e.g. several times per year</a:t>
            </a:r>
          </a:p>
          <a:p>
            <a:pPr marL="171450" indent="-171450">
              <a:buFont typeface="Arial" panose="020B0604020202020204" pitchFamily="34" charset="0"/>
              <a:buChar char="•"/>
            </a:pPr>
            <a:r>
              <a:rPr lang="en-AU" i="1" baseline="0" dirty="0" smtClean="0"/>
              <a:t>Bank full and Overbank flows (recharge wetlands, water floodplain vegetation and connect the floodplain to the river) may occur once in several years </a:t>
            </a:r>
          </a:p>
          <a:p>
            <a:endParaRPr lang="en-AU" baseline="0" dirty="0" smtClean="0"/>
          </a:p>
          <a:p>
            <a:r>
              <a:rPr lang="en-AU" baseline="0" dirty="0" smtClean="0"/>
              <a:t>Environmental water managers specify a number of desired environmental watering actions representing different parts of the flow regime at a site.</a:t>
            </a:r>
          </a:p>
          <a:p>
            <a:endParaRPr lang="en-AU" baseline="0" dirty="0" smtClean="0"/>
          </a:p>
          <a:p>
            <a:r>
              <a:rPr lang="en-AU" baseline="0" dirty="0" smtClean="0"/>
              <a:t>Such actions can be configured at the environmental flow node.</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36213D-9AB2-48C9-B4B4-90BB89282E2A}" type="slidenum">
              <a:rPr lang="en-AU" smtClean="0"/>
              <a:t>8</a:t>
            </a:fld>
            <a:endParaRPr lang="en-AU"/>
          </a:p>
        </p:txBody>
      </p:sp>
    </p:spTree>
    <p:extLst>
      <p:ext uri="{BB962C8B-B14F-4D97-AF65-F5344CB8AC3E}">
        <p14:creationId xmlns:p14="http://schemas.microsoft.com/office/powerpoint/2010/main" val="342054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a:t>
            </a:r>
            <a:r>
              <a:rPr lang="en-US" baseline="0" dirty="0" smtClean="0">
                <a:effectLst/>
              </a:rPr>
              <a:t> EFN sits at specific location in the network (Fish icon)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Three different types of actions or water requirements can be specified: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Minimum flows </a:t>
            </a:r>
            <a:r>
              <a:rPr lang="en-US" dirty="0" smtClean="0">
                <a:effectLst/>
              </a:rPr>
              <a:t>(certain</a:t>
            </a:r>
            <a:r>
              <a:rPr lang="en-US" baseline="0" dirty="0" smtClean="0">
                <a:effectLst/>
              </a:rPr>
              <a:t> minim flow required for specified period, e.g. </a:t>
            </a:r>
            <a:r>
              <a:rPr lang="en-US" baseline="0" dirty="0" err="1" smtClean="0">
                <a:effectLst/>
              </a:rPr>
              <a:t>baseflow</a:t>
            </a:r>
            <a:r>
              <a:rPr lang="en-US" baseline="0" dirty="0" smtClean="0">
                <a:effectLst/>
              </a:rPr>
              <a:t>)</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Translucency</a:t>
            </a:r>
            <a:r>
              <a:rPr lang="en-US" b="1" baseline="0" dirty="0" smtClean="0">
                <a:effectLst/>
              </a:rPr>
              <a:t> flow, </a:t>
            </a:r>
            <a:r>
              <a:rPr lang="en-US" baseline="0" dirty="0" smtClean="0">
                <a:effectLst/>
              </a:rPr>
              <a:t>which require a percentage of dam inflows to be released – typically specified as a percentage of a reference flow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Fresh</a:t>
            </a:r>
            <a:r>
              <a:rPr lang="en-US" b="1" baseline="0" dirty="0" smtClean="0">
                <a:effectLst/>
              </a:rPr>
              <a:t> and flood flow</a:t>
            </a:r>
            <a:r>
              <a:rPr lang="en-US" baseline="0" dirty="0" smtClean="0">
                <a:effectLst/>
              </a:rPr>
              <a:t>, based on </a:t>
            </a:r>
            <a:r>
              <a:rPr lang="en-AU" sz="1200" b="0" i="0" u="none" strike="noStrike" kern="1200" baseline="0" dirty="0" smtClean="0">
                <a:solidFill>
                  <a:schemeClr val="tx1"/>
                </a:solidFill>
                <a:latin typeface="+mn-lt"/>
                <a:ea typeface="+mn-ea"/>
                <a:cs typeface="+mn-cs"/>
              </a:rPr>
              <a:t>desired flow target, season, duration, timing (frequency) and triggers for commencement ( &amp; rates of rise and fall </a:t>
            </a:r>
            <a:r>
              <a:rPr lang="en-AU" sz="1200" b="0" i="0" u="none" strike="noStrike" kern="1200" baseline="0" dirty="0" err="1" smtClean="0">
                <a:solidFill>
                  <a:schemeClr val="tx1"/>
                </a:solidFill>
                <a:latin typeface="+mn-lt"/>
                <a:ea typeface="+mn-ea"/>
                <a:cs typeface="+mn-cs"/>
              </a:rPr>
              <a:t>etc</a:t>
            </a:r>
            <a:r>
              <a:rPr lang="en-AU" sz="1200" b="0" i="0" u="none" strike="noStrike" kern="1200" baseline="0" dirty="0" smtClean="0">
                <a:solidFill>
                  <a:schemeClr val="tx1"/>
                </a:solidFill>
                <a:latin typeface="+mn-lt"/>
                <a:ea typeface="+mn-ea"/>
                <a:cs typeface="+mn-cs"/>
              </a:rPr>
              <a:t>). </a:t>
            </a:r>
          </a:p>
          <a:p>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node will create the demands and orders, based on user specified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r>
              <a:rPr lang="en-AU" baseline="0" dirty="0" smtClean="0"/>
              <a:t>It also tracks success for the actions (both natural and man made) and </a:t>
            </a:r>
            <a:r>
              <a:rPr lang="en-US" dirty="0" smtClean="0">
                <a:effectLst/>
              </a:rPr>
              <a:t>the condition of the asset</a:t>
            </a:r>
            <a:r>
              <a:rPr lang="en-US" baseline="0" dirty="0" smtClean="0">
                <a:effectLst/>
              </a:rPr>
              <a:t> </a:t>
            </a:r>
            <a:r>
              <a:rPr lang="en-US" dirty="0" smtClean="0">
                <a:effectLst/>
              </a:rPr>
              <a:t>associated with the actions. </a:t>
            </a:r>
          </a:p>
          <a:p>
            <a:endParaRPr lang="en-US" dirty="0" smtClean="0">
              <a:effectLst/>
            </a:endParaRPr>
          </a:p>
          <a:p>
            <a:endParaRPr lang="en-AU" baseline="0" dirty="0" smtClean="0"/>
          </a:p>
        </p:txBody>
      </p:sp>
      <p:sp>
        <p:nvSpPr>
          <p:cNvPr id="4" name="Slide Number Placeholder 3"/>
          <p:cNvSpPr>
            <a:spLocks noGrp="1"/>
          </p:cNvSpPr>
          <p:nvPr>
            <p:ph type="sldNum" sz="quarter" idx="10"/>
          </p:nvPr>
        </p:nvSpPr>
        <p:spPr/>
        <p:txBody>
          <a:bodyPr/>
          <a:lstStyle/>
          <a:p>
            <a:fld id="{C736213D-9AB2-48C9-B4B4-90BB89282E2A}" type="slidenum">
              <a:rPr lang="en-AU" smtClean="0"/>
              <a:t>9</a:t>
            </a:fld>
            <a:endParaRPr lang="en-AU"/>
          </a:p>
        </p:txBody>
      </p:sp>
    </p:spTree>
    <p:extLst>
      <p:ext uri="{BB962C8B-B14F-4D97-AF65-F5344CB8AC3E}">
        <p14:creationId xmlns:p14="http://schemas.microsoft.com/office/powerpoint/2010/main" val="428487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36820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66857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339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04114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0826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441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7158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3342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91005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6116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72009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81865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1021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4615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42580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Tree>
    <p:extLst>
      <p:ext uri="{BB962C8B-B14F-4D97-AF65-F5344CB8AC3E}">
        <p14:creationId xmlns:p14="http://schemas.microsoft.com/office/powerpoint/2010/main" val="180362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E55AD5A3-6871-4623-BDBC-0A043D365282}" type="datetimeFigureOut">
              <a:rPr lang="en-AU" smtClean="0"/>
              <a:pPr/>
              <a:t>18/09/2017</a:t>
            </a:fld>
            <a:endParaRPr lang="en-AU"/>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68079482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680179" y="1057493"/>
            <a:ext cx="7478060" cy="990600"/>
          </a:xfrm>
        </p:spPr>
        <p:txBody>
          <a:bodyPr>
            <a:normAutofit/>
          </a:bodyPr>
          <a:lstStyle/>
          <a:p>
            <a:r>
              <a:rPr lang="en-AU" sz="2800" dirty="0">
                <a:solidFill>
                  <a:schemeClr val="accent2"/>
                </a:solidFill>
              </a:rPr>
              <a:t>Modelling environmental </a:t>
            </a:r>
            <a:r>
              <a:rPr lang="en-AU" sz="2800" dirty="0" smtClean="0">
                <a:solidFill>
                  <a:schemeClr val="accent2"/>
                </a:solidFill>
              </a:rPr>
              <a:t>flows </a:t>
            </a:r>
            <a:r>
              <a:rPr lang="en-AU" sz="2800" dirty="0">
                <a:solidFill>
                  <a:schemeClr val="accent2"/>
                </a:solidFill>
              </a:rPr>
              <a:t>in </a:t>
            </a:r>
            <a:r>
              <a:rPr lang="en-AU" sz="2800" dirty="0" smtClean="0">
                <a:solidFill>
                  <a:schemeClr val="accent2"/>
                </a:solidFill>
              </a:rPr>
              <a:t/>
            </a:r>
            <a:br>
              <a:rPr lang="en-AU" sz="2800" dirty="0" smtClean="0">
                <a:solidFill>
                  <a:schemeClr val="accent2"/>
                </a:solidFill>
              </a:rPr>
            </a:br>
            <a:r>
              <a:rPr lang="en-AU" sz="2800" dirty="0" smtClean="0">
                <a:solidFill>
                  <a:schemeClr val="accent2"/>
                </a:solidFill>
              </a:rPr>
              <a:t>Source </a:t>
            </a:r>
            <a:r>
              <a:rPr lang="en-AU" sz="2800" dirty="0">
                <a:solidFill>
                  <a:schemeClr val="accent2"/>
                </a:solidFill>
              </a:rPr>
              <a:t>River System models</a:t>
            </a:r>
          </a:p>
        </p:txBody>
      </p:sp>
      <p:sp>
        <p:nvSpPr>
          <p:cNvPr id="12" name="Text Placeholder 11"/>
          <p:cNvSpPr>
            <a:spLocks noGrp="1"/>
          </p:cNvSpPr>
          <p:nvPr>
            <p:ph idx="1"/>
          </p:nvPr>
        </p:nvSpPr>
        <p:spPr>
          <a:xfrm>
            <a:off x="739580" y="3153985"/>
            <a:ext cx="6151122" cy="1377037"/>
          </a:xfrm>
        </p:spPr>
        <p:txBody>
          <a:bodyPr>
            <a:normAutofit/>
          </a:bodyPr>
          <a:lstStyle/>
          <a:p>
            <a:pPr marL="0" indent="0">
              <a:buNone/>
            </a:pPr>
            <a:r>
              <a:rPr lang="en-AU" dirty="0" smtClean="0"/>
              <a:t>Project partners: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453" y="3610231"/>
            <a:ext cx="1584326" cy="63057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180" y="3546842"/>
            <a:ext cx="1171534" cy="757355"/>
          </a:xfrm>
          <a:prstGeom prst="rect">
            <a:avLst/>
          </a:prstGeom>
        </p:spPr>
      </p:pic>
      <p:pic>
        <p:nvPicPr>
          <p:cNvPr id="15" name="Picture 14"/>
          <p:cNvPicPr>
            <a:picLocks noChangeAspect="1"/>
          </p:cNvPicPr>
          <p:nvPr/>
        </p:nvPicPr>
        <p:blipFill>
          <a:blip r:embed="rId5"/>
          <a:stretch>
            <a:fillRect/>
          </a:stretch>
        </p:blipFill>
        <p:spPr>
          <a:xfrm>
            <a:off x="6805501" y="3634945"/>
            <a:ext cx="1584326" cy="58115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5518" y="3641916"/>
            <a:ext cx="2665243" cy="567208"/>
          </a:xfrm>
          <a:prstGeom prst="rect">
            <a:avLst/>
          </a:prstGeom>
        </p:spPr>
      </p:pic>
      <p:sp>
        <p:nvSpPr>
          <p:cNvPr id="17" name="Subtitle 2"/>
          <p:cNvSpPr txBox="1">
            <a:spLocks/>
          </p:cNvSpPr>
          <p:nvPr/>
        </p:nvSpPr>
        <p:spPr>
          <a:xfrm>
            <a:off x="739580" y="2226298"/>
            <a:ext cx="4370039" cy="524612"/>
          </a:xfrm>
          <a:prstGeom prst="rect">
            <a:avLst/>
          </a:prstGeom>
        </p:spPr>
        <p:txBody>
          <a:bodyPr vert="horz" lIns="68580" tIns="34290" rIns="68580" bIns="3429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AU" sz="1350" dirty="0">
                <a:solidFill>
                  <a:schemeClr val="tx1"/>
                </a:solidFill>
              </a:rPr>
              <a:t>Dr Ingrid Takken</a:t>
            </a:r>
          </a:p>
          <a:p>
            <a:r>
              <a:rPr lang="en-AU" sz="1350" dirty="0">
                <a:solidFill>
                  <a:schemeClr val="tx1"/>
                </a:solidFill>
              </a:rPr>
              <a:t>Murray-Darling Basin Authority</a:t>
            </a:r>
          </a:p>
        </p:txBody>
      </p:sp>
      <p:pic>
        <p:nvPicPr>
          <p:cNvPr id="24" name="Picture 23" descr="MDBA_AG_crest_colour_inl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1021" y="2191796"/>
            <a:ext cx="2409105" cy="626742"/>
          </a:xfrm>
          <a:prstGeom prst="rect">
            <a:avLst/>
          </a:prstGeom>
          <a:noFill/>
          <a:ln w="12700">
            <a:noFill/>
          </a:ln>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0036" y="4500997"/>
            <a:ext cx="1953002" cy="476442"/>
          </a:xfrm>
          <a:prstGeom prst="rect">
            <a:avLst/>
          </a:prstGeom>
        </p:spPr>
      </p:pic>
      <p:sp>
        <p:nvSpPr>
          <p:cNvPr id="21" name="TextBox 20"/>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22" name="Picture 21" descr="RS17 ID long_blue.png"/>
          <p:cNvPicPr>
            <a:picLocks noChangeAspect="1"/>
          </p:cNvPicPr>
          <p:nvPr/>
        </p:nvPicPr>
        <p:blipFill>
          <a:blip r:embed="rId9" cstate="print"/>
          <a:stretch>
            <a:fillRect/>
          </a:stretch>
        </p:blipFill>
        <p:spPr>
          <a:xfrm>
            <a:off x="240277" y="137885"/>
            <a:ext cx="3062905" cy="662244"/>
          </a:xfrm>
          <a:prstGeom prst="rect">
            <a:avLst/>
          </a:prstGeom>
        </p:spPr>
      </p:pic>
      <p:cxnSp>
        <p:nvCxnSpPr>
          <p:cNvPr id="25" name="Straight Connector 24"/>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7" name="Picture 26" descr="MDBA_AG_crest_colour_inline"/>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8430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409" y="74887"/>
            <a:ext cx="6131890" cy="406520"/>
          </a:xfrm>
        </p:spPr>
        <p:txBody>
          <a:bodyPr>
            <a:normAutofit fontScale="90000"/>
          </a:bodyPr>
          <a:lstStyle/>
          <a:p>
            <a:r>
              <a:rPr lang="en-AU" sz="2100" dirty="0" smtClean="0">
                <a:solidFill>
                  <a:schemeClr val="accent2"/>
                </a:solidFill>
              </a:rPr>
              <a:t>How is planning and Prioritisation </a:t>
            </a:r>
            <a:r>
              <a:rPr lang="en-AU" sz="2100" dirty="0" smtClean="0">
                <a:solidFill>
                  <a:schemeClr val="accent2"/>
                </a:solidFill>
              </a:rPr>
              <a:t>done</a:t>
            </a:r>
            <a:r>
              <a:rPr lang="en-AU" sz="2100" dirty="0" smtClean="0">
                <a:solidFill>
                  <a:schemeClr val="accent2"/>
                </a:solidFill>
              </a:rPr>
              <a:t>?</a:t>
            </a:r>
            <a:endParaRPr lang="en-AU" sz="2100" dirty="0">
              <a:solidFill>
                <a:schemeClr val="accent2"/>
              </a:solidFill>
            </a:endParaRPr>
          </a:p>
        </p:txBody>
      </p:sp>
      <p:sp>
        <p:nvSpPr>
          <p:cNvPr id="11" name="TextBox 10"/>
          <p:cNvSpPr txBox="1"/>
          <p:nvPr/>
        </p:nvSpPr>
        <p:spPr>
          <a:xfrm>
            <a:off x="2968150" y="4954270"/>
            <a:ext cx="6182300" cy="196208"/>
          </a:xfrm>
          <a:prstGeom prst="rect">
            <a:avLst/>
          </a:prstGeom>
          <a:noFill/>
        </p:spPr>
        <p:txBody>
          <a:bodyPr wrap="square" rtlCol="0">
            <a:spAutoFit/>
          </a:bodyPr>
          <a:lstStyle/>
          <a:p>
            <a:r>
              <a:rPr lang="en-AU" sz="675" dirty="0"/>
              <a:t>http://www.environment.gov.au/system/files/resources/a854e5b5-6368-4859-b020-d71c7ff5990a/files/portfolio-mgt-plan-approach-planning-2016-17.pdf</a:t>
            </a:r>
          </a:p>
        </p:txBody>
      </p:sp>
      <p:grpSp>
        <p:nvGrpSpPr>
          <p:cNvPr id="4" name="Group 3"/>
          <p:cNvGrpSpPr/>
          <p:nvPr/>
        </p:nvGrpSpPr>
        <p:grpSpPr>
          <a:xfrm>
            <a:off x="877108" y="534444"/>
            <a:ext cx="6546092" cy="4458736"/>
            <a:chOff x="877108" y="534444"/>
            <a:chExt cx="6546092" cy="4458736"/>
          </a:xfrm>
        </p:grpSpPr>
        <p:pic>
          <p:nvPicPr>
            <p:cNvPr id="16" name="Picture 15"/>
            <p:cNvPicPr>
              <a:picLocks noChangeAspect="1"/>
            </p:cNvPicPr>
            <p:nvPr/>
          </p:nvPicPr>
          <p:blipFill>
            <a:blip r:embed="rId3"/>
            <a:stretch>
              <a:fillRect/>
            </a:stretch>
          </p:blipFill>
          <p:spPr>
            <a:xfrm>
              <a:off x="877108" y="534444"/>
              <a:ext cx="6546092" cy="4458736"/>
            </a:xfrm>
            <a:prstGeom prst="rect">
              <a:avLst/>
            </a:prstGeom>
          </p:spPr>
        </p:pic>
        <p:sp>
          <p:nvSpPr>
            <p:cNvPr id="3" name="Rectangle 2"/>
            <p:cNvSpPr/>
            <p:nvPr/>
          </p:nvSpPr>
          <p:spPr>
            <a:xfrm>
              <a:off x="1840061" y="817122"/>
              <a:ext cx="925865" cy="512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Very High</a:t>
              </a:r>
              <a:endParaRPr lang="en-AU" sz="1200" dirty="0">
                <a:solidFill>
                  <a:schemeClr val="tx1"/>
                </a:solidFill>
              </a:endParaRPr>
            </a:p>
          </p:txBody>
        </p:sp>
        <p:sp>
          <p:nvSpPr>
            <p:cNvPr id="9" name="Rectangle 8"/>
            <p:cNvSpPr/>
            <p:nvPr/>
          </p:nvSpPr>
          <p:spPr>
            <a:xfrm>
              <a:off x="2910104" y="823607"/>
              <a:ext cx="925865" cy="512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High</a:t>
              </a:r>
              <a:endParaRPr lang="en-AU" sz="1200" dirty="0">
                <a:solidFill>
                  <a:schemeClr val="tx1"/>
                </a:solidFill>
              </a:endParaRPr>
            </a:p>
          </p:txBody>
        </p:sp>
        <p:sp>
          <p:nvSpPr>
            <p:cNvPr id="10" name="Rectangle 9"/>
            <p:cNvSpPr/>
            <p:nvPr/>
          </p:nvSpPr>
          <p:spPr>
            <a:xfrm>
              <a:off x="4012572" y="817122"/>
              <a:ext cx="925865" cy="512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Moderate</a:t>
              </a:r>
              <a:endParaRPr lang="en-AU" sz="1200" dirty="0">
                <a:solidFill>
                  <a:schemeClr val="tx1"/>
                </a:solidFill>
              </a:endParaRPr>
            </a:p>
          </p:txBody>
        </p:sp>
        <p:sp>
          <p:nvSpPr>
            <p:cNvPr id="14" name="Rectangle 13"/>
            <p:cNvSpPr/>
            <p:nvPr/>
          </p:nvSpPr>
          <p:spPr>
            <a:xfrm>
              <a:off x="5093965" y="817122"/>
              <a:ext cx="925865" cy="512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Low</a:t>
              </a:r>
              <a:endParaRPr lang="en-AU" sz="1200" dirty="0">
                <a:solidFill>
                  <a:schemeClr val="tx1"/>
                </a:solidFill>
              </a:endParaRPr>
            </a:p>
          </p:txBody>
        </p:sp>
        <p:sp>
          <p:nvSpPr>
            <p:cNvPr id="17" name="Rectangle 16"/>
            <p:cNvSpPr/>
            <p:nvPr/>
          </p:nvSpPr>
          <p:spPr>
            <a:xfrm>
              <a:off x="6201299" y="823607"/>
              <a:ext cx="1040858" cy="512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Very Low</a:t>
              </a:r>
              <a:endParaRPr lang="en-AU" sz="1200" dirty="0">
                <a:solidFill>
                  <a:schemeClr val="tx1"/>
                </a:solidFill>
              </a:endParaRPr>
            </a:p>
          </p:txBody>
        </p:sp>
        <p:sp>
          <p:nvSpPr>
            <p:cNvPr id="18" name="Rectangle 17"/>
            <p:cNvSpPr/>
            <p:nvPr/>
          </p:nvSpPr>
          <p:spPr>
            <a:xfrm>
              <a:off x="985740" y="1446181"/>
              <a:ext cx="713359" cy="622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smtClean="0">
                  <a:solidFill>
                    <a:schemeClr val="tx1"/>
                  </a:solidFill>
                </a:rPr>
                <a:t>Very Low</a:t>
              </a:r>
              <a:endParaRPr lang="en-AU" sz="1100" dirty="0">
                <a:solidFill>
                  <a:schemeClr val="tx1"/>
                </a:solidFill>
              </a:endParaRPr>
            </a:p>
          </p:txBody>
        </p:sp>
        <p:sp>
          <p:nvSpPr>
            <p:cNvPr id="19" name="Rectangle 18"/>
            <p:cNvSpPr/>
            <p:nvPr/>
          </p:nvSpPr>
          <p:spPr>
            <a:xfrm>
              <a:off x="1006004" y="2174824"/>
              <a:ext cx="672830" cy="600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smtClean="0">
                  <a:solidFill>
                    <a:schemeClr val="tx1"/>
                  </a:solidFill>
                </a:rPr>
                <a:t>Low</a:t>
              </a:r>
              <a:endParaRPr lang="en-AU" sz="1100" dirty="0">
                <a:solidFill>
                  <a:schemeClr val="tx1"/>
                </a:solidFill>
              </a:endParaRPr>
            </a:p>
          </p:txBody>
        </p:sp>
        <p:sp>
          <p:nvSpPr>
            <p:cNvPr id="20" name="Rectangle 19"/>
            <p:cNvSpPr/>
            <p:nvPr/>
          </p:nvSpPr>
          <p:spPr>
            <a:xfrm>
              <a:off x="956556" y="2879211"/>
              <a:ext cx="771726"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smtClean="0">
                  <a:solidFill>
                    <a:schemeClr val="tx1"/>
                  </a:solidFill>
                </a:rPr>
                <a:t>Moderate</a:t>
              </a:r>
              <a:endParaRPr lang="en-AU" sz="1100" dirty="0">
                <a:solidFill>
                  <a:schemeClr val="tx1"/>
                </a:solidFill>
              </a:endParaRPr>
            </a:p>
          </p:txBody>
        </p:sp>
        <p:sp>
          <p:nvSpPr>
            <p:cNvPr id="21" name="Rectangle 20"/>
            <p:cNvSpPr/>
            <p:nvPr/>
          </p:nvSpPr>
          <p:spPr>
            <a:xfrm>
              <a:off x="956556" y="3586087"/>
              <a:ext cx="771726"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High</a:t>
              </a:r>
              <a:endParaRPr lang="en-AU" sz="1200" dirty="0">
                <a:solidFill>
                  <a:schemeClr val="tx1"/>
                </a:solidFill>
              </a:endParaRPr>
            </a:p>
          </p:txBody>
        </p:sp>
        <p:sp>
          <p:nvSpPr>
            <p:cNvPr id="22" name="Rectangle 21"/>
            <p:cNvSpPr/>
            <p:nvPr/>
          </p:nvSpPr>
          <p:spPr>
            <a:xfrm>
              <a:off x="946830" y="4292963"/>
              <a:ext cx="79117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tx1"/>
                  </a:solidFill>
                </a:rPr>
                <a:t>Very High</a:t>
              </a:r>
              <a:endParaRPr lang="en-AU" sz="1200" dirty="0">
                <a:solidFill>
                  <a:schemeClr val="tx1"/>
                </a:solidFill>
              </a:endParaRPr>
            </a:p>
          </p:txBody>
        </p:sp>
      </p:grpSp>
      <p:sp>
        <p:nvSpPr>
          <p:cNvPr id="5" name="Rectangle 4"/>
          <p:cNvSpPr/>
          <p:nvPr/>
        </p:nvSpPr>
        <p:spPr>
          <a:xfrm>
            <a:off x="1750980" y="570689"/>
            <a:ext cx="5590160" cy="180425"/>
          </a:xfrm>
          <a:prstGeom prst="rect">
            <a:avLst/>
          </a:prstGeom>
          <a:solidFill>
            <a:srgbClr val="5A9A89"/>
          </a:solidFill>
          <a:ln>
            <a:solidFill>
              <a:srgbClr val="5A9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Environmental Water Demand</a:t>
            </a:r>
            <a:endParaRPr lang="en-AU" dirty="0">
              <a:solidFill>
                <a:schemeClr val="bg1"/>
              </a:solidFill>
            </a:endParaRPr>
          </a:p>
        </p:txBody>
      </p:sp>
      <p:sp>
        <p:nvSpPr>
          <p:cNvPr id="23" name="Rectangle 22"/>
          <p:cNvSpPr/>
          <p:nvPr/>
        </p:nvSpPr>
        <p:spPr>
          <a:xfrm>
            <a:off x="927374" y="572094"/>
            <a:ext cx="823605" cy="821049"/>
          </a:xfrm>
          <a:prstGeom prst="rect">
            <a:avLst/>
          </a:prstGeom>
          <a:solidFill>
            <a:srgbClr val="5A9A89"/>
          </a:solidFill>
          <a:ln>
            <a:solidFill>
              <a:srgbClr val="5A9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solidFill>
                  <a:schemeClr val="bg1"/>
                </a:solidFill>
              </a:rPr>
              <a:t>Water </a:t>
            </a:r>
            <a:r>
              <a:rPr lang="en-AU" sz="1400" dirty="0" err="1" smtClean="0">
                <a:solidFill>
                  <a:schemeClr val="bg1"/>
                </a:solidFill>
              </a:rPr>
              <a:t>Availa-bility</a:t>
            </a:r>
            <a:endParaRPr lang="en-AU" sz="1400" dirty="0">
              <a:solidFill>
                <a:schemeClr val="bg1"/>
              </a:solidFill>
            </a:endParaRPr>
          </a:p>
        </p:txBody>
      </p:sp>
    </p:spTree>
    <p:extLst>
      <p:ext uri="{BB962C8B-B14F-4D97-AF65-F5344CB8AC3E}">
        <p14:creationId xmlns:p14="http://schemas.microsoft.com/office/powerpoint/2010/main" val="4024810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56176" y="141886"/>
            <a:ext cx="6757416" cy="449555"/>
          </a:xfrm>
        </p:spPr>
        <p:txBody>
          <a:bodyPr>
            <a:noAutofit/>
          </a:bodyPr>
          <a:lstStyle/>
          <a:p>
            <a:pPr algn="ctr"/>
            <a:r>
              <a:rPr lang="en-AU" sz="2100" dirty="0">
                <a:solidFill>
                  <a:schemeClr val="accent2"/>
                </a:solidFill>
              </a:rPr>
              <a:t>Environmental Flow Manager: Planning and prioritising</a:t>
            </a:r>
          </a:p>
        </p:txBody>
      </p:sp>
      <p:pic>
        <p:nvPicPr>
          <p:cNvPr id="3" name="Picture 2"/>
          <p:cNvPicPr>
            <a:picLocks noChangeAspect="1"/>
          </p:cNvPicPr>
          <p:nvPr/>
        </p:nvPicPr>
        <p:blipFill>
          <a:blip r:embed="rId3"/>
          <a:stretch>
            <a:fillRect/>
          </a:stretch>
        </p:blipFill>
        <p:spPr>
          <a:xfrm>
            <a:off x="1765093" y="591442"/>
            <a:ext cx="5613815" cy="4552059"/>
          </a:xfrm>
          <a:prstGeom prst="rect">
            <a:avLst/>
          </a:prstGeom>
        </p:spPr>
      </p:pic>
    </p:spTree>
    <p:extLst>
      <p:ext uri="{BB962C8B-B14F-4D97-AF65-F5344CB8AC3E}">
        <p14:creationId xmlns:p14="http://schemas.microsoft.com/office/powerpoint/2010/main" val="1352051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88669" y="19666"/>
            <a:ext cx="3328988" cy="5114925"/>
          </a:xfrm>
          <a:prstGeom prst="rect">
            <a:avLst/>
          </a:prstGeom>
        </p:spPr>
      </p:pic>
      <p:sp>
        <p:nvSpPr>
          <p:cNvPr id="11" name="Content Placeholder 2"/>
          <p:cNvSpPr txBox="1">
            <a:spLocks/>
          </p:cNvSpPr>
          <p:nvPr/>
        </p:nvSpPr>
        <p:spPr>
          <a:xfrm>
            <a:off x="649772" y="1848396"/>
            <a:ext cx="3393062" cy="265260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AU" sz="1350" dirty="0"/>
              <a:t>Flood/Fresh rule example @ Yarrawonga:</a:t>
            </a:r>
          </a:p>
        </p:txBody>
      </p:sp>
      <p:graphicFrame>
        <p:nvGraphicFramePr>
          <p:cNvPr id="14" name="Table 13"/>
          <p:cNvGraphicFramePr>
            <a:graphicFrameLocks noGrp="1"/>
          </p:cNvGraphicFramePr>
          <p:nvPr>
            <p:extLst>
              <p:ext uri="{D42A27DB-BD31-4B8C-83A1-F6EECF244321}">
                <p14:modId xmlns:p14="http://schemas.microsoft.com/office/powerpoint/2010/main" val="821600128"/>
              </p:ext>
            </p:extLst>
          </p:nvPr>
        </p:nvGraphicFramePr>
        <p:xfrm>
          <a:off x="707401" y="2201305"/>
          <a:ext cx="3655218" cy="2043098"/>
        </p:xfrm>
        <a:graphic>
          <a:graphicData uri="http://schemas.openxmlformats.org/drawingml/2006/table">
            <a:tbl>
              <a:tblPr firstRow="1" firstCol="1" bandRow="1">
                <a:tableStyleId>{69012ECD-51FC-41F1-AA8D-1B2483CD663E}</a:tableStyleId>
              </a:tblPr>
              <a:tblGrid>
                <a:gridCol w="1831307"/>
                <a:gridCol w="1823911"/>
              </a:tblGrid>
              <a:tr h="408292">
                <a:tc>
                  <a:txBody>
                    <a:bodyPr/>
                    <a:lstStyle/>
                    <a:p>
                      <a:pPr>
                        <a:lnSpc>
                          <a:spcPct val="107000"/>
                        </a:lnSpc>
                        <a:spcBef>
                          <a:spcPts val="1200"/>
                        </a:spcBef>
                        <a:spcAft>
                          <a:spcPts val="0"/>
                        </a:spcAft>
                      </a:pPr>
                      <a:r>
                        <a:rPr lang="en-AU" sz="1200" b="0" dirty="0" smtClean="0">
                          <a:solidFill>
                            <a:schemeClr val="tx1"/>
                          </a:solidFill>
                          <a:effectLst/>
                        </a:rPr>
                        <a:t>Spring</a:t>
                      </a:r>
                      <a:r>
                        <a:rPr lang="en-AU" sz="1200" b="0" baseline="0" dirty="0" smtClean="0">
                          <a:solidFill>
                            <a:schemeClr val="tx1"/>
                          </a:solidFill>
                          <a:effectLst/>
                        </a:rPr>
                        <a:t> Overbank Flow</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Bef>
                          <a:spcPts val="1200"/>
                        </a:spcBef>
                        <a:spcAft>
                          <a:spcPts val="0"/>
                        </a:spcAft>
                      </a:pPr>
                      <a:r>
                        <a:rPr lang="en-AU" sz="1200" b="0" dirty="0">
                          <a:solidFill>
                            <a:schemeClr val="tx1"/>
                          </a:solidFill>
                          <a:effectLst/>
                        </a:rPr>
                        <a:t>Rule specifications</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99282">
                <a:tc>
                  <a:txBody>
                    <a:bodyPr/>
                    <a:lstStyle/>
                    <a:p>
                      <a:pPr>
                        <a:lnSpc>
                          <a:spcPct val="100000"/>
                        </a:lnSpc>
                        <a:spcBef>
                          <a:spcPts val="300"/>
                        </a:spcBef>
                        <a:spcAft>
                          <a:spcPts val="300"/>
                        </a:spcAft>
                      </a:pPr>
                      <a:r>
                        <a:rPr lang="en-AU" sz="1200" b="0" dirty="0">
                          <a:solidFill>
                            <a:schemeClr val="tx1"/>
                          </a:solidFill>
                          <a:effectLst/>
                        </a:rPr>
                        <a:t>Frequency</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c>
                  <a:txBody>
                    <a:bodyPr/>
                    <a:lstStyle/>
                    <a:p>
                      <a:pPr>
                        <a:lnSpc>
                          <a:spcPct val="100000"/>
                        </a:lnSpc>
                        <a:spcBef>
                          <a:spcPts val="300"/>
                        </a:spcBef>
                        <a:spcAft>
                          <a:spcPts val="300"/>
                        </a:spcAft>
                      </a:pPr>
                      <a:r>
                        <a:rPr lang="en-AU" sz="1200" b="0" dirty="0">
                          <a:solidFill>
                            <a:schemeClr val="tx1"/>
                          </a:solidFill>
                          <a:effectLst/>
                        </a:rPr>
                        <a:t>All </a:t>
                      </a:r>
                      <a:r>
                        <a:rPr lang="en-AU" sz="1200" b="0" dirty="0" smtClean="0">
                          <a:solidFill>
                            <a:schemeClr val="tx1"/>
                          </a:solidFill>
                          <a:effectLst/>
                        </a:rPr>
                        <a:t>years</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r>
              <a:tr h="332786">
                <a:tc>
                  <a:txBody>
                    <a:bodyPr/>
                    <a:lstStyle/>
                    <a:p>
                      <a:pPr>
                        <a:lnSpc>
                          <a:spcPct val="100000"/>
                        </a:lnSpc>
                        <a:spcBef>
                          <a:spcPts val="300"/>
                        </a:spcBef>
                        <a:spcAft>
                          <a:spcPts val="300"/>
                        </a:spcAft>
                      </a:pPr>
                      <a:r>
                        <a:rPr lang="en-AU" sz="1200" b="0" dirty="0">
                          <a:solidFill>
                            <a:schemeClr val="tx1"/>
                          </a:solidFill>
                          <a:effectLst/>
                        </a:rPr>
                        <a:t>Trigger Flow </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c>
                  <a:txBody>
                    <a:bodyPr/>
                    <a:lstStyle/>
                    <a:p>
                      <a:pPr>
                        <a:lnSpc>
                          <a:spcPct val="100000"/>
                        </a:lnSpc>
                        <a:spcBef>
                          <a:spcPts val="300"/>
                        </a:spcBef>
                        <a:spcAft>
                          <a:spcPts val="300"/>
                        </a:spcAft>
                      </a:pPr>
                      <a:r>
                        <a:rPr lang="en-AU" sz="1200" b="0" dirty="0" smtClean="0">
                          <a:solidFill>
                            <a:schemeClr val="tx1"/>
                          </a:solidFill>
                          <a:effectLst/>
                        </a:rPr>
                        <a:t>40,000 </a:t>
                      </a:r>
                      <a:r>
                        <a:rPr lang="en-AU" sz="1200" b="0" dirty="0">
                          <a:solidFill>
                            <a:schemeClr val="tx1"/>
                          </a:solidFill>
                          <a:effectLst/>
                        </a:rPr>
                        <a:t>ML/d</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r>
              <a:tr h="426413">
                <a:tc>
                  <a:txBody>
                    <a:bodyPr/>
                    <a:lstStyle/>
                    <a:p>
                      <a:pPr>
                        <a:lnSpc>
                          <a:spcPct val="100000"/>
                        </a:lnSpc>
                        <a:spcBef>
                          <a:spcPts val="300"/>
                        </a:spcBef>
                        <a:spcAft>
                          <a:spcPts val="300"/>
                        </a:spcAft>
                      </a:pPr>
                      <a:r>
                        <a:rPr lang="en-AU" sz="1200" b="0" dirty="0">
                          <a:solidFill>
                            <a:schemeClr val="tx1"/>
                          </a:solidFill>
                          <a:effectLst/>
                        </a:rPr>
                        <a:t>Timing window to commence event</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c>
                  <a:txBody>
                    <a:bodyPr/>
                    <a:lstStyle/>
                    <a:p>
                      <a:pPr>
                        <a:lnSpc>
                          <a:spcPct val="100000"/>
                        </a:lnSpc>
                        <a:spcBef>
                          <a:spcPts val="300"/>
                        </a:spcBef>
                        <a:spcAft>
                          <a:spcPts val="300"/>
                        </a:spcAft>
                      </a:pPr>
                      <a:r>
                        <a:rPr lang="en-AU" sz="1200" b="0" dirty="0" smtClean="0">
                          <a:solidFill>
                            <a:schemeClr val="tx1"/>
                          </a:solidFill>
                          <a:effectLst/>
                        </a:rPr>
                        <a:t>July to October</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r>
              <a:tr h="289778">
                <a:tc>
                  <a:txBody>
                    <a:bodyPr/>
                    <a:lstStyle/>
                    <a:p>
                      <a:pPr>
                        <a:lnSpc>
                          <a:spcPct val="100000"/>
                        </a:lnSpc>
                        <a:spcBef>
                          <a:spcPts val="300"/>
                        </a:spcBef>
                        <a:spcAft>
                          <a:spcPts val="300"/>
                        </a:spcAft>
                      </a:pPr>
                      <a:r>
                        <a:rPr lang="en-AU" sz="1200" b="0" dirty="0">
                          <a:solidFill>
                            <a:schemeClr val="tx1"/>
                          </a:solidFill>
                          <a:effectLst/>
                        </a:rPr>
                        <a:t>Target flow at Yarra DS</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c>
                  <a:txBody>
                    <a:bodyPr/>
                    <a:lstStyle/>
                    <a:p>
                      <a:pPr>
                        <a:lnSpc>
                          <a:spcPct val="100000"/>
                        </a:lnSpc>
                        <a:spcBef>
                          <a:spcPts val="300"/>
                        </a:spcBef>
                        <a:spcAft>
                          <a:spcPts val="300"/>
                        </a:spcAft>
                      </a:pPr>
                      <a:r>
                        <a:rPr lang="en-AU" sz="1200" b="0" dirty="0" smtClean="0">
                          <a:solidFill>
                            <a:schemeClr val="tx1"/>
                          </a:solidFill>
                          <a:effectLst/>
                        </a:rPr>
                        <a:t>40,000 </a:t>
                      </a:r>
                      <a:r>
                        <a:rPr lang="en-AU" sz="1200" b="0" dirty="0">
                          <a:solidFill>
                            <a:schemeClr val="tx1"/>
                          </a:solidFill>
                          <a:effectLst/>
                        </a:rPr>
                        <a:t>ML/d</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r>
              <a:tr h="286547">
                <a:tc>
                  <a:txBody>
                    <a:bodyPr/>
                    <a:lstStyle/>
                    <a:p>
                      <a:pPr>
                        <a:lnSpc>
                          <a:spcPct val="100000"/>
                        </a:lnSpc>
                        <a:spcBef>
                          <a:spcPts val="300"/>
                        </a:spcBef>
                        <a:spcAft>
                          <a:spcPts val="300"/>
                        </a:spcAft>
                      </a:pPr>
                      <a:r>
                        <a:rPr lang="en-AU" sz="1200" b="0" dirty="0">
                          <a:solidFill>
                            <a:schemeClr val="tx1"/>
                          </a:solidFill>
                          <a:effectLst/>
                        </a:rPr>
                        <a:t>Duration</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c>
                  <a:txBody>
                    <a:bodyPr/>
                    <a:lstStyle/>
                    <a:p>
                      <a:pPr>
                        <a:lnSpc>
                          <a:spcPct val="100000"/>
                        </a:lnSpc>
                        <a:spcBef>
                          <a:spcPts val="300"/>
                        </a:spcBef>
                        <a:spcAft>
                          <a:spcPts val="300"/>
                        </a:spcAft>
                      </a:pPr>
                      <a:r>
                        <a:rPr lang="en-AU" sz="1200" b="0" dirty="0" smtClean="0">
                          <a:solidFill>
                            <a:schemeClr val="tx1"/>
                          </a:solidFill>
                          <a:effectLst/>
                        </a:rPr>
                        <a:t>20 </a:t>
                      </a:r>
                      <a:r>
                        <a:rPr lang="en-AU" sz="1200" b="0" baseline="0" dirty="0" smtClean="0">
                          <a:solidFill>
                            <a:schemeClr val="tx1"/>
                          </a:solidFill>
                          <a:effectLst/>
                        </a:rPr>
                        <a:t>days</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solidFill>
                  </a:tcPr>
                </a:tc>
              </a:tr>
            </a:tbl>
          </a:graphicData>
        </a:graphic>
      </p:graphicFrame>
      <p:sp>
        <p:nvSpPr>
          <p:cNvPr id="3" name="Title 3"/>
          <p:cNvSpPr txBox="1">
            <a:spLocks/>
          </p:cNvSpPr>
          <p:nvPr/>
        </p:nvSpPr>
        <p:spPr>
          <a:xfrm>
            <a:off x="390451" y="1146171"/>
            <a:ext cx="3181132" cy="622514"/>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dirty="0">
                <a:solidFill>
                  <a:schemeClr val="accent2"/>
                </a:solidFill>
              </a:rPr>
              <a:t>Preliminary Results</a:t>
            </a:r>
          </a:p>
        </p:txBody>
      </p:sp>
      <p:cxnSp>
        <p:nvCxnSpPr>
          <p:cNvPr id="5" name="Straight Arrow Connector 4"/>
          <p:cNvCxnSpPr/>
          <p:nvPr/>
        </p:nvCxnSpPr>
        <p:spPr>
          <a:xfrm flipH="1">
            <a:off x="6357752" y="192429"/>
            <a:ext cx="44532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09111" y="53930"/>
            <a:ext cx="518091" cy="248209"/>
          </a:xfrm>
          <a:prstGeom prst="rect">
            <a:avLst/>
          </a:prstGeom>
          <a:noFill/>
        </p:spPr>
        <p:txBody>
          <a:bodyPr wrap="none" rtlCol="0">
            <a:spAutoFit/>
          </a:bodyPr>
          <a:lstStyle/>
          <a:p>
            <a:r>
              <a:rPr lang="en-AU" sz="1013" dirty="0"/>
              <a:t>Hume</a:t>
            </a:r>
          </a:p>
        </p:txBody>
      </p:sp>
      <p:cxnSp>
        <p:nvCxnSpPr>
          <p:cNvPr id="7" name="Straight Arrow Connector 6"/>
          <p:cNvCxnSpPr/>
          <p:nvPr/>
        </p:nvCxnSpPr>
        <p:spPr>
          <a:xfrm flipH="1">
            <a:off x="6400800" y="3397282"/>
            <a:ext cx="44532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2158" y="3258783"/>
            <a:ext cx="865943" cy="248209"/>
          </a:xfrm>
          <a:prstGeom prst="rect">
            <a:avLst/>
          </a:prstGeom>
          <a:noFill/>
        </p:spPr>
        <p:txBody>
          <a:bodyPr wrap="none" rtlCol="0">
            <a:spAutoFit/>
          </a:bodyPr>
          <a:lstStyle/>
          <a:p>
            <a:r>
              <a:rPr lang="en-AU" sz="1013" dirty="0"/>
              <a:t>Yarrawonga</a:t>
            </a:r>
          </a:p>
        </p:txBody>
      </p:sp>
      <p:cxnSp>
        <p:nvCxnSpPr>
          <p:cNvPr id="9" name="Straight Arrow Connector 8"/>
          <p:cNvCxnSpPr/>
          <p:nvPr/>
        </p:nvCxnSpPr>
        <p:spPr>
          <a:xfrm flipH="1">
            <a:off x="6268252" y="4571456"/>
            <a:ext cx="44532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00653" y="4432956"/>
            <a:ext cx="1366153" cy="248209"/>
          </a:xfrm>
          <a:prstGeom prst="rect">
            <a:avLst/>
          </a:prstGeom>
          <a:noFill/>
        </p:spPr>
        <p:txBody>
          <a:bodyPr wrap="square" rtlCol="0">
            <a:spAutoFit/>
          </a:bodyPr>
          <a:lstStyle/>
          <a:p>
            <a:r>
              <a:rPr lang="en-AU" sz="1013" dirty="0" err="1"/>
              <a:t>Env</a:t>
            </a:r>
            <a:r>
              <a:rPr lang="en-AU" sz="1013" dirty="0"/>
              <a:t>. Flow Node</a:t>
            </a:r>
          </a:p>
        </p:txBody>
      </p:sp>
      <p:pic>
        <p:nvPicPr>
          <p:cNvPr id="17" name="Picture 16" descr="RS17 ID long_blue.png"/>
          <p:cNvPicPr>
            <a:picLocks noChangeAspect="1"/>
          </p:cNvPicPr>
          <p:nvPr/>
        </p:nvPicPr>
        <p:blipFill>
          <a:blip r:embed="rId4" cstate="print"/>
          <a:stretch>
            <a:fillRect/>
          </a:stretch>
        </p:blipFill>
        <p:spPr>
          <a:xfrm>
            <a:off x="240277" y="137885"/>
            <a:ext cx="3062905" cy="662244"/>
          </a:xfrm>
          <a:prstGeom prst="rect">
            <a:avLst/>
          </a:prstGeom>
        </p:spPr>
      </p:pic>
      <p:cxnSp>
        <p:nvCxnSpPr>
          <p:cNvPr id="18" name="Straight Connector 17"/>
          <p:cNvCxnSpPr/>
          <p:nvPr/>
        </p:nvCxnSpPr>
        <p:spPr>
          <a:xfrm flipV="1">
            <a:off x="240277" y="825746"/>
            <a:ext cx="4230923" cy="11457"/>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7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3"/>
          <p:cNvSpPr txBox="1">
            <a:spLocks/>
          </p:cNvSpPr>
          <p:nvPr/>
        </p:nvSpPr>
        <p:spPr>
          <a:xfrm>
            <a:off x="328308" y="270776"/>
            <a:ext cx="5612019" cy="406789"/>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1800" smtClean="0">
                <a:solidFill>
                  <a:schemeClr val="accent2"/>
                </a:solidFill>
              </a:rPr>
              <a:t>Results: Flow at </a:t>
            </a:r>
            <a:r>
              <a:rPr lang="en-AU" sz="1800" dirty="0">
                <a:solidFill>
                  <a:schemeClr val="accent2"/>
                </a:solidFill>
              </a:rPr>
              <a:t>Yarrawonga</a:t>
            </a:r>
          </a:p>
        </p:txBody>
      </p:sp>
      <p:pic>
        <p:nvPicPr>
          <p:cNvPr id="3" name="Picture 2"/>
          <p:cNvPicPr>
            <a:picLocks noChangeAspect="1"/>
          </p:cNvPicPr>
          <p:nvPr/>
        </p:nvPicPr>
        <p:blipFill>
          <a:blip r:embed="rId3"/>
          <a:stretch>
            <a:fillRect/>
          </a:stretch>
        </p:blipFill>
        <p:spPr>
          <a:xfrm>
            <a:off x="1279103" y="865322"/>
            <a:ext cx="6636835" cy="37209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036" y="4500997"/>
            <a:ext cx="1953002" cy="476442"/>
          </a:xfrm>
          <a:prstGeom prst="rect">
            <a:avLst/>
          </a:prstGeom>
        </p:spPr>
      </p:pic>
      <p:sp>
        <p:nvSpPr>
          <p:cNvPr id="5" name="TextBox 4"/>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7" name="Straight Connector 6"/>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MDBA_AG_crest_colour_inl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1946664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3341" y="1048638"/>
            <a:ext cx="5915025" cy="453850"/>
          </a:xfrm>
        </p:spPr>
        <p:txBody>
          <a:bodyPr>
            <a:normAutofit fontScale="90000"/>
          </a:bodyPr>
          <a:lstStyle/>
          <a:p>
            <a:r>
              <a:rPr lang="en-AU" dirty="0" smtClean="0">
                <a:solidFill>
                  <a:schemeClr val="accent2"/>
                </a:solidFill>
              </a:rPr>
              <a:t>Conclusions</a:t>
            </a:r>
            <a:endParaRPr lang="en-AU" dirty="0">
              <a:solidFill>
                <a:schemeClr val="accent2"/>
              </a:solidFill>
            </a:endParaRPr>
          </a:p>
        </p:txBody>
      </p:sp>
      <p:sp>
        <p:nvSpPr>
          <p:cNvPr id="5" name="Content Placeholder 4"/>
          <p:cNvSpPr>
            <a:spLocks noGrp="1"/>
          </p:cNvSpPr>
          <p:nvPr>
            <p:ph idx="1"/>
          </p:nvPr>
        </p:nvSpPr>
        <p:spPr>
          <a:xfrm>
            <a:off x="463341" y="1691298"/>
            <a:ext cx="7145259" cy="2598717"/>
          </a:xfrm>
        </p:spPr>
        <p:txBody>
          <a:bodyPr>
            <a:normAutofit/>
          </a:bodyPr>
          <a:lstStyle/>
          <a:p>
            <a:r>
              <a:rPr lang="en-AU" dirty="0" smtClean="0"/>
              <a:t>Environment is now a major water user and has a significant portfolio of entitlements</a:t>
            </a:r>
          </a:p>
          <a:p>
            <a:r>
              <a:rPr lang="en-AU" dirty="0" smtClean="0"/>
              <a:t>Current water resource models have no functionality to represent current complexity of environmental flow management</a:t>
            </a:r>
          </a:p>
          <a:p>
            <a:r>
              <a:rPr lang="en-AU" dirty="0"/>
              <a:t>Source functionality developed under this project will allow representation of environmental water planning, delivery and accounting and will be a valuable tool to support environmental water planning and river operations in the </a:t>
            </a:r>
            <a:r>
              <a:rPr lang="en-AU" dirty="0" smtClean="0"/>
              <a:t>future</a:t>
            </a:r>
            <a:endParaRPr lang="en-AU"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6" y="4500997"/>
            <a:ext cx="1953002" cy="476442"/>
          </a:xfrm>
          <a:prstGeom prst="rect">
            <a:avLst/>
          </a:prstGeom>
        </p:spPr>
      </p:pic>
      <p:sp>
        <p:nvSpPr>
          <p:cNvPr id="18" name="TextBox 17"/>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19" name="Picture 18" descr="RS17 ID long_blue.png"/>
          <p:cNvPicPr>
            <a:picLocks noChangeAspect="1"/>
          </p:cNvPicPr>
          <p:nvPr/>
        </p:nvPicPr>
        <p:blipFill>
          <a:blip r:embed="rId4" cstate="print"/>
          <a:stretch>
            <a:fillRect/>
          </a:stretch>
        </p:blipFill>
        <p:spPr>
          <a:xfrm>
            <a:off x="240277" y="137885"/>
            <a:ext cx="3062905" cy="662244"/>
          </a:xfrm>
          <a:prstGeom prst="rect">
            <a:avLst/>
          </a:prstGeom>
        </p:spPr>
      </p:pic>
      <p:cxnSp>
        <p:nvCxnSpPr>
          <p:cNvPr id="20" name="Straight Connector 19"/>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2" name="Picture 21" descr="MDBA_AG_crest_colour_inl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301965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465909"/>
            <a:ext cx="2209073" cy="1676400"/>
          </a:xfrm>
        </p:spPr>
        <p:txBody>
          <a:bodyPr>
            <a:normAutofit/>
          </a:bodyPr>
          <a:lstStyle/>
          <a:p>
            <a:r>
              <a:rPr lang="en-AU" sz="2400" dirty="0" smtClean="0">
                <a:solidFill>
                  <a:schemeClr val="accent2"/>
                </a:solidFill>
              </a:rPr>
              <a:t>Environmental Flow Node:</a:t>
            </a:r>
            <a:br>
              <a:rPr lang="en-AU" sz="2400" dirty="0" smtClean="0">
                <a:solidFill>
                  <a:schemeClr val="accent2"/>
                </a:solidFill>
              </a:rPr>
            </a:br>
            <a:r>
              <a:rPr lang="en-AU" sz="2400" dirty="0" smtClean="0">
                <a:solidFill>
                  <a:schemeClr val="accent2"/>
                </a:solidFill>
              </a:rPr>
              <a:t>Ordering</a:t>
            </a:r>
            <a:endParaRPr lang="en-AU" sz="2400" dirty="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168" y="0"/>
            <a:ext cx="4973859" cy="5143500"/>
          </a:xfrm>
          <a:prstGeom prst="rect">
            <a:avLst/>
          </a:prstGeom>
        </p:spPr>
      </p:pic>
    </p:spTree>
    <p:extLst>
      <p:ext uri="{BB962C8B-B14F-4D97-AF65-F5344CB8AC3E}">
        <p14:creationId xmlns:p14="http://schemas.microsoft.com/office/powerpoint/2010/main" val="2034814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15195" y="1149043"/>
            <a:ext cx="6369605" cy="529295"/>
          </a:xfrm>
        </p:spPr>
        <p:txBody>
          <a:bodyPr>
            <a:normAutofit/>
          </a:bodyPr>
          <a:lstStyle/>
          <a:p>
            <a:r>
              <a:rPr lang="en-AU" sz="2800" dirty="0" smtClean="0">
                <a:solidFill>
                  <a:schemeClr val="accent2"/>
                </a:solidFill>
              </a:rPr>
              <a:t>Hydrological Models</a:t>
            </a:r>
            <a:endParaRPr lang="en-AU" sz="2800" dirty="0">
              <a:solidFill>
                <a:schemeClr val="accent2"/>
              </a:solidFill>
            </a:endParaRPr>
          </a:p>
        </p:txBody>
      </p:sp>
      <p:pic>
        <p:nvPicPr>
          <p:cNvPr id="1026" name="Picture 2" descr="http://www.ewater.org.au/uploads/images/logo-source-web-lg.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21820" y="2657852"/>
            <a:ext cx="1737980" cy="5844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715195" y="1876443"/>
            <a:ext cx="6369605" cy="247633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indent="-257175" defTabSz="342900">
              <a:buClr>
                <a:schemeClr val="accent1"/>
              </a:buClr>
              <a:buSzPct val="80000"/>
              <a:buFont typeface="Wingdings 3" charset="2"/>
              <a:buChar char=""/>
            </a:pPr>
            <a:r>
              <a:rPr lang="en-AU" sz="1350" dirty="0">
                <a:solidFill>
                  <a:schemeClr val="tx1">
                    <a:lumMod val="75000"/>
                    <a:lumOff val="25000"/>
                  </a:schemeClr>
                </a:solidFill>
              </a:rPr>
              <a:t>Hydrological models have been used in the Murray-Darling Basin for more than </a:t>
            </a:r>
            <a:r>
              <a:rPr lang="en-AU" sz="1350" dirty="0" smtClean="0">
                <a:solidFill>
                  <a:schemeClr val="tx1">
                    <a:lumMod val="75000"/>
                    <a:lumOff val="25000"/>
                  </a:schemeClr>
                </a:solidFill>
              </a:rPr>
              <a:t>50 </a:t>
            </a:r>
            <a:r>
              <a:rPr lang="en-AU" sz="1350" dirty="0">
                <a:solidFill>
                  <a:schemeClr val="tx1">
                    <a:lumMod val="75000"/>
                    <a:lumOff val="25000"/>
                  </a:schemeClr>
                </a:solidFill>
              </a:rPr>
              <a:t>years, to help understand, plan and manage water resources.</a:t>
            </a:r>
          </a:p>
          <a:p>
            <a:pPr marL="0" indent="0" defTabSz="342900">
              <a:buClr>
                <a:schemeClr val="accent1"/>
              </a:buClr>
              <a:buSzPct val="80000"/>
              <a:buNone/>
            </a:pPr>
            <a:endParaRPr lang="en-AU" sz="1350" dirty="0">
              <a:solidFill>
                <a:schemeClr val="tx1">
                  <a:lumMod val="75000"/>
                  <a:lumOff val="25000"/>
                </a:schemeClr>
              </a:solidFill>
            </a:endParaRPr>
          </a:p>
          <a:p>
            <a:pPr marL="257175" indent="-257175" defTabSz="342900">
              <a:buClr>
                <a:schemeClr val="accent1"/>
              </a:buClr>
              <a:buSzPct val="80000"/>
              <a:buFont typeface="Wingdings 3" charset="2"/>
              <a:buChar char=""/>
            </a:pPr>
            <a:r>
              <a:rPr lang="en-AU" sz="1350" dirty="0">
                <a:solidFill>
                  <a:schemeClr val="tx1">
                    <a:lumMod val="75000"/>
                    <a:lumOff val="25000"/>
                  </a:schemeClr>
                </a:solidFill>
              </a:rPr>
              <a:t>Source is Australia's National Hydrological Modelling Platform</a:t>
            </a:r>
          </a:p>
          <a:p>
            <a:pPr marL="257175" indent="-257175" defTabSz="342900">
              <a:buClr>
                <a:schemeClr val="accent1"/>
              </a:buClr>
              <a:buSzPct val="80000"/>
              <a:buFont typeface="Wingdings 3" charset="2"/>
              <a:buChar char=""/>
            </a:pPr>
            <a:endParaRPr lang="en-AU" sz="1350" dirty="0">
              <a:solidFill>
                <a:schemeClr val="tx1">
                  <a:lumMod val="75000"/>
                  <a:lumOff val="25000"/>
                </a:schemeClr>
              </a:solidFill>
            </a:endParaRPr>
          </a:p>
          <a:p>
            <a:pPr marL="257175" indent="-257175" defTabSz="342900">
              <a:buClr>
                <a:schemeClr val="accent1"/>
              </a:buClr>
              <a:buSzPct val="80000"/>
              <a:buFont typeface="Wingdings 3" charset="2"/>
              <a:buChar char=""/>
            </a:pPr>
            <a:endParaRPr lang="en-AU" sz="1350" dirty="0">
              <a:solidFill>
                <a:schemeClr val="tx1">
                  <a:lumMod val="75000"/>
                  <a:lumOff val="25000"/>
                </a:schemeClr>
              </a:solidFill>
            </a:endParaRPr>
          </a:p>
          <a:p>
            <a:pPr marL="257175" indent="-257175" defTabSz="342900">
              <a:buClr>
                <a:schemeClr val="accent1"/>
              </a:buClr>
              <a:buSzPct val="80000"/>
              <a:buFont typeface="Wingdings 3" charset="2"/>
              <a:buChar char=""/>
            </a:pPr>
            <a:r>
              <a:rPr lang="en-AU" sz="1350" dirty="0">
                <a:solidFill>
                  <a:schemeClr val="tx1">
                    <a:lumMod val="75000"/>
                    <a:lumOff val="25000"/>
                  </a:schemeClr>
                </a:solidFill>
              </a:rPr>
              <a:t>MDBA and State governments are rolling out its application</a:t>
            </a:r>
          </a:p>
          <a:p>
            <a:pPr marL="257175" indent="-257175" defTabSz="342900">
              <a:buClr>
                <a:schemeClr val="accent1"/>
              </a:buClr>
              <a:buSzPct val="80000"/>
              <a:buFont typeface="Wingdings 3" charset="2"/>
              <a:buChar char=""/>
            </a:pPr>
            <a:endParaRPr lang="en-AU" sz="1350" dirty="0">
              <a:solidFill>
                <a:schemeClr val="tx1">
                  <a:lumMod val="75000"/>
                  <a:lumOff val="25000"/>
                </a:schemeClr>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036" y="4500997"/>
            <a:ext cx="1953002" cy="476442"/>
          </a:xfrm>
          <a:prstGeom prst="rect">
            <a:avLst/>
          </a:prstGeom>
        </p:spPr>
      </p:pic>
      <p:sp>
        <p:nvSpPr>
          <p:cNvPr id="19" name="TextBox 18"/>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20" name="Picture 19" descr="RS17 ID long_blue.png"/>
          <p:cNvPicPr>
            <a:picLocks noChangeAspect="1"/>
          </p:cNvPicPr>
          <p:nvPr/>
        </p:nvPicPr>
        <p:blipFill>
          <a:blip r:embed="rId5" cstate="print"/>
          <a:stretch>
            <a:fillRect/>
          </a:stretch>
        </p:blipFill>
        <p:spPr>
          <a:xfrm>
            <a:off x="240277" y="137885"/>
            <a:ext cx="3062905" cy="662244"/>
          </a:xfrm>
          <a:prstGeom prst="rect">
            <a:avLst/>
          </a:prstGeom>
        </p:spPr>
      </p:pic>
      <p:cxnSp>
        <p:nvCxnSpPr>
          <p:cNvPr id="21" name="Straight Connector 20"/>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3" name="Picture 22" descr="MDBA_AG_crest_colour_inlin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1015562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06800" y="1127045"/>
            <a:ext cx="5382136" cy="914592"/>
          </a:xfrm>
        </p:spPr>
        <p:txBody>
          <a:bodyPr>
            <a:noAutofit/>
          </a:bodyPr>
          <a:lstStyle/>
          <a:p>
            <a:r>
              <a:rPr lang="en-AU" sz="2800" dirty="0" smtClean="0">
                <a:solidFill>
                  <a:srgbClr val="0070C0"/>
                </a:solidFill>
              </a:rPr>
              <a:t>Need for functionality to model environmental water</a:t>
            </a:r>
            <a:endParaRPr lang="en-AU" sz="2800" dirty="0">
              <a:solidFill>
                <a:srgbClr val="0070C0"/>
              </a:solidFill>
            </a:endParaRPr>
          </a:p>
        </p:txBody>
      </p:sp>
      <p:sp>
        <p:nvSpPr>
          <p:cNvPr id="5" name="Content Placeholder 4"/>
          <p:cNvSpPr>
            <a:spLocks noGrp="1"/>
          </p:cNvSpPr>
          <p:nvPr>
            <p:ph idx="1"/>
          </p:nvPr>
        </p:nvSpPr>
        <p:spPr>
          <a:xfrm>
            <a:off x="508000" y="2146348"/>
            <a:ext cx="5382137" cy="2097770"/>
          </a:xfrm>
        </p:spPr>
        <p:txBody>
          <a:bodyPr/>
          <a:lstStyle/>
          <a:p>
            <a:r>
              <a:rPr lang="en-AU" dirty="0" smtClean="0"/>
              <a:t>Over 2000 GL of water recovered across the Murray-Darling Basin</a:t>
            </a:r>
          </a:p>
          <a:p>
            <a:r>
              <a:rPr lang="en-AU" dirty="0" smtClean="0"/>
              <a:t>Resides in portfolios with large variety of entitlements, held by Commonwealth and States</a:t>
            </a:r>
          </a:p>
          <a:p>
            <a:r>
              <a:rPr lang="en-AU" dirty="0" smtClean="0"/>
              <a:t>Requires careful planning, coordination and delivery</a:t>
            </a:r>
          </a:p>
          <a:p>
            <a:r>
              <a:rPr lang="en-AU" dirty="0" smtClean="0"/>
              <a:t>Improved and better integrated modelling capability is required to support environmental water management</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6" y="4500997"/>
            <a:ext cx="1953002" cy="476442"/>
          </a:xfrm>
          <a:prstGeom prst="rect">
            <a:avLst/>
          </a:prstGeom>
        </p:spPr>
      </p:pic>
      <p:sp>
        <p:nvSpPr>
          <p:cNvPr id="22" name="TextBox 21"/>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23" name="Picture 22" descr="RS17 ID long_blue.png"/>
          <p:cNvPicPr>
            <a:picLocks noChangeAspect="1"/>
          </p:cNvPicPr>
          <p:nvPr/>
        </p:nvPicPr>
        <p:blipFill>
          <a:blip r:embed="rId4" cstate="print"/>
          <a:stretch>
            <a:fillRect/>
          </a:stretch>
        </p:blipFill>
        <p:spPr>
          <a:xfrm>
            <a:off x="240277" y="137885"/>
            <a:ext cx="3062905" cy="662244"/>
          </a:xfrm>
          <a:prstGeom prst="rect">
            <a:avLst/>
          </a:prstGeom>
        </p:spPr>
      </p:pic>
      <p:cxnSp>
        <p:nvCxnSpPr>
          <p:cNvPr id="24" name="Straight Connector 23"/>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6" name="Picture 25" descr="MDBA_AG_crest_colour_inl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48641" t="-1" r="6690" b="51"/>
          <a:stretch/>
        </p:blipFill>
        <p:spPr>
          <a:xfrm>
            <a:off x="6135141" y="1169091"/>
            <a:ext cx="2489624" cy="2848705"/>
          </a:xfrm>
          <a:prstGeom prst="rect">
            <a:avLst/>
          </a:prstGeom>
        </p:spPr>
      </p:pic>
    </p:spTree>
    <p:extLst>
      <p:ext uri="{BB962C8B-B14F-4D97-AF65-F5344CB8AC3E}">
        <p14:creationId xmlns:p14="http://schemas.microsoft.com/office/powerpoint/2010/main" val="3168527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16405" y="1207189"/>
            <a:ext cx="6862595" cy="451322"/>
          </a:xfrm>
        </p:spPr>
        <p:txBody>
          <a:bodyPr>
            <a:noAutofit/>
          </a:bodyPr>
          <a:lstStyle/>
          <a:p>
            <a:r>
              <a:rPr lang="en-AU" sz="2800" dirty="0" smtClean="0">
                <a:solidFill>
                  <a:srgbClr val="0070C0"/>
                </a:solidFill>
              </a:rPr>
              <a:t>Project Objective</a:t>
            </a:r>
            <a:endParaRPr lang="en-AU" sz="2800" dirty="0">
              <a:solidFill>
                <a:srgbClr val="0070C0"/>
              </a:solidFill>
            </a:endParaRPr>
          </a:p>
        </p:txBody>
      </p:sp>
      <p:sp>
        <p:nvSpPr>
          <p:cNvPr id="5" name="Content Placeholder 4"/>
          <p:cNvSpPr>
            <a:spLocks noGrp="1"/>
          </p:cNvSpPr>
          <p:nvPr>
            <p:ph idx="1"/>
          </p:nvPr>
        </p:nvSpPr>
        <p:spPr>
          <a:xfrm>
            <a:off x="616405" y="1856058"/>
            <a:ext cx="6862595" cy="2438574"/>
          </a:xfrm>
        </p:spPr>
        <p:txBody>
          <a:bodyPr/>
          <a:lstStyle/>
          <a:p>
            <a:r>
              <a:rPr lang="en-AU" dirty="0" smtClean="0"/>
              <a:t>Develop Environmental Flow </a:t>
            </a:r>
            <a:r>
              <a:rPr lang="en-AU" dirty="0" smtClean="0">
                <a:solidFill>
                  <a:schemeClr val="tx1"/>
                </a:solidFill>
              </a:rPr>
              <a:t>functionality in Source that will enable modelling of environmental flows, so that benefits and impacts of different environmental flow scenarios can be assessed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6" y="4500997"/>
            <a:ext cx="1953002" cy="476442"/>
          </a:xfrm>
          <a:prstGeom prst="rect">
            <a:avLst/>
          </a:prstGeom>
        </p:spPr>
      </p:pic>
      <p:sp>
        <p:nvSpPr>
          <p:cNvPr id="15" name="TextBox 14"/>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16" name="Picture 15" descr="RS17 ID long_blue.png"/>
          <p:cNvPicPr>
            <a:picLocks noChangeAspect="1"/>
          </p:cNvPicPr>
          <p:nvPr/>
        </p:nvPicPr>
        <p:blipFill>
          <a:blip r:embed="rId4" cstate="print"/>
          <a:stretch>
            <a:fillRect/>
          </a:stretch>
        </p:blipFill>
        <p:spPr>
          <a:xfrm>
            <a:off x="240277" y="137885"/>
            <a:ext cx="3062905" cy="662244"/>
          </a:xfrm>
          <a:prstGeom prst="rect">
            <a:avLst/>
          </a:prstGeom>
        </p:spPr>
      </p:pic>
      <p:cxnSp>
        <p:nvCxnSpPr>
          <p:cNvPr id="18" name="Straight Connector 17"/>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0" name="Picture 19" descr="MDBA_AG_crest_colour_inl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201923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51349" y="1128781"/>
            <a:ext cx="7178165" cy="534999"/>
          </a:xfrm>
        </p:spPr>
        <p:txBody>
          <a:bodyPr>
            <a:normAutofit/>
          </a:bodyPr>
          <a:lstStyle/>
          <a:p>
            <a:r>
              <a:rPr lang="en-AU" sz="2800" dirty="0" smtClean="0">
                <a:solidFill>
                  <a:srgbClr val="0070C0"/>
                </a:solidFill>
              </a:rPr>
              <a:t>Project Methods</a:t>
            </a:r>
            <a:endParaRPr lang="en-AU" sz="2800" dirty="0">
              <a:solidFill>
                <a:srgbClr val="0070C0"/>
              </a:solidFill>
            </a:endParaRPr>
          </a:p>
        </p:txBody>
      </p:sp>
      <p:sp>
        <p:nvSpPr>
          <p:cNvPr id="5" name="Content Placeholder 4"/>
          <p:cNvSpPr>
            <a:spLocks noGrp="1"/>
          </p:cNvSpPr>
          <p:nvPr>
            <p:ph idx="1"/>
          </p:nvPr>
        </p:nvSpPr>
        <p:spPr>
          <a:xfrm>
            <a:off x="507601" y="1779364"/>
            <a:ext cx="4783646" cy="2780636"/>
          </a:xfrm>
        </p:spPr>
        <p:txBody>
          <a:bodyPr/>
          <a:lstStyle/>
          <a:p>
            <a:r>
              <a:rPr lang="en-AU" dirty="0" smtClean="0"/>
              <a:t>Collaboration between environmental water holders and planning organisations to compile and prioritise user requirements</a:t>
            </a:r>
          </a:p>
          <a:p>
            <a:r>
              <a:rPr lang="en-AU" dirty="0" smtClean="0"/>
              <a:t>Development of conceptual model based on user requirements</a:t>
            </a:r>
          </a:p>
          <a:p>
            <a:r>
              <a:rPr lang="en-AU" dirty="0" smtClean="0"/>
              <a:t>Implementation of functionality in Source software</a:t>
            </a:r>
          </a:p>
          <a:p>
            <a:r>
              <a:rPr lang="en-AU" dirty="0" smtClean="0"/>
              <a:t>Software testing</a:t>
            </a:r>
          </a:p>
          <a:p>
            <a:r>
              <a:rPr lang="en-AU" dirty="0" smtClean="0"/>
              <a:t>Documentation and training</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445" y="1484675"/>
            <a:ext cx="1074230" cy="427554"/>
          </a:xfrm>
          <a:prstGeom prst="rect">
            <a:avLst/>
          </a:prstGeom>
        </p:spPr>
      </p:pic>
      <p:pic>
        <p:nvPicPr>
          <p:cNvPr id="16" name="Picture 15"/>
          <p:cNvPicPr>
            <a:picLocks noChangeAspect="1"/>
          </p:cNvPicPr>
          <p:nvPr/>
        </p:nvPicPr>
        <p:blipFill>
          <a:blip r:embed="rId4"/>
          <a:stretch>
            <a:fillRect/>
          </a:stretch>
        </p:blipFill>
        <p:spPr>
          <a:xfrm>
            <a:off x="6442445" y="2006750"/>
            <a:ext cx="1074230" cy="39404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4484" y="1005870"/>
            <a:ext cx="1890154" cy="402256"/>
          </a:xfrm>
          <a:prstGeom prst="rect">
            <a:avLst/>
          </a:prstGeom>
        </p:spPr>
      </p:pic>
      <p:pic>
        <p:nvPicPr>
          <p:cNvPr id="3" name="Picture 2"/>
          <p:cNvPicPr>
            <a:picLocks noChangeAspect="1"/>
          </p:cNvPicPr>
          <p:nvPr/>
        </p:nvPicPr>
        <p:blipFill>
          <a:blip r:embed="rId6"/>
          <a:stretch>
            <a:fillRect/>
          </a:stretch>
        </p:blipFill>
        <p:spPr>
          <a:xfrm>
            <a:off x="6618041" y="2477341"/>
            <a:ext cx="723039" cy="408434"/>
          </a:xfrm>
          <a:prstGeom prst="rect">
            <a:avLst/>
          </a:prstGeom>
        </p:spPr>
      </p:pic>
      <p:pic>
        <p:nvPicPr>
          <p:cNvPr id="6" name="Picture 5"/>
          <p:cNvPicPr>
            <a:picLocks noChangeAspect="1"/>
          </p:cNvPicPr>
          <p:nvPr/>
        </p:nvPicPr>
        <p:blipFill>
          <a:blip r:embed="rId7"/>
          <a:stretch>
            <a:fillRect/>
          </a:stretch>
        </p:blipFill>
        <p:spPr>
          <a:xfrm>
            <a:off x="6232978" y="2955829"/>
            <a:ext cx="1493165" cy="409019"/>
          </a:xfrm>
          <a:prstGeom prst="rect">
            <a:avLst/>
          </a:prstGeom>
        </p:spPr>
      </p:pic>
      <p:pic>
        <p:nvPicPr>
          <p:cNvPr id="7" name="Picture 6"/>
          <p:cNvPicPr>
            <a:picLocks noChangeAspect="1"/>
          </p:cNvPicPr>
          <p:nvPr/>
        </p:nvPicPr>
        <p:blipFill>
          <a:blip r:embed="rId8"/>
          <a:stretch>
            <a:fillRect/>
          </a:stretch>
        </p:blipFill>
        <p:spPr>
          <a:xfrm>
            <a:off x="6389612" y="3412764"/>
            <a:ext cx="1179897" cy="341999"/>
          </a:xfrm>
          <a:prstGeom prst="rect">
            <a:avLst/>
          </a:prstGeom>
        </p:spPr>
      </p:pic>
      <p:pic>
        <p:nvPicPr>
          <p:cNvPr id="8" name="Picture 7"/>
          <p:cNvPicPr>
            <a:picLocks noChangeAspect="1"/>
          </p:cNvPicPr>
          <p:nvPr/>
        </p:nvPicPr>
        <p:blipFill>
          <a:blip r:embed="rId9"/>
          <a:stretch>
            <a:fillRect/>
          </a:stretch>
        </p:blipFill>
        <p:spPr>
          <a:xfrm>
            <a:off x="6378275" y="3864550"/>
            <a:ext cx="1202571" cy="316466"/>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0036" y="4500997"/>
            <a:ext cx="1953002" cy="476442"/>
          </a:xfrm>
          <a:prstGeom prst="rect">
            <a:avLst/>
          </a:prstGeom>
        </p:spPr>
      </p:pic>
      <p:sp>
        <p:nvSpPr>
          <p:cNvPr id="22" name="TextBox 21"/>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23" name="Picture 22" descr="RS17 ID long_blue.png"/>
          <p:cNvPicPr>
            <a:picLocks noChangeAspect="1"/>
          </p:cNvPicPr>
          <p:nvPr/>
        </p:nvPicPr>
        <p:blipFill>
          <a:blip r:embed="rId11" cstate="print"/>
          <a:stretch>
            <a:fillRect/>
          </a:stretch>
        </p:blipFill>
        <p:spPr>
          <a:xfrm>
            <a:off x="240277" y="137885"/>
            <a:ext cx="3062905" cy="662244"/>
          </a:xfrm>
          <a:prstGeom prst="rect">
            <a:avLst/>
          </a:prstGeom>
        </p:spPr>
      </p:pic>
      <p:cxnSp>
        <p:nvCxnSpPr>
          <p:cNvPr id="24" name="Straight Connector 23"/>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6" name="Picture 25" descr="MDBA_AG_crest_colour_inline"/>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
        <p:nvSpPr>
          <p:cNvPr id="2" name="Rounded Rectangular Callout 1"/>
          <p:cNvSpPr/>
          <p:nvPr/>
        </p:nvSpPr>
        <p:spPr>
          <a:xfrm>
            <a:off x="5788800" y="953241"/>
            <a:ext cx="2289600" cy="3415360"/>
          </a:xfrm>
          <a:prstGeom prst="wedgeRoundRectCallout">
            <a:avLst>
              <a:gd name="adj1" fmla="val -72788"/>
              <a:gd name="adj2" fmla="val -1599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spTree>
    <p:extLst>
      <p:ext uri="{BB962C8B-B14F-4D97-AF65-F5344CB8AC3E}">
        <p14:creationId xmlns:p14="http://schemas.microsoft.com/office/powerpoint/2010/main" val="100813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45669" y="1081778"/>
            <a:ext cx="5915025" cy="534999"/>
          </a:xfrm>
        </p:spPr>
        <p:txBody>
          <a:bodyPr>
            <a:normAutofit/>
          </a:bodyPr>
          <a:lstStyle/>
          <a:p>
            <a:r>
              <a:rPr lang="en-AU" sz="2800" dirty="0" smtClean="0">
                <a:solidFill>
                  <a:schemeClr val="accent2"/>
                </a:solidFill>
              </a:rPr>
              <a:t>Key user requirements</a:t>
            </a:r>
            <a:endParaRPr lang="en-AU" sz="2800" dirty="0">
              <a:solidFill>
                <a:schemeClr val="accent2"/>
              </a:solidFill>
            </a:endParaRPr>
          </a:p>
        </p:txBody>
      </p:sp>
      <p:sp>
        <p:nvSpPr>
          <p:cNvPr id="5" name="Content Placeholder 4"/>
          <p:cNvSpPr>
            <a:spLocks noGrp="1"/>
          </p:cNvSpPr>
          <p:nvPr>
            <p:ph idx="1"/>
          </p:nvPr>
        </p:nvSpPr>
        <p:spPr>
          <a:xfrm>
            <a:off x="507600" y="1702226"/>
            <a:ext cx="7770600" cy="2755344"/>
          </a:xfrm>
        </p:spPr>
        <p:txBody>
          <a:bodyPr/>
          <a:lstStyle/>
          <a:p>
            <a:pPr marL="0" indent="0">
              <a:buNone/>
            </a:pPr>
            <a:r>
              <a:rPr lang="en-AU" dirty="0" smtClean="0"/>
              <a:t>Ability to:</a:t>
            </a:r>
          </a:p>
          <a:p>
            <a:r>
              <a:rPr lang="en-AU" dirty="0" smtClean="0"/>
              <a:t>generate environmental flow demands based on specified watering actions</a:t>
            </a:r>
          </a:p>
          <a:p>
            <a:r>
              <a:rPr lang="en-AU" dirty="0" smtClean="0"/>
              <a:t>allow </a:t>
            </a:r>
            <a:r>
              <a:rPr lang="en-AU" dirty="0"/>
              <a:t>planning and prioritisation of many different water needs at a site and between sites</a:t>
            </a:r>
          </a:p>
          <a:p>
            <a:r>
              <a:rPr lang="en-AU" dirty="0"/>
              <a:t>coordinate environmental releases along the river</a:t>
            </a:r>
          </a:p>
          <a:p>
            <a:r>
              <a:rPr lang="en-AU" dirty="0" smtClean="0"/>
              <a:t>represent environmental entitlements and portfolios, and set priorities for use</a:t>
            </a:r>
          </a:p>
          <a:p>
            <a:r>
              <a:rPr lang="en-AU" dirty="0" smtClean="0"/>
              <a:t>coordinate water delivery from specified portfolios</a:t>
            </a:r>
          </a:p>
          <a:p>
            <a:r>
              <a:rPr lang="en-AU" dirty="0" smtClean="0"/>
              <a:t>account </a:t>
            </a:r>
            <a:r>
              <a:rPr lang="en-AU" dirty="0"/>
              <a:t>for environmental water </a:t>
            </a:r>
            <a:r>
              <a:rPr lang="en-AU" dirty="0" smtClean="0"/>
              <a:t>use</a:t>
            </a:r>
            <a:endParaRPr lang="en-AU"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6" y="4500997"/>
            <a:ext cx="1953002" cy="476442"/>
          </a:xfrm>
          <a:prstGeom prst="rect">
            <a:avLst/>
          </a:prstGeom>
        </p:spPr>
      </p:pic>
      <p:sp>
        <p:nvSpPr>
          <p:cNvPr id="12" name="TextBox 11"/>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14" name="Picture 13" descr="RS17 ID long_blue.png"/>
          <p:cNvPicPr>
            <a:picLocks noChangeAspect="1"/>
          </p:cNvPicPr>
          <p:nvPr/>
        </p:nvPicPr>
        <p:blipFill>
          <a:blip r:embed="rId4" cstate="print"/>
          <a:stretch>
            <a:fillRect/>
          </a:stretch>
        </p:blipFill>
        <p:spPr>
          <a:xfrm>
            <a:off x="240277" y="137885"/>
            <a:ext cx="3062905" cy="662244"/>
          </a:xfrm>
          <a:prstGeom prst="rect">
            <a:avLst/>
          </a:prstGeom>
        </p:spPr>
      </p:pic>
      <p:cxnSp>
        <p:nvCxnSpPr>
          <p:cNvPr id="15" name="Straight Connector 14"/>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7" name="Picture 16" descr="MDBA_AG_crest_colour_inl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1892248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45669" y="921606"/>
            <a:ext cx="5915025" cy="534999"/>
          </a:xfrm>
        </p:spPr>
        <p:txBody>
          <a:bodyPr>
            <a:normAutofit/>
          </a:bodyPr>
          <a:lstStyle/>
          <a:p>
            <a:r>
              <a:rPr lang="en-AU" sz="2800" dirty="0" smtClean="0">
                <a:solidFill>
                  <a:schemeClr val="accent2"/>
                </a:solidFill>
              </a:rPr>
              <a:t>Conceptual model</a:t>
            </a:r>
            <a:endParaRPr lang="en-AU" sz="2800" dirty="0">
              <a:solidFill>
                <a:schemeClr val="accent2"/>
              </a:solidFill>
            </a:endParaRPr>
          </a:p>
        </p:txBody>
      </p:sp>
      <p:pic>
        <p:nvPicPr>
          <p:cNvPr id="5" name="Picture 4"/>
          <p:cNvPicPr>
            <a:picLocks noChangeAspect="1"/>
          </p:cNvPicPr>
          <p:nvPr/>
        </p:nvPicPr>
        <p:blipFill>
          <a:blip r:embed="rId3"/>
          <a:stretch>
            <a:fillRect/>
          </a:stretch>
        </p:blipFill>
        <p:spPr>
          <a:xfrm>
            <a:off x="1532547" y="1467405"/>
            <a:ext cx="5644053" cy="3468741"/>
          </a:xfrm>
          <a:prstGeom prst="rect">
            <a:avLst/>
          </a:prstGeom>
        </p:spPr>
      </p:pic>
      <p:pic>
        <p:nvPicPr>
          <p:cNvPr id="20" name="Picture 19" descr="RS17 ID long_blue.png"/>
          <p:cNvPicPr>
            <a:picLocks noChangeAspect="1"/>
          </p:cNvPicPr>
          <p:nvPr/>
        </p:nvPicPr>
        <p:blipFill>
          <a:blip r:embed="rId4" cstate="print"/>
          <a:stretch>
            <a:fillRect/>
          </a:stretch>
        </p:blipFill>
        <p:spPr>
          <a:xfrm>
            <a:off x="240277" y="137885"/>
            <a:ext cx="3062905" cy="662244"/>
          </a:xfrm>
          <a:prstGeom prst="rect">
            <a:avLst/>
          </a:prstGeom>
        </p:spPr>
      </p:pic>
      <p:cxnSp>
        <p:nvCxnSpPr>
          <p:cNvPr id="21" name="Straight Connector 20"/>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3" name="Picture 22" descr="MDBA_AG_crest_colour_inl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1593642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4843"/>
          <a:stretch/>
        </p:blipFill>
        <p:spPr>
          <a:xfrm>
            <a:off x="1912354" y="1381878"/>
            <a:ext cx="5319293" cy="3357341"/>
          </a:xfrm>
          <a:prstGeom prst="rect">
            <a:avLst/>
          </a:prstGeom>
        </p:spPr>
      </p:pic>
      <p:sp>
        <p:nvSpPr>
          <p:cNvPr id="4" name="Title 3"/>
          <p:cNvSpPr>
            <a:spLocks noGrp="1"/>
          </p:cNvSpPr>
          <p:nvPr>
            <p:ph type="title"/>
          </p:nvPr>
        </p:nvSpPr>
        <p:spPr>
          <a:xfrm>
            <a:off x="460192" y="949873"/>
            <a:ext cx="8317280" cy="534999"/>
          </a:xfrm>
        </p:spPr>
        <p:txBody>
          <a:bodyPr>
            <a:normAutofit/>
          </a:bodyPr>
          <a:lstStyle/>
          <a:p>
            <a:r>
              <a:rPr lang="en-AU" dirty="0" smtClean="0">
                <a:solidFill>
                  <a:schemeClr val="accent2"/>
                </a:solidFill>
              </a:rPr>
              <a:t>Environmental flow demands at a site </a:t>
            </a:r>
            <a:endParaRPr lang="en-AU" dirty="0">
              <a:solidFill>
                <a:schemeClr val="accent2"/>
              </a:solidFill>
            </a:endParaRPr>
          </a:p>
        </p:txBody>
      </p:sp>
      <p:sp>
        <p:nvSpPr>
          <p:cNvPr id="14" name="TextBox 13"/>
          <p:cNvSpPr txBox="1"/>
          <p:nvPr/>
        </p:nvSpPr>
        <p:spPr>
          <a:xfrm>
            <a:off x="3683764" y="1646762"/>
            <a:ext cx="1561646" cy="276999"/>
          </a:xfrm>
          <a:prstGeom prst="rect">
            <a:avLst/>
          </a:prstGeom>
          <a:noFill/>
        </p:spPr>
        <p:txBody>
          <a:bodyPr wrap="none" rtlCol="0">
            <a:spAutoFit/>
          </a:bodyPr>
          <a:lstStyle/>
          <a:p>
            <a:r>
              <a:rPr lang="en-AU" sz="1200" dirty="0">
                <a:solidFill>
                  <a:srgbClr val="0070C0"/>
                </a:solidFill>
              </a:rPr>
              <a:t>Desired flow regime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036" y="4538797"/>
            <a:ext cx="1953002" cy="476442"/>
          </a:xfrm>
          <a:prstGeom prst="rect">
            <a:avLst/>
          </a:prstGeom>
        </p:spPr>
      </p:pic>
      <p:sp>
        <p:nvSpPr>
          <p:cNvPr id="15" name="TextBox 14"/>
          <p:cNvSpPr txBox="1"/>
          <p:nvPr/>
        </p:nvSpPr>
        <p:spPr>
          <a:xfrm>
            <a:off x="249898" y="48256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16" name="Picture 15" descr="RS17 ID long_blue.png"/>
          <p:cNvPicPr>
            <a:picLocks noChangeAspect="1"/>
          </p:cNvPicPr>
          <p:nvPr/>
        </p:nvPicPr>
        <p:blipFill>
          <a:blip r:embed="rId5" cstate="print"/>
          <a:stretch>
            <a:fillRect/>
          </a:stretch>
        </p:blipFill>
        <p:spPr>
          <a:xfrm>
            <a:off x="240277" y="137885"/>
            <a:ext cx="3062905" cy="662244"/>
          </a:xfrm>
          <a:prstGeom prst="rect">
            <a:avLst/>
          </a:prstGeom>
        </p:spPr>
      </p:pic>
      <p:cxnSp>
        <p:nvCxnSpPr>
          <p:cNvPr id="17" name="Straight Connector 16"/>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46443" y="48256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9" name="Picture 18" descr="MDBA_AG_crest_colour_inlin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2940716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49898" y="1072912"/>
            <a:ext cx="5915025" cy="549557"/>
          </a:xfrm>
        </p:spPr>
        <p:txBody>
          <a:bodyPr>
            <a:normAutofit/>
          </a:bodyPr>
          <a:lstStyle/>
          <a:p>
            <a:r>
              <a:rPr lang="en-AU" dirty="0" smtClean="0">
                <a:solidFill>
                  <a:schemeClr val="accent2"/>
                </a:solidFill>
              </a:rPr>
              <a:t>Environmental flow node:</a:t>
            </a:r>
            <a:endParaRPr lang="en-AU" dirty="0">
              <a:solidFill>
                <a:schemeClr val="accent2"/>
              </a:solidFill>
            </a:endParaRPr>
          </a:p>
        </p:txBody>
      </p:sp>
      <p:sp>
        <p:nvSpPr>
          <p:cNvPr id="5" name="Content Placeholder 4"/>
          <p:cNvSpPr>
            <a:spLocks noGrp="1"/>
          </p:cNvSpPr>
          <p:nvPr>
            <p:ph idx="1"/>
          </p:nvPr>
        </p:nvSpPr>
        <p:spPr>
          <a:xfrm>
            <a:off x="594001" y="1706526"/>
            <a:ext cx="4184999" cy="2926196"/>
          </a:xfrm>
        </p:spPr>
        <p:txBody>
          <a:bodyPr>
            <a:normAutofit/>
          </a:bodyPr>
          <a:lstStyle/>
          <a:p>
            <a:r>
              <a:rPr lang="en-AU" dirty="0" smtClean="0"/>
              <a:t>Sits at specific site in flow network</a:t>
            </a:r>
          </a:p>
          <a:p>
            <a:r>
              <a:rPr lang="en-AU" dirty="0" smtClean="0"/>
              <a:t>The actions can be configured as:</a:t>
            </a:r>
          </a:p>
          <a:p>
            <a:pPr lvl="1"/>
            <a:r>
              <a:rPr lang="en-AU" dirty="0"/>
              <a:t>Minimum flow </a:t>
            </a:r>
          </a:p>
          <a:p>
            <a:pPr lvl="1"/>
            <a:r>
              <a:rPr lang="en-AU" dirty="0" smtClean="0"/>
              <a:t>Translucency flow </a:t>
            </a:r>
            <a:endParaRPr lang="en-AU" dirty="0"/>
          </a:p>
          <a:p>
            <a:pPr lvl="1"/>
            <a:r>
              <a:rPr lang="en-AU" dirty="0" smtClean="0"/>
              <a:t>Flood/Fresh flow </a:t>
            </a:r>
          </a:p>
          <a:p>
            <a:pPr lvl="2"/>
            <a:r>
              <a:rPr lang="en-AU" dirty="0" smtClean="0"/>
              <a:t>Target, season, duration, timing, triggers </a:t>
            </a:r>
            <a:r>
              <a:rPr lang="en-AU" dirty="0" err="1" smtClean="0"/>
              <a:t>etc</a:t>
            </a:r>
            <a:endParaRPr lang="en-AU" dirty="0" smtClean="0"/>
          </a:p>
          <a:p>
            <a:r>
              <a:rPr lang="en-AU" dirty="0"/>
              <a:t>Creates demands and orders based on desired flow actions</a:t>
            </a:r>
          </a:p>
          <a:p>
            <a:r>
              <a:rPr lang="en-AU" dirty="0" smtClean="0"/>
              <a:t>Keeps track of success and condition</a:t>
            </a:r>
          </a:p>
          <a:p>
            <a:pPr marL="0" indent="0">
              <a:buNone/>
            </a:pPr>
            <a:endParaRPr lang="en-AU"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44605" b="15894"/>
          <a:stretch/>
        </p:blipFill>
        <p:spPr>
          <a:xfrm>
            <a:off x="4988786" y="834798"/>
            <a:ext cx="2870993" cy="3793813"/>
          </a:xfrm>
          <a:prstGeom prst="rect">
            <a:avLst/>
          </a:prstGeom>
        </p:spPr>
      </p:pic>
      <p:cxnSp>
        <p:nvCxnSpPr>
          <p:cNvPr id="11" name="Straight Arrow Connector 10"/>
          <p:cNvCxnSpPr/>
          <p:nvPr/>
        </p:nvCxnSpPr>
        <p:spPr>
          <a:xfrm>
            <a:off x="4169388" y="1880629"/>
            <a:ext cx="819398" cy="200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636" y="4500997"/>
            <a:ext cx="1953002" cy="476442"/>
          </a:xfrm>
          <a:prstGeom prst="rect">
            <a:avLst/>
          </a:prstGeom>
        </p:spPr>
      </p:pic>
      <p:sp>
        <p:nvSpPr>
          <p:cNvPr id="14" name="TextBox 13"/>
          <p:cNvSpPr txBox="1"/>
          <p:nvPr/>
        </p:nvSpPr>
        <p:spPr>
          <a:xfrm>
            <a:off x="249898" y="4739219"/>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15" name="Picture 14" descr="RS17 ID long_blue.png"/>
          <p:cNvPicPr>
            <a:picLocks noChangeAspect="1"/>
          </p:cNvPicPr>
          <p:nvPr/>
        </p:nvPicPr>
        <p:blipFill>
          <a:blip r:embed="rId5" cstate="print"/>
          <a:stretch>
            <a:fillRect/>
          </a:stretch>
        </p:blipFill>
        <p:spPr>
          <a:xfrm>
            <a:off x="240277" y="137885"/>
            <a:ext cx="3062905" cy="662244"/>
          </a:xfrm>
          <a:prstGeom prst="rect">
            <a:avLst/>
          </a:prstGeom>
        </p:spPr>
      </p:pic>
      <p:cxnSp>
        <p:nvCxnSpPr>
          <p:cNvPr id="16" name="Straight Connector 15"/>
          <p:cNvCxnSpPr/>
          <p:nvPr/>
        </p:nvCxnSpPr>
        <p:spPr>
          <a:xfrm flipV="1">
            <a:off x="220762" y="834799"/>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46443" y="4739219"/>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8" name="Picture 17" descr="MDBA_AG_crest_colour_inlin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0035" y="137885"/>
            <a:ext cx="2017438" cy="623888"/>
          </a:xfrm>
          <a:prstGeom prst="rect">
            <a:avLst/>
          </a:prstGeom>
          <a:noFill/>
          <a:ln w="12700">
            <a:noFill/>
          </a:ln>
        </p:spPr>
      </p:pic>
    </p:spTree>
    <p:extLst>
      <p:ext uri="{BB962C8B-B14F-4D97-AF65-F5344CB8AC3E}">
        <p14:creationId xmlns:p14="http://schemas.microsoft.com/office/powerpoint/2010/main" val="371376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5185</TotalTime>
  <Words>2644</Words>
  <Application>Microsoft Office PowerPoint</Application>
  <PresentationFormat>On-screen Show (16:9)</PresentationFormat>
  <Paragraphs>289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Trebuchet MS</vt:lpstr>
      <vt:lpstr>Wingdings 3</vt:lpstr>
      <vt:lpstr>Facet</vt:lpstr>
      <vt:lpstr>Modelling environmental flows in  Source River System models</vt:lpstr>
      <vt:lpstr>Hydrological Models</vt:lpstr>
      <vt:lpstr>Need for functionality to model environmental water</vt:lpstr>
      <vt:lpstr>Project Objective</vt:lpstr>
      <vt:lpstr>Project Methods</vt:lpstr>
      <vt:lpstr>Key user requirements</vt:lpstr>
      <vt:lpstr>Conceptual model</vt:lpstr>
      <vt:lpstr>Environmental flow demands at a site </vt:lpstr>
      <vt:lpstr>Environmental flow node:</vt:lpstr>
      <vt:lpstr>How is planning and Prioritisation done?</vt:lpstr>
      <vt:lpstr>Environmental Flow Manager: Planning and prioritising</vt:lpstr>
      <vt:lpstr>PowerPoint Presentation</vt:lpstr>
      <vt:lpstr>PowerPoint Presentation</vt:lpstr>
      <vt:lpstr>Conclusions</vt:lpstr>
      <vt:lpstr>Environmental Flow Node: Ordering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Technicals@bcec.com.au</cp:lastModifiedBy>
  <cp:revision>275</cp:revision>
  <dcterms:created xsi:type="dcterms:W3CDTF">2016-07-18T05:53:10Z</dcterms:created>
  <dcterms:modified xsi:type="dcterms:W3CDTF">2017-09-17T22:04:50Z</dcterms:modified>
</cp:coreProperties>
</file>