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65" r:id="rId4"/>
    <p:sldId id="266" r:id="rId5"/>
    <p:sldId id="269" r:id="rId6"/>
    <p:sldId id="275" r:id="rId7"/>
    <p:sldId id="270" r:id="rId8"/>
    <p:sldId id="271" r:id="rId9"/>
    <p:sldId id="274" r:id="rId10"/>
    <p:sldId id="273" r:id="rId11"/>
    <p:sldId id="276" r:id="rId12"/>
    <p:sldId id="27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288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46B"/>
    <a:srgbClr val="1268BD"/>
    <a:srgbClr val="008E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992" autoAdjust="0"/>
    <p:restoredTop sz="99275" autoAdjust="0"/>
  </p:normalViewPr>
  <p:slideViewPr>
    <p:cSldViewPr snapToGrid="0" showGuides="1">
      <p:cViewPr>
        <p:scale>
          <a:sx n="66" d="100"/>
          <a:sy n="66" d="100"/>
        </p:scale>
        <p:origin x="-200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67100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07257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42411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64900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34525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54138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412649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7370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222299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305673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AD5A3-6871-4623-BDBC-0A043D365282}" type="datetimeFigureOut">
              <a:rPr lang="en-AU" smtClean="0"/>
              <a:pPr/>
              <a:t>19/09/2017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C238C77-FDCD-4874-B3FF-6CCFD4A0B09A}" type="slidenum">
              <a:rPr lang="en-AU" smtClean="0"/>
              <a:pPr/>
              <a:t>‹#›</a:t>
            </a:fld>
            <a:endParaRPr lang="en-AU"/>
          </a:p>
        </p:txBody>
      </p:sp>
    </p:spTree>
    <p:extLst>
      <p:ext uri="{BB962C8B-B14F-4D97-AF65-F5344CB8AC3E}">
        <p14:creationId xmlns:p14="http://schemas.microsoft.com/office/powerpoint/2010/main" val="117191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AD5A3-6871-4623-BDBC-0A043D365282}" type="datetimeFigureOut">
              <a:rPr lang="en-AU" smtClean="0"/>
              <a:pPr/>
              <a:t>19/09/2017</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38C77-FDCD-4874-B3FF-6CCFD4A0B09A}" type="slidenum">
              <a:rPr lang="en-AU" smtClean="0"/>
              <a:pPr/>
              <a:t>‹#›</a:t>
            </a:fld>
            <a:endParaRPr lang="en-AU"/>
          </a:p>
        </p:txBody>
      </p:sp>
    </p:spTree>
    <p:extLst>
      <p:ext uri="{BB962C8B-B14F-4D97-AF65-F5344CB8AC3E}">
        <p14:creationId xmlns:p14="http://schemas.microsoft.com/office/powerpoint/2010/main" val="2748956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2" name="Rectangle 1"/>
          <p:cNvSpPr/>
          <p:nvPr/>
        </p:nvSpPr>
        <p:spPr>
          <a:xfrm>
            <a:off x="354842" y="1323833"/>
            <a:ext cx="8430610" cy="3908762"/>
          </a:xfrm>
          <a:prstGeom prst="rect">
            <a:avLst/>
          </a:prstGeom>
        </p:spPr>
        <p:txBody>
          <a:bodyPr wrap="square">
            <a:spAutoFit/>
          </a:bodyPr>
          <a:lstStyle/>
          <a:p>
            <a:r>
              <a:rPr lang="en-AU" sz="3200" dirty="0" smtClean="0"/>
              <a:t>“Water </a:t>
            </a:r>
            <a:r>
              <a:rPr lang="en-AU" sz="3200" dirty="0"/>
              <a:t>is the basis for our </a:t>
            </a:r>
            <a:r>
              <a:rPr lang="en-AU" sz="3200" dirty="0" smtClean="0"/>
              <a:t>songs and our culture. We have been looking after our waterholes and rivers for thousands of </a:t>
            </a:r>
            <a:r>
              <a:rPr lang="en-AU" sz="3200" dirty="0"/>
              <a:t>years. </a:t>
            </a:r>
            <a:r>
              <a:rPr lang="en-AU" sz="3200" dirty="0" smtClean="0"/>
              <a:t>We </a:t>
            </a:r>
            <a:r>
              <a:rPr lang="en-AU" sz="3200" dirty="0"/>
              <a:t>have respect because we know that if you don’t treat it right many things can happen. This is the lesson that we need to make other people </a:t>
            </a:r>
            <a:r>
              <a:rPr lang="en-AU" sz="3200" dirty="0" smtClean="0"/>
              <a:t>learn.”</a:t>
            </a:r>
          </a:p>
          <a:p>
            <a:endParaRPr lang="en-AU" sz="2800" dirty="0" smtClean="0"/>
          </a:p>
          <a:p>
            <a:r>
              <a:rPr lang="en-AU" sz="2800" b="1" dirty="0" err="1"/>
              <a:t>Walmajarri</a:t>
            </a:r>
            <a:r>
              <a:rPr lang="en-AU" sz="2800" b="1" dirty="0"/>
              <a:t> Senior Lawman Joe Brown </a:t>
            </a:r>
          </a:p>
        </p:txBody>
      </p:sp>
    </p:spTree>
    <p:extLst>
      <p:ext uri="{BB962C8B-B14F-4D97-AF65-F5344CB8AC3E}">
        <p14:creationId xmlns:p14="http://schemas.microsoft.com/office/powerpoint/2010/main" val="2555170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137478"/>
            <a:ext cx="7886700" cy="10302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a:solidFill>
                  <a:srgbClr val="002060"/>
                </a:solidFill>
              </a:rPr>
              <a:t>Aboriginal language is the conduit for water knowledge, rights &amp; </a:t>
            </a:r>
            <a:r>
              <a:rPr lang="en-AU" sz="3200" b="1" dirty="0" smtClean="0">
                <a:solidFill>
                  <a:srgbClr val="002060"/>
                </a:solidFill>
              </a:rPr>
              <a:t>interests</a:t>
            </a:r>
          </a:p>
        </p:txBody>
      </p:sp>
      <p:sp>
        <p:nvSpPr>
          <p:cNvPr id="12" name="Content Placeholder 2"/>
          <p:cNvSpPr txBox="1">
            <a:spLocks/>
          </p:cNvSpPr>
          <p:nvPr/>
        </p:nvSpPr>
        <p:spPr>
          <a:xfrm>
            <a:off x="413670" y="2338065"/>
            <a:ext cx="4038600" cy="38862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Ø"/>
            </a:pPr>
            <a:r>
              <a:rPr lang="en-US" sz="3000" dirty="0" smtClean="0"/>
              <a:t> No solutions in MDB Plans to address the ‘unfettered discretion’ in bureaucracy and over-allocation of water</a:t>
            </a:r>
          </a:p>
          <a:p>
            <a:pPr algn="l">
              <a:buFont typeface="Wingdings" pitchFamily="2" charset="2"/>
              <a:buChar char="Ø"/>
            </a:pPr>
            <a:r>
              <a:rPr lang="en-US" sz="3000" dirty="0" smtClean="0"/>
              <a:t> Water Amendment Act 2008 includes Indigenous peoples as stakeholder</a:t>
            </a:r>
            <a:endParaRPr lang="en-US" sz="3000" dirty="0"/>
          </a:p>
        </p:txBody>
      </p:sp>
      <p:sp>
        <p:nvSpPr>
          <p:cNvPr id="13" name="Content Placeholder 3"/>
          <p:cNvSpPr txBox="1">
            <a:spLocks/>
          </p:cNvSpPr>
          <p:nvPr/>
        </p:nvSpPr>
        <p:spPr>
          <a:xfrm>
            <a:off x="4762263" y="2338065"/>
            <a:ext cx="4038600" cy="43434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Ø"/>
            </a:pPr>
            <a:r>
              <a:rPr lang="en-US" sz="3000" dirty="0" smtClean="0"/>
              <a:t> NWI Blueprint did not include Indigenous water rights’ interests</a:t>
            </a:r>
          </a:p>
          <a:p>
            <a:pPr>
              <a:buFont typeface="Wingdings" pitchFamily="2" charset="2"/>
              <a:buChar char="Ø"/>
            </a:pPr>
            <a:r>
              <a:rPr lang="en-US" sz="3000" dirty="0" smtClean="0"/>
              <a:t> No penalties for States &amp; Territories under NWI on non-compliance of Indigenous water needs</a:t>
            </a:r>
          </a:p>
        </p:txBody>
      </p:sp>
    </p:spTree>
    <p:extLst>
      <p:ext uri="{BB962C8B-B14F-4D97-AF65-F5344CB8AC3E}">
        <p14:creationId xmlns:p14="http://schemas.microsoft.com/office/powerpoint/2010/main" val="260453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137478"/>
            <a:ext cx="7886700" cy="7203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smtClean="0">
                <a:solidFill>
                  <a:srgbClr val="002060"/>
                </a:solidFill>
              </a:rPr>
              <a:t>Australia: The need for national water reform</a:t>
            </a:r>
          </a:p>
        </p:txBody>
      </p:sp>
      <p:sp>
        <p:nvSpPr>
          <p:cNvPr id="13" name="Content Placeholder 3"/>
          <p:cNvSpPr txBox="1">
            <a:spLocks/>
          </p:cNvSpPr>
          <p:nvPr/>
        </p:nvSpPr>
        <p:spPr>
          <a:xfrm>
            <a:off x="580571" y="2133601"/>
            <a:ext cx="8220292" cy="418535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3200" b="1" dirty="0" smtClean="0"/>
              <a:t>Reserved </a:t>
            </a:r>
            <a:r>
              <a:rPr lang="en-AU" sz="3200" b="1" dirty="0"/>
              <a:t>Water Rights regime </a:t>
            </a:r>
            <a:r>
              <a:rPr lang="en-AU" sz="3200" dirty="0"/>
              <a:t>allocated for Aboriginal communities to develop economic capacity and intergenerational </a:t>
            </a:r>
            <a:r>
              <a:rPr lang="en-AU" sz="3200" dirty="0" smtClean="0"/>
              <a:t>prosperity</a:t>
            </a:r>
          </a:p>
          <a:p>
            <a:pPr marL="0" indent="0">
              <a:buNone/>
            </a:pPr>
            <a:r>
              <a:rPr lang="en-US" sz="3200" dirty="0" smtClean="0"/>
              <a:t>The </a:t>
            </a:r>
            <a:r>
              <a:rPr lang="en-US" sz="3200" b="1" dirty="0" smtClean="0"/>
              <a:t>Aboriginal </a:t>
            </a:r>
            <a:r>
              <a:rPr lang="en-US" sz="3200" b="1" dirty="0"/>
              <a:t>Water </a:t>
            </a:r>
            <a:r>
              <a:rPr lang="en-US" sz="3200" b="1" dirty="0" smtClean="0"/>
              <a:t>Holder</a:t>
            </a:r>
            <a:r>
              <a:rPr lang="en-US" sz="3200" dirty="0" smtClean="0"/>
              <a:t>:</a:t>
            </a:r>
            <a:endParaRPr lang="en-US" sz="3200" dirty="0"/>
          </a:p>
          <a:p>
            <a:r>
              <a:rPr lang="en-US" sz="3200" dirty="0" smtClean="0"/>
              <a:t>with </a:t>
            </a:r>
            <a:r>
              <a:rPr lang="en-US" sz="3200" dirty="0"/>
              <a:t>a capacity to </a:t>
            </a:r>
            <a:r>
              <a:rPr lang="en-US" sz="3200" b="1" dirty="0"/>
              <a:t>trade</a:t>
            </a:r>
            <a:r>
              <a:rPr lang="en-US" sz="3200" dirty="0"/>
              <a:t> Aboriginal water holdings </a:t>
            </a:r>
            <a:r>
              <a:rPr lang="en-US" sz="3200" b="1" dirty="0"/>
              <a:t>on the open market</a:t>
            </a:r>
            <a:r>
              <a:rPr lang="en-US" sz="3200" dirty="0"/>
              <a:t>; </a:t>
            </a:r>
            <a:r>
              <a:rPr lang="en-US" sz="3200" dirty="0" smtClean="0"/>
              <a:t>and</a:t>
            </a:r>
            <a:endParaRPr lang="en-US" sz="1200" dirty="0"/>
          </a:p>
          <a:p>
            <a:r>
              <a:rPr lang="en-US" sz="3200" dirty="0"/>
              <a:t>the capacity to </a:t>
            </a:r>
            <a:r>
              <a:rPr lang="en-US" sz="3200" b="1" dirty="0"/>
              <a:t>buy and sell</a:t>
            </a:r>
            <a:r>
              <a:rPr lang="en-US" sz="3200" dirty="0"/>
              <a:t> water </a:t>
            </a:r>
            <a:r>
              <a:rPr lang="en-US" sz="3200" b="1" dirty="0"/>
              <a:t>between </a:t>
            </a:r>
            <a:r>
              <a:rPr lang="en-US" sz="3200" dirty="0"/>
              <a:t>Aboriginal water holders</a:t>
            </a:r>
          </a:p>
          <a:p>
            <a:pPr marL="0" indent="0">
              <a:buNone/>
            </a:pPr>
            <a:endParaRPr lang="en-AU" sz="3200" dirty="0"/>
          </a:p>
        </p:txBody>
      </p:sp>
    </p:spTree>
    <p:extLst>
      <p:ext uri="{BB962C8B-B14F-4D97-AF65-F5344CB8AC3E}">
        <p14:creationId xmlns:p14="http://schemas.microsoft.com/office/powerpoint/2010/main" val="665375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4872339" y="1364776"/>
            <a:ext cx="3755094" cy="446281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AU" sz="3200" b="1" dirty="0">
              <a:solidFill>
                <a:srgbClr val="002060"/>
              </a:solidFill>
            </a:endParaRPr>
          </a:p>
        </p:txBody>
      </p:sp>
      <p:pic>
        <p:nvPicPr>
          <p:cNvPr id="2" name="Picture 2" descr="C:\Users\dse\Documents\Virginia book OAN\Promotions\Images\OAN cover_lr.jpg"/>
          <p:cNvPicPr>
            <a:picLocks noChangeAspect="1" noChangeArrowheads="1"/>
          </p:cNvPicPr>
          <p:nvPr/>
        </p:nvPicPr>
        <p:blipFill rotWithShape="1">
          <a:blip r:embed="rId5">
            <a:extLst>
              <a:ext uri="{28A0092B-C50C-407E-A947-70E740481C1C}">
                <a14:useLocalDpi xmlns:a14="http://schemas.microsoft.com/office/drawing/2010/main" val="0"/>
              </a:ext>
            </a:extLst>
          </a:blip>
          <a:srcRect t="2324" b="6537"/>
          <a:stretch/>
        </p:blipFill>
        <p:spPr bwMode="auto">
          <a:xfrm>
            <a:off x="437729" y="1164000"/>
            <a:ext cx="3114221" cy="426781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715657" y="1171594"/>
            <a:ext cx="5239657" cy="4924425"/>
          </a:xfrm>
          <a:prstGeom prst="rect">
            <a:avLst/>
          </a:prstGeom>
        </p:spPr>
        <p:txBody>
          <a:bodyPr wrap="square">
            <a:spAutoFit/>
          </a:bodyPr>
          <a:lstStyle/>
          <a:p>
            <a:r>
              <a:rPr lang="en-AU" sz="2000" dirty="0"/>
              <a:t>“Just as the Australian Law Reform Commission report of 1986 may have expedited the arrival of land rights for Australia’s indigenous peoples, so I believe Dr Marshall’s book </a:t>
            </a:r>
            <a:r>
              <a:rPr lang="en-AU" sz="2000" b="1" dirty="0"/>
              <a:t>will influence the future of water rights as they affect Aboriginal and other indigenous peoples in Australia</a:t>
            </a:r>
            <a:r>
              <a:rPr lang="en-AU" sz="2000" dirty="0"/>
              <a:t>.  Looked at from the perspective of history, we are definitely on a path to correct the injustices and silences of the past.  Dr Marshall can be proud of the contribution she has made to the rights of her people by writing this book.  Its impact is now a challenge before all Australians</a:t>
            </a:r>
            <a:r>
              <a:rPr lang="en-AU" sz="2000" dirty="0" smtClean="0"/>
              <a:t>.”    </a:t>
            </a:r>
          </a:p>
          <a:p>
            <a:r>
              <a:rPr lang="en-AU" sz="2000" dirty="0" smtClean="0"/>
              <a:t>The </a:t>
            </a:r>
            <a:r>
              <a:rPr lang="en-AU" sz="2000" dirty="0"/>
              <a:t>Hon Michael Kirby AC </a:t>
            </a:r>
            <a:r>
              <a:rPr lang="en-AU" sz="2000" dirty="0" smtClean="0"/>
              <a:t>CMG</a:t>
            </a:r>
            <a:endParaRPr lang="en-AU" dirty="0"/>
          </a:p>
          <a:p>
            <a:endParaRPr lang="en-AU" dirty="0" smtClean="0"/>
          </a:p>
          <a:p>
            <a:r>
              <a:rPr lang="en-AU" dirty="0" smtClean="0"/>
              <a:t>Published </a:t>
            </a:r>
            <a:r>
              <a:rPr lang="en-AU" dirty="0"/>
              <a:t>by Aboriginal Studies Press, Canberra, Feb </a:t>
            </a:r>
            <a:r>
              <a:rPr lang="en-AU" dirty="0" smtClean="0"/>
              <a:t>2017  RRP $39.95</a:t>
            </a:r>
            <a:endParaRPr lang="en-AU" dirty="0"/>
          </a:p>
        </p:txBody>
      </p:sp>
    </p:spTree>
    <p:extLst>
      <p:ext uri="{BB962C8B-B14F-4D97-AF65-F5344CB8AC3E}">
        <p14:creationId xmlns:p14="http://schemas.microsoft.com/office/powerpoint/2010/main" val="2505566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sp>
        <p:nvSpPr>
          <p:cNvPr id="2" name="Title 1"/>
          <p:cNvSpPr>
            <a:spLocks noGrp="1"/>
          </p:cNvSpPr>
          <p:nvPr>
            <p:ph type="ctrTitle"/>
          </p:nvPr>
        </p:nvSpPr>
        <p:spPr>
          <a:xfrm>
            <a:off x="653143" y="1248229"/>
            <a:ext cx="7805057" cy="1058243"/>
          </a:xfrm>
        </p:spPr>
        <p:txBody>
          <a:bodyPr>
            <a:noAutofit/>
          </a:bodyPr>
          <a:lstStyle/>
          <a:p>
            <a:r>
              <a:rPr lang="en-AU" sz="3600" b="1" dirty="0" smtClean="0">
                <a:solidFill>
                  <a:srgbClr val="002060"/>
                </a:solidFill>
              </a:rPr>
              <a:t>Overturning aqua nullius: Securing Indigenous Water Rights in Australia</a:t>
            </a:r>
            <a:endParaRPr lang="en-AU" sz="3600" b="1" dirty="0">
              <a:solidFill>
                <a:srgbClr val="002060"/>
              </a:solidFill>
            </a:endParaRPr>
          </a:p>
        </p:txBody>
      </p:sp>
      <p:sp>
        <p:nvSpPr>
          <p:cNvPr id="3" name="Subtitle 2"/>
          <p:cNvSpPr>
            <a:spLocks noGrp="1"/>
          </p:cNvSpPr>
          <p:nvPr>
            <p:ph type="subTitle" idx="1"/>
          </p:nvPr>
        </p:nvSpPr>
        <p:spPr>
          <a:xfrm>
            <a:off x="368490" y="2559392"/>
            <a:ext cx="8416962" cy="3268202"/>
          </a:xfrm>
        </p:spPr>
        <p:txBody>
          <a:bodyPr>
            <a:noAutofit/>
          </a:bodyPr>
          <a:lstStyle/>
          <a:p>
            <a:pPr marL="457200" indent="-457200" algn="l">
              <a:buFont typeface="Arial" panose="020B0604020202020204" pitchFamily="34" charset="0"/>
              <a:buChar char="•"/>
            </a:pPr>
            <a:r>
              <a:rPr lang="en-AU" sz="3200" dirty="0"/>
              <a:t>Aboriginal health is integral in any national dialogue on Aboriginal water rights and </a:t>
            </a:r>
            <a:r>
              <a:rPr lang="en-AU" sz="3200" dirty="0" smtClean="0"/>
              <a:t>interests. </a:t>
            </a:r>
          </a:p>
          <a:p>
            <a:pPr marL="457200" indent="-457200" algn="l">
              <a:buFont typeface="Arial" panose="020B0604020202020204" pitchFamily="34" charset="0"/>
              <a:buChar char="•"/>
            </a:pPr>
            <a:r>
              <a:rPr lang="en-AU" sz="3200" dirty="0" smtClean="0"/>
              <a:t>There is a</a:t>
            </a:r>
            <a:r>
              <a:rPr lang="en-AU" sz="3200" dirty="0" smtClean="0"/>
              <a:t>n </a:t>
            </a:r>
            <a:r>
              <a:rPr lang="en-AU" sz="3200" dirty="0"/>
              <a:t>interrelationship between access to natural resources, such as clean drinking water</a:t>
            </a:r>
            <a:r>
              <a:rPr lang="en-AU" sz="3200" dirty="0" smtClean="0"/>
              <a:t>, </a:t>
            </a:r>
            <a:r>
              <a:rPr lang="en-AU" sz="3200" dirty="0"/>
              <a:t>the enjoyment of good </a:t>
            </a:r>
            <a:r>
              <a:rPr lang="en-AU" sz="3200" dirty="0" smtClean="0"/>
              <a:t>health and maintaining traditional laws &amp; culture. </a:t>
            </a:r>
            <a:endParaRPr lang="en-AU" sz="3200" dirty="0"/>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67903" y="98807"/>
            <a:ext cx="1059530" cy="905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42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5" name="Content Placeholder 2"/>
          <p:cNvSpPr txBox="1">
            <a:spLocks/>
          </p:cNvSpPr>
          <p:nvPr/>
        </p:nvSpPr>
        <p:spPr>
          <a:xfrm>
            <a:off x="642298" y="2617670"/>
            <a:ext cx="7886700" cy="325904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AU" sz="3200" b="1" dirty="0" smtClean="0"/>
              <a:t>We are not </a:t>
            </a:r>
            <a:r>
              <a:rPr lang="en-AU" sz="3200" dirty="0" smtClean="0"/>
              <a:t>stakeholders or a minority or special interest group;</a:t>
            </a:r>
          </a:p>
          <a:p>
            <a:pPr marL="457200" indent="-457200" algn="l">
              <a:buFont typeface="Arial" panose="020B0604020202020204" pitchFamily="34" charset="0"/>
              <a:buChar char="•"/>
            </a:pPr>
            <a:r>
              <a:rPr lang="en-AU" sz="3200" b="1" dirty="0" smtClean="0"/>
              <a:t>We are </a:t>
            </a:r>
            <a:r>
              <a:rPr lang="en-AU" sz="3200" dirty="0" smtClean="0"/>
              <a:t>inherently connected to Australia’s lands, waters, resources and all that is tangible &amp; intangible;</a:t>
            </a:r>
          </a:p>
          <a:p>
            <a:pPr marL="457200" indent="-457200" algn="l">
              <a:buFont typeface="Arial" panose="020B0604020202020204" pitchFamily="34" charset="0"/>
              <a:buChar char="•"/>
            </a:pPr>
            <a:r>
              <a:rPr lang="en-AU" sz="3200" b="1" dirty="0" smtClean="0"/>
              <a:t>We are  </a:t>
            </a:r>
            <a:r>
              <a:rPr lang="en-AU" sz="3200" dirty="0" smtClean="0"/>
              <a:t>knowledge holders of science and ecology.</a:t>
            </a:r>
          </a:p>
          <a:p>
            <a:endParaRPr lang="en-AU" sz="3200" dirty="0"/>
          </a:p>
        </p:txBody>
      </p:sp>
      <p:sp>
        <p:nvSpPr>
          <p:cNvPr id="17" name="Title 1"/>
          <p:cNvSpPr txBox="1">
            <a:spLocks/>
          </p:cNvSpPr>
          <p:nvPr/>
        </p:nvSpPr>
        <p:spPr>
          <a:xfrm>
            <a:off x="740733" y="1262550"/>
            <a:ext cx="7886700" cy="119404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smtClean="0">
                <a:solidFill>
                  <a:srgbClr val="002060"/>
                </a:solidFill>
              </a:rPr>
              <a:t>Aboriginal Peoples in Australia are the First Peoples. </a:t>
            </a:r>
            <a:endParaRPr lang="en-AU" sz="3200" b="1" dirty="0">
              <a:solidFill>
                <a:srgbClr val="002060"/>
              </a:solidFill>
            </a:endParaRPr>
          </a:p>
        </p:txBody>
      </p:sp>
    </p:spTree>
    <p:extLst>
      <p:ext uri="{BB962C8B-B14F-4D97-AF65-F5344CB8AC3E}">
        <p14:creationId xmlns:p14="http://schemas.microsoft.com/office/powerpoint/2010/main" val="2886959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262551"/>
            <a:ext cx="7886700" cy="7436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a:solidFill>
                  <a:srgbClr val="002060"/>
                </a:solidFill>
              </a:rPr>
              <a:t>The Indigenous rule of law(s</a:t>
            </a:r>
            <a:r>
              <a:rPr lang="en-AU" sz="3200" b="1" dirty="0" smtClean="0">
                <a:solidFill>
                  <a:srgbClr val="002060"/>
                </a:solidFill>
              </a:rPr>
              <a:t>)</a:t>
            </a:r>
            <a:endParaRPr lang="en-AU" sz="3200" b="1" dirty="0">
              <a:solidFill>
                <a:srgbClr val="002060"/>
              </a:solidFill>
            </a:endParaRPr>
          </a:p>
        </p:txBody>
      </p:sp>
      <p:sp>
        <p:nvSpPr>
          <p:cNvPr id="12" name="Content Placeholder 2"/>
          <p:cNvSpPr txBox="1">
            <a:spLocks/>
          </p:cNvSpPr>
          <p:nvPr/>
        </p:nvSpPr>
        <p:spPr>
          <a:xfrm>
            <a:off x="665758" y="2199669"/>
            <a:ext cx="8119694" cy="37476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3200" b="1" dirty="0" smtClean="0"/>
              <a:t>Indigenous laws regulate:</a:t>
            </a:r>
          </a:p>
          <a:p>
            <a:pPr marL="457200" indent="-457200" algn="l">
              <a:buFont typeface="Arial" panose="020B0604020202020204" pitchFamily="34" charset="0"/>
              <a:buChar char="•"/>
            </a:pPr>
            <a:r>
              <a:rPr lang="en-AU" sz="3500" dirty="0" smtClean="0"/>
              <a:t>All relationships with waterscapes and landscapes and the use &amp; extraction of resources.</a:t>
            </a:r>
          </a:p>
          <a:p>
            <a:r>
              <a:rPr lang="en-AU" sz="3200" b="1" dirty="0" smtClean="0"/>
              <a:t>Indigenous laws inform:</a:t>
            </a:r>
          </a:p>
          <a:p>
            <a:pPr marL="457200" indent="-457200" algn="l">
              <a:buFont typeface="Arial" panose="020B0604020202020204" pitchFamily="34" charset="0"/>
              <a:buChar char="•"/>
            </a:pPr>
            <a:r>
              <a:rPr lang="en-AU" sz="3500" dirty="0" smtClean="0"/>
              <a:t>Water management, the use and access of water, social &amp; cultural obligations.</a:t>
            </a:r>
          </a:p>
          <a:p>
            <a:pPr marL="457200" indent="-457200" algn="l">
              <a:buFont typeface="Arial" panose="020B0604020202020204" pitchFamily="34" charset="0"/>
              <a:buChar char="•"/>
            </a:pPr>
            <a:r>
              <a:rPr lang="en-AU" sz="3500" dirty="0" smtClean="0"/>
              <a:t>Land and water is inseparable &amp; not divisible.</a:t>
            </a:r>
          </a:p>
          <a:p>
            <a:endParaRPr lang="en-AU" sz="3200" dirty="0"/>
          </a:p>
        </p:txBody>
      </p:sp>
    </p:spTree>
    <p:extLst>
      <p:ext uri="{BB962C8B-B14F-4D97-AF65-F5344CB8AC3E}">
        <p14:creationId xmlns:p14="http://schemas.microsoft.com/office/powerpoint/2010/main" val="2618864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262550"/>
            <a:ext cx="7886700" cy="10302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a:solidFill>
                  <a:srgbClr val="002060"/>
                </a:solidFill>
              </a:rPr>
              <a:t>Aboriginal identity is connected to water – basins, rivers, creeks, soaks, estuaries </a:t>
            </a:r>
            <a:r>
              <a:rPr lang="en-AU" sz="3200" b="1" dirty="0" smtClean="0">
                <a:solidFill>
                  <a:srgbClr val="002060"/>
                </a:solidFill>
              </a:rPr>
              <a:t>…</a:t>
            </a:r>
            <a:endParaRPr lang="en-AU" sz="3200" b="1" dirty="0">
              <a:solidFill>
                <a:srgbClr val="002060"/>
              </a:solidFill>
            </a:endParaRPr>
          </a:p>
        </p:txBody>
      </p:sp>
      <p:sp>
        <p:nvSpPr>
          <p:cNvPr id="13" name="Text Placeholder 2"/>
          <p:cNvSpPr txBox="1">
            <a:spLocks/>
          </p:cNvSpPr>
          <p:nvPr/>
        </p:nvSpPr>
        <p:spPr>
          <a:xfrm>
            <a:off x="4771430" y="2502372"/>
            <a:ext cx="3868340" cy="7313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AU" sz="2800" b="1" dirty="0" smtClean="0"/>
              <a:t>Cultural Flows </a:t>
            </a:r>
            <a:r>
              <a:rPr lang="en-AU" sz="2800" dirty="0" smtClean="0"/>
              <a:t>compete with:</a:t>
            </a:r>
            <a:endParaRPr lang="en-AU" sz="2800" dirty="0"/>
          </a:p>
        </p:txBody>
      </p:sp>
      <p:sp>
        <p:nvSpPr>
          <p:cNvPr id="15" name="Text Placeholder 4"/>
          <p:cNvSpPr txBox="1">
            <a:spLocks/>
          </p:cNvSpPr>
          <p:nvPr/>
        </p:nvSpPr>
        <p:spPr>
          <a:xfrm>
            <a:off x="352923" y="2462104"/>
            <a:ext cx="3887391" cy="8239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b="1" dirty="0" smtClean="0"/>
              <a:t>Environmental Flows </a:t>
            </a:r>
            <a:r>
              <a:rPr lang="en-AU" dirty="0" smtClean="0"/>
              <a:t>compete with:</a:t>
            </a:r>
            <a:endParaRPr lang="en-AU" dirty="0"/>
          </a:p>
        </p:txBody>
      </p:sp>
      <p:sp>
        <p:nvSpPr>
          <p:cNvPr id="18" name="Content Placeholder 3"/>
          <p:cNvSpPr txBox="1">
            <a:spLocks/>
          </p:cNvSpPr>
          <p:nvPr/>
        </p:nvSpPr>
        <p:spPr>
          <a:xfrm>
            <a:off x="4872339" y="3355982"/>
            <a:ext cx="3742158" cy="27977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smtClean="0"/>
              <a:t>Environmental policies</a:t>
            </a:r>
          </a:p>
          <a:p>
            <a:r>
              <a:rPr lang="en-AU" dirty="0" smtClean="0"/>
              <a:t>Historic exclusion, over-allocations and Colonial laws</a:t>
            </a:r>
          </a:p>
          <a:p>
            <a:r>
              <a:rPr lang="en-AU" dirty="0" smtClean="0"/>
              <a:t>All water users</a:t>
            </a:r>
          </a:p>
          <a:p>
            <a:r>
              <a:rPr lang="en-AU" dirty="0" smtClean="0"/>
              <a:t>Government policies</a:t>
            </a:r>
            <a:endParaRPr lang="en-AU" dirty="0"/>
          </a:p>
        </p:txBody>
      </p:sp>
      <p:sp>
        <p:nvSpPr>
          <p:cNvPr id="19" name="Content Placeholder 5"/>
          <p:cNvSpPr txBox="1">
            <a:spLocks/>
          </p:cNvSpPr>
          <p:nvPr/>
        </p:nvSpPr>
        <p:spPr>
          <a:xfrm>
            <a:off x="352923" y="3344386"/>
            <a:ext cx="4101369" cy="27394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smtClean="0"/>
              <a:t>Over-allocation</a:t>
            </a:r>
          </a:p>
          <a:p>
            <a:r>
              <a:rPr lang="en-AU" dirty="0" smtClean="0"/>
              <a:t>Historic self-interest</a:t>
            </a:r>
          </a:p>
          <a:p>
            <a:r>
              <a:rPr lang="en-AU" dirty="0" smtClean="0"/>
              <a:t>Fluctuating policy &amp; laws</a:t>
            </a:r>
          </a:p>
          <a:p>
            <a:r>
              <a:rPr lang="en-AU" dirty="0" smtClean="0"/>
              <a:t>Commercial water use</a:t>
            </a:r>
          </a:p>
          <a:p>
            <a:r>
              <a:rPr lang="en-AU" dirty="0" smtClean="0"/>
              <a:t>Aboriginal water </a:t>
            </a:r>
            <a:r>
              <a:rPr lang="en-AU" dirty="0" smtClean="0"/>
              <a:t>use</a:t>
            </a:r>
            <a:endParaRPr lang="en-AU" dirty="0" smtClean="0"/>
          </a:p>
        </p:txBody>
      </p:sp>
    </p:spTree>
    <p:extLst>
      <p:ext uri="{BB962C8B-B14F-4D97-AF65-F5344CB8AC3E}">
        <p14:creationId xmlns:p14="http://schemas.microsoft.com/office/powerpoint/2010/main" val="148425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582057"/>
            <a:ext cx="7886700" cy="71076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smtClean="0">
                <a:solidFill>
                  <a:srgbClr val="002060"/>
                </a:solidFill>
              </a:rPr>
              <a:t>The ‘western’ conception of water</a:t>
            </a:r>
            <a:endParaRPr lang="en-AU" sz="3200" b="1" dirty="0">
              <a:solidFill>
                <a:srgbClr val="002060"/>
              </a:solidFill>
            </a:endParaRPr>
          </a:p>
        </p:txBody>
      </p:sp>
      <p:sp>
        <p:nvSpPr>
          <p:cNvPr id="18" name="Content Placeholder 3"/>
          <p:cNvSpPr txBox="1">
            <a:spLocks/>
          </p:cNvSpPr>
          <p:nvPr/>
        </p:nvSpPr>
        <p:spPr>
          <a:xfrm>
            <a:off x="1001486" y="2528668"/>
            <a:ext cx="7783966" cy="27977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U" dirty="0"/>
          </a:p>
          <a:p>
            <a:pPr marL="0" indent="0">
              <a:buNone/>
            </a:pPr>
            <a:r>
              <a:rPr lang="en-AU" sz="3200" dirty="0" smtClean="0"/>
              <a:t>“Water </a:t>
            </a:r>
            <a:r>
              <a:rPr lang="en-AU" sz="3200" dirty="0"/>
              <a:t>is power, and those who control the flow of water in time and space can exercise this power in various </a:t>
            </a:r>
            <a:r>
              <a:rPr lang="en-AU" sz="3200" dirty="0" smtClean="0"/>
              <a:t>ways”. </a:t>
            </a:r>
          </a:p>
          <a:p>
            <a:pPr marL="0" indent="0">
              <a:buNone/>
            </a:pPr>
            <a:r>
              <a:rPr lang="en-AU" sz="3200" dirty="0" smtClean="0"/>
              <a:t>UN Water Report 2006</a:t>
            </a:r>
            <a:endParaRPr lang="en-AU" sz="3200" dirty="0"/>
          </a:p>
        </p:txBody>
      </p:sp>
    </p:spTree>
    <p:extLst>
      <p:ext uri="{BB962C8B-B14F-4D97-AF65-F5344CB8AC3E}">
        <p14:creationId xmlns:p14="http://schemas.microsoft.com/office/powerpoint/2010/main" val="2382204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137478"/>
            <a:ext cx="7886700" cy="10302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a:solidFill>
                  <a:srgbClr val="002060"/>
                </a:solidFill>
              </a:rPr>
              <a:t>Indigenous Peoples in Australia are yet to have Constitutional Protections &amp; Treaty </a:t>
            </a:r>
            <a:r>
              <a:rPr lang="en-AU" sz="3200" b="1" dirty="0" smtClean="0">
                <a:solidFill>
                  <a:srgbClr val="002060"/>
                </a:solidFill>
              </a:rPr>
              <a:t>Rights</a:t>
            </a:r>
            <a:endParaRPr lang="en-AU" sz="3200" b="1" dirty="0">
              <a:solidFill>
                <a:srgbClr val="002060"/>
              </a:solidFill>
            </a:endParaRPr>
          </a:p>
        </p:txBody>
      </p:sp>
      <p:sp>
        <p:nvSpPr>
          <p:cNvPr id="13" name="Text Placeholder 2"/>
          <p:cNvSpPr txBox="1">
            <a:spLocks/>
          </p:cNvSpPr>
          <p:nvPr/>
        </p:nvSpPr>
        <p:spPr>
          <a:xfrm>
            <a:off x="5074149" y="2243378"/>
            <a:ext cx="3868340" cy="58436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lgn="l"/>
            <a:r>
              <a:rPr lang="en-AU" sz="3200" b="1" dirty="0">
                <a:solidFill>
                  <a:prstClr val="black"/>
                </a:solidFill>
              </a:rPr>
              <a:t>Aboriginal Health</a:t>
            </a:r>
          </a:p>
        </p:txBody>
      </p:sp>
      <p:sp>
        <p:nvSpPr>
          <p:cNvPr id="15" name="Text Placeholder 4"/>
          <p:cNvSpPr txBox="1">
            <a:spLocks/>
          </p:cNvSpPr>
          <p:nvPr/>
        </p:nvSpPr>
        <p:spPr>
          <a:xfrm>
            <a:off x="258057" y="2243378"/>
            <a:ext cx="3696656" cy="59047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AU" sz="3200" b="1" dirty="0">
                <a:solidFill>
                  <a:prstClr val="black"/>
                </a:solidFill>
              </a:rPr>
              <a:t>Aboriginal Wealth</a:t>
            </a:r>
          </a:p>
        </p:txBody>
      </p:sp>
      <p:sp>
        <p:nvSpPr>
          <p:cNvPr id="18" name="Content Placeholder 3"/>
          <p:cNvSpPr txBox="1">
            <a:spLocks/>
          </p:cNvSpPr>
          <p:nvPr/>
        </p:nvSpPr>
        <p:spPr>
          <a:xfrm>
            <a:off x="4818591" y="2926157"/>
            <a:ext cx="4271661" cy="30495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prstClr val="black"/>
                </a:solidFill>
              </a:rPr>
              <a:t>Life </a:t>
            </a:r>
            <a:r>
              <a:rPr lang="en-AU" dirty="0" smtClean="0">
                <a:solidFill>
                  <a:prstClr val="black"/>
                </a:solidFill>
              </a:rPr>
              <a:t>expectancy is 20 years less than national </a:t>
            </a:r>
            <a:r>
              <a:rPr lang="en-AU" dirty="0" smtClean="0">
                <a:solidFill>
                  <a:prstClr val="black"/>
                </a:solidFill>
              </a:rPr>
              <a:t>average</a:t>
            </a:r>
            <a:endParaRPr lang="en-AU" dirty="0">
              <a:solidFill>
                <a:prstClr val="black"/>
              </a:solidFill>
            </a:endParaRPr>
          </a:p>
          <a:p>
            <a:r>
              <a:rPr lang="en-AU" dirty="0">
                <a:solidFill>
                  <a:prstClr val="black"/>
                </a:solidFill>
              </a:rPr>
              <a:t>Premature mortality</a:t>
            </a:r>
          </a:p>
          <a:p>
            <a:r>
              <a:rPr lang="en-AU" dirty="0">
                <a:solidFill>
                  <a:prstClr val="black"/>
                </a:solidFill>
              </a:rPr>
              <a:t>Median age is </a:t>
            </a:r>
            <a:r>
              <a:rPr lang="en-AU" dirty="0" smtClean="0">
                <a:solidFill>
                  <a:prstClr val="black"/>
                </a:solidFill>
              </a:rPr>
              <a:t>21  </a:t>
            </a:r>
            <a:endParaRPr lang="en-AU" dirty="0">
              <a:solidFill>
                <a:prstClr val="black"/>
              </a:solidFill>
            </a:endParaRPr>
          </a:p>
          <a:p>
            <a:r>
              <a:rPr lang="en-AU" dirty="0" smtClean="0">
                <a:solidFill>
                  <a:prstClr val="black"/>
                </a:solidFill>
              </a:rPr>
              <a:t>Only 4</a:t>
            </a:r>
            <a:r>
              <a:rPr lang="en-AU" dirty="0">
                <a:solidFill>
                  <a:prstClr val="black"/>
                </a:solidFill>
              </a:rPr>
              <a:t>% reach 65</a:t>
            </a:r>
          </a:p>
          <a:p>
            <a:r>
              <a:rPr lang="en-AU" dirty="0">
                <a:solidFill>
                  <a:prstClr val="black"/>
                </a:solidFill>
              </a:rPr>
              <a:t>Homelessness 14x </a:t>
            </a:r>
            <a:r>
              <a:rPr lang="en-AU" dirty="0" smtClean="0">
                <a:solidFill>
                  <a:prstClr val="black"/>
                </a:solidFill>
              </a:rPr>
              <a:t>higher</a:t>
            </a:r>
            <a:endParaRPr lang="en-AU" dirty="0">
              <a:solidFill>
                <a:prstClr val="black"/>
              </a:solidFill>
            </a:endParaRPr>
          </a:p>
        </p:txBody>
      </p:sp>
      <p:sp>
        <p:nvSpPr>
          <p:cNvPr id="19" name="Content Placeholder 5"/>
          <p:cNvSpPr txBox="1">
            <a:spLocks/>
          </p:cNvSpPr>
          <p:nvPr/>
        </p:nvSpPr>
        <p:spPr>
          <a:xfrm>
            <a:off x="185057" y="2729112"/>
            <a:ext cx="4614282" cy="33921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smtClean="0">
                <a:solidFill>
                  <a:prstClr val="black"/>
                </a:solidFill>
              </a:rPr>
              <a:t>56</a:t>
            </a:r>
            <a:r>
              <a:rPr lang="en-AU" dirty="0">
                <a:solidFill>
                  <a:prstClr val="black"/>
                </a:solidFill>
              </a:rPr>
              <a:t>% </a:t>
            </a:r>
            <a:r>
              <a:rPr lang="en-AU" sz="2400" dirty="0" smtClean="0">
                <a:solidFill>
                  <a:prstClr val="black"/>
                </a:solidFill>
              </a:rPr>
              <a:t>between </a:t>
            </a:r>
            <a:r>
              <a:rPr lang="en-AU" dirty="0">
                <a:solidFill>
                  <a:prstClr val="black"/>
                </a:solidFill>
              </a:rPr>
              <a:t>$</a:t>
            </a:r>
            <a:r>
              <a:rPr lang="en-AU" dirty="0" smtClean="0">
                <a:solidFill>
                  <a:prstClr val="black"/>
                </a:solidFill>
              </a:rPr>
              <a:t>200 - $</a:t>
            </a:r>
            <a:r>
              <a:rPr lang="en-AU" dirty="0">
                <a:solidFill>
                  <a:prstClr val="black"/>
                </a:solidFill>
              </a:rPr>
              <a:t>799</a:t>
            </a:r>
          </a:p>
          <a:p>
            <a:r>
              <a:rPr lang="en-AU" dirty="0">
                <a:solidFill>
                  <a:prstClr val="black"/>
                </a:solidFill>
              </a:rPr>
              <a:t>59% </a:t>
            </a:r>
            <a:r>
              <a:rPr lang="en-AU" dirty="0" smtClean="0">
                <a:solidFill>
                  <a:prstClr val="black"/>
                </a:solidFill>
              </a:rPr>
              <a:t>renting compared to 29</a:t>
            </a:r>
            <a:r>
              <a:rPr lang="en-AU" dirty="0">
                <a:solidFill>
                  <a:prstClr val="black"/>
                </a:solidFill>
              </a:rPr>
              <a:t>% </a:t>
            </a:r>
            <a:r>
              <a:rPr lang="en-AU" dirty="0" smtClean="0">
                <a:solidFill>
                  <a:prstClr val="black"/>
                </a:solidFill>
              </a:rPr>
              <a:t>national average</a:t>
            </a:r>
            <a:endParaRPr lang="en-AU" dirty="0">
              <a:solidFill>
                <a:prstClr val="black"/>
              </a:solidFill>
            </a:endParaRPr>
          </a:p>
          <a:p>
            <a:r>
              <a:rPr lang="en-AU" dirty="0">
                <a:solidFill>
                  <a:prstClr val="black"/>
                </a:solidFill>
              </a:rPr>
              <a:t>81% </a:t>
            </a:r>
            <a:r>
              <a:rPr lang="en-AU" u="sng" dirty="0">
                <a:solidFill>
                  <a:prstClr val="black"/>
                </a:solidFill>
              </a:rPr>
              <a:t>not</a:t>
            </a:r>
            <a:r>
              <a:rPr lang="en-AU" dirty="0">
                <a:solidFill>
                  <a:prstClr val="black"/>
                </a:solidFill>
              </a:rPr>
              <a:t> in </a:t>
            </a:r>
            <a:r>
              <a:rPr lang="en-AU" dirty="0" smtClean="0">
                <a:solidFill>
                  <a:prstClr val="black"/>
                </a:solidFill>
              </a:rPr>
              <a:t>Sec. Education</a:t>
            </a:r>
            <a:endParaRPr lang="en-AU" dirty="0">
              <a:solidFill>
                <a:prstClr val="black"/>
              </a:solidFill>
            </a:endParaRPr>
          </a:p>
          <a:p>
            <a:r>
              <a:rPr lang="en-AU" dirty="0">
                <a:solidFill>
                  <a:prstClr val="black"/>
                </a:solidFill>
              </a:rPr>
              <a:t>51% employed</a:t>
            </a:r>
          </a:p>
          <a:p>
            <a:r>
              <a:rPr lang="en-AU" dirty="0">
                <a:solidFill>
                  <a:prstClr val="black"/>
                </a:solidFill>
              </a:rPr>
              <a:t>3x </a:t>
            </a:r>
            <a:r>
              <a:rPr lang="en-AU" sz="2400" dirty="0">
                <a:solidFill>
                  <a:prstClr val="black"/>
                </a:solidFill>
              </a:rPr>
              <a:t>more likely to be </a:t>
            </a:r>
            <a:r>
              <a:rPr lang="en-AU" dirty="0" smtClean="0">
                <a:solidFill>
                  <a:prstClr val="black"/>
                </a:solidFill>
              </a:rPr>
              <a:t>Sole </a:t>
            </a:r>
            <a:r>
              <a:rPr lang="en-AU" dirty="0" smtClean="0">
                <a:solidFill>
                  <a:prstClr val="black"/>
                </a:solidFill>
              </a:rPr>
              <a:t>Parent</a:t>
            </a:r>
          </a:p>
          <a:p>
            <a:r>
              <a:rPr lang="en-AU" dirty="0" smtClean="0">
                <a:solidFill>
                  <a:prstClr val="black"/>
                </a:solidFill>
              </a:rPr>
              <a:t>Cashless </a:t>
            </a:r>
            <a:r>
              <a:rPr lang="en-AU" dirty="0">
                <a:solidFill>
                  <a:prstClr val="black"/>
                </a:solidFill>
              </a:rPr>
              <a:t>Welfare Card</a:t>
            </a:r>
          </a:p>
          <a:p>
            <a:endParaRPr lang="en-AU" dirty="0">
              <a:solidFill>
                <a:prstClr val="black"/>
              </a:solidFill>
            </a:endParaRP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1959045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137478"/>
            <a:ext cx="7886700" cy="103027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smtClean="0">
                <a:solidFill>
                  <a:srgbClr val="002060"/>
                </a:solidFill>
              </a:rPr>
              <a:t>Three clauses in the National Water Initiative for Indigenous Australians</a:t>
            </a:r>
          </a:p>
        </p:txBody>
      </p:sp>
      <p:sp>
        <p:nvSpPr>
          <p:cNvPr id="12" name="Content Placeholder 2"/>
          <p:cNvSpPr txBox="1">
            <a:spLocks/>
          </p:cNvSpPr>
          <p:nvPr/>
        </p:nvSpPr>
        <p:spPr>
          <a:xfrm>
            <a:off x="312107" y="2250022"/>
            <a:ext cx="4884006" cy="4038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Ø"/>
            </a:pPr>
            <a:r>
              <a:rPr lang="en-US" sz="2800" dirty="0" smtClean="0"/>
              <a:t> cl. 52 (1) &amp; (ii) “water planning wherever possible … wherever they can be developed”</a:t>
            </a:r>
          </a:p>
          <a:p>
            <a:pPr algn="l">
              <a:buFont typeface="Wingdings" pitchFamily="2" charset="2"/>
              <a:buChar char="Ø"/>
            </a:pPr>
            <a:r>
              <a:rPr lang="en-US" sz="2800" dirty="0" smtClean="0"/>
              <a:t> cl. 53 “will take into account … the possible existence of native title”</a:t>
            </a:r>
          </a:p>
          <a:p>
            <a:pPr algn="l">
              <a:buFont typeface="Wingdings" pitchFamily="2" charset="2"/>
              <a:buChar char="Ø"/>
            </a:pPr>
            <a:r>
              <a:rPr lang="en-US" sz="2800" dirty="0" smtClean="0"/>
              <a:t>cl. 54 “water allocated to NT holders … will be accounted for”</a:t>
            </a:r>
            <a:endParaRPr lang="en-US" dirty="0"/>
          </a:p>
        </p:txBody>
      </p:sp>
      <p:sp>
        <p:nvSpPr>
          <p:cNvPr id="13" name="Content Placeholder 3"/>
          <p:cNvSpPr txBox="1">
            <a:spLocks/>
          </p:cNvSpPr>
          <p:nvPr/>
        </p:nvSpPr>
        <p:spPr>
          <a:xfrm>
            <a:off x="5196113" y="2255144"/>
            <a:ext cx="3814309"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q"/>
            </a:pPr>
            <a:r>
              <a:rPr lang="en-US" dirty="0" smtClean="0"/>
              <a:t> no meaningful recognition of water requirements</a:t>
            </a:r>
          </a:p>
          <a:p>
            <a:pPr>
              <a:buFont typeface="Wingdings" pitchFamily="2" charset="2"/>
              <a:buChar char="q"/>
            </a:pPr>
            <a:r>
              <a:rPr lang="en-US" dirty="0" smtClean="0"/>
              <a:t> discretionary language </a:t>
            </a:r>
          </a:p>
          <a:p>
            <a:pPr>
              <a:buFont typeface="Wingdings" pitchFamily="2" charset="2"/>
              <a:buChar char="q"/>
            </a:pPr>
            <a:r>
              <a:rPr lang="en-US" dirty="0" smtClean="0"/>
              <a:t> no legal certainty for economic &amp; non-economic water use</a:t>
            </a:r>
          </a:p>
          <a:p>
            <a:pPr>
              <a:buFont typeface="Wingdings" pitchFamily="2" charset="2"/>
              <a:buChar char="q"/>
            </a:pPr>
            <a:endParaRPr lang="en-US" dirty="0"/>
          </a:p>
        </p:txBody>
      </p:sp>
    </p:spTree>
    <p:extLst>
      <p:ext uri="{BB962C8B-B14F-4D97-AF65-F5344CB8AC3E}">
        <p14:creationId xmlns:p14="http://schemas.microsoft.com/office/powerpoint/2010/main" val="1579742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8373" y="6083808"/>
            <a:ext cx="2119060" cy="472207"/>
          </a:xfrm>
          <a:prstGeom prst="rect">
            <a:avLst/>
          </a:prstGeom>
        </p:spPr>
      </p:pic>
      <p:sp>
        <p:nvSpPr>
          <p:cNvPr id="16" name="TextBox 15"/>
          <p:cNvSpPr txBox="1"/>
          <p:nvPr/>
        </p:nvSpPr>
        <p:spPr>
          <a:xfrm>
            <a:off x="249898" y="6318958"/>
            <a:ext cx="4093442" cy="300082"/>
          </a:xfrm>
          <a:prstGeom prst="rect">
            <a:avLst/>
          </a:prstGeom>
          <a:noFill/>
        </p:spPr>
        <p:txBody>
          <a:bodyPr wrap="square" rtlCol="0">
            <a:spAutoFit/>
          </a:bodyPr>
          <a:lstStyle/>
          <a:p>
            <a:r>
              <a:rPr lang="en-AU" sz="1350" dirty="0" smtClean="0">
                <a:solidFill>
                  <a:srgbClr val="1268BD"/>
                </a:solidFill>
              </a:rPr>
              <a:t>BRISBANE, AUSTRALIA |  18 - 20 </a:t>
            </a:r>
            <a:r>
              <a:rPr lang="en-AU" sz="1350" dirty="0">
                <a:solidFill>
                  <a:srgbClr val="1268BD"/>
                </a:solidFill>
              </a:rPr>
              <a:t>SEPTEMBER </a:t>
            </a:r>
            <a:r>
              <a:rPr lang="en-AU" sz="1350" dirty="0" smtClean="0">
                <a:solidFill>
                  <a:srgbClr val="1268BD"/>
                </a:solidFill>
              </a:rPr>
              <a:t>2017</a:t>
            </a:r>
            <a:endParaRPr lang="en-AU" sz="1350" dirty="0">
              <a:solidFill>
                <a:srgbClr val="1268BD"/>
              </a:solidFill>
            </a:endParaRPr>
          </a:p>
        </p:txBody>
      </p:sp>
      <p:pic>
        <p:nvPicPr>
          <p:cNvPr id="8" name="Picture 7" descr="RS17 ID long_blue.png"/>
          <p:cNvPicPr>
            <a:picLocks noChangeAspect="1"/>
          </p:cNvPicPr>
          <p:nvPr/>
        </p:nvPicPr>
        <p:blipFill>
          <a:blip r:embed="rId3" cstate="print"/>
          <a:stretch>
            <a:fillRect/>
          </a:stretch>
        </p:blipFill>
        <p:spPr>
          <a:xfrm>
            <a:off x="185057" y="170689"/>
            <a:ext cx="3842657" cy="915730"/>
          </a:xfrm>
          <a:prstGeom prst="rect">
            <a:avLst/>
          </a:prstGeom>
        </p:spPr>
      </p:pic>
      <p:cxnSp>
        <p:nvCxnSpPr>
          <p:cNvPr id="11" name="Straight Connector 10"/>
          <p:cNvCxnSpPr/>
          <p:nvPr/>
        </p:nvCxnSpPr>
        <p:spPr>
          <a:xfrm flipV="1">
            <a:off x="220762" y="1113064"/>
            <a:ext cx="8564690" cy="3810"/>
          </a:xfrm>
          <a:prstGeom prst="line">
            <a:avLst/>
          </a:prstGeom>
          <a:ln w="9525">
            <a:solidFill>
              <a:srgbClr val="D4A46B"/>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420613" y="6318957"/>
            <a:ext cx="1284987" cy="300082"/>
          </a:xfrm>
          <a:prstGeom prst="rect">
            <a:avLst/>
          </a:prstGeom>
          <a:noFill/>
        </p:spPr>
        <p:txBody>
          <a:bodyPr wrap="square" rtlCol="0">
            <a:spAutoFit/>
          </a:bodyPr>
          <a:lstStyle/>
          <a:p>
            <a:r>
              <a:rPr lang="en-AU" sz="1350" dirty="0" smtClean="0">
                <a:solidFill>
                  <a:srgbClr val="1268BD"/>
                </a:solidFill>
              </a:rPr>
              <a:t>MANAGED BY</a:t>
            </a:r>
            <a:endParaRPr lang="en-AU" sz="1350" dirty="0">
              <a:solidFill>
                <a:srgbClr val="1268BD"/>
              </a:solidFill>
            </a:endParaRPr>
          </a:p>
        </p:txBody>
      </p:sp>
      <p:pic>
        <p:nvPicPr>
          <p:cNvPr id="1026" name="Picture 2" descr="C:\Users\dse\Documents\Triple BL\Logos etc\Triple BL Legal logo v2.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8281" y="284342"/>
            <a:ext cx="805088" cy="68842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872339" y="141768"/>
            <a:ext cx="2381534" cy="830997"/>
          </a:xfrm>
          <a:prstGeom prst="rect">
            <a:avLst/>
          </a:prstGeom>
        </p:spPr>
        <p:txBody>
          <a:bodyPr wrap="square">
            <a:spAutoFit/>
          </a:bodyPr>
          <a:lstStyle/>
          <a:p>
            <a:r>
              <a:rPr lang="en-AU" sz="1600" b="1" dirty="0">
                <a:solidFill>
                  <a:schemeClr val="accent5">
                    <a:lumMod val="75000"/>
                  </a:schemeClr>
                </a:solidFill>
              </a:rPr>
              <a:t>Overturning aqua nullius: Securing Indigenous Water Rights in Australia</a:t>
            </a:r>
            <a:endParaRPr lang="en-AU" sz="1600" dirty="0"/>
          </a:p>
        </p:txBody>
      </p:sp>
      <p:sp>
        <p:nvSpPr>
          <p:cNvPr id="17" name="Title 1"/>
          <p:cNvSpPr txBox="1">
            <a:spLocks/>
          </p:cNvSpPr>
          <p:nvPr/>
        </p:nvSpPr>
        <p:spPr>
          <a:xfrm>
            <a:off x="740733" y="1137479"/>
            <a:ext cx="7886700" cy="67680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AU" sz="3200" b="1" dirty="0" smtClean="0">
                <a:solidFill>
                  <a:srgbClr val="002060"/>
                </a:solidFill>
              </a:rPr>
              <a:t>Human Rights for Saltwater &amp; Freshwater</a:t>
            </a:r>
          </a:p>
        </p:txBody>
      </p:sp>
      <p:sp>
        <p:nvSpPr>
          <p:cNvPr id="15" name="Content Placeholder 2"/>
          <p:cNvSpPr txBox="1">
            <a:spLocks/>
          </p:cNvSpPr>
          <p:nvPr/>
        </p:nvSpPr>
        <p:spPr>
          <a:xfrm>
            <a:off x="304740" y="1976511"/>
            <a:ext cx="4038600" cy="43434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Ø"/>
            </a:pPr>
            <a:r>
              <a:rPr lang="en-US" sz="2800" dirty="0" smtClean="0"/>
              <a:t> Lens of human rights</a:t>
            </a:r>
          </a:p>
          <a:p>
            <a:pPr algn="l">
              <a:buFont typeface="Wingdings" pitchFamily="2" charset="2"/>
              <a:buChar char="Ø"/>
            </a:pPr>
            <a:r>
              <a:rPr lang="en-US" sz="2800" dirty="0" smtClean="0"/>
              <a:t> UNDRIP Art. 25 “right to maintain &amp; strengthen … water”</a:t>
            </a:r>
          </a:p>
          <a:p>
            <a:pPr algn="l">
              <a:buFont typeface="Wingdings" pitchFamily="2" charset="2"/>
              <a:buChar char="Ø"/>
            </a:pPr>
            <a:r>
              <a:rPr lang="en-US" sz="2800" dirty="0" smtClean="0"/>
              <a:t> UNDRIP Art. 26 “right to own, develop, control &amp; use … water</a:t>
            </a:r>
          </a:p>
          <a:p>
            <a:pPr algn="l">
              <a:buFont typeface="Wingdings" pitchFamily="2" charset="2"/>
              <a:buChar char="Ø"/>
            </a:pPr>
            <a:r>
              <a:rPr lang="en-US" sz="2800" dirty="0" smtClean="0"/>
              <a:t> UNDRIP Art. 29 “recognition of cultural &amp; IP  … traditions …”</a:t>
            </a:r>
            <a:endParaRPr lang="en-US" sz="2800" dirty="0"/>
          </a:p>
        </p:txBody>
      </p:sp>
      <p:sp>
        <p:nvSpPr>
          <p:cNvPr id="18" name="Content Placeholder 3"/>
          <p:cNvSpPr txBox="1">
            <a:spLocks/>
          </p:cNvSpPr>
          <p:nvPr/>
        </p:nvSpPr>
        <p:spPr>
          <a:xfrm>
            <a:off x="4521930" y="1955672"/>
            <a:ext cx="4459917"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Ø"/>
            </a:pPr>
            <a:r>
              <a:rPr lang="en-US" dirty="0" smtClean="0"/>
              <a:t> Incorporation of human rights into NWI and domestic water regimes</a:t>
            </a:r>
          </a:p>
          <a:p>
            <a:pPr>
              <a:buFont typeface="Wingdings" pitchFamily="2" charset="2"/>
              <a:buChar char="Ø"/>
            </a:pPr>
            <a:r>
              <a:rPr lang="en-US" dirty="0" smtClean="0"/>
              <a:t> Increase substantive water rights</a:t>
            </a:r>
          </a:p>
          <a:p>
            <a:pPr>
              <a:buFont typeface="Wingdings" pitchFamily="2" charset="2"/>
              <a:buChar char="Ø"/>
            </a:pPr>
            <a:r>
              <a:rPr lang="en-US" dirty="0" smtClean="0"/>
              <a:t> </a:t>
            </a:r>
            <a:r>
              <a:rPr lang="en-US" dirty="0"/>
              <a:t>I</a:t>
            </a:r>
            <a:r>
              <a:rPr lang="en-US" dirty="0" smtClean="0"/>
              <a:t>nclude Aboriginal ontological frameworks in water policy &amp; law</a:t>
            </a:r>
          </a:p>
          <a:p>
            <a:pPr>
              <a:buFont typeface="Wingdings" pitchFamily="2" charset="2"/>
              <a:buChar char="Ø"/>
            </a:pPr>
            <a:r>
              <a:rPr lang="en-US" dirty="0" smtClean="0"/>
              <a:t> Constitutional Recognition </a:t>
            </a:r>
          </a:p>
        </p:txBody>
      </p:sp>
    </p:spTree>
    <p:extLst>
      <p:ext uri="{BB962C8B-B14F-4D97-AF65-F5344CB8AC3E}">
        <p14:creationId xmlns:p14="http://schemas.microsoft.com/office/powerpoint/2010/main" val="64714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585</TotalTime>
  <Words>1038</Words>
  <Application>Microsoft Office PowerPoint</Application>
  <PresentationFormat>On-screen Show (4:3)</PresentationFormat>
  <Paragraphs>111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Overturning aqua nullius: Securing Indigenous Water Rights in Australia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Tanushree Rao</dc:creator>
  <cp:lastModifiedBy>Marshall</cp:lastModifiedBy>
  <cp:revision>52</cp:revision>
  <dcterms:created xsi:type="dcterms:W3CDTF">2016-07-18T05:53:10Z</dcterms:created>
  <dcterms:modified xsi:type="dcterms:W3CDTF">2017-09-19T02:46:38Z</dcterms:modified>
</cp:coreProperties>
</file>