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3" r:id="rId4"/>
    <p:sldId id="285" r:id="rId5"/>
    <p:sldId id="286" r:id="rId6"/>
    <p:sldId id="287" r:id="rId7"/>
    <p:sldId id="289" r:id="rId8"/>
    <p:sldId id="291" r:id="rId9"/>
    <p:sldId id="292" r:id="rId10"/>
    <p:sldId id="301" r:id="rId11"/>
    <p:sldId id="302" r:id="rId12"/>
    <p:sldId id="297" r:id="rId13"/>
    <p:sldId id="298" r:id="rId14"/>
    <p:sldId id="299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67398"/>
  </p:normalViewPr>
  <p:slideViewPr>
    <p:cSldViewPr snapToGrid="0" snapToObjects="1">
      <p:cViewPr>
        <p:scale>
          <a:sx n="67" d="100"/>
          <a:sy n="67" d="100"/>
        </p:scale>
        <p:origin x="2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2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frederickbouckaert/Documents/Study/PhD/Paper%20One/Hypothetical%20indicator%20scor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3.xm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4.xm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5.xm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6.xm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7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ederickbouckaert/Documents/Study/PhD/Paper%20One/Hypothetical%20indicator%20scores.xlsx" TargetMode="External"/><Relationship Id="rId4" Type="http://schemas.openxmlformats.org/officeDocument/2006/relationships/chartUserShapes" Target="../drawings/drawing8.xm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(example!$F$2,example!$F$5,example!$F$8,example!$F$11)</c:f>
              <c:numCache>
                <c:formatCode>General</c:formatCode>
                <c:ptCount val="4"/>
                <c:pt idx="0">
                  <c:v>3.25</c:v>
                </c:pt>
                <c:pt idx="1">
                  <c:v>2.333333333333333</c:v>
                </c:pt>
                <c:pt idx="2">
                  <c:v>2.0</c:v>
                </c:pt>
                <c:pt idx="3">
                  <c:v>3.25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(example!$G$2,example!$G$5,example!$G$8,example!$G$11)</c:f>
              <c:numCache>
                <c:formatCode>General</c:formatCode>
                <c:ptCount val="4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054064"/>
        <c:axId val="825395008"/>
      </c:radarChart>
      <c:catAx>
        <c:axId val="817054064"/>
        <c:scaling>
          <c:orientation val="minMax"/>
        </c:scaling>
        <c:delete val="1"/>
        <c:axPos val="b"/>
        <c:majorTickMark val="none"/>
        <c:minorTickMark val="none"/>
        <c:tickLblPos val="nextTo"/>
        <c:crossAx val="825395008"/>
        <c:crosses val="autoZero"/>
        <c:auto val="1"/>
        <c:lblAlgn val="ctr"/>
        <c:lblOffset val="100"/>
        <c:noMultiLvlLbl val="0"/>
      </c:catAx>
      <c:valAx>
        <c:axId val="825395008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054064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135424446104"/>
          <c:y val="0.0802144298688194"/>
          <c:w val="0.589642560783337"/>
          <c:h val="0.796701704226931"/>
        </c:manualLayout>
      </c:layout>
      <c:radarChart>
        <c:radarStyle val="marker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example!$F$17:$F$20</c:f>
              <c:numCache>
                <c:formatCode>General</c:formatCode>
                <c:ptCount val="4"/>
                <c:pt idx="0">
                  <c:v>1.666666666666667</c:v>
                </c:pt>
                <c:pt idx="1">
                  <c:v>1.5</c:v>
                </c:pt>
                <c:pt idx="2">
                  <c:v>4.0</c:v>
                </c:pt>
                <c:pt idx="3">
                  <c:v>3.333333333333333</c:v>
                </c:pt>
              </c:numCache>
            </c:numRef>
          </c:val>
        </c:ser>
        <c:ser>
          <c:idx val="2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example!$G$17:$G$20</c:f>
              <c:numCache>
                <c:formatCode>General</c:formatCode>
                <c:ptCount val="4"/>
                <c:pt idx="0">
                  <c:v>3.0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ser>
          <c:idx val="0"/>
          <c:order val="2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example!$E$17:$E$20</c:f>
              <c:strCache>
                <c:ptCount val="4"/>
                <c:pt idx="0">
                  <c:v>water allocation</c:v>
                </c:pt>
                <c:pt idx="1">
                  <c:v>heterogeneity</c:v>
                </c:pt>
                <c:pt idx="2">
                  <c:v>recruitment and dispersal</c:v>
                </c:pt>
                <c:pt idx="3">
                  <c:v>transformation of material</c:v>
                </c:pt>
              </c:strCache>
            </c:strRef>
          </c:cat>
          <c:val>
            <c:numRef>
              <c:f>example!$F$17:$F$20</c:f>
              <c:numCache>
                <c:formatCode>General</c:formatCode>
                <c:ptCount val="4"/>
                <c:pt idx="0">
                  <c:v>1.666666666666667</c:v>
                </c:pt>
                <c:pt idx="1">
                  <c:v>1.5</c:v>
                </c:pt>
                <c:pt idx="2">
                  <c:v>4.0</c:v>
                </c:pt>
                <c:pt idx="3">
                  <c:v>3.333333333333333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802544"/>
        <c:axId val="738971920"/>
      </c:radarChart>
      <c:catAx>
        <c:axId val="67280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8971920"/>
        <c:crosses val="autoZero"/>
        <c:auto val="1"/>
        <c:lblAlgn val="ctr"/>
        <c:lblOffset val="100"/>
        <c:noMultiLvlLbl val="0"/>
      </c:catAx>
      <c:valAx>
        <c:axId val="738971920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02544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79698162729659"/>
          <c:y val="0.0694444444444444"/>
          <c:w val="0.883252405949256"/>
          <c:h val="0.830100612423447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38100">
                  <a:solidFill>
                    <a:schemeClr val="accent2"/>
                  </a:solidFill>
                </a:ln>
                <a:effectLst/>
              </c:spPr>
            </c:marker>
            <c:bubble3D val="0"/>
          </c:dPt>
          <c:xVal>
            <c:numRef>
              <c:f>example!$B$28:$E$28</c:f>
              <c:numCache>
                <c:formatCode>General</c:formatCode>
                <c:ptCount val="4"/>
                <c:pt idx="1">
                  <c:v>12.16666666666667</c:v>
                </c:pt>
                <c:pt idx="2">
                  <c:v>15.3</c:v>
                </c:pt>
              </c:numCache>
            </c:numRef>
          </c:xVal>
          <c:yVal>
            <c:numRef>
              <c:f>example!$B$29:$E$29</c:f>
              <c:numCache>
                <c:formatCode>General</c:formatCode>
                <c:ptCount val="4"/>
                <c:pt idx="1">
                  <c:v>8.0</c:v>
                </c:pt>
                <c:pt idx="2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732928"/>
        <c:axId val="853606992"/>
      </c:scatterChart>
      <c:valAx>
        <c:axId val="852732928"/>
        <c:scaling>
          <c:orientation val="minMax"/>
          <c:max val="2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606992"/>
        <c:crosses val="autoZero"/>
        <c:crossBetween val="midCat"/>
        <c:majorUnit val="2.0"/>
      </c:valAx>
      <c:valAx>
        <c:axId val="853606992"/>
        <c:scaling>
          <c:orientation val="minMax"/>
          <c:max val="2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732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('Yellow River'!$F$2,'Yellow River'!$F$5,'Yellow River'!$F$8,'Yellow River'!$F$11)</c:f>
              <c:numCache>
                <c:formatCode>General</c:formatCode>
                <c:ptCount val="4"/>
                <c:pt idx="0">
                  <c:v>2.75</c:v>
                </c:pt>
                <c:pt idx="1">
                  <c:v>2.0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('Yellow River'!$G$2,'Yellow River'!$G$5,'Yellow River'!$G$8,'Yellow River'!$G$11)</c:f>
              <c:numCache>
                <c:formatCode>General</c:formatCode>
                <c:ptCount val="4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38608"/>
        <c:axId val="671189152"/>
      </c:radarChart>
      <c:catAx>
        <c:axId val="676338608"/>
        <c:scaling>
          <c:orientation val="minMax"/>
        </c:scaling>
        <c:delete val="1"/>
        <c:axPos val="b"/>
        <c:numFmt formatCode="@" sourceLinked="1"/>
        <c:majorTickMark val="none"/>
        <c:minorTickMark val="none"/>
        <c:tickLblPos val="nextTo"/>
        <c:crossAx val="671189152"/>
        <c:crosses val="autoZero"/>
        <c:auto val="1"/>
        <c:lblAlgn val="ctr"/>
        <c:lblOffset val="100"/>
        <c:noMultiLvlLbl val="0"/>
      </c:catAx>
      <c:valAx>
        <c:axId val="671189152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33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'Yellow River'!$F$16:$F$19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2.25</c:v>
                </c:pt>
                <c:pt idx="3">
                  <c:v>2.333333333333333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'Yellow River'!$G$16:$G$19</c:f>
              <c:numCache>
                <c:formatCode>General</c:formatCode>
                <c:ptCount val="4"/>
                <c:pt idx="0">
                  <c:v>3.0</c:v>
                </c:pt>
                <c:pt idx="1">
                  <c:v>4.0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709856"/>
        <c:axId val="817467776"/>
      </c:radarChart>
      <c:catAx>
        <c:axId val="836709856"/>
        <c:scaling>
          <c:orientation val="minMax"/>
        </c:scaling>
        <c:delete val="1"/>
        <c:axPos val="b"/>
        <c:majorTickMark val="none"/>
        <c:minorTickMark val="none"/>
        <c:tickLblPos val="nextTo"/>
        <c:crossAx val="817467776"/>
        <c:crosses val="autoZero"/>
        <c:auto val="1"/>
        <c:lblAlgn val="ctr"/>
        <c:lblOffset val="100"/>
        <c:noMultiLvlLbl val="0"/>
      </c:catAx>
      <c:valAx>
        <c:axId val="817467776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Ebro!$F$16:$F$19</c:f>
              <c:numCache>
                <c:formatCode>General</c:formatCode>
                <c:ptCount val="4"/>
                <c:pt idx="0">
                  <c:v>2.75</c:v>
                </c:pt>
                <c:pt idx="1">
                  <c:v>2.25</c:v>
                </c:pt>
                <c:pt idx="2">
                  <c:v>2.5</c:v>
                </c:pt>
                <c:pt idx="3">
                  <c:v>3.0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Ebro!$G$16:$G$19</c:f>
              <c:numCache>
                <c:formatCode>General</c:formatCode>
                <c:ptCount val="4"/>
                <c:pt idx="0">
                  <c:v>3.666666666666666</c:v>
                </c:pt>
                <c:pt idx="1">
                  <c:v>3.25</c:v>
                </c:pt>
                <c:pt idx="2">
                  <c:v>3.5</c:v>
                </c:pt>
                <c:pt idx="3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209200"/>
        <c:axId val="825584400"/>
      </c:radarChart>
      <c:catAx>
        <c:axId val="817209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825584400"/>
        <c:crosses val="autoZero"/>
        <c:auto val="1"/>
        <c:lblAlgn val="ctr"/>
        <c:lblOffset val="100"/>
        <c:noMultiLvlLbl val="0"/>
      </c:catAx>
      <c:valAx>
        <c:axId val="825584400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20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Governance</a:t>
            </a:r>
          </a:p>
        </c:rich>
      </c:tx>
      <c:layout>
        <c:manualLayout>
          <c:xMode val="edge"/>
          <c:yMode val="edge"/>
          <c:x val="0.119290979792051"/>
          <c:y val="0.116544804441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Ebro!$F$1:$F$4</c:f>
              <c:numCache>
                <c:formatCode>General</c:formatCode>
                <c:ptCount val="4"/>
                <c:pt idx="0">
                  <c:v>2.25</c:v>
                </c:pt>
                <c:pt idx="1">
                  <c:v>3.5</c:v>
                </c:pt>
                <c:pt idx="2">
                  <c:v>3.5</c:v>
                </c:pt>
                <c:pt idx="3">
                  <c:v>2.75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Ebro!$G$1:$G$4</c:f>
              <c:numCache>
                <c:formatCode>General</c:formatCode>
                <c:ptCount val="4"/>
                <c:pt idx="0">
                  <c:v>3.75</c:v>
                </c:pt>
                <c:pt idx="1">
                  <c:v>4.0</c:v>
                </c:pt>
                <c:pt idx="2">
                  <c:v>3.666666666666666</c:v>
                </c:pt>
                <c:pt idx="3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586000"/>
        <c:axId val="855081344"/>
      </c:radarChart>
      <c:catAx>
        <c:axId val="676586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855081344"/>
        <c:crosses val="autoZero"/>
        <c:auto val="1"/>
        <c:lblAlgn val="ctr"/>
        <c:lblOffset val="100"/>
        <c:noMultiLvlLbl val="0"/>
      </c:catAx>
      <c:valAx>
        <c:axId val="855081344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58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'Sao Francisco'!$F$16:$F$19</c:f>
              <c:numCache>
                <c:formatCode>General</c:formatCode>
                <c:ptCount val="4"/>
                <c:pt idx="0">
                  <c:v>2.25</c:v>
                </c:pt>
                <c:pt idx="1">
                  <c:v>2.75</c:v>
                </c:pt>
                <c:pt idx="2">
                  <c:v>2.5</c:v>
                </c:pt>
                <c:pt idx="3">
                  <c:v>2.75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'Sao Francisco'!$G$16:$G$19</c:f>
              <c:numCache>
                <c:formatCode>General</c:formatCode>
                <c:ptCount val="4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498464"/>
        <c:axId val="820314848"/>
      </c:radarChart>
      <c:catAx>
        <c:axId val="813498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820314848"/>
        <c:crosses val="autoZero"/>
        <c:auto val="1"/>
        <c:lblAlgn val="ctr"/>
        <c:lblOffset val="100"/>
        <c:noMultiLvlLbl val="0"/>
      </c:catAx>
      <c:valAx>
        <c:axId val="820314848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4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'Sao Francisco'!$F$1:$F$4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3.0</c:v>
                </c:pt>
                <c:pt idx="3">
                  <c:v>2.75</c:v>
                </c:pt>
              </c:numCache>
            </c:numRef>
          </c:val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'Sao Francisco'!$G$1:$G$4</c:f>
              <c:numCache>
                <c:formatCode>General</c:formatCode>
                <c:ptCount val="4"/>
                <c:pt idx="0">
                  <c:v>3.75</c:v>
                </c:pt>
                <c:pt idx="1">
                  <c:v>3.666666666666666</c:v>
                </c:pt>
                <c:pt idx="2">
                  <c:v>3.0</c:v>
                </c:pt>
                <c:pt idx="3">
                  <c:v>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113808"/>
        <c:axId val="817859840"/>
      </c:radarChart>
      <c:catAx>
        <c:axId val="833113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817859840"/>
        <c:crosses val="autoZero"/>
        <c:auto val="1"/>
        <c:lblAlgn val="ctr"/>
        <c:lblOffset val="100"/>
        <c:noMultiLvlLbl val="0"/>
      </c:catAx>
      <c:valAx>
        <c:axId val="817859840"/>
        <c:scaling>
          <c:orientation val="minMax"/>
          <c:max val="5.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11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0.38264</cdr:x>
      <cdr:y>0</cdr:y>
    </cdr:from>
    <cdr:to>
      <cdr:x>0.7039</cdr:x>
      <cdr:y>0.11999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4384" y="0"/>
          <a:ext cx="1548547" cy="42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connectivity</a:t>
          </a:r>
        </a:p>
      </cdr:txBody>
    </cdr:sp>
  </cdr:relSizeAnchor>
  <cdr:relSizeAnchor xmlns:cdr="http://schemas.openxmlformats.org/drawingml/2006/chartDrawing">
    <cdr:from>
      <cdr:x>0.7039</cdr:x>
      <cdr:y>0.45834</cdr:y>
    </cdr:from>
    <cdr:to>
      <cdr:x>1</cdr:x>
      <cdr:y>0.5513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2932" y="1635148"/>
          <a:ext cx="1427226" cy="331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structuring</a:t>
          </a:r>
        </a:p>
      </cdr:txBody>
    </cdr:sp>
  </cdr:relSizeAnchor>
  <cdr:relSizeAnchor xmlns:cdr="http://schemas.openxmlformats.org/drawingml/2006/chartDrawing">
    <cdr:from>
      <cdr:x>0.01107</cdr:x>
      <cdr:y>0.44444</cdr:y>
    </cdr:from>
    <cdr:to>
      <cdr:x>0.23607</cdr:x>
      <cdr:y>0.55555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962" y="1540323"/>
          <a:ext cx="1055732" cy="385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learning</a:t>
          </a:r>
        </a:p>
      </cdr:txBody>
    </cdr:sp>
  </cdr:relSizeAnchor>
  <cdr:relSizeAnchor xmlns:cdr="http://schemas.openxmlformats.org/drawingml/2006/chartDrawing">
    <cdr:from>
      <cdr:x>0.39811</cdr:x>
      <cdr:y>0.90741</cdr:y>
    </cdr:from>
    <cdr:to>
      <cdr:x>0.77588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67972" y="3144833"/>
          <a:ext cx="1772550" cy="320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steering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0.34547</cdr:x>
      <cdr:y>0.00515</cdr:y>
    </cdr:from>
    <cdr:to>
      <cdr:x>0.7198</cdr:x>
      <cdr:y>0.14293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5304" y="18373"/>
          <a:ext cx="1804426" cy="491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w</a:t>
          </a:r>
          <a:r>
            <a:rPr lang="en-US" sz="1800" b="1" dirty="0" smtClean="0"/>
            <a:t>ater allocation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0.07079</cdr:x>
      <cdr:y>0.48611</cdr:y>
    </cdr:from>
    <cdr:to>
      <cdr:x>0.28452</cdr:x>
      <cdr:y>0.56634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650" y="1333500"/>
          <a:ext cx="977154" cy="220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learning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0.36032</cdr:x>
      <cdr:y>0</cdr:y>
    </cdr:from>
    <cdr:to>
      <cdr:x>0.6748</cdr:x>
      <cdr:y>0.13464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7397" y="0"/>
          <a:ext cx="143780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connectivity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0.6748</cdr:x>
      <cdr:y>0.5</cdr:y>
    </cdr:from>
    <cdr:to>
      <cdr:x>0.95833</cdr:x>
      <cdr:y>0.59412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85204" y="1371603"/>
          <a:ext cx="1296281" cy="25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structuring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0.41747</cdr:x>
      <cdr:y>0.8599</cdr:y>
    </cdr:from>
    <cdr:to>
      <cdr:x>0.63691</cdr:x>
      <cdr:y>0.94786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08676" y="2358868"/>
          <a:ext cx="1003280" cy="24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steering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0.4998</cdr:x>
      <cdr:y>0.69402</cdr:y>
    </cdr:from>
    <cdr:to>
      <cdr:x>0.4998</cdr:x>
      <cdr:y>0.85511</cdr:y>
    </cdr:to>
    <cdr:cxnSp macro="">
      <cdr:nvCxnSpPr>
        <cdr:cNvPr id="9" name="Straight Arrow Connector 8"/>
        <cdr:cNvCxnSpPr/>
      </cdr:nvCxnSpPr>
      <cdr:spPr>
        <a:xfrm xmlns:a="http://schemas.openxmlformats.org/drawingml/2006/main">
          <a:off x="2285094" y="1903822"/>
          <a:ext cx="0" cy="441925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0.60675</cdr:x>
      <cdr:y>0.5</cdr:y>
    </cdr:from>
    <cdr:to>
      <cdr:x>0.7123</cdr:x>
      <cdr:y>0.5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2774044" y="1371600"/>
          <a:ext cx="482600" cy="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0.30169</cdr:x>
      <cdr:y>0</cdr:y>
    </cdr:from>
    <cdr:to>
      <cdr:x>0.69831</cdr:x>
      <cdr:y>0.10506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9332" y="0"/>
          <a:ext cx="1813336" cy="2881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</a:rPr>
            <a:t>water allocation</a:t>
          </a:r>
          <a:endParaRPr lang="en-US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0.64365</cdr:x>
      <cdr:y>0.51852</cdr:y>
    </cdr:from>
    <cdr:to>
      <cdr:x>0.98611</cdr:x>
      <cdr:y>0.619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2772" y="1422404"/>
          <a:ext cx="1565723" cy="275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heterogeneity</a:t>
          </a:r>
          <a:endParaRPr lang="en-US" sz="1800" b="1"/>
        </a:p>
      </cdr:txBody>
    </cdr:sp>
  </cdr:relSizeAnchor>
  <cdr:relSizeAnchor xmlns:cdr="http://schemas.openxmlformats.org/drawingml/2006/chartDrawing">
    <cdr:from>
      <cdr:x>0.37031</cdr:x>
      <cdr:y>0.84162</cdr:y>
    </cdr:from>
    <cdr:to>
      <cdr:x>0.71346</cdr:x>
      <cdr:y>0.93849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93055" y="2308733"/>
          <a:ext cx="1568892" cy="26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recruitment</a:t>
          </a:r>
          <a:endParaRPr lang="en-US" sz="1800" b="1"/>
        </a:p>
      </cdr:txBody>
    </cdr:sp>
  </cdr:relSizeAnchor>
  <cdr:relSizeAnchor xmlns:cdr="http://schemas.openxmlformats.org/drawingml/2006/chartDrawing">
    <cdr:from>
      <cdr:x>0</cdr:x>
      <cdr:y>0.44337</cdr:y>
    </cdr:from>
    <cdr:to>
      <cdr:x>0.37421</cdr:x>
      <cdr:y>0.67898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7458528" y="1216259"/>
          <a:ext cx="1710877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Transformation of material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0.50198</cdr:x>
      <cdr:y>0.22317</cdr:y>
    </cdr:from>
    <cdr:to>
      <cdr:x>0.50198</cdr:x>
      <cdr:y>0.32039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2295072" y="612197"/>
          <a:ext cx="0" cy="266700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0.33131</cdr:x>
      <cdr:y>0.02058</cdr:y>
    </cdr:from>
    <cdr:to>
      <cdr:x>0.68038</cdr:x>
      <cdr:y>0.06775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8517" y="64829"/>
          <a:ext cx="1726315" cy="1485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</a:rPr>
            <a:t>water allocation</a:t>
          </a:r>
          <a:endParaRPr lang="en-US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0.6843</cdr:x>
      <cdr:y>0.45193</cdr:y>
    </cdr:from>
    <cdr:to>
      <cdr:x>0.99734</cdr:x>
      <cdr:y>0.53056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215" y="1423397"/>
          <a:ext cx="1548136" cy="247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heterogeneity</a:t>
          </a:r>
          <a:endParaRPr lang="en-US" sz="1800" b="1"/>
        </a:p>
      </cdr:txBody>
    </cdr:sp>
  </cdr:relSizeAnchor>
  <cdr:relSizeAnchor xmlns:cdr="http://schemas.openxmlformats.org/drawingml/2006/chartDrawing">
    <cdr:from>
      <cdr:x>0.35736</cdr:x>
      <cdr:y>0.85744</cdr:y>
    </cdr:from>
    <cdr:to>
      <cdr:x>0.64264</cdr:x>
      <cdr:y>0.98245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67347" y="2700589"/>
          <a:ext cx="1410833" cy="393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recruitment</a:t>
          </a:r>
          <a:endParaRPr lang="en-US" sz="1800" b="1"/>
        </a:p>
      </cdr:txBody>
    </cdr:sp>
  </cdr:relSizeAnchor>
  <cdr:relSizeAnchor xmlns:cdr="http://schemas.openxmlformats.org/drawingml/2006/chartDrawing">
    <cdr:from>
      <cdr:x>0.01311</cdr:x>
      <cdr:y>0.42794</cdr:y>
    </cdr:from>
    <cdr:to>
      <cdr:x>0.36364</cdr:x>
      <cdr:y>0.63317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841" y="1347847"/>
          <a:ext cx="1733561" cy="6463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Transformation of material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0.0689</cdr:x>
      <cdr:y>0.095</cdr:y>
    </cdr:from>
    <cdr:to>
      <cdr:x>0.36917</cdr:x>
      <cdr:y>0.21226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0738" y="299213"/>
          <a:ext cx="14849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Step 1</a:t>
          </a:r>
          <a:endParaRPr lang="en-US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0.38265</cdr:x>
      <cdr:y>0.05623</cdr:y>
    </cdr:from>
    <cdr:to>
      <cdr:x>0.66907</cdr:x>
      <cdr:y>0.15251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2417" y="183819"/>
          <a:ext cx="1416499" cy="314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connectivity</a:t>
          </a:r>
        </a:p>
      </cdr:txBody>
    </cdr:sp>
  </cdr:relSizeAnchor>
  <cdr:relSizeAnchor xmlns:cdr="http://schemas.openxmlformats.org/drawingml/2006/chartDrawing">
    <cdr:from>
      <cdr:x>0.71942</cdr:x>
      <cdr:y>0.5</cdr:y>
    </cdr:from>
    <cdr:to>
      <cdr:x>0.96858</cdr:x>
      <cdr:y>0.58513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57932" y="1634565"/>
          <a:ext cx="1232208" cy="278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structuring</a:t>
          </a:r>
        </a:p>
      </cdr:txBody>
    </cdr:sp>
  </cdr:relSizeAnchor>
  <cdr:relSizeAnchor xmlns:cdr="http://schemas.openxmlformats.org/drawingml/2006/chartDrawing">
    <cdr:from>
      <cdr:x>0.05303</cdr:x>
      <cdr:y>0.49326</cdr:y>
    </cdr:from>
    <cdr:to>
      <cdr:x>0.27583</cdr:x>
      <cdr:y>0.59415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2282" y="1612540"/>
          <a:ext cx="1101833" cy="32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learning</a:t>
          </a:r>
        </a:p>
      </cdr:txBody>
    </cdr:sp>
  </cdr:relSizeAnchor>
  <cdr:relSizeAnchor xmlns:cdr="http://schemas.openxmlformats.org/drawingml/2006/chartDrawing">
    <cdr:from>
      <cdr:x>0.42112</cdr:x>
      <cdr:y>0.89061</cdr:y>
    </cdr:from>
    <cdr:to>
      <cdr:x>0.62399</cdr:x>
      <cdr:y>0.96442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2651" y="2911533"/>
          <a:ext cx="1003300" cy="241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steering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0.49216</cdr:x>
      <cdr:y>0.21575</cdr:y>
    </cdr:from>
    <cdr:to>
      <cdr:x>0.49216</cdr:x>
      <cdr:y>0.36894</cdr:y>
    </cdr:to>
    <cdr:cxnSp macro="">
      <cdr:nvCxnSpPr>
        <cdr:cNvPr id="7" name="Straight Arrow Connector 6"/>
        <cdr:cNvCxnSpPr/>
      </cdr:nvCxnSpPr>
      <cdr:spPr>
        <a:xfrm xmlns:a="http://schemas.openxmlformats.org/drawingml/2006/main" flipV="1">
          <a:off x="2433982" y="705323"/>
          <a:ext cx="0" cy="500788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0.07938</cdr:x>
      <cdr:y>0.12846</cdr:y>
    </cdr:from>
    <cdr:to>
      <cdr:x>0.29124</cdr:x>
      <cdr:y>0.24144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2579" y="419954"/>
          <a:ext cx="104775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Step 2</a:t>
          </a:r>
          <a:endParaRPr lang="en-US" b="1" i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0.34889</cdr:x>
      <cdr:y>0.02458</cdr:y>
    </cdr:from>
    <cdr:to>
      <cdr:x>0.73856</cdr:x>
      <cdr:y>0.14775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3377" y="76577"/>
          <a:ext cx="1902527" cy="383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</a:rPr>
            <a:t>water allocation</a:t>
          </a:r>
          <a:endParaRPr lang="en-US" sz="1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0.66466</cdr:x>
      <cdr:y>0.4254</cdr:y>
    </cdr:from>
    <cdr:to>
      <cdr:x>0.99406</cdr:x>
      <cdr:y>0.52578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5071" y="1325242"/>
          <a:ext cx="1608225" cy="312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heterogeneity</a:t>
          </a:r>
          <a:endParaRPr lang="en-US" sz="1800" b="1"/>
        </a:p>
      </cdr:txBody>
    </cdr:sp>
  </cdr:relSizeAnchor>
  <cdr:relSizeAnchor xmlns:cdr="http://schemas.openxmlformats.org/drawingml/2006/chartDrawing">
    <cdr:from>
      <cdr:x>0.38079</cdr:x>
      <cdr:y>0.84842</cdr:y>
    </cdr:from>
    <cdr:to>
      <cdr:x>0.66231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59160" y="2643050"/>
          <a:ext cx="1374427" cy="472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smtClean="0"/>
            <a:t>recruitment</a:t>
          </a:r>
          <a:endParaRPr lang="en-US" sz="1800" b="1"/>
        </a:p>
      </cdr:txBody>
    </cdr:sp>
  </cdr:relSizeAnchor>
  <cdr:relSizeAnchor xmlns:cdr="http://schemas.openxmlformats.org/drawingml/2006/chartDrawing">
    <cdr:from>
      <cdr:x>0</cdr:x>
      <cdr:y>0.39626</cdr:y>
    </cdr:from>
    <cdr:to>
      <cdr:x>0.38562</cdr:x>
      <cdr:y>0.60374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-6937828" y="1234462"/>
          <a:ext cx="188271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Transformation of material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0.09337</cdr:x>
      <cdr:y>0.11648</cdr:y>
    </cdr:from>
    <cdr:to>
      <cdr:x>0.39752</cdr:x>
      <cdr:y>0.23504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5839" y="362870"/>
          <a:ext cx="148499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Step 1</a:t>
          </a:r>
          <a:endParaRPr lang="en-US" b="1" i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0.36434</cdr:x>
      <cdr:y>0.01206</cdr:y>
    </cdr:from>
    <cdr:to>
      <cdr:x>0.65323</cdr:x>
      <cdr:y>0.10929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8805" y="33939"/>
          <a:ext cx="1410452" cy="273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connectivity</a:t>
          </a:r>
        </a:p>
      </cdr:txBody>
    </cdr:sp>
  </cdr:relSizeAnchor>
  <cdr:relSizeAnchor xmlns:cdr="http://schemas.openxmlformats.org/drawingml/2006/chartDrawing">
    <cdr:from>
      <cdr:x>0.70939</cdr:x>
      <cdr:y>0.41457</cdr:y>
    </cdr:from>
    <cdr:to>
      <cdr:x>0.96673</cdr:x>
      <cdr:y>0.49987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3473" y="1166465"/>
          <a:ext cx="1256403" cy="240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structuring</a:t>
          </a:r>
        </a:p>
      </cdr:txBody>
    </cdr:sp>
  </cdr:relSizeAnchor>
  <cdr:relSizeAnchor xmlns:cdr="http://schemas.openxmlformats.org/drawingml/2006/chartDrawing">
    <cdr:from>
      <cdr:x>0.38675</cdr:x>
      <cdr:y>0.82644</cdr:y>
    </cdr:from>
    <cdr:to>
      <cdr:x>0.70342</cdr:x>
      <cdr:y>0.89593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88256" y="2325317"/>
          <a:ext cx="1546083" cy="195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steering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0.08526</cdr:x>
      <cdr:y>0.42588</cdr:y>
    </cdr:from>
    <cdr:to>
      <cdr:x>0.30454</cdr:x>
      <cdr:y>0.55394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6266" y="1198272"/>
          <a:ext cx="1070579" cy="360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learning</a:t>
          </a:r>
        </a:p>
      </cdr:txBody>
    </cdr:sp>
  </cdr:relSizeAnchor>
  <cdr:relSizeAnchor xmlns:cdr="http://schemas.openxmlformats.org/drawingml/2006/chartDrawing">
    <cdr:from>
      <cdr:x>0.09434</cdr:x>
      <cdr:y>0.11493</cdr:y>
    </cdr:from>
    <cdr:to>
      <cdr:x>0.30894</cdr:x>
      <cdr:y>0.24619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0605" y="323370"/>
          <a:ext cx="104775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i="1" dirty="0" smtClean="0"/>
            <a:t>Step 2</a:t>
          </a:r>
          <a:endParaRPr lang="en-US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EA2E7-6986-2947-BB32-903CC96DD3A1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A2EE7-B5B0-7F44-8306-5D4552E8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1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0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1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7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60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4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1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4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2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A2EE7-B5B0-7F44-8306-5D4552E81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4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2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2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8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D934-3472-934E-97C5-F52176F94CED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88B5-97DA-2D40-B9D0-D39ABF338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chart" Target="../charts/chart8.xml"/><Relationship Id="rId7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jpg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828" y="1770743"/>
            <a:ext cx="9107859" cy="18160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The </a:t>
            </a:r>
            <a:r>
              <a:rPr lang="en-US" sz="4400" b="1" dirty="0"/>
              <a:t>role of River Basin Organizations in sustainable management of river basins: case studies from around the world.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98054"/>
            <a:ext cx="5916168" cy="170097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mtClean="0"/>
              <a:t>Frederick </a:t>
            </a:r>
            <a:r>
              <a:rPr lang="en-US" dirty="0" smtClean="0"/>
              <a:t>Bouckaert</a:t>
            </a:r>
          </a:p>
          <a:p>
            <a:pPr algn="l"/>
            <a:r>
              <a:rPr lang="en-US" dirty="0" smtClean="0"/>
              <a:t>PhD Candidate </a:t>
            </a:r>
          </a:p>
          <a:p>
            <a:pPr algn="l"/>
            <a:r>
              <a:rPr lang="en-US" dirty="0" smtClean="0"/>
              <a:t>School of Earth and Environmental Sciences </a:t>
            </a:r>
          </a:p>
          <a:p>
            <a:pPr algn="l"/>
            <a:r>
              <a:rPr lang="en-US" dirty="0" smtClean="0"/>
              <a:t>University of Queensland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19166"/>
          <a:stretch/>
        </p:blipFill>
        <p:spPr>
          <a:xfrm>
            <a:off x="228604" y="1150256"/>
            <a:ext cx="7178848" cy="3752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8" y="4169188"/>
            <a:ext cx="3084197" cy="21881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 flipV="1">
            <a:off x="580571" y="1465943"/>
            <a:ext cx="928915" cy="288834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69029" y="4513943"/>
            <a:ext cx="3222171" cy="55154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7529776" y="1121364"/>
            <a:ext cx="4320094" cy="49917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Longest river in Spain: 928 km</a:t>
            </a:r>
          </a:p>
          <a:p>
            <a:pPr algn="l"/>
            <a:r>
              <a:rPr lang="en-US" dirty="0" smtClean="0"/>
              <a:t>Catchment: 85,550 km2 </a:t>
            </a:r>
          </a:p>
          <a:p>
            <a:pPr algn="l"/>
            <a:r>
              <a:rPr lang="en-US" dirty="0" smtClean="0"/>
              <a:t>Annual discharge: 14,623hm3</a:t>
            </a:r>
          </a:p>
          <a:p>
            <a:pPr algn="l"/>
            <a:r>
              <a:rPr lang="en-US" dirty="0" smtClean="0"/>
              <a:t>Mean annual flow: 423 m3/s</a:t>
            </a:r>
          </a:p>
          <a:p>
            <a:pPr algn="l"/>
            <a:r>
              <a:rPr lang="en-US" dirty="0" smtClean="0"/>
              <a:t>Highly variable climate with five different regions</a:t>
            </a:r>
          </a:p>
          <a:p>
            <a:pPr algn="l"/>
            <a:r>
              <a:rPr lang="en-US" dirty="0" smtClean="0"/>
              <a:t>Several provinces requiring National governance and EU compliance</a:t>
            </a:r>
          </a:p>
          <a:p>
            <a:pPr algn="l"/>
            <a:r>
              <a:rPr lang="en-US" dirty="0" smtClean="0"/>
              <a:t>Strong top-down complex regulatory approach; stakeholder engagement enshrined in law.</a:t>
            </a:r>
          </a:p>
          <a:p>
            <a:pPr algn="l"/>
            <a:r>
              <a:rPr lang="en-US" dirty="0" smtClean="0"/>
              <a:t>Second Basin Plan 2014 </a:t>
            </a:r>
          </a:p>
          <a:p>
            <a:pPr algn="l"/>
            <a:r>
              <a:rPr lang="en-US" dirty="0" smtClean="0"/>
              <a:t>Water transfer plans reason for water conflicts between provinces and national government; RBO is being challenged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0114" y="290286"/>
            <a:ext cx="352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Ebro River Basin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167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41257" y="1042262"/>
            <a:ext cx="6545943" cy="55243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 smtClean="0"/>
              <a:t>Example: </a:t>
            </a:r>
            <a:r>
              <a:rPr lang="en-US" sz="3300" b="1" dirty="0" smtClean="0">
                <a:solidFill>
                  <a:schemeClr val="accent1"/>
                </a:solidFill>
              </a:rPr>
              <a:t>water allocation</a:t>
            </a:r>
            <a:r>
              <a:rPr lang="en-US" sz="3300" dirty="0" smtClean="0">
                <a:solidFill>
                  <a:schemeClr val="accent1"/>
                </a:solidFill>
              </a:rPr>
              <a:t> </a:t>
            </a:r>
            <a:r>
              <a:rPr lang="en-US" sz="3300" dirty="0" smtClean="0"/>
              <a:t>is driven by </a:t>
            </a:r>
            <a:r>
              <a:rPr lang="en-US" sz="3300" b="1" i="1" dirty="0" smtClean="0"/>
              <a:t>groundwater connectivity </a:t>
            </a:r>
            <a:r>
              <a:rPr lang="en-US" sz="3300" dirty="0" smtClean="0"/>
              <a:t>in this case. To improve sustainable management, we need to consider improving </a:t>
            </a:r>
            <a:r>
              <a:rPr lang="en-US" sz="3300" b="1" dirty="0" smtClean="0"/>
              <a:t>stakeholder connectivity</a:t>
            </a:r>
            <a:r>
              <a:rPr lang="en-US" sz="3300" dirty="0" smtClean="0"/>
              <a:t>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 smtClean="0"/>
              <a:t>Improving collaboration </a:t>
            </a:r>
            <a:r>
              <a:rPr lang="en-US" sz="3300" b="1" i="1" dirty="0" smtClean="0"/>
              <a:t>strength </a:t>
            </a:r>
            <a:r>
              <a:rPr lang="en-US" sz="3300" dirty="0" smtClean="0"/>
              <a:t>by restoring trust</a:t>
            </a:r>
            <a:endParaRPr lang="en-US" sz="3300" b="1" dirty="0" smtClean="0"/>
          </a:p>
          <a:p>
            <a:pPr marL="457200" indent="-457200" algn="l">
              <a:buFont typeface="Arial" charset="0"/>
              <a:buChar char="•"/>
            </a:pPr>
            <a:r>
              <a:rPr lang="en-US" sz="3300" dirty="0" smtClean="0"/>
              <a:t>Through greater </a:t>
            </a:r>
            <a:r>
              <a:rPr lang="en-US" sz="3300" b="1" i="1" dirty="0" smtClean="0"/>
              <a:t>transparency </a:t>
            </a:r>
            <a:r>
              <a:rPr lang="en-US" sz="3300" dirty="0" smtClean="0"/>
              <a:t>(reducing institutional complexity?)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300" dirty="0" smtClean="0"/>
              <a:t>improving </a:t>
            </a:r>
            <a:r>
              <a:rPr lang="en-US" sz="3300" b="1" i="1" dirty="0" smtClean="0"/>
              <a:t>clarity of roles </a:t>
            </a:r>
            <a:r>
              <a:rPr lang="en-US" sz="3300" dirty="0" smtClean="0"/>
              <a:t>and responsibilities (for water allocation planning)</a:t>
            </a:r>
          </a:p>
          <a:p>
            <a:pPr marL="457200" indent="-457200" algn="l">
              <a:buFont typeface="Arial" charset="0"/>
              <a:buChar char="•"/>
            </a:pPr>
            <a:endParaRPr lang="en-US" sz="330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41257" y="170689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Ebro Basin</a:t>
            </a:r>
            <a:endParaRPr lang="en-US" sz="2800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730493"/>
              </p:ext>
            </p:extLst>
          </p:nvPr>
        </p:nvGraphicFramePr>
        <p:xfrm>
          <a:off x="185057" y="3460749"/>
          <a:ext cx="4945528" cy="314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79202"/>
              </p:ext>
            </p:extLst>
          </p:nvPr>
        </p:nvGraphicFramePr>
        <p:xfrm>
          <a:off x="213968" y="89289"/>
          <a:ext cx="4945529" cy="326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2628900" y="3924300"/>
            <a:ext cx="19050" cy="3238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8427"/>
            <a:ext cx="4381519" cy="5976938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71500" y="1157965"/>
            <a:ext cx="6743700" cy="418576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Length:</a:t>
            </a:r>
            <a:r>
              <a:rPr lang="en-US" dirty="0" smtClean="0"/>
              <a:t> </a:t>
            </a:r>
            <a:r>
              <a:rPr lang="cs-CZ" dirty="0" smtClean="0"/>
              <a:t>2,830 km</a:t>
            </a:r>
          </a:p>
          <a:p>
            <a:pPr algn="l"/>
            <a:r>
              <a:rPr lang="cs-CZ" b="1" dirty="0" smtClean="0"/>
              <a:t>Catchment: </a:t>
            </a:r>
            <a:r>
              <a:rPr lang="en-US" dirty="0" smtClean="0"/>
              <a:t>641,000 km</a:t>
            </a:r>
            <a:r>
              <a:rPr lang="en-US" baseline="30000" dirty="0" smtClean="0"/>
              <a:t>2</a:t>
            </a:r>
          </a:p>
          <a:p>
            <a:pPr algn="l"/>
            <a:r>
              <a:rPr lang="en-US" b="1" dirty="0" smtClean="0"/>
              <a:t>55 million inhabitants, </a:t>
            </a:r>
            <a:r>
              <a:rPr lang="en-US" dirty="0" smtClean="0"/>
              <a:t>largest river entirely in Brazil</a:t>
            </a:r>
          </a:p>
          <a:p>
            <a:pPr algn="l"/>
            <a:r>
              <a:rPr lang="en-US" b="1" dirty="0" smtClean="0"/>
              <a:t>Mean annual flow: </a:t>
            </a:r>
            <a:r>
              <a:rPr lang="fi-FI" dirty="0" smtClean="0"/>
              <a:t>2,943 m</a:t>
            </a:r>
            <a:r>
              <a:rPr lang="fi-FI" baseline="30000" dirty="0" smtClean="0"/>
              <a:t>3</a:t>
            </a:r>
            <a:r>
              <a:rPr lang="fi-FI" dirty="0" smtClean="0"/>
              <a:t>/s</a:t>
            </a:r>
          </a:p>
          <a:p>
            <a:pPr algn="l"/>
            <a:r>
              <a:rPr lang="fi-FI" b="1" dirty="0" smtClean="0"/>
              <a:t>Transfer of São Francisco River</a:t>
            </a:r>
            <a:r>
              <a:rPr lang="fi-FI" dirty="0" smtClean="0"/>
              <a:t> is a large-scale interbasin transfer to the states of Cerea, Rio Grande do Norte, Paraiba and Pernambuco. </a:t>
            </a:r>
          </a:p>
          <a:p>
            <a:pPr algn="l"/>
            <a:r>
              <a:rPr lang="fi-FI" b="1" dirty="0" smtClean="0"/>
              <a:t>Legal stakeholder representation</a:t>
            </a:r>
            <a:r>
              <a:rPr lang="fi-FI" dirty="0" smtClean="0"/>
              <a:t>, but</a:t>
            </a:r>
            <a:r>
              <a:rPr lang="is-IS" dirty="0" smtClean="0"/>
              <a:t>…</a:t>
            </a:r>
            <a:r>
              <a:rPr lang="fi-FI" dirty="0" smtClean="0"/>
              <a:t> </a:t>
            </a:r>
          </a:p>
          <a:p>
            <a:pPr algn="l"/>
            <a:r>
              <a:rPr lang="fi-FI" dirty="0" smtClean="0"/>
              <a:t>Decision-making process is challenged: </a:t>
            </a:r>
            <a:r>
              <a:rPr lang="fi-FI" b="1" dirty="0" smtClean="0"/>
              <a:t>power imbalance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13413" y="402914"/>
            <a:ext cx="394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fi-FI" sz="2800" b="1" dirty="0" err="1"/>
              <a:t>ã</a:t>
            </a:r>
            <a:r>
              <a:rPr lang="en-US" sz="2800" b="1" dirty="0" smtClean="0"/>
              <a:t>o Francisco River Basin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18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0762" y="1158359"/>
            <a:ext cx="6468250" cy="513014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Example: </a:t>
            </a:r>
            <a:r>
              <a:rPr lang="en-US" b="1" dirty="0" smtClean="0">
                <a:solidFill>
                  <a:schemeClr val="accent1"/>
                </a:solidFill>
              </a:rPr>
              <a:t>water allocation </a:t>
            </a:r>
            <a:r>
              <a:rPr lang="en-US" dirty="0" smtClean="0"/>
              <a:t>(security and tenure) for small landholders becomes priority objective. In order to improve this, two governance dimensions need to be addressed:</a:t>
            </a:r>
          </a:p>
          <a:p>
            <a:pPr algn="l"/>
            <a:r>
              <a:rPr lang="en-US" b="1" dirty="0" smtClean="0"/>
              <a:t>Structuring</a:t>
            </a:r>
            <a:r>
              <a:rPr lang="en-US" dirty="0" smtClean="0"/>
              <a:t>: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i="1" dirty="0" smtClean="0"/>
              <a:t>Accountability</a:t>
            </a:r>
            <a:r>
              <a:rPr lang="en-US" dirty="0" smtClean="0"/>
              <a:t> of government decision making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i="1" dirty="0" smtClean="0"/>
              <a:t>Modularity</a:t>
            </a:r>
            <a:r>
              <a:rPr lang="en-US" i="1" dirty="0" smtClean="0"/>
              <a:t>:</a:t>
            </a:r>
            <a:r>
              <a:rPr lang="en-US" dirty="0" smtClean="0"/>
              <a:t> decentralizing means less emphasis on technical, command &amp; control approach</a:t>
            </a:r>
          </a:p>
          <a:p>
            <a:pPr algn="l"/>
            <a:r>
              <a:rPr lang="en-US" b="1" dirty="0" smtClean="0"/>
              <a:t>Connectivity</a:t>
            </a:r>
            <a:r>
              <a:rPr lang="en-US" dirty="0" smtClean="0"/>
              <a:t>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Greater </a:t>
            </a:r>
            <a:r>
              <a:rPr lang="en-US" b="1" i="1" dirty="0" smtClean="0"/>
              <a:t>strength</a:t>
            </a:r>
            <a:r>
              <a:rPr lang="en-US" dirty="0" smtClean="0"/>
              <a:t> in collaboration through developing trust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Improving</a:t>
            </a:r>
            <a:r>
              <a:rPr lang="en-US" b="1" dirty="0" smtClean="0"/>
              <a:t> </a:t>
            </a:r>
            <a:r>
              <a:rPr lang="en-US" b="1" i="1" dirty="0" smtClean="0"/>
              <a:t>transparency</a:t>
            </a:r>
            <a:r>
              <a:rPr lang="en-US" dirty="0" smtClean="0"/>
              <a:t> also engenders trust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11602" y="402914"/>
            <a:ext cx="311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</a:t>
            </a:r>
            <a:r>
              <a:rPr lang="fi-FI" sz="2800" b="1" dirty="0" err="1"/>
              <a:t>ã</a:t>
            </a:r>
            <a:r>
              <a:rPr lang="en-US" sz="2800" b="1" dirty="0" smtClean="0"/>
              <a:t>o Francisco Basin</a:t>
            </a:r>
            <a:endParaRPr lang="en-US" sz="2800" b="1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84888"/>
              </p:ext>
            </p:extLst>
          </p:nvPr>
        </p:nvGraphicFramePr>
        <p:xfrm>
          <a:off x="6937828" y="3439803"/>
          <a:ext cx="4882315" cy="311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850847"/>
              </p:ext>
            </p:extLst>
          </p:nvPr>
        </p:nvGraphicFramePr>
        <p:xfrm>
          <a:off x="6937827" y="626135"/>
          <a:ext cx="4882315" cy="281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9334500" y="3829050"/>
            <a:ext cx="19050" cy="5334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963150" y="2000250"/>
            <a:ext cx="32385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353550" y="1086419"/>
            <a:ext cx="0" cy="38043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8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47571" y="1040560"/>
            <a:ext cx="4982028" cy="732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Summary and conclusions</a:t>
            </a:r>
            <a:endParaRPr lang="en-US" sz="3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9514" y="1922219"/>
            <a:ext cx="10178143" cy="35441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Preliminary analysis suggests that considering governance indicators in function of biophysical outcome indicators can offer an integrated approach for navigating towards sustainable outcomes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Sub-indicators will need to be refined to reflect contextual objectives, increasing confidence in capacity and target scores. </a:t>
            </a:r>
            <a:r>
              <a:rPr lang="en-US" dirty="0"/>
              <a:t>T</a:t>
            </a:r>
            <a:r>
              <a:rPr lang="en-US" dirty="0" smtClean="0"/>
              <a:t>his needs to be done with stakeholder involvement.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Further work is needed to quantify governance scores, by using social network analysis.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Semi-structured interviews will be used to analyze governance profiles and obtain self-assessment inputs into this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248" y="2883312"/>
            <a:ext cx="10844784" cy="30469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Acknowledgments to: </a:t>
            </a:r>
          </a:p>
          <a:p>
            <a:r>
              <a:rPr lang="en-US" sz="2400" dirty="0" smtClean="0"/>
              <a:t>University of Queensland for research support</a:t>
            </a:r>
          </a:p>
          <a:p>
            <a:r>
              <a:rPr lang="en-US" sz="2400" dirty="0" smtClean="0"/>
              <a:t>My advisory panel: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Associate Professor Yongping Wei, School of Earth and Environmental Sciences, University of Queensland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Professor Karen Hussey, Global Change Institute, University of Queensland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Associate Professor Jamie Pittock, Fenner School of Environment, Australian National University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85177" y="1575987"/>
            <a:ext cx="611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you.   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5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003032" y="1231299"/>
            <a:ext cx="3701288" cy="801305"/>
          </a:xfrm>
          <a:prstGeom prst="rect">
            <a:avLst/>
          </a:prstGeom>
          <a:pattFill prst="ltVert">
            <a:fgClr>
              <a:schemeClr val="bg1">
                <a:lumMod val="50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DIN Condensed" charset="0"/>
                <a:ea typeface="DIN Condensed" charset="0"/>
                <a:cs typeface="DIN Condensed" charset="0"/>
              </a:rPr>
              <a:t>O u t l i n e</a:t>
            </a:r>
            <a:endParaRPr lang="en-US" sz="4400" dirty="0">
              <a:solidFill>
                <a:schemeClr val="bg1"/>
              </a:solidFill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962" y="1266486"/>
            <a:ext cx="8339328" cy="528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Introduction: governance and management of river basins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The problem of sustainable management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Management framework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Diagnostics: indicators and targets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Capacity profiles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Examples from three case studies: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000" b="1" dirty="0" smtClean="0"/>
              <a:t>Yellow River Basin, China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000" b="1" dirty="0" smtClean="0"/>
              <a:t>Ebro River Basin, Spain</a:t>
            </a:r>
          </a:p>
          <a:p>
            <a:pPr marL="1428750" lvl="2" indent="-514350" algn="l">
              <a:buFont typeface="+mj-lt"/>
              <a:buAutoNum type="alphaLcPeriod"/>
            </a:pPr>
            <a:r>
              <a:rPr lang="en-US" sz="2000" b="1" dirty="0" smtClean="0"/>
              <a:t>S</a:t>
            </a:r>
            <a:r>
              <a:rPr lang="en-AU" sz="2000" b="1" dirty="0" err="1" smtClean="0"/>
              <a:t>ã</a:t>
            </a:r>
            <a:r>
              <a:rPr lang="en-US" sz="2000" b="1" dirty="0" smtClean="0"/>
              <a:t>o Francisco River Basin, Brazil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en-US" dirty="0" smtClean="0"/>
              <a:t>Summary and conclusions</a:t>
            </a:r>
          </a:p>
          <a:p>
            <a:pPr algn="l"/>
            <a:r>
              <a:rPr lang="en-US" dirty="0" smtClean="0"/>
              <a:t>References &amp; Acknowledgments</a:t>
            </a:r>
          </a:p>
          <a:p>
            <a:pPr marL="514350" indent="-514350" algn="l">
              <a:buFont typeface="+mj-lt"/>
              <a:buAutoNum type="arabicPeriod" startAt="6"/>
            </a:pPr>
            <a:endParaRPr lang="en-US" dirty="0" smtClean="0"/>
          </a:p>
          <a:p>
            <a:pPr marL="514350" indent="-514350" algn="l">
              <a:buFont typeface="+mj-lt"/>
              <a:buAutoNum type="arabicPeriod" startAt="6"/>
            </a:pPr>
            <a:endParaRPr lang="en-US" dirty="0" smtClean="0"/>
          </a:p>
          <a:p>
            <a:pPr marL="514350" indent="-514350" algn="l">
              <a:buFont typeface="+mj-lt"/>
              <a:buAutoNum type="arabicPeriod" startAt="6"/>
            </a:pP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0035996" y="3655570"/>
            <a:ext cx="277091" cy="1246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73688" y="4508992"/>
            <a:ext cx="152400" cy="2632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98" y="2182216"/>
            <a:ext cx="5866002" cy="32966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465487" y="3598420"/>
            <a:ext cx="414345" cy="2444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9078517" y="3588055"/>
            <a:ext cx="138366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58581" y="4318491"/>
            <a:ext cx="152400" cy="2632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318" y="2169940"/>
            <a:ext cx="1088632" cy="116828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468100" y="2419350"/>
            <a:ext cx="543710" cy="3238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29" y="2183608"/>
            <a:ext cx="1557341" cy="1104864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32" y="3797963"/>
            <a:ext cx="1219200" cy="16631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907067" y="2152650"/>
            <a:ext cx="847853" cy="52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3650" y="3797963"/>
            <a:ext cx="1009650" cy="16631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7" idx="1"/>
          </p:cNvCxnSpPr>
          <p:nvPr/>
        </p:nvCxnSpPr>
        <p:spPr>
          <a:xfrm flipV="1">
            <a:off x="10526166" y="2552700"/>
            <a:ext cx="941934" cy="1081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" idx="5"/>
          </p:cNvCxnSpPr>
          <p:nvPr/>
        </p:nvCxnSpPr>
        <p:spPr>
          <a:xfrm flipV="1">
            <a:off x="10888116" y="2695773"/>
            <a:ext cx="1044070" cy="103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5"/>
          </p:cNvCxnSpPr>
          <p:nvPr/>
        </p:nvCxnSpPr>
        <p:spPr>
          <a:xfrm flipV="1">
            <a:off x="9212208" y="2601824"/>
            <a:ext cx="418547" cy="98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7"/>
            <a:endCxn id="4" idx="2"/>
          </p:cNvCxnSpPr>
          <p:nvPr/>
        </p:nvCxnSpPr>
        <p:spPr>
          <a:xfrm flipH="1" flipV="1">
            <a:off x="8907067" y="2415770"/>
            <a:ext cx="191713" cy="121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13981" y="4572256"/>
            <a:ext cx="1420800" cy="814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0"/>
            <a:endCxn id="19" idx="7"/>
          </p:cNvCxnSpPr>
          <p:nvPr/>
        </p:nvCxnSpPr>
        <p:spPr>
          <a:xfrm>
            <a:off x="6898132" y="3797963"/>
            <a:ext cx="1690531" cy="559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0434" y="1118160"/>
            <a:ext cx="7645811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2400" b="1" dirty="0"/>
              <a:t>Introduction: Governance and management of river basins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4461" y="1548909"/>
            <a:ext cx="11480800" cy="4614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Emerging threats</a:t>
            </a:r>
            <a:r>
              <a:rPr lang="en-US" dirty="0" smtClean="0"/>
              <a:t>: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Overallocation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Changes in hydrology and water quality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egradation of freshwater ecosystems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Stakeholder conflicts (overt and covert)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and use change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Climate change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Governance</a:t>
            </a:r>
            <a:r>
              <a:rPr lang="en-US" dirty="0" smtClean="0"/>
              <a:t> of river basins made up of </a:t>
            </a:r>
            <a:r>
              <a:rPr lang="en-US" b="1" dirty="0" smtClean="0"/>
              <a:t>generic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context specific </a:t>
            </a:r>
            <a:r>
              <a:rPr lang="en-US" dirty="0" smtClean="0"/>
              <a:t>characteristics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Sustainable water management</a:t>
            </a:r>
            <a:r>
              <a:rPr lang="en-US" dirty="0" smtClean="0"/>
              <a:t>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Water security and flood management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/>
              <a:t>Ecosystem services security</a:t>
            </a:r>
          </a:p>
        </p:txBody>
      </p:sp>
    </p:spTree>
    <p:extLst>
      <p:ext uri="{BB962C8B-B14F-4D97-AF65-F5344CB8AC3E}">
        <p14:creationId xmlns:p14="http://schemas.microsoft.com/office/powerpoint/2010/main" val="7051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3340" y="1174429"/>
            <a:ext cx="3102709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Key Research Question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73230" y="3681364"/>
            <a:ext cx="9343261" cy="22790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Process: </a:t>
            </a:r>
            <a:r>
              <a:rPr lang="en-US" dirty="0" smtClean="0"/>
              <a:t>A </a:t>
            </a:r>
            <a:r>
              <a:rPr lang="en-US" dirty="0"/>
              <a:t>Theory of Change framework, to guide capacity and target setting at different spatial scales and progress from short term to long term objectives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Performance indicators</a:t>
            </a:r>
            <a:r>
              <a:rPr lang="en-US" dirty="0" smtClean="0"/>
              <a:t>: A </a:t>
            </a:r>
            <a:r>
              <a:rPr lang="en-US" dirty="0"/>
              <a:t>diagnostic framework, to profile governance output capacity and targets, and socio-ecological outcome capacity and targets, with ability to link both profiles and track progress.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6963" y="1837143"/>
            <a:ext cx="9619033" cy="205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718" y="1707120"/>
            <a:ext cx="9051596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2400" b="1" dirty="0" smtClean="0"/>
              <a:t>How can we integrate governance performance with biophysical/ecosystem outcome objectives?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32218" y="3166647"/>
            <a:ext cx="708142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Key components of a proposed conceptual 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9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>
            <a:off x="6450765" y="6225089"/>
            <a:ext cx="602609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33345" y="5860014"/>
            <a:ext cx="806340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50114" y="6522581"/>
            <a:ext cx="509286" cy="0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50114" y="6507745"/>
            <a:ext cx="449298" cy="14836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5695"/>
              </p:ext>
            </p:extLst>
          </p:nvPr>
        </p:nvGraphicFramePr>
        <p:xfrm>
          <a:off x="768188" y="170689"/>
          <a:ext cx="10638822" cy="673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972"/>
                <a:gridCol w="2864240"/>
                <a:gridCol w="2796574"/>
                <a:gridCol w="3124036"/>
              </a:tblGrid>
              <a:tr h="35512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Management</a:t>
                      </a:r>
                      <a:r>
                        <a:rPr lang="en-US" b="1" baseline="0" dirty="0" smtClean="0">
                          <a:solidFill>
                            <a:schemeClr val="accent1"/>
                          </a:solidFill>
                        </a:rPr>
                        <a:t> framework: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accent1"/>
                          </a:solidFill>
                        </a:rPr>
                        <a:t>providing water and ecosystem services security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51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Objectives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Assumptions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74585"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Evaluating (long term outcomes)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and Evaluation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Implementation and alignment with international policy frameworks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(Independent)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evaluation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Revised Basin Management 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Renewal of commitments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term objectives and indicators remain relevant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Forecasts and models reflect real feedback loops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Implementing</a:t>
                      </a:r>
                    </a:p>
                    <a:p>
                      <a:r>
                        <a:rPr lang="en-US" b="1" dirty="0" smtClean="0"/>
                        <a:t>(intermediate outcomes)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Implementation of management activities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Adaptive</a:t>
                      </a:r>
                      <a:r>
                        <a:rPr lang="en-US" sz="1800" b="0" baseline="0" dirty="0" smtClean="0"/>
                        <a:t> management</a:t>
                      </a:r>
                      <a:endParaRPr lang="en-US" sz="1800" b="0" dirty="0" smtClean="0"/>
                    </a:p>
                    <a:p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Interim evaluation of intermediate</a:t>
                      </a:r>
                      <a:r>
                        <a:rPr lang="en-US" sz="1800" b="0" baseline="0" dirty="0" smtClean="0"/>
                        <a:t> outcomes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Obligations by all stakeholder parties fulfilled</a:t>
                      </a:r>
                      <a:endParaRPr lang="en-US" sz="1800" b="0" dirty="0"/>
                    </a:p>
                  </a:txBody>
                  <a:tcPr/>
                </a:tc>
              </a:tr>
              <a:tr h="115416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Defining targets (prototyping)</a:t>
                      </a:r>
                    </a:p>
                    <a:p>
                      <a:r>
                        <a:rPr lang="en-US" b="1" baseline="0" dirty="0" smtClean="0"/>
                        <a:t>(immediate outcomes)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Determine</a:t>
                      </a:r>
                      <a:r>
                        <a:rPr lang="en-US" sz="1800" b="0" baseline="0" dirty="0" smtClean="0"/>
                        <a:t> priorities</a:t>
                      </a:r>
                    </a:p>
                    <a:p>
                      <a:r>
                        <a:rPr lang="en-US" sz="1800" b="0" baseline="0" dirty="0" smtClean="0"/>
                        <a:t>Quantifying management targets and objectives</a:t>
                      </a:r>
                    </a:p>
                    <a:p>
                      <a:r>
                        <a:rPr lang="en-US" sz="1800" b="0" baseline="0" dirty="0" smtClean="0"/>
                        <a:t>Stakeholder consultations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Prototype Basin Management plan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Agreement reached on prototype</a:t>
                      </a:r>
                      <a:endParaRPr lang="en-US" sz="1800" b="0" dirty="0"/>
                    </a:p>
                  </a:txBody>
                  <a:tcPr/>
                </a:tc>
              </a:tr>
              <a:tr h="8878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Determining capacity</a:t>
                      </a:r>
                    </a:p>
                    <a:p>
                      <a:r>
                        <a:rPr lang="en-US" b="1" dirty="0" smtClean="0"/>
                        <a:t>(influential)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Data and knowledge acquisition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Knowledge</a:t>
                      </a:r>
                      <a:r>
                        <a:rPr lang="en-US" sz="1800" b="0" baseline="0" dirty="0" smtClean="0"/>
                        <a:t> inventory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Data sharing</a:t>
                      </a:r>
                    </a:p>
                    <a:p>
                      <a:r>
                        <a:rPr lang="en-US" sz="1800" b="0" dirty="0" smtClean="0"/>
                        <a:t>Sufficient</a:t>
                      </a:r>
                      <a:r>
                        <a:rPr lang="en-US" sz="1800" b="0" baseline="0" dirty="0" smtClean="0"/>
                        <a:t> resources</a:t>
                      </a:r>
                      <a:endParaRPr lang="en-US" sz="1800" b="0" dirty="0"/>
                    </a:p>
                  </a:txBody>
                  <a:tcPr/>
                </a:tc>
              </a:tr>
              <a:tr h="14417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Foundational</a:t>
                      </a:r>
                      <a:r>
                        <a:rPr lang="en-US" b="1" baseline="0" dirty="0" smtClean="0"/>
                        <a:t>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 smtClean="0"/>
                        <a:t>Governance institutions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 smtClean="0"/>
                        <a:t>Stakeholder representation at three spatial scales: reach, catchment, basin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Governance framework</a:t>
                      </a:r>
                    </a:p>
                    <a:p>
                      <a:r>
                        <a:rPr lang="en-US" dirty="0" smtClean="0"/>
                        <a:t>System conceptual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dk1"/>
                          </a:solidFill>
                        </a:rPr>
                        <a:t>Stakeholder</a:t>
                      </a:r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</a:rPr>
                        <a:t> representation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dk1"/>
                          </a:solidFill>
                        </a:rPr>
                        <a:t>Constructive engagement</a:t>
                      </a:r>
                      <a:endParaRPr lang="en-US" sz="18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Up Arrow 9"/>
          <p:cNvSpPr/>
          <p:nvPr/>
        </p:nvSpPr>
        <p:spPr>
          <a:xfrm>
            <a:off x="241673" y="905176"/>
            <a:ext cx="469899" cy="574110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1150" y="6140450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250" y="5295900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249" y="4304268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249" y="3048215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199" y="1811213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11480997" y="927100"/>
            <a:ext cx="609600" cy="55790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5400000">
            <a:off x="9068459" y="3446183"/>
            <a:ext cx="548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Basin planning : strategic long term  to specific measures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 rot="18997221">
            <a:off x="8477018" y="2157433"/>
            <a:ext cx="2865753" cy="292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18997221">
            <a:off x="666750" y="2214355"/>
            <a:ext cx="2865753" cy="292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297" y="170689"/>
            <a:ext cx="3842657" cy="104476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42636" y="1101822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 hello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79900" y="533400"/>
            <a:ext cx="3403600" cy="1473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842710">
            <a:off x="4238070" y="2918510"/>
            <a:ext cx="3403600" cy="3406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70945" y="94181"/>
            <a:ext cx="4712759" cy="4363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Diagnostics, indicators and targets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250770" y="1349375"/>
            <a:ext cx="3403600" cy="3073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0565" y="66937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External drivers and governance settings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1623805"/>
            <a:ext cx="214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RBO and IWRM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3752" y="2069337"/>
            <a:ext cx="2905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Governance capacity (outputs)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39355" y="4917980"/>
            <a:ext cx="30895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Ecosystem capacity (outcomes)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3992" y="3364792"/>
            <a:ext cx="161438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Targets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Flexibility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Adaptive mgt.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riangle 23"/>
          <p:cNvSpPr/>
          <p:nvPr/>
        </p:nvSpPr>
        <p:spPr>
          <a:xfrm rot="5400000">
            <a:off x="6532452" y="3446410"/>
            <a:ext cx="989596" cy="677700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 rot="16200000">
            <a:off x="4327070" y="3477752"/>
            <a:ext cx="951438" cy="627655"/>
          </a:xfrm>
          <a:prstGeom prst="triangl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48718" y="5637594"/>
            <a:ext cx="2584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River Basin settings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0923" y="1194257"/>
            <a:ext cx="1992805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Connectivity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Strength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err="1" smtClean="0"/>
              <a:t>Formalisation</a:t>
            </a:r>
            <a:endParaRPr lang="en-US" sz="14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Clarity of roles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Transparency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46580" y="978159"/>
            <a:ext cx="2473950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Water allocation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Hydrological connectivity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Provisioning of habitat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Water security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Security of tenure</a:t>
            </a:r>
            <a:endParaRPr lang="en-US" sz="14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133600" y="2214355"/>
            <a:ext cx="2490153" cy="759491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197187" y="4638435"/>
            <a:ext cx="1963789" cy="848726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riangle 42"/>
          <p:cNvSpPr/>
          <p:nvPr/>
        </p:nvSpPr>
        <p:spPr>
          <a:xfrm>
            <a:off x="5093992" y="3141064"/>
            <a:ext cx="1616651" cy="196603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/>
          <p:cNvSpPr/>
          <p:nvPr/>
        </p:nvSpPr>
        <p:spPr>
          <a:xfrm rot="10800000">
            <a:off x="5145061" y="4255117"/>
            <a:ext cx="1543338" cy="267050"/>
          </a:xfrm>
          <a:prstGeom prst="triangl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554225" y="2973846"/>
            <a:ext cx="1653926" cy="15388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Structuring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M</a:t>
            </a:r>
            <a:r>
              <a:rPr lang="en-US" sz="1400" b="1" dirty="0" smtClean="0"/>
              <a:t>odularity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Self-</a:t>
            </a:r>
            <a:r>
              <a:rPr lang="en-US" sz="1400" b="1" dirty="0" err="1" smtClean="0"/>
              <a:t>organising</a:t>
            </a:r>
            <a:r>
              <a:rPr lang="en-US" sz="1400" b="1" dirty="0" smtClean="0"/>
              <a:t> capacity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A</a:t>
            </a:r>
            <a:r>
              <a:rPr lang="en-US" sz="1400" b="1" dirty="0" smtClean="0"/>
              <a:t>ccountability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Data sharing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09310" y="5008015"/>
            <a:ext cx="1941943" cy="15388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Steering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A</a:t>
            </a:r>
            <a:r>
              <a:rPr lang="en-US" sz="1400" b="1" dirty="0" smtClean="0"/>
              <a:t>uthority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/>
              <a:t>R</a:t>
            </a:r>
            <a:r>
              <a:rPr lang="en-US" sz="1400" b="1" dirty="0" smtClean="0"/>
              <a:t>egulatory power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Legal mechanisms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Economic incentives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73897" y="2900334"/>
            <a:ext cx="2015303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Adaptive management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Triple loop learning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Generate and share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Evaluation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05340" y="2600280"/>
            <a:ext cx="2039903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Heterogeneity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Biodiversity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ES accounting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Rare </a:t>
            </a:r>
            <a:r>
              <a:rPr lang="en-US" sz="1400" b="1" dirty="0" err="1" smtClean="0"/>
              <a:t>spp</a:t>
            </a:r>
            <a:r>
              <a:rPr lang="en-US" sz="1400" b="1" dirty="0"/>
              <a:t> </a:t>
            </a:r>
            <a:r>
              <a:rPr lang="en-US" sz="1400" b="1" dirty="0" smtClean="0"/>
              <a:t>&amp; ecosystems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Diversity of stakeholders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053865" y="4757575"/>
            <a:ext cx="1975855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Recruitment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Pathways and adequate flows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Hydraulic regimes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Dispersal mechanisms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Invasive species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481046" y="2587270"/>
            <a:ext cx="2304024" cy="169277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Transformation of material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Erosion and deposition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Nutrient cycling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Carbon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Shipping transport</a:t>
            </a:r>
            <a:endParaRPr lang="en-US" sz="1400" b="1" dirty="0"/>
          </a:p>
        </p:txBody>
      </p:sp>
      <p:sp>
        <p:nvSpPr>
          <p:cNvPr id="29" name="Down Arrow 28"/>
          <p:cNvSpPr/>
          <p:nvPr/>
        </p:nvSpPr>
        <p:spPr>
          <a:xfrm>
            <a:off x="5852036" y="2837776"/>
            <a:ext cx="190610" cy="540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 flipH="1">
            <a:off x="5797932" y="4241305"/>
            <a:ext cx="206506" cy="6374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150746"/>
              </p:ext>
            </p:extLst>
          </p:nvPr>
        </p:nvGraphicFramePr>
        <p:xfrm>
          <a:off x="226568" y="1652758"/>
          <a:ext cx="4820158" cy="356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1928"/>
              </p:ext>
            </p:extLst>
          </p:nvPr>
        </p:nvGraphicFramePr>
        <p:xfrm>
          <a:off x="7074002" y="1652758"/>
          <a:ext cx="4820400" cy="35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2857" y="1177350"/>
            <a:ext cx="253282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Outputs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08848" y="1218438"/>
            <a:ext cx="250545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Outcomes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44558" y="566769"/>
            <a:ext cx="328275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Capacity profiles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67532" y="3208584"/>
            <a:ext cx="162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heterogeneity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40666" y="4749449"/>
            <a:ext cx="277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ecruitment and dispersal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04380" y="3152432"/>
            <a:ext cx="188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ransformation </a:t>
            </a:r>
          </a:p>
          <a:p>
            <a:r>
              <a:rPr lang="en-US" b="1" dirty="0"/>
              <a:t>o</a:t>
            </a:r>
            <a:r>
              <a:rPr lang="en-US" b="1" dirty="0" smtClean="0"/>
              <a:t>f material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31798" y="5326380"/>
            <a:ext cx="2454946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</a:t>
            </a:r>
            <a:r>
              <a:rPr lang="en-US" sz="2000" b="1" dirty="0" smtClean="0"/>
              <a:t>overnance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50732" y="5368132"/>
            <a:ext cx="256971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Biophysical condition</a:t>
            </a:r>
            <a:endParaRPr lang="en-US" sz="2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21034" y="4030599"/>
            <a:ext cx="4319634" cy="2535041"/>
            <a:chOff x="787741" y="1384937"/>
            <a:chExt cx="4815876" cy="3382058"/>
          </a:xfrm>
        </p:grpSpPr>
        <p:sp>
          <p:nvSpPr>
            <p:cNvPr id="21" name="TextBox 20"/>
            <p:cNvSpPr txBox="1"/>
            <p:nvPr/>
          </p:nvSpPr>
          <p:spPr>
            <a:xfrm>
              <a:off x="3695700" y="3003551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Year 1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61934" y="2694424"/>
              <a:ext cx="90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Year 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84575" y="3417410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Basin 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79667" y="3104152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Basin 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1286779"/>
                </p:ext>
              </p:extLst>
            </p:nvPr>
          </p:nvGraphicFramePr>
          <p:xfrm>
            <a:off x="824857" y="1384937"/>
            <a:ext cx="4667635" cy="3323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cxnSp>
          <p:nvCxnSpPr>
            <p:cNvPr id="26" name="Curved Connector 25"/>
            <p:cNvCxnSpPr/>
            <p:nvPr/>
          </p:nvCxnSpPr>
          <p:spPr>
            <a:xfrm rot="5400000" flipH="1" flipV="1">
              <a:off x="3572374" y="2409326"/>
              <a:ext cx="818152" cy="571500"/>
            </a:xfrm>
            <a:prstGeom prst="curvedConnector3">
              <a:avLst>
                <a:gd name="adj1" fmla="val 25164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419817" y="4274260"/>
              <a:ext cx="1477712" cy="4927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governance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67023" y="2618112"/>
              <a:ext cx="1453198" cy="4117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condition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35702" y="1652758"/>
            <a:ext cx="1449324" cy="16312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 very poor</a:t>
            </a:r>
          </a:p>
          <a:p>
            <a:r>
              <a:rPr lang="en-US" sz="2000" b="1" i="1" dirty="0" smtClean="0"/>
              <a:t>2 poor</a:t>
            </a:r>
          </a:p>
          <a:p>
            <a:r>
              <a:rPr lang="en-US" sz="2000" b="1" i="1" dirty="0" smtClean="0"/>
              <a:t>3 moderate</a:t>
            </a:r>
          </a:p>
          <a:p>
            <a:r>
              <a:rPr lang="en-US" sz="2000" b="1" i="1" dirty="0" smtClean="0"/>
              <a:t>4 good</a:t>
            </a:r>
          </a:p>
          <a:p>
            <a:r>
              <a:rPr lang="en-US" sz="2000" b="1" i="1" dirty="0" smtClean="0"/>
              <a:t>5 very good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758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5" y="1027070"/>
            <a:ext cx="11987502" cy="5830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68" y="1027070"/>
            <a:ext cx="1745304" cy="1873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170" y="934936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Upper reach:</a:t>
            </a:r>
          </a:p>
          <a:p>
            <a:r>
              <a:rPr lang="en-AU" sz="2000" dirty="0"/>
              <a:t>1.Bayenkala mountains to  </a:t>
            </a:r>
            <a:r>
              <a:rPr lang="en-AU" sz="2000" dirty="0" err="1"/>
              <a:t>Langzhou</a:t>
            </a:r>
            <a:r>
              <a:rPr lang="en-AU" sz="2000" dirty="0"/>
              <a:t> 56% run-off</a:t>
            </a:r>
          </a:p>
          <a:p>
            <a:r>
              <a:rPr lang="en-AU" sz="2000" dirty="0"/>
              <a:t>2.  </a:t>
            </a:r>
            <a:r>
              <a:rPr lang="en-AU" sz="2000" dirty="0" err="1"/>
              <a:t>Langzhou</a:t>
            </a:r>
            <a:r>
              <a:rPr lang="en-AU" sz="2000" dirty="0"/>
              <a:t> to Gobi desert (evaporation&gt;&gt; </a:t>
            </a:r>
            <a:r>
              <a:rPr lang="en-AU" sz="2000" dirty="0" smtClean="0"/>
              <a:t>precipitation)</a:t>
            </a: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2228" y="1027070"/>
            <a:ext cx="3313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5400km 9% of population, 17% of agriculture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82178" y="1976761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Middle reach: Loess Plateau: huge sediment loads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2224" y="4396944"/>
            <a:ext cx="2431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Lower reach: suspended river channel; high population, wetlands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67344" y="3868590"/>
            <a:ext cx="6619023" cy="2532209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AU" b="1" dirty="0" smtClean="0">
                <a:solidFill>
                  <a:schemeClr val="accent1">
                    <a:lumMod val="50000"/>
                  </a:schemeClr>
                </a:solidFill>
              </a:rPr>
              <a:t>Rapid development changes:</a:t>
            </a:r>
          </a:p>
          <a:p>
            <a:pPr marL="742950" lvl="1" indent="-285750" algn="l">
              <a:spcBef>
                <a:spcPts val="0"/>
              </a:spcBef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Demand exceeds water supply</a:t>
            </a:r>
          </a:p>
          <a:p>
            <a:pPr marL="742950" lvl="1" indent="-285750" algn="l">
              <a:spcBef>
                <a:spcPts val="0"/>
              </a:spcBef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Accelerated waste water discharge (local industrial development</a:t>
            </a:r>
          </a:p>
          <a:p>
            <a:pPr marL="742950" lvl="1" indent="-285750" algn="l">
              <a:spcBef>
                <a:spcPts val="0"/>
              </a:spcBef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Need for environmental flows in the lower delta</a:t>
            </a:r>
          </a:p>
          <a:p>
            <a:pPr marL="742950" lvl="1" indent="-285750" algn="l">
              <a:spcBef>
                <a:spcPts val="0"/>
              </a:spcBef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Flood mitigation (erosion control and management of sediment deposition)</a:t>
            </a:r>
          </a:p>
          <a:p>
            <a:pPr marL="742950" lvl="1" indent="-285750" algn="l">
              <a:spcBef>
                <a:spcPts val="0"/>
              </a:spcBef>
              <a:buFont typeface="Arial" charset="0"/>
              <a:buChar char="•"/>
            </a:pPr>
            <a:r>
              <a:rPr lang="en-AU" sz="2400" b="1" dirty="0" smtClean="0">
                <a:solidFill>
                  <a:schemeClr val="accent1">
                    <a:lumMod val="50000"/>
                  </a:schemeClr>
                </a:solidFill>
              </a:rPr>
              <a:t>South-north water transfer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5600" y="373886"/>
            <a:ext cx="361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Yellow River Basin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2" y="89289"/>
            <a:ext cx="4065928" cy="636995"/>
          </a:xfrm>
          <a:prstGeom prst="rect">
            <a:avLst/>
          </a:prstGeom>
        </p:spPr>
      </p:pic>
      <p:pic>
        <p:nvPicPr>
          <p:cNvPr id="12" name="Picture 11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0762" y="1086419"/>
            <a:ext cx="11848198" cy="30455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9685" y="6310268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72" y="6082854"/>
            <a:ext cx="2119060" cy="4722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5299" y="1133921"/>
            <a:ext cx="6644385" cy="5466448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Example: target </a:t>
            </a:r>
            <a:r>
              <a:rPr lang="en-US" b="1" dirty="0" smtClean="0"/>
              <a:t>improved </a:t>
            </a:r>
            <a:r>
              <a:rPr lang="en-US" b="1" dirty="0" smtClean="0">
                <a:solidFill>
                  <a:schemeClr val="accent1"/>
                </a:solidFill>
              </a:rPr>
              <a:t>water allocation</a:t>
            </a:r>
            <a:r>
              <a:rPr lang="en-US" dirty="0" smtClean="0"/>
              <a:t>, to: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Avoid river closure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Allocate some water for end of system environmental flows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Minimize volumes needed in south-north water transfer</a:t>
            </a:r>
          </a:p>
          <a:p>
            <a:pPr algn="l"/>
            <a:r>
              <a:rPr lang="en-US" dirty="0" smtClean="0"/>
              <a:t>We need to focus on improving: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b="1" dirty="0"/>
              <a:t>S</a:t>
            </a:r>
            <a:r>
              <a:rPr lang="en-US" b="1" dirty="0" smtClean="0"/>
              <a:t>takeholder connectivity: </a:t>
            </a:r>
            <a:r>
              <a:rPr lang="en-US" b="1" i="1" dirty="0" smtClean="0"/>
              <a:t>strength</a:t>
            </a:r>
            <a:r>
              <a:rPr lang="en-US" dirty="0" smtClean="0"/>
              <a:t> in collaboration, </a:t>
            </a:r>
            <a:r>
              <a:rPr lang="en-US" b="1" i="1" dirty="0" smtClean="0"/>
              <a:t>transparency</a:t>
            </a:r>
            <a:r>
              <a:rPr lang="en-US" dirty="0" smtClean="0"/>
              <a:t> and </a:t>
            </a:r>
            <a:r>
              <a:rPr lang="en-US" b="1" i="1" dirty="0" smtClean="0"/>
              <a:t>clarity of roles</a:t>
            </a:r>
            <a:endParaRPr lang="en-US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Structuring</a:t>
            </a:r>
            <a:r>
              <a:rPr lang="en-US" dirty="0" smtClean="0"/>
              <a:t>: </a:t>
            </a:r>
            <a:r>
              <a:rPr lang="en-US" b="1" i="1" dirty="0" smtClean="0"/>
              <a:t>accountability</a:t>
            </a:r>
            <a:r>
              <a:rPr lang="en-US" dirty="0" smtClean="0"/>
              <a:t> and </a:t>
            </a:r>
            <a:r>
              <a:rPr lang="en-US" b="1" i="1" dirty="0" smtClean="0"/>
              <a:t>data sharing</a:t>
            </a: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b="1" dirty="0" smtClean="0"/>
              <a:t>Steering</a:t>
            </a:r>
            <a:r>
              <a:rPr lang="en-US" dirty="0" smtClean="0"/>
              <a:t>: </a:t>
            </a:r>
            <a:r>
              <a:rPr lang="en-US" b="1" i="1" dirty="0" smtClean="0"/>
              <a:t>regulatory power</a:t>
            </a:r>
            <a:r>
              <a:rPr lang="en-US" dirty="0" smtClean="0"/>
              <a:t> and </a:t>
            </a:r>
            <a:r>
              <a:rPr lang="en-US" b="1" i="1" dirty="0" smtClean="0"/>
              <a:t>legal mechanisms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4628" y="490002"/>
            <a:ext cx="295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Yellow River Basin</a:t>
            </a:r>
            <a:endParaRPr lang="en-US" sz="28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304932"/>
              </p:ext>
            </p:extLst>
          </p:nvPr>
        </p:nvGraphicFramePr>
        <p:xfrm>
          <a:off x="7468506" y="11404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45510"/>
              </p:ext>
            </p:extLst>
          </p:nvPr>
        </p:nvGraphicFramePr>
        <p:xfrm>
          <a:off x="7458528" y="38836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9734550" y="1477009"/>
            <a:ext cx="19050" cy="351791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7106" y="4152900"/>
            <a:ext cx="148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Step 1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58100" y="1477009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Step 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97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6617</TotalTime>
  <Words>1208</Words>
  <Application>Microsoft Macintosh PowerPoint</Application>
  <PresentationFormat>Widescreen</PresentationFormat>
  <Paragraphs>298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DIN Condensed</vt:lpstr>
      <vt:lpstr>Arial</vt:lpstr>
      <vt:lpstr>Office Theme</vt:lpstr>
      <vt:lpstr>The role of River Basin Organizations in sustainable management of river basins: case studies from around the world.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1 diagrams</dc:title>
  <dc:subject/>
  <dc:creator>Frederick Bouckaert</dc:creator>
  <cp:keywords/>
  <dc:description/>
  <cp:lastModifiedBy>Frederick Bouckaert</cp:lastModifiedBy>
  <cp:revision>280</cp:revision>
  <cp:lastPrinted>2017-07-30T22:47:26Z</cp:lastPrinted>
  <dcterms:created xsi:type="dcterms:W3CDTF">2017-06-26T02:00:53Z</dcterms:created>
  <dcterms:modified xsi:type="dcterms:W3CDTF">2017-08-02T11:33:08Z</dcterms:modified>
  <cp:category/>
</cp:coreProperties>
</file>