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67" r:id="rId11"/>
    <p:sldId id="263" r:id="rId12"/>
    <p:sldId id="272" r:id="rId13"/>
    <p:sldId id="273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7" autoAdjust="0"/>
    <p:restoredTop sz="82190" autoAdjust="0"/>
  </p:normalViewPr>
  <p:slideViewPr>
    <p:cSldViewPr snapToGrid="0" showGuides="1">
      <p:cViewPr>
        <p:scale>
          <a:sx n="79" d="100"/>
          <a:sy n="79" d="100"/>
        </p:scale>
        <p:origin x="1180" y="5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F614B9-52C0-40C0-93BE-B038AD4D8A1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8F2AD0-3E5B-4C83-9040-38DAFE7C9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Rob</a:t>
            </a:r>
          </a:p>
          <a:p>
            <a:r>
              <a:rPr lang="en-CA"/>
              <a:t>Courage of 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Full partnership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us..</a:t>
            </a:r>
          </a:p>
          <a:p>
            <a:r>
              <a:rPr lang="en-US" baseline="0" dirty="0"/>
              <a:t>Here to tell a brief story of how together we changed to culture and process</a:t>
            </a:r>
          </a:p>
          <a:p>
            <a:r>
              <a:rPr lang="en-US" baseline="0" dirty="0"/>
              <a:t>Broke away from the traditional regulator vs. developer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Wtaershed</a:t>
            </a:r>
            <a:r>
              <a:rPr lang="en-CA" dirty="0"/>
              <a:t> is the fastest growing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Cheryl – Catalyst for Change</a:t>
            </a:r>
          </a:p>
          <a:p>
            <a:r>
              <a:rPr lang="en-CA" dirty="0"/>
              <a:t>2001/2002 plan for redevelopment of an old degraded 110-acre marina, single use site, on private services</a:t>
            </a:r>
          </a:p>
          <a:p>
            <a:r>
              <a:rPr lang="en-CA" dirty="0"/>
              <a:t>600-acre mixed use, four-season resort development on modern water and wastewater services extended to the site….</a:t>
            </a:r>
          </a:p>
          <a:p>
            <a:r>
              <a:rPr lang="en-CA" dirty="0"/>
              <a:t>opportunity to provide sanitary services to 1700 existing homes in area….environmental benefit to the lake.</a:t>
            </a:r>
          </a:p>
          <a:p>
            <a:r>
              <a:rPr lang="en-CA" dirty="0"/>
              <a:t>Pedestrian-oriented, recreation-based community…..golf, boating, hiking, fishing, </a:t>
            </a:r>
          </a:p>
          <a:p>
            <a:r>
              <a:rPr lang="en-CA" dirty="0"/>
              <a:t>[80k sf. Commercial uses…shops, restaurants </a:t>
            </a:r>
            <a:r>
              <a:rPr lang="en-CA" dirty="0" err="1"/>
              <a:t>etc</a:t>
            </a:r>
            <a:r>
              <a:rPr lang="en-CA" dirty="0"/>
              <a:t>; 50k sf Conference facilities]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Cheryl – </a:t>
            </a:r>
          </a:p>
          <a:p>
            <a:r>
              <a:rPr lang="en-CA" sz="1400" dirty="0"/>
              <a:t>FH was a large complex development, with many parts, on a sensitive water body.</a:t>
            </a:r>
          </a:p>
          <a:p>
            <a:r>
              <a:rPr lang="en-CA" sz="1400" dirty="0"/>
              <a:t>Lake Simcoe was under stress due to phosphorus levels.</a:t>
            </a:r>
          </a:p>
          <a:p>
            <a:r>
              <a:rPr lang="en-CA" sz="1400" dirty="0"/>
              <a:t>Community groups in the watershed were engaged in initiatives to protect/enhance water quality; opposed to development and especially FH.</a:t>
            </a:r>
          </a:p>
          <a:p>
            <a:r>
              <a:rPr lang="en-CA" sz="1400" dirty="0"/>
              <a:t>Other groups supported the development for its recreational and community development benefits.</a:t>
            </a:r>
          </a:p>
          <a:p>
            <a:endParaRPr lang="en-CA" sz="1400" dirty="0"/>
          </a:p>
          <a:p>
            <a:r>
              <a:rPr lang="en-CA" sz="1400" dirty="0"/>
              <a:t>Existing/traditional approach was an us v. them; rules-based approach; checklist approach; submit; comment; resubmit; </a:t>
            </a:r>
            <a:r>
              <a:rPr lang="en-CA" sz="1400" dirty="0" err="1"/>
              <a:t>etc</a:t>
            </a:r>
            <a:r>
              <a:rPr lang="en-CA" sz="14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/>
              <a:t>Regulator vs developer.  Public-vs-private fight; win-lose proposition; </a:t>
            </a:r>
          </a:p>
          <a:p>
            <a:r>
              <a:rPr lang="en-CA" sz="1400" dirty="0"/>
              <a:t>Our team consisted of highly qualified scientists – limnologists, marine engineers, ecologists, civil engineers, planners </a:t>
            </a:r>
            <a:r>
              <a:rPr lang="en-CA" sz="1400" dirty="0" err="1"/>
              <a:t>etc</a:t>
            </a:r>
            <a:r>
              <a:rPr lang="en-CA" sz="1400" dirty="0"/>
              <a:t> </a:t>
            </a:r>
          </a:p>
          <a:p>
            <a:r>
              <a:rPr lang="en-CA" sz="1400" dirty="0"/>
              <a:t>Senior leadership at CA and Geranium saw the creative potential to embrace a new approach based on Science, Collaboration, Innovation to achieve socially valued outcomes. (win-win-win). We were a lake-based development. This beautiful water resource would be our lifeblood. We needed to get this right. </a:t>
            </a:r>
          </a:p>
          <a:p>
            <a:r>
              <a:rPr lang="en-CA" sz="1400" dirty="0"/>
              <a:t>We challenged ourselves to uncouple development and environmental degradation. Water Resource must be protected and economic benefits generated for the Town, Region and Province.</a:t>
            </a:r>
          </a:p>
          <a:p>
            <a:r>
              <a:rPr lang="en-CA" sz="1400" dirty="0"/>
              <a:t>Substantial economic benefits – jobs both during construction and at build out; on-site jobs and spin-off jobs; BP fees; Dev. Charges; property taxes.  </a:t>
            </a:r>
          </a:p>
          <a:p>
            <a:r>
              <a:rPr lang="en-CA" sz="1400" dirty="0"/>
              <a:t>At build-out: $190 million annual spending by visitors, resort owners in local &amp; regional economy. $30 million annual revenue to all levels of govt.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6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Cheryl – consultation since 2002 design charrettes; first in our watershed; involved all agencies including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Opportunities and constraints on table in day 1, and discussing resolutions, innovations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Wanted to get away from the old model of sending a box of reports, which would be circulated to numerous review bodies, waiting for them to be reviewed; waiting to receive the many questions that would undoubtedly come; responding with volumes of material in reply; and repeat until no more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Then move on to the next set of more detailed approvals needed and start process over again.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Very inefficient (lethargic?), insular, linear thinking, silo-based approach.</a:t>
            </a:r>
          </a:p>
          <a:p>
            <a:r>
              <a:rPr lang="en-CA" dirty="0"/>
              <a:t>By engaging early and often, with full transparency between agencies and stakeholders, could unleash the critical thinking potential of the process; dialogue fostered the establishments of principles which then allowed for a robust exploration of solutions.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Shauna – </a:t>
            </a:r>
          </a:p>
          <a:p>
            <a:r>
              <a:rPr lang="en-CA" dirty="0"/>
              <a:t>Socially valued outcomes – how we go from social opposition to agreement to acceptance to implementation</a:t>
            </a:r>
          </a:p>
          <a:p>
            <a:r>
              <a:rPr lang="en-CA" dirty="0"/>
              <a:t>Embracing the project when initially  - 5 stages of mourning</a:t>
            </a:r>
          </a:p>
          <a:p>
            <a:r>
              <a:rPr lang="en-CA" dirty="0"/>
              <a:t>Establish principles, and then let the details fall based on direction from principles and objectives</a:t>
            </a:r>
          </a:p>
          <a:p>
            <a:r>
              <a:rPr lang="en-CA" dirty="0"/>
              <a:t>Net Zero phosphorous development</a:t>
            </a:r>
          </a:p>
          <a:p>
            <a:r>
              <a:rPr lang="en-CA" dirty="0"/>
              <a:t>Adaptive management in the face of paralysis by analysis – Resilience to climate change, etc.</a:t>
            </a:r>
          </a:p>
          <a:p>
            <a:r>
              <a:rPr lang="en-CA" dirty="0"/>
              <a:t>Fully integrated development concept</a:t>
            </a:r>
          </a:p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rely on the public perception, science should rule the day</a:t>
            </a:r>
          </a:p>
          <a:p>
            <a:r>
              <a:rPr lang="en-CA" dirty="0"/>
              <a:t>Science, collaboration and innovation – lessons learned</a:t>
            </a:r>
          </a:p>
          <a:p>
            <a:r>
              <a:rPr lang="en-CA" dirty="0"/>
              <a:t>Communicating science in a comprehensive manner – reachable, respectful, clear translation, </a:t>
            </a:r>
          </a:p>
          <a:p>
            <a:r>
              <a:rPr lang="en-CA" dirty="0"/>
              <a:t>Fake news can only be combated with science and engagement (early engagement!), dialogue to get to mutual understanding on POV, don’t necessarily have to agree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Knowledge transfer – to other Conservation Authorities, municipalities, developers (local to </a:t>
            </a:r>
            <a:r>
              <a:rPr lang="en-CA" dirty="0" err="1"/>
              <a:t>Reginoal</a:t>
            </a:r>
            <a:r>
              <a:rPr lang="en-CA" dirty="0"/>
              <a:t>, Provincial, Federal and to other development industry)</a:t>
            </a:r>
          </a:p>
          <a:p>
            <a:r>
              <a:rPr lang="en-CA" dirty="0"/>
              <a:t>NGO’s, </a:t>
            </a:r>
          </a:p>
          <a:p>
            <a:r>
              <a:rPr lang="en-CA" dirty="0"/>
              <a:t>Transfer of approach, Design </a:t>
            </a:r>
            <a:r>
              <a:rPr lang="en-CA" dirty="0" err="1"/>
              <a:t>charettes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2AD0-3E5B-4C83-9040-38DAFE7C9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12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4.jpg"/><Relationship Id="rId5" Type="http://schemas.openxmlformats.org/officeDocument/2006/relationships/image" Target="../media/image13.jpg"/><Relationship Id="rId10" Type="http://schemas.openxmlformats.org/officeDocument/2006/relationships/image" Target="../media/image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7" y="326237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sz="1400" b="1" dirty="0"/>
            </a:b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DCCBB-464C-4719-8927-95ED42C34C89}"/>
              </a:ext>
            </a:extLst>
          </p:cNvPr>
          <p:cNvSpPr/>
          <p:nvPr/>
        </p:nvSpPr>
        <p:spPr>
          <a:xfrm>
            <a:off x="249898" y="1481187"/>
            <a:ext cx="8535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Creating a public-private relationship in the Lake Simcoe watershed</a:t>
            </a:r>
            <a:endParaRPr lang="en-CA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829DF-BBE1-4B2D-9B56-EA27546DA439}"/>
              </a:ext>
            </a:extLst>
          </p:cNvPr>
          <p:cNvSpPr txBox="1"/>
          <p:nvPr/>
        </p:nvSpPr>
        <p:spPr>
          <a:xfrm>
            <a:off x="1140977" y="3257776"/>
            <a:ext cx="61984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Robert Baldwin, General Manager, Planning &amp; Development</a:t>
            </a:r>
            <a:br>
              <a:rPr lang="en-US" dirty="0"/>
            </a:br>
            <a:r>
              <a:rPr lang="en-US" dirty="0"/>
              <a:t>Lake Simcoe Region Conservation Authority</a:t>
            </a:r>
            <a:br>
              <a:rPr lang="en-US" dirty="0"/>
            </a:br>
            <a:r>
              <a:rPr lang="en-US" dirty="0" err="1"/>
              <a:t>Newmarket</a:t>
            </a:r>
            <a:r>
              <a:rPr lang="en-US" dirty="0"/>
              <a:t>, Ontario, Canada</a:t>
            </a:r>
            <a:br>
              <a:rPr lang="en-US" sz="2000" dirty="0"/>
            </a:br>
            <a:br>
              <a:rPr lang="en-US" sz="2000" dirty="0"/>
            </a:br>
            <a:endParaRPr lang="en-CA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0CB94-17BB-49DB-A8CE-29466B4D5D52}"/>
              </a:ext>
            </a:extLst>
          </p:cNvPr>
          <p:cNvSpPr/>
          <p:nvPr/>
        </p:nvSpPr>
        <p:spPr>
          <a:xfrm>
            <a:off x="1497027" y="4246660"/>
            <a:ext cx="5468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Cheryl </a:t>
            </a:r>
            <a:r>
              <a:rPr lang="en-US" dirty="0" err="1"/>
              <a:t>Shindruk</a:t>
            </a:r>
            <a:r>
              <a:rPr lang="en-US" dirty="0"/>
              <a:t>, Executive Vice President </a:t>
            </a:r>
          </a:p>
          <a:p>
            <a:pPr algn="ctr"/>
            <a:r>
              <a:rPr lang="en-US" dirty="0"/>
              <a:t>Shauna Dudding, Senior Vice President</a:t>
            </a:r>
            <a:br>
              <a:rPr lang="en-US" dirty="0"/>
            </a:br>
            <a:r>
              <a:rPr lang="en-US" dirty="0"/>
              <a:t>Friday </a:t>
            </a:r>
            <a:r>
              <a:rPr lang="en-US" dirty="0" err="1"/>
              <a:t>Harbour</a:t>
            </a:r>
            <a:r>
              <a:rPr lang="en-US" dirty="0"/>
              <a:t> Resort</a:t>
            </a:r>
          </a:p>
          <a:p>
            <a:pPr algn="ctr"/>
            <a:r>
              <a:rPr lang="en-US" dirty="0"/>
              <a:t>Geranium</a:t>
            </a:r>
            <a:br>
              <a:rPr lang="en-US" dirty="0"/>
            </a:br>
            <a:r>
              <a:rPr lang="en-US" dirty="0"/>
              <a:t>Markham, Ontario, Canada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916C36-5604-495A-86DD-5F8B256E8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8CCCE4-A57F-4717-88BB-E0654FE01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23E546-0727-45D9-9D10-87D928629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255" y="1238490"/>
            <a:ext cx="2949178" cy="792245"/>
          </a:xfrm>
        </p:spPr>
        <p:txBody>
          <a:bodyPr/>
          <a:lstStyle/>
          <a:p>
            <a:r>
              <a:rPr lang="en-US" b="1" dirty="0"/>
              <a:t>Top 5 Takeaways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0614" y="2272220"/>
            <a:ext cx="3364838" cy="36887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Transparency, Open Dialogue &amp; Collaboration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Embrace Innovation &amp;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Focus on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Celebrate Successes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Collective Ownership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9E32707-0C10-458F-9216-B0734A3FB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612"/>
            <a:ext cx="5381244" cy="3586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275444-A402-4274-B3CC-2893DCFE6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4ED1B8-7C1D-48ED-8FA4-4C91537C6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7B228-3369-40AE-AA7F-C89F8E5B1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87" y="2013614"/>
            <a:ext cx="7772400" cy="2387600"/>
          </a:xfrm>
        </p:spPr>
        <p:txBody>
          <a:bodyPr>
            <a:no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“Fight for Minimums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for Maximums”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D7D86E-76A3-46BE-938B-25465C1E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3BE7F-0B19-4E6F-911D-A995D99C8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DFB46-8414-47B8-A066-41CF250BA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959CC4-FEB7-49E0-AA7B-0E6AD5EE780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55" y="1196230"/>
            <a:ext cx="6338831" cy="475303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AA0EE1-78EC-457F-A320-45D1C9127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17" y="3963923"/>
            <a:ext cx="1330796" cy="1985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80626F-EDD5-4012-ABBA-EB2CC1ED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1293700"/>
            <a:ext cx="2511807" cy="16824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7C8C19-946E-45A5-8124-032410FBF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4024908"/>
            <a:ext cx="2501350" cy="1874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C21E99-84D8-45C1-9D78-0A4FD473E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248353"/>
            <a:ext cx="2647270" cy="17731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DCC789-5F95-4B46-8C93-8941E5B317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4082488"/>
            <a:ext cx="2647270" cy="1910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9B4B2A-7F79-4422-B99F-435F47A5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DDB7C-8B82-4FD0-B72D-925B27A114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A1CF2-4854-43AA-A3A1-423AF7D2E4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1959CC4-FEB7-49E0-AA7B-0E6AD5EE780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" y="188187"/>
            <a:ext cx="8128108" cy="628081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9B4B2A-7F79-4422-B99F-435F47A57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9" y="452901"/>
            <a:ext cx="1825508" cy="36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DDB7C-8B82-4FD0-B72D-925B27A11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A1CF2-4854-43AA-A3A1-423AF7D2E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02" y="252030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57" y="1262473"/>
            <a:ext cx="7886700" cy="1325563"/>
          </a:xfrm>
        </p:spPr>
        <p:txBody>
          <a:bodyPr/>
          <a:lstStyle/>
          <a:p>
            <a:r>
              <a:rPr lang="en-US" b="1" dirty="0"/>
              <a:t>A story of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89908"/>
            <a:ext cx="3886200" cy="3306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Conservation Authority</a:t>
            </a:r>
          </a:p>
          <a:p>
            <a:r>
              <a:rPr lang="en-US" dirty="0"/>
              <a:t>Independent government agency</a:t>
            </a:r>
          </a:p>
          <a:p>
            <a:r>
              <a:rPr lang="en-US" dirty="0"/>
              <a:t>Environmental and Hazard Regulator</a:t>
            </a:r>
          </a:p>
          <a:p>
            <a:r>
              <a:rPr lang="en-US" dirty="0"/>
              <a:t>2009 Thiess International </a:t>
            </a:r>
            <a:r>
              <a:rPr lang="en-US" dirty="0" err="1"/>
              <a:t>River</a:t>
            </a:r>
            <a:r>
              <a:rPr lang="en-US" i="1" dirty="0" err="1"/>
              <a:t>Prize</a:t>
            </a:r>
            <a:r>
              <a:rPr lang="en-US" dirty="0"/>
              <a:t> Recipient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446" y="2596158"/>
            <a:ext cx="3886200" cy="33180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Geranium</a:t>
            </a:r>
          </a:p>
          <a:p>
            <a:r>
              <a:rPr lang="en-US" dirty="0"/>
              <a:t>Master planned community developer &amp; builder for 40+ years</a:t>
            </a:r>
          </a:p>
          <a:p>
            <a:r>
              <a:rPr lang="en-CA" dirty="0"/>
              <a:t> Building Industry and Land Development Association’s Home Builder of the Year</a:t>
            </a:r>
          </a:p>
          <a:p>
            <a:r>
              <a:rPr lang="en-CA" dirty="0"/>
              <a:t>Developer of Friday Harbour Resort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FE3C49-0C73-40BE-9013-9A171C417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9448AF-902C-4632-9814-DA32F8C90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28E129-0359-45DF-99AE-43BE25B67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796" y="604156"/>
            <a:ext cx="2949178" cy="1600200"/>
          </a:xfrm>
        </p:spPr>
        <p:txBody>
          <a:bodyPr/>
          <a:lstStyle/>
          <a:p>
            <a:r>
              <a:rPr lang="en-US" b="1" dirty="0"/>
              <a:t>The location for this story…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31796" y="2507369"/>
            <a:ext cx="2949178" cy="3811588"/>
          </a:xfrm>
        </p:spPr>
        <p:txBody>
          <a:bodyPr>
            <a:normAutofit/>
          </a:bodyPr>
          <a:lstStyle/>
          <a:p>
            <a:r>
              <a:rPr lang="en-US" sz="2800" dirty="0"/>
              <a:t>Lake Simcoe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~500,000 pop.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Water supply and wastewater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 recreation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Ecological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Significant growth pressure</a:t>
            </a:r>
          </a:p>
        </p:txBody>
      </p:sp>
      <p:pic>
        <p:nvPicPr>
          <p:cNvPr id="15" name="Picture 2" descr="F:\Simcoe_79_40W_44_47N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1119"/>
          <a:stretch>
            <a:fillRect/>
          </a:stretch>
        </p:blipFill>
        <p:spPr bwMode="auto">
          <a:xfrm>
            <a:off x="4217980" y="1287687"/>
            <a:ext cx="4376933" cy="46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439088-7248-4A3B-9D33-21946955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2C9C62-E6DE-4A50-8375-36EAE9CC7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FCC2B0-0BA7-43A4-BC75-6FB205584E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F995F7-A480-4D02-8C09-211E6461E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36" y="2056558"/>
            <a:ext cx="4935054" cy="3300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95" y="604156"/>
            <a:ext cx="4788817" cy="1174768"/>
          </a:xfrm>
        </p:spPr>
        <p:txBody>
          <a:bodyPr/>
          <a:lstStyle/>
          <a:p>
            <a:r>
              <a:rPr lang="en-US" b="1" i="1" dirty="0"/>
              <a:t>The Catalyst for Change…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763" y="1858397"/>
            <a:ext cx="3806951" cy="4460559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 Friday Harbour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Redev</a:t>
            </a:r>
            <a:r>
              <a:rPr lang="en-US" sz="2000" dirty="0"/>
              <a:t> of 50-year old degraded marina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600-acre master planned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18-hole Championship golf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200 acre nature preserve; 7.5km trail system</a:t>
            </a:r>
          </a:p>
          <a:p>
            <a:r>
              <a:rPr lang="en-US" sz="2000" b="1" dirty="0"/>
              <a:t>Marina-based Village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2,000 units, </a:t>
            </a:r>
            <a:r>
              <a:rPr lang="en-US" sz="2000" dirty="0" err="1"/>
              <a:t>incl</a:t>
            </a:r>
            <a:r>
              <a:rPr lang="en-US" sz="2000" dirty="0"/>
              <a:t> 400 hotel suites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1,000 slip marina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Commercial, Conference, Performing Arts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Multi-Activity Beach Area</a:t>
            </a:r>
          </a:p>
          <a:p>
            <a:r>
              <a:rPr lang="en-US" sz="2000" b="1" dirty="0"/>
              <a:t>$2.5B capital investment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A81A1-C657-4628-A9DC-6AA43E704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EA2CE9-8D5A-47C6-9C3F-BAD394CA8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97A391-05CD-4125-9577-51AFA4CD8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7" y="951130"/>
            <a:ext cx="7886700" cy="1325563"/>
          </a:xfrm>
        </p:spPr>
        <p:txBody>
          <a:bodyPr/>
          <a:lstStyle/>
          <a:p>
            <a:r>
              <a:rPr lang="en-US" b="1" dirty="0"/>
              <a:t>What drove need for change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5819"/>
            <a:ext cx="7886700" cy="3757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scale &amp; magnitude</a:t>
            </a:r>
          </a:p>
          <a:p>
            <a:r>
              <a:rPr lang="en-US" dirty="0"/>
              <a:t>Environmental significance of Lake Simcoe</a:t>
            </a:r>
          </a:p>
          <a:p>
            <a:r>
              <a:rPr lang="en-US" dirty="0"/>
              <a:t>Engaged community – both for and strongly opposed</a:t>
            </a:r>
          </a:p>
          <a:p>
            <a:r>
              <a:rPr lang="en-US" dirty="0"/>
              <a:t>Recognition that existing regulatory approach was inadequate</a:t>
            </a:r>
          </a:p>
          <a:p>
            <a:r>
              <a:rPr lang="en-US" dirty="0"/>
              <a:t>Senior leadership from both parties wanted and needed a positive outcome</a:t>
            </a:r>
          </a:p>
          <a:p>
            <a:pPr lvl="1"/>
            <a:r>
              <a:rPr lang="en-US" dirty="0"/>
              <a:t>Socially, environmentally, politically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471E1-902C-471F-B1E2-EB2C38F64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C5AA12-CC41-4550-BD74-37FF5E2EC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0D2783-1591-4654-B4D6-2C6752D3E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0" y="1078365"/>
            <a:ext cx="7886700" cy="1062135"/>
          </a:xfrm>
        </p:spPr>
        <p:txBody>
          <a:bodyPr/>
          <a:lstStyle/>
          <a:p>
            <a:r>
              <a:rPr lang="en-US" b="1" dirty="0"/>
              <a:t>Engagement &amp; 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006" y="2115131"/>
            <a:ext cx="3312171" cy="38589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Continuous and Comprehensive Dialogue</a:t>
            </a:r>
          </a:p>
          <a:p>
            <a:r>
              <a:rPr lang="en-US" dirty="0"/>
              <a:t>Multi-Agency Round Tables</a:t>
            </a:r>
          </a:p>
          <a:p>
            <a:r>
              <a:rPr lang="en-US" dirty="0"/>
              <a:t>Week-long design charrette at outset was first in watershed</a:t>
            </a:r>
          </a:p>
          <a:p>
            <a:r>
              <a:rPr lang="en-US" dirty="0"/>
              <a:t>Early identification of opportunities and constraints</a:t>
            </a:r>
          </a:p>
          <a:p>
            <a:r>
              <a:rPr lang="en-US" dirty="0"/>
              <a:t>Principle-based</a:t>
            </a:r>
          </a:p>
          <a:p>
            <a:r>
              <a:rPr lang="en-US" dirty="0"/>
              <a:t>Exploration of 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126781-BEC5-4B91-8C8B-14CF937B0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20" y="2115131"/>
            <a:ext cx="4677188" cy="3119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68B70-761D-4650-B017-E50C47058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DF2668-5271-4768-9BE9-D86B49E1F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AC0657-F8E1-48E6-BCF8-6801D8D80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57" y="1062858"/>
            <a:ext cx="7886700" cy="1325563"/>
          </a:xfrm>
        </p:spPr>
        <p:txBody>
          <a:bodyPr/>
          <a:lstStyle/>
          <a:p>
            <a:r>
              <a:rPr lang="en-US" b="1" dirty="0"/>
              <a:t>Focus on outcomes…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83477"/>
            <a:ext cx="3886200" cy="3993486"/>
          </a:xfrm>
        </p:spPr>
        <p:txBody>
          <a:bodyPr>
            <a:normAutofit/>
          </a:bodyPr>
          <a:lstStyle/>
          <a:p>
            <a:r>
              <a:rPr lang="en-US" dirty="0"/>
              <a:t>Establish collective agreement on “desired” outcomes</a:t>
            </a:r>
          </a:p>
          <a:p>
            <a:pPr lvl="1"/>
            <a:r>
              <a:rPr lang="en-US" dirty="0"/>
              <a:t>Watershed objectives</a:t>
            </a:r>
          </a:p>
          <a:p>
            <a:pPr lvl="1"/>
            <a:r>
              <a:rPr lang="en-US" dirty="0"/>
              <a:t>Measurable Indicators</a:t>
            </a:r>
          </a:p>
          <a:p>
            <a:r>
              <a:rPr lang="en-US" dirty="0"/>
              <a:t>Collaborative assessment to achieve and enhance performance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6198D46-5990-491B-9FD9-6A182D24C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07" y="2051775"/>
            <a:ext cx="4693444" cy="3129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0AB31-E6C9-4DE3-91B0-5BBD5A5F3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14537A-B4E7-404F-80DF-036BDC3F8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9295ED-9AE5-4410-B3E8-D18260A0C3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4142"/>
            <a:ext cx="7886700" cy="1199772"/>
          </a:xfrm>
        </p:spPr>
        <p:txBody>
          <a:bodyPr/>
          <a:lstStyle/>
          <a:p>
            <a:r>
              <a:rPr lang="en-US" b="1" dirty="0"/>
              <a:t>Science versus Fake News…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02157"/>
            <a:ext cx="7886700" cy="3676831"/>
          </a:xfrm>
        </p:spPr>
        <p:txBody>
          <a:bodyPr/>
          <a:lstStyle/>
          <a:p>
            <a:r>
              <a:rPr lang="en-US" dirty="0"/>
              <a:t>Fake news and rumors spread like invasive species and can have the same effect</a:t>
            </a:r>
          </a:p>
          <a:p>
            <a:r>
              <a:rPr lang="en-US" dirty="0"/>
              <a:t>Science and facts are critical</a:t>
            </a:r>
          </a:p>
          <a:p>
            <a:pPr lvl="1"/>
            <a:r>
              <a:rPr lang="en-US" dirty="0"/>
              <a:t>Early engagement and agreement on requirements</a:t>
            </a:r>
          </a:p>
          <a:p>
            <a:pPr lvl="1"/>
            <a:r>
              <a:rPr lang="en-US" dirty="0"/>
              <a:t>Communicate science in open and approachable environment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B52942-40F3-41A2-B56F-5BC500AD6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3D312A-EC57-466A-A1B8-5AE361503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EEEA8-E96A-4D26-AC34-E74BBAEBE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F0059-C659-4FD7-A52B-070B7539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82" y="2007732"/>
            <a:ext cx="5048418" cy="3365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57" y="1086419"/>
            <a:ext cx="7886700" cy="1325563"/>
          </a:xfrm>
        </p:spPr>
        <p:txBody>
          <a:bodyPr/>
          <a:lstStyle/>
          <a:p>
            <a:r>
              <a:rPr lang="en-US" b="1" dirty="0"/>
              <a:t>The next chapter…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173" y="2060561"/>
            <a:ext cx="7886700" cy="393546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Education</a:t>
            </a:r>
          </a:p>
          <a:p>
            <a:pPr lvl="2"/>
            <a:r>
              <a:rPr lang="en-US" dirty="0"/>
              <a:t>Kids Camps</a:t>
            </a:r>
          </a:p>
          <a:p>
            <a:pPr lvl="2"/>
            <a:r>
              <a:rPr lang="en-US" dirty="0"/>
              <a:t>Conservation Foundation partnership</a:t>
            </a:r>
          </a:p>
          <a:p>
            <a:pPr lvl="2"/>
            <a:r>
              <a:rPr lang="en-US" dirty="0"/>
              <a:t>Homeowner engagement</a:t>
            </a:r>
          </a:p>
          <a:p>
            <a:pPr lvl="1"/>
            <a:r>
              <a:rPr lang="en-US" dirty="0"/>
              <a:t>Adaptive Management</a:t>
            </a:r>
          </a:p>
          <a:p>
            <a:pPr lvl="2"/>
            <a:r>
              <a:rPr lang="en-US" dirty="0"/>
              <a:t>Informs future development</a:t>
            </a:r>
          </a:p>
          <a:p>
            <a:pPr lvl="2"/>
            <a:r>
              <a:rPr lang="en-US" dirty="0"/>
              <a:t>Create knowledge database</a:t>
            </a:r>
          </a:p>
          <a:p>
            <a:pPr lvl="2"/>
            <a:r>
              <a:rPr lang="en-US" dirty="0"/>
              <a:t>Performance Monitoring</a:t>
            </a:r>
          </a:p>
          <a:p>
            <a:pPr lvl="1"/>
            <a:r>
              <a:rPr lang="en-US" dirty="0"/>
              <a:t>Knowledge Transfer</a:t>
            </a:r>
          </a:p>
          <a:p>
            <a:pPr lvl="2"/>
            <a:r>
              <a:rPr lang="en-US" dirty="0"/>
              <a:t>Development Industry </a:t>
            </a:r>
          </a:p>
          <a:p>
            <a:pPr lvl="2"/>
            <a:r>
              <a:rPr lang="en-US" dirty="0"/>
              <a:t>Municipalities</a:t>
            </a:r>
          </a:p>
          <a:p>
            <a:pPr lvl="2"/>
            <a:r>
              <a:rPr lang="en-US" dirty="0"/>
              <a:t>Provincial Ministries</a:t>
            </a:r>
          </a:p>
          <a:p>
            <a:pPr lvl="2"/>
            <a:r>
              <a:rPr lang="en-US" dirty="0"/>
              <a:t>NGO’s, community groups</a:t>
            </a:r>
          </a:p>
          <a:p>
            <a:pPr lvl="2"/>
            <a:r>
              <a:rPr lang="en-US" dirty="0"/>
              <a:t>Other Conservation Authorities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9DACC-858B-487E-A5FF-56C5683E6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21" y="452901"/>
            <a:ext cx="1825508" cy="368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E12C1-DC27-4700-8959-705E3A4E6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99" y="335324"/>
            <a:ext cx="1819437" cy="547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A742B-875B-4247-B63B-DFEFD0F6D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22598"/>
            <a:ext cx="838779" cy="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1197</Words>
  <Application>Microsoft Office PowerPoint</Application>
  <PresentationFormat>On-screen Show (4:3)</PresentationFormat>
  <Paragraphs>165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</vt:lpstr>
      <vt:lpstr>A story of change…</vt:lpstr>
      <vt:lpstr>The location for this story…</vt:lpstr>
      <vt:lpstr>The Catalyst for Change…</vt:lpstr>
      <vt:lpstr>What drove need for change…</vt:lpstr>
      <vt:lpstr>Engagement &amp; Transparency</vt:lpstr>
      <vt:lpstr>Focus on outcomes…</vt:lpstr>
      <vt:lpstr>Science versus Fake News…</vt:lpstr>
      <vt:lpstr>The next chapter…</vt:lpstr>
      <vt:lpstr>Top 5 Takeaways</vt:lpstr>
      <vt:lpstr>“Fight for Minimums or Partner for Maximums”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Dudding, Shauna</cp:lastModifiedBy>
  <cp:revision>98</cp:revision>
  <cp:lastPrinted>2017-08-24T00:04:09Z</cp:lastPrinted>
  <dcterms:created xsi:type="dcterms:W3CDTF">2016-07-18T05:53:10Z</dcterms:created>
  <dcterms:modified xsi:type="dcterms:W3CDTF">2017-09-20T00:16:30Z</dcterms:modified>
</cp:coreProperties>
</file>