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6" r:id="rId11"/>
    <p:sldId id="277" r:id="rId12"/>
    <p:sldId id="278" r:id="rId13"/>
    <p:sldId id="279" r:id="rId14"/>
    <p:sldId id="280" r:id="rId15"/>
    <p:sldId id="282" r:id="rId16"/>
    <p:sldId id="281" r:id="rId17"/>
    <p:sldId id="283" r:id="rId18"/>
    <p:sldId id="285" r:id="rId19"/>
    <p:sldId id="286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8BD"/>
    <a:srgbClr val="D4A46B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92" autoAdjust="0"/>
    <p:restoredTop sz="99275" autoAdjust="0"/>
  </p:normalViewPr>
  <p:slideViewPr>
    <p:cSldViewPr snapToGrid="0" showGuides="1">
      <p:cViewPr varScale="1">
        <p:scale>
          <a:sx n="74" d="100"/>
          <a:sy n="74" d="100"/>
        </p:scale>
        <p:origin x="1668" y="7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219" y="1468192"/>
            <a:ext cx="77500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268BD"/>
                </a:solidFill>
              </a:rPr>
              <a:t>CAPACITY BUILDING FOR YOUNG WATER PROFESSIONALS (</a:t>
            </a:r>
            <a:r>
              <a:rPr lang="en-US" sz="3200" b="1" dirty="0" smtClean="0">
                <a:solidFill>
                  <a:srgbClr val="1268BD"/>
                </a:solidFill>
              </a:rPr>
              <a:t>YWP)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1268BD"/>
                </a:solidFill>
              </a:rPr>
              <a:t>EXPERIENCE </a:t>
            </a:r>
            <a:r>
              <a:rPr lang="en-US" sz="2400" b="1" dirty="0">
                <a:solidFill>
                  <a:srgbClr val="1268BD"/>
                </a:solidFill>
              </a:rPr>
              <a:t>SHARING FROM SRI LANKA</a:t>
            </a:r>
            <a:endParaRPr lang="en-AU" sz="2400" b="1" dirty="0">
              <a:solidFill>
                <a:srgbClr val="1268B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403" y="4816388"/>
            <a:ext cx="775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1268BD"/>
                </a:solidFill>
              </a:rPr>
              <a:t>CHATHURA SANJEEWA W.G.</a:t>
            </a:r>
          </a:p>
          <a:p>
            <a:pPr algn="r"/>
            <a:r>
              <a:rPr lang="en-US" dirty="0" smtClean="0">
                <a:solidFill>
                  <a:srgbClr val="1268BD"/>
                </a:solidFill>
              </a:rPr>
              <a:t>KUSUM ATHUKORALA </a:t>
            </a:r>
          </a:p>
          <a:p>
            <a:pPr algn="r"/>
            <a:r>
              <a:rPr lang="en-US" dirty="0" smtClean="0">
                <a:solidFill>
                  <a:srgbClr val="1268BD"/>
                </a:solidFill>
              </a:rPr>
              <a:t>RUWAN LIYANAGE</a:t>
            </a:r>
            <a:endParaRPr lang="en-AU" sz="1400" dirty="0">
              <a:solidFill>
                <a:srgbClr val="1268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7901" y="1147533"/>
            <a:ext cx="849867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1268BD"/>
                </a:solidFill>
              </a:rPr>
              <a:t>PROBLEMS ASSOCIATED WITH WATER </a:t>
            </a:r>
            <a:r>
              <a:rPr lang="en-US" sz="2400" b="1" dirty="0" smtClean="0">
                <a:solidFill>
                  <a:srgbClr val="1268BD"/>
                </a:solidFill>
              </a:rPr>
              <a:t>SECTOR &amp; </a:t>
            </a:r>
            <a:r>
              <a:rPr lang="en-US" sz="2800" b="1" dirty="0" smtClean="0">
                <a:solidFill>
                  <a:srgbClr val="1268BD"/>
                </a:solidFill>
              </a:rPr>
              <a:t>YWP’S ROLE</a:t>
            </a:r>
            <a:endParaRPr lang="en-US" sz="2800" b="1" dirty="0">
              <a:solidFill>
                <a:srgbClr val="1268BD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77392" y="2054533"/>
            <a:ext cx="5730981" cy="3766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latin typeface="Calibri (Body)"/>
                <a:cs typeface="Arial" panose="020B0604020202020204" pitchFamily="34" charset="0"/>
              </a:rPr>
              <a:t>Water &amp; Awareness </a:t>
            </a:r>
            <a:r>
              <a:rPr lang="en-US" sz="1800" b="1" dirty="0" smtClean="0">
                <a:latin typeface="Calibri (Body)"/>
                <a:cs typeface="Arial" panose="020B0604020202020204" pitchFamily="34" charset="0"/>
              </a:rPr>
              <a:t>creation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latin typeface="Calibri (Body)"/>
                <a:cs typeface="Arial" panose="020B0604020202020204" pitchFamily="34" charset="0"/>
              </a:rPr>
              <a:t>Water </a:t>
            </a:r>
            <a:r>
              <a:rPr lang="en-US" sz="1800" b="1" dirty="0">
                <a:latin typeface="Calibri (Body)"/>
                <a:cs typeface="Arial" panose="020B0604020202020204" pitchFamily="34" charset="0"/>
              </a:rPr>
              <a:t>&amp; Traditional knowledge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Calibri (Body)"/>
                <a:cs typeface="Arial" panose="020B0604020202020204" pitchFamily="34" charset="0"/>
              </a:rPr>
              <a:t>Water economy &amp; Financial assistance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Calibri (Body)"/>
                <a:cs typeface="Arial" panose="020B0604020202020204" pitchFamily="34" charset="0"/>
              </a:rPr>
              <a:t>Usage of New Technology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Calibri (Body)"/>
                <a:cs typeface="Arial" panose="020B0604020202020204" pitchFamily="34" charset="0"/>
              </a:rPr>
              <a:t>Gender Friendly Working Place?</a:t>
            </a:r>
          </a:p>
          <a:p>
            <a:pPr>
              <a:lnSpc>
                <a:spcPct val="150000"/>
              </a:lnSpc>
            </a:pPr>
            <a:endParaRPr lang="en-US" sz="1800" b="1" dirty="0">
              <a:latin typeface="Calibri (Body)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57" y="3580328"/>
            <a:ext cx="3327076" cy="21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0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219" y="1210612"/>
            <a:ext cx="77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268BD"/>
                </a:solidFill>
              </a:rPr>
              <a:t>ACTIVE ENGAGEMENT OF YWP</a:t>
            </a:r>
            <a:endParaRPr lang="en-US" sz="2800" b="1" dirty="0">
              <a:solidFill>
                <a:srgbClr val="1268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783" y="1966300"/>
            <a:ext cx="7815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 in action : With collaboration with SLWP and IESL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YWPs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group formulation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IWRM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capacity building program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lectures 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5"/>
          <a:stretch/>
        </p:blipFill>
        <p:spPr>
          <a:xfrm>
            <a:off x="2241131" y="4099074"/>
            <a:ext cx="4956954" cy="18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219" y="1210612"/>
            <a:ext cx="77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268BD"/>
                </a:solidFill>
              </a:rPr>
              <a:t>ACTIVE ENGAGEMENT OF YWP</a:t>
            </a:r>
            <a:endParaRPr lang="en-US" sz="2800" b="1" dirty="0">
              <a:solidFill>
                <a:srgbClr val="1268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783" y="1966300"/>
            <a:ext cx="7815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Climate Change Adaptation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for CBOs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for Estate Sector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WSP workshops for Health officers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63" y="3400023"/>
            <a:ext cx="3330167" cy="2497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77" y="3683929"/>
            <a:ext cx="3914220" cy="197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1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219" y="1210612"/>
            <a:ext cx="77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268BD"/>
                </a:solidFill>
              </a:rPr>
              <a:t>ACTIVE ENGAGEMENT OF YWP</a:t>
            </a:r>
            <a:endParaRPr lang="en-US" sz="2800" b="1" dirty="0">
              <a:solidFill>
                <a:srgbClr val="1268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783" y="1966300"/>
            <a:ext cx="7815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Climate Change Adaptation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for CBOs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for Estate Sector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WSP workshops for Health officers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63" y="3400023"/>
            <a:ext cx="3330167" cy="2497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77" y="3683929"/>
            <a:ext cx="3914220" cy="197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0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219" y="1210612"/>
            <a:ext cx="77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268BD"/>
                </a:solidFill>
              </a:rPr>
              <a:t>ACTIVE ENGAGEMENT OF YWP</a:t>
            </a:r>
            <a:endParaRPr lang="en-US" sz="2800" b="1" dirty="0">
              <a:solidFill>
                <a:srgbClr val="1268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783" y="1966300"/>
            <a:ext cx="78156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watch groups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formulation in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Aranayaka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Social media is being used as tool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SLWP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YWP program was expanded with a webinar conducted with technical support from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TransformationFirst.Asia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which brought together YWP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opinions</a:t>
            </a:r>
          </a:p>
        </p:txBody>
      </p:sp>
    </p:spTree>
    <p:extLst>
      <p:ext uri="{BB962C8B-B14F-4D97-AF65-F5344CB8AC3E}">
        <p14:creationId xmlns:p14="http://schemas.microsoft.com/office/powerpoint/2010/main" val="14211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219" y="1210612"/>
            <a:ext cx="77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268BD"/>
                </a:solidFill>
              </a:rPr>
              <a:t>ACTIVE ENGAGEMENT OF YWP</a:t>
            </a:r>
            <a:endParaRPr lang="en-US" sz="2800" b="1" dirty="0">
              <a:solidFill>
                <a:srgbClr val="1268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783" y="1966300"/>
            <a:ext cx="7815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Tree plantation programs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Transect walks: Informing administrators about the people and locations where water deterioration taken place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69" y="3818765"/>
            <a:ext cx="3017520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0" b="26341"/>
          <a:stretch/>
        </p:blipFill>
        <p:spPr>
          <a:xfrm>
            <a:off x="185503" y="3818766"/>
            <a:ext cx="2614852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48" y="3818765"/>
            <a:ext cx="301752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219" y="1210612"/>
            <a:ext cx="775003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268BD"/>
                </a:solidFill>
              </a:rPr>
              <a:t>ISSUES FACED BY YWPs </a:t>
            </a:r>
            <a:endParaRPr lang="en-US" sz="2800" b="1" dirty="0">
              <a:solidFill>
                <a:srgbClr val="1268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783" y="1966300"/>
            <a:ext cx="7815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Mainly in Government institutes: time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consuming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procedures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still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junior,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 you have to listen all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your seniors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Hard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find talented resource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persons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organize and give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Gender discrimination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Priority for opinions are given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age not knowledge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Resistance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new ideas 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219" y="1210612"/>
            <a:ext cx="775003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268BD"/>
                </a:solidFill>
              </a:rPr>
              <a:t>ISSUES FACED BY YWPs </a:t>
            </a:r>
            <a:endParaRPr lang="en-US" sz="2800" b="1" dirty="0">
              <a:solidFill>
                <a:srgbClr val="1268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783" y="1966300"/>
            <a:ext cx="78156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Issues when collecting people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Lack of recognition: dealing with other institutes or officers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Time constraints for effective training programs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Busy age: specially for women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Time required to prepare educational qualifications: commitment to work?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219" y="1210612"/>
            <a:ext cx="77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268BD"/>
                </a:solidFill>
              </a:rPr>
              <a:t>LESSONS LEARNT</a:t>
            </a:r>
            <a:endParaRPr lang="en-US" sz="2800" b="1" dirty="0">
              <a:solidFill>
                <a:srgbClr val="1268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783" y="1901905"/>
            <a:ext cx="78156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To be stable even in the shaking ground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means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both Process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oriented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and Results oriented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1600" dirty="0"/>
              <a:t>One of the dimensions of the partnership: having a common </a:t>
            </a:r>
            <a:r>
              <a:rPr lang="en-IE" sz="1600" dirty="0" smtClean="0"/>
              <a:t>vision</a:t>
            </a:r>
            <a:endParaRPr lang="en-IE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11" y="3378738"/>
            <a:ext cx="3116045" cy="20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219" y="1210612"/>
            <a:ext cx="77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268BD"/>
                </a:solidFill>
              </a:rPr>
              <a:t>LESSONS LEARNT</a:t>
            </a:r>
            <a:endParaRPr lang="en-US" sz="2800" b="1" dirty="0">
              <a:solidFill>
                <a:srgbClr val="1268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783" y="1966300"/>
            <a:ext cx="78156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Systematic sharing of best practices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Respect for the principle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subsidiarity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humanitarian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imperative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level framework for YWPs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Communicate with Global level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219" y="1210612"/>
            <a:ext cx="775003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268BD"/>
                </a:solidFill>
              </a:rPr>
              <a:t>CONTENTS</a:t>
            </a:r>
            <a:endParaRPr lang="en-AU" sz="2000" b="1" dirty="0">
              <a:solidFill>
                <a:srgbClr val="1268B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403" y="1887795"/>
            <a:ext cx="77500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YWPs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Problems associated with Water Sector &amp; YWP’s role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Active engagement of YWP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Issues faced by YWPs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Lessons Learnt </a:t>
            </a:r>
          </a:p>
        </p:txBody>
      </p:sp>
    </p:spTree>
    <p:extLst>
      <p:ext uri="{BB962C8B-B14F-4D97-AF65-F5344CB8AC3E}">
        <p14:creationId xmlns:p14="http://schemas.microsoft.com/office/powerpoint/2010/main" val="18654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5282" y="1513635"/>
            <a:ext cx="781565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We, the people in a society who talk about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sustainability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who act for sustainability, who destroy the environment and create a world which needs sustainability.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Day is yesterday, today and tomorrow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walk along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Badulu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1268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Thank you 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"/>
          <a:stretch/>
        </p:blipFill>
        <p:spPr>
          <a:xfrm>
            <a:off x="6292141" y="2407773"/>
            <a:ext cx="2435135" cy="337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219" y="1210612"/>
            <a:ext cx="77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268BD"/>
                </a:solidFill>
              </a:rPr>
              <a:t>INTRODUCTION</a:t>
            </a:r>
            <a:endParaRPr lang="en-US" sz="2800" b="1" dirty="0">
              <a:solidFill>
                <a:srgbClr val="1268BD"/>
              </a:solidFill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19" y="3386471"/>
            <a:ext cx="3588633" cy="23865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1783" y="1966300"/>
            <a:ext cx="558617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the World Bank (2015), access to improved water sources are;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91% for the Global population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in Sri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94% in India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91% in Pakistan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87% in Bangladesh</a:t>
            </a:r>
          </a:p>
        </p:txBody>
      </p:sp>
    </p:spTree>
    <p:extLst>
      <p:ext uri="{BB962C8B-B14F-4D97-AF65-F5344CB8AC3E}">
        <p14:creationId xmlns:p14="http://schemas.microsoft.com/office/powerpoint/2010/main" val="31011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219" y="1210612"/>
            <a:ext cx="77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268BD"/>
                </a:solidFill>
              </a:rPr>
              <a:t>INTRODUCTION</a:t>
            </a:r>
            <a:endParaRPr lang="en-US" sz="2800" b="1" dirty="0">
              <a:solidFill>
                <a:srgbClr val="1268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783" y="1966300"/>
            <a:ext cx="7815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Water is the reinforcement of life and development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Water is becoming a more and more scarce resource day by day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Sustainable use of water is essential for the betterment of the society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achieve SDGs looking after “clean water and sanitation” is important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3435" y="4966550"/>
            <a:ext cx="8988134" cy="1188720"/>
            <a:chOff x="93938" y="5079975"/>
            <a:chExt cx="8988134" cy="11887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38" y="5468595"/>
              <a:ext cx="2421401" cy="41148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769" y="5079975"/>
              <a:ext cx="1188720" cy="11887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238" y="5468595"/>
              <a:ext cx="2849692" cy="41148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1937" y="5468595"/>
              <a:ext cx="2340135" cy="41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52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5282" y="1959272"/>
            <a:ext cx="7815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YWPs DO?</a:t>
            </a:r>
          </a:p>
          <a:p>
            <a:pPr algn="ctr">
              <a:lnSpc>
                <a:spcPct val="2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YWPs?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7902" y="1147533"/>
            <a:ext cx="77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268BD"/>
                </a:solidFill>
              </a:rPr>
              <a:t>YOUNG WATER PROFESSIONALS ARE...</a:t>
            </a:r>
            <a:endParaRPr lang="en-US" sz="2800" b="1" dirty="0">
              <a:solidFill>
                <a:srgbClr val="1268BD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28647" y="1878668"/>
            <a:ext cx="8084511" cy="6825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rPr>
              <a:t>In-charge </a:t>
            </a:r>
            <a:r>
              <a:rPr lang="en-US" sz="2400" dirty="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rPr>
              <a:t>of future water </a:t>
            </a:r>
            <a:r>
              <a:rPr lang="en-US" sz="2400" dirty="0" smtClean="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rPr>
              <a:t>sector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28647" y="2690036"/>
            <a:ext cx="8084511" cy="6825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 (Body)"/>
                <a:cs typeface="Arial" panose="020B0604020202020204" pitchFamily="34" charset="0"/>
              </a:rPr>
              <a:t>Professionals working in the water sector and below 35 years </a:t>
            </a:r>
            <a:r>
              <a:rPr lang="en-US" sz="1800" dirty="0">
                <a:latin typeface="Calibri (Body)"/>
                <a:cs typeface="Arial" panose="020B0604020202020204" pitchFamily="34" charset="0"/>
              </a:rPr>
              <a:t>(</a:t>
            </a:r>
            <a:r>
              <a:rPr lang="en-US" sz="1700" dirty="0">
                <a:latin typeface="Calibri (Body)"/>
                <a:cs typeface="Arial" panose="020B0604020202020204" pitchFamily="34" charset="0"/>
              </a:rPr>
              <a:t>including Water, Irrigation, Environmental </a:t>
            </a:r>
            <a:r>
              <a:rPr lang="en-US" sz="1700" dirty="0" smtClean="0">
                <a:latin typeface="Calibri (Body)"/>
                <a:cs typeface="Arial" panose="020B0604020202020204" pitchFamily="34" charset="0"/>
              </a:rPr>
              <a:t>Engineers, Administrators </a:t>
            </a:r>
            <a:r>
              <a:rPr lang="en-US" sz="1700" dirty="0">
                <a:latin typeface="Calibri (Body)"/>
                <a:cs typeface="Arial" panose="020B0604020202020204" pitchFamily="34" charset="0"/>
              </a:rPr>
              <a:t>working in water related </a:t>
            </a:r>
            <a:r>
              <a:rPr lang="en-US" sz="1700" dirty="0" smtClean="0">
                <a:latin typeface="Calibri (Body)"/>
                <a:cs typeface="Arial" panose="020B0604020202020204" pitchFamily="34" charset="0"/>
              </a:rPr>
              <a:t>sectors, Sociologists, Chemists, Private </a:t>
            </a:r>
            <a:r>
              <a:rPr lang="en-US" sz="1700" dirty="0">
                <a:latin typeface="Calibri (Body)"/>
                <a:cs typeface="Arial" panose="020B0604020202020204" pitchFamily="34" charset="0"/>
              </a:rPr>
              <a:t>sector </a:t>
            </a:r>
            <a:r>
              <a:rPr lang="en-US" sz="1700" dirty="0" smtClean="0">
                <a:latin typeface="Calibri (Body)"/>
                <a:cs typeface="Arial" panose="020B0604020202020204" pitchFamily="34" charset="0"/>
              </a:rPr>
              <a:t>&amp; Active </a:t>
            </a:r>
            <a:r>
              <a:rPr lang="en-US" sz="1700" dirty="0">
                <a:latin typeface="Calibri (Body)"/>
                <a:cs typeface="Arial" panose="020B0604020202020204" pitchFamily="34" charset="0"/>
              </a:rPr>
              <a:t>NGO </a:t>
            </a:r>
            <a:r>
              <a:rPr lang="en-US" sz="1700" dirty="0" smtClean="0">
                <a:latin typeface="Calibri (Body)"/>
                <a:cs typeface="Arial" panose="020B0604020202020204" pitchFamily="34" charset="0"/>
              </a:rPr>
              <a:t>professionals, </a:t>
            </a:r>
            <a:r>
              <a:rPr lang="en-US" sz="1700" dirty="0">
                <a:latin typeface="Calibri (Body)"/>
                <a:cs typeface="Arial" panose="020B0604020202020204" pitchFamily="34" charset="0"/>
              </a:rPr>
              <a:t>Doctors, </a:t>
            </a:r>
            <a:r>
              <a:rPr lang="en-US" sz="1700" dirty="0" smtClean="0">
                <a:latin typeface="Calibri (Body)"/>
                <a:cs typeface="Arial" panose="020B0604020202020204" pitchFamily="34" charset="0"/>
              </a:rPr>
              <a:t>PHI, Accountants, Agricultural officers, Researchers</a:t>
            </a:r>
            <a:r>
              <a:rPr lang="en-US" sz="1700" dirty="0">
                <a:latin typeface="Calibri (Body)"/>
                <a:cs typeface="Arial" panose="020B0604020202020204" pitchFamily="34" charset="0"/>
              </a:rPr>
              <a:t>, etc</a:t>
            </a:r>
            <a:r>
              <a:rPr lang="en-US" sz="1700" dirty="0" smtClean="0">
                <a:latin typeface="Calibri (Body)"/>
                <a:cs typeface="Arial" panose="020B0604020202020204" pitchFamily="34" charset="0"/>
              </a:rPr>
              <a:t>.</a:t>
            </a:r>
            <a:r>
              <a:rPr lang="en-US" sz="1800" dirty="0" smtClean="0">
                <a:latin typeface="Calibri (Body)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28647" y="4961331"/>
            <a:ext cx="8084511" cy="6825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(Body)"/>
                <a:cs typeface="Arial" panose="020B0604020202020204" pitchFamily="34" charset="0"/>
              </a:rPr>
              <a:t>YWPs has a vital role as one of the</a:t>
            </a:r>
            <a:r>
              <a:rPr lang="en-US" sz="2000" dirty="0" smtClean="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rPr>
              <a:t> main stakeholders </a:t>
            </a:r>
            <a:r>
              <a:rPr lang="en-US" sz="2000" dirty="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rPr>
              <a:t>in water management </a:t>
            </a:r>
            <a:r>
              <a:rPr lang="en-US" sz="2000" dirty="0">
                <a:latin typeface="Calibri (Body)"/>
                <a:cs typeface="Arial" panose="020B0604020202020204" pitchFamily="34" charset="0"/>
              </a:rPr>
              <a:t>as well as in achieving Sri Lanka Water Vision 2025</a:t>
            </a:r>
          </a:p>
        </p:txBody>
      </p:sp>
    </p:spTree>
    <p:extLst>
      <p:ext uri="{BB962C8B-B14F-4D97-AF65-F5344CB8AC3E}">
        <p14:creationId xmlns:p14="http://schemas.microsoft.com/office/powerpoint/2010/main" val="4243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7902" y="1147533"/>
            <a:ext cx="77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268BD"/>
                </a:solidFill>
              </a:rPr>
              <a:t>BEING READY TO THE FUTURE…</a:t>
            </a:r>
            <a:endParaRPr lang="en-US" sz="2800" b="1" dirty="0">
              <a:solidFill>
                <a:srgbClr val="1268BD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8830" y="1819182"/>
            <a:ext cx="8282380" cy="5128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smtClean="0">
                <a:latin typeface="Calibri (Body)"/>
                <a:cs typeface="Arial" panose="020B0604020202020204" pitchFamily="34" charset="0"/>
              </a:rPr>
              <a:t>Challenges in near and mid-term future for the water sector are clear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libri (Body)"/>
                <a:cs typeface="Arial" panose="020B0604020202020204" pitchFamily="34" charset="0"/>
              </a:rPr>
              <a:t>Accordingly there is a role to be played by senior water professionals to strengthen future intellectual assets of the country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Calibri (Body)"/>
                <a:cs typeface="Arial" panose="020B0604020202020204" pitchFamily="34" charset="0"/>
              </a:rPr>
              <a:t>Make sure </a:t>
            </a:r>
            <a:r>
              <a:rPr lang="en-US" sz="1800" dirty="0" smtClean="0">
                <a:latin typeface="Calibri (Body)"/>
                <a:cs typeface="Arial" panose="020B0604020202020204" pitchFamily="34" charset="0"/>
              </a:rPr>
              <a:t>YWPs </a:t>
            </a:r>
            <a:r>
              <a:rPr lang="en-US" sz="1800" dirty="0">
                <a:latin typeface="Calibri (Body)"/>
                <a:cs typeface="Arial" panose="020B0604020202020204" pitchFamily="34" charset="0"/>
              </a:rPr>
              <a:t>are </a:t>
            </a:r>
            <a:r>
              <a:rPr lang="en-US" sz="1800" dirty="0" smtClean="0">
                <a:latin typeface="Calibri (Body)"/>
                <a:cs typeface="Arial" panose="020B0604020202020204" pitchFamily="34" charset="0"/>
              </a:rPr>
              <a:t>represented and heard in 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>
                <a:latin typeface="Calibri (Body)"/>
                <a:cs typeface="Arial" panose="020B0604020202020204" pitchFamily="34" charset="0"/>
              </a:rPr>
              <a:t>Policy </a:t>
            </a:r>
            <a:r>
              <a:rPr lang="en-US" sz="1600" dirty="0">
                <a:latin typeface="Calibri (Body)"/>
                <a:cs typeface="Arial" panose="020B0604020202020204" pitchFamily="34" charset="0"/>
              </a:rPr>
              <a:t>&amp; Decision Making </a:t>
            </a:r>
            <a:r>
              <a:rPr lang="en-US" sz="1600" dirty="0" smtClean="0">
                <a:latin typeface="Calibri (Body)"/>
                <a:cs typeface="Arial" panose="020B0604020202020204" pitchFamily="34" charset="0"/>
              </a:rPr>
              <a:t>Processes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latin typeface="Calibri (Body)"/>
                <a:cs typeface="Arial" panose="020B0604020202020204" pitchFamily="34" charset="0"/>
              </a:rPr>
              <a:t>Advocacy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>
                <a:latin typeface="Calibri (Body)"/>
                <a:cs typeface="Arial" panose="020B0604020202020204" pitchFamily="34" charset="0"/>
              </a:rPr>
              <a:t>Management, Financing, O&amp;M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latin typeface="Calibri (Body)"/>
                <a:cs typeface="Arial" panose="020B0604020202020204" pitchFamily="34" charset="0"/>
              </a:rPr>
              <a:t>Research &amp; </a:t>
            </a:r>
            <a:r>
              <a:rPr lang="en-US" sz="1600" dirty="0" smtClean="0">
                <a:latin typeface="Calibri (Body)"/>
                <a:cs typeface="Arial" panose="020B0604020202020204" pitchFamily="34" charset="0"/>
              </a:rPr>
              <a:t>Documentation</a:t>
            </a:r>
            <a:endParaRPr lang="en-US" sz="1400" dirty="0" smtClean="0">
              <a:latin typeface="Calibri (Body)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endParaRPr lang="en-US" sz="1400" dirty="0" smtClean="0">
              <a:latin typeface="Calibri (Body)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endParaRPr lang="en-US" sz="1400" dirty="0" smtClean="0">
              <a:latin typeface="Calibri (Body)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1304" y="5541893"/>
            <a:ext cx="8103226" cy="659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rPr>
              <a:t>-A </a:t>
            </a:r>
            <a:r>
              <a:rPr lang="en-US" sz="1800" dirty="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rPr>
              <a:t>Place For Everyone And Everyone In Their </a:t>
            </a:r>
            <a:r>
              <a:rPr lang="en-US" sz="1800" dirty="0" smtClean="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rPr>
              <a:t>Place-</a:t>
            </a:r>
            <a:endParaRPr lang="en-US" sz="1800" dirty="0">
              <a:solidFill>
                <a:srgbClr val="FF0000"/>
              </a:solidFill>
              <a:latin typeface="Calibri (Body)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4990" r="4659" b="7071"/>
          <a:stretch/>
        </p:blipFill>
        <p:spPr>
          <a:xfrm>
            <a:off x="5879183" y="3873917"/>
            <a:ext cx="2779847" cy="17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44" y="1355674"/>
            <a:ext cx="3151337" cy="4663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86" y="2602105"/>
            <a:ext cx="731107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01" y="3751654"/>
            <a:ext cx="104648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86" y="4833725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01" y="14525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-206" b="12593"/>
          <a:stretch/>
        </p:blipFill>
        <p:spPr>
          <a:xfrm>
            <a:off x="7509709" y="170689"/>
            <a:ext cx="790954" cy="897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7901" y="1147533"/>
            <a:ext cx="849867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1268BD"/>
                </a:solidFill>
              </a:rPr>
              <a:t>PROBLEMS ASSOCIATED WITH WATER </a:t>
            </a:r>
            <a:r>
              <a:rPr lang="en-US" sz="2400" b="1" dirty="0" smtClean="0">
                <a:solidFill>
                  <a:srgbClr val="1268BD"/>
                </a:solidFill>
              </a:rPr>
              <a:t>SECTOR &amp; </a:t>
            </a:r>
            <a:r>
              <a:rPr lang="en-US" sz="2800" b="1" dirty="0" smtClean="0">
                <a:solidFill>
                  <a:srgbClr val="1268BD"/>
                </a:solidFill>
              </a:rPr>
              <a:t>YWP’S ROLE</a:t>
            </a:r>
            <a:endParaRPr lang="en-US" sz="2800" b="1" dirty="0">
              <a:solidFill>
                <a:srgbClr val="1268BD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1487" y="2054533"/>
            <a:ext cx="4789431" cy="3766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latin typeface="Calibri (Body)"/>
                <a:cs typeface="Arial" panose="020B0604020202020204" pitchFamily="34" charset="0"/>
              </a:rPr>
              <a:t>Water &amp; Population </a:t>
            </a:r>
            <a:r>
              <a:rPr lang="en-US" sz="1800" b="1" dirty="0" smtClean="0">
                <a:latin typeface="Calibri (Body)"/>
                <a:cs typeface="Arial" panose="020B0604020202020204" pitchFamily="34" charset="0"/>
              </a:rPr>
              <a:t>Explosion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latin typeface="Calibri (Body)"/>
                <a:cs typeface="Arial" panose="020B0604020202020204" pitchFamily="34" charset="0"/>
              </a:rPr>
              <a:t>Water &amp; Climate Change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Calibri (Body)"/>
                <a:cs typeface="Arial" panose="020B0604020202020204" pitchFamily="34" charset="0"/>
              </a:rPr>
              <a:t>Water &amp; Catchments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Calibri (Body)"/>
                <a:cs typeface="Arial" panose="020B0604020202020204" pitchFamily="34" charset="0"/>
              </a:rPr>
              <a:t>Water &amp; Disaster Management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Calibri (Body)"/>
                <a:cs typeface="Arial" panose="020B0604020202020204" pitchFamily="34" charset="0"/>
              </a:rPr>
              <a:t>Water Quality Emergencies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Calibri (Body)"/>
                <a:cs typeface="Arial" panose="020B0604020202020204" pitchFamily="34" charset="0"/>
              </a:rPr>
              <a:t>Water &amp; Sanitation</a:t>
            </a:r>
          </a:p>
          <a:p>
            <a:pPr>
              <a:lnSpc>
                <a:spcPct val="150000"/>
              </a:lnSpc>
            </a:pPr>
            <a:endParaRPr lang="en-US" sz="1800" b="1" dirty="0">
              <a:latin typeface="Calibri (Body)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t="20997" r="19994" b="4781"/>
          <a:stretch/>
        </p:blipFill>
        <p:spPr>
          <a:xfrm>
            <a:off x="5143757" y="2316998"/>
            <a:ext cx="3123685" cy="2628729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5130731" y="4516184"/>
            <a:ext cx="4038735" cy="137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Viyadiguna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source (1930s)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</TotalTime>
  <Words>913</Words>
  <Application>Microsoft Office PowerPoint</Application>
  <PresentationFormat>On-screen Show (4:3)</PresentationFormat>
  <Paragraphs>151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(Body)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Chatura</cp:lastModifiedBy>
  <cp:revision>36</cp:revision>
  <dcterms:created xsi:type="dcterms:W3CDTF">2016-07-18T05:53:10Z</dcterms:created>
  <dcterms:modified xsi:type="dcterms:W3CDTF">2017-08-13T15:24:18Z</dcterms:modified>
</cp:coreProperties>
</file>