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6"/>
  </p:sldMasterIdLst>
  <p:notesMasterIdLst>
    <p:notesMasterId r:id="rId21"/>
  </p:notesMasterIdLst>
  <p:sldIdLst>
    <p:sldId id="318" r:id="rId7"/>
    <p:sldId id="258" r:id="rId8"/>
    <p:sldId id="292" r:id="rId9"/>
    <p:sldId id="304" r:id="rId10"/>
    <p:sldId id="311" r:id="rId11"/>
    <p:sldId id="310" r:id="rId12"/>
    <p:sldId id="300" r:id="rId13"/>
    <p:sldId id="291" r:id="rId14"/>
    <p:sldId id="313" r:id="rId15"/>
    <p:sldId id="312" r:id="rId16"/>
    <p:sldId id="308" r:id="rId17"/>
    <p:sldId id="307" r:id="rId18"/>
    <p:sldId id="319" r:id="rId19"/>
    <p:sldId id="317" r:id="rId20"/>
  </p:sldIdLst>
  <p:sldSz cx="9144000" cy="5143500" type="screen16x9"/>
  <p:notesSz cx="6724650" cy="97742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B7B7"/>
    <a:srgbClr val="BEBEBE"/>
    <a:srgbClr val="DFEDF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22" autoAdjust="0"/>
    <p:restoredTop sz="79243" autoAdjust="0"/>
  </p:normalViewPr>
  <p:slideViewPr>
    <p:cSldViewPr snapToGrid="0" snapToObjects="1">
      <p:cViewPr varScale="1">
        <p:scale>
          <a:sx n="94" d="100"/>
          <a:sy n="94" d="100"/>
        </p:scale>
        <p:origin x="1800"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14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4015" cy="488712"/>
          </a:xfrm>
          <a:prstGeom prst="rect">
            <a:avLst/>
          </a:prstGeom>
        </p:spPr>
        <p:txBody>
          <a:bodyPr vert="horz" lIns="94270" tIns="47135" rIns="94270" bIns="47135" rtlCol="0"/>
          <a:lstStyle>
            <a:lvl1pPr algn="l">
              <a:defRPr sz="1200"/>
            </a:lvl1pPr>
          </a:lstStyle>
          <a:p>
            <a:endParaRPr lang="en-AU" dirty="0"/>
          </a:p>
        </p:txBody>
      </p:sp>
      <p:sp>
        <p:nvSpPr>
          <p:cNvPr id="3" name="Date Placeholder 2"/>
          <p:cNvSpPr>
            <a:spLocks noGrp="1"/>
          </p:cNvSpPr>
          <p:nvPr>
            <p:ph type="dt" idx="1"/>
          </p:nvPr>
        </p:nvSpPr>
        <p:spPr>
          <a:xfrm>
            <a:off x="3809079" y="1"/>
            <a:ext cx="2914015" cy="488712"/>
          </a:xfrm>
          <a:prstGeom prst="rect">
            <a:avLst/>
          </a:prstGeom>
        </p:spPr>
        <p:txBody>
          <a:bodyPr vert="horz" lIns="94270" tIns="47135" rIns="94270" bIns="47135" rtlCol="0"/>
          <a:lstStyle>
            <a:lvl1pPr algn="r">
              <a:defRPr sz="1200"/>
            </a:lvl1pPr>
          </a:lstStyle>
          <a:p>
            <a:fld id="{21685B8A-09A9-49BA-ADD6-0EAEB04D0572}" type="datetimeFigureOut">
              <a:rPr lang="en-AU" smtClean="0"/>
              <a:pPr/>
              <a:t>18/09/2017</a:t>
            </a:fld>
            <a:endParaRPr lang="en-AU" dirty="0"/>
          </a:p>
        </p:txBody>
      </p:sp>
      <p:sp>
        <p:nvSpPr>
          <p:cNvPr id="4" name="Slide Image Placeholder 3"/>
          <p:cNvSpPr>
            <a:spLocks noGrp="1" noRot="1" noChangeAspect="1"/>
          </p:cNvSpPr>
          <p:nvPr>
            <p:ph type="sldImg" idx="2"/>
          </p:nvPr>
        </p:nvSpPr>
        <p:spPr>
          <a:xfrm>
            <a:off x="104775" y="733425"/>
            <a:ext cx="6515100" cy="3665538"/>
          </a:xfrm>
          <a:prstGeom prst="rect">
            <a:avLst/>
          </a:prstGeom>
          <a:noFill/>
          <a:ln w="12700">
            <a:solidFill>
              <a:prstClr val="black"/>
            </a:solidFill>
          </a:ln>
        </p:spPr>
        <p:txBody>
          <a:bodyPr vert="horz" lIns="94270" tIns="47135" rIns="94270" bIns="47135" rtlCol="0" anchor="ctr"/>
          <a:lstStyle/>
          <a:p>
            <a:endParaRPr lang="en-AU" dirty="0"/>
          </a:p>
        </p:txBody>
      </p:sp>
      <p:sp>
        <p:nvSpPr>
          <p:cNvPr id="5" name="Notes Placeholder 4"/>
          <p:cNvSpPr>
            <a:spLocks noGrp="1"/>
          </p:cNvSpPr>
          <p:nvPr>
            <p:ph type="body" sz="quarter" idx="3"/>
          </p:nvPr>
        </p:nvSpPr>
        <p:spPr>
          <a:xfrm>
            <a:off x="672465" y="4642763"/>
            <a:ext cx="5379720" cy="4398407"/>
          </a:xfrm>
          <a:prstGeom prst="rect">
            <a:avLst/>
          </a:prstGeom>
        </p:spPr>
        <p:txBody>
          <a:bodyPr vert="horz" lIns="94270" tIns="47135" rIns="94270" bIns="4713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283830"/>
            <a:ext cx="2914015" cy="488712"/>
          </a:xfrm>
          <a:prstGeom prst="rect">
            <a:avLst/>
          </a:prstGeom>
        </p:spPr>
        <p:txBody>
          <a:bodyPr vert="horz" lIns="94270" tIns="47135" rIns="94270" bIns="47135"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09079" y="9283830"/>
            <a:ext cx="2914015" cy="488712"/>
          </a:xfrm>
          <a:prstGeom prst="rect">
            <a:avLst/>
          </a:prstGeom>
        </p:spPr>
        <p:txBody>
          <a:bodyPr vert="horz" lIns="94270" tIns="47135" rIns="94270" bIns="47135" rtlCol="0" anchor="b"/>
          <a:lstStyle>
            <a:lvl1pPr algn="r">
              <a:defRPr sz="1200"/>
            </a:lvl1pPr>
          </a:lstStyle>
          <a:p>
            <a:fld id="{B8010123-7D43-4075-9C27-FAE3684C3509}" type="slidenum">
              <a:rPr lang="en-AU" smtClean="0"/>
              <a:pPr/>
              <a:t>‹#›</a:t>
            </a:fld>
            <a:endParaRPr lang="en-AU" dirty="0"/>
          </a:p>
        </p:txBody>
      </p:sp>
    </p:spTree>
    <p:extLst>
      <p:ext uri="{BB962C8B-B14F-4D97-AF65-F5344CB8AC3E}">
        <p14:creationId xmlns:p14="http://schemas.microsoft.com/office/powerpoint/2010/main" val="177884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606">
              <a:defRPr/>
            </a:pPr>
            <a:endParaRPr lang="en-AU" dirty="0">
              <a:latin typeface="Candara" pitchFamily="34" charset="0"/>
            </a:endParaRPr>
          </a:p>
          <a:p>
            <a:r>
              <a:rPr lang="en-AU" i="1" dirty="0" smtClean="0"/>
              <a:t>Water Act 2007</a:t>
            </a:r>
          </a:p>
          <a:p>
            <a:pPr defTabSz="918606">
              <a:defRPr/>
            </a:pPr>
            <a:endParaRPr lang="en-AU" dirty="0" smtClean="0"/>
          </a:p>
          <a:p>
            <a:pPr defTabSz="918606">
              <a:defRPr/>
            </a:pPr>
            <a:r>
              <a:rPr lang="en-AU" dirty="0" smtClean="0"/>
              <a:t>Act within and meet statutory requirements</a:t>
            </a:r>
            <a:r>
              <a:rPr lang="en-AU" baseline="0" dirty="0" smtClean="0"/>
              <a:t> to m</a:t>
            </a:r>
            <a:r>
              <a:rPr lang="en-AU" dirty="0" smtClean="0"/>
              <a:t>aximise environmental outcomes</a:t>
            </a:r>
          </a:p>
          <a:p>
            <a:pPr>
              <a:buFontTx/>
              <a:buNone/>
            </a:pPr>
            <a:r>
              <a:rPr lang="en-AU" dirty="0" smtClean="0"/>
              <a:t>Protect and restore environmental assets – rivers, floodplains and wetlands</a:t>
            </a:r>
          </a:p>
          <a:p>
            <a:pPr defTabSz="918606">
              <a:defRPr/>
            </a:pPr>
            <a:endParaRPr lang="en-AU" dirty="0">
              <a:latin typeface="Candara" pitchFamily="34" charset="0"/>
            </a:endParaRPr>
          </a:p>
          <a:p>
            <a:pPr defTabSz="918606">
              <a:defRPr/>
            </a:pPr>
            <a:r>
              <a:rPr lang="en-AU" dirty="0">
                <a:latin typeface="Candara" pitchFamily="34" charset="0"/>
              </a:rPr>
              <a:t>Alongside a prosperous agricultural powerhouse</a:t>
            </a:r>
          </a:p>
          <a:p>
            <a:pPr defTabSz="918606">
              <a:defRPr/>
            </a:pPr>
            <a:endParaRPr lang="en-AU" dirty="0" smtClean="0"/>
          </a:p>
          <a:p>
            <a:pPr defTabSz="918606">
              <a:defRPr/>
            </a:pPr>
            <a:r>
              <a:rPr lang="en-AU" dirty="0" smtClean="0"/>
              <a:t/>
            </a:r>
            <a:br>
              <a:rPr lang="en-AU" dirty="0" smtClean="0"/>
            </a:br>
            <a:endParaRPr lang="en-AU" dirty="0" smtClean="0"/>
          </a:p>
        </p:txBody>
      </p:sp>
      <p:sp>
        <p:nvSpPr>
          <p:cNvPr id="4" name="Slide Number Placeholder 3"/>
          <p:cNvSpPr>
            <a:spLocks noGrp="1"/>
          </p:cNvSpPr>
          <p:nvPr>
            <p:ph type="sldNum" sz="quarter" idx="10"/>
          </p:nvPr>
        </p:nvSpPr>
        <p:spPr/>
        <p:txBody>
          <a:bodyPr/>
          <a:lstStyle/>
          <a:p>
            <a:fld id="{B8010123-7D43-4075-9C27-FAE3684C3509}" type="slidenum">
              <a:rPr lang="en-AU" smtClean="0"/>
              <a:pPr/>
              <a:t>2</a:t>
            </a:fld>
            <a:endParaRPr lang="en-AU" dirty="0"/>
          </a:p>
        </p:txBody>
      </p:sp>
    </p:spTree>
    <p:extLst>
      <p:ext uri="{BB962C8B-B14F-4D97-AF65-F5344CB8AC3E}">
        <p14:creationId xmlns:p14="http://schemas.microsoft.com/office/powerpoint/2010/main" val="122331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06">
              <a:defRPr/>
            </a:pPr>
            <a:r>
              <a:rPr lang="en-AU" b="0" baseline="0" dirty="0" smtClean="0"/>
              <a:t>. . . BUT in the mean time we are kicking goals!</a:t>
            </a:r>
            <a:endParaRPr lang="en-AU" dirty="0" smtClean="0"/>
          </a:p>
          <a:p>
            <a:endParaRPr lang="en-AU" dirty="0" smtClean="0"/>
          </a:p>
          <a:p>
            <a:r>
              <a:rPr lang="en-AU" dirty="0" smtClean="0"/>
              <a:t>Speak to slide</a:t>
            </a:r>
          </a:p>
          <a:p>
            <a:endParaRPr lang="en-AU" dirty="0" smtClean="0"/>
          </a:p>
          <a:p>
            <a:pPr defTabSz="918606">
              <a:defRPr/>
            </a:pPr>
            <a:r>
              <a:rPr lang="en-AU" b="1" dirty="0" smtClean="0"/>
              <a:t>Intro to next slide</a:t>
            </a:r>
            <a:r>
              <a:rPr lang="en-AU" dirty="0" smtClean="0"/>
              <a:t>: We are fostering</a:t>
            </a:r>
            <a:r>
              <a:rPr lang="en-AU" baseline="0" dirty="0" smtClean="0"/>
              <a:t> a </a:t>
            </a:r>
            <a:r>
              <a:rPr lang="en-AU" dirty="0">
                <a:solidFill>
                  <a:schemeClr val="accent1">
                    <a:lumMod val="50000"/>
                  </a:schemeClr>
                </a:solidFill>
              </a:rPr>
              <a:t>culture of continuous improvement and innovation in the Office and we are looking to the future.</a:t>
            </a:r>
          </a:p>
          <a:p>
            <a:endParaRPr lang="en-AU" dirty="0"/>
          </a:p>
        </p:txBody>
      </p:sp>
      <p:sp>
        <p:nvSpPr>
          <p:cNvPr id="4" name="Slide Number Placeholder 3"/>
          <p:cNvSpPr>
            <a:spLocks noGrp="1"/>
          </p:cNvSpPr>
          <p:nvPr>
            <p:ph type="sldNum" sz="quarter" idx="10"/>
          </p:nvPr>
        </p:nvSpPr>
        <p:spPr/>
        <p:txBody>
          <a:bodyPr/>
          <a:lstStyle/>
          <a:p>
            <a:fld id="{B8010123-7D43-4075-9C27-FAE3684C3509}" type="slidenum">
              <a:rPr lang="en-AU" smtClean="0"/>
              <a:pPr/>
              <a:t>11</a:t>
            </a:fld>
            <a:endParaRPr lang="en-AU" dirty="0"/>
          </a:p>
        </p:txBody>
      </p:sp>
    </p:spTree>
    <p:extLst>
      <p:ext uri="{BB962C8B-B14F-4D97-AF65-F5344CB8AC3E}">
        <p14:creationId xmlns:p14="http://schemas.microsoft.com/office/powerpoint/2010/main" val="632413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92574B5-424E-4433-A10E-1C3AF9366903}" type="slidenum">
              <a:rPr lang="en-AU" smtClean="0"/>
              <a:pPr/>
              <a:t>14</a:t>
            </a:fld>
            <a:endParaRPr lang="en-AU"/>
          </a:p>
        </p:txBody>
      </p:sp>
    </p:spTree>
    <p:extLst>
      <p:ext uri="{BB962C8B-B14F-4D97-AF65-F5344CB8AC3E}">
        <p14:creationId xmlns:p14="http://schemas.microsoft.com/office/powerpoint/2010/main" val="3899542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606">
              <a:defRPr/>
            </a:pPr>
            <a:r>
              <a:rPr lang="en-AU" dirty="0" smtClean="0"/>
              <a:t>Talk to slide</a:t>
            </a:r>
          </a:p>
          <a:p>
            <a:endParaRPr lang="en-AU" dirty="0" smtClean="0">
              <a:effectLst/>
            </a:endParaRPr>
          </a:p>
          <a:p>
            <a:r>
              <a:rPr lang="en-AU" dirty="0" smtClean="0">
                <a:effectLst/>
              </a:rPr>
              <a:t>As at 31 July 2017, the Commonwealth environmental water holdings total 2,562,429 </a:t>
            </a:r>
            <a:r>
              <a:rPr lang="en-AU" dirty="0" err="1" smtClean="0">
                <a:effectLst/>
              </a:rPr>
              <a:t>megalitres</a:t>
            </a:r>
            <a:r>
              <a:rPr lang="en-AU" dirty="0" smtClean="0">
                <a:effectLst/>
              </a:rPr>
              <a:t> of registered entitlements with a Long term average annual yield of 1,780,592 </a:t>
            </a:r>
            <a:r>
              <a:rPr lang="en-AU" dirty="0" err="1" smtClean="0">
                <a:effectLst/>
              </a:rPr>
              <a:t>megalitres</a:t>
            </a:r>
            <a:r>
              <a:rPr lang="en-AU" dirty="0" smtClean="0">
                <a:effectLst/>
              </a:rPr>
              <a:t>.</a:t>
            </a:r>
            <a:endParaRPr lang="en-AU" dirty="0"/>
          </a:p>
        </p:txBody>
      </p:sp>
      <p:sp>
        <p:nvSpPr>
          <p:cNvPr id="4" name="Slide Number Placeholder 3"/>
          <p:cNvSpPr>
            <a:spLocks noGrp="1"/>
          </p:cNvSpPr>
          <p:nvPr>
            <p:ph type="sldNum" sz="quarter" idx="10"/>
          </p:nvPr>
        </p:nvSpPr>
        <p:spPr/>
        <p:txBody>
          <a:bodyPr/>
          <a:lstStyle/>
          <a:p>
            <a:fld id="{B8010123-7D43-4075-9C27-FAE3684C3509}" type="slidenum">
              <a:rPr lang="en-AU" smtClean="0"/>
              <a:pPr/>
              <a:t>3</a:t>
            </a:fld>
            <a:endParaRPr lang="en-AU" dirty="0"/>
          </a:p>
        </p:txBody>
      </p:sp>
    </p:spTree>
    <p:extLst>
      <p:ext uri="{BB962C8B-B14F-4D97-AF65-F5344CB8AC3E}">
        <p14:creationId xmlns:p14="http://schemas.microsoft.com/office/powerpoint/2010/main" val="2276640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effectLst/>
              </a:rPr>
              <a:t>The</a:t>
            </a:r>
            <a:r>
              <a:rPr lang="en-AU" baseline="0" dirty="0" smtClean="0">
                <a:effectLst/>
              </a:rPr>
              <a:t> graph</a:t>
            </a:r>
            <a:r>
              <a:rPr lang="en-AU" dirty="0" smtClean="0">
                <a:effectLst/>
              </a:rPr>
              <a:t> shows water availability and water use as at 30 June each year from 2008-09 to 2016-17, and as at 31 July for 2017-18. </a:t>
            </a:r>
          </a:p>
          <a:p>
            <a:endParaRPr lang="en-AU" dirty="0" smtClean="0">
              <a:effectLst/>
            </a:endParaRPr>
          </a:p>
          <a:p>
            <a:r>
              <a:rPr lang="en-AU" dirty="0" smtClean="0">
                <a:effectLst/>
              </a:rPr>
              <a:t>As at 31 July 2017, over 7,277 gigalitres of Commonwealth environmental water has been delivered to rivers, wetlands and floodplains of the Murray-Darling Basin.</a:t>
            </a:r>
            <a:endParaRPr lang="en-AU" dirty="0"/>
          </a:p>
        </p:txBody>
      </p:sp>
      <p:sp>
        <p:nvSpPr>
          <p:cNvPr id="4" name="Slide Number Placeholder 3"/>
          <p:cNvSpPr>
            <a:spLocks noGrp="1"/>
          </p:cNvSpPr>
          <p:nvPr>
            <p:ph type="sldNum" sz="quarter" idx="10"/>
          </p:nvPr>
        </p:nvSpPr>
        <p:spPr/>
        <p:txBody>
          <a:bodyPr/>
          <a:lstStyle/>
          <a:p>
            <a:fld id="{B8010123-7D43-4075-9C27-FAE3684C3509}" type="slidenum">
              <a:rPr lang="en-AU" smtClean="0"/>
              <a:pPr/>
              <a:t>4</a:t>
            </a:fld>
            <a:endParaRPr lang="en-AU" dirty="0"/>
          </a:p>
        </p:txBody>
      </p:sp>
    </p:spTree>
    <p:extLst>
      <p:ext uri="{BB962C8B-B14F-4D97-AF65-F5344CB8AC3E}">
        <p14:creationId xmlns:p14="http://schemas.microsoft.com/office/powerpoint/2010/main" val="2918830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These four ecological outcomes are:</a:t>
            </a:r>
          </a:p>
          <a:p>
            <a:endParaRPr lang="en-AU" baseline="0" dirty="0" smtClean="0"/>
          </a:p>
          <a:p>
            <a:pPr marL="172239" indent="-172239">
              <a:buFont typeface="Arial" panose="020B0604020202020204" pitchFamily="34" charset="0"/>
              <a:buChar char="•"/>
            </a:pPr>
            <a:r>
              <a:rPr lang="en-AU" baseline="0" dirty="0" smtClean="0"/>
              <a:t>River flows and connectivity</a:t>
            </a:r>
          </a:p>
          <a:p>
            <a:pPr marL="172239" indent="-172239">
              <a:buFont typeface="Arial" panose="020B0604020202020204" pitchFamily="34" charset="0"/>
              <a:buChar char="•"/>
            </a:pPr>
            <a:r>
              <a:rPr lang="en-AU" baseline="0" dirty="0" smtClean="0"/>
              <a:t>Vegetation</a:t>
            </a:r>
          </a:p>
          <a:p>
            <a:pPr marL="172239" indent="-172239">
              <a:buFont typeface="Arial" panose="020B0604020202020204" pitchFamily="34" charset="0"/>
              <a:buChar char="•"/>
            </a:pPr>
            <a:r>
              <a:rPr lang="en-AU" baseline="0" dirty="0" smtClean="0"/>
              <a:t>Waterbirds</a:t>
            </a:r>
          </a:p>
          <a:p>
            <a:pPr marL="172239" indent="-172239">
              <a:buFont typeface="Arial" panose="020B0604020202020204" pitchFamily="34" charset="0"/>
              <a:buChar char="•"/>
            </a:pPr>
            <a:r>
              <a:rPr lang="en-AU" baseline="0" dirty="0" smtClean="0"/>
              <a:t>Fish</a:t>
            </a:r>
          </a:p>
          <a:p>
            <a:pPr marL="172239" indent="-172239">
              <a:buFont typeface="Arial" panose="020B0604020202020204" pitchFamily="34" charset="0"/>
              <a:buChar char="•"/>
            </a:pPr>
            <a:endParaRPr lang="en-AU" baseline="0" dirty="0" smtClean="0"/>
          </a:p>
          <a:p>
            <a:r>
              <a:rPr lang="en-AU" b="1" baseline="0" dirty="0" smtClean="0"/>
              <a:t>Intro to next slide: </a:t>
            </a:r>
            <a:r>
              <a:rPr lang="en-AU" b="0" baseline="0" dirty="0" smtClean="0"/>
              <a:t>So how does the Commonwealth Environmental Water Office’s approach to environmental water delivery aim to achieve these outcomes?</a:t>
            </a:r>
            <a:endParaRPr lang="en-AU" b="1" baseline="0" dirty="0" smtClean="0"/>
          </a:p>
        </p:txBody>
      </p:sp>
      <p:sp>
        <p:nvSpPr>
          <p:cNvPr id="4" name="Slide Number Placeholder 3"/>
          <p:cNvSpPr>
            <a:spLocks noGrp="1"/>
          </p:cNvSpPr>
          <p:nvPr>
            <p:ph type="sldNum" sz="quarter" idx="10"/>
          </p:nvPr>
        </p:nvSpPr>
        <p:spPr/>
        <p:txBody>
          <a:bodyPr/>
          <a:lstStyle/>
          <a:p>
            <a:fld id="{6A3EC11D-8CC7-4398-A2B0-9F19E09DD6A4}" type="slidenum">
              <a:rPr lang="en-AU" smtClean="0"/>
              <a:pPr/>
              <a:t>5</a:t>
            </a:fld>
            <a:endParaRPr lang="en-AU"/>
          </a:p>
        </p:txBody>
      </p:sp>
    </p:spTree>
    <p:extLst>
      <p:ext uri="{BB962C8B-B14F-4D97-AF65-F5344CB8AC3E}">
        <p14:creationId xmlns:p14="http://schemas.microsoft.com/office/powerpoint/2010/main" val="3401782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06">
              <a:defRPr/>
            </a:pPr>
            <a:r>
              <a:rPr lang="en-AU" dirty="0" smtClean="0"/>
              <a:t>Talk</a:t>
            </a:r>
            <a:r>
              <a:rPr lang="en-AU" baseline="0" dirty="0" smtClean="0"/>
              <a:t> to slide through CEWO feedback loop for the planning, implementation and review of environmental watering actions. </a:t>
            </a:r>
            <a:endParaRPr lang="en-AU" dirty="0" smtClean="0"/>
          </a:p>
          <a:p>
            <a:endParaRPr lang="en-AU" dirty="0" smtClean="0"/>
          </a:p>
          <a:p>
            <a:pPr marL="172239" indent="-172239">
              <a:buFont typeface="Arial" panose="020B0604020202020204" pitchFamily="34" charset="0"/>
              <a:buChar char="•"/>
            </a:pPr>
            <a:r>
              <a:rPr lang="en-AU" dirty="0" smtClean="0"/>
              <a:t>The planning,</a:t>
            </a:r>
            <a:r>
              <a:rPr lang="en-AU" baseline="0" dirty="0" smtClean="0"/>
              <a:t> delivering and monitoring of Commonwealth environmental water </a:t>
            </a:r>
            <a:r>
              <a:rPr lang="en-US" dirty="0">
                <a:latin typeface="Candara" pitchFamily="34" charset="0"/>
              </a:rPr>
              <a:t>is helping to build knowledge about the best way to get positive outcomes, based on what works and what doesn’t work. </a:t>
            </a:r>
          </a:p>
          <a:p>
            <a:endParaRPr lang="en-AU" dirty="0"/>
          </a:p>
        </p:txBody>
      </p:sp>
      <p:sp>
        <p:nvSpPr>
          <p:cNvPr id="4" name="Slide Number Placeholder 3"/>
          <p:cNvSpPr>
            <a:spLocks noGrp="1"/>
          </p:cNvSpPr>
          <p:nvPr>
            <p:ph type="sldNum" sz="quarter" idx="10"/>
          </p:nvPr>
        </p:nvSpPr>
        <p:spPr/>
        <p:txBody>
          <a:bodyPr/>
          <a:lstStyle/>
          <a:p>
            <a:fld id="{B8010123-7D43-4075-9C27-FAE3684C3509}" type="slidenum">
              <a:rPr lang="en-AU" smtClean="0"/>
              <a:pPr/>
              <a:t>6</a:t>
            </a:fld>
            <a:endParaRPr lang="en-AU" dirty="0"/>
          </a:p>
        </p:txBody>
      </p:sp>
    </p:spTree>
    <p:extLst>
      <p:ext uri="{BB962C8B-B14F-4D97-AF65-F5344CB8AC3E}">
        <p14:creationId xmlns:p14="http://schemas.microsoft.com/office/powerpoint/2010/main" val="2384752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239" indent="-172239" defTabSz="918606">
              <a:buFont typeface="Arial" panose="020B0604020202020204" pitchFamily="34" charset="0"/>
              <a:buChar char="•"/>
              <a:defRPr/>
            </a:pPr>
            <a:r>
              <a:rPr lang="en-AU" dirty="0"/>
              <a:t>In addition to using environmental water, the Commonwealth Environmental Water Holder may: </a:t>
            </a:r>
            <a:r>
              <a:rPr lang="en-AU" b="1" dirty="0"/>
              <a:t>Hold</a:t>
            </a:r>
            <a:r>
              <a:rPr lang="en-AU" dirty="0"/>
              <a:t> on to the water and carry it over for use in the next water year – this is referred to as ‘carryover’, or </a:t>
            </a:r>
            <a:r>
              <a:rPr lang="en-AU" b="1" dirty="0"/>
              <a:t>Trade</a:t>
            </a:r>
            <a:r>
              <a:rPr lang="en-AU" dirty="0"/>
              <a:t> - sell or buy water - for equal or greater environmental benefit.  </a:t>
            </a:r>
          </a:p>
          <a:p>
            <a:pPr marL="172239" indent="-172239" defTabSz="918606">
              <a:buFont typeface="Arial" panose="020B0604020202020204" pitchFamily="34" charset="0"/>
              <a:buChar char="•"/>
              <a:defRPr/>
            </a:pPr>
            <a:r>
              <a:rPr lang="en-AU" dirty="0"/>
              <a:t>There is also an option to investment the proceeds of allocation trade on environmental activities, where certain criteria are met. You can comment on our discussion paper for our proposed Investment Framework by going to our website and having your say before 30 November 2017.</a:t>
            </a:r>
          </a:p>
          <a:p>
            <a:endParaRPr lang="en-AU" dirty="0"/>
          </a:p>
        </p:txBody>
      </p:sp>
      <p:sp>
        <p:nvSpPr>
          <p:cNvPr id="4" name="Slide Number Placeholder 3"/>
          <p:cNvSpPr>
            <a:spLocks noGrp="1"/>
          </p:cNvSpPr>
          <p:nvPr>
            <p:ph type="sldNum" sz="quarter" idx="10"/>
          </p:nvPr>
        </p:nvSpPr>
        <p:spPr/>
        <p:txBody>
          <a:bodyPr/>
          <a:lstStyle/>
          <a:p>
            <a:fld id="{B8010123-7D43-4075-9C27-FAE3684C3509}" type="slidenum">
              <a:rPr lang="en-AU" smtClean="0"/>
              <a:pPr/>
              <a:t>7</a:t>
            </a:fld>
            <a:endParaRPr lang="en-AU" dirty="0"/>
          </a:p>
        </p:txBody>
      </p:sp>
    </p:spTree>
    <p:extLst>
      <p:ext uri="{BB962C8B-B14F-4D97-AF65-F5344CB8AC3E}">
        <p14:creationId xmlns:p14="http://schemas.microsoft.com/office/powerpoint/2010/main" val="209202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management of Commonwealth environmental water is driven by two key factors:</a:t>
            </a:r>
          </a:p>
          <a:p>
            <a:pPr lvl="0"/>
            <a:endParaRPr lang="en-AU" dirty="0"/>
          </a:p>
          <a:p>
            <a:pPr lvl="0"/>
            <a:r>
              <a:rPr lang="en-AU" b="1" dirty="0"/>
              <a:t>Demand</a:t>
            </a:r>
            <a:r>
              <a:rPr lang="en-AU" dirty="0"/>
              <a:t>: </a:t>
            </a:r>
          </a:p>
          <a:p>
            <a:pPr marL="172239" indent="-172239">
              <a:buFont typeface="Arial" panose="020B0604020202020204" pitchFamily="34" charset="0"/>
              <a:buChar char="•"/>
            </a:pPr>
            <a:r>
              <a:rPr lang="en-AU" dirty="0"/>
              <a:t>Watering needs are considered on the basis of ecological condition, wetting and drying cycles and the time since last watering. </a:t>
            </a:r>
          </a:p>
          <a:p>
            <a:pPr marL="172239" indent="-172239">
              <a:buFont typeface="Arial" panose="020B0604020202020204" pitchFamily="34" charset="0"/>
              <a:buChar char="•"/>
            </a:pPr>
            <a:r>
              <a:rPr lang="en-AU" dirty="0"/>
              <a:t>We also plan for ‘in case of emergency – water here’ events such as waterbird breeding and hypoxic black water events</a:t>
            </a:r>
          </a:p>
          <a:p>
            <a:endParaRPr lang="en-AU" dirty="0"/>
          </a:p>
          <a:p>
            <a:r>
              <a:rPr lang="en-AU" b="1" dirty="0"/>
              <a:t>Water availability (supply):</a:t>
            </a:r>
            <a:r>
              <a:rPr lang="en-AU" dirty="0"/>
              <a:t> </a:t>
            </a:r>
          </a:p>
          <a:p>
            <a:pPr marL="172239" indent="-172239">
              <a:buFont typeface="Arial" panose="020B0604020202020204" pitchFamily="34" charset="0"/>
              <a:buChar char="•"/>
            </a:pPr>
            <a:r>
              <a:rPr lang="en-AU" dirty="0"/>
              <a:t>The amount of water we have to use during a year can limit the scope of watering actions and environmental outcomes. </a:t>
            </a:r>
          </a:p>
          <a:p>
            <a:pPr marL="172239" indent="-172239">
              <a:buFont typeface="Arial" panose="020B0604020202020204" pitchFamily="34" charset="0"/>
              <a:buChar char="•"/>
            </a:pPr>
            <a:r>
              <a:rPr lang="en-AU" dirty="0"/>
              <a:t>Commonwealth environmental water is subject to fees and charges and receives the same allocations as equivalent entitlements held for consumptive use. </a:t>
            </a:r>
          </a:p>
          <a:p>
            <a:pPr marL="176926" indent="-176926" defTabSz="901855">
              <a:defRPr/>
            </a:pPr>
            <a:endParaRPr lang="en-AU" dirty="0"/>
          </a:p>
          <a:p>
            <a:pPr marL="176926" indent="-176926" defTabSz="901855">
              <a:defRPr/>
            </a:pPr>
            <a:r>
              <a:rPr lang="en-AU" dirty="0"/>
              <a:t>We do this sort of planning annually for each catchment</a:t>
            </a:r>
          </a:p>
          <a:p>
            <a:endParaRPr lang="en-US" b="1" dirty="0">
              <a:latin typeface="Candara" pitchFamily="34" charset="0"/>
            </a:endParaRPr>
          </a:p>
          <a:p>
            <a:r>
              <a:rPr lang="en-US" b="1" dirty="0">
                <a:latin typeface="Candara" pitchFamily="34" charset="0"/>
              </a:rPr>
              <a:t>Intro to next slide: </a:t>
            </a:r>
            <a:r>
              <a:rPr lang="en-US" dirty="0">
                <a:latin typeface="Candara" pitchFamily="34" charset="0"/>
              </a:rPr>
              <a:t>so, how do we adapt our planning and management when the unexpected happens?</a:t>
            </a:r>
          </a:p>
          <a:p>
            <a:pPr marL="176926" indent="-176926" defTabSz="901855">
              <a:defRPr/>
            </a:pPr>
            <a:endParaRPr lang="en-AU" dirty="0"/>
          </a:p>
        </p:txBody>
      </p:sp>
      <p:sp>
        <p:nvSpPr>
          <p:cNvPr id="4" name="Slide Number Placeholder 3"/>
          <p:cNvSpPr>
            <a:spLocks noGrp="1"/>
          </p:cNvSpPr>
          <p:nvPr>
            <p:ph type="sldNum" sz="quarter" idx="10"/>
          </p:nvPr>
        </p:nvSpPr>
        <p:spPr/>
        <p:txBody>
          <a:bodyPr/>
          <a:lstStyle/>
          <a:p>
            <a:fld id="{B8010123-7D43-4075-9C27-FAE3684C3509}" type="slidenum">
              <a:rPr lang="en-AU" smtClean="0"/>
              <a:pPr/>
              <a:t>8</a:t>
            </a:fld>
            <a:endParaRPr lang="en-AU" dirty="0"/>
          </a:p>
        </p:txBody>
      </p:sp>
    </p:spTree>
    <p:extLst>
      <p:ext uri="{BB962C8B-B14F-4D97-AF65-F5344CB8AC3E}">
        <p14:creationId xmlns:p14="http://schemas.microsoft.com/office/powerpoint/2010/main" val="3054914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2239" indent="-172239" defTabSz="901855">
              <a:buFont typeface="Arial" panose="020B0604020202020204" pitchFamily="34" charset="0"/>
              <a:buChar char="•"/>
              <a:defRPr/>
            </a:pPr>
            <a:r>
              <a:rPr lang="en-AU" dirty="0"/>
              <a:t>Commonwealth environmental watering is part of long-term Basin Plan reform. This means that in some areas, results will take many years to fully emerge. Nonetheless early monitoring is showing progress. </a:t>
            </a:r>
          </a:p>
          <a:p>
            <a:pPr defTabSz="901855">
              <a:defRPr/>
            </a:pPr>
            <a:endParaRPr lang="en-AU" dirty="0"/>
          </a:p>
          <a:p>
            <a:pPr defTabSz="901855">
              <a:defRPr/>
            </a:pPr>
            <a:r>
              <a:rPr lang="en-AU" dirty="0"/>
              <a:t>Some examples from the Murray and Murrumbidgee catchments include:</a:t>
            </a:r>
          </a:p>
          <a:p>
            <a:pPr defTabSz="901855">
              <a:defRPr/>
            </a:pPr>
            <a:endParaRPr lang="en-AU" dirty="0"/>
          </a:p>
          <a:p>
            <a:r>
              <a:rPr lang="en-AU" b="1" u="sng" dirty="0"/>
              <a:t>Murray</a:t>
            </a:r>
          </a:p>
          <a:p>
            <a:r>
              <a:rPr lang="en-AU" b="1" dirty="0"/>
              <a:t> </a:t>
            </a:r>
          </a:p>
          <a:p>
            <a:pPr lvl="0"/>
            <a:r>
              <a:rPr lang="en-AU" b="1" dirty="0"/>
              <a:t>Fish</a:t>
            </a:r>
            <a:r>
              <a:rPr lang="en-AU" dirty="0"/>
              <a:t>: </a:t>
            </a:r>
          </a:p>
          <a:p>
            <a:pPr marL="172239" indent="-172239" defTabSz="918606">
              <a:buFont typeface="Arial" pitchFamily="34" charset="0"/>
              <a:buChar char="•"/>
              <a:defRPr/>
            </a:pPr>
            <a:r>
              <a:rPr lang="en-AU" dirty="0"/>
              <a:t>In May 2015, juvenile Murray Cod were detected in the Lower River Murray - were very had been found in this reach for the previous decade - which makes the finding an excellent indication of improving river health.</a:t>
            </a:r>
          </a:p>
          <a:p>
            <a:pPr marL="172239" indent="-172239">
              <a:buFont typeface="Arial" pitchFamily="34" charset="0"/>
              <a:buChar char="•"/>
            </a:pPr>
            <a:r>
              <a:rPr lang="en-AU" dirty="0"/>
              <a:t>In October and November 2015, Golden Perch and critically endangered Silver Perch spawned in the Mid Murray in response to environmental flows, with juvenile Silver Perch being found in the Edward-Wakool system.</a:t>
            </a:r>
          </a:p>
          <a:p>
            <a:pPr marL="172239" indent="-172239">
              <a:buFont typeface="Arial" pitchFamily="34" charset="0"/>
              <a:buChar char="•"/>
            </a:pPr>
            <a:endParaRPr lang="en-AU" dirty="0"/>
          </a:p>
          <a:p>
            <a:pPr defTabSz="917096">
              <a:defRPr/>
            </a:pPr>
            <a:r>
              <a:rPr lang="en-AU" dirty="0"/>
              <a:t>Other environmental outcomes were also achieved for waterbirds, floodplain vegetation communities and the export of millions of tonnes of salt through the Murray Mouth.</a:t>
            </a:r>
          </a:p>
          <a:p>
            <a:pPr defTabSz="917096">
              <a:defRPr/>
            </a:pPr>
            <a:r>
              <a:rPr lang="en-AU" dirty="0"/>
              <a:t> </a:t>
            </a:r>
          </a:p>
          <a:p>
            <a:r>
              <a:rPr lang="en-AU" b="1" u="sng" dirty="0"/>
              <a:t>Murrumbidgee River System</a:t>
            </a:r>
          </a:p>
          <a:p>
            <a:endParaRPr lang="en-AU" b="1" dirty="0"/>
          </a:p>
          <a:p>
            <a:pPr lvl="0"/>
            <a:r>
              <a:rPr lang="en-AU" b="1" dirty="0"/>
              <a:t>Fish</a:t>
            </a:r>
            <a:r>
              <a:rPr lang="en-AU" dirty="0"/>
              <a:t>: Repeat Golden Perch and Silver Perch spawning along the river channel between November and December 2014.</a:t>
            </a:r>
          </a:p>
          <a:p>
            <a:pPr lvl="0">
              <a:buFont typeface="Arial" pitchFamily="34" charset="0"/>
              <a:buChar char="•"/>
            </a:pPr>
            <a:endParaRPr lang="en-AU" dirty="0"/>
          </a:p>
          <a:p>
            <a:pPr lvl="0">
              <a:buFontTx/>
              <a:buNone/>
            </a:pPr>
            <a:r>
              <a:rPr lang="en-AU" dirty="0"/>
              <a:t>Other environmental outcomes also achieved included watering wetlands and floodplains to improve vegetation condition and support the breeding of water birds.</a:t>
            </a:r>
          </a:p>
          <a:p>
            <a:pPr defTabSz="901855">
              <a:defRPr/>
            </a:pPr>
            <a:endParaRPr lang="en-AU" dirty="0"/>
          </a:p>
          <a:p>
            <a:pPr lvl="0"/>
            <a:r>
              <a:rPr lang="en-AU" b="1" dirty="0"/>
              <a:t>Intro to next slide: </a:t>
            </a:r>
            <a:r>
              <a:rPr lang="en-AU" dirty="0"/>
              <a:t>This next slide shows another great example of </a:t>
            </a:r>
            <a:r>
              <a:rPr lang="en-AU" dirty="0" smtClean="0"/>
              <a:t>the kind of ecological outcomes that environmental water can support.</a:t>
            </a:r>
            <a:endParaRPr lang="en-AU" dirty="0"/>
          </a:p>
        </p:txBody>
      </p:sp>
      <p:sp>
        <p:nvSpPr>
          <p:cNvPr id="4" name="Slide Number Placeholder 3"/>
          <p:cNvSpPr>
            <a:spLocks noGrp="1"/>
          </p:cNvSpPr>
          <p:nvPr>
            <p:ph type="sldNum" sz="quarter" idx="10"/>
          </p:nvPr>
        </p:nvSpPr>
        <p:spPr/>
        <p:txBody>
          <a:bodyPr/>
          <a:lstStyle/>
          <a:p>
            <a:fld id="{6A3EC11D-8CC7-4398-A2B0-9F19E09DD6A4}" type="slidenum">
              <a:rPr lang="en-AU" smtClean="0"/>
              <a:pPr/>
              <a:t>9</a:t>
            </a:fld>
            <a:endParaRPr lang="en-AU"/>
          </a:p>
        </p:txBody>
      </p:sp>
    </p:spTree>
    <p:extLst>
      <p:ext uri="{BB962C8B-B14F-4D97-AF65-F5344CB8AC3E}">
        <p14:creationId xmlns:p14="http://schemas.microsoft.com/office/powerpoint/2010/main" val="3202802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06">
              <a:defRPr/>
            </a:pPr>
            <a:r>
              <a:rPr lang="en-AU" dirty="0" smtClean="0"/>
              <a:t>.</a:t>
            </a:r>
            <a:r>
              <a:rPr lang="en-AU" baseline="0" dirty="0" smtClean="0"/>
              <a:t> . . </a:t>
            </a:r>
            <a:r>
              <a:rPr lang="en-AU" dirty="0" smtClean="0"/>
              <a:t>we are bringing</a:t>
            </a:r>
            <a:r>
              <a:rPr lang="en-AU" baseline="0" dirty="0" smtClean="0"/>
              <a:t> the community and our partners on a journey. We are building a social licence through encouraging people to participate both in the actions, monitoring and outcomes, wherever possible. We are planning and then executing and really seeing the results!</a:t>
            </a:r>
          </a:p>
          <a:p>
            <a:pPr defTabSz="918606">
              <a:defRPr/>
            </a:pPr>
            <a:endParaRPr lang="en-AU" baseline="0" dirty="0" smtClean="0"/>
          </a:p>
          <a:p>
            <a:pPr marL="172239" indent="-172239" defTabSz="918606">
              <a:buFont typeface="Arial" panose="020B0604020202020204" pitchFamily="34" charset="0"/>
              <a:buChar char="•"/>
              <a:defRPr/>
            </a:pPr>
            <a:r>
              <a:rPr lang="en-AU" dirty="0"/>
              <a:t>Our Local Engagement Officers play a critical role in this engagement process, including sharing the results of monitoring and evaluation with landholders and the broader community is a critical part of engaging locally. </a:t>
            </a: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B8010123-7D43-4075-9C27-FAE3684C3509}" type="slidenum">
              <a:rPr lang="en-AU" smtClean="0"/>
              <a:pPr/>
              <a:t>10</a:t>
            </a:fld>
            <a:endParaRPr lang="en-AU" dirty="0"/>
          </a:p>
        </p:txBody>
      </p:sp>
    </p:spTree>
    <p:extLst>
      <p:ext uri="{BB962C8B-B14F-4D97-AF65-F5344CB8AC3E}">
        <p14:creationId xmlns:p14="http://schemas.microsoft.com/office/powerpoint/2010/main" val="14997264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5804"/>
            <a:ext cx="7772400" cy="1446550"/>
          </a:xfrm>
          <a:solidFill>
            <a:schemeClr val="bg1"/>
          </a:solidFill>
          <a:ln>
            <a:solidFill>
              <a:schemeClr val="tx1"/>
            </a:solidFill>
          </a:ln>
        </p:spPr>
        <p:txBody>
          <a:bodyPr>
            <a:spAutoFit/>
          </a:bodyPr>
          <a:lstStyle/>
          <a:p>
            <a:r>
              <a:rPr lang="en-US" dirty="0" smtClean="0"/>
              <a:t>Click to edit Master title style</a:t>
            </a:r>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588834"/>
            <a:ext cx="7772400" cy="584776"/>
          </a:xfrm>
          <a:solidFill>
            <a:srgbClr val="FFFFFF"/>
          </a:solidFill>
          <a:ln>
            <a:solidFill>
              <a:srgbClr val="000000"/>
            </a:solidFill>
          </a:ln>
        </p:spPr>
        <p:txBody>
          <a:bodyPr anchor="t">
            <a:spAutoFit/>
          </a:bodyPr>
          <a:lstStyle>
            <a:lvl1pPr algn="l">
              <a:defRPr sz="3200" b="0" cap="all"/>
            </a:lvl1pPr>
          </a:lstStyle>
          <a:p>
            <a:r>
              <a:rPr lang="en-US" dirty="0" smtClean="0"/>
              <a:t>Click to edit Master title style</a:t>
            </a:r>
            <a:endParaRPr lang="en-US" dirty="0"/>
          </a:p>
        </p:txBody>
      </p:sp>
    </p:spTree>
    <p:extLst>
      <p:ext uri="{BB962C8B-B14F-4D97-AF65-F5344CB8AC3E}">
        <p14:creationId xmlns:p14="http://schemas.microsoft.com/office/powerpoint/2010/main" val="1122394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378319" cy="85725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2588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2588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074" name="Picture 2" descr="H:\My Documents\Powerpoint slides\Indigenous_Powerpoint_v33.jpg"/>
          <p:cNvPicPr>
            <a:picLocks noChangeAspect="1" noChangeArrowheads="1"/>
          </p:cNvPicPr>
          <p:nvPr userDrawn="1"/>
        </p:nvPicPr>
        <p:blipFill>
          <a:blip r:embed="rId3"/>
          <a:srcRect t="52222"/>
          <a:stretch>
            <a:fillRect/>
          </a:stretch>
        </p:blipFill>
        <p:spPr bwMode="auto">
          <a:xfrm>
            <a:off x="0" y="2895600"/>
            <a:ext cx="9144000" cy="2457450"/>
          </a:xfrm>
          <a:prstGeom prst="rect">
            <a:avLst/>
          </a:prstGeom>
          <a:noFill/>
        </p:spPr>
      </p:pic>
    </p:spTree>
    <p:extLst>
      <p:ext uri="{BB962C8B-B14F-4D97-AF65-F5344CB8AC3E}">
        <p14:creationId xmlns:p14="http://schemas.microsoft.com/office/powerpoint/2010/main" val="126059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224682" cy="857250"/>
          </a:xfrm>
        </p:spPr>
        <p:txBody>
          <a:bodyPr>
            <a:normAutofit/>
          </a:bodyPr>
          <a:lstStyle>
            <a:lvl1pPr algn="l">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1579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1579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050" name="Picture 2" descr="H:\My Documents\Powerpoint slides\Indigenous_Powerpoint_v34.jpg"/>
          <p:cNvPicPr>
            <a:picLocks noChangeAspect="1" noChangeArrowheads="1"/>
          </p:cNvPicPr>
          <p:nvPr userDrawn="1"/>
        </p:nvPicPr>
        <p:blipFill>
          <a:blip r:embed="rId3"/>
          <a:srcRect t="48889"/>
          <a:stretch>
            <a:fillRect/>
          </a:stretch>
        </p:blipFill>
        <p:spPr bwMode="auto">
          <a:xfrm>
            <a:off x="0" y="2876550"/>
            <a:ext cx="9144000" cy="2628900"/>
          </a:xfrm>
          <a:prstGeom prst="rect">
            <a:avLst/>
          </a:prstGeom>
          <a:noFill/>
        </p:spPr>
      </p:pic>
    </p:spTree>
    <p:extLst>
      <p:ext uri="{BB962C8B-B14F-4D97-AF65-F5344CB8AC3E}">
        <p14:creationId xmlns:p14="http://schemas.microsoft.com/office/powerpoint/2010/main" val="248682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378319" cy="857250"/>
          </a:xfrm>
        </p:spPr>
        <p:txBody>
          <a:bodyPr>
            <a:normAutofit/>
          </a:bodyPr>
          <a:lstStyle>
            <a:lvl1pPr algn="l">
              <a:defRPr sz="4000"/>
            </a:lvl1pPr>
          </a:lstStyle>
          <a:p>
            <a:r>
              <a:rPr lang="en-US" dirty="0" smtClean="0"/>
              <a:t>Click to edit Master title style</a:t>
            </a:r>
            <a:endParaRPr lang="en-US" dirty="0"/>
          </a:p>
        </p:txBody>
      </p:sp>
      <p:sp>
        <p:nvSpPr>
          <p:cNvPr id="5" name="Content Placeholder 2"/>
          <p:cNvSpPr>
            <a:spLocks noGrp="1"/>
          </p:cNvSpPr>
          <p:nvPr>
            <p:ph sz="half" idx="1"/>
          </p:nvPr>
        </p:nvSpPr>
        <p:spPr>
          <a:xfrm>
            <a:off x="457200" y="1200151"/>
            <a:ext cx="8229600" cy="2588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27" name="Picture 3" descr="H:\My Documents\Powerpoint slides\Indigenous_Powerpoint_v35.jpg"/>
          <p:cNvPicPr>
            <a:picLocks noChangeAspect="1" noChangeArrowheads="1"/>
          </p:cNvPicPr>
          <p:nvPr userDrawn="1"/>
        </p:nvPicPr>
        <p:blipFill>
          <a:blip r:embed="rId3"/>
          <a:srcRect t="58889"/>
          <a:stretch>
            <a:fillRect/>
          </a:stretch>
        </p:blipFill>
        <p:spPr bwMode="auto">
          <a:xfrm>
            <a:off x="38" y="3429000"/>
            <a:ext cx="9143962" cy="2114551"/>
          </a:xfrm>
          <a:prstGeom prst="rect">
            <a:avLst/>
          </a:prstGeom>
          <a:noFill/>
        </p:spPr>
      </p:pic>
    </p:spTree>
    <p:extLst>
      <p:ext uri="{BB962C8B-B14F-4D97-AF65-F5344CB8AC3E}">
        <p14:creationId xmlns:p14="http://schemas.microsoft.com/office/powerpoint/2010/main" val="392026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378319" cy="857250"/>
          </a:xfrm>
        </p:spPr>
        <p:txBody>
          <a:bodyPr>
            <a:normAutofit/>
          </a:bodyPr>
          <a:lstStyle>
            <a:lvl1pPr algn="l">
              <a:defRPr sz="4000"/>
            </a:lvl1pPr>
          </a:lstStyle>
          <a:p>
            <a:r>
              <a:rPr lang="en-US" dirty="0" smtClean="0"/>
              <a:t>Click to edit Master title style</a:t>
            </a:r>
            <a:endParaRPr lang="en-US" dirty="0"/>
          </a:p>
        </p:txBody>
      </p:sp>
      <p:sp>
        <p:nvSpPr>
          <p:cNvPr id="5" name="Content Placeholder 2"/>
          <p:cNvSpPr>
            <a:spLocks noGrp="1"/>
          </p:cNvSpPr>
          <p:nvPr>
            <p:ph sz="half" idx="1"/>
          </p:nvPr>
        </p:nvSpPr>
        <p:spPr>
          <a:xfrm>
            <a:off x="457200" y="1200151"/>
            <a:ext cx="8229600" cy="2588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098" name="Picture 2" descr="H:\My Documents\Powerpoint slides\Indigenous_Powerpoint_v36.jpg"/>
          <p:cNvPicPr>
            <a:picLocks noChangeAspect="1" noChangeArrowheads="1"/>
          </p:cNvPicPr>
          <p:nvPr userDrawn="1"/>
        </p:nvPicPr>
        <p:blipFill>
          <a:blip r:embed="rId3"/>
          <a:srcRect t="51481"/>
          <a:stretch>
            <a:fillRect/>
          </a:stretch>
        </p:blipFill>
        <p:spPr bwMode="auto">
          <a:xfrm>
            <a:off x="2" y="3009900"/>
            <a:ext cx="9143998" cy="2495549"/>
          </a:xfrm>
          <a:prstGeom prst="rect">
            <a:avLst/>
          </a:prstGeom>
          <a:noFill/>
        </p:spPr>
      </p:pic>
    </p:spTree>
    <p:extLst>
      <p:ext uri="{BB962C8B-B14F-4D97-AF65-F5344CB8AC3E}">
        <p14:creationId xmlns:p14="http://schemas.microsoft.com/office/powerpoint/2010/main" val="224301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378319" cy="857250"/>
          </a:xfrm>
        </p:spPr>
        <p:txBody>
          <a:bodyPr>
            <a:normAutofit/>
          </a:bodyPr>
          <a:lstStyle>
            <a:lvl1pPr algn="l">
              <a:defRPr sz="4000"/>
            </a:lvl1pPr>
          </a:lstStyle>
          <a:p>
            <a:r>
              <a:rPr lang="en-US" dirty="0" smtClean="0"/>
              <a:t>Click to edit Master title style</a:t>
            </a:r>
            <a:endParaRPr lang="en-US" dirty="0"/>
          </a:p>
        </p:txBody>
      </p:sp>
      <p:sp>
        <p:nvSpPr>
          <p:cNvPr id="5" name="Content Placeholder 2"/>
          <p:cNvSpPr>
            <a:spLocks noGrp="1"/>
          </p:cNvSpPr>
          <p:nvPr>
            <p:ph sz="half" idx="1"/>
          </p:nvPr>
        </p:nvSpPr>
        <p:spPr>
          <a:xfrm>
            <a:off x="457200" y="1200151"/>
            <a:ext cx="8229600" cy="2588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2" descr="H:\My Documents\Powerpoint slides\Indigenous_Powerpoint_v36.jpg"/>
          <p:cNvPicPr>
            <a:picLocks noChangeAspect="1" noChangeArrowheads="1"/>
          </p:cNvPicPr>
          <p:nvPr userDrawn="1"/>
        </p:nvPicPr>
        <p:blipFill>
          <a:blip r:embed="rId3"/>
          <a:srcRect t="51481"/>
          <a:stretch>
            <a:fillRect/>
          </a:stretch>
        </p:blipFill>
        <p:spPr bwMode="auto">
          <a:xfrm>
            <a:off x="2" y="3009900"/>
            <a:ext cx="9143998" cy="2495549"/>
          </a:xfrm>
          <a:prstGeom prst="rect">
            <a:avLst/>
          </a:prstGeom>
          <a:noFill/>
        </p:spPr>
      </p:pic>
    </p:spTree>
    <p:extLst>
      <p:ext uri="{BB962C8B-B14F-4D97-AF65-F5344CB8AC3E}">
        <p14:creationId xmlns:p14="http://schemas.microsoft.com/office/powerpoint/2010/main" val="2243019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3747588-ACDB-4937-864C-166C30C931EB}" type="datetimeFigureOut">
              <a:rPr lang="en-AU" smtClean="0"/>
              <a:pPr/>
              <a:t>18/09/2017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64884E7E-F3B4-4B00-A68F-5B66DAF0DF18}"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7141FB0-64A4-4822-B2AC-BEC657A60C49}"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72E2DD5-EDC5-4919-A2C0-0C3C526E172B}" type="slidenum">
              <a:rPr lang="en-AU" smtClean="0"/>
              <a:pPr/>
              <a:t>‹#›</a:t>
            </a:fld>
            <a:endParaRPr lang="en-AU"/>
          </a:p>
        </p:txBody>
      </p:sp>
    </p:spTree>
    <p:extLst>
      <p:ext uri="{BB962C8B-B14F-4D97-AF65-F5344CB8AC3E}">
        <p14:creationId xmlns:p14="http://schemas.microsoft.com/office/powerpoint/2010/main" val="1148564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pPr/>
              <a:t>9/18/2017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8" r:id="rId2"/>
    <p:sldLayoutId id="2147493459" r:id="rId3"/>
    <p:sldLayoutId id="2147493460" r:id="rId4"/>
    <p:sldLayoutId id="2147493467" r:id="rId5"/>
    <p:sldLayoutId id="2147493468" r:id="rId6"/>
    <p:sldLayoutId id="2147493469" r:id="rId7"/>
    <p:sldLayoutId id="2147493470" r:id="rId8"/>
    <p:sldLayoutId id="2147493472"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hyperlink" Target="http://www.environment.gov.au/water/cewo" TargetMode="External"/><Relationship Id="rId4" Type="http://schemas.openxmlformats.org/officeDocument/2006/relationships/hyperlink" Target="mailto:ewater@environment.gov.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2" descr="http://spire.environment.gov.au/spire/886887/235987/627581/321/CEWO%20Graphic%20Design%20-%20LOGOS/CEWO_logo_inline_highRes.jpg"/>
          <p:cNvPicPr>
            <a:picLocks noChangeAspect="1" noChangeArrowheads="1"/>
          </p:cNvPicPr>
          <p:nvPr/>
        </p:nvPicPr>
        <p:blipFill>
          <a:blip r:embed="rId4"/>
          <a:srcRect/>
          <a:stretch>
            <a:fillRect/>
          </a:stretch>
        </p:blipFill>
        <p:spPr bwMode="auto">
          <a:xfrm>
            <a:off x="5413603" y="82251"/>
            <a:ext cx="3371849" cy="717878"/>
          </a:xfrm>
          <a:prstGeom prst="rect">
            <a:avLst/>
          </a:prstGeom>
          <a:noFill/>
        </p:spPr>
      </p:pic>
      <p:sp>
        <p:nvSpPr>
          <p:cNvPr id="12" name="Content Placeholder 2"/>
          <p:cNvSpPr txBox="1">
            <a:spLocks/>
          </p:cNvSpPr>
          <p:nvPr/>
        </p:nvSpPr>
        <p:spPr>
          <a:xfrm>
            <a:off x="447675" y="1028701"/>
            <a:ext cx="8229600" cy="239077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3429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685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0287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17145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057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24003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AU" b="1" dirty="0" smtClean="0">
                <a:latin typeface="Candara" pitchFamily="34" charset="0"/>
              </a:rPr>
              <a:t/>
            </a:r>
            <a:br>
              <a:rPr lang="en-AU" b="1" dirty="0" smtClean="0">
                <a:latin typeface="Candara" pitchFamily="34" charset="0"/>
              </a:rPr>
            </a:br>
            <a:r>
              <a:rPr lang="en-AU" dirty="0" smtClean="0">
                <a:latin typeface="Candara" pitchFamily="34" charset="0"/>
              </a:rPr>
              <a:t/>
            </a:r>
            <a:br>
              <a:rPr lang="en-AU" dirty="0" smtClean="0">
                <a:latin typeface="Candara" pitchFamily="34" charset="0"/>
              </a:rPr>
            </a:br>
            <a:r>
              <a:rPr lang="en-AU" b="1" dirty="0" smtClean="0"/>
              <a:t>Basin-scale Environmental Watering: </a:t>
            </a:r>
          </a:p>
          <a:p>
            <a:r>
              <a:rPr lang="en-AU" b="1" dirty="0" smtClean="0"/>
              <a:t>Five years as the CEWH</a:t>
            </a:r>
            <a:endParaRPr lang="en-AU" dirty="0">
              <a:solidFill>
                <a:srgbClr val="0070C0"/>
              </a:solidFill>
            </a:endParaRPr>
          </a:p>
        </p:txBody>
      </p:sp>
      <p:sp>
        <p:nvSpPr>
          <p:cNvPr id="13" name="Content Placeholder 2"/>
          <p:cNvSpPr txBox="1">
            <a:spLocks/>
          </p:cNvSpPr>
          <p:nvPr/>
        </p:nvSpPr>
        <p:spPr>
          <a:xfrm>
            <a:off x="447675" y="3378966"/>
            <a:ext cx="8229600" cy="765420"/>
          </a:xfrm>
          <a:prstGeom prst="rect">
            <a:avLst/>
          </a:prstGeom>
        </p:spPr>
        <p:txBody>
          <a:bodyPr vert="horz" lIns="91440" tIns="45720" rIns="91440" bIns="45720" rtlCol="0">
            <a:normAutofit fontScale="92500" lnSpcReduction="10000"/>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AU" sz="2400" b="1" i="0" u="none" strike="noStrike" kern="1200" normalizeH="0" baseline="0" noProof="0" dirty="0" smtClean="0">
                <a:ln w="1905"/>
                <a:solidFill>
                  <a:schemeClr val="accent1">
                    <a:lumMod val="50000"/>
                  </a:schemeClr>
                </a:solidFill>
                <a:effectLst>
                  <a:innerShdw blurRad="69850" dist="43180" dir="5400000">
                    <a:srgbClr val="000000">
                      <a:alpha val="65000"/>
                    </a:srgbClr>
                  </a:innerShdw>
                </a:effectLst>
                <a:uLnTx/>
                <a:uFillTx/>
                <a:latin typeface="Candara" pitchFamily="34" charset="0"/>
                <a:ea typeface="+mn-ea"/>
                <a:cs typeface="+mn-cs"/>
              </a:rPr>
              <a:t>David Papps </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AU" sz="2400" b="1" i="0" u="none" strike="noStrike" kern="1200" normalizeH="0" baseline="0" noProof="0" dirty="0" smtClean="0">
                <a:ln w="1905"/>
                <a:solidFill>
                  <a:schemeClr val="accent1">
                    <a:lumMod val="50000"/>
                  </a:schemeClr>
                </a:solidFill>
                <a:effectLst>
                  <a:innerShdw blurRad="69850" dist="43180" dir="5400000">
                    <a:srgbClr val="000000">
                      <a:alpha val="65000"/>
                    </a:srgbClr>
                  </a:innerShdw>
                </a:effectLst>
                <a:uLnTx/>
                <a:uFillTx/>
                <a:latin typeface="Candara" pitchFamily="34" charset="0"/>
                <a:ea typeface="+mn-ea"/>
                <a:cs typeface="+mn-cs"/>
              </a:rPr>
              <a:t>Commonwealth Environmental Water Holder</a:t>
            </a:r>
            <a:endParaRPr kumimoji="0" lang="en-AU" sz="2400" b="1" i="0" u="none" strike="noStrike" kern="1200" normalizeH="0" baseline="0" noProof="0" dirty="0">
              <a:ln w="1905"/>
              <a:solidFill>
                <a:schemeClr val="accent1">
                  <a:lumMod val="50000"/>
                </a:schemeClr>
              </a:solidFill>
              <a:effectLst>
                <a:innerShdw blurRad="69850" dist="43180" dir="5400000">
                  <a:srgbClr val="000000">
                    <a:alpha val="65000"/>
                  </a:srgbClr>
                </a:innerShdw>
              </a:effectLst>
              <a:uLnTx/>
              <a:uFillTx/>
              <a:ea typeface="+mn-ea"/>
              <a:cs typeface="+mn-cs"/>
            </a:endParaRPr>
          </a:p>
        </p:txBody>
      </p:sp>
    </p:spTree>
    <p:extLst>
      <p:ext uri="{BB962C8B-B14F-4D97-AF65-F5344CB8AC3E}">
        <p14:creationId xmlns:p14="http://schemas.microsoft.com/office/powerpoint/2010/main" val="1800553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685800" y="832692"/>
            <a:ext cx="7867650" cy="2213371"/>
          </a:xfrm>
        </p:spPr>
        <p:txBody>
          <a:bodyPr>
            <a:noAutofit/>
          </a:bodyPr>
          <a:lstStyle/>
          <a:p>
            <a:pPr marL="265113" indent="-265113">
              <a:lnSpc>
                <a:spcPct val="80000"/>
              </a:lnSpc>
              <a:spcAft>
                <a:spcPts val="1000"/>
              </a:spcAft>
            </a:pPr>
            <a:r>
              <a:rPr lang="en-AU" sz="2000" dirty="0" smtClean="0">
                <a:latin typeface="Candara" pitchFamily="34" charset="0"/>
              </a:rPr>
              <a:t>Being a good neighbour</a:t>
            </a:r>
          </a:p>
          <a:p>
            <a:pPr marL="265113" indent="-265113">
              <a:lnSpc>
                <a:spcPct val="80000"/>
              </a:lnSpc>
              <a:spcAft>
                <a:spcPts val="1000"/>
              </a:spcAft>
            </a:pPr>
            <a:r>
              <a:rPr lang="en-AU" sz="2000" dirty="0" smtClean="0">
                <a:latin typeface="Candara" pitchFamily="34" charset="0"/>
              </a:rPr>
              <a:t>Engagement and participation not just consultation</a:t>
            </a:r>
          </a:p>
          <a:p>
            <a:pPr marL="265113" indent="-265113">
              <a:lnSpc>
                <a:spcPct val="80000"/>
              </a:lnSpc>
              <a:spcAft>
                <a:spcPts val="1000"/>
              </a:spcAft>
            </a:pPr>
            <a:r>
              <a:rPr lang="en-AU" sz="2000" dirty="0" smtClean="0">
                <a:latin typeface="Candara" pitchFamily="34" charset="0"/>
              </a:rPr>
              <a:t>Accessing and utilising local knowledge and experience – what we heard and what we did with it</a:t>
            </a:r>
          </a:p>
          <a:p>
            <a:pPr marL="265113" indent="-265113">
              <a:lnSpc>
                <a:spcPct val="80000"/>
              </a:lnSpc>
              <a:spcAft>
                <a:spcPts val="1000"/>
              </a:spcAft>
            </a:pPr>
            <a:r>
              <a:rPr lang="en-AU" sz="2000" dirty="0" smtClean="0">
                <a:latin typeface="Candara" pitchFamily="34" charset="0"/>
              </a:rPr>
              <a:t>Getting to know people and communities – respect and trust</a:t>
            </a:r>
          </a:p>
          <a:p>
            <a:pPr marL="265113" indent="-265113">
              <a:lnSpc>
                <a:spcPct val="80000"/>
              </a:lnSpc>
              <a:spcAft>
                <a:spcPts val="1000"/>
              </a:spcAft>
            </a:pPr>
            <a:r>
              <a:rPr lang="en-AU" sz="2000" dirty="0" smtClean="0">
                <a:latin typeface="Candara" pitchFamily="34" charset="0"/>
              </a:rPr>
              <a:t>Active partnerships (managed devolution) – doing more with local organisations such as Aboriginal groups and irrigation trusts.  </a:t>
            </a:r>
          </a:p>
          <a:p>
            <a:pPr marL="265113" indent="-265113">
              <a:lnSpc>
                <a:spcPct val="80000"/>
              </a:lnSpc>
              <a:spcAft>
                <a:spcPts val="1000"/>
              </a:spcAft>
            </a:pPr>
            <a:r>
              <a:rPr lang="en-AU" sz="2000" dirty="0" smtClean="0">
                <a:latin typeface="Candara" pitchFamily="34" charset="0"/>
              </a:rPr>
              <a:t>Regional staff (and everyone else getting out and about)</a:t>
            </a:r>
          </a:p>
          <a:p>
            <a:pPr marL="265113" indent="-265113">
              <a:lnSpc>
                <a:spcPct val="80000"/>
              </a:lnSpc>
              <a:spcAft>
                <a:spcPts val="1000"/>
              </a:spcAft>
            </a:pPr>
            <a:r>
              <a:rPr lang="en-AU" sz="2000" dirty="0" smtClean="0">
                <a:latin typeface="Candara" pitchFamily="34" charset="0"/>
              </a:rPr>
              <a:t>Demonstrating outcomes, especially locally </a:t>
            </a:r>
          </a:p>
          <a:p>
            <a:pPr marL="265113" indent="-265113">
              <a:lnSpc>
                <a:spcPct val="80000"/>
              </a:lnSpc>
              <a:spcAft>
                <a:spcPts val="1000"/>
              </a:spcAft>
              <a:buNone/>
            </a:pPr>
            <a:endParaRPr lang="en-AU" sz="1800" dirty="0" smtClean="0">
              <a:latin typeface="Candara" pitchFamily="34" charset="0"/>
            </a:endParaRPr>
          </a:p>
        </p:txBody>
      </p:sp>
      <p:sp>
        <p:nvSpPr>
          <p:cNvPr id="6" name="Title 1"/>
          <p:cNvSpPr>
            <a:spLocks noGrp="1"/>
          </p:cNvSpPr>
          <p:nvPr>
            <p:ph type="title"/>
          </p:nvPr>
        </p:nvSpPr>
        <p:spPr>
          <a:xfrm>
            <a:off x="685800" y="270050"/>
            <a:ext cx="6836894" cy="641746"/>
          </a:xfrm>
        </p:spPr>
        <p:txBody>
          <a:bodyPr>
            <a:noAutofit/>
          </a:bodyPr>
          <a:lstStyle/>
          <a:p>
            <a:r>
              <a:rPr lang="en-AU" sz="2400" b="1" dirty="0" smtClean="0">
                <a:solidFill>
                  <a:schemeClr val="accent1">
                    <a:lumMod val="50000"/>
                  </a:schemeClr>
                </a:solidFill>
                <a:cs typeface="Arial" pitchFamily="34" charset="0"/>
              </a:rPr>
              <a:t>Localism: building a social licence</a:t>
            </a:r>
          </a:p>
        </p:txBody>
      </p:sp>
      <p:pic>
        <p:nvPicPr>
          <p:cNvPr id="4" name="Picture 2" descr="\\pvac01file02\user2$\A21197\Documents\Environment Work_MWP\WORK\DESIGN\20160805 Indigenous Powerpoint\Finals Jpeg\Version 3\Indigenous_Powerpoint_v310.jpg"/>
          <p:cNvPicPr>
            <a:picLocks noChangeAspect="1" noChangeArrowheads="1"/>
          </p:cNvPicPr>
          <p:nvPr/>
        </p:nvPicPr>
        <p:blipFill>
          <a:blip r:embed="rId3" cstate="print"/>
          <a:srcRect t="67755"/>
          <a:stretch>
            <a:fillRect/>
          </a:stretch>
        </p:blipFill>
        <p:spPr bwMode="auto">
          <a:xfrm>
            <a:off x="0" y="3933825"/>
            <a:ext cx="9144000" cy="1658550"/>
          </a:xfrm>
          <a:prstGeom prst="rect">
            <a:avLst/>
          </a:prstGeom>
          <a:noFill/>
        </p:spPr>
      </p:pic>
    </p:spTree>
    <p:extLst>
      <p:ext uri="{BB962C8B-B14F-4D97-AF65-F5344CB8AC3E}">
        <p14:creationId xmlns:p14="http://schemas.microsoft.com/office/powerpoint/2010/main" val="3975454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smtClean="0">
                <a:solidFill>
                  <a:schemeClr val="accent1">
                    <a:lumMod val="50000"/>
                  </a:schemeClr>
                </a:solidFill>
              </a:rPr>
              <a:t>The journey so far…</a:t>
            </a:r>
            <a:endParaRPr lang="en-AU" sz="3200" b="1" dirty="0">
              <a:solidFill>
                <a:schemeClr val="accent1">
                  <a:lumMod val="50000"/>
                </a:schemeClr>
              </a:solidFill>
            </a:endParaRPr>
          </a:p>
        </p:txBody>
      </p:sp>
      <p:sp>
        <p:nvSpPr>
          <p:cNvPr id="4" name="Content Placeholder 3"/>
          <p:cNvSpPr>
            <a:spLocks noGrp="1"/>
          </p:cNvSpPr>
          <p:nvPr>
            <p:ph sz="half" idx="1"/>
          </p:nvPr>
        </p:nvSpPr>
        <p:spPr>
          <a:xfrm>
            <a:off x="478465" y="1030003"/>
            <a:ext cx="8229600" cy="2588988"/>
          </a:xfrm>
        </p:spPr>
        <p:txBody>
          <a:bodyPr>
            <a:normAutofit fontScale="55000" lnSpcReduction="20000"/>
          </a:bodyPr>
          <a:lstStyle/>
          <a:p>
            <a:endParaRPr lang="en-AU" sz="2400" dirty="0" smtClean="0"/>
          </a:p>
          <a:p>
            <a:r>
              <a:rPr lang="en-AU" sz="2900" dirty="0" smtClean="0"/>
              <a:t>More than 7300GL delivered since 2008-9</a:t>
            </a:r>
          </a:p>
          <a:p>
            <a:r>
              <a:rPr lang="en-AU" sz="2900" dirty="0" smtClean="0"/>
              <a:t>Coordinated water events between catchments over large spatial scales</a:t>
            </a:r>
          </a:p>
          <a:p>
            <a:r>
              <a:rPr lang="en-AU" sz="2900" dirty="0" smtClean="0"/>
              <a:t>Monitoring and evaluation demonstrates significant results</a:t>
            </a:r>
          </a:p>
          <a:p>
            <a:pPr lvl="1"/>
            <a:r>
              <a:rPr lang="en-AU" sz="2900" dirty="0" smtClean="0"/>
              <a:t>mitigating </a:t>
            </a:r>
            <a:r>
              <a:rPr lang="en-AU" sz="2900" dirty="0" err="1" smtClean="0"/>
              <a:t>blackwater</a:t>
            </a:r>
            <a:endParaRPr lang="en-AU" sz="2900" dirty="0" smtClean="0"/>
          </a:p>
          <a:p>
            <a:pPr lvl="1"/>
            <a:r>
              <a:rPr lang="en-AU" sz="2900" dirty="0"/>
              <a:t>p</a:t>
            </a:r>
            <a:r>
              <a:rPr lang="en-AU" sz="2900" dirty="0" smtClean="0"/>
              <a:t>ositive fish outcomes over lifecycles</a:t>
            </a:r>
          </a:p>
          <a:p>
            <a:pPr lvl="1"/>
            <a:r>
              <a:rPr lang="en-AU" sz="2900" dirty="0"/>
              <a:t>s</a:t>
            </a:r>
            <a:r>
              <a:rPr lang="en-AU" sz="2900" dirty="0" smtClean="0"/>
              <a:t>upported natural water bird breeding</a:t>
            </a:r>
          </a:p>
          <a:p>
            <a:pPr lvl="1"/>
            <a:r>
              <a:rPr lang="en-AU" sz="2900" dirty="0"/>
              <a:t>n</a:t>
            </a:r>
            <a:r>
              <a:rPr lang="en-AU" sz="2900" dirty="0" smtClean="0"/>
              <a:t>ative vegetation recovery</a:t>
            </a:r>
          </a:p>
          <a:p>
            <a:pPr lvl="1"/>
            <a:r>
              <a:rPr lang="en-AU" sz="2900" dirty="0"/>
              <a:t>c</a:t>
            </a:r>
            <a:r>
              <a:rPr lang="en-AU" sz="2900" dirty="0" smtClean="0"/>
              <a:t>onnecting rivers, wetlands and floodplains</a:t>
            </a:r>
          </a:p>
          <a:p>
            <a:pPr lvl="1"/>
            <a:r>
              <a:rPr lang="en-AU" sz="2900" dirty="0"/>
              <a:t>i</a:t>
            </a:r>
            <a:r>
              <a:rPr lang="en-AU" sz="2900" dirty="0" smtClean="0"/>
              <a:t>mproving water quality</a:t>
            </a:r>
            <a:endParaRPr lang="en-AU" sz="2900" dirty="0"/>
          </a:p>
        </p:txBody>
      </p:sp>
    </p:spTree>
    <p:extLst>
      <p:ext uri="{BB962C8B-B14F-4D97-AF65-F5344CB8AC3E}">
        <p14:creationId xmlns:p14="http://schemas.microsoft.com/office/powerpoint/2010/main" val="1150832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smtClean="0">
                <a:solidFill>
                  <a:schemeClr val="accent1">
                    <a:lumMod val="50000"/>
                  </a:schemeClr>
                </a:solidFill>
              </a:rPr>
              <a:t>What is necessary to grow success?</a:t>
            </a:r>
            <a:endParaRPr lang="en-AU" sz="3200" b="1" dirty="0">
              <a:solidFill>
                <a:schemeClr val="accent1">
                  <a:lumMod val="50000"/>
                </a:schemeClr>
              </a:solidFill>
            </a:endParaRPr>
          </a:p>
        </p:txBody>
      </p:sp>
      <p:sp>
        <p:nvSpPr>
          <p:cNvPr id="4" name="Content Placeholder 3"/>
          <p:cNvSpPr>
            <a:spLocks noGrp="1"/>
          </p:cNvSpPr>
          <p:nvPr>
            <p:ph sz="half" idx="1"/>
          </p:nvPr>
        </p:nvSpPr>
        <p:spPr/>
        <p:txBody>
          <a:bodyPr>
            <a:normAutofit fontScale="85000" lnSpcReduction="20000"/>
          </a:bodyPr>
          <a:lstStyle/>
          <a:p>
            <a:r>
              <a:rPr lang="en-AU" dirty="0" smtClean="0"/>
              <a:t>Building social licence 2.0 – trust; credibility; support</a:t>
            </a:r>
          </a:p>
          <a:p>
            <a:r>
              <a:rPr lang="en-AU" dirty="0" smtClean="0"/>
              <a:t>Political support at all levels</a:t>
            </a:r>
          </a:p>
          <a:p>
            <a:r>
              <a:rPr lang="en-AU" dirty="0" smtClean="0"/>
              <a:t>Resist tinkering with the architecture</a:t>
            </a:r>
          </a:p>
          <a:p>
            <a:r>
              <a:rPr lang="en-AU" dirty="0" smtClean="0"/>
              <a:t>Think in ecological timeframes</a:t>
            </a:r>
          </a:p>
          <a:p>
            <a:r>
              <a:rPr lang="en-AU" dirty="0" smtClean="0"/>
              <a:t>Expand and improve monitoring and evaluation and thence contemporary best practice in adaptive management</a:t>
            </a:r>
            <a:endParaRPr lang="en-AU" dirty="0"/>
          </a:p>
        </p:txBody>
      </p:sp>
    </p:spTree>
    <p:extLst>
      <p:ext uri="{BB962C8B-B14F-4D97-AF65-F5344CB8AC3E}">
        <p14:creationId xmlns:p14="http://schemas.microsoft.com/office/powerpoint/2010/main" val="3745498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a:solidFill>
                  <a:schemeClr val="accent1">
                    <a:lumMod val="50000"/>
                  </a:schemeClr>
                </a:solidFill>
              </a:rPr>
              <a:t>What is necessary to grow </a:t>
            </a:r>
            <a:r>
              <a:rPr lang="en-AU" sz="3200" b="1" dirty="0" smtClean="0">
                <a:solidFill>
                  <a:schemeClr val="accent1">
                    <a:lumMod val="50000"/>
                  </a:schemeClr>
                </a:solidFill>
              </a:rPr>
              <a:t>success?</a:t>
            </a:r>
            <a:r>
              <a:rPr lang="en-AU" sz="3200" dirty="0" smtClean="0"/>
              <a:t> </a:t>
            </a:r>
            <a:endParaRPr lang="en-AU" sz="3200" dirty="0"/>
          </a:p>
        </p:txBody>
      </p:sp>
      <p:sp>
        <p:nvSpPr>
          <p:cNvPr id="3" name="Content Placeholder 2"/>
          <p:cNvSpPr>
            <a:spLocks noGrp="1"/>
          </p:cNvSpPr>
          <p:nvPr>
            <p:ph sz="half" idx="1"/>
          </p:nvPr>
        </p:nvSpPr>
        <p:spPr>
          <a:xfrm>
            <a:off x="457200" y="1051269"/>
            <a:ext cx="8229600" cy="2588988"/>
          </a:xfrm>
        </p:spPr>
        <p:txBody>
          <a:bodyPr>
            <a:noAutofit/>
          </a:bodyPr>
          <a:lstStyle/>
          <a:p>
            <a:r>
              <a:rPr lang="en-AU" sz="2000" dirty="0" smtClean="0"/>
              <a:t>Basin States do what they promised – key rule changes; fix big constraints; cultural change (Animal Farm)</a:t>
            </a:r>
          </a:p>
          <a:p>
            <a:r>
              <a:rPr lang="en-AU" sz="2000" dirty="0" smtClean="0"/>
              <a:t>Improve management of </a:t>
            </a:r>
            <a:r>
              <a:rPr lang="en-AU" sz="2000" dirty="0" err="1" smtClean="0"/>
              <a:t>ewater</a:t>
            </a:r>
            <a:r>
              <a:rPr lang="en-AU" sz="2000" dirty="0" smtClean="0"/>
              <a:t> in unregulated systems – more science and innovation</a:t>
            </a:r>
          </a:p>
          <a:p>
            <a:r>
              <a:rPr lang="en-AU" sz="2000" dirty="0" smtClean="0"/>
              <a:t>Groundwater – what, where and how?</a:t>
            </a:r>
          </a:p>
          <a:p>
            <a:r>
              <a:rPr lang="en-AU" sz="2000" dirty="0" smtClean="0"/>
              <a:t>Greater focus on water quality</a:t>
            </a:r>
          </a:p>
          <a:p>
            <a:r>
              <a:rPr lang="en-AU" sz="2000" dirty="0" smtClean="0"/>
              <a:t>Integrated catchment management (as if we wanted it to work)</a:t>
            </a:r>
          </a:p>
        </p:txBody>
      </p:sp>
    </p:spTree>
    <p:extLst>
      <p:ext uri="{BB962C8B-B14F-4D97-AF65-F5344CB8AC3E}">
        <p14:creationId xmlns:p14="http://schemas.microsoft.com/office/powerpoint/2010/main" val="3424661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9380" y="182095"/>
            <a:ext cx="2894895" cy="378042"/>
          </a:xfrm>
        </p:spPr>
        <p:txBody>
          <a:bodyPr>
            <a:noAutofit/>
          </a:bodyPr>
          <a:lstStyle/>
          <a:p>
            <a:pPr algn="l"/>
            <a:r>
              <a:rPr lang="en-AU" sz="2400" b="1" dirty="0">
                <a:solidFill>
                  <a:schemeClr val="accent1">
                    <a:lumMod val="50000"/>
                  </a:schemeClr>
                </a:solidFill>
              </a:rPr>
              <a:t>Questions?</a:t>
            </a:r>
          </a:p>
        </p:txBody>
      </p:sp>
      <p:pic>
        <p:nvPicPr>
          <p:cNvPr id="8" name="Picture 7" descr="IMG_7643.JPG"/>
          <p:cNvPicPr>
            <a:picLocks noChangeAspect="1"/>
          </p:cNvPicPr>
          <p:nvPr/>
        </p:nvPicPr>
        <p:blipFill>
          <a:blip r:embed="rId3" cstate="print"/>
          <a:stretch>
            <a:fillRect/>
          </a:stretch>
        </p:blipFill>
        <p:spPr>
          <a:xfrm>
            <a:off x="1473150" y="711047"/>
            <a:ext cx="5997564" cy="3998376"/>
          </a:xfrm>
          <a:prstGeom prst="rect">
            <a:avLst/>
          </a:prstGeom>
          <a:ln w="28575">
            <a:solidFill>
              <a:schemeClr val="accent1">
                <a:lumMod val="60000"/>
                <a:lumOff val="40000"/>
              </a:schemeClr>
            </a:solidFill>
          </a:ln>
        </p:spPr>
      </p:pic>
      <p:sp>
        <p:nvSpPr>
          <p:cNvPr id="9" name="Title 9"/>
          <p:cNvSpPr txBox="1">
            <a:spLocks/>
          </p:cNvSpPr>
          <p:nvPr/>
        </p:nvSpPr>
        <p:spPr>
          <a:xfrm>
            <a:off x="2061265" y="3632398"/>
            <a:ext cx="5022558" cy="864096"/>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8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Aft>
                <a:spcPts val="900"/>
              </a:spcAft>
            </a:pPr>
            <a:r>
              <a:rPr lang="en-AU" sz="1800" b="1" dirty="0">
                <a:solidFill>
                  <a:schemeClr val="tx1"/>
                </a:solidFill>
              </a:rPr>
              <a:t>We welcome feedback </a:t>
            </a:r>
          </a:p>
          <a:p>
            <a:r>
              <a:rPr lang="en-AU" sz="1500" dirty="0">
                <a:hlinkClick r:id="rId4"/>
              </a:rPr>
              <a:t>ewater@environment.gov.au</a:t>
            </a:r>
            <a:r>
              <a:rPr lang="en-AU" sz="1500" dirty="0"/>
              <a:t/>
            </a:r>
            <a:br>
              <a:rPr lang="en-AU" sz="1500" dirty="0"/>
            </a:br>
            <a:r>
              <a:rPr lang="en-AU" sz="1500" dirty="0"/>
              <a:t> </a:t>
            </a:r>
            <a:r>
              <a:rPr lang="en-AU" sz="1500" dirty="0">
                <a:hlinkClick r:id="rId5"/>
              </a:rPr>
              <a:t>http://www.environment.gov.au/water/cewo</a:t>
            </a:r>
            <a:r>
              <a:rPr lang="en-AU" sz="1500" dirty="0"/>
              <a:t> </a:t>
            </a:r>
          </a:p>
          <a:p>
            <a:r>
              <a:rPr lang="en-AU" sz="1500" b="1" dirty="0">
                <a:solidFill>
                  <a:schemeClr val="tx1"/>
                </a:solidFill>
              </a:rPr>
              <a:t>Follow us on twitter: @the CEWH</a:t>
            </a:r>
          </a:p>
        </p:txBody>
      </p:sp>
    </p:spTree>
    <p:extLst>
      <p:ext uri="{BB962C8B-B14F-4D97-AF65-F5344CB8AC3E}">
        <p14:creationId xmlns:p14="http://schemas.microsoft.com/office/powerpoint/2010/main" val="229455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799" y="485775"/>
            <a:ext cx="2822961" cy="3165543"/>
          </a:xfrm>
        </p:spPr>
        <p:txBody>
          <a:bodyPr>
            <a:noAutofit/>
          </a:bodyPr>
          <a:lstStyle/>
          <a:p>
            <a:r>
              <a:rPr lang="en-AU" sz="1800" dirty="0">
                <a:latin typeface="Candara" pitchFamily="34" charset="0"/>
              </a:rPr>
              <a:t>Established under The </a:t>
            </a:r>
            <a:r>
              <a:rPr lang="en-AU" sz="1800" i="1" u="sng" dirty="0">
                <a:latin typeface="Candara" pitchFamily="34" charset="0"/>
              </a:rPr>
              <a:t>Water Act 2007</a:t>
            </a:r>
            <a:r>
              <a:rPr lang="en-AU" sz="1800" dirty="0">
                <a:latin typeface="Candara" pitchFamily="34" charset="0"/>
              </a:rPr>
              <a:t>, the </a:t>
            </a:r>
            <a:r>
              <a:rPr lang="en-AU" sz="1800" b="1" dirty="0">
                <a:latin typeface="Candara" pitchFamily="34" charset="0"/>
              </a:rPr>
              <a:t>Commonwealth Environmental Water Holder </a:t>
            </a:r>
            <a:r>
              <a:rPr lang="en-AU" sz="1800" dirty="0">
                <a:latin typeface="Candara" pitchFamily="34" charset="0"/>
              </a:rPr>
              <a:t>manages </a:t>
            </a:r>
            <a:r>
              <a:rPr lang="en-AU" sz="1800" dirty="0" smtClean="0">
                <a:latin typeface="Candara" pitchFamily="34" charset="0"/>
              </a:rPr>
              <a:t>water </a:t>
            </a:r>
            <a:r>
              <a:rPr lang="en-AU" sz="1800" dirty="0">
                <a:latin typeface="Candara" pitchFamily="34" charset="0"/>
              </a:rPr>
              <a:t>to protect and restore the Basin’s </a:t>
            </a:r>
            <a:r>
              <a:rPr lang="en-AU" sz="1800" dirty="0" smtClean="0">
                <a:latin typeface="Candara" pitchFamily="34" charset="0"/>
              </a:rPr>
              <a:t>environment</a:t>
            </a:r>
            <a:br>
              <a:rPr lang="en-AU" sz="1800" dirty="0" smtClean="0">
                <a:latin typeface="Candara" pitchFamily="34" charset="0"/>
              </a:rPr>
            </a:br>
            <a:r>
              <a:rPr lang="en-AU" sz="1800" dirty="0">
                <a:latin typeface="Candara" pitchFamily="34" charset="0"/>
              </a:rPr>
              <a:t/>
            </a:r>
            <a:br>
              <a:rPr lang="en-AU" sz="1800" dirty="0">
                <a:latin typeface="Candara" pitchFamily="34" charset="0"/>
              </a:rPr>
            </a:br>
            <a:endParaRPr lang="en-AU" sz="1800" dirty="0">
              <a:latin typeface="Candara" pitchFamily="34" charset="0"/>
            </a:endParaRPr>
          </a:p>
        </p:txBody>
      </p:sp>
      <p:pic>
        <p:nvPicPr>
          <p:cNvPr id="21506" name="Picture 2" descr="A map that shows the Murray–Darling Basin within the bounds of Australia."/>
          <p:cNvPicPr>
            <a:picLocks noChangeAspect="1" noChangeArrowheads="1"/>
          </p:cNvPicPr>
          <p:nvPr/>
        </p:nvPicPr>
        <p:blipFill>
          <a:blip r:embed="rId3"/>
          <a:srcRect/>
          <a:stretch>
            <a:fillRect/>
          </a:stretch>
        </p:blipFill>
        <p:spPr bwMode="auto">
          <a:xfrm>
            <a:off x="3261194" y="447675"/>
            <a:ext cx="4560419" cy="3409950"/>
          </a:xfrm>
          <a:prstGeom prst="rect">
            <a:avLst/>
          </a:prstGeom>
        </p:spPr>
        <p:style>
          <a:lnRef idx="1">
            <a:schemeClr val="accent5"/>
          </a:lnRef>
          <a:fillRef idx="2">
            <a:schemeClr val="accent5"/>
          </a:fillRef>
          <a:effectRef idx="1">
            <a:schemeClr val="accent5"/>
          </a:effectRef>
          <a:fontRef idx="minor">
            <a:schemeClr val="dk1"/>
          </a:fontRef>
        </p:style>
      </p:pic>
      <p:sp>
        <p:nvSpPr>
          <p:cNvPr id="10" name="Oval 9"/>
          <p:cNvSpPr/>
          <p:nvPr/>
        </p:nvSpPr>
        <p:spPr>
          <a:xfrm>
            <a:off x="7734299" y="1715262"/>
            <a:ext cx="1076326" cy="650944"/>
          </a:xfrm>
          <a:prstGeom prst="ellipse">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normAutofit fontScale="92500" lnSpcReduction="10000"/>
          </a:bodyPr>
          <a:lstStyle/>
          <a:p>
            <a:pPr algn="ctr"/>
            <a:r>
              <a:rPr lang="en-AU" sz="1200" b="1" dirty="0" smtClean="0">
                <a:solidFill>
                  <a:schemeClr val="tx1"/>
                </a:solidFill>
                <a:latin typeface="Candara" pitchFamily="34" charset="0"/>
              </a:rPr>
              <a:t>14% of Australia’s landmass</a:t>
            </a:r>
            <a:endParaRPr lang="en-AU" sz="1200" b="1" dirty="0">
              <a:solidFill>
                <a:schemeClr val="tx1"/>
              </a:solidFill>
              <a:latin typeface="Candara" pitchFamily="34" charset="0"/>
            </a:endParaRPr>
          </a:p>
        </p:txBody>
      </p:sp>
      <p:sp>
        <p:nvSpPr>
          <p:cNvPr id="11" name="Oval 10"/>
          <p:cNvSpPr/>
          <p:nvPr/>
        </p:nvSpPr>
        <p:spPr>
          <a:xfrm>
            <a:off x="7323133" y="2590800"/>
            <a:ext cx="1181102" cy="1060519"/>
          </a:xfrm>
          <a:prstGeom prst="ellipse">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normAutofit fontScale="70000" lnSpcReduction="20000"/>
          </a:bodyPr>
          <a:lstStyle/>
          <a:p>
            <a:pPr algn="ctr"/>
            <a:r>
              <a:rPr lang="en-AU" sz="1400" b="1" dirty="0" smtClean="0">
                <a:solidFill>
                  <a:schemeClr val="tx1"/>
                </a:solidFill>
                <a:latin typeface="Candara" pitchFamily="34" charset="0"/>
              </a:rPr>
              <a:t>$6.9 billion = gross value of irrigated agricultural production </a:t>
            </a:r>
          </a:p>
          <a:p>
            <a:pPr algn="ctr"/>
            <a:r>
              <a:rPr lang="en-AU" sz="1200" b="1" dirty="0" smtClean="0">
                <a:solidFill>
                  <a:schemeClr val="tx1"/>
                </a:solidFill>
                <a:latin typeface="Candara" pitchFamily="34" charset="0"/>
              </a:rPr>
              <a:t>(2014-15)</a:t>
            </a:r>
            <a:endParaRPr lang="en-AU" sz="1200" b="1" dirty="0">
              <a:solidFill>
                <a:schemeClr val="tx1"/>
              </a:solidFill>
              <a:latin typeface="Candara" pitchFamily="34" charset="0"/>
            </a:endParaRPr>
          </a:p>
        </p:txBody>
      </p:sp>
      <p:sp>
        <p:nvSpPr>
          <p:cNvPr id="12" name="Oval 11"/>
          <p:cNvSpPr/>
          <p:nvPr/>
        </p:nvSpPr>
        <p:spPr>
          <a:xfrm>
            <a:off x="3014662" y="1343026"/>
            <a:ext cx="719138" cy="697708"/>
          </a:xfrm>
          <a:prstGeom prst="ellipse">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normAutofit fontScale="85000" lnSpcReduction="20000"/>
          </a:bodyPr>
          <a:lstStyle/>
          <a:p>
            <a:pPr algn="ctr"/>
            <a:r>
              <a:rPr lang="en-AU" sz="1200" b="1" dirty="0" smtClean="0">
                <a:solidFill>
                  <a:schemeClr val="tx1"/>
                </a:solidFill>
                <a:latin typeface="Candara" pitchFamily="34" charset="0"/>
              </a:rPr>
              <a:t>46 species of native fish</a:t>
            </a:r>
            <a:endParaRPr lang="en-AU" sz="1200" dirty="0">
              <a:solidFill>
                <a:schemeClr val="tx1"/>
              </a:solidFill>
              <a:latin typeface="Candara" pitchFamily="34" charset="0"/>
            </a:endParaRPr>
          </a:p>
        </p:txBody>
      </p:sp>
      <p:sp>
        <p:nvSpPr>
          <p:cNvPr id="13" name="Oval 12"/>
          <p:cNvSpPr/>
          <p:nvPr/>
        </p:nvSpPr>
        <p:spPr>
          <a:xfrm>
            <a:off x="4381501" y="2946469"/>
            <a:ext cx="923926" cy="634931"/>
          </a:xfrm>
          <a:prstGeom prst="ellipse">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normAutofit fontScale="92500" lnSpcReduction="20000"/>
          </a:bodyPr>
          <a:lstStyle/>
          <a:p>
            <a:pPr algn="ctr"/>
            <a:r>
              <a:rPr lang="en-AU" sz="1200" b="1" dirty="0" smtClean="0">
                <a:solidFill>
                  <a:schemeClr val="tx1"/>
                </a:solidFill>
                <a:latin typeface="Candara" pitchFamily="34" charset="0"/>
              </a:rPr>
              <a:t>40% of Australia’s farms</a:t>
            </a:r>
            <a:endParaRPr lang="en-AU" sz="1200" dirty="0">
              <a:solidFill>
                <a:schemeClr val="tx1"/>
              </a:solidFill>
              <a:latin typeface="Candara" pitchFamily="34" charset="0"/>
            </a:endParaRPr>
          </a:p>
        </p:txBody>
      </p:sp>
      <p:sp>
        <p:nvSpPr>
          <p:cNvPr id="14" name="Oval 13"/>
          <p:cNvSpPr/>
          <p:nvPr/>
        </p:nvSpPr>
        <p:spPr>
          <a:xfrm>
            <a:off x="5519738" y="3244781"/>
            <a:ext cx="923926" cy="819150"/>
          </a:xfrm>
          <a:prstGeom prst="ellipse">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normAutofit fontScale="92500" lnSpcReduction="20000"/>
          </a:bodyPr>
          <a:lstStyle/>
          <a:p>
            <a:pPr algn="ctr"/>
            <a:r>
              <a:rPr lang="en-AU" sz="1200" b="1" dirty="0" smtClean="0">
                <a:solidFill>
                  <a:schemeClr val="tx1"/>
                </a:solidFill>
                <a:latin typeface="Candara" pitchFamily="34" charset="0"/>
              </a:rPr>
              <a:t>65% of Australia’s irrigated farming</a:t>
            </a:r>
            <a:endParaRPr lang="en-AU" sz="1200" dirty="0">
              <a:solidFill>
                <a:schemeClr val="tx1"/>
              </a:solidFill>
              <a:latin typeface="Candara" pitchFamily="34" charset="0"/>
            </a:endParaRPr>
          </a:p>
        </p:txBody>
      </p:sp>
      <p:sp>
        <p:nvSpPr>
          <p:cNvPr id="15" name="Oval 14"/>
          <p:cNvSpPr/>
          <p:nvPr/>
        </p:nvSpPr>
        <p:spPr>
          <a:xfrm>
            <a:off x="3014662" y="2455067"/>
            <a:ext cx="923926" cy="650944"/>
          </a:xfrm>
          <a:prstGeom prst="ellipse">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normAutofit fontScale="77500" lnSpcReduction="20000"/>
          </a:bodyPr>
          <a:lstStyle/>
          <a:p>
            <a:pPr algn="ctr"/>
            <a:r>
              <a:rPr lang="en-AU" sz="1200" b="1" dirty="0" smtClean="0">
                <a:solidFill>
                  <a:schemeClr val="tx1"/>
                </a:solidFill>
                <a:latin typeface="Candara" pitchFamily="34" charset="0"/>
              </a:rPr>
              <a:t>Over 30,000 wetlands, 16 </a:t>
            </a:r>
            <a:r>
              <a:rPr lang="en-AU" sz="1200" b="1" dirty="0" err="1" smtClean="0">
                <a:solidFill>
                  <a:schemeClr val="tx1"/>
                </a:solidFill>
                <a:latin typeface="Candara" pitchFamily="34" charset="0"/>
              </a:rPr>
              <a:t>Ramsar</a:t>
            </a:r>
            <a:r>
              <a:rPr lang="en-AU" sz="1200" b="1" dirty="0" smtClean="0">
                <a:solidFill>
                  <a:schemeClr val="tx1"/>
                </a:solidFill>
                <a:latin typeface="Candara" pitchFamily="34" charset="0"/>
              </a:rPr>
              <a:t> listed</a:t>
            </a:r>
            <a:endParaRPr lang="en-AU" sz="1200" dirty="0">
              <a:solidFill>
                <a:schemeClr val="tx1"/>
              </a:solidFill>
              <a:latin typeface="Candara" pitchFamily="34" charset="0"/>
            </a:endParaRPr>
          </a:p>
        </p:txBody>
      </p:sp>
      <p:sp>
        <p:nvSpPr>
          <p:cNvPr id="16" name="Oval 15"/>
          <p:cNvSpPr/>
          <p:nvPr/>
        </p:nvSpPr>
        <p:spPr>
          <a:xfrm>
            <a:off x="5086349" y="314326"/>
            <a:ext cx="885826" cy="625405"/>
          </a:xfrm>
          <a:prstGeom prst="ellipse">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normAutofit fontScale="77500" lnSpcReduction="20000"/>
          </a:bodyPr>
          <a:lstStyle/>
          <a:p>
            <a:pPr algn="ctr"/>
            <a:r>
              <a:rPr lang="en-AU" sz="1200" b="1" dirty="0" smtClean="0">
                <a:solidFill>
                  <a:schemeClr val="tx1"/>
                </a:solidFill>
                <a:latin typeface="Candara" pitchFamily="34" charset="0"/>
              </a:rPr>
              <a:t>16 endangered mammals</a:t>
            </a:r>
            <a:endParaRPr lang="en-AU" sz="1200" dirty="0">
              <a:solidFill>
                <a:schemeClr val="tx1"/>
              </a:solidFill>
              <a:latin typeface="Candara" pitchFamily="34" charset="0"/>
            </a:endParaRPr>
          </a:p>
        </p:txBody>
      </p:sp>
      <p:sp>
        <p:nvSpPr>
          <p:cNvPr id="17" name="Oval 16"/>
          <p:cNvSpPr/>
          <p:nvPr/>
        </p:nvSpPr>
        <p:spPr>
          <a:xfrm>
            <a:off x="3938588" y="828676"/>
            <a:ext cx="885826" cy="514350"/>
          </a:xfrm>
          <a:prstGeom prst="ellipse">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normAutofit fontScale="77500" lnSpcReduction="20000"/>
          </a:bodyPr>
          <a:lstStyle/>
          <a:p>
            <a:pPr algn="ctr"/>
            <a:r>
              <a:rPr lang="en-AU" sz="1200" b="1" dirty="0" smtClean="0">
                <a:solidFill>
                  <a:schemeClr val="tx1"/>
                </a:solidFill>
                <a:latin typeface="Candara" pitchFamily="34" charset="0"/>
              </a:rPr>
              <a:t>35 endangered birds</a:t>
            </a:r>
            <a:endParaRPr lang="en-AU" sz="1200" dirty="0">
              <a:solidFill>
                <a:schemeClr val="tx1"/>
              </a:solidFill>
              <a:latin typeface="Candara" pitchFamily="34" charset="0"/>
            </a:endParaRPr>
          </a:p>
        </p:txBody>
      </p:sp>
      <p:sp>
        <p:nvSpPr>
          <p:cNvPr id="18" name="Oval 17"/>
          <p:cNvSpPr/>
          <p:nvPr/>
        </p:nvSpPr>
        <p:spPr>
          <a:xfrm>
            <a:off x="6349999" y="314326"/>
            <a:ext cx="923926" cy="666750"/>
          </a:xfrm>
          <a:prstGeom prst="ellipse">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normAutofit fontScale="92500" lnSpcReduction="10000"/>
          </a:bodyPr>
          <a:lstStyle/>
          <a:p>
            <a:pPr algn="ctr"/>
            <a:r>
              <a:rPr lang="en-AU" sz="1200" b="1" dirty="0" smtClean="0">
                <a:solidFill>
                  <a:schemeClr val="tx1"/>
                </a:solidFill>
                <a:latin typeface="Candara" pitchFamily="34" charset="0"/>
              </a:rPr>
              <a:t>45+ Aboriginal  nations</a:t>
            </a:r>
          </a:p>
          <a:p>
            <a:pPr algn="ctr"/>
            <a:endParaRPr lang="en-AU" sz="1200" dirty="0">
              <a:solidFill>
                <a:schemeClr val="tx1"/>
              </a:solidFill>
              <a:latin typeface="Candara" pitchFamily="34" charset="0"/>
            </a:endParaRPr>
          </a:p>
        </p:txBody>
      </p:sp>
      <p:sp>
        <p:nvSpPr>
          <p:cNvPr id="19" name="Oval 18"/>
          <p:cNvSpPr/>
          <p:nvPr/>
        </p:nvSpPr>
        <p:spPr>
          <a:xfrm>
            <a:off x="7040562" y="981076"/>
            <a:ext cx="771526" cy="514350"/>
          </a:xfrm>
          <a:prstGeom prst="ellipse">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normAutofit fontScale="77500" lnSpcReduction="20000"/>
          </a:bodyPr>
          <a:lstStyle/>
          <a:p>
            <a:pPr algn="ctr"/>
            <a:r>
              <a:rPr lang="en-AU" sz="1200" b="1" dirty="0" smtClean="0">
                <a:solidFill>
                  <a:schemeClr val="tx1"/>
                </a:solidFill>
                <a:latin typeface="Candara" pitchFamily="34" charset="0"/>
              </a:rPr>
              <a:t>Diverse population</a:t>
            </a:r>
            <a:endParaRPr lang="en-AU" sz="1200" dirty="0">
              <a:solidFill>
                <a:schemeClr val="tx1"/>
              </a:solidFill>
              <a:latin typeface="Candara" pitchFamily="34" charset="0"/>
            </a:endParaRPr>
          </a:p>
        </p:txBody>
      </p:sp>
      <p:cxnSp>
        <p:nvCxnSpPr>
          <p:cNvPr id="21" name="Straight Arrow Connector 20"/>
          <p:cNvCxnSpPr>
            <a:endCxn id="16" idx="4"/>
          </p:cNvCxnSpPr>
          <p:nvPr/>
        </p:nvCxnSpPr>
        <p:spPr>
          <a:xfrm flipH="1" flipV="1">
            <a:off x="5529262" y="939731"/>
            <a:ext cx="914403" cy="161621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6" name="Straight Arrow Connector 25"/>
          <p:cNvCxnSpPr>
            <a:endCxn id="15" idx="6"/>
          </p:cNvCxnSpPr>
          <p:nvPr/>
        </p:nvCxnSpPr>
        <p:spPr>
          <a:xfrm flipH="1" flipV="1">
            <a:off x="3938588" y="2780539"/>
            <a:ext cx="2200276" cy="6830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7" name="Straight Arrow Connector 26"/>
          <p:cNvCxnSpPr>
            <a:endCxn id="12" idx="5"/>
          </p:cNvCxnSpPr>
          <p:nvPr/>
        </p:nvCxnSpPr>
        <p:spPr>
          <a:xfrm flipH="1" flipV="1">
            <a:off x="3628485" y="1938557"/>
            <a:ext cx="2510379" cy="7697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8" name="Straight Arrow Connector 27"/>
          <p:cNvCxnSpPr/>
          <p:nvPr/>
        </p:nvCxnSpPr>
        <p:spPr>
          <a:xfrm flipH="1" flipV="1">
            <a:off x="4514851" y="1343027"/>
            <a:ext cx="1835148" cy="1247773"/>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3" name="Straight Arrow Connector 32"/>
          <p:cNvCxnSpPr>
            <a:endCxn id="18" idx="4"/>
          </p:cNvCxnSpPr>
          <p:nvPr/>
        </p:nvCxnSpPr>
        <p:spPr>
          <a:xfrm flipV="1">
            <a:off x="6811962" y="981076"/>
            <a:ext cx="0" cy="105965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4" name="Straight Arrow Connector 33"/>
          <p:cNvCxnSpPr>
            <a:endCxn id="14" idx="7"/>
          </p:cNvCxnSpPr>
          <p:nvPr/>
        </p:nvCxnSpPr>
        <p:spPr>
          <a:xfrm flipH="1">
            <a:off x="6308358" y="3106011"/>
            <a:ext cx="121019" cy="25873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5" name="Straight Arrow Connector 34"/>
          <p:cNvCxnSpPr>
            <a:endCxn id="13" idx="6"/>
          </p:cNvCxnSpPr>
          <p:nvPr/>
        </p:nvCxnSpPr>
        <p:spPr>
          <a:xfrm flipH="1">
            <a:off x="5305427" y="2959240"/>
            <a:ext cx="833437" cy="304695"/>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9" name="Straight Arrow Connector 38"/>
          <p:cNvCxnSpPr>
            <a:endCxn id="19" idx="4"/>
          </p:cNvCxnSpPr>
          <p:nvPr/>
        </p:nvCxnSpPr>
        <p:spPr>
          <a:xfrm flipV="1">
            <a:off x="6964362" y="1495426"/>
            <a:ext cx="461963" cy="65570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40" name="Straight Arrow Connector 39"/>
          <p:cNvCxnSpPr>
            <a:endCxn id="10" idx="2"/>
          </p:cNvCxnSpPr>
          <p:nvPr/>
        </p:nvCxnSpPr>
        <p:spPr>
          <a:xfrm flipV="1">
            <a:off x="7256458" y="2040734"/>
            <a:ext cx="477841" cy="32547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41" name="Straight Arrow Connector 40"/>
          <p:cNvCxnSpPr>
            <a:endCxn id="11" idx="2"/>
          </p:cNvCxnSpPr>
          <p:nvPr/>
        </p:nvCxnSpPr>
        <p:spPr>
          <a:xfrm>
            <a:off x="7040562" y="2848841"/>
            <a:ext cx="282571" cy="272219"/>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645506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68906" y="321869"/>
            <a:ext cx="1996388" cy="3335732"/>
          </a:xfrm>
          <a:solidFill>
            <a:schemeClr val="bg1"/>
          </a:solidFill>
        </p:spPr>
        <p:txBody>
          <a:bodyPr>
            <a:normAutofit fontScale="90000"/>
          </a:bodyPr>
          <a:lstStyle/>
          <a:p>
            <a:r>
              <a:rPr lang="en-AU" sz="2000" b="1" dirty="0">
                <a:solidFill>
                  <a:schemeClr val="accent1">
                    <a:lumMod val="50000"/>
                  </a:schemeClr>
                </a:solidFill>
              </a:rPr>
              <a:t>Manager of a significant </a:t>
            </a:r>
            <a:r>
              <a:rPr lang="en-AU" sz="2000" b="1" dirty="0" smtClean="0">
                <a:solidFill>
                  <a:schemeClr val="accent1">
                    <a:lumMod val="50000"/>
                  </a:schemeClr>
                </a:solidFill>
              </a:rPr>
              <a:t>and growing volume </a:t>
            </a:r>
            <a:r>
              <a:rPr lang="en-AU" sz="2000" b="1" dirty="0"/>
              <a:t/>
            </a:r>
            <a:br>
              <a:rPr lang="en-AU" sz="2000" b="1" dirty="0"/>
            </a:br>
            <a:r>
              <a:rPr lang="en-AU" sz="2000" b="1" dirty="0" smtClean="0"/>
              <a:t/>
            </a:r>
            <a:br>
              <a:rPr lang="en-AU" sz="2000" b="1" dirty="0" smtClean="0"/>
            </a:br>
            <a:r>
              <a:rPr lang="en-AU" sz="2000" b="1" dirty="0" smtClean="0"/>
              <a:t>How </a:t>
            </a:r>
            <a:r>
              <a:rPr lang="en-AU" sz="2000" b="1" dirty="0"/>
              <a:t>much</a:t>
            </a:r>
            <a:r>
              <a:rPr lang="en-AU" sz="2000" b="1" dirty="0" smtClean="0"/>
              <a:t>?</a:t>
            </a:r>
            <a:br>
              <a:rPr lang="en-AU" sz="2000" b="1" dirty="0" smtClean="0"/>
            </a:br>
            <a:r>
              <a:rPr lang="en-AU" sz="2000" b="1" dirty="0"/>
              <a:t/>
            </a:r>
            <a:br>
              <a:rPr lang="en-AU" sz="2000" b="1" dirty="0"/>
            </a:br>
            <a:r>
              <a:rPr lang="en-AU" sz="2000" dirty="0" smtClean="0"/>
              <a:t>2750GL (but…)</a:t>
            </a:r>
            <a:br>
              <a:rPr lang="en-AU" sz="2000" dirty="0" smtClean="0"/>
            </a:br>
            <a:r>
              <a:rPr lang="en-AU" sz="2000" dirty="0" smtClean="0"/>
              <a:t/>
            </a:r>
            <a:br>
              <a:rPr lang="en-AU" sz="2000" dirty="0" smtClean="0"/>
            </a:br>
            <a:r>
              <a:rPr lang="en-AU" sz="2000" dirty="0" smtClean="0"/>
              <a:t>About </a:t>
            </a:r>
            <a:r>
              <a:rPr lang="en-AU" sz="2000" dirty="0"/>
              <a:t>$3.4 billion public </a:t>
            </a:r>
            <a:r>
              <a:rPr lang="en-AU" sz="2000" dirty="0" smtClean="0"/>
              <a:t>asset</a:t>
            </a:r>
            <a:endParaRPr lang="en-AU" sz="20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660" y="350744"/>
            <a:ext cx="5848350" cy="35814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2820196" y="135591"/>
            <a:ext cx="5217744" cy="3814468"/>
          </a:xfrm>
          <a:prstGeom prst="rect">
            <a:avLst/>
          </a:prstGeom>
          <a:ln>
            <a:solidFill>
              <a:schemeClr val="tx1"/>
            </a:solidFill>
          </a:ln>
        </p:spPr>
      </p:pic>
      <p:sp>
        <p:nvSpPr>
          <p:cNvPr id="5" name="Rectangle 4"/>
          <p:cNvSpPr/>
          <p:nvPr/>
        </p:nvSpPr>
        <p:spPr>
          <a:xfrm>
            <a:off x="332071" y="310196"/>
            <a:ext cx="2709506" cy="3677930"/>
          </a:xfrm>
          <a:prstGeom prst="rect">
            <a:avLst/>
          </a:prstGeom>
        </p:spPr>
        <p:txBody>
          <a:bodyPr wrap="square">
            <a:spAutoFit/>
          </a:bodyPr>
          <a:lstStyle/>
          <a:p>
            <a:pPr marL="87313">
              <a:spcBef>
                <a:spcPts val="300"/>
              </a:spcBef>
            </a:pPr>
            <a:r>
              <a:rPr lang="en-AU" b="1" dirty="0" smtClean="0">
                <a:solidFill>
                  <a:schemeClr val="accent1">
                    <a:lumMod val="50000"/>
                  </a:schemeClr>
                </a:solidFill>
              </a:rPr>
              <a:t>Complex and controversial</a:t>
            </a:r>
            <a:endParaRPr lang="en-AU" b="1" dirty="0">
              <a:solidFill>
                <a:schemeClr val="accent1">
                  <a:lumMod val="50000"/>
                </a:schemeClr>
              </a:solidFill>
            </a:endParaRPr>
          </a:p>
          <a:p>
            <a:pPr marL="719138" lvl="1" indent="-174625">
              <a:spcBef>
                <a:spcPts val="300"/>
              </a:spcBef>
              <a:buFont typeface="Arial" pitchFamily="34" charset="0"/>
              <a:buChar char="•"/>
            </a:pPr>
            <a:endParaRPr lang="en-AU" dirty="0" smtClean="0"/>
          </a:p>
          <a:p>
            <a:pPr marL="261938" indent="-174625">
              <a:spcBef>
                <a:spcPts val="300"/>
              </a:spcBef>
              <a:spcAft>
                <a:spcPts val="600"/>
              </a:spcAft>
              <a:buFont typeface="Arial" pitchFamily="34" charset="0"/>
              <a:buChar char="•"/>
            </a:pPr>
            <a:r>
              <a:rPr lang="en-AU" dirty="0" smtClean="0"/>
              <a:t>80 entitlement  types </a:t>
            </a:r>
          </a:p>
          <a:p>
            <a:pPr marL="261938" indent="-174625">
              <a:spcBef>
                <a:spcPts val="300"/>
              </a:spcBef>
              <a:spcAft>
                <a:spcPts val="600"/>
              </a:spcAft>
              <a:buFont typeface="Arial" pitchFamily="34" charset="0"/>
              <a:buChar char="•"/>
            </a:pPr>
            <a:r>
              <a:rPr lang="en-AU" dirty="0" smtClean="0"/>
              <a:t>5* States</a:t>
            </a:r>
            <a:endParaRPr lang="en-AU" dirty="0"/>
          </a:p>
          <a:p>
            <a:pPr marL="261938" indent="-174625">
              <a:spcBef>
                <a:spcPts val="300"/>
              </a:spcBef>
              <a:spcAft>
                <a:spcPts val="600"/>
              </a:spcAft>
              <a:buFont typeface="Arial" pitchFamily="34" charset="0"/>
              <a:buChar char="•"/>
            </a:pPr>
            <a:r>
              <a:rPr lang="en-AU" dirty="0" smtClean="0"/>
              <a:t>17 </a:t>
            </a:r>
            <a:r>
              <a:rPr lang="en-AU" dirty="0"/>
              <a:t>Basin Plan </a:t>
            </a:r>
            <a:r>
              <a:rPr lang="en-AU" dirty="0" smtClean="0"/>
              <a:t>regions</a:t>
            </a:r>
          </a:p>
          <a:p>
            <a:pPr marL="261938" indent="-174625">
              <a:spcBef>
                <a:spcPts val="300"/>
              </a:spcBef>
              <a:spcAft>
                <a:spcPts val="600"/>
              </a:spcAft>
              <a:buFont typeface="Arial" pitchFamily="34" charset="0"/>
              <a:buChar char="•"/>
            </a:pPr>
            <a:r>
              <a:rPr lang="en-AU" dirty="0" smtClean="0"/>
              <a:t>Politically/Socially “nuanced”</a:t>
            </a:r>
            <a:endParaRPr lang="en-AU" dirty="0"/>
          </a:p>
          <a:p>
            <a:pPr marL="261938" indent="-174625">
              <a:spcBef>
                <a:spcPts val="300"/>
              </a:spcBef>
              <a:spcAft>
                <a:spcPts val="600"/>
              </a:spcAft>
              <a:buFont typeface="Arial" pitchFamily="34" charset="0"/>
              <a:buChar char="•"/>
            </a:pPr>
            <a:endParaRPr lang="en-AU" dirty="0"/>
          </a:p>
        </p:txBody>
      </p:sp>
    </p:spTree>
    <p:extLst>
      <p:ext uri="{BB962C8B-B14F-4D97-AF65-F5344CB8AC3E}">
        <p14:creationId xmlns:p14="http://schemas.microsoft.com/office/powerpoint/2010/main" val="1043540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1"/>
          <p:cNvSpPr txBox="1">
            <a:spLocks/>
          </p:cNvSpPr>
          <p:nvPr/>
        </p:nvSpPr>
        <p:spPr>
          <a:xfrm>
            <a:off x="202131" y="160731"/>
            <a:ext cx="7806517" cy="541883"/>
          </a:xfrm>
          <a:prstGeom prst="rect">
            <a:avLst/>
          </a:prstGeom>
        </p:spPr>
        <p:txBody>
          <a:bodyPr vert="horz" lIns="68580" tIns="34290" rIns="68580" bIns="34290" rtlCol="0" anchor="ctr">
            <a:noAutofit/>
          </a:bodyPr>
          <a:lstStyle/>
          <a:p>
            <a:pPr defTabSz="685800">
              <a:spcBef>
                <a:spcPct val="0"/>
              </a:spcBef>
              <a:defRPr/>
            </a:pPr>
            <a:r>
              <a:rPr lang="en-AU" sz="2400" b="1" dirty="0">
                <a:solidFill>
                  <a:schemeClr val="accent1">
                    <a:lumMod val="50000"/>
                  </a:schemeClr>
                </a:solidFill>
                <a:latin typeface="+mj-lt"/>
                <a:ea typeface="+mj-ea"/>
                <a:cs typeface="+mj-cs"/>
              </a:rPr>
              <a:t>What are we trying to achieve? </a:t>
            </a:r>
          </a:p>
          <a:p>
            <a:pPr defTabSz="685800">
              <a:spcBef>
                <a:spcPct val="0"/>
              </a:spcBef>
              <a:defRPr/>
            </a:pPr>
            <a:r>
              <a:rPr lang="en-AU" sz="2400" b="1" dirty="0">
                <a:solidFill>
                  <a:schemeClr val="accent1">
                    <a:lumMod val="50000"/>
                  </a:schemeClr>
                </a:solidFill>
                <a:latin typeface="+mj-lt"/>
                <a:ea typeface="+mj-ea"/>
                <a:cs typeface="+mj-cs"/>
              </a:rPr>
              <a:t>Basin-wide environmental watering </a:t>
            </a:r>
            <a:r>
              <a:rPr lang="en-AU" sz="2400" b="1" dirty="0" smtClean="0">
                <a:solidFill>
                  <a:schemeClr val="accent1">
                    <a:lumMod val="50000"/>
                  </a:schemeClr>
                </a:solidFill>
                <a:latin typeface="+mj-lt"/>
                <a:ea typeface="+mj-ea"/>
                <a:cs typeface="+mj-cs"/>
              </a:rPr>
              <a:t>strategy</a:t>
            </a:r>
            <a:endParaRPr lang="en-AU" sz="2400" b="1" dirty="0">
              <a:solidFill>
                <a:schemeClr val="accent1">
                  <a:lumMod val="50000"/>
                </a:schemeClr>
              </a:solidFill>
              <a:latin typeface="+mj-lt"/>
              <a:ea typeface="+mj-ea"/>
              <a:cs typeface="+mj-cs"/>
            </a:endParaRPr>
          </a:p>
        </p:txBody>
      </p:sp>
      <p:cxnSp>
        <p:nvCxnSpPr>
          <p:cNvPr id="4" name="Straight Arrow Connector 3"/>
          <p:cNvCxnSpPr/>
          <p:nvPr/>
        </p:nvCxnSpPr>
        <p:spPr>
          <a:xfrm>
            <a:off x="3383868" y="1089664"/>
            <a:ext cx="2376264" cy="0"/>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388100" y="916099"/>
            <a:ext cx="2376264" cy="0"/>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a:stretch>
            <a:fillRect/>
          </a:stretch>
        </p:blipFill>
        <p:spPr>
          <a:xfrm>
            <a:off x="2342273" y="1103041"/>
            <a:ext cx="6319358" cy="3690339"/>
          </a:xfrm>
          <a:prstGeom prst="rect">
            <a:avLst/>
          </a:prstGeom>
        </p:spPr>
      </p:pic>
      <p:sp>
        <p:nvSpPr>
          <p:cNvPr id="13" name="Rectangle 12"/>
          <p:cNvSpPr/>
          <p:nvPr/>
        </p:nvSpPr>
        <p:spPr>
          <a:xfrm flipH="1">
            <a:off x="1058779" y="2069145"/>
            <a:ext cx="1326431" cy="2377574"/>
          </a:xfrm>
          <a:prstGeom prst="rect">
            <a:avLst/>
          </a:prstGeom>
        </p:spPr>
        <p:txBody>
          <a:bodyPr wrap="square">
            <a:spAutoFit/>
          </a:bodyPr>
          <a:lstStyle/>
          <a:p>
            <a:endParaRPr lang="en-AU" sz="1350" dirty="0"/>
          </a:p>
          <a:p>
            <a:r>
              <a:rPr lang="en-AU" sz="1350" dirty="0"/>
              <a:t>Four high-level outcomes </a:t>
            </a:r>
          </a:p>
          <a:p>
            <a:endParaRPr lang="en-AU" sz="1350" dirty="0"/>
          </a:p>
          <a:p>
            <a:endParaRPr lang="en-AU" sz="1350" dirty="0"/>
          </a:p>
          <a:p>
            <a:endParaRPr lang="en-AU" sz="1350" dirty="0"/>
          </a:p>
          <a:p>
            <a:r>
              <a:rPr lang="en-AU" sz="1350" dirty="0"/>
              <a:t>Multiple specific, measurable targets</a:t>
            </a:r>
          </a:p>
        </p:txBody>
      </p:sp>
    </p:spTree>
    <p:extLst>
      <p:ext uri="{BB962C8B-B14F-4D97-AF65-F5344CB8AC3E}">
        <p14:creationId xmlns:p14="http://schemas.microsoft.com/office/powerpoint/2010/main" val="1988955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image005"/>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 t="2236" r="-102" b="2858"/>
          <a:stretch/>
        </p:blipFill>
        <p:spPr bwMode="auto">
          <a:xfrm>
            <a:off x="4018767" y="0"/>
            <a:ext cx="5144484" cy="512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title"/>
          </p:nvPr>
        </p:nvSpPr>
        <p:spPr>
          <a:xfrm>
            <a:off x="251569" y="346237"/>
            <a:ext cx="3518620" cy="3785652"/>
          </a:xfrm>
          <a:prstGeom prst="rect">
            <a:avLst/>
          </a:prstGeom>
        </p:spPr>
        <p:txBody>
          <a:bodyPr wrap="square">
            <a:spAutoFit/>
          </a:bodyPr>
          <a:lstStyle/>
          <a:p>
            <a:pPr algn="l"/>
            <a:r>
              <a:rPr lang="en-AU" sz="2200" b="1" dirty="0" smtClean="0">
                <a:solidFill>
                  <a:schemeClr val="accent1">
                    <a:lumMod val="50000"/>
                  </a:schemeClr>
                </a:solidFill>
                <a:latin typeface="+mj-lt"/>
              </a:rPr>
              <a:t>Our approach to environmental water management uses latest science, local knowledge and partnerships</a:t>
            </a:r>
            <a:br>
              <a:rPr lang="en-AU" sz="2200" b="1" dirty="0" smtClean="0">
                <a:solidFill>
                  <a:schemeClr val="accent1">
                    <a:lumMod val="50000"/>
                  </a:schemeClr>
                </a:solidFill>
                <a:latin typeface="+mj-lt"/>
              </a:rPr>
            </a:br>
            <a:r>
              <a:rPr lang="en-AU" sz="2200" b="1" dirty="0">
                <a:solidFill>
                  <a:schemeClr val="accent1">
                    <a:lumMod val="50000"/>
                  </a:schemeClr>
                </a:solidFill>
              </a:rPr>
              <a:t/>
            </a:r>
            <a:br>
              <a:rPr lang="en-AU" sz="2200" b="1" dirty="0">
                <a:solidFill>
                  <a:schemeClr val="accent1">
                    <a:lumMod val="50000"/>
                  </a:schemeClr>
                </a:solidFill>
              </a:rPr>
            </a:br>
            <a:r>
              <a:rPr lang="en-AU" sz="2200" b="1" dirty="0" smtClean="0">
                <a:solidFill>
                  <a:schemeClr val="accent1">
                    <a:lumMod val="50000"/>
                  </a:schemeClr>
                </a:solidFill>
              </a:rPr>
              <a:t>Natural floods; planned </a:t>
            </a:r>
            <a:r>
              <a:rPr lang="en-AU" sz="2200" b="1" dirty="0" err="1" smtClean="0">
                <a:solidFill>
                  <a:schemeClr val="accent1">
                    <a:lumMod val="50000"/>
                  </a:schemeClr>
                </a:solidFill>
              </a:rPr>
              <a:t>ewater</a:t>
            </a:r>
            <a:r>
              <a:rPr lang="en-AU" sz="2200" b="1" dirty="0" smtClean="0">
                <a:solidFill>
                  <a:schemeClr val="accent1">
                    <a:lumMod val="50000"/>
                  </a:schemeClr>
                </a:solidFill>
              </a:rPr>
              <a:t>; operational flows</a:t>
            </a:r>
            <a:endParaRPr lang="en-AU" sz="2200" b="1" dirty="0" smtClean="0">
              <a:solidFill>
                <a:schemeClr val="accent1">
                  <a:lumMod val="50000"/>
                </a:schemeClr>
              </a:solidFill>
              <a:latin typeface="+mj-lt"/>
            </a:endParaRPr>
          </a:p>
          <a:p>
            <a:pPr algn="l">
              <a:buNone/>
            </a:pPr>
            <a:endParaRPr lang="en-AU" sz="2000" dirty="0" smtClean="0">
              <a:latin typeface="Candara"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74143"/>
            <a:ext cx="1360618" cy="1360618"/>
          </a:xfrm>
          <a:prstGeom prst="rect">
            <a:avLst/>
          </a:prstGeom>
        </p:spPr>
      </p:pic>
    </p:spTree>
    <p:extLst>
      <p:ext uri="{BB962C8B-B14F-4D97-AF65-F5344CB8AC3E}">
        <p14:creationId xmlns:p14="http://schemas.microsoft.com/office/powerpoint/2010/main" val="2729289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400" b="1" dirty="0" smtClean="0">
                <a:solidFill>
                  <a:schemeClr val="accent1">
                    <a:lumMod val="50000"/>
                  </a:schemeClr>
                </a:solidFill>
              </a:rPr>
              <a:t>Three choices…</a:t>
            </a:r>
            <a:endParaRPr lang="en-AU" sz="2400" b="1" dirty="0">
              <a:solidFill>
                <a:schemeClr val="accent1">
                  <a:lumMod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852658675"/>
              </p:ext>
            </p:extLst>
          </p:nvPr>
        </p:nvGraphicFramePr>
        <p:xfrm>
          <a:off x="457200" y="1190625"/>
          <a:ext cx="8020050" cy="2808000"/>
        </p:xfrm>
        <a:graphic>
          <a:graphicData uri="http://schemas.openxmlformats.org/drawingml/2006/table">
            <a:tbl>
              <a:tblPr firstRow="1" bandRow="1">
                <a:tableStyleId>{2D5ABB26-0587-4C30-8999-92F81FD0307C}</a:tableStyleId>
              </a:tblPr>
              <a:tblGrid>
                <a:gridCol w="1228725"/>
                <a:gridCol w="1428750"/>
                <a:gridCol w="5362575"/>
              </a:tblGrid>
              <a:tr h="936000">
                <a:tc>
                  <a:txBody>
                    <a:bodyPr/>
                    <a:lstStyle/>
                    <a:p>
                      <a:endParaRPr lang="en-AU" dirty="0"/>
                    </a:p>
                  </a:txBody>
                  <a:tcPr anchor="ctr"/>
                </a:tc>
                <a:tc>
                  <a:txBody>
                    <a:bodyPr/>
                    <a:lstStyle/>
                    <a:p>
                      <a:r>
                        <a:rPr lang="en-AU" dirty="0" smtClean="0">
                          <a:latin typeface="Candara" pitchFamily="34" charset="0"/>
                        </a:rPr>
                        <a:t>Use it</a:t>
                      </a:r>
                      <a:endParaRPr lang="en-AU" dirty="0">
                        <a:latin typeface="Candara" pitchFamily="34" charset="0"/>
                      </a:endParaRPr>
                    </a:p>
                  </a:txBody>
                  <a:tcPr anchor="ctr"/>
                </a:tc>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AU" dirty="0" smtClean="0">
                          <a:latin typeface="Candara" pitchFamily="34" charset="0"/>
                        </a:rPr>
                        <a:t>Deliver water to meet identified environmental demands</a:t>
                      </a:r>
                    </a:p>
                  </a:txBody>
                  <a:tcPr anchor="ctr"/>
                </a:tc>
              </a:tr>
              <a:tr h="936000">
                <a:tc>
                  <a:txBody>
                    <a:bodyPr/>
                    <a:lstStyle/>
                    <a:p>
                      <a:endParaRPr lang="en-AU" dirty="0"/>
                    </a:p>
                  </a:txBody>
                  <a:tcPr anchor="ctr"/>
                </a:tc>
                <a:tc>
                  <a:txBody>
                    <a:bodyPr/>
                    <a:lstStyle/>
                    <a:p>
                      <a:r>
                        <a:rPr lang="en-AU" dirty="0" smtClean="0">
                          <a:latin typeface="Candara" pitchFamily="34" charset="0"/>
                        </a:rPr>
                        <a:t>Hold</a:t>
                      </a:r>
                      <a:r>
                        <a:rPr lang="en-AU" baseline="0" dirty="0" smtClean="0">
                          <a:latin typeface="Candara" pitchFamily="34" charset="0"/>
                        </a:rPr>
                        <a:t> it</a:t>
                      </a:r>
                      <a:endParaRPr lang="en-AU" dirty="0">
                        <a:latin typeface="Candara" pitchFamily="34" charset="0"/>
                      </a:endParaRPr>
                    </a:p>
                  </a:txBody>
                  <a:tcPr anchor="ctr"/>
                </a:tc>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AU" dirty="0" smtClean="0">
                          <a:latin typeface="Candara" pitchFamily="34" charset="0"/>
                        </a:rPr>
                        <a:t>Carry water over for use in the next water year (‘carryover’)</a:t>
                      </a:r>
                    </a:p>
                  </a:txBody>
                  <a:tcPr anchor="ctr"/>
                </a:tc>
              </a:tr>
              <a:tr h="936000">
                <a:tc>
                  <a:txBody>
                    <a:bodyPr/>
                    <a:lstStyle/>
                    <a:p>
                      <a:endParaRPr lang="en-AU" dirty="0"/>
                    </a:p>
                  </a:txBody>
                  <a:tcPr anchor="ctr"/>
                </a:tc>
                <a:tc>
                  <a:txBody>
                    <a:bodyPr/>
                    <a:lstStyle/>
                    <a:p>
                      <a:r>
                        <a:rPr lang="en-AU" dirty="0" smtClean="0">
                          <a:latin typeface="Candara" pitchFamily="34" charset="0"/>
                        </a:rPr>
                        <a:t>Trade it</a:t>
                      </a:r>
                      <a:endParaRPr lang="en-AU" dirty="0">
                        <a:latin typeface="Candara" pitchFamily="34"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latin typeface="Candara" pitchFamily="34" charset="0"/>
                        </a:rPr>
                        <a:t>Trade (sell or buy) water for equal or greater environmental benefit</a:t>
                      </a:r>
                      <a:r>
                        <a:rPr lang="en-AU" baseline="0" dirty="0" smtClean="0">
                          <a:latin typeface="Candara" pitchFamily="34" charset="0"/>
                        </a:rPr>
                        <a:t> or invest in environmental activities</a:t>
                      </a:r>
                      <a:endParaRPr lang="en-AU" dirty="0" smtClean="0">
                        <a:latin typeface="Candara" pitchFamily="34" charset="0"/>
                      </a:endParaRPr>
                    </a:p>
                  </a:txBody>
                  <a:tcPr anchor="ctr"/>
                </a:tc>
              </a:tr>
            </a:tbl>
          </a:graphicData>
        </a:graphic>
      </p:graphicFrame>
      <p:pic>
        <p:nvPicPr>
          <p:cNvPr id="6" name="Picture 5" descr="Water Use Icon"/>
          <p:cNvPicPr/>
          <p:nvPr/>
        </p:nvPicPr>
        <p:blipFill>
          <a:blip r:embed="rId3" cstate="print"/>
          <a:srcRect l="60723" r="20169"/>
          <a:stretch>
            <a:fillRect/>
          </a:stretch>
        </p:blipFill>
        <p:spPr bwMode="auto">
          <a:xfrm>
            <a:off x="742949" y="1209675"/>
            <a:ext cx="752475" cy="714375"/>
          </a:xfrm>
          <a:prstGeom prst="rect">
            <a:avLst/>
          </a:prstGeom>
          <a:noFill/>
          <a:ln w="9525">
            <a:noFill/>
            <a:miter lim="800000"/>
            <a:headEnd/>
            <a:tailEnd/>
          </a:ln>
        </p:spPr>
      </p:pic>
      <p:pic>
        <p:nvPicPr>
          <p:cNvPr id="7" name="Picture 6" descr="Carryover/Held Icon"/>
          <p:cNvPicPr/>
          <p:nvPr/>
        </p:nvPicPr>
        <p:blipFill>
          <a:blip r:embed="rId4" cstate="print"/>
          <a:srcRect l="80458"/>
          <a:stretch>
            <a:fillRect/>
          </a:stretch>
        </p:blipFill>
        <p:spPr bwMode="auto">
          <a:xfrm>
            <a:off x="733424" y="2200274"/>
            <a:ext cx="752475" cy="695326"/>
          </a:xfrm>
          <a:prstGeom prst="rect">
            <a:avLst/>
          </a:prstGeom>
          <a:noFill/>
          <a:ln w="9525">
            <a:noFill/>
            <a:miter lim="800000"/>
            <a:headEnd/>
            <a:tailEnd/>
          </a:ln>
        </p:spPr>
      </p:pic>
      <p:pic>
        <p:nvPicPr>
          <p:cNvPr id="8" name="Picture 7" descr="Trade Icon"/>
          <p:cNvPicPr/>
          <p:nvPr/>
        </p:nvPicPr>
        <p:blipFill>
          <a:blip r:embed="rId5" cstate="print"/>
          <a:srcRect/>
          <a:stretch>
            <a:fillRect/>
          </a:stretch>
        </p:blipFill>
        <p:spPr bwMode="auto">
          <a:xfrm>
            <a:off x="752475" y="3181351"/>
            <a:ext cx="752474"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p:cNvSpPr txBox="1">
            <a:spLocks noChangeArrowheads="1"/>
          </p:cNvSpPr>
          <p:nvPr/>
        </p:nvSpPr>
        <p:spPr bwMode="auto">
          <a:xfrm>
            <a:off x="0" y="38100"/>
            <a:ext cx="8763000" cy="461665"/>
          </a:xfrm>
          <a:prstGeom prst="rect">
            <a:avLst/>
          </a:prstGeom>
          <a:noFill/>
          <a:ln w="9525">
            <a:noFill/>
            <a:miter lim="800000"/>
            <a:headEnd/>
            <a:tailEnd/>
          </a:ln>
        </p:spPr>
        <p:txBody>
          <a:bodyPr vert="horz" wrap="square" lIns="91440" tIns="45720" rIns="91440" bIns="45720" rtlCol="0" anchor="ctr">
            <a:spAutoFit/>
          </a:bodyPr>
          <a:lstStyle>
            <a:lvl1pPr algn="l" defTabSz="457200" rtl="0" eaLnBrk="1" latinLnBrk="0" hangingPunct="1">
              <a:spcBef>
                <a:spcPct val="0"/>
              </a:spcBef>
              <a:buNone/>
              <a:defRPr sz="4000" kern="1200">
                <a:solidFill>
                  <a:schemeClr val="tx1"/>
                </a:solidFill>
                <a:latin typeface="+mj-lt"/>
                <a:ea typeface="+mj-ea"/>
                <a:cs typeface="+mj-cs"/>
              </a:defRPr>
            </a:lvl1pPr>
          </a:lstStyle>
          <a:p>
            <a:pPr algn="ctr" fontAlgn="base">
              <a:spcAft>
                <a:spcPct val="0"/>
              </a:spcAft>
            </a:pPr>
            <a:r>
              <a:rPr lang="en-AU" sz="2400" b="1" dirty="0">
                <a:solidFill>
                  <a:schemeClr val="accent1">
                    <a:lumMod val="50000"/>
                  </a:schemeClr>
                </a:solidFill>
              </a:rPr>
              <a:t>Natural cues </a:t>
            </a:r>
            <a:r>
              <a:rPr lang="en-AU" sz="2400" b="1" dirty="0" smtClean="0">
                <a:solidFill>
                  <a:schemeClr val="accent1">
                    <a:lumMod val="50000"/>
                  </a:schemeClr>
                </a:solidFill>
              </a:rPr>
              <a:t>inform </a:t>
            </a:r>
            <a:r>
              <a:rPr lang="en-AU" sz="2400" b="1" dirty="0">
                <a:solidFill>
                  <a:schemeClr val="accent1">
                    <a:lumMod val="50000"/>
                  </a:schemeClr>
                </a:solidFill>
              </a:rPr>
              <a:t>planning, management &amp; monitoring </a:t>
            </a:r>
          </a:p>
        </p:txBody>
      </p:sp>
      <p:sp>
        <p:nvSpPr>
          <p:cNvPr id="6" name="Content Placeholder 5"/>
          <p:cNvSpPr>
            <a:spLocks noGrp="1"/>
          </p:cNvSpPr>
          <p:nvPr>
            <p:ph idx="1"/>
          </p:nvPr>
        </p:nvSpPr>
        <p:spPr/>
        <p:txBody>
          <a:bodyPr/>
          <a:lstStyle/>
          <a:p>
            <a:endParaRPr lang="en-AU" dirty="0"/>
          </a:p>
        </p:txBody>
      </p:sp>
      <p:pic>
        <p:nvPicPr>
          <p:cNvPr id="7" name="Content Placeholder 3" descr="Figure 3 Environmental demand and water availability influence the purpose of Commonwealth environmental water management. Depending on these factors, the Commonwealth Environmental Water Office may use its water to a) avoid damage to the environment b) protect and ensure capacity for recovery c)  Improve ecological health and resilience of d) Maintain ecological health and resilience "/>
          <p:cNvPicPr>
            <a:picLocks/>
          </p:cNvPicPr>
          <p:nvPr/>
        </p:nvPicPr>
        <p:blipFill>
          <a:blip r:embed="rId3" cstate="print"/>
          <a:srcRect/>
          <a:stretch>
            <a:fillRect/>
          </a:stretch>
        </p:blipFill>
        <p:spPr bwMode="auto">
          <a:xfrm>
            <a:off x="243299" y="534516"/>
            <a:ext cx="8662576" cy="4608984"/>
          </a:xfrm>
          <a:prstGeom prst="rect">
            <a:avLst/>
          </a:prstGeom>
          <a:noFill/>
          <a:ln w="9525">
            <a:noFill/>
            <a:miter lim="800000"/>
            <a:headEnd/>
            <a:tailEnd/>
          </a:ln>
        </p:spPr>
      </p:pic>
      <p:sp>
        <p:nvSpPr>
          <p:cNvPr id="8" name="TextBox 7"/>
          <p:cNvSpPr txBox="1"/>
          <p:nvPr/>
        </p:nvSpPr>
        <p:spPr>
          <a:xfrm>
            <a:off x="1778087" y="1492955"/>
            <a:ext cx="1555374" cy="307777"/>
          </a:xfrm>
          <a:prstGeom prst="rect">
            <a:avLst/>
          </a:prstGeom>
          <a:solidFill>
            <a:schemeClr val="bg1">
              <a:alpha val="60000"/>
            </a:schemeClr>
          </a:solidFill>
        </p:spPr>
        <p:txBody>
          <a:bodyPr wrap="square" rtlCol="0">
            <a:spAutoFit/>
          </a:bodyPr>
          <a:lstStyle/>
          <a:p>
            <a:r>
              <a:rPr lang="en-AU" sz="1400" b="1" dirty="0" smtClean="0">
                <a:solidFill>
                  <a:srgbClr val="FF0000"/>
                </a:solidFill>
                <a:latin typeface="Candara" pitchFamily="34" charset="0"/>
              </a:rPr>
              <a:t>EXTENDED DRY</a:t>
            </a:r>
            <a:endParaRPr lang="en-AU" sz="1400" b="1" dirty="0">
              <a:solidFill>
                <a:srgbClr val="FF0000"/>
              </a:solidFill>
              <a:latin typeface="Candara" pitchFamily="34" charset="0"/>
            </a:endParaRPr>
          </a:p>
        </p:txBody>
      </p:sp>
      <p:sp>
        <p:nvSpPr>
          <p:cNvPr id="9" name="Rectangle 8"/>
          <p:cNvSpPr/>
          <p:nvPr/>
        </p:nvSpPr>
        <p:spPr>
          <a:xfrm>
            <a:off x="2814421" y="4229258"/>
            <a:ext cx="2063354" cy="307777"/>
          </a:xfrm>
          <a:prstGeom prst="rect">
            <a:avLst/>
          </a:prstGeom>
          <a:solidFill>
            <a:schemeClr val="bg1">
              <a:alpha val="60000"/>
            </a:schemeClr>
          </a:solidFill>
        </p:spPr>
        <p:txBody>
          <a:bodyPr wrap="square">
            <a:spAutoFit/>
          </a:bodyPr>
          <a:lstStyle/>
          <a:p>
            <a:r>
              <a:rPr lang="en-AU" sz="1400" b="1" dirty="0" smtClean="0">
                <a:solidFill>
                  <a:srgbClr val="FF0000"/>
                </a:solidFill>
                <a:latin typeface="Candara" pitchFamily="34" charset="0"/>
              </a:rPr>
              <a:t>WET FOLLOWING DRY</a:t>
            </a:r>
            <a:endParaRPr lang="en-AU" sz="1400" b="1" dirty="0">
              <a:solidFill>
                <a:srgbClr val="FF0000"/>
              </a:solidFill>
              <a:latin typeface="Candara" pitchFamily="34" charset="0"/>
            </a:endParaRPr>
          </a:p>
        </p:txBody>
      </p:sp>
      <p:sp>
        <p:nvSpPr>
          <p:cNvPr id="10" name="Rectangle 9"/>
          <p:cNvSpPr/>
          <p:nvPr/>
        </p:nvSpPr>
        <p:spPr>
          <a:xfrm>
            <a:off x="4805319" y="2752140"/>
            <a:ext cx="2313806" cy="307777"/>
          </a:xfrm>
          <a:prstGeom prst="rect">
            <a:avLst/>
          </a:prstGeom>
          <a:solidFill>
            <a:schemeClr val="bg1">
              <a:alpha val="60000"/>
            </a:schemeClr>
          </a:solidFill>
        </p:spPr>
        <p:txBody>
          <a:bodyPr wrap="square">
            <a:spAutoFit/>
          </a:bodyPr>
          <a:lstStyle/>
          <a:p>
            <a:r>
              <a:rPr lang="en-AU" sz="1400" b="1" dirty="0" smtClean="0">
                <a:solidFill>
                  <a:srgbClr val="FF0000"/>
                </a:solidFill>
                <a:latin typeface="Candara" pitchFamily="34" charset="0"/>
              </a:rPr>
              <a:t>MODERATE OR AVERAGE</a:t>
            </a:r>
            <a:endParaRPr lang="en-AU" sz="1400" b="1" dirty="0">
              <a:solidFill>
                <a:srgbClr val="FF0000"/>
              </a:solidFill>
              <a:latin typeface="Candara" pitchFamily="34" charset="0"/>
            </a:endParaRPr>
          </a:p>
        </p:txBody>
      </p:sp>
      <p:sp>
        <p:nvSpPr>
          <p:cNvPr id="11" name="Rectangle 10"/>
          <p:cNvSpPr/>
          <p:nvPr/>
        </p:nvSpPr>
        <p:spPr>
          <a:xfrm>
            <a:off x="6475166" y="1850713"/>
            <a:ext cx="1243092" cy="307777"/>
          </a:xfrm>
          <a:prstGeom prst="rect">
            <a:avLst/>
          </a:prstGeom>
          <a:solidFill>
            <a:schemeClr val="bg1">
              <a:alpha val="60000"/>
            </a:schemeClr>
          </a:solidFill>
        </p:spPr>
        <p:txBody>
          <a:bodyPr wrap="square">
            <a:spAutoFit/>
          </a:bodyPr>
          <a:lstStyle/>
          <a:p>
            <a:r>
              <a:rPr lang="en-AU" sz="1400" b="1" dirty="0" smtClean="0">
                <a:solidFill>
                  <a:srgbClr val="FF0000"/>
                </a:solidFill>
                <a:latin typeface="Candara" pitchFamily="34" charset="0"/>
              </a:rPr>
              <a:t>WET TO DRY</a:t>
            </a:r>
            <a:endParaRPr lang="en-AU" sz="1400" b="1" dirty="0">
              <a:solidFill>
                <a:srgbClr val="FF0000"/>
              </a:solidFill>
              <a:latin typeface="Candara" pitchFamily="34" charset="0"/>
            </a:endParaRPr>
          </a:p>
        </p:txBody>
      </p:sp>
      <p:sp>
        <p:nvSpPr>
          <p:cNvPr id="12" name="Rectangle 11"/>
          <p:cNvSpPr/>
          <p:nvPr/>
        </p:nvSpPr>
        <p:spPr>
          <a:xfrm>
            <a:off x="7223900" y="4686632"/>
            <a:ext cx="1525224" cy="307777"/>
          </a:xfrm>
          <a:prstGeom prst="rect">
            <a:avLst/>
          </a:prstGeom>
          <a:solidFill>
            <a:schemeClr val="bg1">
              <a:alpha val="60000"/>
            </a:schemeClr>
          </a:solidFill>
        </p:spPr>
        <p:txBody>
          <a:bodyPr wrap="square">
            <a:spAutoFit/>
          </a:bodyPr>
          <a:lstStyle/>
          <a:p>
            <a:r>
              <a:rPr lang="en-AU" sz="1400" b="1" dirty="0" smtClean="0">
                <a:solidFill>
                  <a:srgbClr val="FF0000"/>
                </a:solidFill>
                <a:latin typeface="Candara" pitchFamily="34" charset="0"/>
              </a:rPr>
              <a:t>EXTENDED WET</a:t>
            </a:r>
            <a:endParaRPr lang="en-AU" sz="1400" b="1" dirty="0">
              <a:solidFill>
                <a:srgbClr val="FF0000"/>
              </a:solidFill>
              <a:latin typeface="Candar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2-18 at 3.56.14 PM.png"/>
          <p:cNvPicPr>
            <a:picLocks noChangeAspect="1"/>
          </p:cNvPicPr>
          <p:nvPr/>
        </p:nvPicPr>
        <p:blipFill rotWithShape="1">
          <a:blip r:embed="rId3">
            <a:extLst>
              <a:ext uri="{28A0092B-C50C-407E-A947-70E740481C1C}">
                <a14:useLocalDpi xmlns:a14="http://schemas.microsoft.com/office/drawing/2010/main" val="0"/>
              </a:ext>
            </a:extLst>
          </a:blip>
          <a:srcRect l="51646" t="25186" r="2647" b="10370"/>
          <a:stretch/>
        </p:blipFill>
        <p:spPr>
          <a:xfrm>
            <a:off x="4223992" y="87474"/>
            <a:ext cx="4852631" cy="4051389"/>
          </a:xfrm>
          <a:prstGeom prst="rect">
            <a:avLst/>
          </a:prstGeom>
        </p:spPr>
      </p:pic>
      <p:sp>
        <p:nvSpPr>
          <p:cNvPr id="2" name="Title 1"/>
          <p:cNvSpPr>
            <a:spLocks noGrp="1"/>
          </p:cNvSpPr>
          <p:nvPr>
            <p:ph type="title"/>
          </p:nvPr>
        </p:nvSpPr>
        <p:spPr>
          <a:xfrm>
            <a:off x="433137" y="87474"/>
            <a:ext cx="3790858" cy="691585"/>
          </a:xfrm>
        </p:spPr>
        <p:txBody>
          <a:bodyPr>
            <a:normAutofit/>
          </a:bodyPr>
          <a:lstStyle/>
          <a:p>
            <a:pPr fontAlgn="base">
              <a:spcAft>
                <a:spcPct val="0"/>
              </a:spcAft>
            </a:pPr>
            <a:r>
              <a:rPr lang="en-AU" sz="2400" b="1" dirty="0">
                <a:solidFill>
                  <a:schemeClr val="accent1">
                    <a:lumMod val="50000"/>
                  </a:schemeClr>
                </a:solidFill>
              </a:rPr>
              <a:t>Monitoring + Evaluation</a:t>
            </a:r>
          </a:p>
        </p:txBody>
      </p:sp>
      <p:sp>
        <p:nvSpPr>
          <p:cNvPr id="3" name="Content Placeholder 2"/>
          <p:cNvSpPr>
            <a:spLocks noGrp="1"/>
          </p:cNvSpPr>
          <p:nvPr>
            <p:ph sz="half" idx="1"/>
          </p:nvPr>
        </p:nvSpPr>
        <p:spPr>
          <a:xfrm>
            <a:off x="456943" y="762001"/>
            <a:ext cx="3574997" cy="2808312"/>
          </a:xfrm>
        </p:spPr>
        <p:txBody>
          <a:bodyPr>
            <a:noAutofit/>
          </a:bodyPr>
          <a:lstStyle/>
          <a:p>
            <a:r>
              <a:rPr lang="en-AU" sz="1700" dirty="0" smtClean="0"/>
              <a:t>Linked </a:t>
            </a:r>
            <a:r>
              <a:rPr lang="en-AU" sz="1700" dirty="0"/>
              <a:t>to </a:t>
            </a:r>
            <a:r>
              <a:rPr lang="en-AU" sz="1700" dirty="0" smtClean="0"/>
              <a:t>Plan and Strategy Outcomes </a:t>
            </a:r>
            <a:r>
              <a:rPr lang="en-AU" sz="1700" dirty="0"/>
              <a:t>Framework</a:t>
            </a:r>
          </a:p>
          <a:p>
            <a:r>
              <a:rPr lang="en-AU" sz="1700" dirty="0"/>
              <a:t>Monitoring </a:t>
            </a:r>
            <a:r>
              <a:rPr lang="en-AU" sz="1700" dirty="0" smtClean="0"/>
              <a:t>ecological </a:t>
            </a:r>
            <a:r>
              <a:rPr lang="en-AU" sz="1700" dirty="0"/>
              <a:t>responses to environmental watering </a:t>
            </a:r>
            <a:endParaRPr lang="en-AU" sz="1700" dirty="0" smtClean="0"/>
          </a:p>
          <a:p>
            <a:r>
              <a:rPr lang="en-AU" sz="1700" dirty="0" smtClean="0"/>
              <a:t>Complementing </a:t>
            </a:r>
            <a:r>
              <a:rPr lang="en-AU" sz="1700" dirty="0"/>
              <a:t>monitoring by MDBA and States</a:t>
            </a:r>
          </a:p>
          <a:p>
            <a:r>
              <a:rPr lang="en-AU" sz="1700" dirty="0" smtClean="0"/>
              <a:t>Independent</a:t>
            </a:r>
            <a:r>
              <a:rPr lang="en-AU" sz="1700" dirty="0"/>
              <a:t>, expert and </a:t>
            </a:r>
            <a:r>
              <a:rPr lang="en-AU" sz="1700" dirty="0" smtClean="0"/>
              <a:t>transparent evaluation</a:t>
            </a:r>
          </a:p>
          <a:p>
            <a:r>
              <a:rPr lang="en-AU" sz="1700" dirty="0" smtClean="0"/>
              <a:t>Continuous improvement and innovation</a:t>
            </a:r>
            <a:endParaRPr lang="en-AU" sz="1700" dirty="0"/>
          </a:p>
        </p:txBody>
      </p:sp>
    </p:spTree>
    <p:extLst>
      <p:ext uri="{BB962C8B-B14F-4D97-AF65-F5344CB8AC3E}">
        <p14:creationId xmlns:p14="http://schemas.microsoft.com/office/powerpoint/2010/main" val="28604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SPIRE Word Document" ma:contentTypeID="0x010100DB29C2AB6EB75541991FB3E24043BFB601002065E50CB8EBFA408C3725912CF76A62" ma:contentTypeVersion="26" ma:contentTypeDescription="Create a new Word Document" ma:contentTypeScope="" ma:versionID="06a5b5071a2f4d804ded915df014ac3e">
  <xsd:schema xmlns:xsd="http://www.w3.org/2001/XMLSchema" xmlns:xs="http://www.w3.org/2001/XMLSchema" xmlns:p="http://schemas.microsoft.com/office/2006/metadata/properties" xmlns:ns2="5af92df4-ae3d-4772-abff-92e7cba13994" targetNamespace="http://schemas.microsoft.com/office/2006/metadata/properties" ma:root="true" ma:fieldsID="16742d15a1df0313526f4b9db85885eb" ns2:_="">
    <xsd:import namespace="5af92df4-ae3d-4772-abff-92e7cba13994"/>
    <xsd:element name="properties">
      <xsd:complexType>
        <xsd:sequence>
          <xsd:element name="documentManagement">
            <xsd:complexType>
              <xsd:all>
                <xsd:element ref="ns2:DocumentDescription" minOccurs="0"/>
                <xsd:element ref="ns2:Approval" minOccurs="0"/>
                <xsd:element ref="ns2:RecordNumber" minOccurs="0"/>
                <xsd:element ref="ns2:Function" minOccurs="0"/>
                <xsd:element ref="ns2:Division" minOccurs="0"/>
                <xsd:element ref="ns2:Branch"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f92df4-ae3d-4772-abff-92e7cba13994" elementFormDefault="qualified">
    <xsd:import namespace="http://schemas.microsoft.com/office/2006/documentManagement/types"/>
    <xsd:import namespace="http://schemas.microsoft.com/office/infopath/2007/PartnerControls"/>
    <xsd:element name="DocumentDescription" ma:index="8" nillable="true" ma:displayName="Document Description" ma:description="Document Description. Max 255 characters" ma:internalName="DocumentDescription">
      <xsd:simpleType>
        <xsd:restriction base="dms:Note">
          <xsd:maxLength value="255"/>
        </xsd:restriction>
      </xsd:simpleType>
    </xsd:element>
    <xsd:element name="Approval" ma:index="9" nillable="true" ma:displayName="Approval" ma:default="" ma:description="Select the approval status of the document" ma:format="Dropdown" ma:internalName="Approval">
      <xsd:simpleType>
        <xsd:restriction base="dms:Choice">
          <xsd:enumeration value="For Review"/>
          <xsd:enumeration value="Approved"/>
          <xsd:enumeration value="Superseded"/>
          <xsd:enumeration value="Cancelled"/>
        </xsd:restriction>
      </xsd:simpleType>
    </xsd:element>
    <xsd:element name="RecordNumber" ma:index="10" nillable="true" ma:displayName="Record Number" ma:description="RecordPoint Record Number" ma:internalName="RecordNumber">
      <xsd:simpleType>
        <xsd:restriction base="dms:Text"/>
      </xsd:simpleType>
    </xsd:element>
    <xsd:element name="Function" ma:index="11" nillable="true" ma:displayName="Function" ma:default="Program Admin" ma:description="Select the relevance function" ma:format="Dropdown" ma:hidden="true" ma:internalName="Function" ma:readOnly="false">
      <xsd:simpleType>
        <xsd:restriction base="dms:Choice">
          <xsd:enumeration value="Administration"/>
          <xsd:enumeration value="International"/>
          <xsd:enumeration value="OHS"/>
          <xsd:enumeration value="Legal"/>
          <xsd:enumeration value="Personnel"/>
          <xsd:enumeration value="Program Admin"/>
          <xsd:enumeration value="Project"/>
          <xsd:enumeration value="Property"/>
          <xsd:enumeration value="Regulation"/>
          <xsd:enumeration value="Technology"/>
        </xsd:restriction>
      </xsd:simpleType>
    </xsd:element>
    <xsd:element name="Division" ma:index="12" nillable="true" ma:displayName="Division" ma:default="23;#" ma:description="Department Division" ma:hidden="true" ma:SearchPeopleOnly="false" ma:internalName="Division"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ranch" ma:index="13" nillable="true" ma:displayName="Branch" ma:default="113;#" ma:description="Department Branch" ma:hidden="true" ma:SearchPeopleOnly="false" ma:internalName="Branch"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ection" ma:index="14" nillable="true" ma:displayName="Section" ma:default="270;#" ma:description="Department Section" ma:hidden="true" ma:SearchPeopleOnly="false" ma:internalName="Section"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spe:Receivers xmlns:spe="http://schemas.microsoft.com/sharepoint/events">
  <Receiver>
    <Name/>
    <Synchronization>Asynchronous</Synchronization>
    <Type>10003</Type>
    <SequenceNumber>10000</SequenceNumber>
    <Assembly>RecordPoint.Active.UI, Version=1.0.0.0, Culture=neutral, PublicKeyToken=d49476ae5b650bf3</Assembly>
    <Class>RecordPoint.Active.UI.Events.WorkflowItemEventReceiver</Class>
    <Data/>
    <Filter/>
  </Receiver>
  <Receiver>
    <Name/>
    <Synchronization>Synchronous</Synchronization>
    <Type>3</Type>
    <SequenceNumber>10000</SequenceNumber>
    <Assembly>RecordPoint.Active.UI, Version=1.0.0.0, Culture=neutral, PublicKeyToken=d49476ae5b650bf3</Assembly>
    <Class>RecordPoint.Active.UI.Events.WorkflowItemEventReceiver</Class>
    <Data/>
    <Filter/>
  </Receiver>
  <Receiver>
    <Name/>
    <Synchronization>Asynchronous</Synchronization>
    <Type>10009</Type>
    <SequenceNumber>10000</SequenceNumber>
    <Assembly>RecordPoint.Active.UI, Version=1.0.0.0, Culture=neutral, PublicKeyToken=d49476ae5b650bf3</Assembly>
    <Class>RecordPoint.Active.UI.Events.WorkflowItemEventReceiver</Class>
    <Data/>
    <Filter/>
  </Receiver>
  <Receiver>
    <Name/>
    <Synchronization>Synchronous</Synchronization>
    <Type>9</Type>
    <SequenceNumber>10000</SequenceNumber>
    <Assembly>RecordPoint.Active.UI, Version=1.0.0.0, Culture=neutral, PublicKeyToken=d49476ae5b650bf3</Assembly>
    <Class>RecordPoint.Active.UI.Events.WorkflowItemEventReceiver</Class>
    <Data/>
    <Filter/>
  </Receiver>
  <Receiver>
    <Name/>
    <Synchronization>Asynchronous</Synchronization>
    <Type>10103</Type>
    <SequenceNumber>10000</SequenceNumber>
    <Assembly>RecordPoint.Active.UI, Version=1.0.0.0, Culture=neutral, PublicKeyToken=d49476ae5b650bf3</Assembly>
    <Class>RecordPoint.Active.UI.Events.WorkflowListEventReceiver</Class>
    <Data/>
    <Filter/>
  </Receiver>
  <Receiver>
    <Name/>
    <Synchronization>Synchronous</Synchronization>
    <Type>102</Type>
    <SequenceNumber>10000</SequenceNumber>
    <Assembly>RecordPoint.Active.UI, Version=1.0.0.0, Culture=neutral, PublicKeyToken=d49476ae5b650bf3</Assembly>
    <Class>RecordPoint.Active.UI.Events.WorkflowListEventReceiver</Class>
    <Data/>
    <Filter/>
  </Receiver>
  <Receiver>
    <Name/>
    <Synchronization>Asynchronous</Synchronization>
    <Type>10105</Type>
    <SequenceNumber>10000</SequenceNumber>
    <Assembly>RecordPoint.Active.UI, Version=1.0.0.0, Culture=neutral, PublicKeyToken=d49476ae5b650bf3</Assembly>
    <Class>RecordPoint.Active.UI.Events.WorkflowListEventReceiver</Class>
    <Data/>
    <Filter/>
  </Receiver>
  <Receiver>
    <Name/>
    <Synchronization>Synchronous</Synchronization>
    <Type>105</Type>
    <SequenceNumber>10000</SequenceNumber>
    <Assembly>RecordPoint.Active.UI, Version=1.0.0.0, Culture=neutral, PublicKeyToken=d49476ae5b650bf3</Assembly>
    <Class>RecordPoint.Active.UI.Events.WorkflowListEventReceiver</Class>
    <Data/>
    <Filter/>
  </Receiver>
  <Receiver>
    <Name/>
    <Synchronization>Asynchronous</Synchronization>
    <Type>10002</Type>
    <SequenceNumber>10000</SequenceNumber>
    <Assembly>RecordPoint.Active.UI, Version=1.0.0.0, Culture=neutral, PublicKeyToken=d49476ae5b650bf3</Assembly>
    <Class>RecordPoint.Active.UI.Events.WorkflowItemEventReceiver</Class>
    <Data/>
    <Filter/>
  </Receiver>
  <Receiver>
    <Name/>
    <Synchronization>Synchronous</Synchronization>
    <Type>2</Type>
    <SequenceNumber>10000</SequenceNumber>
    <Assembly>RecordPoint.Active.UI, Version=1.0.0.0, Culture=neutral, PublicKeyToken=d49476ae5b650bf3</Assembly>
    <Class>RecordPoint.Active.UI.Events.WorkflowItemEventReceiver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Approval xmlns="5af92df4-ae3d-4772-abff-92e7cba13994" xsi:nil="true"/>
    <Function xmlns="5af92df4-ae3d-4772-abff-92e7cba13994" xsi:nil="true"/>
    <Section xmlns="5af92df4-ae3d-4772-abff-92e7cba13994">
      <UserInfo>
        <DisplayName/>
        <AccountId xsi:nil="true"/>
        <AccountType/>
      </UserInfo>
    </Section>
    <RecordNumber xmlns="5af92df4-ae3d-4772-abff-92e7cba13994">001419973</RecordNumber>
    <Division xmlns="5af92df4-ae3d-4772-abff-92e7cba13994">
      <UserInfo>
        <DisplayName/>
        <AccountId xsi:nil="true"/>
        <AccountType/>
      </UserInfo>
    </Division>
    <DocumentDescription xmlns="5af92df4-ae3d-4772-abff-92e7cba13994">Presentation for David's keynote at the Wise Waterways workshop in Oct 2016</DocumentDescription>
    <Branch xmlns="5af92df4-ae3d-4772-abff-92e7cba13994">
      <UserInfo>
        <DisplayName/>
        <AccountId xsi:nil="true"/>
        <AccountType/>
      </UserInfo>
    </Branch>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A48FC20F-F5AF-4CD9-8BAE-F4420543FC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f92df4-ae3d-4772-abff-92e7cba139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4AE1BA-D3E8-464D-917E-3DC64116468A}">
  <ds:schemaRefs>
    <ds:schemaRef ds:uri="http://schemas.microsoft.com/office/2006/metadata/customXsn"/>
  </ds:schemaRefs>
</ds:datastoreItem>
</file>

<file path=customXml/itemProps4.xml><?xml version="1.0" encoding="utf-8"?>
<ds:datastoreItem xmlns:ds="http://schemas.openxmlformats.org/officeDocument/2006/customXml" ds:itemID="{5BA7AE6D-7A30-48C7-91CB-F3C984113E19}">
  <ds:schemaRefs>
    <ds:schemaRef ds:uri="http://schemas.microsoft.com/sharepoint/events"/>
  </ds:schemaRefs>
</ds:datastoreItem>
</file>

<file path=customXml/itemProps5.xml><?xml version="1.0" encoding="utf-8"?>
<ds:datastoreItem xmlns:ds="http://schemas.openxmlformats.org/officeDocument/2006/customXml" ds:itemID="{7B6F2769-7194-4217-93D3-3AF3A4742282}">
  <ds:schemaRefs>
    <ds:schemaRef ds:uri="http://schemas.openxmlformats.org/package/2006/metadata/core-properties"/>
    <ds:schemaRef ds:uri="http://www.w3.org/XML/1998/namespace"/>
    <ds:schemaRef ds:uri="5af92df4-ae3d-4772-abff-92e7cba13994"/>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2486</TotalTime>
  <Words>1238</Words>
  <Application>Microsoft Office PowerPoint</Application>
  <PresentationFormat>On-screen Show (16:9)</PresentationFormat>
  <Paragraphs>167</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Candara</vt:lpstr>
      <vt:lpstr>Century Gothic</vt:lpstr>
      <vt:lpstr>Office Theme</vt:lpstr>
      <vt:lpstr>PowerPoint Presentation</vt:lpstr>
      <vt:lpstr>Established under The Water Act 2007, the Commonwealth Environmental Water Holder manages water to protect and restore the Basin’s environment  </vt:lpstr>
      <vt:lpstr>Manager of a significant and growing volume   How much?  2750GL (but…)  About $3.4 billion public asset</vt:lpstr>
      <vt:lpstr>PowerPoint Presentation</vt:lpstr>
      <vt:lpstr>PowerPoint Presentation</vt:lpstr>
      <vt:lpstr>Our approach to environmental water management uses latest science, local knowledge and partnerships  Natural floods; planned ewater; operational flows </vt:lpstr>
      <vt:lpstr>Three choices…</vt:lpstr>
      <vt:lpstr>PowerPoint Presentation</vt:lpstr>
      <vt:lpstr>Monitoring + Evaluation</vt:lpstr>
      <vt:lpstr>Localism: building a social licence</vt:lpstr>
      <vt:lpstr>The journey so far…</vt:lpstr>
      <vt:lpstr>What is necessary to grow success?</vt:lpstr>
      <vt:lpstr>What is necessary to grow success? </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River Symposium KeyNote-Sept2017</dc:title>
  <dc:creator>Diana</dc:creator>
  <cp:lastModifiedBy>Papps, David</cp:lastModifiedBy>
  <cp:revision>250</cp:revision>
  <cp:lastPrinted>2017-09-17T09:10:47Z</cp:lastPrinted>
  <dcterms:created xsi:type="dcterms:W3CDTF">2010-04-12T23:12:02Z</dcterms:created>
  <dcterms:modified xsi:type="dcterms:W3CDTF">2017-09-17T21:08:28Z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0x010100DB29C2AB6EB75541991FB3E24043BFB601002065E50CB8EBFA408C3725912CF76A62</vt:lpwstr>
  </property>
  <property fmtid="{D5CDD505-2E9C-101B-9397-08002B2CF9AE}" pid="3" name="RecordPoint_WorkflowType">
    <vt:lpwstr>ActiveSubmitStub</vt:lpwstr>
  </property>
  <property fmtid="{D5CDD505-2E9C-101B-9397-08002B2CF9AE}" pid="4" name="RecordPoint_ActiveItemSiteId">
    <vt:lpwstr>{a8f0bc9d-7c61-4d87-8154-4194e40ae5d3}</vt:lpwstr>
  </property>
  <property fmtid="{D5CDD505-2E9C-101B-9397-08002B2CF9AE}" pid="5" name="RecordPoint_ActiveItemListId">
    <vt:lpwstr>{7548d4dd-197d-4096-9f96-405b21f700d9}</vt:lpwstr>
  </property>
  <property fmtid="{D5CDD505-2E9C-101B-9397-08002B2CF9AE}" pid="6" name="RecordPoint_ActiveItemUniqueId">
    <vt:lpwstr>{31e2c1ea-4e5b-48fa-b26d-63585b6be515}</vt:lpwstr>
  </property>
  <property fmtid="{D5CDD505-2E9C-101B-9397-08002B2CF9AE}" pid="7" name="RecordPoint_ActiveItemWebId">
    <vt:lpwstr>{da8a1d79-5583-40e4-b6b4-5e9001513e50}</vt:lpwstr>
  </property>
  <property fmtid="{D5CDD505-2E9C-101B-9397-08002B2CF9AE}" pid="8" name="RecordPoint_RecordNumberSubmitted">
    <vt:lpwstr/>
  </property>
  <property fmtid="{D5CDD505-2E9C-101B-9397-08002B2CF9AE}" pid="9" name="IconOverlay">
    <vt:lpwstr/>
  </property>
  <property fmtid="{D5CDD505-2E9C-101B-9397-08002B2CF9AE}" pid="10" name="RecordPoint_SubmissionCompleted">
    <vt:lpwstr/>
  </property>
  <property fmtid="{D5CDD505-2E9C-101B-9397-08002B2CF9AE}" pid="11" name="RecordPoint_SubmissionDate">
    <vt:lpwstr/>
  </property>
  <property fmtid="{D5CDD505-2E9C-101B-9397-08002B2CF9AE}" pid="12" name="RecordPoint_ActiveItemMoved">
    <vt:lpwstr/>
  </property>
  <property fmtid="{D5CDD505-2E9C-101B-9397-08002B2CF9AE}" pid="13" name="RecordPoint_RecordFormat">
    <vt:lpwstr/>
  </property>
  <property fmtid="{D5CDD505-2E9C-101B-9397-08002B2CF9AE}" pid="14" name="Document Description">
    <vt:lpwstr/>
  </property>
</Properties>
</file>