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34"/>
  </p:notesMasterIdLst>
  <p:sldIdLst>
    <p:sldId id="256" r:id="rId7"/>
    <p:sldId id="279" r:id="rId8"/>
    <p:sldId id="281" r:id="rId9"/>
    <p:sldId id="292" r:id="rId10"/>
    <p:sldId id="262" r:id="rId11"/>
    <p:sldId id="284" r:id="rId12"/>
    <p:sldId id="267" r:id="rId13"/>
    <p:sldId id="289" r:id="rId14"/>
    <p:sldId id="285" r:id="rId15"/>
    <p:sldId id="282" r:id="rId16"/>
    <p:sldId id="283" r:id="rId17"/>
    <p:sldId id="268" r:id="rId18"/>
    <p:sldId id="293" r:id="rId19"/>
    <p:sldId id="294" r:id="rId20"/>
    <p:sldId id="295" r:id="rId21"/>
    <p:sldId id="296" r:id="rId22"/>
    <p:sldId id="297" r:id="rId23"/>
    <p:sldId id="298" r:id="rId24"/>
    <p:sldId id="299" r:id="rId25"/>
    <p:sldId id="300" r:id="rId26"/>
    <p:sldId id="301" r:id="rId27"/>
    <p:sldId id="308" r:id="rId28"/>
    <p:sldId id="303" r:id="rId29"/>
    <p:sldId id="304" r:id="rId30"/>
    <p:sldId id="305" r:id="rId31"/>
    <p:sldId id="306" r:id="rId32"/>
    <p:sldId id="30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72FBD2-4B2D-4211-B2B3-E65C9983DE3A}">
          <p14:sldIdLst>
            <p14:sldId id="256"/>
            <p14:sldId id="279"/>
            <p14:sldId id="281"/>
            <p14:sldId id="292"/>
            <p14:sldId id="262"/>
            <p14:sldId id="284"/>
            <p14:sldId id="267"/>
            <p14:sldId id="289"/>
            <p14:sldId id="285"/>
            <p14:sldId id="282"/>
            <p14:sldId id="283"/>
            <p14:sldId id="268"/>
            <p14:sldId id="293"/>
            <p14:sldId id="294"/>
            <p14:sldId id="295"/>
            <p14:sldId id="296"/>
            <p14:sldId id="297"/>
            <p14:sldId id="298"/>
            <p14:sldId id="299"/>
            <p14:sldId id="300"/>
            <p14:sldId id="301"/>
            <p14:sldId id="308"/>
            <p14:sldId id="303"/>
            <p14:sldId id="304"/>
            <p14:sldId id="305"/>
            <p14:sldId id="306"/>
            <p14:sldId id="307"/>
          </p14:sldIdLst>
        </p14:section>
      </p14:sectionLst>
    </p:ex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PS" lastIdx="7" clrIdx="0"/>
  <p:cmAuthor id="1" name="Peter Rose" initials="PR" lastIdx="8" clrIdx="1"/>
  <p:cmAuthor id="2" name="Louissa Rogers" initials="LR"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978" autoAdjust="0"/>
    <p:restoredTop sz="92940" autoAdjust="0"/>
  </p:normalViewPr>
  <p:slideViewPr>
    <p:cSldViewPr snapToGrid="0" showGuides="1">
      <p:cViewPr>
        <p:scale>
          <a:sx n="88" d="100"/>
          <a:sy n="88" d="100"/>
        </p:scale>
        <p:origin x="240" y="24"/>
      </p:cViewPr>
      <p:guideLst>
        <p:guide pos="2880"/>
        <p:guide orient="horz" pos="2160"/>
      </p:guideLst>
    </p:cSldViewPr>
  </p:slideViewPr>
  <p:notesTextViewPr>
    <p:cViewPr>
      <p:scale>
        <a:sx n="1" d="1"/>
        <a:sy n="1" d="1"/>
      </p:scale>
      <p:origin x="0" y="0"/>
    </p:cViewPr>
  </p:notesTextViewPr>
  <p:sorterViewPr>
    <p:cViewPr varScale="1">
      <p:scale>
        <a:sx n="1" d="1"/>
        <a:sy n="1" d="1"/>
      </p:scale>
      <p:origin x="0" y="-612"/>
    </p:cViewPr>
  </p:sorterViewPr>
  <p:notesViewPr>
    <p:cSldViewPr snapToGrid="0">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8-03T10:01:37.815" idx="6">
    <p:pos x="2442" y="454"/>
    <p:text>fencing reveg, fish screens, and snag piles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2FE7F-A957-4FA5-A74D-B51E33FC5F9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AU"/>
        </a:p>
      </dgm:t>
    </dgm:pt>
    <dgm:pt modelId="{6D926CCE-559B-4A55-93B3-F42B16BFFFD9}">
      <dgm:prSet phldrT="[Text]"/>
      <dgm:spPr/>
      <dgm:t>
        <a:bodyPr/>
        <a:lstStyle/>
        <a:p>
          <a:r>
            <a:rPr lang="en-US" dirty="0" smtClean="0"/>
            <a:t>Habitat</a:t>
          </a:r>
          <a:endParaRPr lang="en-AU" dirty="0"/>
        </a:p>
      </dgm:t>
    </dgm:pt>
    <dgm:pt modelId="{223ADD09-5F7E-444C-83ED-1528FBC06CF8}" type="parTrans" cxnId="{80A02FC3-97C9-4FEC-A6AA-712AC16590C7}">
      <dgm:prSet/>
      <dgm:spPr/>
      <dgm:t>
        <a:bodyPr/>
        <a:lstStyle/>
        <a:p>
          <a:endParaRPr lang="en-AU"/>
        </a:p>
      </dgm:t>
    </dgm:pt>
    <dgm:pt modelId="{A71C6AA3-2B91-4E2D-8AE6-911B719E9370}" type="sibTrans" cxnId="{80A02FC3-97C9-4FEC-A6AA-712AC16590C7}">
      <dgm:prSet/>
      <dgm:spPr/>
      <dgm:t>
        <a:bodyPr/>
        <a:lstStyle/>
        <a:p>
          <a:endParaRPr lang="en-AU"/>
        </a:p>
      </dgm:t>
    </dgm:pt>
    <dgm:pt modelId="{9CA1CB81-27CE-426B-8F6F-BC3EE2C4B4CF}">
      <dgm:prSet phldrT="[Text]" custT="1"/>
      <dgm:spPr/>
      <dgm:t>
        <a:bodyPr/>
        <a:lstStyle/>
        <a:p>
          <a:r>
            <a:rPr lang="en-US" sz="2400" dirty="0" smtClean="0"/>
            <a:t>Flow</a:t>
          </a:r>
          <a:r>
            <a:rPr lang="en-US" sz="2200" dirty="0" smtClean="0"/>
            <a:t>    </a:t>
          </a:r>
          <a:endParaRPr lang="en-AU" sz="2200" dirty="0"/>
        </a:p>
      </dgm:t>
    </dgm:pt>
    <dgm:pt modelId="{98A47821-02BA-4DF9-BE25-239044C06664}" type="parTrans" cxnId="{CF89214D-9307-4109-9990-601273D7FA2A}">
      <dgm:prSet/>
      <dgm:spPr/>
      <dgm:t>
        <a:bodyPr/>
        <a:lstStyle/>
        <a:p>
          <a:endParaRPr lang="en-AU"/>
        </a:p>
      </dgm:t>
    </dgm:pt>
    <dgm:pt modelId="{E01CEB61-3449-4CD8-9D9B-544D83F5EABD}" type="sibTrans" cxnId="{CF89214D-9307-4109-9990-601273D7FA2A}">
      <dgm:prSet/>
      <dgm:spPr/>
      <dgm:t>
        <a:bodyPr/>
        <a:lstStyle/>
        <a:p>
          <a:endParaRPr lang="en-AU"/>
        </a:p>
      </dgm:t>
    </dgm:pt>
    <dgm:pt modelId="{D9E15CB2-4F79-4A9D-B2C2-DD9CE36FB7BF}">
      <dgm:prSet phldrT="[Text]"/>
      <dgm:spPr/>
      <dgm:t>
        <a:bodyPr/>
        <a:lstStyle/>
        <a:p>
          <a:r>
            <a:rPr lang="en-US" dirty="0" smtClean="0"/>
            <a:t>Connectivity</a:t>
          </a:r>
          <a:endParaRPr lang="en-AU" dirty="0"/>
        </a:p>
      </dgm:t>
    </dgm:pt>
    <dgm:pt modelId="{64BC4FCE-5472-45FC-BD6B-D134FEBCD315}" type="parTrans" cxnId="{8ED348EE-2FE3-4BE0-9181-3B89107CAFB1}">
      <dgm:prSet/>
      <dgm:spPr/>
      <dgm:t>
        <a:bodyPr/>
        <a:lstStyle/>
        <a:p>
          <a:endParaRPr lang="en-AU"/>
        </a:p>
      </dgm:t>
    </dgm:pt>
    <dgm:pt modelId="{D6D32C31-4F8B-43B6-A124-DAFAB8C1C4A2}" type="sibTrans" cxnId="{8ED348EE-2FE3-4BE0-9181-3B89107CAFB1}">
      <dgm:prSet/>
      <dgm:spPr/>
      <dgm:t>
        <a:bodyPr/>
        <a:lstStyle/>
        <a:p>
          <a:endParaRPr lang="en-AU"/>
        </a:p>
      </dgm:t>
    </dgm:pt>
    <dgm:pt modelId="{D6558F46-47FB-4DAA-BA17-E15F3BF2E49A}" type="pres">
      <dgm:prSet presAssocID="{26C2FE7F-A957-4FA5-A74D-B51E33FC5F96}" presName="cycle" presStyleCnt="0">
        <dgm:presLayoutVars>
          <dgm:dir/>
          <dgm:resizeHandles val="exact"/>
        </dgm:presLayoutVars>
      </dgm:prSet>
      <dgm:spPr/>
      <dgm:t>
        <a:bodyPr/>
        <a:lstStyle/>
        <a:p>
          <a:endParaRPr lang="en-AU"/>
        </a:p>
      </dgm:t>
    </dgm:pt>
    <dgm:pt modelId="{50E2F05F-8755-4850-B421-4213BC07D291}" type="pres">
      <dgm:prSet presAssocID="{6D926CCE-559B-4A55-93B3-F42B16BFFFD9}" presName="dummy" presStyleCnt="0"/>
      <dgm:spPr/>
    </dgm:pt>
    <dgm:pt modelId="{8C91E49E-8792-40AE-B1A4-ADCD625834CD}" type="pres">
      <dgm:prSet presAssocID="{6D926CCE-559B-4A55-93B3-F42B16BFFFD9}" presName="node" presStyleLbl="revTx" presStyleIdx="0" presStyleCnt="3" custScaleX="78580" custScaleY="53398" custRadScaleRad="112049" custRadScaleInc="8744">
        <dgm:presLayoutVars>
          <dgm:bulletEnabled val="1"/>
        </dgm:presLayoutVars>
      </dgm:prSet>
      <dgm:spPr/>
      <dgm:t>
        <a:bodyPr/>
        <a:lstStyle/>
        <a:p>
          <a:endParaRPr lang="en-AU"/>
        </a:p>
      </dgm:t>
    </dgm:pt>
    <dgm:pt modelId="{76166138-C1A4-4536-A45B-678782584DE1}" type="pres">
      <dgm:prSet presAssocID="{A71C6AA3-2B91-4E2D-8AE6-911B719E9370}" presName="sibTrans" presStyleLbl="node1" presStyleIdx="0" presStyleCnt="3"/>
      <dgm:spPr/>
      <dgm:t>
        <a:bodyPr/>
        <a:lstStyle/>
        <a:p>
          <a:endParaRPr lang="en-AU"/>
        </a:p>
      </dgm:t>
    </dgm:pt>
    <dgm:pt modelId="{F2FA6DB1-9ADD-46C8-8F1A-C199E8B98CCB}" type="pres">
      <dgm:prSet presAssocID="{D9E15CB2-4F79-4A9D-B2C2-DD9CE36FB7BF}" presName="dummy" presStyleCnt="0"/>
      <dgm:spPr/>
    </dgm:pt>
    <dgm:pt modelId="{202D6B66-6ED7-4A5E-B9C2-760F134FBBDF}" type="pres">
      <dgm:prSet presAssocID="{D9E15CB2-4F79-4A9D-B2C2-DD9CE36FB7BF}" presName="node" presStyleLbl="revTx" presStyleIdx="1" presStyleCnt="3" custScaleX="108591" custScaleY="111558">
        <dgm:presLayoutVars>
          <dgm:bulletEnabled val="1"/>
        </dgm:presLayoutVars>
      </dgm:prSet>
      <dgm:spPr/>
      <dgm:t>
        <a:bodyPr/>
        <a:lstStyle/>
        <a:p>
          <a:endParaRPr lang="en-AU"/>
        </a:p>
      </dgm:t>
    </dgm:pt>
    <dgm:pt modelId="{C3EB78EE-412A-4B00-9EA8-03DF5F78ECEB}" type="pres">
      <dgm:prSet presAssocID="{D6D32C31-4F8B-43B6-A124-DAFAB8C1C4A2}" presName="sibTrans" presStyleLbl="node1" presStyleIdx="1" presStyleCnt="3"/>
      <dgm:spPr/>
      <dgm:t>
        <a:bodyPr/>
        <a:lstStyle/>
        <a:p>
          <a:endParaRPr lang="en-AU"/>
        </a:p>
      </dgm:t>
    </dgm:pt>
    <dgm:pt modelId="{E950D2CC-0117-42A9-9849-01E2484B7C53}" type="pres">
      <dgm:prSet presAssocID="{9CA1CB81-27CE-426B-8F6F-BC3EE2C4B4CF}" presName="dummy" presStyleCnt="0"/>
      <dgm:spPr/>
    </dgm:pt>
    <dgm:pt modelId="{432F7EA7-9578-4FE3-ABEB-C855E628E045}" type="pres">
      <dgm:prSet presAssocID="{9CA1CB81-27CE-426B-8F6F-BC3EE2C4B4CF}" presName="node" presStyleLbl="revTx" presStyleIdx="2" presStyleCnt="3" custScaleX="84228" custScaleY="55765" custRadScaleRad="111079" custRadScaleInc="-2574">
        <dgm:presLayoutVars>
          <dgm:bulletEnabled val="1"/>
        </dgm:presLayoutVars>
      </dgm:prSet>
      <dgm:spPr/>
      <dgm:t>
        <a:bodyPr/>
        <a:lstStyle/>
        <a:p>
          <a:endParaRPr lang="en-AU"/>
        </a:p>
      </dgm:t>
    </dgm:pt>
    <dgm:pt modelId="{5F14FA67-F2E4-48D4-8608-89F3287F4680}" type="pres">
      <dgm:prSet presAssocID="{E01CEB61-3449-4CD8-9D9B-544D83F5EABD}" presName="sibTrans" presStyleLbl="node1" presStyleIdx="2" presStyleCnt="3"/>
      <dgm:spPr/>
      <dgm:t>
        <a:bodyPr/>
        <a:lstStyle/>
        <a:p>
          <a:endParaRPr lang="en-AU"/>
        </a:p>
      </dgm:t>
    </dgm:pt>
  </dgm:ptLst>
  <dgm:cxnLst>
    <dgm:cxn modelId="{27ACFBD6-0FBD-4B72-9C7F-9B39C6FE4B35}" type="presOf" srcId="{D6D32C31-4F8B-43B6-A124-DAFAB8C1C4A2}" destId="{C3EB78EE-412A-4B00-9EA8-03DF5F78ECEB}" srcOrd="0" destOrd="0" presId="urn:microsoft.com/office/officeart/2005/8/layout/cycle1"/>
    <dgm:cxn modelId="{8B932DC7-F0FC-4603-9B69-9161A7BEA5AB}" type="presOf" srcId="{D9E15CB2-4F79-4A9D-B2C2-DD9CE36FB7BF}" destId="{202D6B66-6ED7-4A5E-B9C2-760F134FBBDF}" srcOrd="0" destOrd="0" presId="urn:microsoft.com/office/officeart/2005/8/layout/cycle1"/>
    <dgm:cxn modelId="{A23C0B6A-F044-4A70-A6AB-B0A431D4D59B}" type="presOf" srcId="{26C2FE7F-A957-4FA5-A74D-B51E33FC5F96}" destId="{D6558F46-47FB-4DAA-BA17-E15F3BF2E49A}" srcOrd="0" destOrd="0" presId="urn:microsoft.com/office/officeart/2005/8/layout/cycle1"/>
    <dgm:cxn modelId="{8ED348EE-2FE3-4BE0-9181-3B89107CAFB1}" srcId="{26C2FE7F-A957-4FA5-A74D-B51E33FC5F96}" destId="{D9E15CB2-4F79-4A9D-B2C2-DD9CE36FB7BF}" srcOrd="1" destOrd="0" parTransId="{64BC4FCE-5472-45FC-BD6B-D134FEBCD315}" sibTransId="{D6D32C31-4F8B-43B6-A124-DAFAB8C1C4A2}"/>
    <dgm:cxn modelId="{80A02FC3-97C9-4FEC-A6AA-712AC16590C7}" srcId="{26C2FE7F-A957-4FA5-A74D-B51E33FC5F96}" destId="{6D926CCE-559B-4A55-93B3-F42B16BFFFD9}" srcOrd="0" destOrd="0" parTransId="{223ADD09-5F7E-444C-83ED-1528FBC06CF8}" sibTransId="{A71C6AA3-2B91-4E2D-8AE6-911B719E9370}"/>
    <dgm:cxn modelId="{5D14BA6E-90E0-4662-8487-62B7C9F78D57}" type="presOf" srcId="{A71C6AA3-2B91-4E2D-8AE6-911B719E9370}" destId="{76166138-C1A4-4536-A45B-678782584DE1}" srcOrd="0" destOrd="0" presId="urn:microsoft.com/office/officeart/2005/8/layout/cycle1"/>
    <dgm:cxn modelId="{CF89214D-9307-4109-9990-601273D7FA2A}" srcId="{26C2FE7F-A957-4FA5-A74D-B51E33FC5F96}" destId="{9CA1CB81-27CE-426B-8F6F-BC3EE2C4B4CF}" srcOrd="2" destOrd="0" parTransId="{98A47821-02BA-4DF9-BE25-239044C06664}" sibTransId="{E01CEB61-3449-4CD8-9D9B-544D83F5EABD}"/>
    <dgm:cxn modelId="{89D5E19F-733E-4BF6-8E0F-D00E780EEE13}" type="presOf" srcId="{6D926CCE-559B-4A55-93B3-F42B16BFFFD9}" destId="{8C91E49E-8792-40AE-B1A4-ADCD625834CD}" srcOrd="0" destOrd="0" presId="urn:microsoft.com/office/officeart/2005/8/layout/cycle1"/>
    <dgm:cxn modelId="{7962D47E-D2D0-4766-897E-B9769CD96B4E}" type="presOf" srcId="{E01CEB61-3449-4CD8-9D9B-544D83F5EABD}" destId="{5F14FA67-F2E4-48D4-8608-89F3287F4680}" srcOrd="0" destOrd="0" presId="urn:microsoft.com/office/officeart/2005/8/layout/cycle1"/>
    <dgm:cxn modelId="{CA70DE3F-5F5A-44FA-A2A7-8EB37284BB7B}" type="presOf" srcId="{9CA1CB81-27CE-426B-8F6F-BC3EE2C4B4CF}" destId="{432F7EA7-9578-4FE3-ABEB-C855E628E045}" srcOrd="0" destOrd="0" presId="urn:microsoft.com/office/officeart/2005/8/layout/cycle1"/>
    <dgm:cxn modelId="{3785EC93-B689-45F3-964D-6EB6B52AA8D5}" type="presParOf" srcId="{D6558F46-47FB-4DAA-BA17-E15F3BF2E49A}" destId="{50E2F05F-8755-4850-B421-4213BC07D291}" srcOrd="0" destOrd="0" presId="urn:microsoft.com/office/officeart/2005/8/layout/cycle1"/>
    <dgm:cxn modelId="{3659070D-803A-4B18-A02B-C185F667CA3D}" type="presParOf" srcId="{D6558F46-47FB-4DAA-BA17-E15F3BF2E49A}" destId="{8C91E49E-8792-40AE-B1A4-ADCD625834CD}" srcOrd="1" destOrd="0" presId="urn:microsoft.com/office/officeart/2005/8/layout/cycle1"/>
    <dgm:cxn modelId="{A9BE9199-E60A-4CAB-AC45-60352EDA9810}" type="presParOf" srcId="{D6558F46-47FB-4DAA-BA17-E15F3BF2E49A}" destId="{76166138-C1A4-4536-A45B-678782584DE1}" srcOrd="2" destOrd="0" presId="urn:microsoft.com/office/officeart/2005/8/layout/cycle1"/>
    <dgm:cxn modelId="{7103BC68-5BD3-44A1-883F-A263D193D484}" type="presParOf" srcId="{D6558F46-47FB-4DAA-BA17-E15F3BF2E49A}" destId="{F2FA6DB1-9ADD-46C8-8F1A-C199E8B98CCB}" srcOrd="3" destOrd="0" presId="urn:microsoft.com/office/officeart/2005/8/layout/cycle1"/>
    <dgm:cxn modelId="{4230A6C7-3C35-4A92-813C-2E1BD8D92FB0}" type="presParOf" srcId="{D6558F46-47FB-4DAA-BA17-E15F3BF2E49A}" destId="{202D6B66-6ED7-4A5E-B9C2-760F134FBBDF}" srcOrd="4" destOrd="0" presId="urn:microsoft.com/office/officeart/2005/8/layout/cycle1"/>
    <dgm:cxn modelId="{131A7E65-AA74-4284-BD0C-66034BADC737}" type="presParOf" srcId="{D6558F46-47FB-4DAA-BA17-E15F3BF2E49A}" destId="{C3EB78EE-412A-4B00-9EA8-03DF5F78ECEB}" srcOrd="5" destOrd="0" presId="urn:microsoft.com/office/officeart/2005/8/layout/cycle1"/>
    <dgm:cxn modelId="{A7F7B494-BE4C-47E4-AD07-C74572BAB01C}" type="presParOf" srcId="{D6558F46-47FB-4DAA-BA17-E15F3BF2E49A}" destId="{E950D2CC-0117-42A9-9849-01E2484B7C53}" srcOrd="6" destOrd="0" presId="urn:microsoft.com/office/officeart/2005/8/layout/cycle1"/>
    <dgm:cxn modelId="{28BFADFB-22B2-42C6-939D-4B5FD6C4E782}" type="presParOf" srcId="{D6558F46-47FB-4DAA-BA17-E15F3BF2E49A}" destId="{432F7EA7-9578-4FE3-ABEB-C855E628E045}" srcOrd="7" destOrd="0" presId="urn:microsoft.com/office/officeart/2005/8/layout/cycle1"/>
    <dgm:cxn modelId="{800F50DE-9C0C-4DC9-B14C-111A69B53302}" type="presParOf" srcId="{D6558F46-47FB-4DAA-BA17-E15F3BF2E49A}" destId="{5F14FA67-F2E4-48D4-8608-89F3287F4680}"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1E49E-8792-40AE-B1A4-ADCD625834CD}">
      <dsp:nvSpPr>
        <dsp:cNvPr id="0" name=""/>
        <dsp:cNvSpPr/>
      </dsp:nvSpPr>
      <dsp:spPr>
        <a:xfrm>
          <a:off x="3758291" y="551898"/>
          <a:ext cx="1083596" cy="736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Habitat</a:t>
          </a:r>
          <a:endParaRPr lang="en-AU" sz="2200" kern="1200" dirty="0"/>
        </a:p>
      </dsp:txBody>
      <dsp:txXfrm>
        <a:off x="3758291" y="551898"/>
        <a:ext cx="1083596" cy="736343"/>
      </dsp:txXfrm>
    </dsp:sp>
    <dsp:sp modelId="{76166138-C1A4-4536-A45B-678782584DE1}">
      <dsp:nvSpPr>
        <dsp:cNvPr id="0" name=""/>
        <dsp:cNvSpPr/>
      </dsp:nvSpPr>
      <dsp:spPr>
        <a:xfrm>
          <a:off x="1477350" y="-126822"/>
          <a:ext cx="3258336" cy="3258336"/>
        </a:xfrm>
        <a:prstGeom prst="circularArrow">
          <a:avLst>
            <a:gd name="adj1" fmla="val 8253"/>
            <a:gd name="adj2" fmla="val 576476"/>
            <a:gd name="adj3" fmla="val 3222580"/>
            <a:gd name="adj4" fmla="val 21047466"/>
            <a:gd name="adj5" fmla="val 96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2D6B66-6ED7-4A5E-B9C2-760F134FBBDF}">
      <dsp:nvSpPr>
        <dsp:cNvPr id="0" name=""/>
        <dsp:cNvSpPr/>
      </dsp:nvSpPr>
      <dsp:spPr>
        <a:xfrm>
          <a:off x="2209838" y="2157687"/>
          <a:ext cx="1497439" cy="153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Connectivity</a:t>
          </a:r>
          <a:endParaRPr lang="en-AU" sz="2200" kern="1200" dirty="0"/>
        </a:p>
      </dsp:txBody>
      <dsp:txXfrm>
        <a:off x="2209838" y="2157687"/>
        <a:ext cx="1497439" cy="1538353"/>
      </dsp:txXfrm>
    </dsp:sp>
    <dsp:sp modelId="{C3EB78EE-412A-4B00-9EA8-03DF5F78ECEB}">
      <dsp:nvSpPr>
        <dsp:cNvPr id="0" name=""/>
        <dsp:cNvSpPr/>
      </dsp:nvSpPr>
      <dsp:spPr>
        <a:xfrm>
          <a:off x="1194866" y="-119973"/>
          <a:ext cx="3258336" cy="3258336"/>
        </a:xfrm>
        <a:prstGeom prst="circularArrow">
          <a:avLst>
            <a:gd name="adj1" fmla="val 8253"/>
            <a:gd name="adj2" fmla="val 576476"/>
            <a:gd name="adj3" fmla="val 10884096"/>
            <a:gd name="adj4" fmla="val 7039700"/>
            <a:gd name="adj5" fmla="val 96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F7EA7-9578-4FE3-ABEB-C855E628E045}">
      <dsp:nvSpPr>
        <dsp:cNvPr id="0" name=""/>
        <dsp:cNvSpPr/>
      </dsp:nvSpPr>
      <dsp:spPr>
        <a:xfrm>
          <a:off x="1077689" y="484716"/>
          <a:ext cx="1161480" cy="76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Flow</a:t>
          </a:r>
          <a:r>
            <a:rPr lang="en-US" sz="2200" kern="1200" dirty="0" smtClean="0"/>
            <a:t>    </a:t>
          </a:r>
          <a:endParaRPr lang="en-AU" sz="2200" kern="1200" dirty="0"/>
        </a:p>
      </dsp:txBody>
      <dsp:txXfrm>
        <a:off x="1077689" y="484716"/>
        <a:ext cx="1161480" cy="768983"/>
      </dsp:txXfrm>
    </dsp:sp>
    <dsp:sp modelId="{5F14FA67-F2E4-48D4-8608-89F3287F4680}">
      <dsp:nvSpPr>
        <dsp:cNvPr id="0" name=""/>
        <dsp:cNvSpPr/>
      </dsp:nvSpPr>
      <dsp:spPr>
        <a:xfrm>
          <a:off x="1346100" y="-268458"/>
          <a:ext cx="3258336" cy="3258336"/>
        </a:xfrm>
        <a:prstGeom prst="circularArrow">
          <a:avLst>
            <a:gd name="adj1" fmla="val 8253"/>
            <a:gd name="adj2" fmla="val 576476"/>
            <a:gd name="adj3" fmla="val 18791712"/>
            <a:gd name="adj4" fmla="val 13254141"/>
            <a:gd name="adj5" fmla="val 962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ADC535-DBB3-4D76-8857-4D975876726E}" type="datetimeFigureOut">
              <a:rPr lang="en-AU" smtClean="0"/>
              <a:t>19/09/2017</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B95891-353E-45C5-B760-7CDDD3AFE38C}" type="slidenum">
              <a:rPr lang="en-AU" smtClean="0"/>
              <a:t>‹#›</a:t>
            </a:fld>
            <a:endParaRPr lang="en-AU" dirty="0"/>
          </a:p>
        </p:txBody>
      </p:sp>
    </p:spTree>
    <p:extLst>
      <p:ext uri="{BB962C8B-B14F-4D97-AF65-F5344CB8AC3E}">
        <p14:creationId xmlns:p14="http://schemas.microsoft.com/office/powerpoint/2010/main" val="134018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Integrated management to rehabilitate native fish populations</a:t>
            </a:r>
          </a:p>
          <a:p>
            <a:r>
              <a:rPr lang="en-US" dirty="0" smtClean="0"/>
              <a:t>Improve connectivity- fish ways</a:t>
            </a:r>
          </a:p>
          <a:p>
            <a:r>
              <a:rPr lang="en-US" dirty="0" smtClean="0"/>
              <a:t>Improve habitat - large wood, deep pools and riparian vegetation (including fencing and weed control)</a:t>
            </a:r>
            <a:endParaRPr lang="en-AU" dirty="0" smtClean="0"/>
          </a:p>
          <a:p>
            <a:r>
              <a:rPr lang="en-US" dirty="0" smtClean="0"/>
              <a:t>Improve flow management – environmental water and consumptive water </a:t>
            </a:r>
            <a:r>
              <a:rPr lang="en-US" dirty="0" err="1" smtClean="0"/>
              <a:t>en</a:t>
            </a:r>
            <a:r>
              <a:rPr lang="en-US" dirty="0" smtClean="0"/>
              <a:t>-route</a:t>
            </a:r>
            <a:endParaRPr lang="en-AU" dirty="0" smtClean="0"/>
          </a:p>
          <a:p>
            <a:pPr lvl="0"/>
            <a:endParaRPr lang="en-AU" b="1" dirty="0" smtClean="0"/>
          </a:p>
        </p:txBody>
      </p:sp>
      <p:sp>
        <p:nvSpPr>
          <p:cNvPr id="4" name="Slide Number Placeholder 3"/>
          <p:cNvSpPr>
            <a:spLocks noGrp="1"/>
          </p:cNvSpPr>
          <p:nvPr>
            <p:ph type="sldNum" sz="quarter" idx="10"/>
          </p:nvPr>
        </p:nvSpPr>
        <p:spPr/>
        <p:txBody>
          <a:bodyPr/>
          <a:lstStyle/>
          <a:p>
            <a:pPr>
              <a:defRPr/>
            </a:pPr>
            <a:fld id="{F73F7334-9D9E-4ACA-AE92-7511D8CC3BD3}"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09774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Water supplied from two systems Loddon and Murray: </a:t>
            </a:r>
          </a:p>
          <a:p>
            <a:pPr marL="171450" indent="-171450">
              <a:buFont typeface="Arial" panose="020B0604020202020204" pitchFamily="34" charset="0"/>
              <a:buChar char="•"/>
            </a:pPr>
            <a:r>
              <a:rPr lang="en-AU" dirty="0"/>
              <a:t>Kerang weir is a fixed crest weir and so water is </a:t>
            </a:r>
            <a:r>
              <a:rPr lang="en-AU" dirty="0" err="1"/>
              <a:t>dellvered</a:t>
            </a:r>
            <a:r>
              <a:rPr lang="en-AU" dirty="0"/>
              <a:t> to fill and spill the weir, therefore timing is critical and the long and variable travel times of several days  from each system is a challenge  to meet the target flow</a:t>
            </a:r>
          </a:p>
          <a:p>
            <a:pPr marL="171450" indent="-171450">
              <a:buFont typeface="Arial" panose="020B0604020202020204" pitchFamily="34" charset="0"/>
              <a:buChar char="•"/>
            </a:pPr>
            <a:endParaRPr lang="en-AU" dirty="0"/>
          </a:p>
          <a:p>
            <a:pPr marL="628650" lvl="1" indent="-171450">
              <a:buFont typeface="Arial" panose="020B0604020202020204" pitchFamily="34" charset="0"/>
              <a:buChar char="•"/>
            </a:pPr>
            <a:r>
              <a:rPr lang="en-AU" dirty="0" smtClean="0"/>
              <a:t>In Loddon system VEWH and CEWH environmental water used</a:t>
            </a:r>
          </a:p>
          <a:p>
            <a:pPr marL="628650" lvl="1" indent="-171450">
              <a:buFont typeface="Arial" panose="020B0604020202020204" pitchFamily="34" charset="0"/>
              <a:buChar char="•"/>
            </a:pPr>
            <a:r>
              <a:rPr lang="en-AU" dirty="0" smtClean="0"/>
              <a:t>In Pyramid Creek consumptive available to customers in the Torrumbarry IA was used</a:t>
            </a:r>
          </a:p>
          <a:p>
            <a:pPr marL="628650" lvl="1" indent="-171450">
              <a:buFont typeface="Arial" panose="020B0604020202020204" pitchFamily="34" charset="0"/>
              <a:buChar char="•"/>
            </a:pPr>
            <a:r>
              <a:rPr lang="en-AU" dirty="0" smtClean="0"/>
              <a:t>This is water supplied from the Murray River into </a:t>
            </a:r>
            <a:r>
              <a:rPr lang="en-AU" dirty="0" err="1" smtClean="0"/>
              <a:t>Kow</a:t>
            </a:r>
            <a:r>
              <a:rPr lang="en-AU" dirty="0" smtClean="0"/>
              <a:t> swamp, then delivered to customers that divert </a:t>
            </a:r>
            <a:r>
              <a:rPr lang="en-AU" dirty="0" err="1" smtClean="0"/>
              <a:t>fromPyramid</a:t>
            </a:r>
            <a:r>
              <a:rPr lang="en-AU" dirty="0" smtClean="0"/>
              <a:t> Creek</a:t>
            </a:r>
          </a:p>
          <a:p>
            <a:pPr marL="628650" lvl="1" indent="-171450">
              <a:buFont typeface="Arial" panose="020B0604020202020204" pitchFamily="34" charset="0"/>
              <a:buChar char="•"/>
            </a:pPr>
            <a:r>
              <a:rPr lang="en-AU" dirty="0" smtClean="0"/>
              <a:t>It is also water supplied to Kerang Lakes to meet customer demands </a:t>
            </a:r>
          </a:p>
          <a:p>
            <a:pPr marL="628650" lvl="1"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The primary purpose of this system is irrigation.  Irrigation demands may increase or decrease at any time and on a daily basis,.  If irrigation demand  increases, then water earmarked for delivery to environment is redirected to irrigators which would compromise the environmental flow at Kerang Weir of 700 ML day. </a:t>
            </a:r>
          </a:p>
          <a:p>
            <a:pPr marL="171450" indent="-171450">
              <a:buFont typeface="Arial" panose="020B0604020202020204" pitchFamily="34" charset="0"/>
              <a:buChar char="•"/>
            </a:pPr>
            <a:r>
              <a:rPr lang="en-AU" dirty="0" smtClean="0"/>
              <a:t>To mitigate this risk, in the lead up to the flow GMW created a buffer in Kerang Lakes, i.e. held it  higher level then normally required to limit the  risk  or volume shortfalls in supplying the environmental flow</a:t>
            </a:r>
          </a:p>
        </p:txBody>
      </p:sp>
      <p:sp>
        <p:nvSpPr>
          <p:cNvPr id="4" name="Slide Number Placeholder 3"/>
          <p:cNvSpPr>
            <a:spLocks noGrp="1"/>
          </p:cNvSpPr>
          <p:nvPr>
            <p:ph type="sldNum" sz="quarter" idx="10"/>
          </p:nvPr>
        </p:nvSpPr>
        <p:spPr/>
        <p:txBody>
          <a:bodyPr/>
          <a:lstStyle/>
          <a:p>
            <a:fld id="{E9B95891-353E-45C5-B760-7CDDD3AFE38C}" type="slidenum">
              <a:rPr lang="en-AU" smtClean="0"/>
              <a:t>18</a:t>
            </a:fld>
            <a:endParaRPr lang="en-AU" dirty="0"/>
          </a:p>
        </p:txBody>
      </p:sp>
    </p:spTree>
    <p:extLst>
      <p:ext uri="{BB962C8B-B14F-4D97-AF65-F5344CB8AC3E}">
        <p14:creationId xmlns:p14="http://schemas.microsoft.com/office/powerpoint/2010/main" val="3164825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Began with a period of weir poll filling in early April using water from the Loddon River and Pyramid Creek</a:t>
            </a:r>
            <a:endParaRPr lang="en-AU" dirty="0"/>
          </a:p>
        </p:txBody>
      </p:sp>
      <p:sp>
        <p:nvSpPr>
          <p:cNvPr id="4" name="Slide Number Placeholder 3"/>
          <p:cNvSpPr>
            <a:spLocks noGrp="1"/>
          </p:cNvSpPr>
          <p:nvPr>
            <p:ph type="sldNum" sz="quarter" idx="10"/>
          </p:nvPr>
        </p:nvSpPr>
        <p:spPr/>
        <p:txBody>
          <a:bodyPr/>
          <a:lstStyle/>
          <a:p>
            <a:fld id="{E9B95891-353E-45C5-B760-7CDDD3AFE38C}" type="slidenum">
              <a:rPr lang="en-AU" smtClean="0"/>
              <a:t>19</a:t>
            </a:fld>
            <a:endParaRPr lang="en-AU" dirty="0"/>
          </a:p>
        </p:txBody>
      </p:sp>
    </p:spTree>
    <p:extLst>
      <p:ext uri="{BB962C8B-B14F-4D97-AF65-F5344CB8AC3E}">
        <p14:creationId xmlns:p14="http://schemas.microsoft.com/office/powerpoint/2010/main" val="1987488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Achieved and slightly exceeded the required hydrograph of 700 x 10  in  mid April</a:t>
            </a:r>
          </a:p>
          <a:p>
            <a:pPr marL="171450" indent="-171450">
              <a:buFont typeface="Arial" panose="020B0604020202020204" pitchFamily="34" charset="0"/>
              <a:buChar char="•"/>
            </a:pPr>
            <a:r>
              <a:rPr lang="en-AU" dirty="0" smtClean="0"/>
              <a:t>During this time there was a lack irrigation demands </a:t>
            </a:r>
            <a:r>
              <a:rPr lang="en-AU" dirty="0"/>
              <a:t>a</a:t>
            </a:r>
            <a:r>
              <a:rPr lang="en-AU" dirty="0" smtClean="0"/>
              <a:t>nd supply from Pyramid Creek was not impacted</a:t>
            </a:r>
          </a:p>
          <a:p>
            <a:endParaRPr lang="en-AU" dirty="0"/>
          </a:p>
        </p:txBody>
      </p:sp>
      <p:sp>
        <p:nvSpPr>
          <p:cNvPr id="4" name="Slide Number Placeholder 3"/>
          <p:cNvSpPr>
            <a:spLocks noGrp="1"/>
          </p:cNvSpPr>
          <p:nvPr>
            <p:ph type="sldNum" sz="quarter" idx="10"/>
          </p:nvPr>
        </p:nvSpPr>
        <p:spPr/>
        <p:txBody>
          <a:bodyPr/>
          <a:lstStyle/>
          <a:p>
            <a:fld id="{E9B95891-353E-45C5-B760-7CDDD3AFE38C}" type="slidenum">
              <a:rPr lang="en-AU" smtClean="0"/>
              <a:t>20</a:t>
            </a:fld>
            <a:endParaRPr lang="en-AU" dirty="0"/>
          </a:p>
        </p:txBody>
      </p:sp>
    </p:spTree>
    <p:extLst>
      <p:ext uri="{BB962C8B-B14F-4D97-AF65-F5344CB8AC3E}">
        <p14:creationId xmlns:p14="http://schemas.microsoft.com/office/powerpoint/2010/main" val="409885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However in some ways the lack of irrigation demand was a little too favourable</a:t>
            </a:r>
          </a:p>
          <a:p>
            <a:pPr marL="171450" indent="-171450">
              <a:buFont typeface="Arial" panose="020B0604020202020204" pitchFamily="34" charset="0"/>
              <a:buChar char="•"/>
            </a:pPr>
            <a:r>
              <a:rPr lang="en-AU" dirty="0" smtClean="0"/>
              <a:t>Reason for  the lack of demand was  because during the event there was significant rainfall forecast and on one day there was rainfall of 44 mm in the district (lots for this area)</a:t>
            </a:r>
          </a:p>
          <a:p>
            <a:pPr marL="171450" indent="-171450">
              <a:buFont typeface="Arial" panose="020B0604020202020204" pitchFamily="34" charset="0"/>
              <a:buChar char="•"/>
            </a:pPr>
            <a:r>
              <a:rPr lang="en-AU" dirty="0"/>
              <a:t>T</a:t>
            </a:r>
            <a:r>
              <a:rPr lang="en-AU" dirty="0" smtClean="0"/>
              <a:t>his effectively </a:t>
            </a:r>
            <a:r>
              <a:rPr lang="en-AU" dirty="0" err="1" smtClean="0"/>
              <a:t>ceasedirrigation</a:t>
            </a:r>
            <a:r>
              <a:rPr lang="en-AU" dirty="0" smtClean="0"/>
              <a:t> demands and meant the preferred ramp down of flows at Kerang Weir was not achieved</a:t>
            </a:r>
          </a:p>
          <a:p>
            <a:pPr marL="171450" indent="-171450">
              <a:buFont typeface="Arial" panose="020B0604020202020204" pitchFamily="34" charset="0"/>
              <a:buChar char="•"/>
            </a:pPr>
            <a:r>
              <a:rPr lang="en-AU" dirty="0" smtClean="0"/>
              <a:t>This also impacted storage operations managed by GMW</a:t>
            </a:r>
          </a:p>
          <a:p>
            <a:r>
              <a:rPr lang="en-AU" dirty="0" smtClean="0"/>
              <a:t> </a:t>
            </a:r>
            <a:endParaRPr lang="en-AU" dirty="0"/>
          </a:p>
        </p:txBody>
      </p:sp>
      <p:sp>
        <p:nvSpPr>
          <p:cNvPr id="4" name="Slide Number Placeholder 3"/>
          <p:cNvSpPr>
            <a:spLocks noGrp="1"/>
          </p:cNvSpPr>
          <p:nvPr>
            <p:ph type="sldNum" sz="quarter" idx="10"/>
          </p:nvPr>
        </p:nvSpPr>
        <p:spPr/>
        <p:txBody>
          <a:bodyPr/>
          <a:lstStyle/>
          <a:p>
            <a:fld id="{E9B95891-353E-45C5-B760-7CDDD3AFE38C}" type="slidenum">
              <a:rPr lang="en-AU" smtClean="0"/>
              <a:t>21</a:t>
            </a:fld>
            <a:endParaRPr lang="en-AU" dirty="0"/>
          </a:p>
        </p:txBody>
      </p:sp>
    </p:spTree>
    <p:extLst>
      <p:ext uri="{BB962C8B-B14F-4D97-AF65-F5344CB8AC3E}">
        <p14:creationId xmlns:p14="http://schemas.microsoft.com/office/powerpoint/2010/main" val="30182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It is state government policy in Victoria, and VEWH policy to not inundate private land without landholders consent</a:t>
            </a:r>
          </a:p>
          <a:p>
            <a:pPr marL="171450" indent="-171450">
              <a:buFont typeface="Arial" panose="020B0604020202020204" pitchFamily="34" charset="0"/>
              <a:buChar char="•"/>
            </a:pPr>
            <a:r>
              <a:rPr lang="en-AU" dirty="0" smtClean="0"/>
              <a:t>Flow landholders on the Loddon </a:t>
            </a:r>
            <a:r>
              <a:rPr lang="en-AU" dirty="0" err="1" smtClean="0"/>
              <a:t>Riiver</a:t>
            </a:r>
            <a:r>
              <a:rPr lang="en-AU" dirty="0" smtClean="0"/>
              <a:t> there is no agreement with </a:t>
            </a:r>
            <a:r>
              <a:rPr lang="en-AU" dirty="0" err="1" smtClean="0"/>
              <a:t>landhoolders</a:t>
            </a:r>
            <a:r>
              <a:rPr lang="en-AU" dirty="0" smtClean="0"/>
              <a:t> and  channel capacity about 450 ML/day, therefore flow from Loddon system could not exceed 450 ML//day</a:t>
            </a:r>
          </a:p>
          <a:p>
            <a:pPr marL="171450" indent="-171450">
              <a:buFont typeface="Arial" panose="020B0604020202020204" pitchFamily="34" charset="0"/>
              <a:buChar char="•"/>
            </a:pPr>
            <a:r>
              <a:rPr lang="en-AU" dirty="0" smtClean="0"/>
              <a:t>Flows exceeding 700 ML/day at Kerang Weir can cause spill from Kerang weir into distributary - </a:t>
            </a:r>
            <a:r>
              <a:rPr lang="en-AU" dirty="0" err="1" smtClean="0"/>
              <a:t>Sheepwash</a:t>
            </a:r>
            <a:r>
              <a:rPr lang="en-AU" dirty="0" smtClean="0"/>
              <a:t> Creek.   Attained landholder consent and NCCMA, VEWH and GMW entered into a deed of agreement for watering private land</a:t>
            </a:r>
          </a:p>
          <a:p>
            <a:pPr marL="171450" indent="-171450">
              <a:buFont typeface="Arial" panose="020B0604020202020204" pitchFamily="34" charset="0"/>
              <a:buChar char="•"/>
            </a:pPr>
            <a:r>
              <a:rPr lang="en-AU" dirty="0" smtClean="0"/>
              <a:t>DS Kerang weir GMW notified customers of higher than  normal flows so they could move pumping infrastructure if need be</a:t>
            </a:r>
          </a:p>
          <a:p>
            <a:pPr marL="171450" indent="-171450">
              <a:buFont typeface="Arial" panose="020B0604020202020204" pitchFamily="34" charset="0"/>
              <a:buChar char="•"/>
            </a:pPr>
            <a:endParaRPr lang="en-AU" dirty="0" smtClean="0"/>
          </a:p>
          <a:p>
            <a:endParaRPr lang="en-AU" dirty="0"/>
          </a:p>
        </p:txBody>
      </p:sp>
      <p:sp>
        <p:nvSpPr>
          <p:cNvPr id="4" name="Slide Number Placeholder 3"/>
          <p:cNvSpPr>
            <a:spLocks noGrp="1"/>
          </p:cNvSpPr>
          <p:nvPr>
            <p:ph type="sldNum" sz="quarter" idx="10"/>
          </p:nvPr>
        </p:nvSpPr>
        <p:spPr/>
        <p:txBody>
          <a:bodyPr/>
          <a:lstStyle/>
          <a:p>
            <a:fld id="{E9B95891-353E-45C5-B760-7CDDD3AFE38C}" type="slidenum">
              <a:rPr lang="en-AU" smtClean="0"/>
              <a:t>22</a:t>
            </a:fld>
            <a:endParaRPr lang="en-AU" dirty="0"/>
          </a:p>
        </p:txBody>
      </p:sp>
    </p:spTree>
    <p:extLst>
      <p:ext uri="{BB962C8B-B14F-4D97-AF65-F5344CB8AC3E}">
        <p14:creationId xmlns:p14="http://schemas.microsoft.com/office/powerpoint/2010/main" val="1830429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 last challenge was meting and water accounting</a:t>
            </a:r>
          </a:p>
          <a:p>
            <a:pPr marL="171450" indent="-171450">
              <a:buFont typeface="Arial" panose="020B0604020202020204" pitchFamily="34" charset="0"/>
              <a:buChar char="•"/>
            </a:pPr>
            <a:r>
              <a:rPr lang="en-AU" dirty="0" smtClean="0"/>
              <a:t>The overall discharge for the event at Kerang weir was over 10,000 ML</a:t>
            </a:r>
          </a:p>
          <a:p>
            <a:pPr marL="171450" indent="-171450">
              <a:buFont typeface="Arial" panose="020B0604020202020204" pitchFamily="34" charset="0"/>
              <a:buChar char="•"/>
            </a:pPr>
            <a:r>
              <a:rPr lang="en-AU" dirty="0" smtClean="0"/>
              <a:t>You can see that e water use from Loddon was 5,000 and  Pyramid just 927</a:t>
            </a:r>
          </a:p>
          <a:p>
            <a:pPr marL="171450" indent="-171450">
              <a:buFont typeface="Arial" panose="020B0604020202020204" pitchFamily="34" charset="0"/>
              <a:buChar char="•"/>
            </a:pPr>
            <a:r>
              <a:rPr lang="en-AU" dirty="0" smtClean="0"/>
              <a:t>This was the water that was deemed against e water accounts</a:t>
            </a:r>
            <a:endParaRPr lang="en-AU" dirty="0"/>
          </a:p>
        </p:txBody>
      </p:sp>
      <p:sp>
        <p:nvSpPr>
          <p:cNvPr id="4" name="Slide Number Placeholder 3"/>
          <p:cNvSpPr>
            <a:spLocks noGrp="1"/>
          </p:cNvSpPr>
          <p:nvPr>
            <p:ph type="sldNum" sz="quarter" idx="10"/>
          </p:nvPr>
        </p:nvSpPr>
        <p:spPr/>
        <p:txBody>
          <a:bodyPr/>
          <a:lstStyle/>
          <a:p>
            <a:fld id="{E9B95891-353E-45C5-B760-7CDDD3AFE38C}" type="slidenum">
              <a:rPr lang="en-AU" smtClean="0"/>
              <a:t>23</a:t>
            </a:fld>
            <a:endParaRPr lang="en-AU" dirty="0"/>
          </a:p>
        </p:txBody>
      </p:sp>
    </p:spTree>
    <p:extLst>
      <p:ext uri="{BB962C8B-B14F-4D97-AF65-F5344CB8AC3E}">
        <p14:creationId xmlns:p14="http://schemas.microsoft.com/office/powerpoint/2010/main" val="684848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However the numbers don’t add up! And this is due to innovative accounting in the Pyramid Creek system</a:t>
            </a:r>
          </a:p>
          <a:p>
            <a:pPr marL="171450" indent="-171450">
              <a:buFont typeface="Arial" panose="020B0604020202020204" pitchFamily="34" charset="0"/>
              <a:buChar char="•"/>
            </a:pPr>
            <a:r>
              <a:rPr lang="en-AU" dirty="0" smtClean="0"/>
              <a:t>As I’ve explained, in this system water was not  directly used from VEWH or CEWH accounts, but instead there was extra consumptive water delivered to achieve the flow at Kerang Weir</a:t>
            </a:r>
          </a:p>
          <a:p>
            <a:pPr marL="171450" indent="-171450">
              <a:buFont typeface="Arial" panose="020B0604020202020204" pitchFamily="34" charset="0"/>
              <a:buChar char="•"/>
            </a:pPr>
            <a:r>
              <a:rPr lang="en-AU" dirty="0" smtClean="0"/>
              <a:t>Once the water passed Kerang Weir it could be accounted as a return flow to the Murray River for GMW</a:t>
            </a:r>
          </a:p>
          <a:p>
            <a:pPr marL="171450" indent="-171450">
              <a:buFont typeface="Arial" panose="020B0604020202020204" pitchFamily="34" charset="0"/>
              <a:buChar char="•"/>
            </a:pPr>
            <a:r>
              <a:rPr lang="en-AU" dirty="0" smtClean="0"/>
              <a:t>As such, an arrangement was made that VEWH would only be debited an amount of water equal to the losses associated with delivery of extra consumptive water in Pyramid Creek </a:t>
            </a:r>
          </a:p>
          <a:p>
            <a:pPr marL="171450" indent="-171450">
              <a:buFont typeface="Arial" panose="020B0604020202020204" pitchFamily="34" charset="0"/>
              <a:buChar char="•"/>
            </a:pPr>
            <a:r>
              <a:rPr lang="en-AU" dirty="0" smtClean="0"/>
              <a:t>Under this arrangement VEWH was required to underwrite the full demand from Pyramid Creek  (which was 8,000 ML) in case the information used to account the system losses was not accurate</a:t>
            </a:r>
          </a:p>
          <a:p>
            <a:pPr marL="171450" indent="-171450">
              <a:buFont typeface="Arial" panose="020B0604020202020204" pitchFamily="34" charset="0"/>
              <a:buChar char="•"/>
            </a:pPr>
            <a:r>
              <a:rPr lang="en-AU" dirty="0"/>
              <a:t>H</a:t>
            </a:r>
            <a:r>
              <a:rPr lang="en-AU" dirty="0" smtClean="0"/>
              <a:t>owever this did not eventuate and VEWH were only attributed 924 ML</a:t>
            </a:r>
            <a:endParaRPr lang="en-AU" dirty="0"/>
          </a:p>
        </p:txBody>
      </p:sp>
      <p:sp>
        <p:nvSpPr>
          <p:cNvPr id="4" name="Slide Number Placeholder 3"/>
          <p:cNvSpPr>
            <a:spLocks noGrp="1"/>
          </p:cNvSpPr>
          <p:nvPr>
            <p:ph type="sldNum" sz="quarter" idx="10"/>
          </p:nvPr>
        </p:nvSpPr>
        <p:spPr/>
        <p:txBody>
          <a:bodyPr/>
          <a:lstStyle/>
          <a:p>
            <a:fld id="{E9B95891-353E-45C5-B760-7CDDD3AFE38C}" type="slidenum">
              <a:rPr lang="en-AU" smtClean="0"/>
              <a:t>24</a:t>
            </a:fld>
            <a:endParaRPr lang="en-AU" dirty="0"/>
          </a:p>
        </p:txBody>
      </p:sp>
    </p:spTree>
    <p:extLst>
      <p:ext uri="{BB962C8B-B14F-4D97-AF65-F5344CB8AC3E}">
        <p14:creationId xmlns:p14="http://schemas.microsoft.com/office/powerpoint/2010/main" val="3689531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Plan early to avoid surprises and make as many </a:t>
            </a:r>
            <a:r>
              <a:rPr lang="en-AU" dirty="0" err="1" smtClean="0"/>
              <a:t>contingnencies</a:t>
            </a:r>
            <a:r>
              <a:rPr lang="en-AU" dirty="0" smtClean="0"/>
              <a:t> as possible</a:t>
            </a:r>
          </a:p>
          <a:p>
            <a:pPr marL="171450" indent="-171450">
              <a:buFont typeface="Arial" panose="020B0604020202020204" pitchFamily="34" charset="0"/>
              <a:buChar char="•"/>
            </a:pPr>
            <a:r>
              <a:rPr lang="en-AU" dirty="0" smtClean="0"/>
              <a:t>Avoid delivering late in the irrigation season to limit risks too GMW system operations</a:t>
            </a:r>
          </a:p>
          <a:p>
            <a:pPr marL="171450" indent="-171450">
              <a:buFont typeface="Arial" panose="020B0604020202020204" pitchFamily="34" charset="0"/>
              <a:buChar char="•"/>
            </a:pPr>
            <a:r>
              <a:rPr lang="en-AU" dirty="0" smtClean="0"/>
              <a:t>Continually improve our measurement of flows so that the most favourable accounting method can be used without impacting other users </a:t>
            </a:r>
          </a:p>
          <a:p>
            <a:endParaRPr lang="en-AU" dirty="0"/>
          </a:p>
        </p:txBody>
      </p:sp>
      <p:sp>
        <p:nvSpPr>
          <p:cNvPr id="4" name="Slide Number Placeholder 3"/>
          <p:cNvSpPr>
            <a:spLocks noGrp="1"/>
          </p:cNvSpPr>
          <p:nvPr>
            <p:ph type="sldNum" sz="quarter" idx="10"/>
          </p:nvPr>
        </p:nvSpPr>
        <p:spPr/>
        <p:txBody>
          <a:bodyPr/>
          <a:lstStyle/>
          <a:p>
            <a:fld id="{E9B95891-353E-45C5-B760-7CDDD3AFE38C}" type="slidenum">
              <a:rPr lang="en-AU" smtClean="0"/>
              <a:t>25</a:t>
            </a:fld>
            <a:endParaRPr lang="en-AU" dirty="0"/>
          </a:p>
        </p:txBody>
      </p:sp>
    </p:spTree>
    <p:extLst>
      <p:ext uri="{BB962C8B-B14F-4D97-AF65-F5344CB8AC3E}">
        <p14:creationId xmlns:p14="http://schemas.microsoft.com/office/powerpoint/2010/main" val="2056243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Photos taken of monitoring outcomes – flow magnitude was successful at 700 ML/day</a:t>
            </a:r>
          </a:p>
          <a:p>
            <a:pPr marL="171450" indent="-171450">
              <a:buFont typeface="Arial" panose="020B0604020202020204" pitchFamily="34" charset="0"/>
              <a:buChar char="•"/>
            </a:pPr>
            <a:r>
              <a:rPr lang="en-AU" dirty="0" smtClean="0"/>
              <a:t>Large and small bodied fish movement</a:t>
            </a:r>
          </a:p>
          <a:p>
            <a:pPr marL="171450" indent="-171450">
              <a:buFont typeface="Arial" panose="020B0604020202020204" pitchFamily="34" charset="0"/>
              <a:buChar char="•"/>
            </a:pPr>
            <a:r>
              <a:rPr lang="en-AU" dirty="0" smtClean="0"/>
              <a:t>Will repeat this in the  coming weeks for fish migration in spring</a:t>
            </a:r>
            <a:endParaRPr lang="en-AU" dirty="0"/>
          </a:p>
        </p:txBody>
      </p:sp>
      <p:sp>
        <p:nvSpPr>
          <p:cNvPr id="4" name="Slide Number Placeholder 3"/>
          <p:cNvSpPr>
            <a:spLocks noGrp="1"/>
          </p:cNvSpPr>
          <p:nvPr>
            <p:ph type="sldNum" sz="quarter" idx="10"/>
          </p:nvPr>
        </p:nvSpPr>
        <p:spPr/>
        <p:txBody>
          <a:bodyPr/>
          <a:lstStyle/>
          <a:p>
            <a:fld id="{E9B95891-353E-45C5-B760-7CDDD3AFE38C}" type="slidenum">
              <a:rPr lang="en-AU" smtClean="0"/>
              <a:t>26</a:t>
            </a:fld>
            <a:endParaRPr lang="en-AU" dirty="0"/>
          </a:p>
        </p:txBody>
      </p:sp>
    </p:spTree>
    <p:extLst>
      <p:ext uri="{BB962C8B-B14F-4D97-AF65-F5344CB8AC3E}">
        <p14:creationId xmlns:p14="http://schemas.microsoft.com/office/powerpoint/2010/main" val="1674943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9B95891-353E-45C5-B760-7CDDD3AFE38C}" type="slidenum">
              <a:rPr lang="en-AU" smtClean="0"/>
              <a:t>27</a:t>
            </a:fld>
            <a:endParaRPr lang="en-AU" dirty="0"/>
          </a:p>
        </p:txBody>
      </p:sp>
    </p:spTree>
    <p:extLst>
      <p:ext uri="{BB962C8B-B14F-4D97-AF65-F5344CB8AC3E}">
        <p14:creationId xmlns:p14="http://schemas.microsoft.com/office/powerpoint/2010/main" val="193291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2"/>
            <a:r>
              <a:rPr lang="en-US" dirty="0" err="1" smtClean="0"/>
              <a:t>Channelised</a:t>
            </a:r>
            <a:r>
              <a:rPr lang="en-US" dirty="0" smtClean="0"/>
              <a:t> – increased channel capacity</a:t>
            </a:r>
          </a:p>
          <a:p>
            <a:pPr lvl="2"/>
            <a:r>
              <a:rPr lang="en-US" dirty="0" smtClean="0"/>
              <a:t>Clearing, de-snagging increased hydraulic efficiency</a:t>
            </a:r>
          </a:p>
          <a:p>
            <a:pPr lvl="2"/>
            <a:r>
              <a:rPr lang="en-US" dirty="0" smtClean="0"/>
              <a:t>Obstructions – regulating structures</a:t>
            </a:r>
          </a:p>
          <a:p>
            <a:pPr lvl="2"/>
            <a:r>
              <a:rPr lang="en-US" dirty="0" smtClean="0"/>
              <a:t>Altered water regimes – irrigation</a:t>
            </a:r>
          </a:p>
          <a:p>
            <a:r>
              <a:rPr lang="en-US" dirty="0" smtClean="0"/>
              <a:t>Huge impact on native fish migration patterns</a:t>
            </a:r>
          </a:p>
          <a:p>
            <a:pPr lvl="2"/>
            <a:r>
              <a:rPr lang="en-US" dirty="0" smtClean="0"/>
              <a:t>Large bodied native fish populations declined</a:t>
            </a:r>
          </a:p>
          <a:p>
            <a:pPr lvl="2"/>
            <a:r>
              <a:rPr lang="en-US" dirty="0" smtClean="0"/>
              <a:t>Populations isolated</a:t>
            </a:r>
          </a:p>
          <a:p>
            <a:pPr lvl="2"/>
            <a:r>
              <a:rPr lang="en-US" dirty="0" smtClean="0"/>
              <a:t>Historic pathways disrupted</a:t>
            </a:r>
          </a:p>
          <a:p>
            <a:pPr lvl="2"/>
            <a:r>
              <a:rPr lang="en-US" dirty="0" smtClean="0"/>
              <a:t>Habitat decline</a:t>
            </a:r>
          </a:p>
          <a:p>
            <a:endParaRPr lang="en-AU" dirty="0"/>
          </a:p>
        </p:txBody>
      </p:sp>
      <p:sp>
        <p:nvSpPr>
          <p:cNvPr id="4" name="Slide Number Placeholder 3"/>
          <p:cNvSpPr>
            <a:spLocks noGrp="1"/>
          </p:cNvSpPr>
          <p:nvPr>
            <p:ph type="sldNum" sz="quarter" idx="10"/>
          </p:nvPr>
        </p:nvSpPr>
        <p:spPr/>
        <p:txBody>
          <a:bodyPr/>
          <a:lstStyle/>
          <a:p>
            <a:fld id="{E9B95891-353E-45C5-B760-7CDDD3AFE38C}" type="slidenum">
              <a:rPr lang="en-AU" smtClean="0"/>
              <a:t>5</a:t>
            </a:fld>
            <a:endParaRPr lang="en-AU"/>
          </a:p>
        </p:txBody>
      </p:sp>
    </p:spTree>
    <p:extLst>
      <p:ext uri="{BB962C8B-B14F-4D97-AF65-F5344CB8AC3E}">
        <p14:creationId xmlns:p14="http://schemas.microsoft.com/office/powerpoint/2010/main" val="293494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Plan sets out</a:t>
            </a:r>
            <a:r>
              <a:rPr lang="en-US" baseline="0" dirty="0" smtClean="0"/>
              <a:t> our recipe for success. It draws on experience from other projects across the Murray Darling Basin and the world.</a:t>
            </a:r>
            <a:endParaRPr lang="en-US" dirty="0" smtClean="0"/>
          </a:p>
          <a:p>
            <a:endParaRPr lang="en-US" dirty="0" smtClean="0"/>
          </a:p>
          <a:p>
            <a:r>
              <a:rPr lang="en-US" dirty="0" smtClean="0"/>
              <a:t>The Plan highlights the three key</a:t>
            </a:r>
            <a:r>
              <a:rPr lang="en-US" baseline="0" dirty="0" smtClean="0"/>
              <a:t> ingredients for success.</a:t>
            </a:r>
          </a:p>
          <a:p>
            <a:endParaRPr lang="en-US" baseline="0" dirty="0" smtClean="0"/>
          </a:p>
          <a:p>
            <a:r>
              <a:rPr lang="en-US" baseline="0" dirty="0" smtClean="0"/>
              <a:t>FLOW, CONNECTIVITY and HABITAT</a:t>
            </a:r>
          </a:p>
          <a:p>
            <a:endParaRPr lang="en-US" baseline="0" dirty="0" smtClean="0"/>
          </a:p>
          <a:p>
            <a:r>
              <a:rPr lang="en-US" baseline="0" dirty="0" smtClean="0"/>
              <a:t>So many rehab projects focus on just one element – but you won’t achieve your goal of self sustaining diverse native fish populations by doing this.</a:t>
            </a:r>
          </a:p>
          <a:p>
            <a:endParaRPr lang="en-US" baseline="0" dirty="0" smtClean="0"/>
          </a:p>
          <a:p>
            <a:endParaRPr lang="en-US" dirty="0" smtClean="0"/>
          </a:p>
          <a:p>
            <a:r>
              <a:rPr lang="en-US" dirty="0" smtClean="0"/>
              <a:t>Often dealt with</a:t>
            </a:r>
            <a:r>
              <a:rPr lang="en-US" baseline="0" dirty="0" smtClean="0"/>
              <a:t> separately in environmental projects EG. Koondrook weir has fishway, but no flow </a:t>
            </a:r>
            <a:r>
              <a:rPr lang="en-US" dirty="0" smtClean="0"/>
              <a:t> and the habitat upstream is poor – not going to have fish recovery.</a:t>
            </a:r>
          </a:p>
          <a:p>
            <a:pPr defTabSz="436813">
              <a:defRPr/>
            </a:pPr>
            <a:endParaRPr lang="en-US" baseline="0" dirty="0" smtClean="0"/>
          </a:p>
          <a:p>
            <a:pPr defTabSz="436813">
              <a:defRPr/>
            </a:pPr>
            <a:r>
              <a:rPr lang="en-US" baseline="0" dirty="0" smtClean="0"/>
              <a:t>This recovery plan s</a:t>
            </a:r>
            <a:r>
              <a:rPr lang="en-US" dirty="0" smtClean="0"/>
              <a:t>ets out strategic on-ground actions that address</a:t>
            </a:r>
            <a:r>
              <a:rPr lang="en-US" baseline="0" dirty="0" smtClean="0"/>
              <a:t> all three issues – key to success</a:t>
            </a:r>
            <a:endParaRPr lang="en-AU" dirty="0" smtClean="0"/>
          </a:p>
          <a:p>
            <a:endParaRPr lang="en-AU" dirty="0"/>
          </a:p>
        </p:txBody>
      </p:sp>
      <p:sp>
        <p:nvSpPr>
          <p:cNvPr id="4" name="Slide Number Placeholder 3"/>
          <p:cNvSpPr>
            <a:spLocks noGrp="1"/>
          </p:cNvSpPr>
          <p:nvPr>
            <p:ph type="sldNum" sz="quarter" idx="10"/>
          </p:nvPr>
        </p:nvSpPr>
        <p:spPr/>
        <p:txBody>
          <a:bodyPr/>
          <a:lstStyle/>
          <a:p>
            <a:fld id="{9691D79F-1DB3-416B-A782-E5D5A2C010D6}"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107165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Reinstatement of snag piles</a:t>
            </a:r>
          </a:p>
          <a:p>
            <a:pPr lvl="2"/>
            <a:r>
              <a:rPr lang="en-US" dirty="0" smtClean="0"/>
              <a:t>Rehabilitating Pyramid Creek</a:t>
            </a:r>
            <a:endParaRPr lang="en-AU" dirty="0" smtClean="0"/>
          </a:p>
          <a:p>
            <a:r>
              <a:rPr lang="en-US" dirty="0" smtClean="0"/>
              <a:t>Revegetation of river banks and fencing</a:t>
            </a:r>
          </a:p>
          <a:p>
            <a:pPr lvl="2"/>
            <a:r>
              <a:rPr lang="en-US" dirty="0" smtClean="0"/>
              <a:t>Shade, bank stability, source of LWH</a:t>
            </a:r>
            <a:endParaRPr lang="en-AU" dirty="0" smtClean="0"/>
          </a:p>
          <a:p>
            <a:r>
              <a:rPr lang="en-US" dirty="0" smtClean="0"/>
              <a:t>Managing threats</a:t>
            </a:r>
          </a:p>
          <a:p>
            <a:pPr lvl="2"/>
            <a:r>
              <a:rPr lang="en-US" dirty="0" smtClean="0"/>
              <a:t>Screens on irrigation channels and pumps</a:t>
            </a:r>
          </a:p>
          <a:p>
            <a:pPr lvl="2"/>
            <a:r>
              <a:rPr lang="en-US" dirty="0" smtClean="0"/>
              <a:t>First time in Australia</a:t>
            </a:r>
          </a:p>
          <a:p>
            <a:r>
              <a:rPr lang="en-US" dirty="0" smtClean="0"/>
              <a:t>Long term socio-economic benefits</a:t>
            </a:r>
          </a:p>
          <a:p>
            <a:pPr lvl="2"/>
            <a:r>
              <a:rPr lang="en-US" dirty="0" smtClean="0"/>
              <a:t>Improved opportunities for recreational fishing</a:t>
            </a:r>
            <a:r>
              <a:rPr lang="en-AU" dirty="0" smtClean="0"/>
              <a:t>, tourism and local industry</a:t>
            </a:r>
            <a:endParaRPr lang="en-US" dirty="0" smtClean="0"/>
          </a:p>
          <a:p>
            <a:endParaRPr lang="en-AU" dirty="0"/>
          </a:p>
        </p:txBody>
      </p:sp>
      <p:sp>
        <p:nvSpPr>
          <p:cNvPr id="4" name="Slide Number Placeholder 3"/>
          <p:cNvSpPr>
            <a:spLocks noGrp="1"/>
          </p:cNvSpPr>
          <p:nvPr>
            <p:ph type="sldNum" sz="quarter" idx="10"/>
          </p:nvPr>
        </p:nvSpPr>
        <p:spPr/>
        <p:txBody>
          <a:bodyPr/>
          <a:lstStyle/>
          <a:p>
            <a:fld id="{61B9B385-CB27-449E-B5B7-D39633CF4449}" type="slidenum">
              <a:rPr lang="en-AU" smtClean="0"/>
              <a:t>7</a:t>
            </a:fld>
            <a:endParaRPr lang="en-AU"/>
          </a:p>
        </p:txBody>
      </p:sp>
    </p:spTree>
    <p:extLst>
      <p:ext uri="{BB962C8B-B14F-4D97-AF65-F5344CB8AC3E}">
        <p14:creationId xmlns:p14="http://schemas.microsoft.com/office/powerpoint/2010/main" val="320766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EWMPs developed in 2014/15.</a:t>
            </a:r>
            <a:r>
              <a:rPr lang="en-US" baseline="0" dirty="0" smtClean="0"/>
              <a:t> These will be used to inform the annual seasonal watering process.</a:t>
            </a:r>
            <a:endParaRPr lang="en-AU" dirty="0"/>
          </a:p>
        </p:txBody>
      </p:sp>
      <p:sp>
        <p:nvSpPr>
          <p:cNvPr id="4" name="Slide Number Placeholder 3"/>
          <p:cNvSpPr>
            <a:spLocks noGrp="1"/>
          </p:cNvSpPr>
          <p:nvPr>
            <p:ph type="sldNum" sz="quarter" idx="10"/>
          </p:nvPr>
        </p:nvSpPr>
        <p:spPr/>
        <p:txBody>
          <a:bodyPr/>
          <a:lstStyle/>
          <a:p>
            <a:pPr>
              <a:defRPr/>
            </a:pPr>
            <a:fld id="{F73F7334-9D9E-4ACA-AE92-7511D8CC3BD3}" type="slidenum">
              <a:rPr lang="en-US" smtClean="0"/>
              <a:pPr>
                <a:defRPr/>
              </a:pPr>
              <a:t>9</a:t>
            </a:fld>
            <a:endParaRPr lang="en-US"/>
          </a:p>
        </p:txBody>
      </p:sp>
    </p:spTree>
    <p:extLst>
      <p:ext uri="{BB962C8B-B14F-4D97-AF65-F5344CB8AC3E}">
        <p14:creationId xmlns:p14="http://schemas.microsoft.com/office/powerpoint/2010/main" val="142757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err="1" smtClean="0"/>
              <a:t>Im</a:t>
            </a:r>
            <a:r>
              <a:rPr lang="en-AU" dirty="0" smtClean="0"/>
              <a:t> Mark from VEWH, here to talk about an environmental flow delivered in the Loddon River / Pyramid Creek in April 2017</a:t>
            </a:r>
          </a:p>
          <a:p>
            <a:pPr marL="171450" indent="-171450">
              <a:buFont typeface="Arial" panose="020B0604020202020204" pitchFamily="34" charset="0"/>
              <a:buChar char="•"/>
            </a:pPr>
            <a:r>
              <a:rPr lang="en-AU" dirty="0" smtClean="0"/>
              <a:t>This could not be achieved without cooperation and </a:t>
            </a:r>
            <a:r>
              <a:rPr lang="en-AU" dirty="0" err="1" smtClean="0"/>
              <a:t>cordination</a:t>
            </a:r>
            <a:r>
              <a:rPr lang="en-AU" dirty="0" smtClean="0"/>
              <a:t> of many partners and for this flow they are:</a:t>
            </a:r>
          </a:p>
        </p:txBody>
      </p:sp>
      <p:sp>
        <p:nvSpPr>
          <p:cNvPr id="4" name="Slide Number Placeholder 3"/>
          <p:cNvSpPr>
            <a:spLocks noGrp="1"/>
          </p:cNvSpPr>
          <p:nvPr>
            <p:ph type="sldNum" sz="quarter" idx="10"/>
          </p:nvPr>
        </p:nvSpPr>
        <p:spPr/>
        <p:txBody>
          <a:bodyPr/>
          <a:lstStyle/>
          <a:p>
            <a:fld id="{E9B95891-353E-45C5-B760-7CDDD3AFE38C}" type="slidenum">
              <a:rPr lang="en-AU" smtClean="0"/>
              <a:t>14</a:t>
            </a:fld>
            <a:endParaRPr lang="en-AU" dirty="0"/>
          </a:p>
        </p:txBody>
      </p:sp>
    </p:spTree>
    <p:extLst>
      <p:ext uri="{BB962C8B-B14F-4D97-AF65-F5344CB8AC3E}">
        <p14:creationId xmlns:p14="http://schemas.microsoft.com/office/powerpoint/2010/main" val="86040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AU" dirty="0" smtClean="0"/>
              <a:t>Purpose of the flow to deliver a flow of 700 ML /day x 10 days at Kerang weir to attract fish from the Murray River into the Loddon River and the Pyramid Creek</a:t>
            </a:r>
          </a:p>
          <a:p>
            <a:pPr marL="171450" indent="-171450">
              <a:buFont typeface="Arial" panose="020B0604020202020204" pitchFamily="34" charset="0"/>
              <a:buChar char="•"/>
            </a:pPr>
            <a:r>
              <a:rPr lang="en-AU" dirty="0" smtClean="0"/>
              <a:t>Flow regime based on evidence from ARI that fish will migrate at 900 ML day, but this flow a bit more than we’d prefer to deliver so want to test at a lower rate and get  ARI track and trap tagged fish to demonstrate that fish will move and navigate the </a:t>
            </a:r>
            <a:r>
              <a:rPr lang="en-AU" dirty="0" err="1" smtClean="0"/>
              <a:t>varioius</a:t>
            </a:r>
            <a:r>
              <a:rPr lang="en-AU" dirty="0" smtClean="0"/>
              <a:t> </a:t>
            </a:r>
            <a:r>
              <a:rPr lang="en-AU" dirty="0" err="1" smtClean="0"/>
              <a:t>fishways</a:t>
            </a:r>
            <a:r>
              <a:rPr lang="en-AU" dirty="0" smtClean="0"/>
              <a:t> in the system</a:t>
            </a:r>
          </a:p>
          <a:p>
            <a:pPr lvl="0"/>
            <a:endParaRPr lang="en-AU" b="1" dirty="0" smtClean="0"/>
          </a:p>
        </p:txBody>
      </p:sp>
      <p:sp>
        <p:nvSpPr>
          <p:cNvPr id="4" name="Slide Number Placeholder 3"/>
          <p:cNvSpPr>
            <a:spLocks noGrp="1"/>
          </p:cNvSpPr>
          <p:nvPr>
            <p:ph type="sldNum" sz="quarter" idx="10"/>
          </p:nvPr>
        </p:nvSpPr>
        <p:spPr/>
        <p:txBody>
          <a:bodyPr/>
          <a:lstStyle/>
          <a:p>
            <a:pPr>
              <a:defRPr/>
            </a:pPr>
            <a:fld id="{F73F7334-9D9E-4ACA-AE92-7511D8CC3BD3}"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368764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Kerang Weir photo for scale</a:t>
            </a:r>
            <a:endParaRPr lang="en-AU" dirty="0"/>
          </a:p>
        </p:txBody>
      </p:sp>
      <p:sp>
        <p:nvSpPr>
          <p:cNvPr id="4" name="Slide Number Placeholder 3"/>
          <p:cNvSpPr>
            <a:spLocks noGrp="1"/>
          </p:cNvSpPr>
          <p:nvPr>
            <p:ph type="sldNum" sz="quarter" idx="10"/>
          </p:nvPr>
        </p:nvSpPr>
        <p:spPr/>
        <p:txBody>
          <a:bodyPr/>
          <a:lstStyle/>
          <a:p>
            <a:fld id="{E9B95891-353E-45C5-B760-7CDDD3AFE38C}" type="slidenum">
              <a:rPr lang="en-AU" smtClean="0"/>
              <a:t>16</a:t>
            </a:fld>
            <a:endParaRPr lang="en-AU" dirty="0"/>
          </a:p>
        </p:txBody>
      </p:sp>
    </p:spTree>
    <p:extLst>
      <p:ext uri="{BB962C8B-B14F-4D97-AF65-F5344CB8AC3E}">
        <p14:creationId xmlns:p14="http://schemas.microsoft.com/office/powerpoint/2010/main" val="76757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Highlight 4 key areas that create challenges and opportunities:</a:t>
            </a:r>
          </a:p>
          <a:p>
            <a:pPr marL="171450" indent="-171450">
              <a:buFont typeface="Arial" panose="020B0604020202020204" pitchFamily="34" charset="0"/>
              <a:buChar char="•"/>
            </a:pPr>
            <a:r>
              <a:rPr lang="en-AU" dirty="0" smtClean="0"/>
              <a:t>Flow coordination and water supply</a:t>
            </a:r>
          </a:p>
          <a:p>
            <a:pPr marL="171450" indent="-171450">
              <a:buFont typeface="Arial" panose="020B0604020202020204" pitchFamily="34" charset="0"/>
              <a:buChar char="•"/>
            </a:pPr>
            <a:r>
              <a:rPr lang="en-AU" dirty="0" smtClean="0"/>
              <a:t>Storage management and IA operations</a:t>
            </a:r>
          </a:p>
          <a:p>
            <a:pPr marL="171450" indent="-171450">
              <a:buFont typeface="Arial" panose="020B0604020202020204" pitchFamily="34" charset="0"/>
              <a:buChar char="•"/>
            </a:pPr>
            <a:r>
              <a:rPr lang="en-AU" dirty="0" smtClean="0"/>
              <a:t>Third party impacts</a:t>
            </a:r>
          </a:p>
          <a:p>
            <a:pPr marL="171450" indent="-171450">
              <a:buFont typeface="Arial" panose="020B0604020202020204" pitchFamily="34" charset="0"/>
              <a:buChar char="•"/>
            </a:pPr>
            <a:r>
              <a:rPr lang="en-AU" dirty="0" smtClean="0"/>
              <a:t>Water accounting</a:t>
            </a:r>
          </a:p>
        </p:txBody>
      </p:sp>
      <p:sp>
        <p:nvSpPr>
          <p:cNvPr id="4" name="Slide Number Placeholder 3"/>
          <p:cNvSpPr>
            <a:spLocks noGrp="1"/>
          </p:cNvSpPr>
          <p:nvPr>
            <p:ph type="sldNum" sz="quarter" idx="10"/>
          </p:nvPr>
        </p:nvSpPr>
        <p:spPr/>
        <p:txBody>
          <a:bodyPr/>
          <a:lstStyle/>
          <a:p>
            <a:fld id="{E9B95891-353E-45C5-B760-7CDDD3AFE38C}" type="slidenum">
              <a:rPr lang="en-AU" smtClean="0"/>
              <a:t>17</a:t>
            </a:fld>
            <a:endParaRPr lang="en-AU" dirty="0"/>
          </a:p>
        </p:txBody>
      </p:sp>
    </p:spTree>
    <p:extLst>
      <p:ext uri="{BB962C8B-B14F-4D97-AF65-F5344CB8AC3E}">
        <p14:creationId xmlns:p14="http://schemas.microsoft.com/office/powerpoint/2010/main" val="205624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4" y="365127"/>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4"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9"/>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19/09/2017</a:t>
            </a:fld>
            <a:endParaRPr lang="en-AU"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jpeg"/><Relationship Id="rId4" Type="http://schemas.openxmlformats.org/officeDocument/2006/relationships/image" Target="../media/image33.jpe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hyperlink" Target="mailto:phil.slessar@nccma.vic.gov.a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mark.toomey@vewh.vic.gov.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8373" y="6083811"/>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061" y="170688"/>
            <a:ext cx="2392679" cy="915731"/>
          </a:xfrm>
          <a:prstGeom prst="rect">
            <a:avLst/>
          </a:prstGeom>
        </p:spPr>
      </p:pic>
      <p:cxnSp>
        <p:nvCxnSpPr>
          <p:cNvPr id="11" name="Straight Connector 10"/>
          <p:cNvCxnSpPr/>
          <p:nvPr/>
        </p:nvCxnSpPr>
        <p:spPr>
          <a:xfrm flipV="1">
            <a:off x="220762" y="1113065"/>
            <a:ext cx="8564690" cy="3811"/>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7" y="6318958"/>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9" name="TextBox 8"/>
          <p:cNvSpPr txBox="1"/>
          <p:nvPr/>
        </p:nvSpPr>
        <p:spPr>
          <a:xfrm>
            <a:off x="7326085" y="304802"/>
            <a:ext cx="1158202" cy="646331"/>
          </a:xfrm>
          <a:prstGeom prst="rect">
            <a:avLst/>
          </a:prstGeom>
          <a:noFill/>
        </p:spPr>
        <p:txBody>
          <a:bodyPr wrap="none" rtlCol="0">
            <a:spAutoFit/>
          </a:bodyPr>
          <a:lstStyle/>
          <a:p>
            <a:r>
              <a:rPr lang="en-AU" dirty="0" smtClean="0"/>
              <a:t>Place your</a:t>
            </a:r>
          </a:p>
          <a:p>
            <a:r>
              <a:rPr lang="en-AU" dirty="0" smtClean="0"/>
              <a:t>logo here</a:t>
            </a:r>
            <a:endParaRPr lang="en-AU" dirty="0"/>
          </a:p>
        </p:txBody>
      </p:sp>
      <p:sp>
        <p:nvSpPr>
          <p:cNvPr id="2" name="Title 1"/>
          <p:cNvSpPr>
            <a:spLocks noGrp="1"/>
          </p:cNvSpPr>
          <p:nvPr>
            <p:ph type="ctrTitle"/>
          </p:nvPr>
        </p:nvSpPr>
        <p:spPr/>
        <p:txBody>
          <a:bodyPr>
            <a:normAutofit fontScale="90000"/>
          </a:bodyPr>
          <a:lstStyle/>
          <a:p>
            <a:r>
              <a:rPr lang="en-AU" b="1" dirty="0"/>
              <a:t>Flows, habitat, connectivity and cooperation</a:t>
            </a:r>
            <a:r>
              <a:rPr lang="en-AU" b="1" dirty="0" smtClean="0"/>
              <a:t>:</a:t>
            </a:r>
            <a:endParaRPr lang="en-AU" dirty="0"/>
          </a:p>
        </p:txBody>
      </p:sp>
      <p:sp>
        <p:nvSpPr>
          <p:cNvPr id="3" name="Subtitle 2"/>
          <p:cNvSpPr>
            <a:spLocks noGrp="1"/>
          </p:cNvSpPr>
          <p:nvPr>
            <p:ph type="subTitle" idx="1"/>
          </p:nvPr>
        </p:nvSpPr>
        <p:spPr/>
        <p:txBody>
          <a:bodyPr/>
          <a:lstStyle/>
          <a:p>
            <a:r>
              <a:rPr lang="en-AU" b="1" dirty="0"/>
              <a:t>recovering native fish in northern </a:t>
            </a:r>
            <a:r>
              <a:rPr lang="en-AU" b="1" dirty="0" smtClean="0"/>
              <a:t>Victoria</a:t>
            </a:r>
          </a:p>
          <a:p>
            <a:endParaRPr lang="en-AU" b="1" dirty="0"/>
          </a:p>
          <a:p>
            <a:r>
              <a:rPr lang="en-AU" dirty="0" smtClean="0"/>
              <a:t>Phil </a:t>
            </a:r>
            <a:r>
              <a:rPr lang="en-AU" dirty="0" err="1" smtClean="0"/>
              <a:t>Slessar</a:t>
            </a:r>
            <a:r>
              <a:rPr lang="en-AU" dirty="0" smtClean="0"/>
              <a:t> and Mark Toomey</a:t>
            </a:r>
            <a:endParaRPr lang="en-AU" b="1" dirty="0" smtClean="0"/>
          </a:p>
        </p:txBody>
      </p:sp>
      <p:pic>
        <p:nvPicPr>
          <p:cNvPr id="12" name="Picture 2" descr="http://sharepoint/8020/Corporate%20%20Management%20and%20Administration/Marketing%20and%20Communications/NCCMA%20Logo%20w%20Slogan%20colour%20-%20PNG%20VERSIO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97175" y="170691"/>
            <a:ext cx="2813465" cy="8962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J:\WSG-ACTIVE\VEWH\5_Relationships\Communications\IMAGES\Logos\VEWH\Water Holder Logo_Standard_CMYK mini.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47606" y="304799"/>
            <a:ext cx="1891700" cy="5913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09463" y="41622"/>
            <a:ext cx="1396359" cy="1025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9" y="387805"/>
            <a:ext cx="8456613" cy="539751"/>
          </a:xfrm>
        </p:spPr>
        <p:txBody>
          <a:bodyPr>
            <a:normAutofit fontScale="90000"/>
          </a:bodyPr>
          <a:lstStyle/>
          <a:p>
            <a:r>
              <a:rPr lang="en-US" dirty="0" smtClean="0"/>
              <a:t>Pyramid and </a:t>
            </a:r>
            <a:r>
              <a:rPr lang="en-US" dirty="0" err="1" smtClean="0"/>
              <a:t>Gunbower</a:t>
            </a:r>
            <a:r>
              <a:rPr lang="en-US" dirty="0" smtClean="0"/>
              <a:t> Creeks</a:t>
            </a:r>
            <a:endParaRPr lang="en-AU" dirty="0"/>
          </a:p>
        </p:txBody>
      </p:sp>
      <p:sp>
        <p:nvSpPr>
          <p:cNvPr id="3" name="Content Placeholder 2"/>
          <p:cNvSpPr>
            <a:spLocks noGrp="1"/>
          </p:cNvSpPr>
          <p:nvPr>
            <p:ph idx="1"/>
          </p:nvPr>
        </p:nvSpPr>
        <p:spPr>
          <a:xfrm>
            <a:off x="19425" y="1364499"/>
            <a:ext cx="5325874" cy="3261932"/>
          </a:xfrm>
        </p:spPr>
        <p:txBody>
          <a:bodyPr>
            <a:normAutofit/>
          </a:bodyPr>
          <a:lstStyle/>
          <a:p>
            <a:r>
              <a:rPr lang="en-US" sz="3200" dirty="0" smtClean="0"/>
              <a:t>Seasonally inverted flows</a:t>
            </a:r>
          </a:p>
          <a:p>
            <a:pPr lvl="1"/>
            <a:r>
              <a:rPr lang="en-US" sz="2800" dirty="0" smtClean="0"/>
              <a:t>Irrigation water delivered from spring to autumn (“irrigation season”)</a:t>
            </a:r>
          </a:p>
          <a:p>
            <a:pPr lvl="1"/>
            <a:r>
              <a:rPr lang="en-US" sz="2800" dirty="0" smtClean="0"/>
              <a:t>Cease to flow, habitat elements exposed at the wrong times</a:t>
            </a:r>
            <a:endParaRPr lang="en-US" dirty="0" smtClean="0"/>
          </a:p>
        </p:txBody>
      </p:sp>
      <p:pic>
        <p:nvPicPr>
          <p:cNvPr id="3074" name="Picture 2" descr="R:\Common\2008_2009 Projects\NVIRP EWPs\NVIRP Stage 2\Gunbower Lagoons\Gunbower Lagoons EWPs\Photo Points\Photos_Field Tour 17 and 18 June 2013\Gunbower Creek\DSCN062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45303" y="2137893"/>
            <a:ext cx="3697101" cy="277313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76204" y="5171050"/>
            <a:ext cx="8489989" cy="1039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Environmental flows can piggy-back on consumptive water to smooth out the hydrograph</a:t>
            </a:r>
            <a:endParaRPr lang="en-AU" dirty="0"/>
          </a:p>
        </p:txBody>
      </p:sp>
    </p:spTree>
    <p:extLst>
      <p:ext uri="{BB962C8B-B14F-4D97-AF65-F5344CB8AC3E}">
        <p14:creationId xmlns:p14="http://schemas.microsoft.com/office/powerpoint/2010/main" val="599397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8" y="1"/>
            <a:ext cx="7886700" cy="1325563"/>
          </a:xfrm>
        </p:spPr>
        <p:txBody>
          <a:bodyPr>
            <a:normAutofit/>
          </a:bodyPr>
          <a:lstStyle/>
          <a:p>
            <a:r>
              <a:rPr lang="en-US" sz="3600" dirty="0" smtClean="0"/>
              <a:t>Hydrology without environmental water</a:t>
            </a:r>
            <a:endParaRPr lang="en-AU" sz="3600" dirty="0"/>
          </a:p>
        </p:txBody>
      </p:sp>
      <p:sp>
        <p:nvSpPr>
          <p:cNvPr id="5" name="Content Placeholder 4"/>
          <p:cNvSpPr>
            <a:spLocks noGrp="1"/>
          </p:cNvSpPr>
          <p:nvPr>
            <p:ph idx="1"/>
          </p:nvPr>
        </p:nvSpPr>
        <p:spPr/>
        <p:txBody>
          <a:bodyPr/>
          <a:lstStyle/>
          <a:p>
            <a:endParaRPr lang="en-A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 y="1162738"/>
            <a:ext cx="9144001" cy="5695265"/>
          </a:xfrm>
          <a:prstGeom prst="rect">
            <a:avLst/>
          </a:prstGeom>
          <a:solidFill>
            <a:srgbClr val="FFFFFF"/>
          </a:solidFill>
          <a:ln>
            <a:noFill/>
          </a:ln>
          <a:effectLst/>
        </p:spPr>
      </p:pic>
      <p:sp>
        <p:nvSpPr>
          <p:cNvPr id="7" name="TextBox 2"/>
          <p:cNvSpPr txBox="1">
            <a:spLocks noChangeArrowheads="1"/>
          </p:cNvSpPr>
          <p:nvPr/>
        </p:nvSpPr>
        <p:spPr bwMode="auto">
          <a:xfrm>
            <a:off x="2539530" y="1720059"/>
            <a:ext cx="236537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1700" b="1" dirty="0" smtClean="0">
                <a:solidFill>
                  <a:srgbClr val="FF0000"/>
                </a:solidFill>
              </a:rPr>
              <a:t>Rapid and extreme flow and water level fluctuations</a:t>
            </a:r>
            <a:endParaRPr lang="en-AU" altLang="en-US" sz="1700" b="1" dirty="0">
              <a:solidFill>
                <a:srgbClr val="FF0000"/>
              </a:solidFill>
            </a:endParaRPr>
          </a:p>
        </p:txBody>
      </p:sp>
    </p:spTree>
    <p:extLst>
      <p:ext uri="{BB962C8B-B14F-4D97-AF65-F5344CB8AC3E}">
        <p14:creationId xmlns:p14="http://schemas.microsoft.com/office/powerpoint/2010/main" val="3318540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Spawning and survival fish hydrograph</a:t>
            </a:r>
            <a:endParaRPr lang="en-AU" dirty="0"/>
          </a:p>
        </p:txBody>
      </p:sp>
      <p:pic>
        <p:nvPicPr>
          <p:cNvPr id="5" name="Picture 4"/>
          <p:cNvPicPr/>
          <p:nvPr/>
        </p:nvPicPr>
        <p:blipFill>
          <a:blip r:embed="rId2">
            <a:extLst>
              <a:ext uri="{28A0092B-C50C-407E-A947-70E740481C1C}">
                <a14:useLocalDpi xmlns:a14="http://schemas.microsoft.com/office/drawing/2010/main"/>
              </a:ext>
            </a:extLst>
          </a:blip>
          <a:srcRect/>
          <a:stretch>
            <a:fillRect/>
          </a:stretch>
        </p:blipFill>
        <p:spPr bwMode="auto">
          <a:xfrm>
            <a:off x="1045845" y="1664971"/>
            <a:ext cx="6461760" cy="4061460"/>
          </a:xfrm>
          <a:prstGeom prst="rect">
            <a:avLst/>
          </a:prstGeom>
          <a:noFill/>
        </p:spPr>
      </p:pic>
      <p:grpSp>
        <p:nvGrpSpPr>
          <p:cNvPr id="32" name="Group 31"/>
          <p:cNvGrpSpPr/>
          <p:nvPr/>
        </p:nvGrpSpPr>
        <p:grpSpPr>
          <a:xfrm>
            <a:off x="1524004" y="2181224"/>
            <a:ext cx="1714501" cy="904875"/>
            <a:chOff x="1524000" y="2181225"/>
            <a:chExt cx="1714501" cy="904874"/>
          </a:xfrm>
        </p:grpSpPr>
        <p:sp>
          <p:nvSpPr>
            <p:cNvPr id="6" name="Rectangle 5"/>
            <p:cNvSpPr/>
            <p:nvPr/>
          </p:nvSpPr>
          <p:spPr>
            <a:xfrm>
              <a:off x="1524000" y="2181225"/>
              <a:ext cx="1371600" cy="60960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Movement &amp; mating</a:t>
              </a:r>
              <a:endParaRPr lang="en-AU" dirty="0">
                <a:solidFill>
                  <a:schemeClr val="tx1"/>
                </a:solidFill>
              </a:endParaRPr>
            </a:p>
          </p:txBody>
        </p:sp>
        <p:cxnSp>
          <p:nvCxnSpPr>
            <p:cNvPr id="12" name="Elbow Connector 11"/>
            <p:cNvCxnSpPr>
              <a:stCxn id="6" idx="2"/>
            </p:cNvCxnSpPr>
            <p:nvPr/>
          </p:nvCxnSpPr>
          <p:spPr>
            <a:xfrm rot="16200000" flipH="1">
              <a:off x="2576513" y="2424112"/>
              <a:ext cx="295275" cy="1028700"/>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3838575" y="2571751"/>
            <a:ext cx="1371600" cy="1123951"/>
            <a:chOff x="3838575" y="2571750"/>
            <a:chExt cx="1371600" cy="1123950"/>
          </a:xfrm>
        </p:grpSpPr>
        <p:sp>
          <p:nvSpPr>
            <p:cNvPr id="8" name="Rectangle 7"/>
            <p:cNvSpPr/>
            <p:nvPr/>
          </p:nvSpPr>
          <p:spPr>
            <a:xfrm>
              <a:off x="3838575" y="3086100"/>
              <a:ext cx="1371600" cy="60960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Spawning/ nesting</a:t>
              </a:r>
              <a:endParaRPr lang="en-AU" dirty="0">
                <a:solidFill>
                  <a:schemeClr val="tx1"/>
                </a:solidFill>
              </a:endParaRPr>
            </a:p>
          </p:txBody>
        </p:sp>
        <p:cxnSp>
          <p:nvCxnSpPr>
            <p:cNvPr id="15" name="Straight Arrow Connector 14"/>
            <p:cNvCxnSpPr>
              <a:stCxn id="8" idx="0"/>
            </p:cNvCxnSpPr>
            <p:nvPr/>
          </p:nvCxnSpPr>
          <p:spPr>
            <a:xfrm flipV="1">
              <a:off x="4524375" y="2571750"/>
              <a:ext cx="0" cy="514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524501" y="1962153"/>
            <a:ext cx="1762124" cy="733425"/>
            <a:chOff x="5524501" y="1962150"/>
            <a:chExt cx="1762124" cy="733425"/>
          </a:xfrm>
        </p:grpSpPr>
        <p:sp>
          <p:nvSpPr>
            <p:cNvPr id="9" name="Rectangle 8"/>
            <p:cNvSpPr/>
            <p:nvPr/>
          </p:nvSpPr>
          <p:spPr>
            <a:xfrm>
              <a:off x="5915025" y="1962150"/>
              <a:ext cx="1371600" cy="60960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Larval survival</a:t>
              </a:r>
              <a:endParaRPr lang="en-AU" dirty="0">
                <a:solidFill>
                  <a:schemeClr val="tx1"/>
                </a:solidFill>
              </a:endParaRPr>
            </a:p>
          </p:txBody>
        </p:sp>
        <p:cxnSp>
          <p:nvCxnSpPr>
            <p:cNvPr id="17" name="Elbow Connector 16"/>
            <p:cNvCxnSpPr/>
            <p:nvPr/>
          </p:nvCxnSpPr>
          <p:spPr>
            <a:xfrm rot="5400000">
              <a:off x="5505451" y="2286000"/>
              <a:ext cx="428625" cy="390525"/>
            </a:xfrm>
            <a:prstGeom prst="bentConnector3">
              <a:avLst>
                <a:gd name="adj1" fmla="val -333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5915025" y="3606800"/>
            <a:ext cx="1371600" cy="1044576"/>
            <a:chOff x="5915025" y="3606800"/>
            <a:chExt cx="1371600" cy="1044576"/>
          </a:xfrm>
        </p:grpSpPr>
        <p:sp>
          <p:nvSpPr>
            <p:cNvPr id="10" name="Rectangle 9"/>
            <p:cNvSpPr/>
            <p:nvPr/>
          </p:nvSpPr>
          <p:spPr>
            <a:xfrm>
              <a:off x="5915025" y="4041776"/>
              <a:ext cx="1371600" cy="60960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Over winter survival</a:t>
              </a:r>
              <a:endParaRPr lang="en-AU" dirty="0">
                <a:solidFill>
                  <a:schemeClr val="tx1"/>
                </a:solidFill>
              </a:endParaRPr>
            </a:p>
          </p:txBody>
        </p:sp>
        <p:cxnSp>
          <p:nvCxnSpPr>
            <p:cNvPr id="28" name="Straight Arrow Connector 27"/>
            <p:cNvCxnSpPr>
              <a:stCxn id="10" idx="0"/>
            </p:cNvCxnSpPr>
            <p:nvPr/>
          </p:nvCxnSpPr>
          <p:spPr>
            <a:xfrm flipV="1">
              <a:off x="6600825" y="3606800"/>
              <a:ext cx="0" cy="4349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457325" y="3824288"/>
            <a:ext cx="1371600" cy="827088"/>
            <a:chOff x="5915025" y="3824288"/>
            <a:chExt cx="1371600" cy="827088"/>
          </a:xfrm>
        </p:grpSpPr>
        <p:sp>
          <p:nvSpPr>
            <p:cNvPr id="21" name="Rectangle 20"/>
            <p:cNvSpPr/>
            <p:nvPr/>
          </p:nvSpPr>
          <p:spPr>
            <a:xfrm>
              <a:off x="5915025" y="4041776"/>
              <a:ext cx="1371600" cy="60960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Over winter survival</a:t>
              </a:r>
              <a:endParaRPr lang="en-AU" dirty="0">
                <a:solidFill>
                  <a:schemeClr val="tx1"/>
                </a:solidFill>
              </a:endParaRPr>
            </a:p>
          </p:txBody>
        </p:sp>
        <p:cxnSp>
          <p:nvCxnSpPr>
            <p:cNvPr id="22" name="Straight Arrow Connector 21"/>
            <p:cNvCxnSpPr>
              <a:stCxn id="21" idx="0"/>
            </p:cNvCxnSpPr>
            <p:nvPr/>
          </p:nvCxnSpPr>
          <p:spPr>
            <a:xfrm flipV="1">
              <a:off x="6600825" y="3824288"/>
              <a:ext cx="0" cy="217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93419" y="5902460"/>
            <a:ext cx="8941724" cy="369332"/>
          </a:xfrm>
          <a:prstGeom prst="rect">
            <a:avLst/>
          </a:prstGeom>
          <a:noFill/>
        </p:spPr>
        <p:txBody>
          <a:bodyPr wrap="square" rtlCol="0">
            <a:spAutoFit/>
          </a:bodyPr>
          <a:lstStyle/>
          <a:p>
            <a:pPr algn="ctr"/>
            <a:r>
              <a:rPr lang="en-US" b="1" dirty="0" smtClean="0"/>
              <a:t>Monitoring shows Murray cod age cohorts corresponding to the delivery of the hydrograph</a:t>
            </a:r>
            <a:endParaRPr lang="en-AU" b="1" dirty="0"/>
          </a:p>
        </p:txBody>
      </p:sp>
    </p:spTree>
    <p:extLst>
      <p:ext uri="{BB962C8B-B14F-4D97-AF65-F5344CB8AC3E}">
        <p14:creationId xmlns:p14="http://schemas.microsoft.com/office/powerpoint/2010/main" val="168492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12" y="414749"/>
            <a:ext cx="7886700" cy="1325563"/>
          </a:xfrm>
        </p:spPr>
        <p:txBody>
          <a:bodyPr/>
          <a:lstStyle/>
          <a:p>
            <a:r>
              <a:rPr lang="en-US" dirty="0" smtClean="0"/>
              <a:t>Migration fish hydrograph</a:t>
            </a:r>
            <a:endParaRPr lang="en-AU" dirty="0"/>
          </a:p>
        </p:txBody>
      </p:sp>
      <p:grpSp>
        <p:nvGrpSpPr>
          <p:cNvPr id="8" name="Group 7"/>
          <p:cNvGrpSpPr/>
          <p:nvPr/>
        </p:nvGrpSpPr>
        <p:grpSpPr>
          <a:xfrm>
            <a:off x="1288380" y="1871759"/>
            <a:ext cx="6381135" cy="3837596"/>
            <a:chOff x="1160206" y="1985406"/>
            <a:chExt cx="6056670" cy="3592500"/>
          </a:xfrm>
        </p:grpSpPr>
        <p:grpSp>
          <p:nvGrpSpPr>
            <p:cNvPr id="4" name="Group 3"/>
            <p:cNvGrpSpPr/>
            <p:nvPr/>
          </p:nvGrpSpPr>
          <p:grpSpPr>
            <a:xfrm>
              <a:off x="1160206" y="1985406"/>
              <a:ext cx="6056670" cy="3592500"/>
              <a:chOff x="1160206" y="1405302"/>
              <a:chExt cx="6056670" cy="359250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60206" y="1405302"/>
                <a:ext cx="6056670" cy="3592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240594" y="4522832"/>
                <a:ext cx="1064344" cy="345744"/>
              </a:xfrm>
              <a:prstGeom prst="rect">
                <a:avLst/>
              </a:prstGeom>
              <a:noFill/>
            </p:spPr>
            <p:txBody>
              <a:bodyPr wrap="square" rtlCol="0">
                <a:spAutoFit/>
              </a:bodyPr>
              <a:lstStyle/>
              <a:p>
                <a:pPr algn="ctr"/>
                <a:r>
                  <a:rPr lang="en-US" dirty="0" smtClean="0"/>
                  <a:t>Autumn</a:t>
                </a:r>
                <a:endParaRPr lang="en-AU" dirty="0"/>
              </a:p>
            </p:txBody>
          </p:sp>
          <p:sp>
            <p:nvSpPr>
              <p:cNvPr id="9" name="TextBox 8"/>
              <p:cNvSpPr txBox="1"/>
              <p:nvPr/>
            </p:nvSpPr>
            <p:spPr>
              <a:xfrm>
                <a:off x="2529544" y="4522834"/>
                <a:ext cx="870111" cy="345744"/>
              </a:xfrm>
              <a:prstGeom prst="rect">
                <a:avLst/>
              </a:prstGeom>
              <a:noFill/>
            </p:spPr>
            <p:txBody>
              <a:bodyPr wrap="square" rtlCol="0">
                <a:spAutoFit/>
              </a:bodyPr>
              <a:lstStyle/>
              <a:p>
                <a:pPr algn="ctr"/>
                <a:r>
                  <a:rPr lang="en-US" dirty="0" smtClean="0"/>
                  <a:t>Spring</a:t>
                </a:r>
                <a:endParaRPr lang="en-AU" dirty="0"/>
              </a:p>
            </p:txBody>
          </p:sp>
        </p:grpSp>
        <p:sp>
          <p:nvSpPr>
            <p:cNvPr id="5" name="Rectangle 4"/>
            <p:cNvSpPr/>
            <p:nvPr/>
          </p:nvSpPr>
          <p:spPr>
            <a:xfrm>
              <a:off x="5087602" y="4205397"/>
              <a:ext cx="1347021" cy="653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Movement &amp; dispersal</a:t>
              </a:r>
              <a:endParaRPr lang="en-AU" dirty="0" smtClean="0">
                <a:solidFill>
                  <a:schemeClr val="tx1"/>
                </a:solidFill>
              </a:endParaRPr>
            </a:p>
          </p:txBody>
        </p:sp>
        <p:sp>
          <p:nvSpPr>
            <p:cNvPr id="12" name="Rectangle 11"/>
            <p:cNvSpPr/>
            <p:nvPr/>
          </p:nvSpPr>
          <p:spPr>
            <a:xfrm>
              <a:off x="2291090" y="4068020"/>
              <a:ext cx="1347021"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Movement &amp; breeding</a:t>
              </a:r>
              <a:endParaRPr lang="en-AU" dirty="0" smtClean="0">
                <a:solidFill>
                  <a:schemeClr val="tx1"/>
                </a:solidFill>
              </a:endParaRPr>
            </a:p>
          </p:txBody>
        </p:sp>
        <p:sp>
          <p:nvSpPr>
            <p:cNvPr id="7" name="Rectangle 6"/>
            <p:cNvSpPr/>
            <p:nvPr/>
          </p:nvSpPr>
          <p:spPr>
            <a:xfrm>
              <a:off x="3480630" y="4070539"/>
              <a:ext cx="1759963" cy="432180"/>
            </a:xfrm>
            <a:prstGeom prst="rect">
              <a:avLst/>
            </a:prstGeom>
          </p:spPr>
          <p:txBody>
            <a:bodyPr wrap="square">
              <a:spAutoFit/>
            </a:bodyPr>
            <a:lstStyle/>
            <a:p>
              <a:pPr algn="ctr"/>
              <a:r>
                <a:rPr lang="en-US" sz="1200" dirty="0"/>
                <a:t>Maintain adequate water depth for survival</a:t>
              </a:r>
              <a:endParaRPr lang="en-AU" sz="1200" dirty="0"/>
            </a:p>
          </p:txBody>
        </p:sp>
      </p:grpSp>
    </p:spTree>
    <p:extLst>
      <p:ext uri="{BB962C8B-B14F-4D97-AF65-F5344CB8AC3E}">
        <p14:creationId xmlns:p14="http://schemas.microsoft.com/office/powerpoint/2010/main" val="2220663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703"/>
            <a:ext cx="9144000" cy="1325563"/>
          </a:xfrm>
        </p:spPr>
        <p:txBody>
          <a:bodyPr>
            <a:normAutofit/>
          </a:bodyPr>
          <a:lstStyle/>
          <a:p>
            <a:pPr algn="ctr"/>
            <a:r>
              <a:rPr lang="en-AU" sz="3600" b="1" dirty="0" smtClean="0"/>
              <a:t>Loddon River-Pyramid Creek environmental flow</a:t>
            </a:r>
            <a:endParaRPr lang="en-AU" sz="3600" b="1" dirty="0"/>
          </a:p>
        </p:txBody>
      </p:sp>
      <p:pic>
        <p:nvPicPr>
          <p:cNvPr id="2050" name="Picture 2" descr="J:\WSG-ACTIVE\VEWH\5_Relationships\Communications\IMAGES\PHOTOS\4 Northern Region\6 Loddon system\2013 Pyramid Ck - by NCCMA (Bree Bissett)\PC_PH3DS_9-11-12 - Bree Bisset NCCM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8555" y="1236616"/>
            <a:ext cx="3703524" cy="27776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6" name="Picture 2" descr="J:\WSG-ACTIVE\VEWH\5_Relationships\Communications\IMAGES\PHOTOS\4 Northern Region\6 Loddon system\2015 Loddon high flow\01Reserve DS Serp Weir us 26 Aug 2015a.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1276" y="1236614"/>
            <a:ext cx="3703524" cy="27776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38194" y="4014259"/>
            <a:ext cx="2104219" cy="369332"/>
          </a:xfrm>
          <a:prstGeom prst="rect">
            <a:avLst/>
          </a:prstGeom>
          <a:noFill/>
        </p:spPr>
        <p:txBody>
          <a:bodyPr wrap="square" rtlCol="0">
            <a:spAutoFit/>
          </a:bodyPr>
          <a:lstStyle/>
          <a:p>
            <a:r>
              <a:rPr lang="en-AU" b="1" dirty="0" smtClean="0"/>
              <a:t>Pyramid Creek</a:t>
            </a:r>
            <a:endParaRPr lang="en-AU" b="1" dirty="0"/>
          </a:p>
        </p:txBody>
      </p:sp>
      <p:sp>
        <p:nvSpPr>
          <p:cNvPr id="6" name="TextBox 5"/>
          <p:cNvSpPr txBox="1"/>
          <p:nvPr/>
        </p:nvSpPr>
        <p:spPr>
          <a:xfrm>
            <a:off x="5811064" y="4014259"/>
            <a:ext cx="2508477" cy="369332"/>
          </a:xfrm>
          <a:prstGeom prst="rect">
            <a:avLst/>
          </a:prstGeom>
          <a:noFill/>
        </p:spPr>
        <p:txBody>
          <a:bodyPr wrap="square" rtlCol="0">
            <a:spAutoFit/>
          </a:bodyPr>
          <a:lstStyle/>
          <a:p>
            <a:r>
              <a:rPr lang="en-AU" b="1" dirty="0" smtClean="0"/>
              <a:t>Loddon River</a:t>
            </a:r>
            <a:endParaRPr lang="en-AU" b="1" dirty="0"/>
          </a:p>
        </p:txBody>
      </p:sp>
      <p:pic>
        <p:nvPicPr>
          <p:cNvPr id="7" name="Picture 3" descr="J:\WSG-ACTIVE\VEWH\5_Relationships\Communications\IMAGES\Logos\VEWH\Water Holder Logo_Standard_CMYK mini.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55118" y="4405099"/>
            <a:ext cx="2915839" cy="91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harepoint/8020/Corporate%20%20Management%20and%20Administration/Marketing%20and%20Communications/NCCMA%20Logo%20w%20Slogan%20colour%20-%20PNG%20VERSION.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3301" y="4426607"/>
            <a:ext cx="3149112" cy="915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1585" y="5655834"/>
            <a:ext cx="3016529" cy="935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59302" y="5443925"/>
            <a:ext cx="1851762" cy="1359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6777" y="5427330"/>
            <a:ext cx="2637064" cy="124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981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unbower-Kow-Loddon diagram_FINA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6196"/>
            <a:ext cx="9586064" cy="7084196"/>
          </a:xfrm>
          <a:prstGeom prst="rect">
            <a:avLst/>
          </a:prstGeom>
        </p:spPr>
      </p:pic>
      <p:sp>
        <p:nvSpPr>
          <p:cNvPr id="2" name="Title 1"/>
          <p:cNvSpPr>
            <a:spLocks noGrp="1"/>
          </p:cNvSpPr>
          <p:nvPr>
            <p:ph type="title"/>
          </p:nvPr>
        </p:nvSpPr>
        <p:spPr>
          <a:xfrm>
            <a:off x="358775" y="500218"/>
            <a:ext cx="8456613" cy="539750"/>
          </a:xfrm>
        </p:spPr>
        <p:txBody>
          <a:bodyPr>
            <a:normAutofit fontScale="90000"/>
          </a:bodyPr>
          <a:lstStyle/>
          <a:p>
            <a:r>
              <a:rPr lang="en-US" dirty="0" smtClean="0"/>
              <a:t/>
            </a:r>
            <a:br>
              <a:rPr lang="en-US" dirty="0" smtClean="0"/>
            </a:br>
            <a:endParaRPr lang="en-AU" dirty="0">
              <a:solidFill>
                <a:schemeClr val="bg1"/>
              </a:solidFill>
            </a:endParaRPr>
          </a:p>
        </p:txBody>
      </p:sp>
      <p:sp>
        <p:nvSpPr>
          <p:cNvPr id="4" name="TextBox 3"/>
          <p:cNvSpPr txBox="1"/>
          <p:nvPr/>
        </p:nvSpPr>
        <p:spPr>
          <a:xfrm>
            <a:off x="311824" y="332269"/>
            <a:ext cx="4852610" cy="646331"/>
          </a:xfrm>
          <a:prstGeom prst="rect">
            <a:avLst/>
          </a:prstGeom>
          <a:noFill/>
        </p:spPr>
        <p:txBody>
          <a:bodyPr wrap="none" rtlCol="0">
            <a:spAutoFit/>
          </a:bodyPr>
          <a:lstStyle/>
          <a:p>
            <a:pPr eaLnBrk="0" hangingPunct="0"/>
            <a:r>
              <a:rPr lang="en-US" sz="3600" dirty="0" smtClean="0">
                <a:solidFill>
                  <a:prstClr val="white"/>
                </a:solidFill>
                <a:latin typeface="Arial"/>
                <a:ea typeface="ＭＳ Ｐゴシック" pitchFamily="-111" charset="-128"/>
                <a:cs typeface="ＭＳ Ｐゴシック" pitchFamily="-111" charset="-128"/>
              </a:rPr>
              <a:t>Where is the highway?</a:t>
            </a:r>
            <a:endParaRPr lang="en-AU" sz="3600" dirty="0" smtClean="0">
              <a:solidFill>
                <a:prstClr val="white"/>
              </a:solidFill>
              <a:latin typeface="Arial"/>
              <a:ea typeface="ＭＳ Ｐゴシック" pitchFamily="-111" charset="-128"/>
              <a:cs typeface="ＭＳ Ｐゴシック" pitchFamily="-111" charset="-128"/>
            </a:endParaRPr>
          </a:p>
        </p:txBody>
      </p:sp>
      <p:sp>
        <p:nvSpPr>
          <p:cNvPr id="19" name="Rectangle 18"/>
          <p:cNvSpPr/>
          <p:nvPr/>
        </p:nvSpPr>
        <p:spPr>
          <a:xfrm>
            <a:off x="3495996" y="3790076"/>
            <a:ext cx="360306" cy="2913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prstClr val="white"/>
              </a:solidFill>
            </a:endParaRPr>
          </a:p>
        </p:txBody>
      </p:sp>
      <p:grpSp>
        <p:nvGrpSpPr>
          <p:cNvPr id="6" name="Group 37"/>
          <p:cNvGrpSpPr/>
          <p:nvPr/>
        </p:nvGrpSpPr>
        <p:grpSpPr>
          <a:xfrm>
            <a:off x="3316375" y="5105612"/>
            <a:ext cx="1710725" cy="1166365"/>
            <a:chOff x="3316375" y="5105612"/>
            <a:chExt cx="1710725" cy="1166365"/>
          </a:xfrm>
        </p:grpSpPr>
        <p:sp>
          <p:nvSpPr>
            <p:cNvPr id="22" name="TextBox 21"/>
            <p:cNvSpPr txBox="1"/>
            <p:nvPr/>
          </p:nvSpPr>
          <p:spPr>
            <a:xfrm>
              <a:off x="3316375" y="5902645"/>
              <a:ext cx="1710725" cy="369332"/>
            </a:xfrm>
            <a:prstGeom prst="rect">
              <a:avLst/>
            </a:prstGeom>
            <a:solidFill>
              <a:schemeClr val="tx1">
                <a:lumMod val="75000"/>
                <a:lumOff val="2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solidFill>
                    <a:prstClr val="white"/>
                  </a:solidFill>
                </a:rPr>
                <a:t>Pyramid Creek</a:t>
              </a:r>
              <a:endParaRPr lang="en-AU" dirty="0">
                <a:solidFill>
                  <a:prstClr val="white"/>
                </a:solidFill>
              </a:endParaRPr>
            </a:p>
          </p:txBody>
        </p:sp>
        <p:cxnSp>
          <p:nvCxnSpPr>
            <p:cNvPr id="24" name="Straight Arrow Connector 23"/>
            <p:cNvCxnSpPr/>
            <p:nvPr/>
          </p:nvCxnSpPr>
          <p:spPr>
            <a:xfrm flipV="1">
              <a:off x="4419088" y="5105612"/>
              <a:ext cx="552413" cy="797033"/>
            </a:xfrm>
            <a:prstGeom prst="straightConnector1">
              <a:avLst/>
            </a:prstGeom>
            <a:ln w="25400">
              <a:solidFill>
                <a:schemeClr val="tx1">
                  <a:lumMod val="65000"/>
                  <a:lumOff val="35000"/>
                </a:schemeClr>
              </a:solidFill>
              <a:tailEnd type="arrow"/>
            </a:ln>
          </p:spPr>
          <p:style>
            <a:lnRef idx="2">
              <a:schemeClr val="accent2"/>
            </a:lnRef>
            <a:fillRef idx="0">
              <a:schemeClr val="accent2"/>
            </a:fillRef>
            <a:effectRef idx="1">
              <a:schemeClr val="accent2"/>
            </a:effectRef>
            <a:fontRef idx="minor">
              <a:schemeClr val="tx1"/>
            </a:fontRef>
          </p:style>
        </p:cxnSp>
      </p:grpSp>
      <p:sp>
        <p:nvSpPr>
          <p:cNvPr id="36" name="TextBox 35"/>
          <p:cNvSpPr txBox="1"/>
          <p:nvPr/>
        </p:nvSpPr>
        <p:spPr>
          <a:xfrm>
            <a:off x="92015" y="4673596"/>
            <a:ext cx="1850571" cy="36933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err="1" smtClean="0">
                <a:solidFill>
                  <a:prstClr val="white"/>
                </a:solidFill>
              </a:rPr>
              <a:t>Loddon</a:t>
            </a:r>
            <a:r>
              <a:rPr lang="en-US" dirty="0" smtClean="0">
                <a:solidFill>
                  <a:prstClr val="white"/>
                </a:solidFill>
              </a:rPr>
              <a:t> River</a:t>
            </a:r>
            <a:endParaRPr lang="en-AU" dirty="0">
              <a:solidFill>
                <a:prstClr val="white"/>
              </a:solidFill>
            </a:endParaRPr>
          </a:p>
        </p:txBody>
      </p:sp>
      <p:cxnSp>
        <p:nvCxnSpPr>
          <p:cNvPr id="37" name="Straight Arrow Connector 36"/>
          <p:cNvCxnSpPr>
            <a:stCxn id="36" idx="3"/>
          </p:cNvCxnSpPr>
          <p:nvPr/>
        </p:nvCxnSpPr>
        <p:spPr>
          <a:xfrm flipV="1">
            <a:off x="1942586" y="4582886"/>
            <a:ext cx="1733563" cy="275376"/>
          </a:xfrm>
          <a:prstGeom prst="straightConnector1">
            <a:avLst/>
          </a:prstGeom>
          <a:ln w="25400">
            <a:solidFill>
              <a:schemeClr val="accent6"/>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Connector 45"/>
          <p:cNvCxnSpPr/>
          <p:nvPr/>
        </p:nvCxnSpPr>
        <p:spPr>
          <a:xfrm>
            <a:off x="3727354" y="3790075"/>
            <a:ext cx="90077" cy="291387"/>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2015" y="2778487"/>
            <a:ext cx="133107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err="1" smtClean="0">
                <a:solidFill>
                  <a:prstClr val="white"/>
                </a:solidFill>
              </a:rPr>
              <a:t>Kerang</a:t>
            </a:r>
            <a:r>
              <a:rPr lang="en-US" dirty="0" smtClean="0">
                <a:solidFill>
                  <a:prstClr val="white"/>
                </a:solidFill>
              </a:rPr>
              <a:t> Weir</a:t>
            </a:r>
            <a:endParaRPr lang="en-AU" dirty="0">
              <a:solidFill>
                <a:prstClr val="white"/>
              </a:solidFill>
            </a:endParaRPr>
          </a:p>
        </p:txBody>
      </p:sp>
      <p:cxnSp>
        <p:nvCxnSpPr>
          <p:cNvPr id="52" name="Straight Arrow Connector 51"/>
          <p:cNvCxnSpPr>
            <a:stCxn id="50" idx="3"/>
          </p:cNvCxnSpPr>
          <p:nvPr/>
        </p:nvCxnSpPr>
        <p:spPr>
          <a:xfrm>
            <a:off x="1423085" y="2963153"/>
            <a:ext cx="2394346" cy="575350"/>
          </a:xfrm>
          <a:prstGeom prst="straightConnector1">
            <a:avLst/>
          </a:prstGeom>
          <a:ln w="25400">
            <a:tailEnd type="arrow"/>
          </a:ln>
        </p:spPr>
        <p:style>
          <a:lnRef idx="2">
            <a:schemeClr val="accent2"/>
          </a:lnRef>
          <a:fillRef idx="0">
            <a:schemeClr val="accent2"/>
          </a:fillRef>
          <a:effectRef idx="1">
            <a:schemeClr val="accent2"/>
          </a:effectRef>
          <a:fontRef idx="minor">
            <a:schemeClr val="tx1"/>
          </a:fontRef>
        </p:style>
      </p:cxnSp>
      <p:sp>
        <p:nvSpPr>
          <p:cNvPr id="39" name="TextBox 38"/>
          <p:cNvSpPr txBox="1"/>
          <p:nvPr/>
        </p:nvSpPr>
        <p:spPr>
          <a:xfrm>
            <a:off x="5027100" y="793934"/>
            <a:ext cx="1450975" cy="369332"/>
          </a:xfrm>
          <a:prstGeom prst="rect">
            <a:avLst/>
          </a:prstGeom>
          <a:solidFill>
            <a:schemeClr val="accent1"/>
          </a:solidFill>
          <a:ln>
            <a:solidFill>
              <a:schemeClr val="accent5"/>
            </a:solid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solidFill>
                  <a:prstClr val="white"/>
                </a:solidFill>
              </a:rPr>
              <a:t>Murray  River</a:t>
            </a:r>
            <a:endParaRPr lang="en-AU" dirty="0">
              <a:solidFill>
                <a:prstClr val="white"/>
              </a:solidFill>
            </a:endParaRPr>
          </a:p>
        </p:txBody>
      </p:sp>
      <p:cxnSp>
        <p:nvCxnSpPr>
          <p:cNvPr id="40" name="Straight Arrow Connector 39"/>
          <p:cNvCxnSpPr>
            <a:stCxn id="39" idx="1"/>
          </p:cNvCxnSpPr>
          <p:nvPr/>
        </p:nvCxnSpPr>
        <p:spPr>
          <a:xfrm flipH="1">
            <a:off x="2928258" y="978600"/>
            <a:ext cx="2098842" cy="0"/>
          </a:xfrm>
          <a:prstGeom prst="straightConnector1">
            <a:avLst/>
          </a:prstGeom>
          <a:ln w="25400">
            <a:solidFill>
              <a:schemeClr val="accent1"/>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7237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705"/>
            <a:ext cx="9144000" cy="1325563"/>
          </a:xfrm>
        </p:spPr>
        <p:txBody>
          <a:bodyPr>
            <a:normAutofit/>
          </a:bodyPr>
          <a:lstStyle/>
          <a:p>
            <a:pPr algn="ctr"/>
            <a:r>
              <a:rPr lang="en-AU" b="1" dirty="0" smtClean="0"/>
              <a:t>Kerang Weir </a:t>
            </a:r>
            <a:endParaRPr lang="en-AU" b="1" dirty="0"/>
          </a:p>
        </p:txBody>
      </p:sp>
      <p:sp>
        <p:nvSpPr>
          <p:cNvPr id="3" name="AutoShape 2" descr="Image result for kerang weir"/>
          <p:cNvSpPr>
            <a:spLocks noChangeAspect="1" noChangeArrowheads="1"/>
          </p:cNvSpPr>
          <p:nvPr/>
        </p:nvSpPr>
        <p:spPr bwMode="auto">
          <a:xfrm>
            <a:off x="0"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139249"/>
            <a:ext cx="8832196" cy="54264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4774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705"/>
            <a:ext cx="9144000" cy="1325563"/>
          </a:xfrm>
        </p:spPr>
        <p:txBody>
          <a:bodyPr>
            <a:normAutofit/>
          </a:bodyPr>
          <a:lstStyle/>
          <a:p>
            <a:pPr algn="ctr"/>
            <a:r>
              <a:rPr lang="en-AU" b="1" dirty="0"/>
              <a:t>C</a:t>
            </a:r>
            <a:r>
              <a:rPr lang="en-AU" b="1" dirty="0" smtClean="0"/>
              <a:t>hallenges and opportunities</a:t>
            </a:r>
            <a:endParaRPr lang="en-AU" b="1" dirty="0"/>
          </a:p>
        </p:txBody>
      </p:sp>
      <p:sp>
        <p:nvSpPr>
          <p:cNvPr id="9" name="TextBox 8"/>
          <p:cNvSpPr txBox="1"/>
          <p:nvPr/>
        </p:nvSpPr>
        <p:spPr>
          <a:xfrm>
            <a:off x="659570" y="1693890"/>
            <a:ext cx="7959777" cy="2831544"/>
          </a:xfrm>
          <a:prstGeom prst="rect">
            <a:avLst/>
          </a:prstGeom>
          <a:noFill/>
        </p:spPr>
        <p:txBody>
          <a:bodyPr wrap="square" rtlCol="0">
            <a:spAutoFit/>
          </a:bodyPr>
          <a:lstStyle/>
          <a:p>
            <a:pPr marL="514350" indent="-514350">
              <a:buFont typeface="Arial" panose="020B0604020202020204" pitchFamily="34" charset="0"/>
              <a:buChar char="•"/>
            </a:pPr>
            <a:r>
              <a:rPr lang="en-AU" sz="3200" dirty="0" smtClean="0"/>
              <a:t>Flow coordination and water supply</a:t>
            </a:r>
          </a:p>
          <a:p>
            <a:endParaRPr lang="en-AU" sz="3200" dirty="0" smtClean="0"/>
          </a:p>
          <a:p>
            <a:pPr marL="514350" indent="-514350">
              <a:buFont typeface="Arial" panose="020B0604020202020204" pitchFamily="34" charset="0"/>
              <a:buChar char="•"/>
            </a:pPr>
            <a:r>
              <a:rPr lang="en-AU" sz="3200" dirty="0" smtClean="0"/>
              <a:t>Third </a:t>
            </a:r>
            <a:r>
              <a:rPr lang="en-AU" sz="3200" smtClean="0"/>
              <a:t>party impacts</a:t>
            </a:r>
          </a:p>
          <a:p>
            <a:pPr marL="514350" indent="-514350">
              <a:buFont typeface="Arial" panose="020B0604020202020204" pitchFamily="34" charset="0"/>
              <a:buChar char="•"/>
            </a:pPr>
            <a:endParaRPr lang="en-AU" sz="3200" dirty="0" smtClean="0"/>
          </a:p>
          <a:p>
            <a:pPr marL="514350" indent="-514350">
              <a:buFont typeface="Arial" panose="020B0604020202020204" pitchFamily="34" charset="0"/>
              <a:buChar char="•"/>
            </a:pPr>
            <a:r>
              <a:rPr lang="en-AU" sz="3200" dirty="0"/>
              <a:t>M</a:t>
            </a:r>
            <a:r>
              <a:rPr lang="en-AU" sz="3200" dirty="0" smtClean="0"/>
              <a:t>etering and water accounting </a:t>
            </a:r>
          </a:p>
          <a:p>
            <a:endParaRPr lang="en-AU" dirty="0"/>
          </a:p>
        </p:txBody>
      </p:sp>
    </p:spTree>
    <p:extLst>
      <p:ext uri="{BB962C8B-B14F-4D97-AF65-F5344CB8AC3E}">
        <p14:creationId xmlns:p14="http://schemas.microsoft.com/office/powerpoint/2010/main" val="3874533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987824" y="260648"/>
            <a:ext cx="36004" cy="5256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67744" y="5517232"/>
            <a:ext cx="738082"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23828" y="5517232"/>
            <a:ext cx="54006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26" idx="5"/>
          </p:cNvCxnSpPr>
          <p:nvPr/>
        </p:nvCxnSpPr>
        <p:spPr>
          <a:xfrm>
            <a:off x="2969820" y="1988842"/>
            <a:ext cx="4454570" cy="838943"/>
          </a:xfrm>
          <a:prstGeom prst="line">
            <a:avLst/>
          </a:prstGeom>
        </p:spPr>
        <p:style>
          <a:lnRef idx="1">
            <a:schemeClr val="accent1"/>
          </a:lnRef>
          <a:fillRef idx="0">
            <a:schemeClr val="accent1"/>
          </a:fillRef>
          <a:effectRef idx="0">
            <a:schemeClr val="accent1"/>
          </a:effectRef>
          <a:fontRef idx="minor">
            <a:schemeClr val="tx1"/>
          </a:fontRef>
        </p:style>
      </p:cxnSp>
      <p:sp>
        <p:nvSpPr>
          <p:cNvPr id="20" name="Isosceles Triangle 19"/>
          <p:cNvSpPr/>
          <p:nvPr/>
        </p:nvSpPr>
        <p:spPr>
          <a:xfrm rot="10800000">
            <a:off x="2897814" y="1916832"/>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Isosceles Triangle 20"/>
          <p:cNvSpPr/>
          <p:nvPr/>
        </p:nvSpPr>
        <p:spPr>
          <a:xfrm rot="10800000">
            <a:off x="3455876" y="6129300"/>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Isosceles Triangle 21"/>
          <p:cNvSpPr/>
          <p:nvPr/>
        </p:nvSpPr>
        <p:spPr>
          <a:xfrm rot="10800000">
            <a:off x="2159732" y="6129300"/>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Isosceles Triangle 25"/>
          <p:cNvSpPr/>
          <p:nvPr/>
        </p:nvSpPr>
        <p:spPr>
          <a:xfrm rot="10800000">
            <a:off x="7370384" y="2719771"/>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8" name="Straight Arrow Connector 27"/>
          <p:cNvCxnSpPr>
            <a:stCxn id="20" idx="4"/>
          </p:cNvCxnSpPr>
          <p:nvPr/>
        </p:nvCxnSpPr>
        <p:spPr>
          <a:xfrm flipH="1" flipV="1">
            <a:off x="539612" y="260648"/>
            <a:ext cx="2358202"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6200000">
            <a:off x="1755071" y="4286449"/>
            <a:ext cx="2129841" cy="369332"/>
          </a:xfrm>
          <a:prstGeom prst="rect">
            <a:avLst/>
          </a:prstGeom>
          <a:noFill/>
        </p:spPr>
        <p:txBody>
          <a:bodyPr wrap="square" rtlCol="0">
            <a:spAutoFit/>
          </a:bodyPr>
          <a:lstStyle/>
          <a:p>
            <a:r>
              <a:rPr lang="en-AU" dirty="0" smtClean="0">
                <a:solidFill>
                  <a:schemeClr val="tx2"/>
                </a:solidFill>
              </a:rPr>
              <a:t>Loddon River</a:t>
            </a:r>
            <a:endParaRPr lang="en-AU" dirty="0">
              <a:solidFill>
                <a:schemeClr val="tx2"/>
              </a:solidFill>
            </a:endParaRPr>
          </a:p>
        </p:txBody>
      </p:sp>
      <p:sp>
        <p:nvSpPr>
          <p:cNvPr id="30" name="TextBox 29"/>
          <p:cNvSpPr txBox="1"/>
          <p:nvPr/>
        </p:nvSpPr>
        <p:spPr>
          <a:xfrm rot="16200000">
            <a:off x="2352966" y="782708"/>
            <a:ext cx="1044115" cy="261610"/>
          </a:xfrm>
          <a:prstGeom prst="rect">
            <a:avLst/>
          </a:prstGeom>
          <a:noFill/>
        </p:spPr>
        <p:txBody>
          <a:bodyPr wrap="square" rtlCol="0">
            <a:spAutoFit/>
          </a:bodyPr>
          <a:lstStyle/>
          <a:p>
            <a:r>
              <a:rPr lang="en-AU" sz="1100" dirty="0" smtClean="0">
                <a:solidFill>
                  <a:schemeClr val="tx2"/>
                </a:solidFill>
              </a:rPr>
              <a:t>Loddon River</a:t>
            </a:r>
            <a:endParaRPr lang="en-AU" sz="1100" dirty="0">
              <a:solidFill>
                <a:schemeClr val="tx2"/>
              </a:solidFill>
            </a:endParaRPr>
          </a:p>
        </p:txBody>
      </p:sp>
      <p:sp>
        <p:nvSpPr>
          <p:cNvPr id="32" name="Freeform 31"/>
          <p:cNvSpPr/>
          <p:nvPr/>
        </p:nvSpPr>
        <p:spPr>
          <a:xfrm>
            <a:off x="2660073" y="151142"/>
            <a:ext cx="6045620" cy="874153"/>
          </a:xfrm>
          <a:custGeom>
            <a:avLst/>
            <a:gdLst>
              <a:gd name="connsiteX0" fmla="*/ 0 w 6045620"/>
              <a:gd name="connsiteY0" fmla="*/ 0 h 874153"/>
              <a:gd name="connsiteX1" fmla="*/ 823715 w 6045620"/>
              <a:gd name="connsiteY1" fmla="*/ 256939 h 874153"/>
              <a:gd name="connsiteX2" fmla="*/ 1662545 w 6045620"/>
              <a:gd name="connsiteY2" fmla="*/ 264496 h 874153"/>
              <a:gd name="connsiteX3" fmla="*/ 2456033 w 6045620"/>
              <a:gd name="connsiteY3" fmla="*/ 498764 h 874153"/>
              <a:gd name="connsiteX4" fmla="*/ 3128608 w 6045620"/>
              <a:gd name="connsiteY4" fmla="*/ 415637 h 874153"/>
              <a:gd name="connsiteX5" fmla="*/ 3914539 w 6045620"/>
              <a:gd name="connsiteY5" fmla="*/ 702804 h 874153"/>
              <a:gd name="connsiteX6" fmla="*/ 4685355 w 6045620"/>
              <a:gd name="connsiteY6" fmla="*/ 551663 h 874153"/>
              <a:gd name="connsiteX7" fmla="*/ 5365487 w 6045620"/>
              <a:gd name="connsiteY7" fmla="*/ 869058 h 874153"/>
              <a:gd name="connsiteX8" fmla="*/ 6045620 w 6045620"/>
              <a:gd name="connsiteY8" fmla="*/ 755703 h 874153"/>
              <a:gd name="connsiteX9" fmla="*/ 6045620 w 6045620"/>
              <a:gd name="connsiteY9" fmla="*/ 755703 h 874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45620" h="874153">
                <a:moveTo>
                  <a:pt x="0" y="0"/>
                </a:moveTo>
                <a:cubicBezTo>
                  <a:pt x="273312" y="106428"/>
                  <a:pt x="546624" y="212856"/>
                  <a:pt x="823715" y="256939"/>
                </a:cubicBezTo>
                <a:cubicBezTo>
                  <a:pt x="1100806" y="301022"/>
                  <a:pt x="1390492" y="224192"/>
                  <a:pt x="1662545" y="264496"/>
                </a:cubicBezTo>
                <a:cubicBezTo>
                  <a:pt x="1934598" y="304800"/>
                  <a:pt x="2211689" y="473574"/>
                  <a:pt x="2456033" y="498764"/>
                </a:cubicBezTo>
                <a:cubicBezTo>
                  <a:pt x="2700377" y="523954"/>
                  <a:pt x="2885524" y="381630"/>
                  <a:pt x="3128608" y="415637"/>
                </a:cubicBezTo>
                <a:cubicBezTo>
                  <a:pt x="3371692" y="449644"/>
                  <a:pt x="3655081" y="680133"/>
                  <a:pt x="3914539" y="702804"/>
                </a:cubicBezTo>
                <a:cubicBezTo>
                  <a:pt x="4173997" y="725475"/>
                  <a:pt x="4443530" y="523954"/>
                  <a:pt x="4685355" y="551663"/>
                </a:cubicBezTo>
                <a:cubicBezTo>
                  <a:pt x="4927180" y="579372"/>
                  <a:pt x="5138776" y="835051"/>
                  <a:pt x="5365487" y="869058"/>
                </a:cubicBezTo>
                <a:cubicBezTo>
                  <a:pt x="5592198" y="903065"/>
                  <a:pt x="6045620" y="755703"/>
                  <a:pt x="6045620" y="755703"/>
                </a:cubicBezTo>
                <a:lnTo>
                  <a:pt x="6045620" y="755703"/>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p:cNvSpPr txBox="1"/>
          <p:nvPr/>
        </p:nvSpPr>
        <p:spPr>
          <a:xfrm>
            <a:off x="5449274" y="151140"/>
            <a:ext cx="2406703" cy="369332"/>
          </a:xfrm>
          <a:prstGeom prst="rect">
            <a:avLst/>
          </a:prstGeom>
          <a:noFill/>
        </p:spPr>
        <p:txBody>
          <a:bodyPr wrap="square" rtlCol="0">
            <a:spAutoFit/>
          </a:bodyPr>
          <a:lstStyle/>
          <a:p>
            <a:r>
              <a:rPr lang="en-AU" dirty="0" smtClean="0">
                <a:solidFill>
                  <a:schemeClr val="tx2"/>
                </a:solidFill>
              </a:rPr>
              <a:t>Murray River</a:t>
            </a:r>
            <a:endParaRPr lang="en-AU" dirty="0">
              <a:solidFill>
                <a:schemeClr val="tx2"/>
              </a:solidFill>
            </a:endParaRPr>
          </a:p>
        </p:txBody>
      </p:sp>
      <p:sp>
        <p:nvSpPr>
          <p:cNvPr id="36" name="TextBox 35"/>
          <p:cNvSpPr txBox="1"/>
          <p:nvPr/>
        </p:nvSpPr>
        <p:spPr>
          <a:xfrm>
            <a:off x="7400566" y="2863929"/>
            <a:ext cx="1533575" cy="400110"/>
          </a:xfrm>
          <a:prstGeom prst="rect">
            <a:avLst/>
          </a:prstGeom>
          <a:noFill/>
        </p:spPr>
        <p:txBody>
          <a:bodyPr wrap="square" rtlCol="0">
            <a:spAutoFit/>
          </a:bodyPr>
          <a:lstStyle/>
          <a:p>
            <a:r>
              <a:rPr lang="en-AU" sz="2000" b="1" dirty="0" err="1" smtClean="0"/>
              <a:t>Kow</a:t>
            </a:r>
            <a:r>
              <a:rPr lang="en-AU" sz="2000" b="1" dirty="0" smtClean="0"/>
              <a:t> Swamp </a:t>
            </a:r>
          </a:p>
        </p:txBody>
      </p:sp>
      <p:sp>
        <p:nvSpPr>
          <p:cNvPr id="38" name="TextBox 37"/>
          <p:cNvSpPr txBox="1"/>
          <p:nvPr/>
        </p:nvSpPr>
        <p:spPr>
          <a:xfrm>
            <a:off x="1375269" y="6321279"/>
            <a:ext cx="6266669" cy="400110"/>
          </a:xfrm>
          <a:prstGeom prst="rect">
            <a:avLst/>
          </a:prstGeom>
          <a:noFill/>
        </p:spPr>
        <p:txBody>
          <a:bodyPr wrap="square" rtlCol="0">
            <a:spAutoFit/>
          </a:bodyPr>
          <a:lstStyle/>
          <a:p>
            <a:r>
              <a:rPr lang="en-AU" sz="2000" b="1" dirty="0" smtClean="0"/>
              <a:t>Upper Loddon River storages</a:t>
            </a:r>
            <a:endParaRPr lang="en-AU" sz="2000" b="1" dirty="0"/>
          </a:p>
        </p:txBody>
      </p:sp>
      <p:sp>
        <p:nvSpPr>
          <p:cNvPr id="49" name="TextBox 48"/>
          <p:cNvSpPr txBox="1"/>
          <p:nvPr/>
        </p:nvSpPr>
        <p:spPr>
          <a:xfrm rot="655507">
            <a:off x="4390533" y="2097388"/>
            <a:ext cx="2001178" cy="369332"/>
          </a:xfrm>
          <a:prstGeom prst="rect">
            <a:avLst/>
          </a:prstGeom>
          <a:noFill/>
        </p:spPr>
        <p:txBody>
          <a:bodyPr wrap="square" rtlCol="0">
            <a:spAutoFit/>
          </a:bodyPr>
          <a:lstStyle/>
          <a:p>
            <a:r>
              <a:rPr lang="en-AU" dirty="0" smtClean="0">
                <a:solidFill>
                  <a:schemeClr val="tx2"/>
                </a:solidFill>
              </a:rPr>
              <a:t>Pyramid Creek</a:t>
            </a:r>
            <a:endParaRPr lang="en-AU" dirty="0">
              <a:solidFill>
                <a:schemeClr val="tx2"/>
              </a:solidFill>
            </a:endParaRPr>
          </a:p>
        </p:txBody>
      </p:sp>
      <p:sp>
        <p:nvSpPr>
          <p:cNvPr id="48" name="Isosceles Triangle 47"/>
          <p:cNvSpPr/>
          <p:nvPr/>
        </p:nvSpPr>
        <p:spPr>
          <a:xfrm rot="10800000">
            <a:off x="289683" y="2208256"/>
            <a:ext cx="216024"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1" name="Straight Arrow Connector 50"/>
          <p:cNvCxnSpPr>
            <a:stCxn id="20" idx="5"/>
            <a:endCxn id="48" idx="1"/>
          </p:cNvCxnSpPr>
          <p:nvPr/>
        </p:nvCxnSpPr>
        <p:spPr>
          <a:xfrm flipH="1">
            <a:off x="451705" y="2024844"/>
            <a:ext cx="2500119" cy="291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3431" y="2413012"/>
            <a:ext cx="1770530" cy="400110"/>
          </a:xfrm>
          <a:prstGeom prst="rect">
            <a:avLst/>
          </a:prstGeom>
          <a:noFill/>
        </p:spPr>
        <p:txBody>
          <a:bodyPr wrap="square" rtlCol="0">
            <a:spAutoFit/>
          </a:bodyPr>
          <a:lstStyle/>
          <a:p>
            <a:r>
              <a:rPr lang="en-AU" sz="2000" b="1" dirty="0" smtClean="0"/>
              <a:t>Kerang Lakes</a:t>
            </a:r>
            <a:endParaRPr lang="en-AU" sz="2000" b="1" dirty="0"/>
          </a:p>
        </p:txBody>
      </p:sp>
      <p:sp>
        <p:nvSpPr>
          <p:cNvPr id="62" name="TextBox 61"/>
          <p:cNvSpPr txBox="1"/>
          <p:nvPr/>
        </p:nvSpPr>
        <p:spPr>
          <a:xfrm rot="2121546">
            <a:off x="898794" y="842373"/>
            <a:ext cx="2025040" cy="369332"/>
          </a:xfrm>
          <a:prstGeom prst="rect">
            <a:avLst/>
          </a:prstGeom>
          <a:noFill/>
        </p:spPr>
        <p:txBody>
          <a:bodyPr wrap="square" rtlCol="0">
            <a:spAutoFit/>
          </a:bodyPr>
          <a:lstStyle/>
          <a:p>
            <a:r>
              <a:rPr lang="en-AU" dirty="0" smtClean="0">
                <a:solidFill>
                  <a:schemeClr val="tx2"/>
                </a:solidFill>
              </a:rPr>
              <a:t>Sheepwash Creek</a:t>
            </a:r>
            <a:endParaRPr lang="en-AU" dirty="0">
              <a:solidFill>
                <a:schemeClr val="tx2"/>
              </a:solidFill>
            </a:endParaRPr>
          </a:p>
        </p:txBody>
      </p:sp>
      <p:sp>
        <p:nvSpPr>
          <p:cNvPr id="72" name="TextBox 71"/>
          <p:cNvSpPr txBox="1"/>
          <p:nvPr/>
        </p:nvSpPr>
        <p:spPr>
          <a:xfrm>
            <a:off x="3181124" y="1602905"/>
            <a:ext cx="2326980" cy="400110"/>
          </a:xfrm>
          <a:prstGeom prst="rect">
            <a:avLst/>
          </a:prstGeom>
          <a:noFill/>
        </p:spPr>
        <p:txBody>
          <a:bodyPr wrap="square" rtlCol="0">
            <a:spAutoFit/>
          </a:bodyPr>
          <a:lstStyle/>
          <a:p>
            <a:r>
              <a:rPr lang="en-AU" sz="2000" b="1" dirty="0" smtClean="0"/>
              <a:t>Kerang Weir</a:t>
            </a:r>
            <a:endParaRPr lang="en-AU" sz="2000" b="1" dirty="0"/>
          </a:p>
        </p:txBody>
      </p:sp>
      <p:sp>
        <p:nvSpPr>
          <p:cNvPr id="31" name="TextBox 30"/>
          <p:cNvSpPr txBox="1"/>
          <p:nvPr/>
        </p:nvSpPr>
        <p:spPr>
          <a:xfrm rot="21186164">
            <a:off x="612054" y="1775944"/>
            <a:ext cx="2033203" cy="369332"/>
          </a:xfrm>
          <a:prstGeom prst="rect">
            <a:avLst/>
          </a:prstGeom>
          <a:noFill/>
        </p:spPr>
        <p:txBody>
          <a:bodyPr wrap="square" rtlCol="0">
            <a:spAutoFit/>
          </a:bodyPr>
          <a:lstStyle/>
          <a:p>
            <a:r>
              <a:rPr lang="en-AU" dirty="0" smtClean="0">
                <a:solidFill>
                  <a:schemeClr val="tx2"/>
                </a:solidFill>
              </a:rPr>
              <a:t>Washpen Creek</a:t>
            </a:r>
            <a:endParaRPr lang="en-AU" dirty="0">
              <a:solidFill>
                <a:schemeClr val="tx2"/>
              </a:solidFill>
            </a:endParaRPr>
          </a:p>
        </p:txBody>
      </p:sp>
      <p:sp>
        <p:nvSpPr>
          <p:cNvPr id="34" name="TextBox 33"/>
          <p:cNvSpPr txBox="1"/>
          <p:nvPr/>
        </p:nvSpPr>
        <p:spPr>
          <a:xfrm>
            <a:off x="6813201" y="1316543"/>
            <a:ext cx="1533575" cy="707886"/>
          </a:xfrm>
          <a:prstGeom prst="rect">
            <a:avLst/>
          </a:prstGeom>
          <a:noFill/>
        </p:spPr>
        <p:txBody>
          <a:bodyPr wrap="square" rtlCol="0">
            <a:spAutoFit/>
          </a:bodyPr>
          <a:lstStyle/>
          <a:p>
            <a:r>
              <a:rPr lang="en-AU" sz="2000" b="1" dirty="0" smtClean="0"/>
              <a:t>National channel</a:t>
            </a:r>
            <a:endParaRPr lang="en-AU" sz="2000" b="1" dirty="0" smtClean="0"/>
          </a:p>
        </p:txBody>
      </p:sp>
      <p:cxnSp>
        <p:nvCxnSpPr>
          <p:cNvPr id="35" name="Straight Connector 34"/>
          <p:cNvCxnSpPr>
            <a:endCxn id="26" idx="3"/>
          </p:cNvCxnSpPr>
          <p:nvPr/>
        </p:nvCxnSpPr>
        <p:spPr>
          <a:xfrm flipH="1">
            <a:off x="7478396" y="1594008"/>
            <a:ext cx="632994" cy="1125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111390" y="1027041"/>
            <a:ext cx="283107" cy="5758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601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4656" y="219898"/>
            <a:ext cx="8309822" cy="11843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Flow at </a:t>
            </a:r>
            <a:r>
              <a:rPr lang="en-US" b="1" dirty="0" err="1" smtClean="0"/>
              <a:t>Kerang</a:t>
            </a:r>
            <a:r>
              <a:rPr lang="en-US" b="1" dirty="0" smtClean="0"/>
              <a:t> Weir</a:t>
            </a:r>
            <a:endParaRPr lang="en-AU" b="1" dirty="0"/>
          </a:p>
        </p:txBody>
      </p:sp>
      <p:pic>
        <p:nvPicPr>
          <p:cNvPr id="410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239" y="933451"/>
            <a:ext cx="8551770" cy="566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53875" y="5132059"/>
            <a:ext cx="2278505" cy="369332"/>
          </a:xfrm>
          <a:prstGeom prst="rect">
            <a:avLst/>
          </a:prstGeom>
          <a:noFill/>
        </p:spPr>
        <p:txBody>
          <a:bodyPr wrap="square" rtlCol="0">
            <a:spAutoFit/>
          </a:bodyPr>
          <a:lstStyle/>
          <a:p>
            <a:r>
              <a:rPr lang="en-AU" b="1" dirty="0" smtClean="0">
                <a:solidFill>
                  <a:srgbClr val="FF0000"/>
                </a:solidFill>
              </a:rPr>
              <a:t>Weir filling</a:t>
            </a:r>
            <a:endParaRPr lang="en-AU" b="1" dirty="0">
              <a:solidFill>
                <a:srgbClr val="FF0000"/>
              </a:solidFill>
            </a:endParaRPr>
          </a:p>
        </p:txBody>
      </p:sp>
      <p:cxnSp>
        <p:nvCxnSpPr>
          <p:cNvPr id="14" name="Straight Arrow Connector 13"/>
          <p:cNvCxnSpPr>
            <a:stCxn id="4" idx="1"/>
          </p:cNvCxnSpPr>
          <p:nvPr/>
        </p:nvCxnSpPr>
        <p:spPr>
          <a:xfrm flipH="1" flipV="1">
            <a:off x="2083637" y="4916780"/>
            <a:ext cx="1370238" cy="399945"/>
          </a:xfrm>
          <a:prstGeom prst="straightConnector1">
            <a:avLst/>
          </a:prstGeom>
          <a:ln w="254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2413419" y="1034926"/>
            <a:ext cx="4811843" cy="369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319744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35921"/>
            <a:ext cx="7886700" cy="1325563"/>
          </a:xfrm>
        </p:spPr>
        <p:txBody>
          <a:bodyPr/>
          <a:lstStyle/>
          <a:p>
            <a:r>
              <a:rPr lang="en-US" dirty="0" smtClean="0"/>
              <a:t>What once was</a:t>
            </a:r>
            <a:endParaRPr lang="en-AU" dirty="0"/>
          </a:p>
        </p:txBody>
      </p:sp>
      <p:sp>
        <p:nvSpPr>
          <p:cNvPr id="3" name="Content Placeholder 2"/>
          <p:cNvSpPr>
            <a:spLocks noGrp="1"/>
          </p:cNvSpPr>
          <p:nvPr>
            <p:ph idx="1"/>
          </p:nvPr>
        </p:nvSpPr>
        <p:spPr>
          <a:xfrm>
            <a:off x="374650" y="1749427"/>
            <a:ext cx="4260850" cy="942975"/>
          </a:xfrm>
        </p:spPr>
        <p:txBody>
          <a:bodyPr>
            <a:normAutofit fontScale="92500"/>
          </a:bodyPr>
          <a:lstStyle/>
          <a:p>
            <a:r>
              <a:rPr lang="en-US" dirty="0" smtClean="0"/>
              <a:t>Historically there were </a:t>
            </a:r>
            <a:r>
              <a:rPr lang="en-US" dirty="0"/>
              <a:t>huge numbers of large bodied </a:t>
            </a:r>
            <a:r>
              <a:rPr lang="en-US" dirty="0" smtClean="0"/>
              <a:t>fish</a:t>
            </a:r>
          </a:p>
          <a:p>
            <a:endParaRPr lang="en-US"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71682" y="3230644"/>
            <a:ext cx="4899546" cy="3253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D:\Photo No 3.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8256" y="2624510"/>
            <a:ext cx="2627644" cy="41139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Photo No 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5583623" y="-335697"/>
            <a:ext cx="2815991" cy="395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66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4656" y="219897"/>
            <a:ext cx="830982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Flow at </a:t>
            </a:r>
            <a:r>
              <a:rPr lang="en-US" b="1" dirty="0" err="1" smtClean="0"/>
              <a:t>Kerang</a:t>
            </a:r>
            <a:r>
              <a:rPr lang="en-US" b="1" dirty="0" smtClean="0"/>
              <a:t> Weir</a:t>
            </a:r>
            <a:endParaRPr lang="en-AU" b="1" dirty="0"/>
          </a:p>
        </p:txBody>
      </p:sp>
      <p:pic>
        <p:nvPicPr>
          <p:cNvPr id="410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239" y="933451"/>
            <a:ext cx="8551770" cy="566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53875" y="5132059"/>
            <a:ext cx="2278505" cy="369332"/>
          </a:xfrm>
          <a:prstGeom prst="rect">
            <a:avLst/>
          </a:prstGeom>
          <a:noFill/>
        </p:spPr>
        <p:txBody>
          <a:bodyPr wrap="square" rtlCol="0">
            <a:spAutoFit/>
          </a:bodyPr>
          <a:lstStyle/>
          <a:p>
            <a:r>
              <a:rPr lang="en-AU" b="1" dirty="0" smtClean="0">
                <a:solidFill>
                  <a:srgbClr val="FF0000"/>
                </a:solidFill>
              </a:rPr>
              <a:t>Weir filling</a:t>
            </a:r>
            <a:endParaRPr lang="en-AU" b="1" dirty="0">
              <a:solidFill>
                <a:srgbClr val="FF0000"/>
              </a:solidFill>
            </a:endParaRPr>
          </a:p>
        </p:txBody>
      </p:sp>
      <p:sp>
        <p:nvSpPr>
          <p:cNvPr id="8" name="TextBox 7"/>
          <p:cNvSpPr txBox="1"/>
          <p:nvPr/>
        </p:nvSpPr>
        <p:spPr>
          <a:xfrm>
            <a:off x="3257866" y="3764563"/>
            <a:ext cx="2278505" cy="646331"/>
          </a:xfrm>
          <a:prstGeom prst="rect">
            <a:avLst/>
          </a:prstGeom>
          <a:noFill/>
        </p:spPr>
        <p:txBody>
          <a:bodyPr wrap="square" rtlCol="0">
            <a:spAutoFit/>
          </a:bodyPr>
          <a:lstStyle/>
          <a:p>
            <a:r>
              <a:rPr lang="en-AU" b="1" dirty="0" smtClean="0">
                <a:solidFill>
                  <a:srgbClr val="FF0000"/>
                </a:solidFill>
              </a:rPr>
              <a:t>Magnitude exceeded, duration achieved</a:t>
            </a:r>
            <a:endParaRPr lang="en-AU" b="1" dirty="0">
              <a:solidFill>
                <a:srgbClr val="FF0000"/>
              </a:solidFill>
            </a:endParaRPr>
          </a:p>
        </p:txBody>
      </p:sp>
      <p:cxnSp>
        <p:nvCxnSpPr>
          <p:cNvPr id="13" name="Straight Arrow Connector 12"/>
          <p:cNvCxnSpPr/>
          <p:nvPr/>
        </p:nvCxnSpPr>
        <p:spPr>
          <a:xfrm flipH="1" flipV="1">
            <a:off x="2983043" y="2333310"/>
            <a:ext cx="1019332" cy="1431255"/>
          </a:xfrm>
          <a:prstGeom prst="straightConnector1">
            <a:avLst/>
          </a:prstGeom>
          <a:ln w="254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4" idx="1"/>
          </p:cNvCxnSpPr>
          <p:nvPr/>
        </p:nvCxnSpPr>
        <p:spPr>
          <a:xfrm flipH="1" flipV="1">
            <a:off x="2083637" y="4916780"/>
            <a:ext cx="1370238" cy="399945"/>
          </a:xfrm>
          <a:prstGeom prst="straightConnector1">
            <a:avLst/>
          </a:prstGeom>
          <a:ln w="254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2413418" y="966970"/>
            <a:ext cx="4811843" cy="369332"/>
          </a:xfrm>
          <a:prstGeom prst="rect">
            <a:avLst/>
          </a:prstGeom>
          <a:solidFill>
            <a:schemeClr val="bg1"/>
          </a:solidFill>
        </p:spPr>
        <p:txBody>
          <a:bodyPr wrap="square" rtlCol="0">
            <a:spAutoFit/>
          </a:bodyPr>
          <a:lstStyle/>
          <a:p>
            <a:endParaRPr lang="en-AU" dirty="0"/>
          </a:p>
        </p:txBody>
      </p:sp>
      <p:cxnSp>
        <p:nvCxnSpPr>
          <p:cNvPr id="20" name="Straight Arrow Connector 19"/>
          <p:cNvCxnSpPr/>
          <p:nvPr/>
        </p:nvCxnSpPr>
        <p:spPr>
          <a:xfrm flipH="1" flipV="1">
            <a:off x="4114607" y="2625780"/>
            <a:ext cx="1" cy="1138785"/>
          </a:xfrm>
          <a:prstGeom prst="straightConnector1">
            <a:avLst/>
          </a:prstGeom>
          <a:ln w="2540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152964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4656" y="219897"/>
            <a:ext cx="830982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t>Flow at </a:t>
            </a:r>
            <a:r>
              <a:rPr lang="en-US" b="1" dirty="0" err="1" smtClean="0"/>
              <a:t>Kerang</a:t>
            </a:r>
            <a:r>
              <a:rPr lang="en-US" b="1" dirty="0" smtClean="0"/>
              <a:t> Weir</a:t>
            </a:r>
            <a:endParaRPr lang="en-AU" b="1" dirty="0"/>
          </a:p>
        </p:txBody>
      </p:sp>
      <p:pic>
        <p:nvPicPr>
          <p:cNvPr id="410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239" y="933451"/>
            <a:ext cx="8551770" cy="5662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53875" y="5132059"/>
            <a:ext cx="2278505" cy="369332"/>
          </a:xfrm>
          <a:prstGeom prst="rect">
            <a:avLst/>
          </a:prstGeom>
          <a:noFill/>
        </p:spPr>
        <p:txBody>
          <a:bodyPr wrap="square" rtlCol="0">
            <a:spAutoFit/>
          </a:bodyPr>
          <a:lstStyle/>
          <a:p>
            <a:r>
              <a:rPr lang="en-AU" b="1" dirty="0" smtClean="0">
                <a:solidFill>
                  <a:srgbClr val="FF0000"/>
                </a:solidFill>
              </a:rPr>
              <a:t>Weir filling</a:t>
            </a:r>
            <a:endParaRPr lang="en-AU" b="1" dirty="0">
              <a:solidFill>
                <a:srgbClr val="FF0000"/>
              </a:solidFill>
            </a:endParaRPr>
          </a:p>
        </p:txBody>
      </p:sp>
      <p:sp>
        <p:nvSpPr>
          <p:cNvPr id="8" name="TextBox 7"/>
          <p:cNvSpPr txBox="1"/>
          <p:nvPr/>
        </p:nvSpPr>
        <p:spPr>
          <a:xfrm>
            <a:off x="3257866" y="3764563"/>
            <a:ext cx="2278505" cy="646331"/>
          </a:xfrm>
          <a:prstGeom prst="rect">
            <a:avLst/>
          </a:prstGeom>
          <a:noFill/>
        </p:spPr>
        <p:txBody>
          <a:bodyPr wrap="square" rtlCol="0">
            <a:spAutoFit/>
          </a:bodyPr>
          <a:lstStyle/>
          <a:p>
            <a:r>
              <a:rPr lang="en-AU" b="1" dirty="0" smtClean="0">
                <a:solidFill>
                  <a:srgbClr val="FF0000"/>
                </a:solidFill>
              </a:rPr>
              <a:t>Magnitude exceeded, duration achieved</a:t>
            </a:r>
            <a:endParaRPr lang="en-AU" b="1" dirty="0">
              <a:solidFill>
                <a:srgbClr val="FF0000"/>
              </a:solidFill>
            </a:endParaRPr>
          </a:p>
        </p:txBody>
      </p:sp>
      <p:sp>
        <p:nvSpPr>
          <p:cNvPr id="9" name="TextBox 8"/>
          <p:cNvSpPr txBox="1"/>
          <p:nvPr/>
        </p:nvSpPr>
        <p:spPr>
          <a:xfrm>
            <a:off x="5996070" y="1587871"/>
            <a:ext cx="2690621" cy="369332"/>
          </a:xfrm>
          <a:prstGeom prst="rect">
            <a:avLst/>
          </a:prstGeom>
          <a:noFill/>
        </p:spPr>
        <p:txBody>
          <a:bodyPr wrap="square" rtlCol="0">
            <a:spAutoFit/>
          </a:bodyPr>
          <a:lstStyle/>
          <a:p>
            <a:r>
              <a:rPr lang="en-AU" b="1" dirty="0" smtClean="0">
                <a:solidFill>
                  <a:srgbClr val="FF0000"/>
                </a:solidFill>
              </a:rPr>
              <a:t>Ramp down not achieved </a:t>
            </a:r>
            <a:endParaRPr lang="en-AU" b="1" dirty="0">
              <a:solidFill>
                <a:srgbClr val="FF0000"/>
              </a:solidFill>
            </a:endParaRPr>
          </a:p>
        </p:txBody>
      </p:sp>
      <p:cxnSp>
        <p:nvCxnSpPr>
          <p:cNvPr id="10" name="Straight Arrow Connector 9"/>
          <p:cNvCxnSpPr/>
          <p:nvPr/>
        </p:nvCxnSpPr>
        <p:spPr>
          <a:xfrm flipH="1">
            <a:off x="6775557" y="2234201"/>
            <a:ext cx="449703" cy="391576"/>
          </a:xfrm>
          <a:prstGeom prst="straightConnector1">
            <a:avLst/>
          </a:prstGeom>
          <a:ln w="254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H="1" flipV="1">
            <a:off x="2983043" y="2333310"/>
            <a:ext cx="1019332" cy="1431255"/>
          </a:xfrm>
          <a:prstGeom prst="straightConnector1">
            <a:avLst/>
          </a:prstGeom>
          <a:ln w="254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4" idx="1"/>
          </p:cNvCxnSpPr>
          <p:nvPr/>
        </p:nvCxnSpPr>
        <p:spPr>
          <a:xfrm flipH="1" flipV="1">
            <a:off x="2083637" y="4916780"/>
            <a:ext cx="1370238" cy="399945"/>
          </a:xfrm>
          <a:prstGeom prst="straightConnector1">
            <a:avLst/>
          </a:prstGeom>
          <a:ln w="2540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2413417" y="1115397"/>
            <a:ext cx="4811843" cy="369332"/>
          </a:xfrm>
          <a:prstGeom prst="rect">
            <a:avLst/>
          </a:prstGeom>
          <a:solidFill>
            <a:schemeClr val="bg1"/>
          </a:solidFill>
        </p:spPr>
        <p:txBody>
          <a:bodyPr wrap="square" rtlCol="0">
            <a:spAutoFit/>
          </a:bodyPr>
          <a:lstStyle/>
          <a:p>
            <a:endParaRPr lang="en-AU" dirty="0"/>
          </a:p>
        </p:txBody>
      </p:sp>
      <p:cxnSp>
        <p:nvCxnSpPr>
          <p:cNvPr id="20" name="Straight Arrow Connector 19"/>
          <p:cNvCxnSpPr/>
          <p:nvPr/>
        </p:nvCxnSpPr>
        <p:spPr>
          <a:xfrm flipH="1" flipV="1">
            <a:off x="4114607" y="2625780"/>
            <a:ext cx="1" cy="1138785"/>
          </a:xfrm>
          <a:prstGeom prst="straightConnector1">
            <a:avLst/>
          </a:prstGeom>
          <a:ln w="2540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nvCxnSpPr>
        <p:spPr>
          <a:xfrm flipH="1">
            <a:off x="4593125" y="2234201"/>
            <a:ext cx="2182430" cy="538979"/>
          </a:xfrm>
          <a:prstGeom prst="straightConnector1">
            <a:avLst/>
          </a:prstGeom>
          <a:ln w="25400">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32620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705"/>
            <a:ext cx="9144000" cy="1325563"/>
          </a:xfrm>
        </p:spPr>
        <p:txBody>
          <a:bodyPr>
            <a:normAutofit/>
          </a:bodyPr>
          <a:lstStyle/>
          <a:p>
            <a:pPr algn="ctr"/>
            <a:r>
              <a:rPr lang="en-AU" b="1" dirty="0" smtClean="0"/>
              <a:t>Third party impacts</a:t>
            </a:r>
            <a:endParaRPr lang="en-AU" b="1" dirty="0"/>
          </a:p>
        </p:txBody>
      </p:sp>
      <p:sp>
        <p:nvSpPr>
          <p:cNvPr id="3" name="AutoShape 2" descr="Image result for kerang weir"/>
          <p:cNvSpPr>
            <a:spLocks noChangeAspect="1" noChangeArrowheads="1"/>
          </p:cNvSpPr>
          <p:nvPr/>
        </p:nvSpPr>
        <p:spPr bwMode="auto">
          <a:xfrm>
            <a:off x="0"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4705" y="1161192"/>
            <a:ext cx="8329535" cy="549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rot="1528404">
            <a:off x="1244186" y="1440759"/>
            <a:ext cx="1543987" cy="10792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solidFill>
                <a:schemeClr val="tx1"/>
              </a:solidFill>
            </a:endParaRPr>
          </a:p>
        </p:txBody>
      </p:sp>
      <p:sp>
        <p:nvSpPr>
          <p:cNvPr id="9" name="Oval 8"/>
          <p:cNvSpPr/>
          <p:nvPr/>
        </p:nvSpPr>
        <p:spPr>
          <a:xfrm rot="5400000">
            <a:off x="2402175" y="1471739"/>
            <a:ext cx="1543987" cy="692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solidFill>
                <a:schemeClr val="tx1"/>
              </a:solidFill>
            </a:endParaRPr>
          </a:p>
        </p:txBody>
      </p:sp>
      <p:sp>
        <p:nvSpPr>
          <p:cNvPr id="7" name="Oval 6"/>
          <p:cNvSpPr/>
          <p:nvPr/>
        </p:nvSpPr>
        <p:spPr>
          <a:xfrm rot="5400000">
            <a:off x="1894130" y="3834461"/>
            <a:ext cx="2546517" cy="692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solidFill>
                <a:schemeClr val="tx1"/>
              </a:solidFill>
            </a:endParaRPr>
          </a:p>
        </p:txBody>
      </p:sp>
    </p:spTree>
    <p:extLst>
      <p:ext uri="{BB962C8B-B14F-4D97-AF65-F5344CB8AC3E}">
        <p14:creationId xmlns:p14="http://schemas.microsoft.com/office/powerpoint/2010/main" val="487223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705"/>
            <a:ext cx="9144000" cy="1325563"/>
          </a:xfrm>
        </p:spPr>
        <p:txBody>
          <a:bodyPr>
            <a:normAutofit/>
          </a:bodyPr>
          <a:lstStyle/>
          <a:p>
            <a:pPr algn="ctr"/>
            <a:r>
              <a:rPr lang="en-AU" b="1" dirty="0"/>
              <a:t>M</a:t>
            </a:r>
            <a:r>
              <a:rPr lang="en-AU" b="1" dirty="0" smtClean="0"/>
              <a:t>etering and water accounting</a:t>
            </a:r>
            <a:endParaRPr lang="en-AU" b="1" dirty="0"/>
          </a:p>
        </p:txBody>
      </p:sp>
      <p:sp>
        <p:nvSpPr>
          <p:cNvPr id="3" name="AutoShape 2" descr="Image result for kerang weir"/>
          <p:cNvSpPr>
            <a:spLocks noChangeAspect="1" noChangeArrowheads="1"/>
          </p:cNvSpPr>
          <p:nvPr/>
        </p:nvSpPr>
        <p:spPr bwMode="auto">
          <a:xfrm>
            <a:off x="0"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024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4" y="1974664"/>
            <a:ext cx="8554947"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683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705"/>
            <a:ext cx="9144000" cy="1325563"/>
          </a:xfrm>
        </p:spPr>
        <p:txBody>
          <a:bodyPr>
            <a:normAutofit/>
          </a:bodyPr>
          <a:lstStyle/>
          <a:p>
            <a:pPr algn="ctr"/>
            <a:r>
              <a:rPr lang="en-AU" b="1" dirty="0"/>
              <a:t>M</a:t>
            </a:r>
            <a:r>
              <a:rPr lang="en-AU" b="1" dirty="0" smtClean="0"/>
              <a:t>etering and water accounting</a:t>
            </a:r>
            <a:endParaRPr lang="en-AU" b="1" dirty="0"/>
          </a:p>
        </p:txBody>
      </p:sp>
      <p:sp>
        <p:nvSpPr>
          <p:cNvPr id="3" name="AutoShape 2" descr="Image result for kerang weir"/>
          <p:cNvSpPr>
            <a:spLocks noChangeAspect="1" noChangeArrowheads="1"/>
          </p:cNvSpPr>
          <p:nvPr/>
        </p:nvSpPr>
        <p:spPr bwMode="auto">
          <a:xfrm>
            <a:off x="0"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024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4" y="1974664"/>
            <a:ext cx="8554947"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119718" y="5037728"/>
            <a:ext cx="3334870" cy="769441"/>
          </a:xfrm>
          <a:prstGeom prst="rect">
            <a:avLst/>
          </a:prstGeom>
          <a:noFill/>
        </p:spPr>
        <p:txBody>
          <a:bodyPr wrap="square" rtlCol="0">
            <a:spAutoFit/>
          </a:bodyPr>
          <a:lstStyle/>
          <a:p>
            <a:pPr algn="ctr"/>
            <a:r>
              <a:rPr lang="en-AU" sz="4400" dirty="0" smtClean="0">
                <a:solidFill>
                  <a:srgbClr val="FF0000"/>
                </a:solidFill>
              </a:rPr>
              <a:t>- 4,445 ML</a:t>
            </a:r>
            <a:endParaRPr lang="en-AU" sz="4400" dirty="0">
              <a:solidFill>
                <a:srgbClr val="FF0000"/>
              </a:solidFill>
            </a:endParaRPr>
          </a:p>
        </p:txBody>
      </p:sp>
    </p:spTree>
    <p:extLst>
      <p:ext uri="{BB962C8B-B14F-4D97-AF65-F5344CB8AC3E}">
        <p14:creationId xmlns:p14="http://schemas.microsoft.com/office/powerpoint/2010/main" val="4251152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705"/>
            <a:ext cx="9144000" cy="1325563"/>
          </a:xfrm>
        </p:spPr>
        <p:txBody>
          <a:bodyPr>
            <a:normAutofit/>
          </a:bodyPr>
          <a:lstStyle/>
          <a:p>
            <a:pPr algn="ctr"/>
            <a:r>
              <a:rPr lang="en-AU" b="1" dirty="0" err="1" smtClean="0"/>
              <a:t>Learnings</a:t>
            </a:r>
            <a:endParaRPr lang="en-AU" b="1" dirty="0"/>
          </a:p>
        </p:txBody>
      </p:sp>
      <p:sp>
        <p:nvSpPr>
          <p:cNvPr id="9" name="TextBox 8"/>
          <p:cNvSpPr txBox="1"/>
          <p:nvPr/>
        </p:nvSpPr>
        <p:spPr>
          <a:xfrm>
            <a:off x="659570" y="1693890"/>
            <a:ext cx="7959777" cy="3323987"/>
          </a:xfrm>
          <a:prstGeom prst="rect">
            <a:avLst/>
          </a:prstGeom>
          <a:noFill/>
        </p:spPr>
        <p:txBody>
          <a:bodyPr wrap="square" rtlCol="0">
            <a:spAutoFit/>
          </a:bodyPr>
          <a:lstStyle/>
          <a:p>
            <a:pPr marL="514350" indent="-514350">
              <a:buFont typeface="Arial" panose="020B0604020202020204" pitchFamily="34" charset="0"/>
              <a:buChar char="•"/>
            </a:pPr>
            <a:r>
              <a:rPr lang="en-AU" sz="3200" dirty="0" smtClean="0"/>
              <a:t>Plan as early as possible</a:t>
            </a:r>
          </a:p>
          <a:p>
            <a:pPr marL="514350" indent="-514350">
              <a:buFont typeface="Arial" panose="020B0604020202020204" pitchFamily="34" charset="0"/>
              <a:buChar char="•"/>
            </a:pPr>
            <a:r>
              <a:rPr lang="en-AU" sz="3200" dirty="0" smtClean="0"/>
              <a:t>Avoid delivering late in the irrigation  season</a:t>
            </a:r>
          </a:p>
          <a:p>
            <a:pPr marL="514350" indent="-514350">
              <a:buFont typeface="Arial" panose="020B0604020202020204" pitchFamily="34" charset="0"/>
              <a:buChar char="•"/>
            </a:pPr>
            <a:r>
              <a:rPr lang="en-AU" sz="3200" dirty="0" smtClean="0"/>
              <a:t>Improve gauging data for accurate water accounting</a:t>
            </a:r>
          </a:p>
          <a:p>
            <a:pPr marL="514350" indent="-514350">
              <a:buFont typeface="Arial" panose="020B0604020202020204" pitchFamily="34" charset="0"/>
              <a:buChar char="•"/>
            </a:pPr>
            <a:endParaRPr lang="en-AU" sz="3200" dirty="0" smtClean="0"/>
          </a:p>
          <a:p>
            <a:endParaRPr lang="en-AU" dirty="0"/>
          </a:p>
        </p:txBody>
      </p:sp>
    </p:spTree>
    <p:extLst>
      <p:ext uri="{BB962C8B-B14F-4D97-AF65-F5344CB8AC3E}">
        <p14:creationId xmlns:p14="http://schemas.microsoft.com/office/powerpoint/2010/main" val="1291599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705"/>
            <a:ext cx="9144000" cy="1325563"/>
          </a:xfrm>
        </p:spPr>
        <p:txBody>
          <a:bodyPr>
            <a:normAutofit/>
          </a:bodyPr>
          <a:lstStyle/>
          <a:p>
            <a:pPr algn="ctr"/>
            <a:r>
              <a:rPr lang="en-AU" b="1" dirty="0" smtClean="0"/>
              <a:t>Environmental outcomes</a:t>
            </a:r>
            <a:endParaRPr lang="en-AU" b="1" dirty="0"/>
          </a:p>
        </p:txBody>
      </p:sp>
      <p:sp>
        <p:nvSpPr>
          <p:cNvPr id="3" name="AutoShape 2" descr="Image result for kerang weir"/>
          <p:cNvSpPr>
            <a:spLocks noChangeAspect="1" noChangeArrowheads="1"/>
          </p:cNvSpPr>
          <p:nvPr/>
        </p:nvSpPr>
        <p:spPr bwMode="auto">
          <a:xfrm>
            <a:off x="0"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5" name="Picture 2" descr="R:\Sharing\Peter Rose\Fish photos\Box Creek Fishway - Fish survey catc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1305373"/>
            <a:ext cx="2120265" cy="3769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Sharing\Peter Rose\Fish photos\Murray Cod - Pyramid Creek.jpe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98980" y="1305375"/>
            <a:ext cx="3377925" cy="25334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400" y="5074734"/>
            <a:ext cx="6487886" cy="1754326"/>
          </a:xfrm>
          <a:prstGeom prst="rect">
            <a:avLst/>
          </a:prstGeom>
        </p:spPr>
        <p:txBody>
          <a:bodyPr wrap="square">
            <a:spAutoFit/>
          </a:bodyPr>
          <a:lstStyle/>
          <a:p>
            <a:pPr marL="285750" indent="-285750">
              <a:buFont typeface="Arial" panose="020B0604020202020204" pitchFamily="34" charset="0"/>
              <a:buChar char="•"/>
            </a:pPr>
            <a:r>
              <a:rPr lang="en-US" dirty="0"/>
              <a:t>Large bodied: </a:t>
            </a:r>
          </a:p>
          <a:p>
            <a:pPr marL="742950" lvl="1" indent="-285750">
              <a:buFont typeface="Arial" panose="020B0604020202020204" pitchFamily="34" charset="0"/>
              <a:buChar char="•"/>
            </a:pPr>
            <a:r>
              <a:rPr lang="en-US" dirty="0"/>
              <a:t>Silver perch, golden perch, Murray cod, bony </a:t>
            </a:r>
            <a:r>
              <a:rPr lang="en-US" dirty="0" smtClean="0"/>
              <a:t>bream</a:t>
            </a:r>
          </a:p>
          <a:p>
            <a:pPr marL="742950" lvl="1" indent="-285750">
              <a:buFont typeface="Arial" panose="020B0604020202020204" pitchFamily="34" charset="0"/>
              <a:buChar char="•"/>
            </a:pPr>
            <a:r>
              <a:rPr lang="en-US" dirty="0" smtClean="0"/>
              <a:t>Many silver perch after flow – not previously observed</a:t>
            </a:r>
            <a:endParaRPr lang="en-US" dirty="0"/>
          </a:p>
          <a:p>
            <a:pPr marL="285750" indent="-285750">
              <a:buFont typeface="Arial" panose="020B0604020202020204" pitchFamily="34" charset="0"/>
              <a:buChar char="•"/>
            </a:pPr>
            <a:r>
              <a:rPr lang="en-US" dirty="0"/>
              <a:t>Small bodied:</a:t>
            </a:r>
          </a:p>
          <a:p>
            <a:pPr marL="742950" lvl="1" indent="-285750">
              <a:buFont typeface="Arial" panose="020B0604020202020204" pitchFamily="34" charset="0"/>
              <a:buChar char="•"/>
            </a:pPr>
            <a:r>
              <a:rPr lang="en-US" dirty="0"/>
              <a:t>Carp gudgeon, Australian smelt, </a:t>
            </a:r>
            <a:r>
              <a:rPr lang="en-US" dirty="0" err="1"/>
              <a:t>unspecked</a:t>
            </a:r>
            <a:r>
              <a:rPr lang="en-US" dirty="0"/>
              <a:t> </a:t>
            </a:r>
            <a:r>
              <a:rPr lang="en-US" dirty="0" err="1"/>
              <a:t>hardyhead</a:t>
            </a:r>
            <a:r>
              <a:rPr lang="en-US" dirty="0"/>
              <a:t> and Murray-Darling </a:t>
            </a:r>
            <a:r>
              <a:rPr lang="en-US" dirty="0" smtClean="0"/>
              <a:t>rainbowfish</a:t>
            </a:r>
          </a:p>
        </p:txBody>
      </p:sp>
      <p:pic>
        <p:nvPicPr>
          <p:cNvPr id="9"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703077" y="1305375"/>
            <a:ext cx="2703614" cy="328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613672" y="4016830"/>
            <a:ext cx="2363232"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024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40705"/>
            <a:ext cx="9144000" cy="1325563"/>
          </a:xfrm>
        </p:spPr>
        <p:txBody>
          <a:bodyPr>
            <a:normAutofit/>
          </a:bodyPr>
          <a:lstStyle/>
          <a:p>
            <a:pPr algn="ctr"/>
            <a:r>
              <a:rPr lang="en-AU" b="1" dirty="0" smtClean="0"/>
              <a:t>Contacts</a:t>
            </a:r>
            <a:endParaRPr lang="en-AU" b="1" dirty="0"/>
          </a:p>
        </p:txBody>
      </p:sp>
      <p:sp>
        <p:nvSpPr>
          <p:cNvPr id="3" name="TextBox 2"/>
          <p:cNvSpPr txBox="1"/>
          <p:nvPr/>
        </p:nvSpPr>
        <p:spPr>
          <a:xfrm>
            <a:off x="609600" y="1230086"/>
            <a:ext cx="8284029" cy="4524315"/>
          </a:xfrm>
          <a:prstGeom prst="rect">
            <a:avLst/>
          </a:prstGeom>
          <a:noFill/>
        </p:spPr>
        <p:txBody>
          <a:bodyPr wrap="square" rtlCol="0">
            <a:spAutoFit/>
          </a:bodyPr>
          <a:lstStyle/>
          <a:p>
            <a:pPr algn="ctr"/>
            <a:endParaRPr lang="en-AU" sz="2800" b="1" dirty="0" smtClean="0"/>
          </a:p>
          <a:p>
            <a:pPr algn="ctr"/>
            <a:r>
              <a:rPr lang="en-AU" sz="2800" b="1" dirty="0"/>
              <a:t>Phil </a:t>
            </a:r>
            <a:r>
              <a:rPr lang="en-AU" sz="2800" b="1" dirty="0" err="1"/>
              <a:t>Slessar</a:t>
            </a:r>
            <a:endParaRPr lang="en-AU" sz="2800" b="1" dirty="0"/>
          </a:p>
          <a:p>
            <a:pPr algn="ctr"/>
            <a:r>
              <a:rPr lang="en-AU" sz="2800" b="1" dirty="0" smtClean="0"/>
              <a:t>North Central Catchment Management  Authority</a:t>
            </a:r>
          </a:p>
          <a:p>
            <a:pPr algn="ctr"/>
            <a:r>
              <a:rPr lang="en-AU" sz="2800" b="1" dirty="0" smtClean="0">
                <a:hlinkClick r:id="rId3"/>
              </a:rPr>
              <a:t>phil.slessar@nccma.vic.gov.au</a:t>
            </a:r>
            <a:endParaRPr lang="en-AU" sz="2800" b="1" dirty="0" smtClean="0"/>
          </a:p>
          <a:p>
            <a:pPr algn="ctr"/>
            <a:endParaRPr lang="en-AU" sz="2800" b="1" dirty="0"/>
          </a:p>
          <a:p>
            <a:pPr algn="ctr"/>
            <a:endParaRPr lang="en-AU" sz="2800" b="1" dirty="0" smtClean="0"/>
          </a:p>
          <a:p>
            <a:pPr algn="ctr"/>
            <a:r>
              <a:rPr lang="en-AU" sz="2800" b="1" dirty="0"/>
              <a:t>Mark Toomey</a:t>
            </a:r>
          </a:p>
          <a:p>
            <a:pPr algn="ctr"/>
            <a:r>
              <a:rPr lang="en-AU" sz="2800" b="1" dirty="0" smtClean="0"/>
              <a:t>Victorian Environmental Water Holder</a:t>
            </a:r>
          </a:p>
          <a:p>
            <a:pPr algn="ctr"/>
            <a:r>
              <a:rPr lang="en-AU" sz="2800" b="1" dirty="0" smtClean="0">
                <a:hlinkClick r:id="rId4"/>
              </a:rPr>
              <a:t>mark.toomey@vewh.vic.gov.au</a:t>
            </a:r>
            <a:endParaRPr lang="en-AU" sz="2800" b="1" dirty="0" smtClean="0"/>
          </a:p>
          <a:p>
            <a:endParaRPr lang="en-AU" dirty="0"/>
          </a:p>
          <a:p>
            <a:endParaRPr lang="en-AU" dirty="0"/>
          </a:p>
        </p:txBody>
      </p:sp>
    </p:spTree>
    <p:extLst>
      <p:ext uri="{BB962C8B-B14F-4D97-AF65-F5344CB8AC3E}">
        <p14:creationId xmlns:p14="http://schemas.microsoft.com/office/powerpoint/2010/main" val="3827719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9" y="500219"/>
            <a:ext cx="8456613" cy="539751"/>
          </a:xfrm>
        </p:spPr>
        <p:txBody>
          <a:bodyPr>
            <a:normAutofit fontScale="90000"/>
          </a:bodyPr>
          <a:lstStyle/>
          <a:p>
            <a:r>
              <a:rPr lang="en-US" dirty="0" smtClean="0"/>
              <a:t/>
            </a:r>
            <a:br>
              <a:rPr lang="en-US" dirty="0" smtClean="0"/>
            </a:br>
            <a:endParaRPr lang="en-AU" dirty="0">
              <a:solidFill>
                <a:schemeClr val="bg1"/>
              </a:solidFill>
            </a:endParaRPr>
          </a:p>
        </p:txBody>
      </p:sp>
      <p:sp>
        <p:nvSpPr>
          <p:cNvPr id="4" name="TextBox 3"/>
          <p:cNvSpPr txBox="1"/>
          <p:nvPr/>
        </p:nvSpPr>
        <p:spPr>
          <a:xfrm>
            <a:off x="311824" y="332271"/>
            <a:ext cx="4852610" cy="646331"/>
          </a:xfrm>
          <a:prstGeom prst="rect">
            <a:avLst/>
          </a:prstGeom>
          <a:noFill/>
        </p:spPr>
        <p:txBody>
          <a:bodyPr wrap="none" rtlCol="0">
            <a:spAutoFit/>
          </a:bodyPr>
          <a:lstStyle/>
          <a:p>
            <a:pPr eaLnBrk="0" hangingPunct="0"/>
            <a:r>
              <a:rPr lang="en-US" sz="3600" dirty="0" smtClean="0">
                <a:solidFill>
                  <a:prstClr val="white"/>
                </a:solidFill>
                <a:latin typeface="Arial"/>
                <a:ea typeface="ＭＳ Ｐゴシック" pitchFamily="-111" charset="-128"/>
                <a:cs typeface="ＭＳ Ｐゴシック" pitchFamily="-111" charset="-128"/>
              </a:rPr>
              <a:t>Where is the highway?</a:t>
            </a:r>
            <a:endParaRPr lang="en-AU" sz="3600" dirty="0" smtClean="0">
              <a:solidFill>
                <a:prstClr val="white"/>
              </a:solidFill>
              <a:latin typeface="Arial"/>
              <a:ea typeface="ＭＳ Ｐゴシック" pitchFamily="-111" charset="-128"/>
              <a:cs typeface="ＭＳ Ｐゴシック" pitchFamily="-111" charset="-128"/>
            </a:endParaRPr>
          </a:p>
        </p:txBody>
      </p:sp>
      <p:pic>
        <p:nvPicPr>
          <p:cNvPr id="5" name="Picture 4" descr="Gunbower-Kow-Loddon diagram_FINA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21066"/>
            <a:ext cx="9144000" cy="6466245"/>
          </a:xfrm>
          <a:prstGeom prst="rect">
            <a:avLst/>
          </a:prstGeom>
        </p:spPr>
      </p:pic>
      <p:sp>
        <p:nvSpPr>
          <p:cNvPr id="19" name="Rectangle 18"/>
          <p:cNvSpPr/>
          <p:nvPr/>
        </p:nvSpPr>
        <p:spPr>
          <a:xfrm>
            <a:off x="3495996" y="3790077"/>
            <a:ext cx="360306" cy="2913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prstClr val="white"/>
              </a:solidFill>
            </a:endParaRPr>
          </a:p>
        </p:txBody>
      </p:sp>
      <p:grpSp>
        <p:nvGrpSpPr>
          <p:cNvPr id="9" name="Group 8"/>
          <p:cNvGrpSpPr/>
          <p:nvPr/>
        </p:nvGrpSpPr>
        <p:grpSpPr>
          <a:xfrm>
            <a:off x="14645" y="93307"/>
            <a:ext cx="8948860" cy="6344816"/>
            <a:chOff x="14645" y="93306"/>
            <a:chExt cx="8948860" cy="6344816"/>
          </a:xfrm>
        </p:grpSpPr>
        <p:grpSp>
          <p:nvGrpSpPr>
            <p:cNvPr id="3" name="Group 39"/>
            <p:cNvGrpSpPr/>
            <p:nvPr/>
          </p:nvGrpSpPr>
          <p:grpSpPr>
            <a:xfrm>
              <a:off x="2488758" y="1015981"/>
              <a:ext cx="3102299" cy="4995205"/>
              <a:chOff x="2488758" y="1015981"/>
              <a:chExt cx="3102299" cy="4995205"/>
            </a:xfrm>
          </p:grpSpPr>
          <p:sp>
            <p:nvSpPr>
              <p:cNvPr id="25" name="TextBox 24"/>
              <p:cNvSpPr txBox="1"/>
              <p:nvPr/>
            </p:nvSpPr>
            <p:spPr>
              <a:xfrm>
                <a:off x="3540880" y="1015981"/>
                <a:ext cx="2050177" cy="36933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smtClean="0">
                    <a:solidFill>
                      <a:prstClr val="white"/>
                    </a:solidFill>
                  </a:rPr>
                  <a:t>Lower Loddon River</a:t>
                </a:r>
                <a:endParaRPr lang="en-AU" dirty="0">
                  <a:solidFill>
                    <a:prstClr val="white"/>
                  </a:solidFill>
                </a:endParaRPr>
              </a:p>
            </p:txBody>
          </p:sp>
          <p:cxnSp>
            <p:nvCxnSpPr>
              <p:cNvPr id="27" name="Straight Arrow Connector 26"/>
              <p:cNvCxnSpPr>
                <a:endCxn id="32" idx="67"/>
              </p:cNvCxnSpPr>
              <p:nvPr/>
            </p:nvCxnSpPr>
            <p:spPr>
              <a:xfrm rot="5400000">
                <a:off x="3149610" y="1448031"/>
                <a:ext cx="936469" cy="811033"/>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sp>
            <p:nvSpPr>
              <p:cNvPr id="32" name="Freeform 31"/>
              <p:cNvSpPr/>
              <p:nvPr/>
            </p:nvSpPr>
            <p:spPr>
              <a:xfrm>
                <a:off x="2488758" y="1200647"/>
                <a:ext cx="1012001" cy="4810539"/>
              </a:xfrm>
              <a:custGeom>
                <a:avLst/>
                <a:gdLst>
                  <a:gd name="connsiteX0" fmla="*/ 532738 w 1012001"/>
                  <a:gd name="connsiteY0" fmla="*/ 4810539 h 4810539"/>
                  <a:gd name="connsiteX1" fmla="*/ 548640 w 1012001"/>
                  <a:gd name="connsiteY1" fmla="*/ 4723075 h 4810539"/>
                  <a:gd name="connsiteX2" fmla="*/ 564543 w 1012001"/>
                  <a:gd name="connsiteY2" fmla="*/ 4699221 h 4810539"/>
                  <a:gd name="connsiteX3" fmla="*/ 588397 w 1012001"/>
                  <a:gd name="connsiteY3" fmla="*/ 4595854 h 4810539"/>
                  <a:gd name="connsiteX4" fmla="*/ 596348 w 1012001"/>
                  <a:gd name="connsiteY4" fmla="*/ 4572000 h 4810539"/>
                  <a:gd name="connsiteX5" fmla="*/ 620202 w 1012001"/>
                  <a:gd name="connsiteY5" fmla="*/ 4564049 h 4810539"/>
                  <a:gd name="connsiteX6" fmla="*/ 636105 w 1012001"/>
                  <a:gd name="connsiteY6" fmla="*/ 4540195 h 4810539"/>
                  <a:gd name="connsiteX7" fmla="*/ 636105 w 1012001"/>
                  <a:gd name="connsiteY7" fmla="*/ 4317558 h 4810539"/>
                  <a:gd name="connsiteX8" fmla="*/ 659959 w 1012001"/>
                  <a:gd name="connsiteY8" fmla="*/ 4142630 h 4810539"/>
                  <a:gd name="connsiteX9" fmla="*/ 675861 w 1012001"/>
                  <a:gd name="connsiteY9" fmla="*/ 4118776 h 4810539"/>
                  <a:gd name="connsiteX10" fmla="*/ 699715 w 1012001"/>
                  <a:gd name="connsiteY10" fmla="*/ 4102873 h 4810539"/>
                  <a:gd name="connsiteX11" fmla="*/ 723569 w 1012001"/>
                  <a:gd name="connsiteY11" fmla="*/ 4110824 h 4810539"/>
                  <a:gd name="connsiteX12" fmla="*/ 731520 w 1012001"/>
                  <a:gd name="connsiteY12" fmla="*/ 4086970 h 4810539"/>
                  <a:gd name="connsiteX13" fmla="*/ 747423 w 1012001"/>
                  <a:gd name="connsiteY13" fmla="*/ 4063116 h 4810539"/>
                  <a:gd name="connsiteX14" fmla="*/ 763325 w 1012001"/>
                  <a:gd name="connsiteY14" fmla="*/ 3999506 h 4810539"/>
                  <a:gd name="connsiteX15" fmla="*/ 771277 w 1012001"/>
                  <a:gd name="connsiteY15" fmla="*/ 3975652 h 4810539"/>
                  <a:gd name="connsiteX16" fmla="*/ 779228 w 1012001"/>
                  <a:gd name="connsiteY16" fmla="*/ 3896139 h 4810539"/>
                  <a:gd name="connsiteX17" fmla="*/ 787179 w 1012001"/>
                  <a:gd name="connsiteY17" fmla="*/ 3697356 h 4810539"/>
                  <a:gd name="connsiteX18" fmla="*/ 795131 w 1012001"/>
                  <a:gd name="connsiteY18" fmla="*/ 3673503 h 4810539"/>
                  <a:gd name="connsiteX19" fmla="*/ 826936 w 1012001"/>
                  <a:gd name="connsiteY19" fmla="*/ 3625795 h 4810539"/>
                  <a:gd name="connsiteX20" fmla="*/ 842839 w 1012001"/>
                  <a:gd name="connsiteY20" fmla="*/ 3578087 h 4810539"/>
                  <a:gd name="connsiteX21" fmla="*/ 850790 w 1012001"/>
                  <a:gd name="connsiteY21" fmla="*/ 3554233 h 4810539"/>
                  <a:gd name="connsiteX22" fmla="*/ 866692 w 1012001"/>
                  <a:gd name="connsiteY22" fmla="*/ 3530379 h 4810539"/>
                  <a:gd name="connsiteX23" fmla="*/ 978011 w 1012001"/>
                  <a:gd name="connsiteY23" fmla="*/ 3522428 h 4810539"/>
                  <a:gd name="connsiteX24" fmla="*/ 993913 w 1012001"/>
                  <a:gd name="connsiteY24" fmla="*/ 3323645 h 4810539"/>
                  <a:gd name="connsiteX25" fmla="*/ 1009816 w 1012001"/>
                  <a:gd name="connsiteY25" fmla="*/ 3299791 h 4810539"/>
                  <a:gd name="connsiteX26" fmla="*/ 1001865 w 1012001"/>
                  <a:gd name="connsiteY26" fmla="*/ 3188473 h 4810539"/>
                  <a:gd name="connsiteX27" fmla="*/ 978011 w 1012001"/>
                  <a:gd name="connsiteY27" fmla="*/ 3108960 h 4810539"/>
                  <a:gd name="connsiteX28" fmla="*/ 970059 w 1012001"/>
                  <a:gd name="connsiteY28" fmla="*/ 3085106 h 4810539"/>
                  <a:gd name="connsiteX29" fmla="*/ 962108 w 1012001"/>
                  <a:gd name="connsiteY29" fmla="*/ 3061252 h 4810539"/>
                  <a:gd name="connsiteX30" fmla="*/ 954157 w 1012001"/>
                  <a:gd name="connsiteY30" fmla="*/ 2926080 h 4810539"/>
                  <a:gd name="connsiteX31" fmla="*/ 922352 w 1012001"/>
                  <a:gd name="connsiteY31" fmla="*/ 2878372 h 4810539"/>
                  <a:gd name="connsiteX32" fmla="*/ 914400 w 1012001"/>
                  <a:gd name="connsiteY32" fmla="*/ 2854518 h 4810539"/>
                  <a:gd name="connsiteX33" fmla="*/ 890546 w 1012001"/>
                  <a:gd name="connsiteY33" fmla="*/ 2838616 h 4810539"/>
                  <a:gd name="connsiteX34" fmla="*/ 898498 w 1012001"/>
                  <a:gd name="connsiteY34" fmla="*/ 2782956 h 4810539"/>
                  <a:gd name="connsiteX35" fmla="*/ 922352 w 1012001"/>
                  <a:gd name="connsiteY35" fmla="*/ 2767054 h 4810539"/>
                  <a:gd name="connsiteX36" fmla="*/ 930303 w 1012001"/>
                  <a:gd name="connsiteY36" fmla="*/ 2743200 h 4810539"/>
                  <a:gd name="connsiteX37" fmla="*/ 922352 w 1012001"/>
                  <a:gd name="connsiteY37" fmla="*/ 2687541 h 4810539"/>
                  <a:gd name="connsiteX38" fmla="*/ 914400 w 1012001"/>
                  <a:gd name="connsiteY38" fmla="*/ 2663687 h 4810539"/>
                  <a:gd name="connsiteX39" fmla="*/ 890546 w 1012001"/>
                  <a:gd name="connsiteY39" fmla="*/ 2647784 h 4810539"/>
                  <a:gd name="connsiteX40" fmla="*/ 874644 w 1012001"/>
                  <a:gd name="connsiteY40" fmla="*/ 2623930 h 4810539"/>
                  <a:gd name="connsiteX41" fmla="*/ 834887 w 1012001"/>
                  <a:gd name="connsiteY41" fmla="*/ 2576223 h 4810539"/>
                  <a:gd name="connsiteX42" fmla="*/ 858741 w 1012001"/>
                  <a:gd name="connsiteY42" fmla="*/ 2417196 h 4810539"/>
                  <a:gd name="connsiteX43" fmla="*/ 882595 w 1012001"/>
                  <a:gd name="connsiteY43" fmla="*/ 2401294 h 4810539"/>
                  <a:gd name="connsiteX44" fmla="*/ 898498 w 1012001"/>
                  <a:gd name="connsiteY44" fmla="*/ 2377440 h 4810539"/>
                  <a:gd name="connsiteX45" fmla="*/ 946205 w 1012001"/>
                  <a:gd name="connsiteY45" fmla="*/ 2345635 h 4810539"/>
                  <a:gd name="connsiteX46" fmla="*/ 954157 w 1012001"/>
                  <a:gd name="connsiteY46" fmla="*/ 2210463 h 4810539"/>
                  <a:gd name="connsiteX47" fmla="*/ 970059 w 1012001"/>
                  <a:gd name="connsiteY47" fmla="*/ 2186609 h 4810539"/>
                  <a:gd name="connsiteX48" fmla="*/ 978011 w 1012001"/>
                  <a:gd name="connsiteY48" fmla="*/ 2162755 h 4810539"/>
                  <a:gd name="connsiteX49" fmla="*/ 954157 w 1012001"/>
                  <a:gd name="connsiteY49" fmla="*/ 2051436 h 4810539"/>
                  <a:gd name="connsiteX50" fmla="*/ 906449 w 1012001"/>
                  <a:gd name="connsiteY50" fmla="*/ 2019631 h 4810539"/>
                  <a:gd name="connsiteX51" fmla="*/ 898498 w 1012001"/>
                  <a:gd name="connsiteY51" fmla="*/ 1995777 h 4810539"/>
                  <a:gd name="connsiteX52" fmla="*/ 882595 w 1012001"/>
                  <a:gd name="connsiteY52" fmla="*/ 1971923 h 4810539"/>
                  <a:gd name="connsiteX53" fmla="*/ 890546 w 1012001"/>
                  <a:gd name="connsiteY53" fmla="*/ 1932167 h 4810539"/>
                  <a:gd name="connsiteX54" fmla="*/ 898498 w 1012001"/>
                  <a:gd name="connsiteY54" fmla="*/ 1908313 h 4810539"/>
                  <a:gd name="connsiteX55" fmla="*/ 914400 w 1012001"/>
                  <a:gd name="connsiteY55" fmla="*/ 1852654 h 4810539"/>
                  <a:gd name="connsiteX56" fmla="*/ 906449 w 1012001"/>
                  <a:gd name="connsiteY56" fmla="*/ 1558456 h 4810539"/>
                  <a:gd name="connsiteX57" fmla="*/ 882595 w 1012001"/>
                  <a:gd name="connsiteY57" fmla="*/ 1534602 h 4810539"/>
                  <a:gd name="connsiteX58" fmla="*/ 834887 w 1012001"/>
                  <a:gd name="connsiteY58" fmla="*/ 1502796 h 4810539"/>
                  <a:gd name="connsiteX59" fmla="*/ 787179 w 1012001"/>
                  <a:gd name="connsiteY59" fmla="*/ 1463040 h 4810539"/>
                  <a:gd name="connsiteX60" fmla="*/ 763325 w 1012001"/>
                  <a:gd name="connsiteY60" fmla="*/ 1359673 h 4810539"/>
                  <a:gd name="connsiteX61" fmla="*/ 779228 w 1012001"/>
                  <a:gd name="connsiteY61" fmla="*/ 1335819 h 4810539"/>
                  <a:gd name="connsiteX62" fmla="*/ 811033 w 1012001"/>
                  <a:gd name="connsiteY62" fmla="*/ 1327868 h 4810539"/>
                  <a:gd name="connsiteX63" fmla="*/ 818985 w 1012001"/>
                  <a:gd name="connsiteY63" fmla="*/ 1216550 h 4810539"/>
                  <a:gd name="connsiteX64" fmla="*/ 803082 w 1012001"/>
                  <a:gd name="connsiteY64" fmla="*/ 1192696 h 4810539"/>
                  <a:gd name="connsiteX65" fmla="*/ 779228 w 1012001"/>
                  <a:gd name="connsiteY65" fmla="*/ 1176793 h 4810539"/>
                  <a:gd name="connsiteX66" fmla="*/ 739472 w 1012001"/>
                  <a:gd name="connsiteY66" fmla="*/ 1144988 h 4810539"/>
                  <a:gd name="connsiteX67" fmla="*/ 723569 w 1012001"/>
                  <a:gd name="connsiteY67" fmla="*/ 1121134 h 4810539"/>
                  <a:gd name="connsiteX68" fmla="*/ 699715 w 1012001"/>
                  <a:gd name="connsiteY68" fmla="*/ 1105231 h 4810539"/>
                  <a:gd name="connsiteX69" fmla="*/ 659959 w 1012001"/>
                  <a:gd name="connsiteY69" fmla="*/ 1065475 h 4810539"/>
                  <a:gd name="connsiteX70" fmla="*/ 636105 w 1012001"/>
                  <a:gd name="connsiteY70" fmla="*/ 1041621 h 4810539"/>
                  <a:gd name="connsiteX71" fmla="*/ 612251 w 1012001"/>
                  <a:gd name="connsiteY71" fmla="*/ 1025718 h 4810539"/>
                  <a:gd name="connsiteX72" fmla="*/ 492981 w 1012001"/>
                  <a:gd name="connsiteY72" fmla="*/ 1017767 h 4810539"/>
                  <a:gd name="connsiteX73" fmla="*/ 445273 w 1012001"/>
                  <a:gd name="connsiteY73" fmla="*/ 978010 h 4810539"/>
                  <a:gd name="connsiteX74" fmla="*/ 421419 w 1012001"/>
                  <a:gd name="connsiteY74" fmla="*/ 962108 h 4810539"/>
                  <a:gd name="connsiteX75" fmla="*/ 381663 w 1012001"/>
                  <a:gd name="connsiteY75" fmla="*/ 914400 h 4810539"/>
                  <a:gd name="connsiteX76" fmla="*/ 405517 w 1012001"/>
                  <a:gd name="connsiteY76" fmla="*/ 890546 h 4810539"/>
                  <a:gd name="connsiteX77" fmla="*/ 429371 w 1012001"/>
                  <a:gd name="connsiteY77" fmla="*/ 874643 h 4810539"/>
                  <a:gd name="connsiteX78" fmla="*/ 461176 w 1012001"/>
                  <a:gd name="connsiteY78" fmla="*/ 826936 h 4810539"/>
                  <a:gd name="connsiteX79" fmla="*/ 477079 w 1012001"/>
                  <a:gd name="connsiteY79" fmla="*/ 771276 h 4810539"/>
                  <a:gd name="connsiteX80" fmla="*/ 469127 w 1012001"/>
                  <a:gd name="connsiteY80" fmla="*/ 580445 h 4810539"/>
                  <a:gd name="connsiteX81" fmla="*/ 461176 w 1012001"/>
                  <a:gd name="connsiteY81" fmla="*/ 556591 h 4810539"/>
                  <a:gd name="connsiteX82" fmla="*/ 429371 w 1012001"/>
                  <a:gd name="connsiteY82" fmla="*/ 508883 h 4810539"/>
                  <a:gd name="connsiteX83" fmla="*/ 357809 w 1012001"/>
                  <a:gd name="connsiteY83" fmla="*/ 445273 h 4810539"/>
                  <a:gd name="connsiteX84" fmla="*/ 318052 w 1012001"/>
                  <a:gd name="connsiteY84" fmla="*/ 405516 h 4810539"/>
                  <a:gd name="connsiteX85" fmla="*/ 302150 w 1012001"/>
                  <a:gd name="connsiteY85" fmla="*/ 381663 h 4810539"/>
                  <a:gd name="connsiteX86" fmla="*/ 246491 w 1012001"/>
                  <a:gd name="connsiteY86" fmla="*/ 341906 h 4810539"/>
                  <a:gd name="connsiteX87" fmla="*/ 190832 w 1012001"/>
                  <a:gd name="connsiteY87" fmla="*/ 357809 h 4810539"/>
                  <a:gd name="connsiteX88" fmla="*/ 159026 w 1012001"/>
                  <a:gd name="connsiteY88" fmla="*/ 341906 h 4810539"/>
                  <a:gd name="connsiteX89" fmla="*/ 111319 w 1012001"/>
                  <a:gd name="connsiteY89" fmla="*/ 302150 h 4810539"/>
                  <a:gd name="connsiteX90" fmla="*/ 63611 w 1012001"/>
                  <a:gd name="connsiteY90" fmla="*/ 262393 h 4810539"/>
                  <a:gd name="connsiteX91" fmla="*/ 55659 w 1012001"/>
                  <a:gd name="connsiteY91" fmla="*/ 238539 h 4810539"/>
                  <a:gd name="connsiteX92" fmla="*/ 15903 w 1012001"/>
                  <a:gd name="connsiteY92" fmla="*/ 190831 h 4810539"/>
                  <a:gd name="connsiteX93" fmla="*/ 0 w 1012001"/>
                  <a:gd name="connsiteY93" fmla="*/ 143123 h 4810539"/>
                  <a:gd name="connsiteX94" fmla="*/ 39757 w 1012001"/>
                  <a:gd name="connsiteY94" fmla="*/ 55659 h 4810539"/>
                  <a:gd name="connsiteX95" fmla="*/ 87465 w 1012001"/>
                  <a:gd name="connsiteY95" fmla="*/ 23854 h 4810539"/>
                  <a:gd name="connsiteX96" fmla="*/ 95416 w 1012001"/>
                  <a:gd name="connsiteY96" fmla="*/ 0 h 481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12001" h="4810539">
                    <a:moveTo>
                      <a:pt x="532738" y="4810539"/>
                    </a:moveTo>
                    <a:cubicBezTo>
                      <a:pt x="535478" y="4788615"/>
                      <a:pt x="536384" y="4747588"/>
                      <a:pt x="548640" y="4723075"/>
                    </a:cubicBezTo>
                    <a:cubicBezTo>
                      <a:pt x="552914" y="4714528"/>
                      <a:pt x="559242" y="4707172"/>
                      <a:pt x="564543" y="4699221"/>
                    </a:cubicBezTo>
                    <a:cubicBezTo>
                      <a:pt x="572494" y="4664765"/>
                      <a:pt x="579821" y="4630159"/>
                      <a:pt x="588397" y="4595854"/>
                    </a:cubicBezTo>
                    <a:cubicBezTo>
                      <a:pt x="590430" y="4587723"/>
                      <a:pt x="590421" y="4577927"/>
                      <a:pt x="596348" y="4572000"/>
                    </a:cubicBezTo>
                    <a:cubicBezTo>
                      <a:pt x="602275" y="4566073"/>
                      <a:pt x="612251" y="4566699"/>
                      <a:pt x="620202" y="4564049"/>
                    </a:cubicBezTo>
                    <a:cubicBezTo>
                      <a:pt x="625503" y="4556098"/>
                      <a:pt x="634687" y="4549646"/>
                      <a:pt x="636105" y="4540195"/>
                    </a:cubicBezTo>
                    <a:cubicBezTo>
                      <a:pt x="651431" y="4438020"/>
                      <a:pt x="644473" y="4409615"/>
                      <a:pt x="636105" y="4317558"/>
                    </a:cubicBezTo>
                    <a:cubicBezTo>
                      <a:pt x="637409" y="4296688"/>
                      <a:pt x="633654" y="4182090"/>
                      <a:pt x="659959" y="4142630"/>
                    </a:cubicBezTo>
                    <a:cubicBezTo>
                      <a:pt x="665260" y="4134679"/>
                      <a:pt x="669104" y="4125533"/>
                      <a:pt x="675861" y="4118776"/>
                    </a:cubicBezTo>
                    <a:cubicBezTo>
                      <a:pt x="682618" y="4112019"/>
                      <a:pt x="691764" y="4108174"/>
                      <a:pt x="699715" y="4102873"/>
                    </a:cubicBezTo>
                    <a:cubicBezTo>
                      <a:pt x="707666" y="4105523"/>
                      <a:pt x="716072" y="4114572"/>
                      <a:pt x="723569" y="4110824"/>
                    </a:cubicBezTo>
                    <a:cubicBezTo>
                      <a:pt x="731066" y="4107076"/>
                      <a:pt x="727772" y="4094467"/>
                      <a:pt x="731520" y="4086970"/>
                    </a:cubicBezTo>
                    <a:cubicBezTo>
                      <a:pt x="735794" y="4078423"/>
                      <a:pt x="742122" y="4071067"/>
                      <a:pt x="747423" y="4063116"/>
                    </a:cubicBezTo>
                    <a:cubicBezTo>
                      <a:pt x="765600" y="4008585"/>
                      <a:pt x="744132" y="4076276"/>
                      <a:pt x="763325" y="3999506"/>
                    </a:cubicBezTo>
                    <a:cubicBezTo>
                      <a:pt x="765358" y="3991375"/>
                      <a:pt x="768626" y="3983603"/>
                      <a:pt x="771277" y="3975652"/>
                    </a:cubicBezTo>
                    <a:cubicBezTo>
                      <a:pt x="773927" y="3949148"/>
                      <a:pt x="777708" y="3922732"/>
                      <a:pt x="779228" y="3896139"/>
                    </a:cubicBezTo>
                    <a:cubicBezTo>
                      <a:pt x="783011" y="3829933"/>
                      <a:pt x="782454" y="3763501"/>
                      <a:pt x="787179" y="3697356"/>
                    </a:cubicBezTo>
                    <a:cubicBezTo>
                      <a:pt x="787776" y="3688996"/>
                      <a:pt x="791061" y="3680829"/>
                      <a:pt x="795131" y="3673503"/>
                    </a:cubicBezTo>
                    <a:cubicBezTo>
                      <a:pt x="804413" y="3656796"/>
                      <a:pt x="826936" y="3625795"/>
                      <a:pt x="826936" y="3625795"/>
                    </a:cubicBezTo>
                    <a:lnTo>
                      <a:pt x="842839" y="3578087"/>
                    </a:lnTo>
                    <a:cubicBezTo>
                      <a:pt x="845489" y="3570136"/>
                      <a:pt x="846141" y="3561207"/>
                      <a:pt x="850790" y="3554233"/>
                    </a:cubicBezTo>
                    <a:cubicBezTo>
                      <a:pt x="856091" y="3546282"/>
                      <a:pt x="857421" y="3532697"/>
                      <a:pt x="866692" y="3530379"/>
                    </a:cubicBezTo>
                    <a:cubicBezTo>
                      <a:pt x="902782" y="3521357"/>
                      <a:pt x="940905" y="3525078"/>
                      <a:pt x="978011" y="3522428"/>
                    </a:cubicBezTo>
                    <a:cubicBezTo>
                      <a:pt x="983312" y="3456167"/>
                      <a:pt x="984512" y="3389450"/>
                      <a:pt x="993913" y="3323645"/>
                    </a:cubicBezTo>
                    <a:cubicBezTo>
                      <a:pt x="995264" y="3314185"/>
                      <a:pt x="1009255" y="3309331"/>
                      <a:pt x="1009816" y="3299791"/>
                    </a:cubicBezTo>
                    <a:cubicBezTo>
                      <a:pt x="1012001" y="3262655"/>
                      <a:pt x="1005973" y="3225446"/>
                      <a:pt x="1001865" y="3188473"/>
                    </a:cubicBezTo>
                    <a:cubicBezTo>
                      <a:pt x="999863" y="3170455"/>
                      <a:pt x="982005" y="3120942"/>
                      <a:pt x="978011" y="3108960"/>
                    </a:cubicBezTo>
                    <a:lnTo>
                      <a:pt x="970059" y="3085106"/>
                    </a:lnTo>
                    <a:lnTo>
                      <a:pt x="962108" y="3061252"/>
                    </a:lnTo>
                    <a:cubicBezTo>
                      <a:pt x="959458" y="3016195"/>
                      <a:pt x="963745" y="2970185"/>
                      <a:pt x="954157" y="2926080"/>
                    </a:cubicBezTo>
                    <a:cubicBezTo>
                      <a:pt x="950097" y="2907404"/>
                      <a:pt x="928396" y="2896504"/>
                      <a:pt x="922352" y="2878372"/>
                    </a:cubicBezTo>
                    <a:cubicBezTo>
                      <a:pt x="919701" y="2870421"/>
                      <a:pt x="919636" y="2861063"/>
                      <a:pt x="914400" y="2854518"/>
                    </a:cubicBezTo>
                    <a:cubicBezTo>
                      <a:pt x="908430" y="2847056"/>
                      <a:pt x="898497" y="2843917"/>
                      <a:pt x="890546" y="2838616"/>
                    </a:cubicBezTo>
                    <a:cubicBezTo>
                      <a:pt x="893197" y="2820063"/>
                      <a:pt x="890886" y="2800082"/>
                      <a:pt x="898498" y="2782956"/>
                    </a:cubicBezTo>
                    <a:cubicBezTo>
                      <a:pt x="902379" y="2774223"/>
                      <a:pt x="916382" y="2774516"/>
                      <a:pt x="922352" y="2767054"/>
                    </a:cubicBezTo>
                    <a:cubicBezTo>
                      <a:pt x="927588" y="2760509"/>
                      <a:pt x="927653" y="2751151"/>
                      <a:pt x="930303" y="2743200"/>
                    </a:cubicBezTo>
                    <a:cubicBezTo>
                      <a:pt x="927653" y="2724647"/>
                      <a:pt x="926028" y="2705918"/>
                      <a:pt x="922352" y="2687541"/>
                    </a:cubicBezTo>
                    <a:cubicBezTo>
                      <a:pt x="920708" y="2679322"/>
                      <a:pt x="919636" y="2670232"/>
                      <a:pt x="914400" y="2663687"/>
                    </a:cubicBezTo>
                    <a:cubicBezTo>
                      <a:pt x="908430" y="2656225"/>
                      <a:pt x="898497" y="2653085"/>
                      <a:pt x="890546" y="2647784"/>
                    </a:cubicBezTo>
                    <a:cubicBezTo>
                      <a:pt x="885245" y="2639833"/>
                      <a:pt x="880762" y="2631271"/>
                      <a:pt x="874644" y="2623930"/>
                    </a:cubicBezTo>
                    <a:cubicBezTo>
                      <a:pt x="823616" y="2562695"/>
                      <a:pt x="874379" y="2635457"/>
                      <a:pt x="834887" y="2576223"/>
                    </a:cubicBezTo>
                    <a:cubicBezTo>
                      <a:pt x="882620" y="2504624"/>
                      <a:pt x="818143" y="2610036"/>
                      <a:pt x="858741" y="2417196"/>
                    </a:cubicBezTo>
                    <a:cubicBezTo>
                      <a:pt x="860710" y="2407845"/>
                      <a:pt x="874644" y="2406595"/>
                      <a:pt x="882595" y="2401294"/>
                    </a:cubicBezTo>
                    <a:cubicBezTo>
                      <a:pt x="887896" y="2393343"/>
                      <a:pt x="890547" y="2382741"/>
                      <a:pt x="898498" y="2377440"/>
                    </a:cubicBezTo>
                    <a:cubicBezTo>
                      <a:pt x="960110" y="2336366"/>
                      <a:pt x="906283" y="2405520"/>
                      <a:pt x="946205" y="2345635"/>
                    </a:cubicBezTo>
                    <a:cubicBezTo>
                      <a:pt x="948856" y="2300578"/>
                      <a:pt x="947462" y="2255099"/>
                      <a:pt x="954157" y="2210463"/>
                    </a:cubicBezTo>
                    <a:cubicBezTo>
                      <a:pt x="955575" y="2201013"/>
                      <a:pt x="965785" y="2195156"/>
                      <a:pt x="970059" y="2186609"/>
                    </a:cubicBezTo>
                    <a:cubicBezTo>
                      <a:pt x="973807" y="2179112"/>
                      <a:pt x="975360" y="2170706"/>
                      <a:pt x="978011" y="2162755"/>
                    </a:cubicBezTo>
                    <a:cubicBezTo>
                      <a:pt x="975273" y="2132637"/>
                      <a:pt x="984313" y="2077823"/>
                      <a:pt x="954157" y="2051436"/>
                    </a:cubicBezTo>
                    <a:cubicBezTo>
                      <a:pt x="939773" y="2038850"/>
                      <a:pt x="906449" y="2019631"/>
                      <a:pt x="906449" y="2019631"/>
                    </a:cubicBezTo>
                    <a:cubicBezTo>
                      <a:pt x="903799" y="2011680"/>
                      <a:pt x="902246" y="2003274"/>
                      <a:pt x="898498" y="1995777"/>
                    </a:cubicBezTo>
                    <a:cubicBezTo>
                      <a:pt x="894224" y="1987230"/>
                      <a:pt x="883780" y="1981406"/>
                      <a:pt x="882595" y="1971923"/>
                    </a:cubicBezTo>
                    <a:cubicBezTo>
                      <a:pt x="880919" y="1958513"/>
                      <a:pt x="887268" y="1945278"/>
                      <a:pt x="890546" y="1932167"/>
                    </a:cubicBezTo>
                    <a:cubicBezTo>
                      <a:pt x="892579" y="1924036"/>
                      <a:pt x="896195" y="1916372"/>
                      <a:pt x="898498" y="1908313"/>
                    </a:cubicBezTo>
                    <a:cubicBezTo>
                      <a:pt x="918474" y="1838398"/>
                      <a:pt x="895329" y="1909868"/>
                      <a:pt x="914400" y="1852654"/>
                    </a:cubicBezTo>
                    <a:cubicBezTo>
                      <a:pt x="911750" y="1754588"/>
                      <a:pt x="916210" y="1656071"/>
                      <a:pt x="906449" y="1558456"/>
                    </a:cubicBezTo>
                    <a:cubicBezTo>
                      <a:pt x="905330" y="1547267"/>
                      <a:pt x="891471" y="1541506"/>
                      <a:pt x="882595" y="1534602"/>
                    </a:cubicBezTo>
                    <a:cubicBezTo>
                      <a:pt x="867508" y="1522868"/>
                      <a:pt x="848402" y="1516310"/>
                      <a:pt x="834887" y="1502796"/>
                    </a:cubicBezTo>
                    <a:cubicBezTo>
                      <a:pt x="804275" y="1472186"/>
                      <a:pt x="820389" y="1485180"/>
                      <a:pt x="787179" y="1463040"/>
                    </a:cubicBezTo>
                    <a:cubicBezTo>
                      <a:pt x="753221" y="1412103"/>
                      <a:pt x="744588" y="1422128"/>
                      <a:pt x="763325" y="1359673"/>
                    </a:cubicBezTo>
                    <a:cubicBezTo>
                      <a:pt x="766071" y="1350520"/>
                      <a:pt x="771277" y="1341120"/>
                      <a:pt x="779228" y="1335819"/>
                    </a:cubicBezTo>
                    <a:cubicBezTo>
                      <a:pt x="788321" y="1329757"/>
                      <a:pt x="800431" y="1330518"/>
                      <a:pt x="811033" y="1327868"/>
                    </a:cubicBezTo>
                    <a:cubicBezTo>
                      <a:pt x="828579" y="1275232"/>
                      <a:pt x="835535" y="1277234"/>
                      <a:pt x="818985" y="1216550"/>
                    </a:cubicBezTo>
                    <a:cubicBezTo>
                      <a:pt x="816471" y="1207330"/>
                      <a:pt x="809839" y="1199453"/>
                      <a:pt x="803082" y="1192696"/>
                    </a:cubicBezTo>
                    <a:cubicBezTo>
                      <a:pt x="796325" y="1185939"/>
                      <a:pt x="787179" y="1182094"/>
                      <a:pt x="779228" y="1176793"/>
                    </a:cubicBezTo>
                    <a:cubicBezTo>
                      <a:pt x="733651" y="1108429"/>
                      <a:pt x="794338" y="1188881"/>
                      <a:pt x="739472" y="1144988"/>
                    </a:cubicBezTo>
                    <a:cubicBezTo>
                      <a:pt x="732010" y="1139018"/>
                      <a:pt x="730326" y="1127891"/>
                      <a:pt x="723569" y="1121134"/>
                    </a:cubicBezTo>
                    <a:cubicBezTo>
                      <a:pt x="716812" y="1114377"/>
                      <a:pt x="707666" y="1110532"/>
                      <a:pt x="699715" y="1105231"/>
                    </a:cubicBezTo>
                    <a:cubicBezTo>
                      <a:pt x="670559" y="1061498"/>
                      <a:pt x="699715" y="1098605"/>
                      <a:pt x="659959" y="1065475"/>
                    </a:cubicBezTo>
                    <a:cubicBezTo>
                      <a:pt x="651320" y="1058276"/>
                      <a:pt x="644744" y="1048820"/>
                      <a:pt x="636105" y="1041621"/>
                    </a:cubicBezTo>
                    <a:cubicBezTo>
                      <a:pt x="628764" y="1035503"/>
                      <a:pt x="621677" y="1027289"/>
                      <a:pt x="612251" y="1025718"/>
                    </a:cubicBezTo>
                    <a:cubicBezTo>
                      <a:pt x="572948" y="1019168"/>
                      <a:pt x="532738" y="1020417"/>
                      <a:pt x="492981" y="1017767"/>
                    </a:cubicBezTo>
                    <a:cubicBezTo>
                      <a:pt x="433749" y="978278"/>
                      <a:pt x="506503" y="1029035"/>
                      <a:pt x="445273" y="978010"/>
                    </a:cubicBezTo>
                    <a:cubicBezTo>
                      <a:pt x="437932" y="971892"/>
                      <a:pt x="428760" y="968226"/>
                      <a:pt x="421419" y="962108"/>
                    </a:cubicBezTo>
                    <a:cubicBezTo>
                      <a:pt x="398460" y="942976"/>
                      <a:pt x="397299" y="937855"/>
                      <a:pt x="381663" y="914400"/>
                    </a:cubicBezTo>
                    <a:cubicBezTo>
                      <a:pt x="389614" y="906449"/>
                      <a:pt x="396878" y="897745"/>
                      <a:pt x="405517" y="890546"/>
                    </a:cubicBezTo>
                    <a:cubicBezTo>
                      <a:pt x="412858" y="884428"/>
                      <a:pt x="423078" y="881835"/>
                      <a:pt x="429371" y="874643"/>
                    </a:cubicBezTo>
                    <a:cubicBezTo>
                      <a:pt x="441957" y="860260"/>
                      <a:pt x="461176" y="826936"/>
                      <a:pt x="461176" y="826936"/>
                    </a:cubicBezTo>
                    <a:cubicBezTo>
                      <a:pt x="464925" y="815689"/>
                      <a:pt x="477079" y="781257"/>
                      <a:pt x="477079" y="771276"/>
                    </a:cubicBezTo>
                    <a:cubicBezTo>
                      <a:pt x="477079" y="707610"/>
                      <a:pt x="473830" y="643937"/>
                      <a:pt x="469127" y="580445"/>
                    </a:cubicBezTo>
                    <a:cubicBezTo>
                      <a:pt x="468508" y="572086"/>
                      <a:pt x="465246" y="563918"/>
                      <a:pt x="461176" y="556591"/>
                    </a:cubicBezTo>
                    <a:cubicBezTo>
                      <a:pt x="451894" y="539884"/>
                      <a:pt x="445274" y="519484"/>
                      <a:pt x="429371" y="508883"/>
                    </a:cubicBezTo>
                    <a:cubicBezTo>
                      <a:pt x="400689" y="489763"/>
                      <a:pt x="379597" y="477954"/>
                      <a:pt x="357809" y="445273"/>
                    </a:cubicBezTo>
                    <a:cubicBezTo>
                      <a:pt x="336605" y="413468"/>
                      <a:pt x="349857" y="426720"/>
                      <a:pt x="318052" y="405516"/>
                    </a:cubicBezTo>
                    <a:cubicBezTo>
                      <a:pt x="312751" y="397565"/>
                      <a:pt x="308907" y="388420"/>
                      <a:pt x="302150" y="381663"/>
                    </a:cubicBezTo>
                    <a:cubicBezTo>
                      <a:pt x="292288" y="371801"/>
                      <a:pt x="260035" y="350936"/>
                      <a:pt x="246491" y="341906"/>
                    </a:cubicBezTo>
                    <a:cubicBezTo>
                      <a:pt x="237333" y="344959"/>
                      <a:pt x="198090" y="358716"/>
                      <a:pt x="190832" y="357809"/>
                    </a:cubicBezTo>
                    <a:cubicBezTo>
                      <a:pt x="179070" y="356339"/>
                      <a:pt x="169318" y="347787"/>
                      <a:pt x="159026" y="341906"/>
                    </a:cubicBezTo>
                    <a:cubicBezTo>
                      <a:pt x="121339" y="320370"/>
                      <a:pt x="147198" y="332049"/>
                      <a:pt x="111319" y="302150"/>
                    </a:cubicBezTo>
                    <a:cubicBezTo>
                      <a:pt x="44900" y="246801"/>
                      <a:pt x="133299" y="332081"/>
                      <a:pt x="63611" y="262393"/>
                    </a:cubicBezTo>
                    <a:cubicBezTo>
                      <a:pt x="60960" y="254442"/>
                      <a:pt x="60308" y="245513"/>
                      <a:pt x="55659" y="238539"/>
                    </a:cubicBezTo>
                    <a:cubicBezTo>
                      <a:pt x="30691" y="201088"/>
                      <a:pt x="33246" y="229854"/>
                      <a:pt x="15903" y="190831"/>
                    </a:cubicBezTo>
                    <a:cubicBezTo>
                      <a:pt x="9095" y="175513"/>
                      <a:pt x="0" y="143123"/>
                      <a:pt x="0" y="143123"/>
                    </a:cubicBezTo>
                    <a:cubicBezTo>
                      <a:pt x="13361" y="89681"/>
                      <a:pt x="3160" y="84123"/>
                      <a:pt x="39757" y="55659"/>
                    </a:cubicBezTo>
                    <a:cubicBezTo>
                      <a:pt x="54844" y="43925"/>
                      <a:pt x="87465" y="23854"/>
                      <a:pt x="87465" y="23854"/>
                    </a:cubicBezTo>
                    <a:lnTo>
                      <a:pt x="95416" y="0"/>
                    </a:lnTo>
                  </a:path>
                </a:pathLst>
              </a:cu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solidFill>
                    <a:prstClr val="black"/>
                  </a:solidFill>
                </a:endParaRPr>
              </a:p>
            </p:txBody>
          </p:sp>
        </p:grpSp>
        <p:grpSp>
          <p:nvGrpSpPr>
            <p:cNvPr id="6" name="Group 37"/>
            <p:cNvGrpSpPr/>
            <p:nvPr/>
          </p:nvGrpSpPr>
          <p:grpSpPr>
            <a:xfrm>
              <a:off x="2223553" y="3575800"/>
              <a:ext cx="3978464" cy="2804718"/>
              <a:chOff x="2223553" y="3575800"/>
              <a:chExt cx="3978464" cy="2804718"/>
            </a:xfrm>
          </p:grpSpPr>
          <p:cxnSp>
            <p:nvCxnSpPr>
              <p:cNvPr id="24" name="Straight Arrow Connector 23"/>
              <p:cNvCxnSpPr>
                <a:stCxn id="22" idx="3"/>
                <a:endCxn id="31" idx="34"/>
              </p:cNvCxnSpPr>
              <p:nvPr/>
            </p:nvCxnSpPr>
            <p:spPr>
              <a:xfrm flipV="1">
                <a:off x="3765963" y="4587903"/>
                <a:ext cx="893501" cy="160794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1" name="Freeform 30"/>
              <p:cNvSpPr/>
              <p:nvPr/>
            </p:nvSpPr>
            <p:spPr>
              <a:xfrm>
                <a:off x="3490623" y="3575800"/>
                <a:ext cx="2711394" cy="2112658"/>
              </a:xfrm>
              <a:custGeom>
                <a:avLst/>
                <a:gdLst>
                  <a:gd name="connsiteX0" fmla="*/ 2711394 w 2711394"/>
                  <a:gd name="connsiteY0" fmla="*/ 2109383 h 2112658"/>
                  <a:gd name="connsiteX1" fmla="*/ 2631881 w 2711394"/>
                  <a:gd name="connsiteY1" fmla="*/ 2069626 h 2112658"/>
                  <a:gd name="connsiteX2" fmla="*/ 2552368 w 2711394"/>
                  <a:gd name="connsiteY2" fmla="*/ 2053723 h 2112658"/>
                  <a:gd name="connsiteX3" fmla="*/ 2520563 w 2711394"/>
                  <a:gd name="connsiteY3" fmla="*/ 2045772 h 2112658"/>
                  <a:gd name="connsiteX4" fmla="*/ 2456953 w 2711394"/>
                  <a:gd name="connsiteY4" fmla="*/ 2037821 h 2112658"/>
                  <a:gd name="connsiteX5" fmla="*/ 2353586 w 2711394"/>
                  <a:gd name="connsiteY5" fmla="*/ 2021918 h 2112658"/>
                  <a:gd name="connsiteX6" fmla="*/ 2282024 w 2711394"/>
                  <a:gd name="connsiteY6" fmla="*/ 2006016 h 2112658"/>
                  <a:gd name="connsiteX7" fmla="*/ 2242267 w 2711394"/>
                  <a:gd name="connsiteY7" fmla="*/ 1982162 h 2112658"/>
                  <a:gd name="connsiteX8" fmla="*/ 2186608 w 2711394"/>
                  <a:gd name="connsiteY8" fmla="*/ 1966259 h 2112658"/>
                  <a:gd name="connsiteX9" fmla="*/ 2122998 w 2711394"/>
                  <a:gd name="connsiteY9" fmla="*/ 1934454 h 2112658"/>
                  <a:gd name="connsiteX10" fmla="*/ 2083241 w 2711394"/>
                  <a:gd name="connsiteY10" fmla="*/ 1894697 h 2112658"/>
                  <a:gd name="connsiteX11" fmla="*/ 2043485 w 2711394"/>
                  <a:gd name="connsiteY11" fmla="*/ 1846990 h 2112658"/>
                  <a:gd name="connsiteX12" fmla="*/ 2019631 w 2711394"/>
                  <a:gd name="connsiteY12" fmla="*/ 1799282 h 2112658"/>
                  <a:gd name="connsiteX13" fmla="*/ 1995777 w 2711394"/>
                  <a:gd name="connsiteY13" fmla="*/ 1783379 h 2112658"/>
                  <a:gd name="connsiteX14" fmla="*/ 1963972 w 2711394"/>
                  <a:gd name="connsiteY14" fmla="*/ 1743623 h 2112658"/>
                  <a:gd name="connsiteX15" fmla="*/ 1932167 w 2711394"/>
                  <a:gd name="connsiteY15" fmla="*/ 1695915 h 2112658"/>
                  <a:gd name="connsiteX16" fmla="*/ 1916264 w 2711394"/>
                  <a:gd name="connsiteY16" fmla="*/ 1672061 h 2112658"/>
                  <a:gd name="connsiteX17" fmla="*/ 1892410 w 2711394"/>
                  <a:gd name="connsiteY17" fmla="*/ 1656158 h 2112658"/>
                  <a:gd name="connsiteX18" fmla="*/ 1876507 w 2711394"/>
                  <a:gd name="connsiteY18" fmla="*/ 1632304 h 2112658"/>
                  <a:gd name="connsiteX19" fmla="*/ 1637968 w 2711394"/>
                  <a:gd name="connsiteY19" fmla="*/ 1600499 h 2112658"/>
                  <a:gd name="connsiteX20" fmla="*/ 1566407 w 2711394"/>
                  <a:gd name="connsiteY20" fmla="*/ 1584597 h 2112658"/>
                  <a:gd name="connsiteX21" fmla="*/ 1494845 w 2711394"/>
                  <a:gd name="connsiteY21" fmla="*/ 1568694 h 2112658"/>
                  <a:gd name="connsiteX22" fmla="*/ 1407380 w 2711394"/>
                  <a:gd name="connsiteY22" fmla="*/ 1560743 h 2112658"/>
                  <a:gd name="connsiteX23" fmla="*/ 1383527 w 2711394"/>
                  <a:gd name="connsiteY23" fmla="*/ 1544840 h 2112658"/>
                  <a:gd name="connsiteX24" fmla="*/ 1367624 w 2711394"/>
                  <a:gd name="connsiteY24" fmla="*/ 1393765 h 2112658"/>
                  <a:gd name="connsiteX25" fmla="*/ 1359673 w 2711394"/>
                  <a:gd name="connsiteY25" fmla="*/ 1346057 h 2112658"/>
                  <a:gd name="connsiteX26" fmla="*/ 1319916 w 2711394"/>
                  <a:gd name="connsiteY26" fmla="*/ 1306301 h 2112658"/>
                  <a:gd name="connsiteX27" fmla="*/ 1304014 w 2711394"/>
                  <a:gd name="connsiteY27" fmla="*/ 1282447 h 2112658"/>
                  <a:gd name="connsiteX28" fmla="*/ 1296062 w 2711394"/>
                  <a:gd name="connsiteY28" fmla="*/ 1250642 h 2112658"/>
                  <a:gd name="connsiteX29" fmla="*/ 1280160 w 2711394"/>
                  <a:gd name="connsiteY29" fmla="*/ 1202934 h 2112658"/>
                  <a:gd name="connsiteX30" fmla="*/ 1272208 w 2711394"/>
                  <a:gd name="connsiteY30" fmla="*/ 1179080 h 2112658"/>
                  <a:gd name="connsiteX31" fmla="*/ 1248354 w 2711394"/>
                  <a:gd name="connsiteY31" fmla="*/ 1163177 h 2112658"/>
                  <a:gd name="connsiteX32" fmla="*/ 1240403 w 2711394"/>
                  <a:gd name="connsiteY32" fmla="*/ 1139323 h 2112658"/>
                  <a:gd name="connsiteX33" fmla="*/ 1200647 w 2711394"/>
                  <a:gd name="connsiteY33" fmla="*/ 1083664 h 2112658"/>
                  <a:gd name="connsiteX34" fmla="*/ 1168841 w 2711394"/>
                  <a:gd name="connsiteY34" fmla="*/ 1012103 h 2112658"/>
                  <a:gd name="connsiteX35" fmla="*/ 1144987 w 2711394"/>
                  <a:gd name="connsiteY35" fmla="*/ 964395 h 2112658"/>
                  <a:gd name="connsiteX36" fmla="*/ 1121134 w 2711394"/>
                  <a:gd name="connsiteY36" fmla="*/ 884882 h 2112658"/>
                  <a:gd name="connsiteX37" fmla="*/ 1081377 w 2711394"/>
                  <a:gd name="connsiteY37" fmla="*/ 646343 h 2112658"/>
                  <a:gd name="connsiteX38" fmla="*/ 1057523 w 2711394"/>
                  <a:gd name="connsiteY38" fmla="*/ 638391 h 2112658"/>
                  <a:gd name="connsiteX39" fmla="*/ 1041620 w 2711394"/>
                  <a:gd name="connsiteY39" fmla="*/ 614537 h 2112658"/>
                  <a:gd name="connsiteX40" fmla="*/ 1017767 w 2711394"/>
                  <a:gd name="connsiteY40" fmla="*/ 598635 h 2112658"/>
                  <a:gd name="connsiteX41" fmla="*/ 962107 w 2711394"/>
                  <a:gd name="connsiteY41" fmla="*/ 558878 h 2112658"/>
                  <a:gd name="connsiteX42" fmla="*/ 946205 w 2711394"/>
                  <a:gd name="connsiteY42" fmla="*/ 535024 h 2112658"/>
                  <a:gd name="connsiteX43" fmla="*/ 978010 w 2711394"/>
                  <a:gd name="connsiteY43" fmla="*/ 519122 h 2112658"/>
                  <a:gd name="connsiteX44" fmla="*/ 1025718 w 2711394"/>
                  <a:gd name="connsiteY44" fmla="*/ 495268 h 2112658"/>
                  <a:gd name="connsiteX45" fmla="*/ 1001864 w 2711394"/>
                  <a:gd name="connsiteY45" fmla="*/ 447560 h 2112658"/>
                  <a:gd name="connsiteX46" fmla="*/ 978010 w 2711394"/>
                  <a:gd name="connsiteY46" fmla="*/ 431657 h 2112658"/>
                  <a:gd name="connsiteX47" fmla="*/ 922351 w 2711394"/>
                  <a:gd name="connsiteY47" fmla="*/ 399852 h 2112658"/>
                  <a:gd name="connsiteX48" fmla="*/ 850789 w 2711394"/>
                  <a:gd name="connsiteY48" fmla="*/ 391901 h 2112658"/>
                  <a:gd name="connsiteX49" fmla="*/ 811033 w 2711394"/>
                  <a:gd name="connsiteY49" fmla="*/ 383950 h 2112658"/>
                  <a:gd name="connsiteX50" fmla="*/ 572494 w 2711394"/>
                  <a:gd name="connsiteY50" fmla="*/ 375998 h 2112658"/>
                  <a:gd name="connsiteX51" fmla="*/ 524786 w 2711394"/>
                  <a:gd name="connsiteY51" fmla="*/ 360096 h 2112658"/>
                  <a:gd name="connsiteX52" fmla="*/ 492980 w 2711394"/>
                  <a:gd name="connsiteY52" fmla="*/ 328290 h 2112658"/>
                  <a:gd name="connsiteX53" fmla="*/ 469127 w 2711394"/>
                  <a:gd name="connsiteY53" fmla="*/ 304437 h 2112658"/>
                  <a:gd name="connsiteX54" fmla="*/ 461175 w 2711394"/>
                  <a:gd name="connsiteY54" fmla="*/ 280583 h 2112658"/>
                  <a:gd name="connsiteX55" fmla="*/ 445273 w 2711394"/>
                  <a:gd name="connsiteY55" fmla="*/ 248777 h 2112658"/>
                  <a:gd name="connsiteX56" fmla="*/ 397565 w 2711394"/>
                  <a:gd name="connsiteY56" fmla="*/ 185167 h 2112658"/>
                  <a:gd name="connsiteX57" fmla="*/ 365760 w 2711394"/>
                  <a:gd name="connsiteY57" fmla="*/ 129508 h 2112658"/>
                  <a:gd name="connsiteX58" fmla="*/ 302149 w 2711394"/>
                  <a:gd name="connsiteY58" fmla="*/ 121557 h 2112658"/>
                  <a:gd name="connsiteX59" fmla="*/ 222636 w 2711394"/>
                  <a:gd name="connsiteY59" fmla="*/ 57946 h 2112658"/>
                  <a:gd name="connsiteX60" fmla="*/ 222636 w 2711394"/>
                  <a:gd name="connsiteY60" fmla="*/ 57946 h 2112658"/>
                  <a:gd name="connsiteX61" fmla="*/ 198782 w 2711394"/>
                  <a:gd name="connsiteY61" fmla="*/ 42043 h 2112658"/>
                  <a:gd name="connsiteX62" fmla="*/ 151074 w 2711394"/>
                  <a:gd name="connsiteY62" fmla="*/ 2287 h 2112658"/>
                  <a:gd name="connsiteX63" fmla="*/ 0 w 2711394"/>
                  <a:gd name="connsiteY63" fmla="*/ 2287 h 2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11394" h="2112658">
                    <a:moveTo>
                      <a:pt x="2711394" y="2109383"/>
                    </a:moveTo>
                    <a:cubicBezTo>
                      <a:pt x="2649236" y="2093842"/>
                      <a:pt x="2709339" y="2112658"/>
                      <a:pt x="2631881" y="2069626"/>
                    </a:cubicBezTo>
                    <a:cubicBezTo>
                      <a:pt x="2612023" y="2058594"/>
                      <a:pt x="2567633" y="2056498"/>
                      <a:pt x="2552368" y="2053723"/>
                    </a:cubicBezTo>
                    <a:cubicBezTo>
                      <a:pt x="2541616" y="2051768"/>
                      <a:pt x="2531342" y="2047568"/>
                      <a:pt x="2520563" y="2045772"/>
                    </a:cubicBezTo>
                    <a:cubicBezTo>
                      <a:pt x="2499485" y="2042259"/>
                      <a:pt x="2478156" y="2040471"/>
                      <a:pt x="2456953" y="2037821"/>
                    </a:cubicBezTo>
                    <a:cubicBezTo>
                      <a:pt x="2403222" y="2019912"/>
                      <a:pt x="2456080" y="2035584"/>
                      <a:pt x="2353586" y="2021918"/>
                    </a:cubicBezTo>
                    <a:cubicBezTo>
                      <a:pt x="2331952" y="2019033"/>
                      <a:pt x="2303622" y="2011415"/>
                      <a:pt x="2282024" y="2006016"/>
                    </a:cubicBezTo>
                    <a:cubicBezTo>
                      <a:pt x="2268772" y="1998065"/>
                      <a:pt x="2256390" y="1988439"/>
                      <a:pt x="2242267" y="1982162"/>
                    </a:cubicBezTo>
                    <a:cubicBezTo>
                      <a:pt x="2196432" y="1961790"/>
                      <a:pt x="2225353" y="1985632"/>
                      <a:pt x="2186608" y="1966259"/>
                    </a:cubicBezTo>
                    <a:cubicBezTo>
                      <a:pt x="2111499" y="1928704"/>
                      <a:pt x="2176789" y="1952384"/>
                      <a:pt x="2122998" y="1934454"/>
                    </a:cubicBezTo>
                    <a:cubicBezTo>
                      <a:pt x="2079266" y="1905299"/>
                      <a:pt x="2116372" y="1934454"/>
                      <a:pt x="2083241" y="1894697"/>
                    </a:cubicBezTo>
                    <a:cubicBezTo>
                      <a:pt x="2032224" y="1833477"/>
                      <a:pt x="2082965" y="1906210"/>
                      <a:pt x="2043485" y="1846990"/>
                    </a:cubicBezTo>
                    <a:cubicBezTo>
                      <a:pt x="2037018" y="1827588"/>
                      <a:pt x="2035046" y="1814697"/>
                      <a:pt x="2019631" y="1799282"/>
                    </a:cubicBezTo>
                    <a:cubicBezTo>
                      <a:pt x="2012874" y="1792525"/>
                      <a:pt x="2003728" y="1788680"/>
                      <a:pt x="1995777" y="1783379"/>
                    </a:cubicBezTo>
                    <a:cubicBezTo>
                      <a:pt x="1977872" y="1729660"/>
                      <a:pt x="2002704" y="1787888"/>
                      <a:pt x="1963972" y="1743623"/>
                    </a:cubicBezTo>
                    <a:cubicBezTo>
                      <a:pt x="1951386" y="1729239"/>
                      <a:pt x="1942769" y="1711818"/>
                      <a:pt x="1932167" y="1695915"/>
                    </a:cubicBezTo>
                    <a:cubicBezTo>
                      <a:pt x="1926866" y="1687964"/>
                      <a:pt x="1924215" y="1677362"/>
                      <a:pt x="1916264" y="1672061"/>
                    </a:cubicBezTo>
                    <a:lnTo>
                      <a:pt x="1892410" y="1656158"/>
                    </a:lnTo>
                    <a:cubicBezTo>
                      <a:pt x="1887109" y="1648207"/>
                      <a:pt x="1882625" y="1639645"/>
                      <a:pt x="1876507" y="1632304"/>
                    </a:cubicBezTo>
                    <a:cubicBezTo>
                      <a:pt x="1814827" y="1558287"/>
                      <a:pt x="1782321" y="1605845"/>
                      <a:pt x="1637968" y="1600499"/>
                    </a:cubicBezTo>
                    <a:cubicBezTo>
                      <a:pt x="1560373" y="1581101"/>
                      <a:pt x="1657292" y="1604794"/>
                      <a:pt x="1566407" y="1584597"/>
                    </a:cubicBezTo>
                    <a:cubicBezTo>
                      <a:pt x="1540135" y="1578759"/>
                      <a:pt x="1522260" y="1572121"/>
                      <a:pt x="1494845" y="1568694"/>
                    </a:cubicBezTo>
                    <a:cubicBezTo>
                      <a:pt x="1465796" y="1565063"/>
                      <a:pt x="1436535" y="1563393"/>
                      <a:pt x="1407380" y="1560743"/>
                    </a:cubicBezTo>
                    <a:cubicBezTo>
                      <a:pt x="1399429" y="1555442"/>
                      <a:pt x="1385740" y="1554136"/>
                      <a:pt x="1383527" y="1544840"/>
                    </a:cubicBezTo>
                    <a:cubicBezTo>
                      <a:pt x="1371799" y="1495580"/>
                      <a:pt x="1373657" y="1444041"/>
                      <a:pt x="1367624" y="1393765"/>
                    </a:cubicBezTo>
                    <a:cubicBezTo>
                      <a:pt x="1365703" y="1377758"/>
                      <a:pt x="1364771" y="1361352"/>
                      <a:pt x="1359673" y="1346057"/>
                    </a:cubicBezTo>
                    <a:cubicBezTo>
                      <a:pt x="1352100" y="1323339"/>
                      <a:pt x="1338091" y="1318417"/>
                      <a:pt x="1319916" y="1306301"/>
                    </a:cubicBezTo>
                    <a:cubicBezTo>
                      <a:pt x="1314615" y="1298350"/>
                      <a:pt x="1307778" y="1291231"/>
                      <a:pt x="1304014" y="1282447"/>
                    </a:cubicBezTo>
                    <a:cubicBezTo>
                      <a:pt x="1299709" y="1272403"/>
                      <a:pt x="1299202" y="1261109"/>
                      <a:pt x="1296062" y="1250642"/>
                    </a:cubicBezTo>
                    <a:cubicBezTo>
                      <a:pt x="1291245" y="1234586"/>
                      <a:pt x="1285461" y="1218837"/>
                      <a:pt x="1280160" y="1202934"/>
                    </a:cubicBezTo>
                    <a:cubicBezTo>
                      <a:pt x="1277510" y="1194983"/>
                      <a:pt x="1279182" y="1183729"/>
                      <a:pt x="1272208" y="1179080"/>
                    </a:cubicBezTo>
                    <a:lnTo>
                      <a:pt x="1248354" y="1163177"/>
                    </a:lnTo>
                    <a:cubicBezTo>
                      <a:pt x="1245704" y="1155226"/>
                      <a:pt x="1244151" y="1146820"/>
                      <a:pt x="1240403" y="1139323"/>
                    </a:cubicBezTo>
                    <a:cubicBezTo>
                      <a:pt x="1234595" y="1127706"/>
                      <a:pt x="1206040" y="1090855"/>
                      <a:pt x="1200647" y="1083664"/>
                    </a:cubicBezTo>
                    <a:cubicBezTo>
                      <a:pt x="1181722" y="1026891"/>
                      <a:pt x="1194042" y="1049904"/>
                      <a:pt x="1168841" y="1012103"/>
                    </a:cubicBezTo>
                    <a:cubicBezTo>
                      <a:pt x="1139844" y="925108"/>
                      <a:pt x="1186090" y="1056878"/>
                      <a:pt x="1144987" y="964395"/>
                    </a:cubicBezTo>
                    <a:cubicBezTo>
                      <a:pt x="1133926" y="939508"/>
                      <a:pt x="1127742" y="911314"/>
                      <a:pt x="1121134" y="884882"/>
                    </a:cubicBezTo>
                    <a:cubicBezTo>
                      <a:pt x="1115945" y="744780"/>
                      <a:pt x="1169868" y="696911"/>
                      <a:pt x="1081377" y="646343"/>
                    </a:cubicBezTo>
                    <a:cubicBezTo>
                      <a:pt x="1074100" y="642185"/>
                      <a:pt x="1065474" y="641042"/>
                      <a:pt x="1057523" y="638391"/>
                    </a:cubicBezTo>
                    <a:cubicBezTo>
                      <a:pt x="1052222" y="630440"/>
                      <a:pt x="1048377" y="621294"/>
                      <a:pt x="1041620" y="614537"/>
                    </a:cubicBezTo>
                    <a:cubicBezTo>
                      <a:pt x="1034863" y="607780"/>
                      <a:pt x="1025543" y="604189"/>
                      <a:pt x="1017767" y="598635"/>
                    </a:cubicBezTo>
                    <a:cubicBezTo>
                      <a:pt x="948721" y="549317"/>
                      <a:pt x="1018329" y="596360"/>
                      <a:pt x="962107" y="558878"/>
                    </a:cubicBezTo>
                    <a:cubicBezTo>
                      <a:pt x="956806" y="550927"/>
                      <a:pt x="942656" y="543897"/>
                      <a:pt x="946205" y="535024"/>
                    </a:cubicBezTo>
                    <a:cubicBezTo>
                      <a:pt x="950607" y="524019"/>
                      <a:pt x="967719" y="525003"/>
                      <a:pt x="978010" y="519122"/>
                    </a:cubicBezTo>
                    <a:cubicBezTo>
                      <a:pt x="1021170" y="494459"/>
                      <a:pt x="981982" y="509846"/>
                      <a:pt x="1025718" y="495268"/>
                    </a:cubicBezTo>
                    <a:cubicBezTo>
                      <a:pt x="1019251" y="475866"/>
                      <a:pt x="1017279" y="462975"/>
                      <a:pt x="1001864" y="447560"/>
                    </a:cubicBezTo>
                    <a:cubicBezTo>
                      <a:pt x="995107" y="440803"/>
                      <a:pt x="985961" y="436958"/>
                      <a:pt x="978010" y="431657"/>
                    </a:cubicBezTo>
                    <a:cubicBezTo>
                      <a:pt x="956073" y="398752"/>
                      <a:pt x="969409" y="406574"/>
                      <a:pt x="922351" y="399852"/>
                    </a:cubicBezTo>
                    <a:cubicBezTo>
                      <a:pt x="898591" y="396458"/>
                      <a:pt x="874549" y="395295"/>
                      <a:pt x="850789" y="391901"/>
                    </a:cubicBezTo>
                    <a:cubicBezTo>
                      <a:pt x="837410" y="389990"/>
                      <a:pt x="824525" y="384721"/>
                      <a:pt x="811033" y="383950"/>
                    </a:cubicBezTo>
                    <a:cubicBezTo>
                      <a:pt x="731605" y="379411"/>
                      <a:pt x="652007" y="378649"/>
                      <a:pt x="572494" y="375998"/>
                    </a:cubicBezTo>
                    <a:cubicBezTo>
                      <a:pt x="556591" y="370697"/>
                      <a:pt x="530087" y="375998"/>
                      <a:pt x="524786" y="360096"/>
                    </a:cubicBezTo>
                    <a:cubicBezTo>
                      <a:pt x="514183" y="328291"/>
                      <a:pt x="524785" y="338893"/>
                      <a:pt x="492980" y="328290"/>
                    </a:cubicBezTo>
                    <a:cubicBezTo>
                      <a:pt x="485029" y="320339"/>
                      <a:pt x="475364" y="313793"/>
                      <a:pt x="469127" y="304437"/>
                    </a:cubicBezTo>
                    <a:cubicBezTo>
                      <a:pt x="464478" y="297463"/>
                      <a:pt x="464477" y="288287"/>
                      <a:pt x="461175" y="280583"/>
                    </a:cubicBezTo>
                    <a:cubicBezTo>
                      <a:pt x="456506" y="269688"/>
                      <a:pt x="451029" y="259139"/>
                      <a:pt x="445273" y="248777"/>
                    </a:cubicBezTo>
                    <a:cubicBezTo>
                      <a:pt x="377722" y="127184"/>
                      <a:pt x="459932" y="272479"/>
                      <a:pt x="397565" y="185167"/>
                    </a:cubicBezTo>
                    <a:cubicBezTo>
                      <a:pt x="395952" y="182909"/>
                      <a:pt x="373270" y="132512"/>
                      <a:pt x="365760" y="129508"/>
                    </a:cubicBezTo>
                    <a:cubicBezTo>
                      <a:pt x="345920" y="121572"/>
                      <a:pt x="323353" y="124207"/>
                      <a:pt x="302149" y="121557"/>
                    </a:cubicBezTo>
                    <a:cubicBezTo>
                      <a:pt x="250229" y="95596"/>
                      <a:pt x="278725" y="114035"/>
                      <a:pt x="222636" y="57946"/>
                    </a:cubicBezTo>
                    <a:lnTo>
                      <a:pt x="222636" y="57946"/>
                    </a:lnTo>
                    <a:cubicBezTo>
                      <a:pt x="214685" y="52645"/>
                      <a:pt x="205539" y="48800"/>
                      <a:pt x="198782" y="42043"/>
                    </a:cubicBezTo>
                    <a:cubicBezTo>
                      <a:pt x="177183" y="20444"/>
                      <a:pt x="182894" y="3733"/>
                      <a:pt x="151074" y="2287"/>
                    </a:cubicBezTo>
                    <a:cubicBezTo>
                      <a:pt x="100768" y="0"/>
                      <a:pt x="50358" y="2287"/>
                      <a:pt x="0" y="2287"/>
                    </a:cubicBezTo>
                  </a:path>
                </a:pathLst>
              </a:custGeom>
              <a:noFill/>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solidFill>
                    <a:prstClr val="black"/>
                  </a:solidFill>
                </a:endParaRPr>
              </a:p>
            </p:txBody>
          </p:sp>
          <p:sp>
            <p:nvSpPr>
              <p:cNvPr id="22" name="TextBox 21"/>
              <p:cNvSpPr txBox="1"/>
              <p:nvPr/>
            </p:nvSpPr>
            <p:spPr>
              <a:xfrm>
                <a:off x="2223553" y="6011186"/>
                <a:ext cx="154241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solidFill>
                      <a:prstClr val="white"/>
                    </a:solidFill>
                  </a:rPr>
                  <a:t>Pyramid Creek</a:t>
                </a:r>
                <a:endParaRPr lang="en-AU" dirty="0">
                  <a:solidFill>
                    <a:prstClr val="white"/>
                  </a:solidFill>
                </a:endParaRPr>
              </a:p>
            </p:txBody>
          </p:sp>
        </p:grpSp>
        <p:grpSp>
          <p:nvGrpSpPr>
            <p:cNvPr id="7" name="Group 49"/>
            <p:cNvGrpSpPr/>
            <p:nvPr/>
          </p:nvGrpSpPr>
          <p:grpSpPr>
            <a:xfrm>
              <a:off x="4972050" y="2863850"/>
              <a:ext cx="3991455" cy="3403600"/>
              <a:chOff x="4972050" y="2863850"/>
              <a:chExt cx="3991455" cy="3403600"/>
            </a:xfrm>
          </p:grpSpPr>
          <p:sp>
            <p:nvSpPr>
              <p:cNvPr id="13" name="Freeform 12"/>
              <p:cNvSpPr/>
              <p:nvPr/>
            </p:nvSpPr>
            <p:spPr>
              <a:xfrm>
                <a:off x="4972050" y="2863850"/>
                <a:ext cx="3213100" cy="3403600"/>
              </a:xfrm>
              <a:custGeom>
                <a:avLst/>
                <a:gdLst>
                  <a:gd name="connsiteX0" fmla="*/ 3213100 w 3213100"/>
                  <a:gd name="connsiteY0" fmla="*/ 3397250 h 3403600"/>
                  <a:gd name="connsiteX1" fmla="*/ 2952750 w 3213100"/>
                  <a:gd name="connsiteY1" fmla="*/ 3403600 h 3403600"/>
                  <a:gd name="connsiteX2" fmla="*/ 2901950 w 3213100"/>
                  <a:gd name="connsiteY2" fmla="*/ 3390900 h 3403600"/>
                  <a:gd name="connsiteX3" fmla="*/ 2882900 w 3213100"/>
                  <a:gd name="connsiteY3" fmla="*/ 3378200 h 3403600"/>
                  <a:gd name="connsiteX4" fmla="*/ 2806700 w 3213100"/>
                  <a:gd name="connsiteY4" fmla="*/ 3359150 h 3403600"/>
                  <a:gd name="connsiteX5" fmla="*/ 2787650 w 3213100"/>
                  <a:gd name="connsiteY5" fmla="*/ 3352800 h 3403600"/>
                  <a:gd name="connsiteX6" fmla="*/ 2501900 w 3213100"/>
                  <a:gd name="connsiteY6" fmla="*/ 3346450 h 3403600"/>
                  <a:gd name="connsiteX7" fmla="*/ 2482850 w 3213100"/>
                  <a:gd name="connsiteY7" fmla="*/ 3340100 h 3403600"/>
                  <a:gd name="connsiteX8" fmla="*/ 2476500 w 3213100"/>
                  <a:gd name="connsiteY8" fmla="*/ 3321050 h 3403600"/>
                  <a:gd name="connsiteX9" fmla="*/ 2463800 w 3213100"/>
                  <a:gd name="connsiteY9" fmla="*/ 3302000 h 3403600"/>
                  <a:gd name="connsiteX10" fmla="*/ 2387600 w 3213100"/>
                  <a:gd name="connsiteY10" fmla="*/ 3276600 h 3403600"/>
                  <a:gd name="connsiteX11" fmla="*/ 2381250 w 3213100"/>
                  <a:gd name="connsiteY11" fmla="*/ 3181350 h 3403600"/>
                  <a:gd name="connsiteX12" fmla="*/ 2374900 w 3213100"/>
                  <a:gd name="connsiteY12" fmla="*/ 3162300 h 3403600"/>
                  <a:gd name="connsiteX13" fmla="*/ 2355850 w 3213100"/>
                  <a:gd name="connsiteY13" fmla="*/ 3149600 h 3403600"/>
                  <a:gd name="connsiteX14" fmla="*/ 2292350 w 3213100"/>
                  <a:gd name="connsiteY14" fmla="*/ 3136900 h 3403600"/>
                  <a:gd name="connsiteX15" fmla="*/ 2228850 w 3213100"/>
                  <a:gd name="connsiteY15" fmla="*/ 3124200 h 3403600"/>
                  <a:gd name="connsiteX16" fmla="*/ 2209800 w 3213100"/>
                  <a:gd name="connsiteY16" fmla="*/ 3117850 h 3403600"/>
                  <a:gd name="connsiteX17" fmla="*/ 2032000 w 3213100"/>
                  <a:gd name="connsiteY17" fmla="*/ 3111500 h 3403600"/>
                  <a:gd name="connsiteX18" fmla="*/ 1987550 w 3213100"/>
                  <a:gd name="connsiteY18" fmla="*/ 3098800 h 3403600"/>
                  <a:gd name="connsiteX19" fmla="*/ 1955800 w 3213100"/>
                  <a:gd name="connsiteY19" fmla="*/ 3060700 h 3403600"/>
                  <a:gd name="connsiteX20" fmla="*/ 1936750 w 3213100"/>
                  <a:gd name="connsiteY20" fmla="*/ 3048000 h 3403600"/>
                  <a:gd name="connsiteX21" fmla="*/ 1930400 w 3213100"/>
                  <a:gd name="connsiteY21" fmla="*/ 3028950 h 3403600"/>
                  <a:gd name="connsiteX22" fmla="*/ 1917700 w 3213100"/>
                  <a:gd name="connsiteY22" fmla="*/ 3009900 h 3403600"/>
                  <a:gd name="connsiteX23" fmla="*/ 1911350 w 3213100"/>
                  <a:gd name="connsiteY23" fmla="*/ 2870200 h 3403600"/>
                  <a:gd name="connsiteX24" fmla="*/ 1892300 w 3213100"/>
                  <a:gd name="connsiteY24" fmla="*/ 2863850 h 3403600"/>
                  <a:gd name="connsiteX25" fmla="*/ 1803400 w 3213100"/>
                  <a:gd name="connsiteY25" fmla="*/ 2857500 h 3403600"/>
                  <a:gd name="connsiteX26" fmla="*/ 1784350 w 3213100"/>
                  <a:gd name="connsiteY26" fmla="*/ 2838450 h 3403600"/>
                  <a:gd name="connsiteX27" fmla="*/ 1797050 w 3213100"/>
                  <a:gd name="connsiteY27" fmla="*/ 2730500 h 3403600"/>
                  <a:gd name="connsiteX28" fmla="*/ 1771650 w 3213100"/>
                  <a:gd name="connsiteY28" fmla="*/ 2641600 h 3403600"/>
                  <a:gd name="connsiteX29" fmla="*/ 1752600 w 3213100"/>
                  <a:gd name="connsiteY29" fmla="*/ 2628900 h 3403600"/>
                  <a:gd name="connsiteX30" fmla="*/ 1752600 w 3213100"/>
                  <a:gd name="connsiteY30" fmla="*/ 2508250 h 3403600"/>
                  <a:gd name="connsiteX31" fmla="*/ 1758950 w 3213100"/>
                  <a:gd name="connsiteY31" fmla="*/ 2489200 h 3403600"/>
                  <a:gd name="connsiteX32" fmla="*/ 1778000 w 3213100"/>
                  <a:gd name="connsiteY32" fmla="*/ 2476500 h 3403600"/>
                  <a:gd name="connsiteX33" fmla="*/ 1816100 w 3213100"/>
                  <a:gd name="connsiteY33" fmla="*/ 2451100 h 3403600"/>
                  <a:gd name="connsiteX34" fmla="*/ 1847850 w 3213100"/>
                  <a:gd name="connsiteY34" fmla="*/ 2413000 h 3403600"/>
                  <a:gd name="connsiteX35" fmla="*/ 1854200 w 3213100"/>
                  <a:gd name="connsiteY35" fmla="*/ 2393950 h 3403600"/>
                  <a:gd name="connsiteX36" fmla="*/ 1835150 w 3213100"/>
                  <a:gd name="connsiteY36" fmla="*/ 2343150 h 3403600"/>
                  <a:gd name="connsiteX37" fmla="*/ 1816100 w 3213100"/>
                  <a:gd name="connsiteY37" fmla="*/ 2336800 h 3403600"/>
                  <a:gd name="connsiteX38" fmla="*/ 1784350 w 3213100"/>
                  <a:gd name="connsiteY38" fmla="*/ 2343150 h 3403600"/>
                  <a:gd name="connsiteX39" fmla="*/ 1765300 w 3213100"/>
                  <a:gd name="connsiteY39" fmla="*/ 2349500 h 3403600"/>
                  <a:gd name="connsiteX40" fmla="*/ 1708150 w 3213100"/>
                  <a:gd name="connsiteY40" fmla="*/ 2336800 h 3403600"/>
                  <a:gd name="connsiteX41" fmla="*/ 1651000 w 3213100"/>
                  <a:gd name="connsiteY41" fmla="*/ 2305050 h 3403600"/>
                  <a:gd name="connsiteX42" fmla="*/ 1663700 w 3213100"/>
                  <a:gd name="connsiteY42" fmla="*/ 2286000 h 3403600"/>
                  <a:gd name="connsiteX43" fmla="*/ 1689100 w 3213100"/>
                  <a:gd name="connsiteY43" fmla="*/ 2228850 h 3403600"/>
                  <a:gd name="connsiteX44" fmla="*/ 1708150 w 3213100"/>
                  <a:gd name="connsiteY44" fmla="*/ 2216150 h 3403600"/>
                  <a:gd name="connsiteX45" fmla="*/ 1720850 w 3213100"/>
                  <a:gd name="connsiteY45" fmla="*/ 2197100 h 3403600"/>
                  <a:gd name="connsiteX46" fmla="*/ 1714500 w 3213100"/>
                  <a:gd name="connsiteY46" fmla="*/ 2165350 h 3403600"/>
                  <a:gd name="connsiteX47" fmla="*/ 1676400 w 3213100"/>
                  <a:gd name="connsiteY47" fmla="*/ 2146300 h 3403600"/>
                  <a:gd name="connsiteX48" fmla="*/ 1657350 w 3213100"/>
                  <a:gd name="connsiteY48" fmla="*/ 2152650 h 3403600"/>
                  <a:gd name="connsiteX49" fmla="*/ 1644650 w 3213100"/>
                  <a:gd name="connsiteY49" fmla="*/ 2171700 h 3403600"/>
                  <a:gd name="connsiteX50" fmla="*/ 1625600 w 3213100"/>
                  <a:gd name="connsiteY50" fmla="*/ 2184400 h 3403600"/>
                  <a:gd name="connsiteX51" fmla="*/ 1612900 w 3213100"/>
                  <a:gd name="connsiteY51" fmla="*/ 2203450 h 3403600"/>
                  <a:gd name="connsiteX52" fmla="*/ 1574800 w 3213100"/>
                  <a:gd name="connsiteY52" fmla="*/ 2222500 h 3403600"/>
                  <a:gd name="connsiteX53" fmla="*/ 1536700 w 3213100"/>
                  <a:gd name="connsiteY53" fmla="*/ 2216150 h 3403600"/>
                  <a:gd name="connsiteX54" fmla="*/ 1530350 w 3213100"/>
                  <a:gd name="connsiteY54" fmla="*/ 2197100 h 3403600"/>
                  <a:gd name="connsiteX55" fmla="*/ 1524000 w 3213100"/>
                  <a:gd name="connsiteY55" fmla="*/ 2146300 h 3403600"/>
                  <a:gd name="connsiteX56" fmla="*/ 1485900 w 3213100"/>
                  <a:gd name="connsiteY56" fmla="*/ 2120900 h 3403600"/>
                  <a:gd name="connsiteX57" fmla="*/ 1441450 w 3213100"/>
                  <a:gd name="connsiteY57" fmla="*/ 2127250 h 3403600"/>
                  <a:gd name="connsiteX58" fmla="*/ 1409700 w 3213100"/>
                  <a:gd name="connsiteY58" fmla="*/ 2133600 h 3403600"/>
                  <a:gd name="connsiteX59" fmla="*/ 1308100 w 3213100"/>
                  <a:gd name="connsiteY59" fmla="*/ 2127250 h 3403600"/>
                  <a:gd name="connsiteX60" fmla="*/ 1301750 w 3213100"/>
                  <a:gd name="connsiteY60" fmla="*/ 2108200 h 3403600"/>
                  <a:gd name="connsiteX61" fmla="*/ 1289050 w 3213100"/>
                  <a:gd name="connsiteY61" fmla="*/ 2089150 h 3403600"/>
                  <a:gd name="connsiteX62" fmla="*/ 1295400 w 3213100"/>
                  <a:gd name="connsiteY62" fmla="*/ 2032000 h 3403600"/>
                  <a:gd name="connsiteX63" fmla="*/ 1289050 w 3213100"/>
                  <a:gd name="connsiteY63" fmla="*/ 1974850 h 3403600"/>
                  <a:gd name="connsiteX64" fmla="*/ 1250950 w 3213100"/>
                  <a:gd name="connsiteY64" fmla="*/ 1949450 h 3403600"/>
                  <a:gd name="connsiteX65" fmla="*/ 1193800 w 3213100"/>
                  <a:gd name="connsiteY65" fmla="*/ 1955800 h 3403600"/>
                  <a:gd name="connsiteX66" fmla="*/ 1174750 w 3213100"/>
                  <a:gd name="connsiteY66" fmla="*/ 1911350 h 3403600"/>
                  <a:gd name="connsiteX67" fmla="*/ 1149350 w 3213100"/>
                  <a:gd name="connsiteY67" fmla="*/ 1873250 h 3403600"/>
                  <a:gd name="connsiteX68" fmla="*/ 1136650 w 3213100"/>
                  <a:gd name="connsiteY68" fmla="*/ 1854200 h 3403600"/>
                  <a:gd name="connsiteX69" fmla="*/ 1155700 w 3213100"/>
                  <a:gd name="connsiteY69" fmla="*/ 1841500 h 3403600"/>
                  <a:gd name="connsiteX70" fmla="*/ 1168400 w 3213100"/>
                  <a:gd name="connsiteY70" fmla="*/ 1822450 h 3403600"/>
                  <a:gd name="connsiteX71" fmla="*/ 1149350 w 3213100"/>
                  <a:gd name="connsiteY71" fmla="*/ 1771650 h 3403600"/>
                  <a:gd name="connsiteX72" fmla="*/ 1130300 w 3213100"/>
                  <a:gd name="connsiteY72" fmla="*/ 1758950 h 3403600"/>
                  <a:gd name="connsiteX73" fmla="*/ 1104900 w 3213100"/>
                  <a:gd name="connsiteY73" fmla="*/ 1739900 h 3403600"/>
                  <a:gd name="connsiteX74" fmla="*/ 1085850 w 3213100"/>
                  <a:gd name="connsiteY74" fmla="*/ 1727200 h 3403600"/>
                  <a:gd name="connsiteX75" fmla="*/ 1066800 w 3213100"/>
                  <a:gd name="connsiteY75" fmla="*/ 1708150 h 3403600"/>
                  <a:gd name="connsiteX76" fmla="*/ 1028700 w 3213100"/>
                  <a:gd name="connsiteY76" fmla="*/ 1682750 h 3403600"/>
                  <a:gd name="connsiteX77" fmla="*/ 1009650 w 3213100"/>
                  <a:gd name="connsiteY77" fmla="*/ 1663700 h 3403600"/>
                  <a:gd name="connsiteX78" fmla="*/ 990600 w 3213100"/>
                  <a:gd name="connsiteY78" fmla="*/ 1657350 h 3403600"/>
                  <a:gd name="connsiteX79" fmla="*/ 952500 w 3213100"/>
                  <a:gd name="connsiteY79" fmla="*/ 1631950 h 3403600"/>
                  <a:gd name="connsiteX80" fmla="*/ 914400 w 3213100"/>
                  <a:gd name="connsiteY80" fmla="*/ 1619250 h 3403600"/>
                  <a:gd name="connsiteX81" fmla="*/ 825500 w 3213100"/>
                  <a:gd name="connsiteY81" fmla="*/ 1625600 h 3403600"/>
                  <a:gd name="connsiteX82" fmla="*/ 806450 w 3213100"/>
                  <a:gd name="connsiteY82" fmla="*/ 1631950 h 3403600"/>
                  <a:gd name="connsiteX83" fmla="*/ 768350 w 3213100"/>
                  <a:gd name="connsiteY83" fmla="*/ 1612900 h 3403600"/>
                  <a:gd name="connsiteX84" fmla="*/ 774700 w 3213100"/>
                  <a:gd name="connsiteY84" fmla="*/ 1587500 h 3403600"/>
                  <a:gd name="connsiteX85" fmla="*/ 806450 w 3213100"/>
                  <a:gd name="connsiteY85" fmla="*/ 1562100 h 3403600"/>
                  <a:gd name="connsiteX86" fmla="*/ 806450 w 3213100"/>
                  <a:gd name="connsiteY86" fmla="*/ 1504950 h 3403600"/>
                  <a:gd name="connsiteX87" fmla="*/ 825500 w 3213100"/>
                  <a:gd name="connsiteY87" fmla="*/ 1492250 h 3403600"/>
                  <a:gd name="connsiteX88" fmla="*/ 838200 w 3213100"/>
                  <a:gd name="connsiteY88" fmla="*/ 1403350 h 3403600"/>
                  <a:gd name="connsiteX89" fmla="*/ 850900 w 3213100"/>
                  <a:gd name="connsiteY89" fmla="*/ 1365250 h 3403600"/>
                  <a:gd name="connsiteX90" fmla="*/ 857250 w 3213100"/>
                  <a:gd name="connsiteY90" fmla="*/ 1346200 h 3403600"/>
                  <a:gd name="connsiteX91" fmla="*/ 876300 w 3213100"/>
                  <a:gd name="connsiteY91" fmla="*/ 1339850 h 3403600"/>
                  <a:gd name="connsiteX92" fmla="*/ 882650 w 3213100"/>
                  <a:gd name="connsiteY92" fmla="*/ 1289050 h 3403600"/>
                  <a:gd name="connsiteX93" fmla="*/ 863600 w 3213100"/>
                  <a:gd name="connsiteY93" fmla="*/ 1282700 h 3403600"/>
                  <a:gd name="connsiteX94" fmla="*/ 838200 w 3213100"/>
                  <a:gd name="connsiteY94" fmla="*/ 1244600 h 3403600"/>
                  <a:gd name="connsiteX95" fmla="*/ 825500 w 3213100"/>
                  <a:gd name="connsiteY95" fmla="*/ 1225550 h 3403600"/>
                  <a:gd name="connsiteX96" fmla="*/ 806450 w 3213100"/>
                  <a:gd name="connsiteY96" fmla="*/ 1212850 h 3403600"/>
                  <a:gd name="connsiteX97" fmla="*/ 768350 w 3213100"/>
                  <a:gd name="connsiteY97" fmla="*/ 1187450 h 3403600"/>
                  <a:gd name="connsiteX98" fmla="*/ 698500 w 3213100"/>
                  <a:gd name="connsiteY98" fmla="*/ 1181100 h 3403600"/>
                  <a:gd name="connsiteX99" fmla="*/ 679450 w 3213100"/>
                  <a:gd name="connsiteY99" fmla="*/ 1174750 h 3403600"/>
                  <a:gd name="connsiteX100" fmla="*/ 666750 w 3213100"/>
                  <a:gd name="connsiteY100" fmla="*/ 1155700 h 3403600"/>
                  <a:gd name="connsiteX101" fmla="*/ 647700 w 3213100"/>
                  <a:gd name="connsiteY101" fmla="*/ 1143000 h 3403600"/>
                  <a:gd name="connsiteX102" fmla="*/ 635000 w 3213100"/>
                  <a:gd name="connsiteY102" fmla="*/ 1123950 h 3403600"/>
                  <a:gd name="connsiteX103" fmla="*/ 615950 w 3213100"/>
                  <a:gd name="connsiteY103" fmla="*/ 1117600 h 3403600"/>
                  <a:gd name="connsiteX104" fmla="*/ 596900 w 3213100"/>
                  <a:gd name="connsiteY104" fmla="*/ 1104900 h 3403600"/>
                  <a:gd name="connsiteX105" fmla="*/ 571500 w 3213100"/>
                  <a:gd name="connsiteY105" fmla="*/ 1066800 h 3403600"/>
                  <a:gd name="connsiteX106" fmla="*/ 546100 w 3213100"/>
                  <a:gd name="connsiteY106" fmla="*/ 1009650 h 3403600"/>
                  <a:gd name="connsiteX107" fmla="*/ 527050 w 3213100"/>
                  <a:gd name="connsiteY107" fmla="*/ 996950 h 3403600"/>
                  <a:gd name="connsiteX108" fmla="*/ 520700 w 3213100"/>
                  <a:gd name="connsiteY108" fmla="*/ 977900 h 3403600"/>
                  <a:gd name="connsiteX109" fmla="*/ 482600 w 3213100"/>
                  <a:gd name="connsiteY109" fmla="*/ 977900 h 3403600"/>
                  <a:gd name="connsiteX110" fmla="*/ 469900 w 3213100"/>
                  <a:gd name="connsiteY110" fmla="*/ 996950 h 3403600"/>
                  <a:gd name="connsiteX111" fmla="*/ 463550 w 3213100"/>
                  <a:gd name="connsiteY111" fmla="*/ 1016000 h 3403600"/>
                  <a:gd name="connsiteX112" fmla="*/ 425450 w 3213100"/>
                  <a:gd name="connsiteY112" fmla="*/ 996950 h 3403600"/>
                  <a:gd name="connsiteX113" fmla="*/ 444500 w 3213100"/>
                  <a:gd name="connsiteY113" fmla="*/ 958850 h 3403600"/>
                  <a:gd name="connsiteX114" fmla="*/ 431800 w 3213100"/>
                  <a:gd name="connsiteY114" fmla="*/ 939800 h 3403600"/>
                  <a:gd name="connsiteX115" fmla="*/ 412750 w 3213100"/>
                  <a:gd name="connsiteY115" fmla="*/ 927100 h 3403600"/>
                  <a:gd name="connsiteX116" fmla="*/ 400050 w 3213100"/>
                  <a:gd name="connsiteY116" fmla="*/ 908050 h 3403600"/>
                  <a:gd name="connsiteX117" fmla="*/ 381000 w 3213100"/>
                  <a:gd name="connsiteY117" fmla="*/ 895350 h 3403600"/>
                  <a:gd name="connsiteX118" fmla="*/ 355600 w 3213100"/>
                  <a:gd name="connsiteY118" fmla="*/ 857250 h 3403600"/>
                  <a:gd name="connsiteX119" fmla="*/ 342900 w 3213100"/>
                  <a:gd name="connsiteY119" fmla="*/ 838200 h 3403600"/>
                  <a:gd name="connsiteX120" fmla="*/ 355600 w 3213100"/>
                  <a:gd name="connsiteY120" fmla="*/ 730250 h 3403600"/>
                  <a:gd name="connsiteX121" fmla="*/ 336550 w 3213100"/>
                  <a:gd name="connsiteY121" fmla="*/ 685800 h 3403600"/>
                  <a:gd name="connsiteX122" fmla="*/ 298450 w 3213100"/>
                  <a:gd name="connsiteY122" fmla="*/ 673100 h 3403600"/>
                  <a:gd name="connsiteX123" fmla="*/ 260350 w 3213100"/>
                  <a:gd name="connsiteY123" fmla="*/ 654050 h 3403600"/>
                  <a:gd name="connsiteX124" fmla="*/ 241300 w 3213100"/>
                  <a:gd name="connsiteY124" fmla="*/ 615950 h 3403600"/>
                  <a:gd name="connsiteX125" fmla="*/ 260350 w 3213100"/>
                  <a:gd name="connsiteY125" fmla="*/ 603250 h 3403600"/>
                  <a:gd name="connsiteX126" fmla="*/ 285750 w 3213100"/>
                  <a:gd name="connsiteY126" fmla="*/ 565150 h 3403600"/>
                  <a:gd name="connsiteX127" fmla="*/ 292100 w 3213100"/>
                  <a:gd name="connsiteY127" fmla="*/ 546100 h 3403600"/>
                  <a:gd name="connsiteX128" fmla="*/ 311150 w 3213100"/>
                  <a:gd name="connsiteY128" fmla="*/ 508000 h 3403600"/>
                  <a:gd name="connsiteX129" fmla="*/ 304800 w 3213100"/>
                  <a:gd name="connsiteY129" fmla="*/ 457200 h 3403600"/>
                  <a:gd name="connsiteX130" fmla="*/ 285750 w 3213100"/>
                  <a:gd name="connsiteY130" fmla="*/ 444500 h 3403600"/>
                  <a:gd name="connsiteX131" fmla="*/ 247650 w 3213100"/>
                  <a:gd name="connsiteY131" fmla="*/ 431800 h 3403600"/>
                  <a:gd name="connsiteX132" fmla="*/ 158750 w 3213100"/>
                  <a:gd name="connsiteY132" fmla="*/ 419100 h 3403600"/>
                  <a:gd name="connsiteX133" fmla="*/ 101600 w 3213100"/>
                  <a:gd name="connsiteY133" fmla="*/ 393700 h 3403600"/>
                  <a:gd name="connsiteX134" fmla="*/ 88900 w 3213100"/>
                  <a:gd name="connsiteY134" fmla="*/ 374650 h 3403600"/>
                  <a:gd name="connsiteX135" fmla="*/ 44450 w 3213100"/>
                  <a:gd name="connsiteY135" fmla="*/ 317500 h 3403600"/>
                  <a:gd name="connsiteX136" fmla="*/ 25400 w 3213100"/>
                  <a:gd name="connsiteY136" fmla="*/ 247650 h 3403600"/>
                  <a:gd name="connsiteX137" fmla="*/ 31750 w 3213100"/>
                  <a:gd name="connsiteY137" fmla="*/ 146050 h 3403600"/>
                  <a:gd name="connsiteX138" fmla="*/ 44450 w 3213100"/>
                  <a:gd name="connsiteY138" fmla="*/ 107950 h 3403600"/>
                  <a:gd name="connsiteX139" fmla="*/ 12700 w 3213100"/>
                  <a:gd name="connsiteY139" fmla="*/ 38100 h 3403600"/>
                  <a:gd name="connsiteX140" fmla="*/ 0 w 3213100"/>
                  <a:gd name="connsiteY140" fmla="*/ 19050 h 3403600"/>
                  <a:gd name="connsiteX141" fmla="*/ 12700 w 3213100"/>
                  <a:gd name="connsiteY141" fmla="*/ 0 h 340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213100" h="3403600">
                    <a:moveTo>
                      <a:pt x="3213100" y="3397250"/>
                    </a:moveTo>
                    <a:cubicBezTo>
                      <a:pt x="3126317" y="3399367"/>
                      <a:pt x="3039559" y="3403600"/>
                      <a:pt x="2952750" y="3403600"/>
                    </a:cubicBezTo>
                    <a:cubicBezTo>
                      <a:pt x="2945504" y="3403600"/>
                      <a:pt x="2911972" y="3395911"/>
                      <a:pt x="2901950" y="3390900"/>
                    </a:cubicBezTo>
                    <a:cubicBezTo>
                      <a:pt x="2895124" y="3387487"/>
                      <a:pt x="2889874" y="3381300"/>
                      <a:pt x="2882900" y="3378200"/>
                    </a:cubicBezTo>
                    <a:cubicBezTo>
                      <a:pt x="2844407" y="3361092"/>
                      <a:pt x="2846636" y="3368025"/>
                      <a:pt x="2806700" y="3359150"/>
                    </a:cubicBezTo>
                    <a:cubicBezTo>
                      <a:pt x="2800166" y="3357698"/>
                      <a:pt x="2794338" y="3353079"/>
                      <a:pt x="2787650" y="3352800"/>
                    </a:cubicBezTo>
                    <a:cubicBezTo>
                      <a:pt x="2692459" y="3348834"/>
                      <a:pt x="2597150" y="3348567"/>
                      <a:pt x="2501900" y="3346450"/>
                    </a:cubicBezTo>
                    <a:cubicBezTo>
                      <a:pt x="2495550" y="3344333"/>
                      <a:pt x="2487583" y="3344833"/>
                      <a:pt x="2482850" y="3340100"/>
                    </a:cubicBezTo>
                    <a:cubicBezTo>
                      <a:pt x="2478117" y="3335367"/>
                      <a:pt x="2479493" y="3327037"/>
                      <a:pt x="2476500" y="3321050"/>
                    </a:cubicBezTo>
                    <a:cubicBezTo>
                      <a:pt x="2473087" y="3314224"/>
                      <a:pt x="2469196" y="3307396"/>
                      <a:pt x="2463800" y="3302000"/>
                    </a:cubicBezTo>
                    <a:cubicBezTo>
                      <a:pt x="2444012" y="3282212"/>
                      <a:pt x="2413002" y="3280834"/>
                      <a:pt x="2387600" y="3276600"/>
                    </a:cubicBezTo>
                    <a:cubicBezTo>
                      <a:pt x="2368839" y="3220316"/>
                      <a:pt x="2373422" y="3251805"/>
                      <a:pt x="2381250" y="3181350"/>
                    </a:cubicBezTo>
                    <a:cubicBezTo>
                      <a:pt x="2379133" y="3175000"/>
                      <a:pt x="2379081" y="3167527"/>
                      <a:pt x="2374900" y="3162300"/>
                    </a:cubicBezTo>
                    <a:cubicBezTo>
                      <a:pt x="2370132" y="3156341"/>
                      <a:pt x="2362676" y="3153013"/>
                      <a:pt x="2355850" y="3149600"/>
                    </a:cubicBezTo>
                    <a:cubicBezTo>
                      <a:pt x="2338117" y="3140734"/>
                      <a:pt x="2308731" y="3139240"/>
                      <a:pt x="2292350" y="3136900"/>
                    </a:cubicBezTo>
                    <a:cubicBezTo>
                      <a:pt x="2249312" y="3122554"/>
                      <a:pt x="2301816" y="3138793"/>
                      <a:pt x="2228850" y="3124200"/>
                    </a:cubicBezTo>
                    <a:cubicBezTo>
                      <a:pt x="2222286" y="3122887"/>
                      <a:pt x="2216480" y="3118281"/>
                      <a:pt x="2209800" y="3117850"/>
                    </a:cubicBezTo>
                    <a:cubicBezTo>
                      <a:pt x="2150619" y="3114032"/>
                      <a:pt x="2091267" y="3113617"/>
                      <a:pt x="2032000" y="3111500"/>
                    </a:cubicBezTo>
                    <a:cubicBezTo>
                      <a:pt x="2028613" y="3110653"/>
                      <a:pt x="1993016" y="3102444"/>
                      <a:pt x="1987550" y="3098800"/>
                    </a:cubicBezTo>
                    <a:cubicBezTo>
                      <a:pt x="1956342" y="3077994"/>
                      <a:pt x="1979228" y="3084128"/>
                      <a:pt x="1955800" y="3060700"/>
                    </a:cubicBezTo>
                    <a:cubicBezTo>
                      <a:pt x="1950404" y="3055304"/>
                      <a:pt x="1943100" y="3052233"/>
                      <a:pt x="1936750" y="3048000"/>
                    </a:cubicBezTo>
                    <a:cubicBezTo>
                      <a:pt x="1934633" y="3041650"/>
                      <a:pt x="1933393" y="3034937"/>
                      <a:pt x="1930400" y="3028950"/>
                    </a:cubicBezTo>
                    <a:cubicBezTo>
                      <a:pt x="1926987" y="3022124"/>
                      <a:pt x="1918609" y="3017477"/>
                      <a:pt x="1917700" y="3009900"/>
                    </a:cubicBezTo>
                    <a:cubicBezTo>
                      <a:pt x="1912146" y="2963617"/>
                      <a:pt x="1919337" y="2916125"/>
                      <a:pt x="1911350" y="2870200"/>
                    </a:cubicBezTo>
                    <a:cubicBezTo>
                      <a:pt x="1910203" y="2863605"/>
                      <a:pt x="1898948" y="2864632"/>
                      <a:pt x="1892300" y="2863850"/>
                    </a:cubicBezTo>
                    <a:cubicBezTo>
                      <a:pt x="1862795" y="2860379"/>
                      <a:pt x="1833033" y="2859617"/>
                      <a:pt x="1803400" y="2857500"/>
                    </a:cubicBezTo>
                    <a:cubicBezTo>
                      <a:pt x="1797050" y="2851150"/>
                      <a:pt x="1785826" y="2847308"/>
                      <a:pt x="1784350" y="2838450"/>
                    </a:cubicBezTo>
                    <a:cubicBezTo>
                      <a:pt x="1783762" y="2834921"/>
                      <a:pt x="1796178" y="2737478"/>
                      <a:pt x="1797050" y="2730500"/>
                    </a:cubicBezTo>
                    <a:cubicBezTo>
                      <a:pt x="1787700" y="2608950"/>
                      <a:pt x="1817485" y="2664517"/>
                      <a:pt x="1771650" y="2641600"/>
                    </a:cubicBezTo>
                    <a:cubicBezTo>
                      <a:pt x="1764824" y="2638187"/>
                      <a:pt x="1758950" y="2633133"/>
                      <a:pt x="1752600" y="2628900"/>
                    </a:cubicBezTo>
                    <a:cubicBezTo>
                      <a:pt x="1744029" y="2568904"/>
                      <a:pt x="1742651" y="2582870"/>
                      <a:pt x="1752600" y="2508250"/>
                    </a:cubicBezTo>
                    <a:cubicBezTo>
                      <a:pt x="1753485" y="2501615"/>
                      <a:pt x="1754769" y="2494427"/>
                      <a:pt x="1758950" y="2489200"/>
                    </a:cubicBezTo>
                    <a:cubicBezTo>
                      <a:pt x="1763718" y="2483241"/>
                      <a:pt x="1772137" y="2481386"/>
                      <a:pt x="1778000" y="2476500"/>
                    </a:cubicBezTo>
                    <a:cubicBezTo>
                      <a:pt x="1809711" y="2450074"/>
                      <a:pt x="1782622" y="2462259"/>
                      <a:pt x="1816100" y="2451100"/>
                    </a:cubicBezTo>
                    <a:cubicBezTo>
                      <a:pt x="1830144" y="2437056"/>
                      <a:pt x="1839009" y="2430681"/>
                      <a:pt x="1847850" y="2413000"/>
                    </a:cubicBezTo>
                    <a:cubicBezTo>
                      <a:pt x="1850843" y="2407013"/>
                      <a:pt x="1852083" y="2400300"/>
                      <a:pt x="1854200" y="2393950"/>
                    </a:cubicBezTo>
                    <a:cubicBezTo>
                      <a:pt x="1850758" y="2376739"/>
                      <a:pt x="1850722" y="2355608"/>
                      <a:pt x="1835150" y="2343150"/>
                    </a:cubicBezTo>
                    <a:cubicBezTo>
                      <a:pt x="1829923" y="2338969"/>
                      <a:pt x="1822450" y="2338917"/>
                      <a:pt x="1816100" y="2336800"/>
                    </a:cubicBezTo>
                    <a:cubicBezTo>
                      <a:pt x="1805517" y="2338917"/>
                      <a:pt x="1794821" y="2340532"/>
                      <a:pt x="1784350" y="2343150"/>
                    </a:cubicBezTo>
                    <a:cubicBezTo>
                      <a:pt x="1777856" y="2344773"/>
                      <a:pt x="1771993" y="2349500"/>
                      <a:pt x="1765300" y="2349500"/>
                    </a:cubicBezTo>
                    <a:cubicBezTo>
                      <a:pt x="1758064" y="2349500"/>
                      <a:pt x="1719937" y="2343348"/>
                      <a:pt x="1708150" y="2336800"/>
                    </a:cubicBezTo>
                    <a:cubicBezTo>
                      <a:pt x="1642646" y="2300409"/>
                      <a:pt x="1694105" y="2319418"/>
                      <a:pt x="1651000" y="2305050"/>
                    </a:cubicBezTo>
                    <a:cubicBezTo>
                      <a:pt x="1655233" y="2298700"/>
                      <a:pt x="1660600" y="2292974"/>
                      <a:pt x="1663700" y="2286000"/>
                    </a:cubicBezTo>
                    <a:cubicBezTo>
                      <a:pt x="1673760" y="2263364"/>
                      <a:pt x="1671855" y="2246095"/>
                      <a:pt x="1689100" y="2228850"/>
                    </a:cubicBezTo>
                    <a:cubicBezTo>
                      <a:pt x="1694496" y="2223454"/>
                      <a:pt x="1701800" y="2220383"/>
                      <a:pt x="1708150" y="2216150"/>
                    </a:cubicBezTo>
                    <a:cubicBezTo>
                      <a:pt x="1712383" y="2209800"/>
                      <a:pt x="1719903" y="2204673"/>
                      <a:pt x="1720850" y="2197100"/>
                    </a:cubicBezTo>
                    <a:cubicBezTo>
                      <a:pt x="1722189" y="2186390"/>
                      <a:pt x="1719855" y="2174721"/>
                      <a:pt x="1714500" y="2165350"/>
                    </a:cubicBezTo>
                    <a:cubicBezTo>
                      <a:pt x="1708707" y="2155213"/>
                      <a:pt x="1686178" y="2149559"/>
                      <a:pt x="1676400" y="2146300"/>
                    </a:cubicBezTo>
                    <a:cubicBezTo>
                      <a:pt x="1670050" y="2148417"/>
                      <a:pt x="1662577" y="2148469"/>
                      <a:pt x="1657350" y="2152650"/>
                    </a:cubicBezTo>
                    <a:cubicBezTo>
                      <a:pt x="1651391" y="2157418"/>
                      <a:pt x="1650046" y="2166304"/>
                      <a:pt x="1644650" y="2171700"/>
                    </a:cubicBezTo>
                    <a:cubicBezTo>
                      <a:pt x="1639254" y="2177096"/>
                      <a:pt x="1631950" y="2180167"/>
                      <a:pt x="1625600" y="2184400"/>
                    </a:cubicBezTo>
                    <a:cubicBezTo>
                      <a:pt x="1621367" y="2190750"/>
                      <a:pt x="1618296" y="2198054"/>
                      <a:pt x="1612900" y="2203450"/>
                    </a:cubicBezTo>
                    <a:cubicBezTo>
                      <a:pt x="1600590" y="2215760"/>
                      <a:pt x="1590294" y="2217335"/>
                      <a:pt x="1574800" y="2222500"/>
                    </a:cubicBezTo>
                    <a:cubicBezTo>
                      <a:pt x="1562100" y="2220383"/>
                      <a:pt x="1547879" y="2222538"/>
                      <a:pt x="1536700" y="2216150"/>
                    </a:cubicBezTo>
                    <a:cubicBezTo>
                      <a:pt x="1530888" y="2212829"/>
                      <a:pt x="1531547" y="2203686"/>
                      <a:pt x="1530350" y="2197100"/>
                    </a:cubicBezTo>
                    <a:cubicBezTo>
                      <a:pt x="1527297" y="2180310"/>
                      <a:pt x="1532599" y="2161040"/>
                      <a:pt x="1524000" y="2146300"/>
                    </a:cubicBezTo>
                    <a:cubicBezTo>
                      <a:pt x="1516309" y="2133116"/>
                      <a:pt x="1485900" y="2120900"/>
                      <a:pt x="1485900" y="2120900"/>
                    </a:cubicBezTo>
                    <a:cubicBezTo>
                      <a:pt x="1471083" y="2123017"/>
                      <a:pt x="1456213" y="2124789"/>
                      <a:pt x="1441450" y="2127250"/>
                    </a:cubicBezTo>
                    <a:cubicBezTo>
                      <a:pt x="1430804" y="2129024"/>
                      <a:pt x="1420493" y="2133600"/>
                      <a:pt x="1409700" y="2133600"/>
                    </a:cubicBezTo>
                    <a:cubicBezTo>
                      <a:pt x="1375767" y="2133600"/>
                      <a:pt x="1341967" y="2129367"/>
                      <a:pt x="1308100" y="2127250"/>
                    </a:cubicBezTo>
                    <a:cubicBezTo>
                      <a:pt x="1305983" y="2120900"/>
                      <a:pt x="1304743" y="2114187"/>
                      <a:pt x="1301750" y="2108200"/>
                    </a:cubicBezTo>
                    <a:cubicBezTo>
                      <a:pt x="1298337" y="2101374"/>
                      <a:pt x="1289684" y="2096755"/>
                      <a:pt x="1289050" y="2089150"/>
                    </a:cubicBezTo>
                    <a:cubicBezTo>
                      <a:pt x="1287458" y="2070049"/>
                      <a:pt x="1293283" y="2051050"/>
                      <a:pt x="1295400" y="2032000"/>
                    </a:cubicBezTo>
                    <a:cubicBezTo>
                      <a:pt x="1293283" y="2012950"/>
                      <a:pt x="1298137" y="1991726"/>
                      <a:pt x="1289050" y="1974850"/>
                    </a:cubicBezTo>
                    <a:cubicBezTo>
                      <a:pt x="1281814" y="1961411"/>
                      <a:pt x="1250950" y="1949450"/>
                      <a:pt x="1250950" y="1949450"/>
                    </a:cubicBezTo>
                    <a:cubicBezTo>
                      <a:pt x="1206500" y="1964267"/>
                      <a:pt x="1225550" y="1966383"/>
                      <a:pt x="1193800" y="1955800"/>
                    </a:cubicBezTo>
                    <a:cubicBezTo>
                      <a:pt x="1147573" y="1886459"/>
                      <a:pt x="1215755" y="1993360"/>
                      <a:pt x="1174750" y="1911350"/>
                    </a:cubicBezTo>
                    <a:cubicBezTo>
                      <a:pt x="1167924" y="1897698"/>
                      <a:pt x="1157817" y="1885950"/>
                      <a:pt x="1149350" y="1873250"/>
                    </a:cubicBezTo>
                    <a:lnTo>
                      <a:pt x="1136650" y="1854200"/>
                    </a:lnTo>
                    <a:cubicBezTo>
                      <a:pt x="1143000" y="1849967"/>
                      <a:pt x="1150304" y="1846896"/>
                      <a:pt x="1155700" y="1841500"/>
                    </a:cubicBezTo>
                    <a:cubicBezTo>
                      <a:pt x="1161096" y="1836104"/>
                      <a:pt x="1167453" y="1830023"/>
                      <a:pt x="1168400" y="1822450"/>
                    </a:cubicBezTo>
                    <a:cubicBezTo>
                      <a:pt x="1170419" y="1806296"/>
                      <a:pt x="1161061" y="1783361"/>
                      <a:pt x="1149350" y="1771650"/>
                    </a:cubicBezTo>
                    <a:cubicBezTo>
                      <a:pt x="1143954" y="1766254"/>
                      <a:pt x="1136510" y="1763386"/>
                      <a:pt x="1130300" y="1758950"/>
                    </a:cubicBezTo>
                    <a:cubicBezTo>
                      <a:pt x="1121688" y="1752799"/>
                      <a:pt x="1113512" y="1746051"/>
                      <a:pt x="1104900" y="1739900"/>
                    </a:cubicBezTo>
                    <a:cubicBezTo>
                      <a:pt x="1098690" y="1735464"/>
                      <a:pt x="1091713" y="1732086"/>
                      <a:pt x="1085850" y="1727200"/>
                    </a:cubicBezTo>
                    <a:cubicBezTo>
                      <a:pt x="1078951" y="1721451"/>
                      <a:pt x="1073889" y="1713663"/>
                      <a:pt x="1066800" y="1708150"/>
                    </a:cubicBezTo>
                    <a:cubicBezTo>
                      <a:pt x="1054752" y="1698779"/>
                      <a:pt x="1039493" y="1693543"/>
                      <a:pt x="1028700" y="1682750"/>
                    </a:cubicBezTo>
                    <a:cubicBezTo>
                      <a:pt x="1022350" y="1676400"/>
                      <a:pt x="1017122" y="1668681"/>
                      <a:pt x="1009650" y="1663700"/>
                    </a:cubicBezTo>
                    <a:cubicBezTo>
                      <a:pt x="1004081" y="1659987"/>
                      <a:pt x="996451" y="1660601"/>
                      <a:pt x="990600" y="1657350"/>
                    </a:cubicBezTo>
                    <a:cubicBezTo>
                      <a:pt x="977257" y="1649937"/>
                      <a:pt x="966980" y="1636777"/>
                      <a:pt x="952500" y="1631950"/>
                    </a:cubicBezTo>
                    <a:lnTo>
                      <a:pt x="914400" y="1619250"/>
                    </a:lnTo>
                    <a:cubicBezTo>
                      <a:pt x="884767" y="1621367"/>
                      <a:pt x="855005" y="1622129"/>
                      <a:pt x="825500" y="1625600"/>
                    </a:cubicBezTo>
                    <a:cubicBezTo>
                      <a:pt x="818852" y="1626382"/>
                      <a:pt x="813143" y="1631950"/>
                      <a:pt x="806450" y="1631950"/>
                    </a:cubicBezTo>
                    <a:cubicBezTo>
                      <a:pt x="793305" y="1631950"/>
                      <a:pt x="777982" y="1619321"/>
                      <a:pt x="768350" y="1612900"/>
                    </a:cubicBezTo>
                    <a:cubicBezTo>
                      <a:pt x="770467" y="1604433"/>
                      <a:pt x="768529" y="1593671"/>
                      <a:pt x="774700" y="1587500"/>
                    </a:cubicBezTo>
                    <a:cubicBezTo>
                      <a:pt x="818554" y="1543646"/>
                      <a:pt x="788167" y="1616948"/>
                      <a:pt x="806450" y="1562100"/>
                    </a:cubicBezTo>
                    <a:cubicBezTo>
                      <a:pt x="803838" y="1546430"/>
                      <a:pt x="793513" y="1521121"/>
                      <a:pt x="806450" y="1504950"/>
                    </a:cubicBezTo>
                    <a:cubicBezTo>
                      <a:pt x="811218" y="1498991"/>
                      <a:pt x="819150" y="1496483"/>
                      <a:pt x="825500" y="1492250"/>
                    </a:cubicBezTo>
                    <a:cubicBezTo>
                      <a:pt x="843226" y="1439071"/>
                      <a:pt x="817332" y="1521602"/>
                      <a:pt x="838200" y="1403350"/>
                    </a:cubicBezTo>
                    <a:cubicBezTo>
                      <a:pt x="840526" y="1390167"/>
                      <a:pt x="846667" y="1377950"/>
                      <a:pt x="850900" y="1365250"/>
                    </a:cubicBezTo>
                    <a:cubicBezTo>
                      <a:pt x="853017" y="1358900"/>
                      <a:pt x="850900" y="1348317"/>
                      <a:pt x="857250" y="1346200"/>
                    </a:cubicBezTo>
                    <a:lnTo>
                      <a:pt x="876300" y="1339850"/>
                    </a:lnTo>
                    <a:cubicBezTo>
                      <a:pt x="888514" y="1321530"/>
                      <a:pt x="899651" y="1314552"/>
                      <a:pt x="882650" y="1289050"/>
                    </a:cubicBezTo>
                    <a:cubicBezTo>
                      <a:pt x="878937" y="1283481"/>
                      <a:pt x="869950" y="1284817"/>
                      <a:pt x="863600" y="1282700"/>
                    </a:cubicBezTo>
                    <a:lnTo>
                      <a:pt x="838200" y="1244600"/>
                    </a:lnTo>
                    <a:cubicBezTo>
                      <a:pt x="833967" y="1238250"/>
                      <a:pt x="831850" y="1229783"/>
                      <a:pt x="825500" y="1225550"/>
                    </a:cubicBezTo>
                    <a:cubicBezTo>
                      <a:pt x="819150" y="1221317"/>
                      <a:pt x="812313" y="1217736"/>
                      <a:pt x="806450" y="1212850"/>
                    </a:cubicBezTo>
                    <a:cubicBezTo>
                      <a:pt x="787130" y="1196750"/>
                      <a:pt x="792593" y="1190913"/>
                      <a:pt x="768350" y="1187450"/>
                    </a:cubicBezTo>
                    <a:cubicBezTo>
                      <a:pt x="745206" y="1184144"/>
                      <a:pt x="721783" y="1183217"/>
                      <a:pt x="698500" y="1181100"/>
                    </a:cubicBezTo>
                    <a:cubicBezTo>
                      <a:pt x="692150" y="1178983"/>
                      <a:pt x="684677" y="1178931"/>
                      <a:pt x="679450" y="1174750"/>
                    </a:cubicBezTo>
                    <a:cubicBezTo>
                      <a:pt x="673491" y="1169982"/>
                      <a:pt x="672146" y="1161096"/>
                      <a:pt x="666750" y="1155700"/>
                    </a:cubicBezTo>
                    <a:cubicBezTo>
                      <a:pt x="661354" y="1150304"/>
                      <a:pt x="654050" y="1147233"/>
                      <a:pt x="647700" y="1143000"/>
                    </a:cubicBezTo>
                    <a:cubicBezTo>
                      <a:pt x="643467" y="1136650"/>
                      <a:pt x="640959" y="1128718"/>
                      <a:pt x="635000" y="1123950"/>
                    </a:cubicBezTo>
                    <a:cubicBezTo>
                      <a:pt x="629773" y="1119769"/>
                      <a:pt x="621937" y="1120593"/>
                      <a:pt x="615950" y="1117600"/>
                    </a:cubicBezTo>
                    <a:cubicBezTo>
                      <a:pt x="609124" y="1114187"/>
                      <a:pt x="603250" y="1109133"/>
                      <a:pt x="596900" y="1104900"/>
                    </a:cubicBezTo>
                    <a:cubicBezTo>
                      <a:pt x="588433" y="1092200"/>
                      <a:pt x="576327" y="1081280"/>
                      <a:pt x="571500" y="1066800"/>
                    </a:cubicBezTo>
                    <a:cubicBezTo>
                      <a:pt x="565212" y="1047937"/>
                      <a:pt x="561194" y="1024744"/>
                      <a:pt x="546100" y="1009650"/>
                    </a:cubicBezTo>
                    <a:cubicBezTo>
                      <a:pt x="540704" y="1004254"/>
                      <a:pt x="533400" y="1001183"/>
                      <a:pt x="527050" y="996950"/>
                    </a:cubicBezTo>
                    <a:cubicBezTo>
                      <a:pt x="524933" y="990600"/>
                      <a:pt x="525433" y="982633"/>
                      <a:pt x="520700" y="977900"/>
                    </a:cubicBezTo>
                    <a:cubicBezTo>
                      <a:pt x="508000" y="965200"/>
                      <a:pt x="495300" y="973667"/>
                      <a:pt x="482600" y="977900"/>
                    </a:cubicBezTo>
                    <a:cubicBezTo>
                      <a:pt x="478367" y="984250"/>
                      <a:pt x="473313" y="990124"/>
                      <a:pt x="469900" y="996950"/>
                    </a:cubicBezTo>
                    <a:cubicBezTo>
                      <a:pt x="466907" y="1002937"/>
                      <a:pt x="469537" y="1013007"/>
                      <a:pt x="463550" y="1016000"/>
                    </a:cubicBezTo>
                    <a:cubicBezTo>
                      <a:pt x="456039" y="1019756"/>
                      <a:pt x="428658" y="999089"/>
                      <a:pt x="425450" y="996950"/>
                    </a:cubicBezTo>
                    <a:cubicBezTo>
                      <a:pt x="429873" y="990316"/>
                      <a:pt x="446253" y="969366"/>
                      <a:pt x="444500" y="958850"/>
                    </a:cubicBezTo>
                    <a:cubicBezTo>
                      <a:pt x="443245" y="951322"/>
                      <a:pt x="437196" y="945196"/>
                      <a:pt x="431800" y="939800"/>
                    </a:cubicBezTo>
                    <a:cubicBezTo>
                      <a:pt x="426404" y="934404"/>
                      <a:pt x="419100" y="931333"/>
                      <a:pt x="412750" y="927100"/>
                    </a:cubicBezTo>
                    <a:cubicBezTo>
                      <a:pt x="408517" y="920750"/>
                      <a:pt x="405446" y="913446"/>
                      <a:pt x="400050" y="908050"/>
                    </a:cubicBezTo>
                    <a:cubicBezTo>
                      <a:pt x="394654" y="902654"/>
                      <a:pt x="386026" y="901093"/>
                      <a:pt x="381000" y="895350"/>
                    </a:cubicBezTo>
                    <a:cubicBezTo>
                      <a:pt x="370949" y="883863"/>
                      <a:pt x="364067" y="869950"/>
                      <a:pt x="355600" y="857250"/>
                    </a:cubicBezTo>
                    <a:lnTo>
                      <a:pt x="342900" y="838200"/>
                    </a:lnTo>
                    <a:cubicBezTo>
                      <a:pt x="357107" y="795580"/>
                      <a:pt x="355600" y="805346"/>
                      <a:pt x="355600" y="730250"/>
                    </a:cubicBezTo>
                    <a:cubicBezTo>
                      <a:pt x="355600" y="720123"/>
                      <a:pt x="346919" y="692281"/>
                      <a:pt x="336550" y="685800"/>
                    </a:cubicBezTo>
                    <a:cubicBezTo>
                      <a:pt x="325198" y="678705"/>
                      <a:pt x="309589" y="680526"/>
                      <a:pt x="298450" y="673100"/>
                    </a:cubicBezTo>
                    <a:cubicBezTo>
                      <a:pt x="273831" y="656687"/>
                      <a:pt x="286640" y="662813"/>
                      <a:pt x="260350" y="654050"/>
                    </a:cubicBezTo>
                    <a:cubicBezTo>
                      <a:pt x="257676" y="650039"/>
                      <a:pt x="238014" y="624166"/>
                      <a:pt x="241300" y="615950"/>
                    </a:cubicBezTo>
                    <a:cubicBezTo>
                      <a:pt x="244134" y="608864"/>
                      <a:pt x="254000" y="607483"/>
                      <a:pt x="260350" y="603250"/>
                    </a:cubicBezTo>
                    <a:cubicBezTo>
                      <a:pt x="268817" y="590550"/>
                      <a:pt x="280923" y="579630"/>
                      <a:pt x="285750" y="565150"/>
                    </a:cubicBezTo>
                    <a:cubicBezTo>
                      <a:pt x="287867" y="558800"/>
                      <a:pt x="289107" y="552087"/>
                      <a:pt x="292100" y="546100"/>
                    </a:cubicBezTo>
                    <a:cubicBezTo>
                      <a:pt x="316719" y="496861"/>
                      <a:pt x="295189" y="555883"/>
                      <a:pt x="311150" y="508000"/>
                    </a:cubicBezTo>
                    <a:cubicBezTo>
                      <a:pt x="309033" y="491067"/>
                      <a:pt x="311138" y="473045"/>
                      <a:pt x="304800" y="457200"/>
                    </a:cubicBezTo>
                    <a:cubicBezTo>
                      <a:pt x="301966" y="450114"/>
                      <a:pt x="292724" y="447600"/>
                      <a:pt x="285750" y="444500"/>
                    </a:cubicBezTo>
                    <a:cubicBezTo>
                      <a:pt x="273517" y="439063"/>
                      <a:pt x="260350" y="436033"/>
                      <a:pt x="247650" y="431800"/>
                    </a:cubicBezTo>
                    <a:cubicBezTo>
                      <a:pt x="206420" y="418057"/>
                      <a:pt x="235266" y="426056"/>
                      <a:pt x="158750" y="419100"/>
                    </a:cubicBezTo>
                    <a:cubicBezTo>
                      <a:pt x="113410" y="403987"/>
                      <a:pt x="131789" y="413826"/>
                      <a:pt x="101600" y="393700"/>
                    </a:cubicBezTo>
                    <a:cubicBezTo>
                      <a:pt x="97367" y="387350"/>
                      <a:pt x="93786" y="380513"/>
                      <a:pt x="88900" y="374650"/>
                    </a:cubicBezTo>
                    <a:cubicBezTo>
                      <a:pt x="70637" y="352734"/>
                      <a:pt x="55149" y="349598"/>
                      <a:pt x="44450" y="317500"/>
                    </a:cubicBezTo>
                    <a:cubicBezTo>
                      <a:pt x="28337" y="269161"/>
                      <a:pt x="34375" y="292527"/>
                      <a:pt x="25400" y="247650"/>
                    </a:cubicBezTo>
                    <a:cubicBezTo>
                      <a:pt x="27517" y="213783"/>
                      <a:pt x="27165" y="179672"/>
                      <a:pt x="31750" y="146050"/>
                    </a:cubicBezTo>
                    <a:cubicBezTo>
                      <a:pt x="33559" y="132786"/>
                      <a:pt x="44450" y="107950"/>
                      <a:pt x="44450" y="107950"/>
                    </a:cubicBezTo>
                    <a:cubicBezTo>
                      <a:pt x="35107" y="61233"/>
                      <a:pt x="44087" y="85180"/>
                      <a:pt x="12700" y="38100"/>
                    </a:cubicBezTo>
                    <a:lnTo>
                      <a:pt x="0" y="19050"/>
                    </a:lnTo>
                    <a:lnTo>
                      <a:pt x="12700" y="0"/>
                    </a:lnTo>
                  </a:path>
                </a:pathLst>
              </a:custGeom>
              <a:ln>
                <a:solidFill>
                  <a:srgbClr val="0099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solidFill>
                    <a:prstClr val="black"/>
                  </a:solidFill>
                </a:endParaRPr>
              </a:p>
            </p:txBody>
          </p:sp>
          <p:sp>
            <p:nvSpPr>
              <p:cNvPr id="18" name="TextBox 17"/>
              <p:cNvSpPr txBox="1"/>
              <p:nvPr/>
            </p:nvSpPr>
            <p:spPr>
              <a:xfrm>
                <a:off x="7100944" y="3206469"/>
                <a:ext cx="1862561"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solidFill>
                      <a:prstClr val="white"/>
                    </a:solidFill>
                  </a:rPr>
                  <a:t>Gunbower Forest </a:t>
                </a:r>
              </a:p>
              <a:p>
                <a:r>
                  <a:rPr lang="en-US" dirty="0" smtClean="0">
                    <a:solidFill>
                      <a:prstClr val="white"/>
                    </a:solidFill>
                  </a:rPr>
                  <a:t>and Creek</a:t>
                </a:r>
                <a:endParaRPr lang="en-AU" dirty="0">
                  <a:solidFill>
                    <a:prstClr val="white"/>
                  </a:solidFill>
                </a:endParaRPr>
              </a:p>
            </p:txBody>
          </p:sp>
          <p:cxnSp>
            <p:nvCxnSpPr>
              <p:cNvPr id="20" name="Straight Arrow Connector 19"/>
              <p:cNvCxnSpPr>
                <a:stCxn id="18" idx="1"/>
              </p:cNvCxnSpPr>
              <p:nvPr/>
            </p:nvCxnSpPr>
            <p:spPr>
              <a:xfrm flipH="1">
                <a:off x="6472362" y="3529635"/>
                <a:ext cx="628582" cy="59709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3" name="Freeform 42"/>
              <p:cNvSpPr/>
              <p:nvPr/>
            </p:nvSpPr>
            <p:spPr>
              <a:xfrm>
                <a:off x="5780598" y="4126727"/>
                <a:ext cx="2353586" cy="2130950"/>
              </a:xfrm>
              <a:custGeom>
                <a:avLst/>
                <a:gdLst>
                  <a:gd name="connsiteX0" fmla="*/ 2353586 w 2353586"/>
                  <a:gd name="connsiteY0" fmla="*/ 2130950 h 2130950"/>
                  <a:gd name="connsiteX1" fmla="*/ 2282025 w 2353586"/>
                  <a:gd name="connsiteY1" fmla="*/ 2075290 h 2130950"/>
                  <a:gd name="connsiteX2" fmla="*/ 2138901 w 2353586"/>
                  <a:gd name="connsiteY2" fmla="*/ 2011680 h 2130950"/>
                  <a:gd name="connsiteX3" fmla="*/ 2099145 w 2353586"/>
                  <a:gd name="connsiteY3" fmla="*/ 1979875 h 2130950"/>
                  <a:gd name="connsiteX4" fmla="*/ 2051437 w 2353586"/>
                  <a:gd name="connsiteY4" fmla="*/ 1940118 h 2130950"/>
                  <a:gd name="connsiteX5" fmla="*/ 2027583 w 2353586"/>
                  <a:gd name="connsiteY5" fmla="*/ 1932167 h 2130950"/>
                  <a:gd name="connsiteX6" fmla="*/ 1948070 w 2353586"/>
                  <a:gd name="connsiteY6" fmla="*/ 1916264 h 2130950"/>
                  <a:gd name="connsiteX7" fmla="*/ 1916265 w 2353586"/>
                  <a:gd name="connsiteY7" fmla="*/ 1908313 h 2130950"/>
                  <a:gd name="connsiteX8" fmla="*/ 1868557 w 2353586"/>
                  <a:gd name="connsiteY8" fmla="*/ 1900362 h 2130950"/>
                  <a:gd name="connsiteX9" fmla="*/ 1804946 w 2353586"/>
                  <a:gd name="connsiteY9" fmla="*/ 1852654 h 2130950"/>
                  <a:gd name="connsiteX10" fmla="*/ 1757239 w 2353586"/>
                  <a:gd name="connsiteY10" fmla="*/ 1804946 h 2130950"/>
                  <a:gd name="connsiteX11" fmla="*/ 1733385 w 2353586"/>
                  <a:gd name="connsiteY11" fmla="*/ 1789043 h 2130950"/>
                  <a:gd name="connsiteX12" fmla="*/ 1709531 w 2353586"/>
                  <a:gd name="connsiteY12" fmla="*/ 1757238 h 2130950"/>
                  <a:gd name="connsiteX13" fmla="*/ 1693628 w 2353586"/>
                  <a:gd name="connsiteY13" fmla="*/ 1733384 h 2130950"/>
                  <a:gd name="connsiteX14" fmla="*/ 1669774 w 2353586"/>
                  <a:gd name="connsiteY14" fmla="*/ 1717482 h 2130950"/>
                  <a:gd name="connsiteX15" fmla="*/ 1645920 w 2353586"/>
                  <a:gd name="connsiteY15" fmla="*/ 1669774 h 2130950"/>
                  <a:gd name="connsiteX16" fmla="*/ 1598212 w 2353586"/>
                  <a:gd name="connsiteY16" fmla="*/ 1645920 h 2130950"/>
                  <a:gd name="connsiteX17" fmla="*/ 1566407 w 2353586"/>
                  <a:gd name="connsiteY17" fmla="*/ 1630017 h 2130950"/>
                  <a:gd name="connsiteX18" fmla="*/ 1494845 w 2353586"/>
                  <a:gd name="connsiteY18" fmla="*/ 1590261 h 2130950"/>
                  <a:gd name="connsiteX19" fmla="*/ 1463040 w 2353586"/>
                  <a:gd name="connsiteY19" fmla="*/ 1542553 h 2130950"/>
                  <a:gd name="connsiteX20" fmla="*/ 1447138 w 2353586"/>
                  <a:gd name="connsiteY20" fmla="*/ 1486894 h 2130950"/>
                  <a:gd name="connsiteX21" fmla="*/ 1399430 w 2353586"/>
                  <a:gd name="connsiteY21" fmla="*/ 1455089 h 2130950"/>
                  <a:gd name="connsiteX22" fmla="*/ 1375576 w 2353586"/>
                  <a:gd name="connsiteY22" fmla="*/ 1439186 h 2130950"/>
                  <a:gd name="connsiteX23" fmla="*/ 1359673 w 2353586"/>
                  <a:gd name="connsiteY23" fmla="*/ 1415332 h 2130950"/>
                  <a:gd name="connsiteX24" fmla="*/ 1335819 w 2353586"/>
                  <a:gd name="connsiteY24" fmla="*/ 1399430 h 2130950"/>
                  <a:gd name="connsiteX25" fmla="*/ 1327868 w 2353586"/>
                  <a:gd name="connsiteY25" fmla="*/ 1375576 h 2130950"/>
                  <a:gd name="connsiteX26" fmla="*/ 1319917 w 2353586"/>
                  <a:gd name="connsiteY26" fmla="*/ 1272209 h 2130950"/>
                  <a:gd name="connsiteX27" fmla="*/ 1296063 w 2353586"/>
                  <a:gd name="connsiteY27" fmla="*/ 1256306 h 2130950"/>
                  <a:gd name="connsiteX28" fmla="*/ 1272209 w 2353586"/>
                  <a:gd name="connsiteY28" fmla="*/ 1232452 h 2130950"/>
                  <a:gd name="connsiteX29" fmla="*/ 1224501 w 2353586"/>
                  <a:gd name="connsiteY29" fmla="*/ 1208598 h 2130950"/>
                  <a:gd name="connsiteX30" fmla="*/ 1097280 w 2353586"/>
                  <a:gd name="connsiteY30" fmla="*/ 1224501 h 2130950"/>
                  <a:gd name="connsiteX31" fmla="*/ 1073426 w 2353586"/>
                  <a:gd name="connsiteY31" fmla="*/ 1240403 h 2130950"/>
                  <a:gd name="connsiteX32" fmla="*/ 985962 w 2353586"/>
                  <a:gd name="connsiteY32" fmla="*/ 1232452 h 2130950"/>
                  <a:gd name="connsiteX33" fmla="*/ 993913 w 2353586"/>
                  <a:gd name="connsiteY33" fmla="*/ 1184744 h 2130950"/>
                  <a:gd name="connsiteX34" fmla="*/ 1025719 w 2353586"/>
                  <a:gd name="connsiteY34" fmla="*/ 1144988 h 2130950"/>
                  <a:gd name="connsiteX35" fmla="*/ 1184745 w 2353586"/>
                  <a:gd name="connsiteY35" fmla="*/ 1137036 h 2130950"/>
                  <a:gd name="connsiteX36" fmla="*/ 1232452 w 2353586"/>
                  <a:gd name="connsiteY36" fmla="*/ 1105231 h 2130950"/>
                  <a:gd name="connsiteX37" fmla="*/ 1264258 w 2353586"/>
                  <a:gd name="connsiteY37" fmla="*/ 1057523 h 2130950"/>
                  <a:gd name="connsiteX38" fmla="*/ 1256306 w 2353586"/>
                  <a:gd name="connsiteY38" fmla="*/ 1001864 h 2130950"/>
                  <a:gd name="connsiteX39" fmla="*/ 1184745 w 2353586"/>
                  <a:gd name="connsiteY39" fmla="*/ 962108 h 2130950"/>
                  <a:gd name="connsiteX40" fmla="*/ 1073426 w 2353586"/>
                  <a:gd name="connsiteY40" fmla="*/ 954156 h 2130950"/>
                  <a:gd name="connsiteX41" fmla="*/ 1049572 w 2353586"/>
                  <a:gd name="connsiteY41" fmla="*/ 938254 h 2130950"/>
                  <a:gd name="connsiteX42" fmla="*/ 1033670 w 2353586"/>
                  <a:gd name="connsiteY42" fmla="*/ 914400 h 2130950"/>
                  <a:gd name="connsiteX43" fmla="*/ 1009816 w 2353586"/>
                  <a:gd name="connsiteY43" fmla="*/ 890546 h 2130950"/>
                  <a:gd name="connsiteX44" fmla="*/ 970059 w 2353586"/>
                  <a:gd name="connsiteY44" fmla="*/ 850790 h 2130950"/>
                  <a:gd name="connsiteX45" fmla="*/ 930303 w 2353586"/>
                  <a:gd name="connsiteY45" fmla="*/ 811033 h 2130950"/>
                  <a:gd name="connsiteX46" fmla="*/ 890546 w 2353586"/>
                  <a:gd name="connsiteY46" fmla="*/ 763325 h 2130950"/>
                  <a:gd name="connsiteX47" fmla="*/ 866692 w 2353586"/>
                  <a:gd name="connsiteY47" fmla="*/ 747423 h 2130950"/>
                  <a:gd name="connsiteX48" fmla="*/ 850790 w 2353586"/>
                  <a:gd name="connsiteY48" fmla="*/ 723569 h 2130950"/>
                  <a:gd name="connsiteX49" fmla="*/ 818985 w 2353586"/>
                  <a:gd name="connsiteY49" fmla="*/ 707666 h 2130950"/>
                  <a:gd name="connsiteX50" fmla="*/ 795131 w 2353586"/>
                  <a:gd name="connsiteY50" fmla="*/ 691763 h 2130950"/>
                  <a:gd name="connsiteX51" fmla="*/ 771277 w 2353586"/>
                  <a:gd name="connsiteY51" fmla="*/ 683812 h 2130950"/>
                  <a:gd name="connsiteX52" fmla="*/ 723569 w 2353586"/>
                  <a:gd name="connsiteY52" fmla="*/ 659958 h 2130950"/>
                  <a:gd name="connsiteX53" fmla="*/ 707666 w 2353586"/>
                  <a:gd name="connsiteY53" fmla="*/ 636104 h 2130950"/>
                  <a:gd name="connsiteX54" fmla="*/ 652007 w 2353586"/>
                  <a:gd name="connsiteY54" fmla="*/ 604299 h 2130950"/>
                  <a:gd name="connsiteX55" fmla="*/ 636105 w 2353586"/>
                  <a:gd name="connsiteY55" fmla="*/ 580445 h 2130950"/>
                  <a:gd name="connsiteX56" fmla="*/ 588397 w 2353586"/>
                  <a:gd name="connsiteY56" fmla="*/ 548640 h 2130950"/>
                  <a:gd name="connsiteX57" fmla="*/ 556592 w 2353586"/>
                  <a:gd name="connsiteY57" fmla="*/ 516835 h 2130950"/>
                  <a:gd name="connsiteX58" fmla="*/ 540689 w 2353586"/>
                  <a:gd name="connsiteY58" fmla="*/ 492981 h 2130950"/>
                  <a:gd name="connsiteX59" fmla="*/ 445273 w 2353586"/>
                  <a:gd name="connsiteY59" fmla="*/ 485030 h 2130950"/>
                  <a:gd name="connsiteX60" fmla="*/ 413468 w 2353586"/>
                  <a:gd name="connsiteY60" fmla="*/ 437322 h 2130950"/>
                  <a:gd name="connsiteX61" fmla="*/ 405517 w 2353586"/>
                  <a:gd name="connsiteY61" fmla="*/ 365760 h 2130950"/>
                  <a:gd name="connsiteX62" fmla="*/ 357809 w 2353586"/>
                  <a:gd name="connsiteY62" fmla="*/ 333955 h 2130950"/>
                  <a:gd name="connsiteX63" fmla="*/ 302150 w 2353586"/>
                  <a:gd name="connsiteY63" fmla="*/ 310101 h 2130950"/>
                  <a:gd name="connsiteX64" fmla="*/ 278296 w 2353586"/>
                  <a:gd name="connsiteY64" fmla="*/ 294198 h 2130950"/>
                  <a:gd name="connsiteX65" fmla="*/ 254442 w 2353586"/>
                  <a:gd name="connsiteY65" fmla="*/ 270344 h 2130950"/>
                  <a:gd name="connsiteX66" fmla="*/ 230588 w 2353586"/>
                  <a:gd name="connsiteY66" fmla="*/ 262393 h 2130950"/>
                  <a:gd name="connsiteX67" fmla="*/ 198783 w 2353586"/>
                  <a:gd name="connsiteY67" fmla="*/ 270344 h 2130950"/>
                  <a:gd name="connsiteX68" fmla="*/ 174929 w 2353586"/>
                  <a:gd name="connsiteY68" fmla="*/ 278296 h 2130950"/>
                  <a:gd name="connsiteX69" fmla="*/ 95416 w 2353586"/>
                  <a:gd name="connsiteY69" fmla="*/ 286247 h 2130950"/>
                  <a:gd name="connsiteX70" fmla="*/ 31805 w 2353586"/>
                  <a:gd name="connsiteY70" fmla="*/ 302150 h 2130950"/>
                  <a:gd name="connsiteX71" fmla="*/ 7952 w 2353586"/>
                  <a:gd name="connsiteY71" fmla="*/ 294198 h 2130950"/>
                  <a:gd name="connsiteX72" fmla="*/ 0 w 2353586"/>
                  <a:gd name="connsiteY72" fmla="*/ 270344 h 2130950"/>
                  <a:gd name="connsiteX73" fmla="*/ 7952 w 2353586"/>
                  <a:gd name="connsiteY73" fmla="*/ 222636 h 2130950"/>
                  <a:gd name="connsiteX74" fmla="*/ 47708 w 2353586"/>
                  <a:gd name="connsiteY74" fmla="*/ 174929 h 2130950"/>
                  <a:gd name="connsiteX75" fmla="*/ 63611 w 2353586"/>
                  <a:gd name="connsiteY75" fmla="*/ 151075 h 2130950"/>
                  <a:gd name="connsiteX76" fmla="*/ 79513 w 2353586"/>
                  <a:gd name="connsiteY76" fmla="*/ 79513 h 2130950"/>
                  <a:gd name="connsiteX77" fmla="*/ 87465 w 2353586"/>
                  <a:gd name="connsiteY77" fmla="*/ 55659 h 2130950"/>
                  <a:gd name="connsiteX78" fmla="*/ 71562 w 2353586"/>
                  <a:gd name="connsiteY78" fmla="*/ 0 h 2130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353586" h="2130950">
                    <a:moveTo>
                      <a:pt x="2353586" y="2130950"/>
                    </a:moveTo>
                    <a:cubicBezTo>
                      <a:pt x="2329732" y="2112397"/>
                      <a:pt x="2307838" y="2091003"/>
                      <a:pt x="2282025" y="2075290"/>
                    </a:cubicBezTo>
                    <a:cubicBezTo>
                      <a:pt x="2197628" y="2023918"/>
                      <a:pt x="2201287" y="2027276"/>
                      <a:pt x="2138901" y="2011680"/>
                    </a:cubicBezTo>
                    <a:cubicBezTo>
                      <a:pt x="2125649" y="2001078"/>
                      <a:pt x="2111917" y="1991050"/>
                      <a:pt x="2099145" y="1979875"/>
                    </a:cubicBezTo>
                    <a:cubicBezTo>
                      <a:pt x="2075700" y="1959360"/>
                      <a:pt x="2078557" y="1953678"/>
                      <a:pt x="2051437" y="1940118"/>
                    </a:cubicBezTo>
                    <a:cubicBezTo>
                      <a:pt x="2043940" y="1936370"/>
                      <a:pt x="2035642" y="1934469"/>
                      <a:pt x="2027583" y="1932167"/>
                    </a:cubicBezTo>
                    <a:cubicBezTo>
                      <a:pt x="1984493" y="1919856"/>
                      <a:pt x="2000132" y="1926677"/>
                      <a:pt x="1948070" y="1916264"/>
                    </a:cubicBezTo>
                    <a:cubicBezTo>
                      <a:pt x="1937354" y="1914121"/>
                      <a:pt x="1926981" y="1910456"/>
                      <a:pt x="1916265" y="1908313"/>
                    </a:cubicBezTo>
                    <a:cubicBezTo>
                      <a:pt x="1900456" y="1905151"/>
                      <a:pt x="1884460" y="1903012"/>
                      <a:pt x="1868557" y="1900362"/>
                    </a:cubicBezTo>
                    <a:cubicBezTo>
                      <a:pt x="1847353" y="1884459"/>
                      <a:pt x="1823687" y="1871396"/>
                      <a:pt x="1804946" y="1852654"/>
                    </a:cubicBezTo>
                    <a:cubicBezTo>
                      <a:pt x="1789044" y="1836751"/>
                      <a:pt x="1775951" y="1817421"/>
                      <a:pt x="1757239" y="1804946"/>
                    </a:cubicBezTo>
                    <a:cubicBezTo>
                      <a:pt x="1749288" y="1799645"/>
                      <a:pt x="1740142" y="1795800"/>
                      <a:pt x="1733385" y="1789043"/>
                    </a:cubicBezTo>
                    <a:cubicBezTo>
                      <a:pt x="1724014" y="1779672"/>
                      <a:pt x="1717234" y="1768022"/>
                      <a:pt x="1709531" y="1757238"/>
                    </a:cubicBezTo>
                    <a:cubicBezTo>
                      <a:pt x="1703976" y="1749462"/>
                      <a:pt x="1700385" y="1740141"/>
                      <a:pt x="1693628" y="1733384"/>
                    </a:cubicBezTo>
                    <a:cubicBezTo>
                      <a:pt x="1686871" y="1726627"/>
                      <a:pt x="1677725" y="1722783"/>
                      <a:pt x="1669774" y="1717482"/>
                    </a:cubicBezTo>
                    <a:cubicBezTo>
                      <a:pt x="1663307" y="1698080"/>
                      <a:pt x="1661335" y="1685189"/>
                      <a:pt x="1645920" y="1669774"/>
                    </a:cubicBezTo>
                    <a:cubicBezTo>
                      <a:pt x="1626818" y="1650672"/>
                      <a:pt x="1620848" y="1655621"/>
                      <a:pt x="1598212" y="1645920"/>
                    </a:cubicBezTo>
                    <a:cubicBezTo>
                      <a:pt x="1587317" y="1641251"/>
                      <a:pt x="1576571" y="1636115"/>
                      <a:pt x="1566407" y="1630017"/>
                    </a:cubicBezTo>
                    <a:cubicBezTo>
                      <a:pt x="1498058" y="1589007"/>
                      <a:pt x="1542825" y="1606253"/>
                      <a:pt x="1494845" y="1590261"/>
                    </a:cubicBezTo>
                    <a:cubicBezTo>
                      <a:pt x="1484243" y="1574358"/>
                      <a:pt x="1467675" y="1561095"/>
                      <a:pt x="1463040" y="1542553"/>
                    </a:cubicBezTo>
                    <a:cubicBezTo>
                      <a:pt x="1462971" y="1542278"/>
                      <a:pt x="1450940" y="1490696"/>
                      <a:pt x="1447138" y="1486894"/>
                    </a:cubicBezTo>
                    <a:cubicBezTo>
                      <a:pt x="1433623" y="1473379"/>
                      <a:pt x="1415333" y="1465691"/>
                      <a:pt x="1399430" y="1455089"/>
                    </a:cubicBezTo>
                    <a:lnTo>
                      <a:pt x="1375576" y="1439186"/>
                    </a:lnTo>
                    <a:cubicBezTo>
                      <a:pt x="1370275" y="1431235"/>
                      <a:pt x="1366430" y="1422089"/>
                      <a:pt x="1359673" y="1415332"/>
                    </a:cubicBezTo>
                    <a:cubicBezTo>
                      <a:pt x="1352916" y="1408575"/>
                      <a:pt x="1341789" y="1406892"/>
                      <a:pt x="1335819" y="1399430"/>
                    </a:cubicBezTo>
                    <a:cubicBezTo>
                      <a:pt x="1330583" y="1392885"/>
                      <a:pt x="1330518" y="1383527"/>
                      <a:pt x="1327868" y="1375576"/>
                    </a:cubicBezTo>
                    <a:cubicBezTo>
                      <a:pt x="1325218" y="1341120"/>
                      <a:pt x="1328821" y="1305600"/>
                      <a:pt x="1319917" y="1272209"/>
                    </a:cubicBezTo>
                    <a:cubicBezTo>
                      <a:pt x="1317455" y="1262975"/>
                      <a:pt x="1303404" y="1262424"/>
                      <a:pt x="1296063" y="1256306"/>
                    </a:cubicBezTo>
                    <a:cubicBezTo>
                      <a:pt x="1287424" y="1249107"/>
                      <a:pt x="1280848" y="1239651"/>
                      <a:pt x="1272209" y="1232452"/>
                    </a:cubicBezTo>
                    <a:cubicBezTo>
                      <a:pt x="1251659" y="1215327"/>
                      <a:pt x="1248406" y="1216567"/>
                      <a:pt x="1224501" y="1208598"/>
                    </a:cubicBezTo>
                    <a:cubicBezTo>
                      <a:pt x="1204774" y="1210116"/>
                      <a:pt x="1131606" y="1207339"/>
                      <a:pt x="1097280" y="1224501"/>
                    </a:cubicBezTo>
                    <a:cubicBezTo>
                      <a:pt x="1088733" y="1228775"/>
                      <a:pt x="1081377" y="1235102"/>
                      <a:pt x="1073426" y="1240403"/>
                    </a:cubicBezTo>
                    <a:cubicBezTo>
                      <a:pt x="1044271" y="1237753"/>
                      <a:pt x="1009945" y="1249240"/>
                      <a:pt x="985962" y="1232452"/>
                    </a:cubicBezTo>
                    <a:cubicBezTo>
                      <a:pt x="972754" y="1223207"/>
                      <a:pt x="990416" y="1200482"/>
                      <a:pt x="993913" y="1184744"/>
                    </a:cubicBezTo>
                    <a:cubicBezTo>
                      <a:pt x="997801" y="1167247"/>
                      <a:pt x="1002970" y="1147955"/>
                      <a:pt x="1025719" y="1144988"/>
                    </a:cubicBezTo>
                    <a:cubicBezTo>
                      <a:pt x="1078348" y="1138123"/>
                      <a:pt x="1131736" y="1139687"/>
                      <a:pt x="1184745" y="1137036"/>
                    </a:cubicBezTo>
                    <a:cubicBezTo>
                      <a:pt x="1200647" y="1126434"/>
                      <a:pt x="1221850" y="1121133"/>
                      <a:pt x="1232452" y="1105231"/>
                    </a:cubicBezTo>
                    <a:lnTo>
                      <a:pt x="1264258" y="1057523"/>
                    </a:lnTo>
                    <a:cubicBezTo>
                      <a:pt x="1261607" y="1038970"/>
                      <a:pt x="1266368" y="1017675"/>
                      <a:pt x="1256306" y="1001864"/>
                    </a:cubicBezTo>
                    <a:cubicBezTo>
                      <a:pt x="1249859" y="991733"/>
                      <a:pt x="1205578" y="964559"/>
                      <a:pt x="1184745" y="962108"/>
                    </a:cubicBezTo>
                    <a:cubicBezTo>
                      <a:pt x="1147799" y="957761"/>
                      <a:pt x="1110532" y="956807"/>
                      <a:pt x="1073426" y="954156"/>
                    </a:cubicBezTo>
                    <a:cubicBezTo>
                      <a:pt x="1065475" y="948855"/>
                      <a:pt x="1056329" y="945011"/>
                      <a:pt x="1049572" y="938254"/>
                    </a:cubicBezTo>
                    <a:cubicBezTo>
                      <a:pt x="1042815" y="931497"/>
                      <a:pt x="1039788" y="921741"/>
                      <a:pt x="1033670" y="914400"/>
                    </a:cubicBezTo>
                    <a:cubicBezTo>
                      <a:pt x="1026471" y="905761"/>
                      <a:pt x="1017015" y="899185"/>
                      <a:pt x="1009816" y="890546"/>
                    </a:cubicBezTo>
                    <a:cubicBezTo>
                      <a:pt x="976686" y="850791"/>
                      <a:pt x="1013790" y="879943"/>
                      <a:pt x="970059" y="850790"/>
                    </a:cubicBezTo>
                    <a:cubicBezTo>
                      <a:pt x="940906" y="807059"/>
                      <a:pt x="970058" y="844163"/>
                      <a:pt x="930303" y="811033"/>
                    </a:cubicBezTo>
                    <a:cubicBezTo>
                      <a:pt x="852136" y="745893"/>
                      <a:pt x="953102" y="825879"/>
                      <a:pt x="890546" y="763325"/>
                    </a:cubicBezTo>
                    <a:cubicBezTo>
                      <a:pt x="883789" y="756568"/>
                      <a:pt x="874643" y="752724"/>
                      <a:pt x="866692" y="747423"/>
                    </a:cubicBezTo>
                    <a:cubicBezTo>
                      <a:pt x="861391" y="739472"/>
                      <a:pt x="858131" y="729687"/>
                      <a:pt x="850790" y="723569"/>
                    </a:cubicBezTo>
                    <a:cubicBezTo>
                      <a:pt x="841684" y="715981"/>
                      <a:pt x="829276" y="713547"/>
                      <a:pt x="818985" y="707666"/>
                    </a:cubicBezTo>
                    <a:cubicBezTo>
                      <a:pt x="810688" y="702925"/>
                      <a:pt x="803678" y="696037"/>
                      <a:pt x="795131" y="691763"/>
                    </a:cubicBezTo>
                    <a:cubicBezTo>
                      <a:pt x="787634" y="688015"/>
                      <a:pt x="778774" y="687560"/>
                      <a:pt x="771277" y="683812"/>
                    </a:cubicBezTo>
                    <a:cubicBezTo>
                      <a:pt x="709613" y="652981"/>
                      <a:pt x="783534" y="679948"/>
                      <a:pt x="723569" y="659958"/>
                    </a:cubicBezTo>
                    <a:cubicBezTo>
                      <a:pt x="718268" y="652007"/>
                      <a:pt x="714423" y="642861"/>
                      <a:pt x="707666" y="636104"/>
                    </a:cubicBezTo>
                    <a:cubicBezTo>
                      <a:pt x="696429" y="624867"/>
                      <a:pt x="664476" y="610534"/>
                      <a:pt x="652007" y="604299"/>
                    </a:cubicBezTo>
                    <a:cubicBezTo>
                      <a:pt x="646706" y="596348"/>
                      <a:pt x="643297" y="586738"/>
                      <a:pt x="636105" y="580445"/>
                    </a:cubicBezTo>
                    <a:cubicBezTo>
                      <a:pt x="621721" y="567859"/>
                      <a:pt x="588397" y="548640"/>
                      <a:pt x="588397" y="548640"/>
                    </a:cubicBezTo>
                    <a:cubicBezTo>
                      <a:pt x="571047" y="496594"/>
                      <a:pt x="595144" y="547677"/>
                      <a:pt x="556592" y="516835"/>
                    </a:cubicBezTo>
                    <a:cubicBezTo>
                      <a:pt x="549130" y="510865"/>
                      <a:pt x="549878" y="495606"/>
                      <a:pt x="540689" y="492981"/>
                    </a:cubicBezTo>
                    <a:cubicBezTo>
                      <a:pt x="510001" y="484213"/>
                      <a:pt x="477078" y="487680"/>
                      <a:pt x="445273" y="485030"/>
                    </a:cubicBezTo>
                    <a:cubicBezTo>
                      <a:pt x="434671" y="469127"/>
                      <a:pt x="415579" y="456318"/>
                      <a:pt x="413468" y="437322"/>
                    </a:cubicBezTo>
                    <a:cubicBezTo>
                      <a:pt x="410818" y="413468"/>
                      <a:pt x="416896" y="386892"/>
                      <a:pt x="405517" y="365760"/>
                    </a:cubicBezTo>
                    <a:cubicBezTo>
                      <a:pt x="396456" y="348932"/>
                      <a:pt x="373712" y="344557"/>
                      <a:pt x="357809" y="333955"/>
                    </a:cubicBezTo>
                    <a:cubicBezTo>
                      <a:pt x="324861" y="311990"/>
                      <a:pt x="343227" y="320370"/>
                      <a:pt x="302150" y="310101"/>
                    </a:cubicBezTo>
                    <a:cubicBezTo>
                      <a:pt x="294199" y="304800"/>
                      <a:pt x="285637" y="300316"/>
                      <a:pt x="278296" y="294198"/>
                    </a:cubicBezTo>
                    <a:cubicBezTo>
                      <a:pt x="269657" y="286999"/>
                      <a:pt x="263798" y="276581"/>
                      <a:pt x="254442" y="270344"/>
                    </a:cubicBezTo>
                    <a:cubicBezTo>
                      <a:pt x="247468" y="265695"/>
                      <a:pt x="238539" y="265043"/>
                      <a:pt x="230588" y="262393"/>
                    </a:cubicBezTo>
                    <a:cubicBezTo>
                      <a:pt x="219986" y="265043"/>
                      <a:pt x="209290" y="267342"/>
                      <a:pt x="198783" y="270344"/>
                    </a:cubicBezTo>
                    <a:cubicBezTo>
                      <a:pt x="190724" y="272647"/>
                      <a:pt x="183213" y="277022"/>
                      <a:pt x="174929" y="278296"/>
                    </a:cubicBezTo>
                    <a:cubicBezTo>
                      <a:pt x="148602" y="282346"/>
                      <a:pt x="121819" y="282727"/>
                      <a:pt x="95416" y="286247"/>
                    </a:cubicBezTo>
                    <a:cubicBezTo>
                      <a:pt x="63428" y="290512"/>
                      <a:pt x="58565" y="293229"/>
                      <a:pt x="31805" y="302150"/>
                    </a:cubicBezTo>
                    <a:cubicBezTo>
                      <a:pt x="23854" y="299499"/>
                      <a:pt x="13878" y="300124"/>
                      <a:pt x="7952" y="294198"/>
                    </a:cubicBezTo>
                    <a:cubicBezTo>
                      <a:pt x="2025" y="288271"/>
                      <a:pt x="0" y="278726"/>
                      <a:pt x="0" y="270344"/>
                    </a:cubicBezTo>
                    <a:cubicBezTo>
                      <a:pt x="0" y="254222"/>
                      <a:pt x="2854" y="237931"/>
                      <a:pt x="7952" y="222636"/>
                    </a:cubicBezTo>
                    <a:cubicBezTo>
                      <a:pt x="14532" y="202895"/>
                      <a:pt x="35406" y="189691"/>
                      <a:pt x="47708" y="174929"/>
                    </a:cubicBezTo>
                    <a:cubicBezTo>
                      <a:pt x="53826" y="167588"/>
                      <a:pt x="58310" y="159026"/>
                      <a:pt x="63611" y="151075"/>
                    </a:cubicBezTo>
                    <a:cubicBezTo>
                      <a:pt x="81512" y="97371"/>
                      <a:pt x="60852" y="163487"/>
                      <a:pt x="79513" y="79513"/>
                    </a:cubicBezTo>
                    <a:cubicBezTo>
                      <a:pt x="81331" y="71331"/>
                      <a:pt x="84814" y="63610"/>
                      <a:pt x="87465" y="55659"/>
                    </a:cubicBezTo>
                    <a:cubicBezTo>
                      <a:pt x="78897" y="4254"/>
                      <a:pt x="90913" y="19351"/>
                      <a:pt x="71562" y="0"/>
                    </a:cubicBezTo>
                  </a:path>
                </a:pathLst>
              </a:custGeom>
              <a:ln>
                <a:solidFill>
                  <a:srgbClr val="0099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solidFill>
                    <a:prstClr val="black"/>
                  </a:solidFill>
                </a:endParaRPr>
              </a:p>
            </p:txBody>
          </p:sp>
          <p:sp>
            <p:nvSpPr>
              <p:cNvPr id="44" name="Freeform 43"/>
              <p:cNvSpPr/>
              <p:nvPr/>
            </p:nvSpPr>
            <p:spPr>
              <a:xfrm>
                <a:off x="4985468" y="2878372"/>
                <a:ext cx="3157506" cy="3379734"/>
              </a:xfrm>
              <a:custGeom>
                <a:avLst/>
                <a:gdLst>
                  <a:gd name="connsiteX0" fmla="*/ 0 w 3157506"/>
                  <a:gd name="connsiteY0" fmla="*/ 0 h 3379734"/>
                  <a:gd name="connsiteX1" fmla="*/ 39756 w 3157506"/>
                  <a:gd name="connsiteY1" fmla="*/ 7951 h 3379734"/>
                  <a:gd name="connsiteX2" fmla="*/ 87464 w 3157506"/>
                  <a:gd name="connsiteY2" fmla="*/ 23854 h 3379734"/>
                  <a:gd name="connsiteX3" fmla="*/ 111318 w 3157506"/>
                  <a:gd name="connsiteY3" fmla="*/ 39757 h 3379734"/>
                  <a:gd name="connsiteX4" fmla="*/ 151075 w 3157506"/>
                  <a:gd name="connsiteY4" fmla="*/ 87465 h 3379734"/>
                  <a:gd name="connsiteX5" fmla="*/ 190831 w 3157506"/>
                  <a:gd name="connsiteY5" fmla="*/ 159026 h 3379734"/>
                  <a:gd name="connsiteX6" fmla="*/ 198782 w 3157506"/>
                  <a:gd name="connsiteY6" fmla="*/ 206734 h 3379734"/>
                  <a:gd name="connsiteX7" fmla="*/ 238539 w 3157506"/>
                  <a:gd name="connsiteY7" fmla="*/ 246491 h 3379734"/>
                  <a:gd name="connsiteX8" fmla="*/ 262393 w 3157506"/>
                  <a:gd name="connsiteY8" fmla="*/ 270345 h 3379734"/>
                  <a:gd name="connsiteX9" fmla="*/ 333955 w 3157506"/>
                  <a:gd name="connsiteY9" fmla="*/ 310101 h 3379734"/>
                  <a:gd name="connsiteX10" fmla="*/ 373711 w 3157506"/>
                  <a:gd name="connsiteY10" fmla="*/ 318052 h 3379734"/>
                  <a:gd name="connsiteX11" fmla="*/ 421419 w 3157506"/>
                  <a:gd name="connsiteY11" fmla="*/ 349858 h 3379734"/>
                  <a:gd name="connsiteX12" fmla="*/ 445273 w 3157506"/>
                  <a:gd name="connsiteY12" fmla="*/ 373711 h 3379734"/>
                  <a:gd name="connsiteX13" fmla="*/ 492981 w 3157506"/>
                  <a:gd name="connsiteY13" fmla="*/ 389614 h 3379734"/>
                  <a:gd name="connsiteX14" fmla="*/ 540689 w 3157506"/>
                  <a:gd name="connsiteY14" fmla="*/ 421419 h 3379734"/>
                  <a:gd name="connsiteX15" fmla="*/ 580445 w 3157506"/>
                  <a:gd name="connsiteY15" fmla="*/ 469127 h 3379734"/>
                  <a:gd name="connsiteX16" fmla="*/ 636104 w 3157506"/>
                  <a:gd name="connsiteY16" fmla="*/ 532738 h 3379734"/>
                  <a:gd name="connsiteX17" fmla="*/ 699715 w 3157506"/>
                  <a:gd name="connsiteY17" fmla="*/ 604299 h 3379734"/>
                  <a:gd name="connsiteX18" fmla="*/ 715617 w 3157506"/>
                  <a:gd name="connsiteY18" fmla="*/ 628153 h 3379734"/>
                  <a:gd name="connsiteX19" fmla="*/ 787179 w 3157506"/>
                  <a:gd name="connsiteY19" fmla="*/ 691764 h 3379734"/>
                  <a:gd name="connsiteX20" fmla="*/ 818984 w 3157506"/>
                  <a:gd name="connsiteY20" fmla="*/ 739471 h 3379734"/>
                  <a:gd name="connsiteX21" fmla="*/ 850789 w 3157506"/>
                  <a:gd name="connsiteY21" fmla="*/ 779228 h 3379734"/>
                  <a:gd name="connsiteX22" fmla="*/ 882595 w 3157506"/>
                  <a:gd name="connsiteY22" fmla="*/ 818985 h 3379734"/>
                  <a:gd name="connsiteX23" fmla="*/ 914400 w 3157506"/>
                  <a:gd name="connsiteY23" fmla="*/ 858741 h 3379734"/>
                  <a:gd name="connsiteX24" fmla="*/ 930302 w 3157506"/>
                  <a:gd name="connsiteY24" fmla="*/ 882595 h 3379734"/>
                  <a:gd name="connsiteX25" fmla="*/ 954156 w 3157506"/>
                  <a:gd name="connsiteY25" fmla="*/ 914400 h 3379734"/>
                  <a:gd name="connsiteX26" fmla="*/ 993913 w 3157506"/>
                  <a:gd name="connsiteY26" fmla="*/ 962108 h 3379734"/>
                  <a:gd name="connsiteX27" fmla="*/ 1025718 w 3157506"/>
                  <a:gd name="connsiteY27" fmla="*/ 1001865 h 3379734"/>
                  <a:gd name="connsiteX28" fmla="*/ 1041621 w 3157506"/>
                  <a:gd name="connsiteY28" fmla="*/ 1025718 h 3379734"/>
                  <a:gd name="connsiteX29" fmla="*/ 1097280 w 3157506"/>
                  <a:gd name="connsiteY29" fmla="*/ 1057524 h 3379734"/>
                  <a:gd name="connsiteX30" fmla="*/ 1208598 w 3157506"/>
                  <a:gd name="connsiteY30" fmla="*/ 1049572 h 3379734"/>
                  <a:gd name="connsiteX31" fmla="*/ 1224501 w 3157506"/>
                  <a:gd name="connsiteY31" fmla="*/ 1025718 h 3379734"/>
                  <a:gd name="connsiteX32" fmla="*/ 1256306 w 3157506"/>
                  <a:gd name="connsiteY32" fmla="*/ 1017767 h 3379734"/>
                  <a:gd name="connsiteX33" fmla="*/ 1311965 w 3157506"/>
                  <a:gd name="connsiteY33" fmla="*/ 1025718 h 3379734"/>
                  <a:gd name="connsiteX34" fmla="*/ 1327868 w 3157506"/>
                  <a:gd name="connsiteY34" fmla="*/ 1057524 h 3379734"/>
                  <a:gd name="connsiteX35" fmla="*/ 1343770 w 3157506"/>
                  <a:gd name="connsiteY35" fmla="*/ 1105231 h 3379734"/>
                  <a:gd name="connsiteX36" fmla="*/ 1367624 w 3157506"/>
                  <a:gd name="connsiteY36" fmla="*/ 1152939 h 3379734"/>
                  <a:gd name="connsiteX37" fmla="*/ 1391478 w 3157506"/>
                  <a:gd name="connsiteY37" fmla="*/ 1160891 h 3379734"/>
                  <a:gd name="connsiteX38" fmla="*/ 1439186 w 3157506"/>
                  <a:gd name="connsiteY38" fmla="*/ 1200647 h 3379734"/>
                  <a:gd name="connsiteX39" fmla="*/ 1502796 w 3157506"/>
                  <a:gd name="connsiteY39" fmla="*/ 1208598 h 3379734"/>
                  <a:gd name="connsiteX40" fmla="*/ 1526650 w 3157506"/>
                  <a:gd name="connsiteY40" fmla="*/ 1216550 h 3379734"/>
                  <a:gd name="connsiteX41" fmla="*/ 1622066 w 3157506"/>
                  <a:gd name="connsiteY41" fmla="*/ 1232452 h 3379734"/>
                  <a:gd name="connsiteX42" fmla="*/ 1645920 w 3157506"/>
                  <a:gd name="connsiteY42" fmla="*/ 1248355 h 3379734"/>
                  <a:gd name="connsiteX43" fmla="*/ 1693628 w 3157506"/>
                  <a:gd name="connsiteY43" fmla="*/ 1256306 h 3379734"/>
                  <a:gd name="connsiteX44" fmla="*/ 1717482 w 3157506"/>
                  <a:gd name="connsiteY44" fmla="*/ 1264258 h 3379734"/>
                  <a:gd name="connsiteX45" fmla="*/ 1757238 w 3157506"/>
                  <a:gd name="connsiteY45" fmla="*/ 1304014 h 3379734"/>
                  <a:gd name="connsiteX46" fmla="*/ 1773141 w 3157506"/>
                  <a:gd name="connsiteY46" fmla="*/ 1327868 h 3379734"/>
                  <a:gd name="connsiteX47" fmla="*/ 1789043 w 3157506"/>
                  <a:gd name="connsiteY47" fmla="*/ 1375576 h 3379734"/>
                  <a:gd name="connsiteX48" fmla="*/ 1804946 w 3157506"/>
                  <a:gd name="connsiteY48" fmla="*/ 1431235 h 3379734"/>
                  <a:gd name="connsiteX49" fmla="*/ 1828800 w 3157506"/>
                  <a:gd name="connsiteY49" fmla="*/ 1423284 h 3379734"/>
                  <a:gd name="connsiteX50" fmla="*/ 1876508 w 3157506"/>
                  <a:gd name="connsiteY50" fmla="*/ 1470991 h 3379734"/>
                  <a:gd name="connsiteX51" fmla="*/ 1892410 w 3157506"/>
                  <a:gd name="connsiteY51" fmla="*/ 1526651 h 3379734"/>
                  <a:gd name="connsiteX52" fmla="*/ 1908313 w 3157506"/>
                  <a:gd name="connsiteY52" fmla="*/ 1645920 h 3379734"/>
                  <a:gd name="connsiteX53" fmla="*/ 1924215 w 3157506"/>
                  <a:gd name="connsiteY53" fmla="*/ 1709531 h 3379734"/>
                  <a:gd name="connsiteX54" fmla="*/ 1940118 w 3157506"/>
                  <a:gd name="connsiteY54" fmla="*/ 1781092 h 3379734"/>
                  <a:gd name="connsiteX55" fmla="*/ 1948069 w 3157506"/>
                  <a:gd name="connsiteY55" fmla="*/ 1804946 h 3379734"/>
                  <a:gd name="connsiteX56" fmla="*/ 1963972 w 3157506"/>
                  <a:gd name="connsiteY56" fmla="*/ 1860605 h 3379734"/>
                  <a:gd name="connsiteX57" fmla="*/ 1979875 w 3157506"/>
                  <a:gd name="connsiteY57" fmla="*/ 1884459 h 3379734"/>
                  <a:gd name="connsiteX58" fmla="*/ 1995777 w 3157506"/>
                  <a:gd name="connsiteY58" fmla="*/ 1932167 h 3379734"/>
                  <a:gd name="connsiteX59" fmla="*/ 2003729 w 3157506"/>
                  <a:gd name="connsiteY59" fmla="*/ 1956021 h 3379734"/>
                  <a:gd name="connsiteX60" fmla="*/ 2051436 w 3157506"/>
                  <a:gd name="connsiteY60" fmla="*/ 2003729 h 3379734"/>
                  <a:gd name="connsiteX61" fmla="*/ 2059388 w 3157506"/>
                  <a:gd name="connsiteY61" fmla="*/ 2035534 h 3379734"/>
                  <a:gd name="connsiteX62" fmla="*/ 2138901 w 3157506"/>
                  <a:gd name="connsiteY62" fmla="*/ 2075291 h 3379734"/>
                  <a:gd name="connsiteX63" fmla="*/ 2210462 w 3157506"/>
                  <a:gd name="connsiteY63" fmla="*/ 2115047 h 3379734"/>
                  <a:gd name="connsiteX64" fmla="*/ 2234316 w 3157506"/>
                  <a:gd name="connsiteY64" fmla="*/ 2162755 h 3379734"/>
                  <a:gd name="connsiteX65" fmla="*/ 2266122 w 3157506"/>
                  <a:gd name="connsiteY65" fmla="*/ 2210463 h 3379734"/>
                  <a:gd name="connsiteX66" fmla="*/ 2282024 w 3157506"/>
                  <a:gd name="connsiteY66" fmla="*/ 2321781 h 3379734"/>
                  <a:gd name="connsiteX67" fmla="*/ 2297927 w 3157506"/>
                  <a:gd name="connsiteY67" fmla="*/ 2369489 h 3379734"/>
                  <a:gd name="connsiteX68" fmla="*/ 2305878 w 3157506"/>
                  <a:gd name="connsiteY68" fmla="*/ 2393343 h 3379734"/>
                  <a:gd name="connsiteX69" fmla="*/ 2305878 w 3157506"/>
                  <a:gd name="connsiteY69" fmla="*/ 2393343 h 3379734"/>
                  <a:gd name="connsiteX70" fmla="*/ 2321781 w 3157506"/>
                  <a:gd name="connsiteY70" fmla="*/ 2464905 h 3379734"/>
                  <a:gd name="connsiteX71" fmla="*/ 2345635 w 3157506"/>
                  <a:gd name="connsiteY71" fmla="*/ 2488758 h 3379734"/>
                  <a:gd name="connsiteX72" fmla="*/ 2401294 w 3157506"/>
                  <a:gd name="connsiteY72" fmla="*/ 2568271 h 3379734"/>
                  <a:gd name="connsiteX73" fmla="*/ 2417196 w 3157506"/>
                  <a:gd name="connsiteY73" fmla="*/ 2592125 h 3379734"/>
                  <a:gd name="connsiteX74" fmla="*/ 2441050 w 3157506"/>
                  <a:gd name="connsiteY74" fmla="*/ 2639833 h 3379734"/>
                  <a:gd name="connsiteX75" fmla="*/ 2464904 w 3157506"/>
                  <a:gd name="connsiteY75" fmla="*/ 2655736 h 3379734"/>
                  <a:gd name="connsiteX76" fmla="*/ 2496709 w 3157506"/>
                  <a:gd name="connsiteY76" fmla="*/ 2703444 h 3379734"/>
                  <a:gd name="connsiteX77" fmla="*/ 2520563 w 3157506"/>
                  <a:gd name="connsiteY77" fmla="*/ 2751151 h 3379734"/>
                  <a:gd name="connsiteX78" fmla="*/ 2544417 w 3157506"/>
                  <a:gd name="connsiteY78" fmla="*/ 2759103 h 3379734"/>
                  <a:gd name="connsiteX79" fmla="*/ 2568271 w 3157506"/>
                  <a:gd name="connsiteY79" fmla="*/ 2782957 h 3379734"/>
                  <a:gd name="connsiteX80" fmla="*/ 2584174 w 3157506"/>
                  <a:gd name="connsiteY80" fmla="*/ 2806811 h 3379734"/>
                  <a:gd name="connsiteX81" fmla="*/ 2631882 w 3157506"/>
                  <a:gd name="connsiteY81" fmla="*/ 2846567 h 3379734"/>
                  <a:gd name="connsiteX82" fmla="*/ 2647784 w 3157506"/>
                  <a:gd name="connsiteY82" fmla="*/ 2870421 h 3379734"/>
                  <a:gd name="connsiteX83" fmla="*/ 2695492 w 3157506"/>
                  <a:gd name="connsiteY83" fmla="*/ 2902226 h 3379734"/>
                  <a:gd name="connsiteX84" fmla="*/ 2719346 w 3157506"/>
                  <a:gd name="connsiteY84" fmla="*/ 2918129 h 3379734"/>
                  <a:gd name="connsiteX85" fmla="*/ 2743200 w 3157506"/>
                  <a:gd name="connsiteY85" fmla="*/ 2934031 h 3379734"/>
                  <a:gd name="connsiteX86" fmla="*/ 2767054 w 3157506"/>
                  <a:gd name="connsiteY86" fmla="*/ 2941983 h 3379734"/>
                  <a:gd name="connsiteX87" fmla="*/ 2822713 w 3157506"/>
                  <a:gd name="connsiteY87" fmla="*/ 2957885 h 3379734"/>
                  <a:gd name="connsiteX88" fmla="*/ 2846567 w 3157506"/>
                  <a:gd name="connsiteY88" fmla="*/ 2973788 h 3379734"/>
                  <a:gd name="connsiteX89" fmla="*/ 2870421 w 3157506"/>
                  <a:gd name="connsiteY89" fmla="*/ 2981739 h 3379734"/>
                  <a:gd name="connsiteX90" fmla="*/ 2886323 w 3157506"/>
                  <a:gd name="connsiteY90" fmla="*/ 3005593 h 3379734"/>
                  <a:gd name="connsiteX91" fmla="*/ 2894275 w 3157506"/>
                  <a:gd name="connsiteY91" fmla="*/ 3069204 h 3379734"/>
                  <a:gd name="connsiteX92" fmla="*/ 2941982 w 3157506"/>
                  <a:gd name="connsiteY92" fmla="*/ 3093058 h 3379734"/>
                  <a:gd name="connsiteX93" fmla="*/ 2965836 w 3157506"/>
                  <a:gd name="connsiteY93" fmla="*/ 3108960 h 3379734"/>
                  <a:gd name="connsiteX94" fmla="*/ 3013544 w 3157506"/>
                  <a:gd name="connsiteY94" fmla="*/ 3124863 h 3379734"/>
                  <a:gd name="connsiteX95" fmla="*/ 3061252 w 3157506"/>
                  <a:gd name="connsiteY95" fmla="*/ 3140765 h 3379734"/>
                  <a:gd name="connsiteX96" fmla="*/ 3085106 w 3157506"/>
                  <a:gd name="connsiteY96" fmla="*/ 3148717 h 3379734"/>
                  <a:gd name="connsiteX97" fmla="*/ 3108960 w 3157506"/>
                  <a:gd name="connsiteY97" fmla="*/ 3164619 h 3379734"/>
                  <a:gd name="connsiteX98" fmla="*/ 3132814 w 3157506"/>
                  <a:gd name="connsiteY98" fmla="*/ 3299791 h 3379734"/>
                  <a:gd name="connsiteX99" fmla="*/ 3148716 w 3157506"/>
                  <a:gd name="connsiteY99" fmla="*/ 3347499 h 3379734"/>
                  <a:gd name="connsiteX100" fmla="*/ 3156668 w 3157506"/>
                  <a:gd name="connsiteY100" fmla="*/ 3363402 h 337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157506" h="3379734">
                    <a:moveTo>
                      <a:pt x="0" y="0"/>
                    </a:moveTo>
                    <a:cubicBezTo>
                      <a:pt x="13252" y="2650"/>
                      <a:pt x="26718" y="4395"/>
                      <a:pt x="39756" y="7951"/>
                    </a:cubicBezTo>
                    <a:cubicBezTo>
                      <a:pt x="55928" y="12362"/>
                      <a:pt x="87464" y="23854"/>
                      <a:pt x="87464" y="23854"/>
                    </a:cubicBezTo>
                    <a:cubicBezTo>
                      <a:pt x="95415" y="29155"/>
                      <a:pt x="103977" y="33639"/>
                      <a:pt x="111318" y="39757"/>
                    </a:cubicBezTo>
                    <a:cubicBezTo>
                      <a:pt x="134276" y="58889"/>
                      <a:pt x="135438" y="64010"/>
                      <a:pt x="151075" y="87465"/>
                    </a:cubicBezTo>
                    <a:cubicBezTo>
                      <a:pt x="170533" y="145840"/>
                      <a:pt x="155124" y="123319"/>
                      <a:pt x="190831" y="159026"/>
                    </a:cubicBezTo>
                    <a:cubicBezTo>
                      <a:pt x="193481" y="174929"/>
                      <a:pt x="193684" y="191439"/>
                      <a:pt x="198782" y="206734"/>
                    </a:cubicBezTo>
                    <a:cubicBezTo>
                      <a:pt x="207752" y="233645"/>
                      <a:pt x="218967" y="230181"/>
                      <a:pt x="238539" y="246491"/>
                    </a:cubicBezTo>
                    <a:cubicBezTo>
                      <a:pt x="247178" y="253690"/>
                      <a:pt x="253517" y="263441"/>
                      <a:pt x="262393" y="270345"/>
                    </a:cubicBezTo>
                    <a:cubicBezTo>
                      <a:pt x="290447" y="292164"/>
                      <a:pt x="303646" y="302524"/>
                      <a:pt x="333955" y="310101"/>
                    </a:cubicBezTo>
                    <a:cubicBezTo>
                      <a:pt x="347066" y="313379"/>
                      <a:pt x="360459" y="315402"/>
                      <a:pt x="373711" y="318052"/>
                    </a:cubicBezTo>
                    <a:cubicBezTo>
                      <a:pt x="389614" y="328654"/>
                      <a:pt x="407904" y="336344"/>
                      <a:pt x="421419" y="349858"/>
                    </a:cubicBezTo>
                    <a:cubicBezTo>
                      <a:pt x="429370" y="357809"/>
                      <a:pt x="435443" y="368250"/>
                      <a:pt x="445273" y="373711"/>
                    </a:cubicBezTo>
                    <a:cubicBezTo>
                      <a:pt x="459926" y="381852"/>
                      <a:pt x="492981" y="389614"/>
                      <a:pt x="492981" y="389614"/>
                    </a:cubicBezTo>
                    <a:cubicBezTo>
                      <a:pt x="508884" y="400216"/>
                      <a:pt x="530088" y="405516"/>
                      <a:pt x="540689" y="421419"/>
                    </a:cubicBezTo>
                    <a:cubicBezTo>
                      <a:pt x="597506" y="506648"/>
                      <a:pt x="509028" y="377305"/>
                      <a:pt x="580445" y="469127"/>
                    </a:cubicBezTo>
                    <a:cubicBezTo>
                      <a:pt x="630396" y="533350"/>
                      <a:pt x="589925" y="501951"/>
                      <a:pt x="636104" y="532738"/>
                    </a:cubicBezTo>
                    <a:cubicBezTo>
                      <a:pt x="675260" y="591472"/>
                      <a:pt x="652619" y="568978"/>
                      <a:pt x="699715" y="604299"/>
                    </a:cubicBezTo>
                    <a:cubicBezTo>
                      <a:pt x="705016" y="612250"/>
                      <a:pt x="708860" y="621396"/>
                      <a:pt x="715617" y="628153"/>
                    </a:cubicBezTo>
                    <a:cubicBezTo>
                      <a:pt x="763420" y="675957"/>
                      <a:pt x="720391" y="591583"/>
                      <a:pt x="787179" y="691764"/>
                    </a:cubicBezTo>
                    <a:lnTo>
                      <a:pt x="818984" y="739471"/>
                    </a:lnTo>
                    <a:cubicBezTo>
                      <a:pt x="838968" y="799426"/>
                      <a:pt x="809687" y="727851"/>
                      <a:pt x="850789" y="779228"/>
                    </a:cubicBezTo>
                    <a:cubicBezTo>
                      <a:pt x="894683" y="834095"/>
                      <a:pt x="814233" y="773409"/>
                      <a:pt x="882595" y="818985"/>
                    </a:cubicBezTo>
                    <a:cubicBezTo>
                      <a:pt x="898074" y="865423"/>
                      <a:pt x="878434" y="822775"/>
                      <a:pt x="914400" y="858741"/>
                    </a:cubicBezTo>
                    <a:cubicBezTo>
                      <a:pt x="921157" y="865498"/>
                      <a:pt x="924748" y="874819"/>
                      <a:pt x="930302" y="882595"/>
                    </a:cubicBezTo>
                    <a:cubicBezTo>
                      <a:pt x="938005" y="893379"/>
                      <a:pt x="945532" y="904338"/>
                      <a:pt x="954156" y="914400"/>
                    </a:cubicBezTo>
                    <a:cubicBezTo>
                      <a:pt x="1000074" y="967970"/>
                      <a:pt x="958765" y="909386"/>
                      <a:pt x="993913" y="962108"/>
                    </a:cubicBezTo>
                    <a:cubicBezTo>
                      <a:pt x="1009391" y="1008545"/>
                      <a:pt x="989753" y="965901"/>
                      <a:pt x="1025718" y="1001865"/>
                    </a:cubicBezTo>
                    <a:cubicBezTo>
                      <a:pt x="1032475" y="1008622"/>
                      <a:pt x="1034864" y="1018961"/>
                      <a:pt x="1041621" y="1025718"/>
                    </a:cubicBezTo>
                    <a:cubicBezTo>
                      <a:pt x="1052861" y="1036957"/>
                      <a:pt x="1084806" y="1051287"/>
                      <a:pt x="1097280" y="1057524"/>
                    </a:cubicBezTo>
                    <a:cubicBezTo>
                      <a:pt x="1134386" y="1054873"/>
                      <a:pt x="1172508" y="1058595"/>
                      <a:pt x="1208598" y="1049572"/>
                    </a:cubicBezTo>
                    <a:cubicBezTo>
                      <a:pt x="1217869" y="1047254"/>
                      <a:pt x="1216550" y="1031019"/>
                      <a:pt x="1224501" y="1025718"/>
                    </a:cubicBezTo>
                    <a:cubicBezTo>
                      <a:pt x="1233594" y="1019656"/>
                      <a:pt x="1245704" y="1020417"/>
                      <a:pt x="1256306" y="1017767"/>
                    </a:cubicBezTo>
                    <a:cubicBezTo>
                      <a:pt x="1274859" y="1020417"/>
                      <a:pt x="1295582" y="1016616"/>
                      <a:pt x="1311965" y="1025718"/>
                    </a:cubicBezTo>
                    <a:cubicBezTo>
                      <a:pt x="1322327" y="1031475"/>
                      <a:pt x="1323466" y="1046518"/>
                      <a:pt x="1327868" y="1057524"/>
                    </a:cubicBezTo>
                    <a:cubicBezTo>
                      <a:pt x="1334093" y="1073088"/>
                      <a:pt x="1338469" y="1089329"/>
                      <a:pt x="1343770" y="1105231"/>
                    </a:cubicBezTo>
                    <a:cubicBezTo>
                      <a:pt x="1349007" y="1120943"/>
                      <a:pt x="1353614" y="1141730"/>
                      <a:pt x="1367624" y="1152939"/>
                    </a:cubicBezTo>
                    <a:cubicBezTo>
                      <a:pt x="1374169" y="1158175"/>
                      <a:pt x="1383527" y="1158240"/>
                      <a:pt x="1391478" y="1160891"/>
                    </a:cubicBezTo>
                    <a:cubicBezTo>
                      <a:pt x="1400923" y="1170336"/>
                      <a:pt x="1423963" y="1196496"/>
                      <a:pt x="1439186" y="1200647"/>
                    </a:cubicBezTo>
                    <a:cubicBezTo>
                      <a:pt x="1459801" y="1206269"/>
                      <a:pt x="1481593" y="1205948"/>
                      <a:pt x="1502796" y="1208598"/>
                    </a:cubicBezTo>
                    <a:cubicBezTo>
                      <a:pt x="1510747" y="1211249"/>
                      <a:pt x="1518383" y="1215172"/>
                      <a:pt x="1526650" y="1216550"/>
                    </a:cubicBezTo>
                    <a:cubicBezTo>
                      <a:pt x="1633180" y="1234305"/>
                      <a:pt x="1566141" y="1213811"/>
                      <a:pt x="1622066" y="1232452"/>
                    </a:cubicBezTo>
                    <a:cubicBezTo>
                      <a:pt x="1630017" y="1237753"/>
                      <a:pt x="1636854" y="1245333"/>
                      <a:pt x="1645920" y="1248355"/>
                    </a:cubicBezTo>
                    <a:cubicBezTo>
                      <a:pt x="1661215" y="1253453"/>
                      <a:pt x="1677890" y="1252809"/>
                      <a:pt x="1693628" y="1256306"/>
                    </a:cubicBezTo>
                    <a:cubicBezTo>
                      <a:pt x="1701810" y="1258124"/>
                      <a:pt x="1709531" y="1261607"/>
                      <a:pt x="1717482" y="1264258"/>
                    </a:cubicBezTo>
                    <a:cubicBezTo>
                      <a:pt x="1759886" y="1327864"/>
                      <a:pt x="1704231" y="1251007"/>
                      <a:pt x="1757238" y="1304014"/>
                    </a:cubicBezTo>
                    <a:cubicBezTo>
                      <a:pt x="1763995" y="1310771"/>
                      <a:pt x="1767840" y="1319917"/>
                      <a:pt x="1773141" y="1327868"/>
                    </a:cubicBezTo>
                    <a:cubicBezTo>
                      <a:pt x="1778442" y="1343771"/>
                      <a:pt x="1784977" y="1359314"/>
                      <a:pt x="1789043" y="1375576"/>
                    </a:cubicBezTo>
                    <a:cubicBezTo>
                      <a:pt x="1799028" y="1415512"/>
                      <a:pt x="1793539" y="1397014"/>
                      <a:pt x="1804946" y="1431235"/>
                    </a:cubicBezTo>
                    <a:cubicBezTo>
                      <a:pt x="1812897" y="1428585"/>
                      <a:pt x="1820741" y="1420981"/>
                      <a:pt x="1828800" y="1423284"/>
                    </a:cubicBezTo>
                    <a:cubicBezTo>
                      <a:pt x="1853165" y="1430246"/>
                      <a:pt x="1864132" y="1452427"/>
                      <a:pt x="1876508" y="1470991"/>
                    </a:cubicBezTo>
                    <a:cubicBezTo>
                      <a:pt x="1882811" y="1489900"/>
                      <a:pt x="1889081" y="1506680"/>
                      <a:pt x="1892410" y="1526651"/>
                    </a:cubicBezTo>
                    <a:cubicBezTo>
                      <a:pt x="1898210" y="1561450"/>
                      <a:pt x="1901267" y="1610686"/>
                      <a:pt x="1908313" y="1645920"/>
                    </a:cubicBezTo>
                    <a:cubicBezTo>
                      <a:pt x="1912599" y="1667352"/>
                      <a:pt x="1919928" y="1688099"/>
                      <a:pt x="1924215" y="1709531"/>
                    </a:cubicBezTo>
                    <a:cubicBezTo>
                      <a:pt x="1929680" y="1736851"/>
                      <a:pt x="1932634" y="1754896"/>
                      <a:pt x="1940118" y="1781092"/>
                    </a:cubicBezTo>
                    <a:cubicBezTo>
                      <a:pt x="1942420" y="1789151"/>
                      <a:pt x="1945766" y="1796887"/>
                      <a:pt x="1948069" y="1804946"/>
                    </a:cubicBezTo>
                    <a:cubicBezTo>
                      <a:pt x="1951464" y="1816828"/>
                      <a:pt x="1957620" y="1847901"/>
                      <a:pt x="1963972" y="1860605"/>
                    </a:cubicBezTo>
                    <a:cubicBezTo>
                      <a:pt x="1968246" y="1869152"/>
                      <a:pt x="1974574" y="1876508"/>
                      <a:pt x="1979875" y="1884459"/>
                    </a:cubicBezTo>
                    <a:lnTo>
                      <a:pt x="1995777" y="1932167"/>
                    </a:lnTo>
                    <a:cubicBezTo>
                      <a:pt x="1998427" y="1940118"/>
                      <a:pt x="1997802" y="1950094"/>
                      <a:pt x="2003729" y="1956021"/>
                    </a:cubicBezTo>
                    <a:lnTo>
                      <a:pt x="2051436" y="2003729"/>
                    </a:lnTo>
                    <a:cubicBezTo>
                      <a:pt x="2054087" y="2014331"/>
                      <a:pt x="2052192" y="2027310"/>
                      <a:pt x="2059388" y="2035534"/>
                    </a:cubicBezTo>
                    <a:cubicBezTo>
                      <a:pt x="2085895" y="2065827"/>
                      <a:pt x="2105875" y="2067034"/>
                      <a:pt x="2138901" y="2075291"/>
                    </a:cubicBezTo>
                    <a:cubicBezTo>
                      <a:pt x="2193583" y="2111745"/>
                      <a:pt x="2168477" y="2101052"/>
                      <a:pt x="2210462" y="2115047"/>
                    </a:cubicBezTo>
                    <a:cubicBezTo>
                      <a:pt x="2230450" y="2175005"/>
                      <a:pt x="2203488" y="2101099"/>
                      <a:pt x="2234316" y="2162755"/>
                    </a:cubicBezTo>
                    <a:cubicBezTo>
                      <a:pt x="2257330" y="2208782"/>
                      <a:pt x="2220906" y="2165247"/>
                      <a:pt x="2266122" y="2210463"/>
                    </a:cubicBezTo>
                    <a:cubicBezTo>
                      <a:pt x="2288318" y="2277054"/>
                      <a:pt x="2255892" y="2173702"/>
                      <a:pt x="2282024" y="2321781"/>
                    </a:cubicBezTo>
                    <a:cubicBezTo>
                      <a:pt x="2284937" y="2338289"/>
                      <a:pt x="2292626" y="2353586"/>
                      <a:pt x="2297927" y="2369489"/>
                    </a:cubicBezTo>
                    <a:lnTo>
                      <a:pt x="2305878" y="2393343"/>
                    </a:lnTo>
                    <a:lnTo>
                      <a:pt x="2305878" y="2393343"/>
                    </a:lnTo>
                    <a:cubicBezTo>
                      <a:pt x="2306359" y="2395749"/>
                      <a:pt x="2318325" y="2458856"/>
                      <a:pt x="2321781" y="2464905"/>
                    </a:cubicBezTo>
                    <a:cubicBezTo>
                      <a:pt x="2327360" y="2474668"/>
                      <a:pt x="2338317" y="2480220"/>
                      <a:pt x="2345635" y="2488758"/>
                    </a:cubicBezTo>
                    <a:cubicBezTo>
                      <a:pt x="2363291" y="2509356"/>
                      <a:pt x="2387615" y="2547752"/>
                      <a:pt x="2401294" y="2568271"/>
                    </a:cubicBezTo>
                    <a:cubicBezTo>
                      <a:pt x="2406595" y="2576222"/>
                      <a:pt x="2414174" y="2583059"/>
                      <a:pt x="2417196" y="2592125"/>
                    </a:cubicBezTo>
                    <a:cubicBezTo>
                      <a:pt x="2423663" y="2611524"/>
                      <a:pt x="2425638" y="2624420"/>
                      <a:pt x="2441050" y="2639833"/>
                    </a:cubicBezTo>
                    <a:cubicBezTo>
                      <a:pt x="2447807" y="2646590"/>
                      <a:pt x="2456953" y="2650435"/>
                      <a:pt x="2464904" y="2655736"/>
                    </a:cubicBezTo>
                    <a:cubicBezTo>
                      <a:pt x="2483809" y="2712452"/>
                      <a:pt x="2457003" y="2643887"/>
                      <a:pt x="2496709" y="2703444"/>
                    </a:cubicBezTo>
                    <a:cubicBezTo>
                      <a:pt x="2513170" y="2728136"/>
                      <a:pt x="2493756" y="2729705"/>
                      <a:pt x="2520563" y="2751151"/>
                    </a:cubicBezTo>
                    <a:cubicBezTo>
                      <a:pt x="2527108" y="2756387"/>
                      <a:pt x="2536466" y="2756452"/>
                      <a:pt x="2544417" y="2759103"/>
                    </a:cubicBezTo>
                    <a:cubicBezTo>
                      <a:pt x="2552368" y="2767054"/>
                      <a:pt x="2561072" y="2774318"/>
                      <a:pt x="2568271" y="2782957"/>
                    </a:cubicBezTo>
                    <a:cubicBezTo>
                      <a:pt x="2574389" y="2790298"/>
                      <a:pt x="2577417" y="2800054"/>
                      <a:pt x="2584174" y="2806811"/>
                    </a:cubicBezTo>
                    <a:cubicBezTo>
                      <a:pt x="2646712" y="2869348"/>
                      <a:pt x="2566760" y="2768420"/>
                      <a:pt x="2631882" y="2846567"/>
                    </a:cubicBezTo>
                    <a:cubicBezTo>
                      <a:pt x="2638000" y="2853908"/>
                      <a:pt x="2640592" y="2864128"/>
                      <a:pt x="2647784" y="2870421"/>
                    </a:cubicBezTo>
                    <a:cubicBezTo>
                      <a:pt x="2662168" y="2883007"/>
                      <a:pt x="2679589" y="2891624"/>
                      <a:pt x="2695492" y="2902226"/>
                    </a:cubicBezTo>
                    <a:lnTo>
                      <a:pt x="2719346" y="2918129"/>
                    </a:lnTo>
                    <a:cubicBezTo>
                      <a:pt x="2727297" y="2923430"/>
                      <a:pt x="2734134" y="2931009"/>
                      <a:pt x="2743200" y="2934031"/>
                    </a:cubicBezTo>
                    <a:cubicBezTo>
                      <a:pt x="2751151" y="2936682"/>
                      <a:pt x="2758995" y="2939680"/>
                      <a:pt x="2767054" y="2941983"/>
                    </a:cubicBezTo>
                    <a:cubicBezTo>
                      <a:pt x="2836969" y="2961959"/>
                      <a:pt x="2765499" y="2938814"/>
                      <a:pt x="2822713" y="2957885"/>
                    </a:cubicBezTo>
                    <a:cubicBezTo>
                      <a:pt x="2830664" y="2963186"/>
                      <a:pt x="2838020" y="2969514"/>
                      <a:pt x="2846567" y="2973788"/>
                    </a:cubicBezTo>
                    <a:cubicBezTo>
                      <a:pt x="2854064" y="2977536"/>
                      <a:pt x="2863876" y="2976503"/>
                      <a:pt x="2870421" y="2981739"/>
                    </a:cubicBezTo>
                    <a:cubicBezTo>
                      <a:pt x="2877883" y="2987709"/>
                      <a:pt x="2881022" y="2997642"/>
                      <a:pt x="2886323" y="3005593"/>
                    </a:cubicBezTo>
                    <a:cubicBezTo>
                      <a:pt x="2888974" y="3026797"/>
                      <a:pt x="2886339" y="3049364"/>
                      <a:pt x="2894275" y="3069204"/>
                    </a:cubicBezTo>
                    <a:cubicBezTo>
                      <a:pt x="2899971" y="3083443"/>
                      <a:pt x="2931105" y="3087619"/>
                      <a:pt x="2941982" y="3093058"/>
                    </a:cubicBezTo>
                    <a:cubicBezTo>
                      <a:pt x="2950529" y="3097332"/>
                      <a:pt x="2957103" y="3105079"/>
                      <a:pt x="2965836" y="3108960"/>
                    </a:cubicBezTo>
                    <a:cubicBezTo>
                      <a:pt x="2981154" y="3115768"/>
                      <a:pt x="2997641" y="3119562"/>
                      <a:pt x="3013544" y="3124863"/>
                    </a:cubicBezTo>
                    <a:lnTo>
                      <a:pt x="3061252" y="3140765"/>
                    </a:lnTo>
                    <a:cubicBezTo>
                      <a:pt x="3069203" y="3143416"/>
                      <a:pt x="3078132" y="3144068"/>
                      <a:pt x="3085106" y="3148717"/>
                    </a:cubicBezTo>
                    <a:lnTo>
                      <a:pt x="3108960" y="3164619"/>
                    </a:lnTo>
                    <a:cubicBezTo>
                      <a:pt x="3144963" y="3272631"/>
                      <a:pt x="3104407" y="3138819"/>
                      <a:pt x="3132814" y="3299791"/>
                    </a:cubicBezTo>
                    <a:cubicBezTo>
                      <a:pt x="3135727" y="3316299"/>
                      <a:pt x="3143415" y="3331596"/>
                      <a:pt x="3148716" y="3347499"/>
                    </a:cubicBezTo>
                    <a:cubicBezTo>
                      <a:pt x="3157506" y="3373870"/>
                      <a:pt x="3156668" y="3379734"/>
                      <a:pt x="3156668" y="3363402"/>
                    </a:cubicBezTo>
                  </a:path>
                </a:pathLst>
              </a:custGeom>
              <a:ln>
                <a:solidFill>
                  <a:srgbClr val="0099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solidFill>
                    <a:prstClr val="black"/>
                  </a:solidFill>
                </a:endParaRPr>
              </a:p>
            </p:txBody>
          </p:sp>
        </p:grpSp>
        <p:grpSp>
          <p:nvGrpSpPr>
            <p:cNvPr id="30" name="Group 29"/>
            <p:cNvGrpSpPr/>
            <p:nvPr/>
          </p:nvGrpSpPr>
          <p:grpSpPr>
            <a:xfrm>
              <a:off x="727788" y="93306"/>
              <a:ext cx="7669763" cy="6344816"/>
              <a:chOff x="727788" y="93306"/>
              <a:chExt cx="7669763" cy="6344816"/>
            </a:xfrm>
          </p:grpSpPr>
          <p:sp>
            <p:nvSpPr>
              <p:cNvPr id="23" name="Freeform 22"/>
              <p:cNvSpPr/>
              <p:nvPr/>
            </p:nvSpPr>
            <p:spPr>
              <a:xfrm>
                <a:off x="727788" y="93306"/>
                <a:ext cx="7669763" cy="6344816"/>
              </a:xfrm>
              <a:custGeom>
                <a:avLst/>
                <a:gdLst>
                  <a:gd name="connsiteX0" fmla="*/ 7669763 w 7669763"/>
                  <a:gd name="connsiteY0" fmla="*/ 6344816 h 6344816"/>
                  <a:gd name="connsiteX1" fmla="*/ 7501812 w 7669763"/>
                  <a:gd name="connsiteY1" fmla="*/ 6270172 h 6344816"/>
                  <a:gd name="connsiteX2" fmla="*/ 7464490 w 7669763"/>
                  <a:gd name="connsiteY2" fmla="*/ 6158204 h 6344816"/>
                  <a:gd name="connsiteX3" fmla="*/ 7445828 w 7669763"/>
                  <a:gd name="connsiteY3" fmla="*/ 6102221 h 6344816"/>
                  <a:gd name="connsiteX4" fmla="*/ 7371183 w 7669763"/>
                  <a:gd name="connsiteY4" fmla="*/ 6027576 h 6344816"/>
                  <a:gd name="connsiteX5" fmla="*/ 7333861 w 7669763"/>
                  <a:gd name="connsiteY5" fmla="*/ 5971592 h 6344816"/>
                  <a:gd name="connsiteX6" fmla="*/ 7221894 w 7669763"/>
                  <a:gd name="connsiteY6" fmla="*/ 5934270 h 6344816"/>
                  <a:gd name="connsiteX7" fmla="*/ 7165910 w 7669763"/>
                  <a:gd name="connsiteY7" fmla="*/ 5915608 h 6344816"/>
                  <a:gd name="connsiteX8" fmla="*/ 7072604 w 7669763"/>
                  <a:gd name="connsiteY8" fmla="*/ 5840963 h 6344816"/>
                  <a:gd name="connsiteX9" fmla="*/ 6997959 w 7669763"/>
                  <a:gd name="connsiteY9" fmla="*/ 5766318 h 6344816"/>
                  <a:gd name="connsiteX10" fmla="*/ 6904653 w 7669763"/>
                  <a:gd name="connsiteY10" fmla="*/ 5673012 h 6344816"/>
                  <a:gd name="connsiteX11" fmla="*/ 6792685 w 7669763"/>
                  <a:gd name="connsiteY11" fmla="*/ 5617029 h 6344816"/>
                  <a:gd name="connsiteX12" fmla="*/ 6699379 w 7669763"/>
                  <a:gd name="connsiteY12" fmla="*/ 5523723 h 6344816"/>
                  <a:gd name="connsiteX13" fmla="*/ 6662057 w 7669763"/>
                  <a:gd name="connsiteY13" fmla="*/ 5486400 h 6344816"/>
                  <a:gd name="connsiteX14" fmla="*/ 6568751 w 7669763"/>
                  <a:gd name="connsiteY14" fmla="*/ 5206482 h 6344816"/>
                  <a:gd name="connsiteX15" fmla="*/ 6531428 w 7669763"/>
                  <a:gd name="connsiteY15" fmla="*/ 5094514 h 6344816"/>
                  <a:gd name="connsiteX16" fmla="*/ 6494106 w 7669763"/>
                  <a:gd name="connsiteY16" fmla="*/ 5038531 h 6344816"/>
                  <a:gd name="connsiteX17" fmla="*/ 6400800 w 7669763"/>
                  <a:gd name="connsiteY17" fmla="*/ 4963886 h 6344816"/>
                  <a:gd name="connsiteX18" fmla="*/ 6288832 w 7669763"/>
                  <a:gd name="connsiteY18" fmla="*/ 4870580 h 6344816"/>
                  <a:gd name="connsiteX19" fmla="*/ 6232849 w 7669763"/>
                  <a:gd name="connsiteY19" fmla="*/ 4851918 h 6344816"/>
                  <a:gd name="connsiteX20" fmla="*/ 6195526 w 7669763"/>
                  <a:gd name="connsiteY20" fmla="*/ 4646645 h 6344816"/>
                  <a:gd name="connsiteX21" fmla="*/ 6158204 w 7669763"/>
                  <a:gd name="connsiteY21" fmla="*/ 4497355 h 6344816"/>
                  <a:gd name="connsiteX22" fmla="*/ 6139543 w 7669763"/>
                  <a:gd name="connsiteY22" fmla="*/ 4441372 h 6344816"/>
                  <a:gd name="connsiteX23" fmla="*/ 6083559 w 7669763"/>
                  <a:gd name="connsiteY23" fmla="*/ 4292082 h 6344816"/>
                  <a:gd name="connsiteX24" fmla="*/ 6064898 w 7669763"/>
                  <a:gd name="connsiteY24" fmla="*/ 4236098 h 6344816"/>
                  <a:gd name="connsiteX25" fmla="*/ 6027575 w 7669763"/>
                  <a:gd name="connsiteY25" fmla="*/ 4198776 h 6344816"/>
                  <a:gd name="connsiteX26" fmla="*/ 5990253 w 7669763"/>
                  <a:gd name="connsiteY26" fmla="*/ 4086808 h 6344816"/>
                  <a:gd name="connsiteX27" fmla="*/ 5859624 w 7669763"/>
                  <a:gd name="connsiteY27" fmla="*/ 4049486 h 6344816"/>
                  <a:gd name="connsiteX28" fmla="*/ 5803641 w 7669763"/>
                  <a:gd name="connsiteY28" fmla="*/ 4030825 h 6344816"/>
                  <a:gd name="connsiteX29" fmla="*/ 5747657 w 7669763"/>
                  <a:gd name="connsiteY29" fmla="*/ 3993502 h 6344816"/>
                  <a:gd name="connsiteX30" fmla="*/ 5673012 w 7669763"/>
                  <a:gd name="connsiteY30" fmla="*/ 3918857 h 6344816"/>
                  <a:gd name="connsiteX31" fmla="*/ 5654351 w 7669763"/>
                  <a:gd name="connsiteY31" fmla="*/ 3862874 h 6344816"/>
                  <a:gd name="connsiteX32" fmla="*/ 5561045 w 7669763"/>
                  <a:gd name="connsiteY32" fmla="*/ 3788229 h 6344816"/>
                  <a:gd name="connsiteX33" fmla="*/ 5505061 w 7669763"/>
                  <a:gd name="connsiteY33" fmla="*/ 3806890 h 6344816"/>
                  <a:gd name="connsiteX34" fmla="*/ 5467739 w 7669763"/>
                  <a:gd name="connsiteY34" fmla="*/ 3862874 h 6344816"/>
                  <a:gd name="connsiteX35" fmla="*/ 5355771 w 7669763"/>
                  <a:gd name="connsiteY35" fmla="*/ 3844212 h 6344816"/>
                  <a:gd name="connsiteX36" fmla="*/ 5281126 w 7669763"/>
                  <a:gd name="connsiteY36" fmla="*/ 3769567 h 6344816"/>
                  <a:gd name="connsiteX37" fmla="*/ 5243804 w 7669763"/>
                  <a:gd name="connsiteY37" fmla="*/ 3713584 h 6344816"/>
                  <a:gd name="connsiteX38" fmla="*/ 5131836 w 7669763"/>
                  <a:gd name="connsiteY38" fmla="*/ 3638939 h 6344816"/>
                  <a:gd name="connsiteX39" fmla="*/ 5094514 w 7669763"/>
                  <a:gd name="connsiteY39" fmla="*/ 3601616 h 6344816"/>
                  <a:gd name="connsiteX40" fmla="*/ 4982547 w 7669763"/>
                  <a:gd name="connsiteY40" fmla="*/ 3526972 h 6344816"/>
                  <a:gd name="connsiteX41" fmla="*/ 4907902 w 7669763"/>
                  <a:gd name="connsiteY41" fmla="*/ 3359021 h 6344816"/>
                  <a:gd name="connsiteX42" fmla="*/ 4889241 w 7669763"/>
                  <a:gd name="connsiteY42" fmla="*/ 3303037 h 6344816"/>
                  <a:gd name="connsiteX43" fmla="*/ 4833257 w 7669763"/>
                  <a:gd name="connsiteY43" fmla="*/ 3265714 h 6344816"/>
                  <a:gd name="connsiteX44" fmla="*/ 4795934 w 7669763"/>
                  <a:gd name="connsiteY44" fmla="*/ 3228392 h 6344816"/>
                  <a:gd name="connsiteX45" fmla="*/ 4739951 w 7669763"/>
                  <a:gd name="connsiteY45" fmla="*/ 3209731 h 6344816"/>
                  <a:gd name="connsiteX46" fmla="*/ 4516016 w 7669763"/>
                  <a:gd name="connsiteY46" fmla="*/ 3135086 h 6344816"/>
                  <a:gd name="connsiteX47" fmla="*/ 4441371 w 7669763"/>
                  <a:gd name="connsiteY47" fmla="*/ 3060441 h 6344816"/>
                  <a:gd name="connsiteX48" fmla="*/ 4385388 w 7669763"/>
                  <a:gd name="connsiteY48" fmla="*/ 2929812 h 6344816"/>
                  <a:gd name="connsiteX49" fmla="*/ 4348065 w 7669763"/>
                  <a:gd name="connsiteY49" fmla="*/ 2873829 h 6344816"/>
                  <a:gd name="connsiteX50" fmla="*/ 4273420 w 7669763"/>
                  <a:gd name="connsiteY50" fmla="*/ 2799184 h 6344816"/>
                  <a:gd name="connsiteX51" fmla="*/ 4254759 w 7669763"/>
                  <a:gd name="connsiteY51" fmla="*/ 2612572 h 6344816"/>
                  <a:gd name="connsiteX52" fmla="*/ 4217436 w 7669763"/>
                  <a:gd name="connsiteY52" fmla="*/ 2575249 h 6344816"/>
                  <a:gd name="connsiteX53" fmla="*/ 4142792 w 7669763"/>
                  <a:gd name="connsiteY53" fmla="*/ 2500604 h 6344816"/>
                  <a:gd name="connsiteX54" fmla="*/ 3993502 w 7669763"/>
                  <a:gd name="connsiteY54" fmla="*/ 2425959 h 6344816"/>
                  <a:gd name="connsiteX55" fmla="*/ 3993502 w 7669763"/>
                  <a:gd name="connsiteY55" fmla="*/ 2425959 h 6344816"/>
                  <a:gd name="connsiteX56" fmla="*/ 3881534 w 7669763"/>
                  <a:gd name="connsiteY56" fmla="*/ 2369976 h 6344816"/>
                  <a:gd name="connsiteX57" fmla="*/ 3844212 w 7669763"/>
                  <a:gd name="connsiteY57" fmla="*/ 2332653 h 6344816"/>
                  <a:gd name="connsiteX58" fmla="*/ 3825551 w 7669763"/>
                  <a:gd name="connsiteY58" fmla="*/ 2276670 h 6344816"/>
                  <a:gd name="connsiteX59" fmla="*/ 3732245 w 7669763"/>
                  <a:gd name="connsiteY59" fmla="*/ 2183363 h 6344816"/>
                  <a:gd name="connsiteX60" fmla="*/ 3694922 w 7669763"/>
                  <a:gd name="connsiteY60" fmla="*/ 2146041 h 6344816"/>
                  <a:gd name="connsiteX61" fmla="*/ 3657600 w 7669763"/>
                  <a:gd name="connsiteY61" fmla="*/ 2108718 h 6344816"/>
                  <a:gd name="connsiteX62" fmla="*/ 3601616 w 7669763"/>
                  <a:gd name="connsiteY62" fmla="*/ 2090057 h 6344816"/>
                  <a:gd name="connsiteX63" fmla="*/ 3508310 w 7669763"/>
                  <a:gd name="connsiteY63" fmla="*/ 2108718 h 6344816"/>
                  <a:gd name="connsiteX64" fmla="*/ 3433665 w 7669763"/>
                  <a:gd name="connsiteY64" fmla="*/ 2183363 h 6344816"/>
                  <a:gd name="connsiteX65" fmla="*/ 3321698 w 7669763"/>
                  <a:gd name="connsiteY65" fmla="*/ 2164702 h 6344816"/>
                  <a:gd name="connsiteX66" fmla="*/ 3265714 w 7669763"/>
                  <a:gd name="connsiteY66" fmla="*/ 2071396 h 6344816"/>
                  <a:gd name="connsiteX67" fmla="*/ 3228392 w 7669763"/>
                  <a:gd name="connsiteY67" fmla="*/ 1940767 h 6344816"/>
                  <a:gd name="connsiteX68" fmla="*/ 3191069 w 7669763"/>
                  <a:gd name="connsiteY68" fmla="*/ 1903445 h 6344816"/>
                  <a:gd name="connsiteX69" fmla="*/ 3079102 w 7669763"/>
                  <a:gd name="connsiteY69" fmla="*/ 1866123 h 6344816"/>
                  <a:gd name="connsiteX70" fmla="*/ 3060441 w 7669763"/>
                  <a:gd name="connsiteY70" fmla="*/ 1660849 h 6344816"/>
                  <a:gd name="connsiteX71" fmla="*/ 3023118 w 7669763"/>
                  <a:gd name="connsiteY71" fmla="*/ 1623527 h 6344816"/>
                  <a:gd name="connsiteX72" fmla="*/ 2799183 w 7669763"/>
                  <a:gd name="connsiteY72" fmla="*/ 1586204 h 6344816"/>
                  <a:gd name="connsiteX73" fmla="*/ 2649894 w 7669763"/>
                  <a:gd name="connsiteY73" fmla="*/ 1548882 h 6344816"/>
                  <a:gd name="connsiteX74" fmla="*/ 2481943 w 7669763"/>
                  <a:gd name="connsiteY74" fmla="*/ 1511559 h 6344816"/>
                  <a:gd name="connsiteX75" fmla="*/ 2369975 w 7669763"/>
                  <a:gd name="connsiteY75" fmla="*/ 1474237 h 6344816"/>
                  <a:gd name="connsiteX76" fmla="*/ 2239347 w 7669763"/>
                  <a:gd name="connsiteY76" fmla="*/ 1380931 h 6344816"/>
                  <a:gd name="connsiteX77" fmla="*/ 2183363 w 7669763"/>
                  <a:gd name="connsiteY77" fmla="*/ 1343608 h 6344816"/>
                  <a:gd name="connsiteX78" fmla="*/ 2015412 w 7669763"/>
                  <a:gd name="connsiteY78" fmla="*/ 1250302 h 6344816"/>
                  <a:gd name="connsiteX79" fmla="*/ 1903445 w 7669763"/>
                  <a:gd name="connsiteY79" fmla="*/ 1175657 h 6344816"/>
                  <a:gd name="connsiteX80" fmla="*/ 1847461 w 7669763"/>
                  <a:gd name="connsiteY80" fmla="*/ 1045029 h 6344816"/>
                  <a:gd name="connsiteX81" fmla="*/ 1810139 w 7669763"/>
                  <a:gd name="connsiteY81" fmla="*/ 1007706 h 6344816"/>
                  <a:gd name="connsiteX82" fmla="*/ 1754155 w 7669763"/>
                  <a:gd name="connsiteY82" fmla="*/ 989045 h 6344816"/>
                  <a:gd name="connsiteX83" fmla="*/ 1698171 w 7669763"/>
                  <a:gd name="connsiteY83" fmla="*/ 951723 h 6344816"/>
                  <a:gd name="connsiteX84" fmla="*/ 1586204 w 7669763"/>
                  <a:gd name="connsiteY84" fmla="*/ 914400 h 6344816"/>
                  <a:gd name="connsiteX85" fmla="*/ 1530220 w 7669763"/>
                  <a:gd name="connsiteY85" fmla="*/ 802433 h 6344816"/>
                  <a:gd name="connsiteX86" fmla="*/ 1474236 w 7669763"/>
                  <a:gd name="connsiteY86" fmla="*/ 671804 h 6344816"/>
                  <a:gd name="connsiteX87" fmla="*/ 1343608 w 7669763"/>
                  <a:gd name="connsiteY87" fmla="*/ 653143 h 6344816"/>
                  <a:gd name="connsiteX88" fmla="*/ 1287624 w 7669763"/>
                  <a:gd name="connsiteY88" fmla="*/ 634482 h 6344816"/>
                  <a:gd name="connsiteX89" fmla="*/ 1194318 w 7669763"/>
                  <a:gd name="connsiteY89" fmla="*/ 615821 h 6344816"/>
                  <a:gd name="connsiteX90" fmla="*/ 1156996 w 7669763"/>
                  <a:gd name="connsiteY90" fmla="*/ 578498 h 6344816"/>
                  <a:gd name="connsiteX91" fmla="*/ 1101012 w 7669763"/>
                  <a:gd name="connsiteY91" fmla="*/ 559837 h 6344816"/>
                  <a:gd name="connsiteX92" fmla="*/ 1045028 w 7669763"/>
                  <a:gd name="connsiteY92" fmla="*/ 522514 h 6344816"/>
                  <a:gd name="connsiteX93" fmla="*/ 989045 w 7669763"/>
                  <a:gd name="connsiteY93" fmla="*/ 503853 h 6344816"/>
                  <a:gd name="connsiteX94" fmla="*/ 895739 w 7669763"/>
                  <a:gd name="connsiteY94" fmla="*/ 447870 h 6344816"/>
                  <a:gd name="connsiteX95" fmla="*/ 783771 w 7669763"/>
                  <a:gd name="connsiteY95" fmla="*/ 466531 h 6344816"/>
                  <a:gd name="connsiteX96" fmla="*/ 765110 w 7669763"/>
                  <a:gd name="connsiteY96" fmla="*/ 522514 h 6344816"/>
                  <a:gd name="connsiteX97" fmla="*/ 727788 w 7669763"/>
                  <a:gd name="connsiteY97" fmla="*/ 559837 h 6344816"/>
                  <a:gd name="connsiteX98" fmla="*/ 653143 w 7669763"/>
                  <a:gd name="connsiteY98" fmla="*/ 578498 h 6344816"/>
                  <a:gd name="connsiteX99" fmla="*/ 541175 w 7669763"/>
                  <a:gd name="connsiteY99" fmla="*/ 615821 h 6344816"/>
                  <a:gd name="connsiteX100" fmla="*/ 466530 w 7669763"/>
                  <a:gd name="connsiteY100" fmla="*/ 541176 h 6344816"/>
                  <a:gd name="connsiteX101" fmla="*/ 447869 w 7669763"/>
                  <a:gd name="connsiteY101" fmla="*/ 485192 h 6344816"/>
                  <a:gd name="connsiteX102" fmla="*/ 391885 w 7669763"/>
                  <a:gd name="connsiteY102" fmla="*/ 447870 h 6344816"/>
                  <a:gd name="connsiteX103" fmla="*/ 298579 w 7669763"/>
                  <a:gd name="connsiteY103" fmla="*/ 354563 h 6344816"/>
                  <a:gd name="connsiteX104" fmla="*/ 186612 w 7669763"/>
                  <a:gd name="connsiteY104" fmla="*/ 261257 h 6344816"/>
                  <a:gd name="connsiteX105" fmla="*/ 93306 w 7669763"/>
                  <a:gd name="connsiteY105" fmla="*/ 149290 h 6344816"/>
                  <a:gd name="connsiteX106" fmla="*/ 0 w 7669763"/>
                  <a:gd name="connsiteY106" fmla="*/ 0 h 634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7669763" h="6344816">
                    <a:moveTo>
                      <a:pt x="7669763" y="6344816"/>
                    </a:moveTo>
                    <a:cubicBezTo>
                      <a:pt x="7663095" y="6342149"/>
                      <a:pt x="7513019" y="6285115"/>
                      <a:pt x="7501812" y="6270172"/>
                    </a:cubicBezTo>
                    <a:cubicBezTo>
                      <a:pt x="7478207" y="6238699"/>
                      <a:pt x="7476931" y="6195527"/>
                      <a:pt x="7464490" y="6158204"/>
                    </a:cubicBezTo>
                    <a:cubicBezTo>
                      <a:pt x="7458270" y="6139543"/>
                      <a:pt x="7459737" y="6116130"/>
                      <a:pt x="7445828" y="6102221"/>
                    </a:cubicBezTo>
                    <a:cubicBezTo>
                      <a:pt x="7420946" y="6077339"/>
                      <a:pt x="7390702" y="6056854"/>
                      <a:pt x="7371183" y="6027576"/>
                    </a:cubicBezTo>
                    <a:cubicBezTo>
                      <a:pt x="7358742" y="6008915"/>
                      <a:pt x="7352880" y="5983479"/>
                      <a:pt x="7333861" y="5971592"/>
                    </a:cubicBezTo>
                    <a:cubicBezTo>
                      <a:pt x="7300500" y="5950741"/>
                      <a:pt x="7259216" y="5946711"/>
                      <a:pt x="7221894" y="5934270"/>
                    </a:cubicBezTo>
                    <a:cubicBezTo>
                      <a:pt x="7203233" y="5928049"/>
                      <a:pt x="7182277" y="5926519"/>
                      <a:pt x="7165910" y="5915608"/>
                    </a:cubicBezTo>
                    <a:cubicBezTo>
                      <a:pt x="7095287" y="5868527"/>
                      <a:pt x="7125785" y="5894145"/>
                      <a:pt x="7072604" y="5840963"/>
                    </a:cubicBezTo>
                    <a:cubicBezTo>
                      <a:pt x="7033900" y="5724851"/>
                      <a:pt x="7086427" y="5832669"/>
                      <a:pt x="6997959" y="5766318"/>
                    </a:cubicBezTo>
                    <a:cubicBezTo>
                      <a:pt x="6962771" y="5739927"/>
                      <a:pt x="6946381" y="5686921"/>
                      <a:pt x="6904653" y="5673012"/>
                    </a:cubicBezTo>
                    <a:cubicBezTo>
                      <a:pt x="6851799" y="5655394"/>
                      <a:pt x="6837208" y="5655986"/>
                      <a:pt x="6792685" y="5617029"/>
                    </a:cubicBezTo>
                    <a:cubicBezTo>
                      <a:pt x="6759583" y="5588065"/>
                      <a:pt x="6730481" y="5554825"/>
                      <a:pt x="6699379" y="5523723"/>
                    </a:cubicBezTo>
                    <a:lnTo>
                      <a:pt x="6662057" y="5486400"/>
                    </a:lnTo>
                    <a:lnTo>
                      <a:pt x="6568751" y="5206482"/>
                    </a:lnTo>
                    <a:cubicBezTo>
                      <a:pt x="6568749" y="5206477"/>
                      <a:pt x="6531431" y="5094518"/>
                      <a:pt x="6531428" y="5094514"/>
                    </a:cubicBezTo>
                    <a:cubicBezTo>
                      <a:pt x="6518987" y="5075853"/>
                      <a:pt x="6508117" y="5056044"/>
                      <a:pt x="6494106" y="5038531"/>
                    </a:cubicBezTo>
                    <a:cubicBezTo>
                      <a:pt x="6454054" y="4988466"/>
                      <a:pt x="6454686" y="5006995"/>
                      <a:pt x="6400800" y="4963886"/>
                    </a:cubicBezTo>
                    <a:cubicBezTo>
                      <a:pt x="6328791" y="4906279"/>
                      <a:pt x="6399991" y="4934100"/>
                      <a:pt x="6288832" y="4870580"/>
                    </a:cubicBezTo>
                    <a:cubicBezTo>
                      <a:pt x="6271753" y="4860821"/>
                      <a:pt x="6251510" y="4858139"/>
                      <a:pt x="6232849" y="4851918"/>
                    </a:cubicBezTo>
                    <a:cubicBezTo>
                      <a:pt x="6177530" y="4630641"/>
                      <a:pt x="6262389" y="4980958"/>
                      <a:pt x="6195526" y="4646645"/>
                    </a:cubicBezTo>
                    <a:cubicBezTo>
                      <a:pt x="6185466" y="4596346"/>
                      <a:pt x="6170645" y="4547118"/>
                      <a:pt x="6158204" y="4497355"/>
                    </a:cubicBezTo>
                    <a:cubicBezTo>
                      <a:pt x="6153433" y="4478272"/>
                      <a:pt x="6144314" y="4460455"/>
                      <a:pt x="6139543" y="4441372"/>
                    </a:cubicBezTo>
                    <a:cubicBezTo>
                      <a:pt x="6107259" y="4312238"/>
                      <a:pt x="6144997" y="4384239"/>
                      <a:pt x="6083559" y="4292082"/>
                    </a:cubicBezTo>
                    <a:cubicBezTo>
                      <a:pt x="6077339" y="4273421"/>
                      <a:pt x="6075019" y="4252965"/>
                      <a:pt x="6064898" y="4236098"/>
                    </a:cubicBezTo>
                    <a:cubicBezTo>
                      <a:pt x="6055846" y="4221011"/>
                      <a:pt x="6035443" y="4214513"/>
                      <a:pt x="6027575" y="4198776"/>
                    </a:cubicBezTo>
                    <a:cubicBezTo>
                      <a:pt x="6009981" y="4163588"/>
                      <a:pt x="6027576" y="4099249"/>
                      <a:pt x="5990253" y="4086808"/>
                    </a:cubicBezTo>
                    <a:cubicBezTo>
                      <a:pt x="5856017" y="4042063"/>
                      <a:pt x="6023657" y="4096352"/>
                      <a:pt x="5859624" y="4049486"/>
                    </a:cubicBezTo>
                    <a:cubicBezTo>
                      <a:pt x="5840710" y="4044082"/>
                      <a:pt x="5822302" y="4037045"/>
                      <a:pt x="5803641" y="4030825"/>
                    </a:cubicBezTo>
                    <a:cubicBezTo>
                      <a:pt x="5784980" y="4018384"/>
                      <a:pt x="5764686" y="4008098"/>
                      <a:pt x="5747657" y="3993502"/>
                    </a:cubicBezTo>
                    <a:cubicBezTo>
                      <a:pt x="5720940" y="3970602"/>
                      <a:pt x="5673012" y="3918857"/>
                      <a:pt x="5673012" y="3918857"/>
                    </a:cubicBezTo>
                    <a:cubicBezTo>
                      <a:pt x="5666792" y="3900196"/>
                      <a:pt x="5664471" y="3879741"/>
                      <a:pt x="5654351" y="3862874"/>
                    </a:cubicBezTo>
                    <a:cubicBezTo>
                      <a:pt x="5636624" y="3833328"/>
                      <a:pt x="5586473" y="3805181"/>
                      <a:pt x="5561045" y="3788229"/>
                    </a:cubicBezTo>
                    <a:cubicBezTo>
                      <a:pt x="5542384" y="3794449"/>
                      <a:pt x="5520421" y="3794602"/>
                      <a:pt x="5505061" y="3806890"/>
                    </a:cubicBezTo>
                    <a:cubicBezTo>
                      <a:pt x="5487548" y="3820901"/>
                      <a:pt x="5489497" y="3857434"/>
                      <a:pt x="5467739" y="3862874"/>
                    </a:cubicBezTo>
                    <a:cubicBezTo>
                      <a:pt x="5431031" y="3872051"/>
                      <a:pt x="5393094" y="3850433"/>
                      <a:pt x="5355771" y="3844212"/>
                    </a:cubicBezTo>
                    <a:cubicBezTo>
                      <a:pt x="5315056" y="3722068"/>
                      <a:pt x="5371604" y="3841950"/>
                      <a:pt x="5281126" y="3769567"/>
                    </a:cubicBezTo>
                    <a:cubicBezTo>
                      <a:pt x="5263613" y="3755556"/>
                      <a:pt x="5260683" y="3728353"/>
                      <a:pt x="5243804" y="3713584"/>
                    </a:cubicBezTo>
                    <a:cubicBezTo>
                      <a:pt x="5210046" y="3684046"/>
                      <a:pt x="5163554" y="3670658"/>
                      <a:pt x="5131836" y="3638939"/>
                    </a:cubicBezTo>
                    <a:cubicBezTo>
                      <a:pt x="5119395" y="3626498"/>
                      <a:pt x="5108589" y="3612172"/>
                      <a:pt x="5094514" y="3601616"/>
                    </a:cubicBezTo>
                    <a:cubicBezTo>
                      <a:pt x="5058629" y="3574703"/>
                      <a:pt x="4982547" y="3526972"/>
                      <a:pt x="4982547" y="3526972"/>
                    </a:cubicBezTo>
                    <a:cubicBezTo>
                      <a:pt x="4938132" y="3393727"/>
                      <a:pt x="4967047" y="3447738"/>
                      <a:pt x="4907902" y="3359021"/>
                    </a:cubicBezTo>
                    <a:cubicBezTo>
                      <a:pt x="4901682" y="3340360"/>
                      <a:pt x="4901529" y="3318397"/>
                      <a:pt x="4889241" y="3303037"/>
                    </a:cubicBezTo>
                    <a:cubicBezTo>
                      <a:pt x="4875230" y="3285523"/>
                      <a:pt x="4850771" y="3279725"/>
                      <a:pt x="4833257" y="3265714"/>
                    </a:cubicBezTo>
                    <a:cubicBezTo>
                      <a:pt x="4819518" y="3254723"/>
                      <a:pt x="4811021" y="3237444"/>
                      <a:pt x="4795934" y="3228392"/>
                    </a:cubicBezTo>
                    <a:cubicBezTo>
                      <a:pt x="4779067" y="3218272"/>
                      <a:pt x="4758031" y="3217480"/>
                      <a:pt x="4739951" y="3209731"/>
                    </a:cubicBezTo>
                    <a:cubicBezTo>
                      <a:pt x="4571217" y="3137416"/>
                      <a:pt x="4781187" y="3201378"/>
                      <a:pt x="4516016" y="3135086"/>
                    </a:cubicBezTo>
                    <a:cubicBezTo>
                      <a:pt x="4491134" y="3110204"/>
                      <a:pt x="4448272" y="3094946"/>
                      <a:pt x="4441371" y="3060441"/>
                    </a:cubicBezTo>
                    <a:cubicBezTo>
                      <a:pt x="4412080" y="2913982"/>
                      <a:pt x="4449120" y="3009477"/>
                      <a:pt x="4385388" y="2929812"/>
                    </a:cubicBezTo>
                    <a:cubicBezTo>
                      <a:pt x="4371377" y="2912299"/>
                      <a:pt x="4362661" y="2890857"/>
                      <a:pt x="4348065" y="2873829"/>
                    </a:cubicBezTo>
                    <a:cubicBezTo>
                      <a:pt x="4325165" y="2847112"/>
                      <a:pt x="4273420" y="2799184"/>
                      <a:pt x="4273420" y="2799184"/>
                    </a:cubicBezTo>
                    <a:cubicBezTo>
                      <a:pt x="4267200" y="2736980"/>
                      <a:pt x="4269921" y="2673220"/>
                      <a:pt x="4254759" y="2612572"/>
                    </a:cubicBezTo>
                    <a:cubicBezTo>
                      <a:pt x="4250492" y="2595503"/>
                      <a:pt x="4226488" y="2590336"/>
                      <a:pt x="4217436" y="2575249"/>
                    </a:cubicBezTo>
                    <a:cubicBezTo>
                      <a:pt x="4167673" y="2492310"/>
                      <a:pt x="4242318" y="2533779"/>
                      <a:pt x="4142792" y="2500604"/>
                    </a:cubicBezTo>
                    <a:cubicBezTo>
                      <a:pt x="4077650" y="2435464"/>
                      <a:pt x="4122160" y="2468846"/>
                      <a:pt x="3993502" y="2425959"/>
                    </a:cubicBezTo>
                    <a:lnTo>
                      <a:pt x="3993502" y="2425959"/>
                    </a:lnTo>
                    <a:cubicBezTo>
                      <a:pt x="3921151" y="2377726"/>
                      <a:pt x="3958795" y="2395729"/>
                      <a:pt x="3881534" y="2369976"/>
                    </a:cubicBezTo>
                    <a:cubicBezTo>
                      <a:pt x="3869093" y="2357535"/>
                      <a:pt x="3853264" y="2347740"/>
                      <a:pt x="3844212" y="2332653"/>
                    </a:cubicBezTo>
                    <a:cubicBezTo>
                      <a:pt x="3834092" y="2315786"/>
                      <a:pt x="3837353" y="2292406"/>
                      <a:pt x="3825551" y="2276670"/>
                    </a:cubicBezTo>
                    <a:cubicBezTo>
                      <a:pt x="3799160" y="2241482"/>
                      <a:pt x="3763347" y="2214465"/>
                      <a:pt x="3732245" y="2183363"/>
                    </a:cubicBezTo>
                    <a:lnTo>
                      <a:pt x="3694922" y="2146041"/>
                    </a:lnTo>
                    <a:cubicBezTo>
                      <a:pt x="3682481" y="2133600"/>
                      <a:pt x="3674291" y="2114282"/>
                      <a:pt x="3657600" y="2108718"/>
                    </a:cubicBezTo>
                    <a:lnTo>
                      <a:pt x="3601616" y="2090057"/>
                    </a:lnTo>
                    <a:cubicBezTo>
                      <a:pt x="3570514" y="2096277"/>
                      <a:pt x="3536036" y="2093314"/>
                      <a:pt x="3508310" y="2108718"/>
                    </a:cubicBezTo>
                    <a:cubicBezTo>
                      <a:pt x="3477550" y="2125807"/>
                      <a:pt x="3433665" y="2183363"/>
                      <a:pt x="3433665" y="2183363"/>
                    </a:cubicBezTo>
                    <a:cubicBezTo>
                      <a:pt x="3396343" y="2177143"/>
                      <a:pt x="3357126" y="2177987"/>
                      <a:pt x="3321698" y="2164702"/>
                    </a:cubicBezTo>
                    <a:cubicBezTo>
                      <a:pt x="3284178" y="2150632"/>
                      <a:pt x="3274607" y="2102523"/>
                      <a:pt x="3265714" y="2071396"/>
                    </a:cubicBezTo>
                    <a:cubicBezTo>
                      <a:pt x="3261278" y="2055870"/>
                      <a:pt x="3240594" y="1961104"/>
                      <a:pt x="3228392" y="1940767"/>
                    </a:cubicBezTo>
                    <a:cubicBezTo>
                      <a:pt x="3219340" y="1925680"/>
                      <a:pt x="3206806" y="1911313"/>
                      <a:pt x="3191069" y="1903445"/>
                    </a:cubicBezTo>
                    <a:cubicBezTo>
                      <a:pt x="3155881" y="1885851"/>
                      <a:pt x="3079102" y="1866123"/>
                      <a:pt x="3079102" y="1866123"/>
                    </a:cubicBezTo>
                    <a:cubicBezTo>
                      <a:pt x="3072882" y="1797698"/>
                      <a:pt x="3075890" y="1727796"/>
                      <a:pt x="3060441" y="1660849"/>
                    </a:cubicBezTo>
                    <a:cubicBezTo>
                      <a:pt x="3056485" y="1643706"/>
                      <a:pt x="3038205" y="1632579"/>
                      <a:pt x="3023118" y="1623527"/>
                    </a:cubicBezTo>
                    <a:cubicBezTo>
                      <a:pt x="2973378" y="1593683"/>
                      <a:pt x="2815785" y="1588049"/>
                      <a:pt x="2799183" y="1586204"/>
                    </a:cubicBezTo>
                    <a:cubicBezTo>
                      <a:pt x="2749420" y="1573763"/>
                      <a:pt x="2700192" y="1558942"/>
                      <a:pt x="2649894" y="1548882"/>
                    </a:cubicBezTo>
                    <a:cubicBezTo>
                      <a:pt x="2596608" y="1538225"/>
                      <a:pt x="2534662" y="1527375"/>
                      <a:pt x="2481943" y="1511559"/>
                    </a:cubicBezTo>
                    <a:cubicBezTo>
                      <a:pt x="2444261" y="1500254"/>
                      <a:pt x="2369975" y="1474237"/>
                      <a:pt x="2369975" y="1474237"/>
                    </a:cubicBezTo>
                    <a:cubicBezTo>
                      <a:pt x="2281421" y="1385683"/>
                      <a:pt x="2328712" y="1410719"/>
                      <a:pt x="2239347" y="1380931"/>
                    </a:cubicBezTo>
                    <a:cubicBezTo>
                      <a:pt x="2220686" y="1368490"/>
                      <a:pt x="2203423" y="1353638"/>
                      <a:pt x="2183363" y="1343608"/>
                    </a:cubicBezTo>
                    <a:cubicBezTo>
                      <a:pt x="2089496" y="1296675"/>
                      <a:pt x="2133094" y="1367984"/>
                      <a:pt x="2015412" y="1250302"/>
                    </a:cubicBezTo>
                    <a:cubicBezTo>
                      <a:pt x="1945519" y="1180409"/>
                      <a:pt x="1984465" y="1202664"/>
                      <a:pt x="1903445" y="1175657"/>
                    </a:cubicBezTo>
                    <a:cubicBezTo>
                      <a:pt x="1886857" y="1125896"/>
                      <a:pt x="1878205" y="1091146"/>
                      <a:pt x="1847461" y="1045029"/>
                    </a:cubicBezTo>
                    <a:cubicBezTo>
                      <a:pt x="1837702" y="1030390"/>
                      <a:pt x="1825226" y="1016758"/>
                      <a:pt x="1810139" y="1007706"/>
                    </a:cubicBezTo>
                    <a:cubicBezTo>
                      <a:pt x="1793272" y="997585"/>
                      <a:pt x="1771749" y="997842"/>
                      <a:pt x="1754155" y="989045"/>
                    </a:cubicBezTo>
                    <a:cubicBezTo>
                      <a:pt x="1734095" y="979015"/>
                      <a:pt x="1718666" y="960832"/>
                      <a:pt x="1698171" y="951723"/>
                    </a:cubicBezTo>
                    <a:cubicBezTo>
                      <a:pt x="1662221" y="935745"/>
                      <a:pt x="1586204" y="914400"/>
                      <a:pt x="1586204" y="914400"/>
                    </a:cubicBezTo>
                    <a:cubicBezTo>
                      <a:pt x="1532992" y="861190"/>
                      <a:pt x="1549873" y="890871"/>
                      <a:pt x="1530220" y="802433"/>
                    </a:cubicBezTo>
                    <a:cubicBezTo>
                      <a:pt x="1522689" y="768545"/>
                      <a:pt x="1525899" y="689025"/>
                      <a:pt x="1474236" y="671804"/>
                    </a:cubicBezTo>
                    <a:cubicBezTo>
                      <a:pt x="1432508" y="657895"/>
                      <a:pt x="1387151" y="659363"/>
                      <a:pt x="1343608" y="653143"/>
                    </a:cubicBezTo>
                    <a:cubicBezTo>
                      <a:pt x="1324947" y="646923"/>
                      <a:pt x="1306707" y="639253"/>
                      <a:pt x="1287624" y="634482"/>
                    </a:cubicBezTo>
                    <a:cubicBezTo>
                      <a:pt x="1256853" y="626789"/>
                      <a:pt x="1223471" y="628315"/>
                      <a:pt x="1194318" y="615821"/>
                    </a:cubicBezTo>
                    <a:cubicBezTo>
                      <a:pt x="1178147" y="608890"/>
                      <a:pt x="1172083" y="587550"/>
                      <a:pt x="1156996" y="578498"/>
                    </a:cubicBezTo>
                    <a:cubicBezTo>
                      <a:pt x="1140129" y="568377"/>
                      <a:pt x="1119673" y="566057"/>
                      <a:pt x="1101012" y="559837"/>
                    </a:cubicBezTo>
                    <a:cubicBezTo>
                      <a:pt x="1082351" y="547396"/>
                      <a:pt x="1065088" y="532544"/>
                      <a:pt x="1045028" y="522514"/>
                    </a:cubicBezTo>
                    <a:cubicBezTo>
                      <a:pt x="1027434" y="513717"/>
                      <a:pt x="1005912" y="513973"/>
                      <a:pt x="989045" y="503853"/>
                    </a:cubicBezTo>
                    <a:cubicBezTo>
                      <a:pt x="860966" y="427007"/>
                      <a:pt x="1054329" y="500733"/>
                      <a:pt x="895739" y="447870"/>
                    </a:cubicBezTo>
                    <a:cubicBezTo>
                      <a:pt x="858416" y="454090"/>
                      <a:pt x="816623" y="447759"/>
                      <a:pt x="783771" y="466531"/>
                    </a:cubicBezTo>
                    <a:cubicBezTo>
                      <a:pt x="766692" y="476290"/>
                      <a:pt x="775230" y="505647"/>
                      <a:pt x="765110" y="522514"/>
                    </a:cubicBezTo>
                    <a:cubicBezTo>
                      <a:pt x="756058" y="537601"/>
                      <a:pt x="743525" y="551969"/>
                      <a:pt x="727788" y="559837"/>
                    </a:cubicBezTo>
                    <a:cubicBezTo>
                      <a:pt x="704848" y="571307"/>
                      <a:pt x="677709" y="571128"/>
                      <a:pt x="653143" y="578498"/>
                    </a:cubicBezTo>
                    <a:cubicBezTo>
                      <a:pt x="615461" y="589803"/>
                      <a:pt x="541175" y="615821"/>
                      <a:pt x="541175" y="615821"/>
                    </a:cubicBezTo>
                    <a:cubicBezTo>
                      <a:pt x="516293" y="590939"/>
                      <a:pt x="477657" y="574558"/>
                      <a:pt x="466530" y="541176"/>
                    </a:cubicBezTo>
                    <a:cubicBezTo>
                      <a:pt x="460310" y="522515"/>
                      <a:pt x="460157" y="500552"/>
                      <a:pt x="447869" y="485192"/>
                    </a:cubicBezTo>
                    <a:cubicBezTo>
                      <a:pt x="433858" y="467679"/>
                      <a:pt x="408764" y="462639"/>
                      <a:pt x="391885" y="447870"/>
                    </a:cubicBezTo>
                    <a:cubicBezTo>
                      <a:pt x="358783" y="418906"/>
                      <a:pt x="333767" y="380954"/>
                      <a:pt x="298579" y="354563"/>
                    </a:cubicBezTo>
                    <a:cubicBezTo>
                      <a:pt x="209859" y="288024"/>
                      <a:pt x="245926" y="320573"/>
                      <a:pt x="186612" y="261257"/>
                    </a:cubicBezTo>
                    <a:cubicBezTo>
                      <a:pt x="146684" y="141472"/>
                      <a:pt x="201763" y="271304"/>
                      <a:pt x="93306" y="149290"/>
                    </a:cubicBezTo>
                    <a:cubicBezTo>
                      <a:pt x="46240" y="96341"/>
                      <a:pt x="27776" y="55554"/>
                      <a:pt x="0" y="0"/>
                    </a:cubicBezTo>
                  </a:path>
                </a:pathLst>
              </a:custGeom>
              <a:noFill/>
              <a:ln w="571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6" name="TextBox 25"/>
              <p:cNvSpPr txBox="1"/>
              <p:nvPr/>
            </p:nvSpPr>
            <p:spPr>
              <a:xfrm>
                <a:off x="6184279" y="1385313"/>
                <a:ext cx="1833330" cy="369332"/>
              </a:xfrm>
              <a:prstGeom prst="rect">
                <a:avLst/>
              </a:prstGeom>
              <a:solidFill>
                <a:schemeClr val="tx2">
                  <a:lumMod val="60000"/>
                  <a:lumOff val="40000"/>
                </a:schemeClr>
              </a:solidFill>
            </p:spPr>
            <p:txBody>
              <a:bodyPr wrap="square" rtlCol="0">
                <a:spAutoFit/>
              </a:bodyPr>
              <a:lstStyle/>
              <a:p>
                <a:pPr algn="ctr"/>
                <a:r>
                  <a:rPr lang="en-US" dirty="0" smtClean="0">
                    <a:solidFill>
                      <a:schemeClr val="bg1"/>
                    </a:solidFill>
                  </a:rPr>
                  <a:t>Murray River</a:t>
                </a:r>
                <a:endParaRPr lang="en-AU" dirty="0">
                  <a:solidFill>
                    <a:schemeClr val="bg1"/>
                  </a:solidFill>
                </a:endParaRPr>
              </a:p>
            </p:txBody>
          </p:sp>
          <p:cxnSp>
            <p:nvCxnSpPr>
              <p:cNvPr id="29" name="Straight Arrow Connector 28"/>
              <p:cNvCxnSpPr/>
              <p:nvPr/>
            </p:nvCxnSpPr>
            <p:spPr>
              <a:xfrm flipH="1">
                <a:off x="4972050" y="1754645"/>
                <a:ext cx="1212229" cy="8019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14645" y="1737173"/>
              <a:ext cx="1920590" cy="369332"/>
            </a:xfrm>
            <a:prstGeom prst="rect">
              <a:avLst/>
            </a:prstGeom>
            <a:solidFill>
              <a:schemeClr val="accent4">
                <a:lumMod val="60000"/>
                <a:lumOff val="40000"/>
              </a:schemeClr>
            </a:solidFill>
            <a:ln>
              <a:solidFill>
                <a:schemeClr val="accent4">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smtClean="0">
                  <a:solidFill>
                    <a:prstClr val="white"/>
                  </a:solidFill>
                </a:rPr>
                <a:t>Little Murray River</a:t>
              </a:r>
              <a:endParaRPr lang="en-AU" dirty="0">
                <a:solidFill>
                  <a:prstClr val="white"/>
                </a:solidFill>
              </a:endParaRPr>
            </a:p>
          </p:txBody>
        </p:sp>
        <p:pic>
          <p:nvPicPr>
            <p:cNvPr id="3074" name="Picture 2"/>
            <p:cNvPicPr>
              <a:picLocks noChangeAspect="1" noChangeArrowheads="1"/>
            </p:cNvPicPr>
            <p:nvPr/>
          </p:nvPicPr>
          <p:blipFill>
            <a:blip r:embed="rId4" cstate="screen">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bwMode="auto">
            <a:xfrm rot="20197283" flipH="1" flipV="1">
              <a:off x="250269" y="539312"/>
              <a:ext cx="955038" cy="106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Freeform 7"/>
          <p:cNvSpPr/>
          <p:nvPr/>
        </p:nvSpPr>
        <p:spPr>
          <a:xfrm>
            <a:off x="723481" y="221066"/>
            <a:ext cx="1758462" cy="1095271"/>
          </a:xfrm>
          <a:custGeom>
            <a:avLst/>
            <a:gdLst>
              <a:gd name="connsiteX0" fmla="*/ 1758462 w 1758462"/>
              <a:gd name="connsiteY0" fmla="*/ 1095270 h 1095270"/>
              <a:gd name="connsiteX1" fmla="*/ 1688123 w 1758462"/>
              <a:gd name="connsiteY1" fmla="*/ 1024932 h 1095270"/>
              <a:gd name="connsiteX2" fmla="*/ 1647930 w 1758462"/>
              <a:gd name="connsiteY2" fmla="*/ 1014883 h 1095270"/>
              <a:gd name="connsiteX3" fmla="*/ 1587640 w 1758462"/>
              <a:gd name="connsiteY3" fmla="*/ 974690 h 1095270"/>
              <a:gd name="connsiteX4" fmla="*/ 1557495 w 1758462"/>
              <a:gd name="connsiteY4" fmla="*/ 954593 h 1095270"/>
              <a:gd name="connsiteX5" fmla="*/ 1527350 w 1758462"/>
              <a:gd name="connsiteY5" fmla="*/ 894303 h 1095270"/>
              <a:gd name="connsiteX6" fmla="*/ 1467060 w 1758462"/>
              <a:gd name="connsiteY6" fmla="*/ 874206 h 1095270"/>
              <a:gd name="connsiteX7" fmla="*/ 1436915 w 1758462"/>
              <a:gd name="connsiteY7" fmla="*/ 864158 h 1095270"/>
              <a:gd name="connsiteX8" fmla="*/ 1346479 w 1758462"/>
              <a:gd name="connsiteY8" fmla="*/ 813916 h 1095270"/>
              <a:gd name="connsiteX9" fmla="*/ 1326383 w 1758462"/>
              <a:gd name="connsiteY9" fmla="*/ 844061 h 1095270"/>
              <a:gd name="connsiteX10" fmla="*/ 1286189 w 1758462"/>
              <a:gd name="connsiteY10" fmla="*/ 884255 h 1095270"/>
              <a:gd name="connsiteX11" fmla="*/ 1266093 w 1758462"/>
              <a:gd name="connsiteY11" fmla="*/ 854110 h 1095270"/>
              <a:gd name="connsiteX12" fmla="*/ 1235948 w 1758462"/>
              <a:gd name="connsiteY12" fmla="*/ 763674 h 1095270"/>
              <a:gd name="connsiteX13" fmla="*/ 1215851 w 1758462"/>
              <a:gd name="connsiteY13" fmla="*/ 703384 h 1095270"/>
              <a:gd name="connsiteX14" fmla="*/ 1205803 w 1758462"/>
              <a:gd name="connsiteY14" fmla="*/ 673239 h 1095270"/>
              <a:gd name="connsiteX15" fmla="*/ 1185706 w 1758462"/>
              <a:gd name="connsiteY15" fmla="*/ 592852 h 1095270"/>
              <a:gd name="connsiteX16" fmla="*/ 1125416 w 1758462"/>
              <a:gd name="connsiteY16" fmla="*/ 562707 h 1095270"/>
              <a:gd name="connsiteX17" fmla="*/ 1095271 w 1758462"/>
              <a:gd name="connsiteY17" fmla="*/ 542611 h 1095270"/>
              <a:gd name="connsiteX18" fmla="*/ 924449 w 1758462"/>
              <a:gd name="connsiteY18" fmla="*/ 532562 h 1095270"/>
              <a:gd name="connsiteX19" fmla="*/ 803868 w 1758462"/>
              <a:gd name="connsiteY19" fmla="*/ 522514 h 1095270"/>
              <a:gd name="connsiteX20" fmla="*/ 793820 w 1758462"/>
              <a:gd name="connsiteY20" fmla="*/ 612949 h 1095270"/>
              <a:gd name="connsiteX21" fmla="*/ 773723 w 1758462"/>
              <a:gd name="connsiteY21" fmla="*/ 643094 h 1095270"/>
              <a:gd name="connsiteX22" fmla="*/ 713433 w 1758462"/>
              <a:gd name="connsiteY22" fmla="*/ 673239 h 1095270"/>
              <a:gd name="connsiteX23" fmla="*/ 572756 w 1758462"/>
              <a:gd name="connsiteY23" fmla="*/ 663191 h 1095270"/>
              <a:gd name="connsiteX24" fmla="*/ 542611 w 1758462"/>
              <a:gd name="connsiteY24" fmla="*/ 643094 h 1095270"/>
              <a:gd name="connsiteX25" fmla="*/ 502418 w 1758462"/>
              <a:gd name="connsiteY25" fmla="*/ 622998 h 1095270"/>
              <a:gd name="connsiteX26" fmla="*/ 472273 w 1758462"/>
              <a:gd name="connsiteY26" fmla="*/ 602901 h 1095270"/>
              <a:gd name="connsiteX27" fmla="*/ 371789 w 1758462"/>
              <a:gd name="connsiteY27" fmla="*/ 572756 h 1095270"/>
              <a:gd name="connsiteX28" fmla="*/ 321548 w 1758462"/>
              <a:gd name="connsiteY28" fmla="*/ 512466 h 1095270"/>
              <a:gd name="connsiteX29" fmla="*/ 281354 w 1758462"/>
              <a:gd name="connsiteY29" fmla="*/ 422031 h 1095270"/>
              <a:gd name="connsiteX30" fmla="*/ 251209 w 1758462"/>
              <a:gd name="connsiteY30" fmla="*/ 361740 h 1095270"/>
              <a:gd name="connsiteX31" fmla="*/ 241161 w 1758462"/>
              <a:gd name="connsiteY31" fmla="*/ 331595 h 1095270"/>
              <a:gd name="connsiteX32" fmla="*/ 150726 w 1758462"/>
              <a:gd name="connsiteY32" fmla="*/ 251209 h 1095270"/>
              <a:gd name="connsiteX33" fmla="*/ 120581 w 1758462"/>
              <a:gd name="connsiteY33" fmla="*/ 221063 h 1095270"/>
              <a:gd name="connsiteX34" fmla="*/ 60290 w 1758462"/>
              <a:gd name="connsiteY34" fmla="*/ 170822 h 1095270"/>
              <a:gd name="connsiteX35" fmla="*/ 40194 w 1758462"/>
              <a:gd name="connsiteY35" fmla="*/ 100483 h 1095270"/>
              <a:gd name="connsiteX36" fmla="*/ 30145 w 1758462"/>
              <a:gd name="connsiteY36" fmla="*/ 70338 h 1095270"/>
              <a:gd name="connsiteX37" fmla="*/ 20097 w 1758462"/>
              <a:gd name="connsiteY37" fmla="*/ 30145 h 1095270"/>
              <a:gd name="connsiteX38" fmla="*/ 0 w 1758462"/>
              <a:gd name="connsiteY38" fmla="*/ 0 h 10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58462" h="1095270">
                <a:moveTo>
                  <a:pt x="1758462" y="1095270"/>
                </a:moveTo>
                <a:cubicBezTo>
                  <a:pt x="1735426" y="1066475"/>
                  <a:pt x="1722204" y="1039538"/>
                  <a:pt x="1688123" y="1024932"/>
                </a:cubicBezTo>
                <a:cubicBezTo>
                  <a:pt x="1675430" y="1019492"/>
                  <a:pt x="1661328" y="1018233"/>
                  <a:pt x="1647930" y="1014883"/>
                </a:cubicBezTo>
                <a:lnTo>
                  <a:pt x="1587640" y="974690"/>
                </a:lnTo>
                <a:lnTo>
                  <a:pt x="1557495" y="954593"/>
                </a:lnTo>
                <a:cubicBezTo>
                  <a:pt x="1552020" y="938169"/>
                  <a:pt x="1543752" y="904554"/>
                  <a:pt x="1527350" y="894303"/>
                </a:cubicBezTo>
                <a:cubicBezTo>
                  <a:pt x="1509386" y="883075"/>
                  <a:pt x="1487157" y="880905"/>
                  <a:pt x="1467060" y="874206"/>
                </a:cubicBezTo>
                <a:lnTo>
                  <a:pt x="1436915" y="864158"/>
                </a:lnTo>
                <a:cubicBezTo>
                  <a:pt x="1367811" y="818090"/>
                  <a:pt x="1399538" y="831603"/>
                  <a:pt x="1346479" y="813916"/>
                </a:cubicBezTo>
                <a:cubicBezTo>
                  <a:pt x="1339780" y="823964"/>
                  <a:pt x="1330202" y="832604"/>
                  <a:pt x="1326383" y="844061"/>
                </a:cubicBezTo>
                <a:cubicBezTo>
                  <a:pt x="1304503" y="909700"/>
                  <a:pt x="1339122" y="919542"/>
                  <a:pt x="1286189" y="884255"/>
                </a:cubicBezTo>
                <a:cubicBezTo>
                  <a:pt x="1279490" y="874207"/>
                  <a:pt x="1270998" y="865146"/>
                  <a:pt x="1266093" y="854110"/>
                </a:cubicBezTo>
                <a:cubicBezTo>
                  <a:pt x="1266083" y="854086"/>
                  <a:pt x="1240976" y="778758"/>
                  <a:pt x="1235948" y="763674"/>
                </a:cubicBezTo>
                <a:lnTo>
                  <a:pt x="1215851" y="703384"/>
                </a:lnTo>
                <a:cubicBezTo>
                  <a:pt x="1212502" y="693336"/>
                  <a:pt x="1207880" y="683625"/>
                  <a:pt x="1205803" y="673239"/>
                </a:cubicBezTo>
                <a:cubicBezTo>
                  <a:pt x="1205303" y="670740"/>
                  <a:pt x="1193944" y="603149"/>
                  <a:pt x="1185706" y="592852"/>
                </a:cubicBezTo>
                <a:cubicBezTo>
                  <a:pt x="1166511" y="568858"/>
                  <a:pt x="1149684" y="574841"/>
                  <a:pt x="1125416" y="562707"/>
                </a:cubicBezTo>
                <a:cubicBezTo>
                  <a:pt x="1114614" y="557306"/>
                  <a:pt x="1107214" y="544402"/>
                  <a:pt x="1095271" y="542611"/>
                </a:cubicBezTo>
                <a:cubicBezTo>
                  <a:pt x="1038863" y="534150"/>
                  <a:pt x="981390" y="535912"/>
                  <a:pt x="924449" y="532562"/>
                </a:cubicBezTo>
                <a:cubicBezTo>
                  <a:pt x="890820" y="510144"/>
                  <a:pt x="851672" y="474711"/>
                  <a:pt x="803868" y="522514"/>
                </a:cubicBezTo>
                <a:cubicBezTo>
                  <a:pt x="782421" y="543961"/>
                  <a:pt x="801176" y="583524"/>
                  <a:pt x="793820" y="612949"/>
                </a:cubicBezTo>
                <a:cubicBezTo>
                  <a:pt x="790891" y="624665"/>
                  <a:pt x="782262" y="634555"/>
                  <a:pt x="773723" y="643094"/>
                </a:cubicBezTo>
                <a:cubicBezTo>
                  <a:pt x="754243" y="662574"/>
                  <a:pt x="737952" y="665066"/>
                  <a:pt x="713433" y="673239"/>
                </a:cubicBezTo>
                <a:cubicBezTo>
                  <a:pt x="666541" y="669890"/>
                  <a:pt x="619052" y="671361"/>
                  <a:pt x="572756" y="663191"/>
                </a:cubicBezTo>
                <a:cubicBezTo>
                  <a:pt x="560863" y="661092"/>
                  <a:pt x="553096" y="649086"/>
                  <a:pt x="542611" y="643094"/>
                </a:cubicBezTo>
                <a:cubicBezTo>
                  <a:pt x="529606" y="635662"/>
                  <a:pt x="515423" y="630430"/>
                  <a:pt x="502418" y="622998"/>
                </a:cubicBezTo>
                <a:cubicBezTo>
                  <a:pt x="491933" y="617006"/>
                  <a:pt x="483309" y="607806"/>
                  <a:pt x="472273" y="602901"/>
                </a:cubicBezTo>
                <a:cubicBezTo>
                  <a:pt x="440816" y="588920"/>
                  <a:pt x="405196" y="581107"/>
                  <a:pt x="371789" y="572756"/>
                </a:cubicBezTo>
                <a:cubicBezTo>
                  <a:pt x="352857" y="553824"/>
                  <a:pt x="332740" y="537649"/>
                  <a:pt x="321548" y="512466"/>
                </a:cubicBezTo>
                <a:cubicBezTo>
                  <a:pt x="273720" y="404851"/>
                  <a:pt x="326834" y="490250"/>
                  <a:pt x="281354" y="422031"/>
                </a:cubicBezTo>
                <a:cubicBezTo>
                  <a:pt x="256099" y="346261"/>
                  <a:pt x="290166" y="439654"/>
                  <a:pt x="251209" y="361740"/>
                </a:cubicBezTo>
                <a:cubicBezTo>
                  <a:pt x="246472" y="352266"/>
                  <a:pt x="247664" y="339956"/>
                  <a:pt x="241161" y="331595"/>
                </a:cubicBezTo>
                <a:cubicBezTo>
                  <a:pt x="169155" y="239015"/>
                  <a:pt x="205869" y="297162"/>
                  <a:pt x="150726" y="251209"/>
                </a:cubicBezTo>
                <a:cubicBezTo>
                  <a:pt x="139809" y="242111"/>
                  <a:pt x="131498" y="230160"/>
                  <a:pt x="120581" y="221063"/>
                </a:cubicBezTo>
                <a:cubicBezTo>
                  <a:pt x="36634" y="151108"/>
                  <a:pt x="148368" y="258900"/>
                  <a:pt x="60290" y="170822"/>
                </a:cubicBezTo>
                <a:cubicBezTo>
                  <a:pt x="36192" y="98525"/>
                  <a:pt x="65436" y="188831"/>
                  <a:pt x="40194" y="100483"/>
                </a:cubicBezTo>
                <a:cubicBezTo>
                  <a:pt x="37284" y="90299"/>
                  <a:pt x="33055" y="80522"/>
                  <a:pt x="30145" y="70338"/>
                </a:cubicBezTo>
                <a:cubicBezTo>
                  <a:pt x="26351" y="57059"/>
                  <a:pt x="25537" y="42838"/>
                  <a:pt x="20097" y="30145"/>
                </a:cubicBezTo>
                <a:cubicBezTo>
                  <a:pt x="15340" y="19045"/>
                  <a:pt x="0" y="0"/>
                  <a:pt x="0" y="0"/>
                </a:cubicBezTo>
              </a:path>
            </a:pathLst>
          </a:custGeom>
          <a:noFill/>
          <a:ln w="28575">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15" name="Group 14"/>
          <p:cNvGrpSpPr/>
          <p:nvPr/>
        </p:nvGrpSpPr>
        <p:grpSpPr>
          <a:xfrm>
            <a:off x="109701" y="3529636"/>
            <a:ext cx="2986025" cy="2379592"/>
            <a:chOff x="-451092" y="3107935"/>
            <a:chExt cx="2986025" cy="2379592"/>
          </a:xfrm>
        </p:grpSpPr>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092" y="3107935"/>
              <a:ext cx="2986025" cy="2379592"/>
            </a:xfrm>
            <a:prstGeom prst="rect">
              <a:avLst/>
            </a:prstGeom>
          </p:spPr>
        </p:pic>
        <p:sp>
          <p:nvSpPr>
            <p:cNvPr id="11" name="Oval 10"/>
            <p:cNvSpPr/>
            <p:nvPr/>
          </p:nvSpPr>
          <p:spPr>
            <a:xfrm rot="2492406">
              <a:off x="1180598" y="4766060"/>
              <a:ext cx="192945" cy="87667"/>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solidFill>
                  <a:schemeClr val="tx1"/>
                </a:solidFill>
              </a:endParaRPr>
            </a:p>
          </p:txBody>
        </p:sp>
      </p:grpSp>
    </p:spTree>
    <p:extLst>
      <p:ext uri="{BB962C8B-B14F-4D97-AF65-F5344CB8AC3E}">
        <p14:creationId xmlns:p14="http://schemas.microsoft.com/office/powerpoint/2010/main" val="41836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98323" y="666371"/>
            <a:ext cx="8747894" cy="6137389"/>
            <a:chOff x="98323" y="666370"/>
            <a:chExt cx="8747894" cy="6137387"/>
          </a:xfrm>
        </p:grpSpPr>
        <p:grpSp>
          <p:nvGrpSpPr>
            <p:cNvPr id="17" name="Group 16"/>
            <p:cNvGrpSpPr/>
            <p:nvPr/>
          </p:nvGrpSpPr>
          <p:grpSpPr>
            <a:xfrm>
              <a:off x="4766346" y="4327897"/>
              <a:ext cx="4079871" cy="2475860"/>
              <a:chOff x="358775" y="4000500"/>
              <a:chExt cx="4235450" cy="2825832"/>
            </a:xfrm>
          </p:grpSpPr>
          <p:pic>
            <p:nvPicPr>
              <p:cNvPr id="18" name="Picture 13" descr="freshwaterCatfish"/>
              <p:cNvPicPr>
                <a:picLocks noChangeAspect="1" noChangeArrowheads="1"/>
              </p:cNvPicPr>
              <p:nvPr/>
            </p:nvPicPr>
            <p:blipFill>
              <a:blip r:embed="rId2" cstate="screen"/>
              <a:srcRect/>
              <a:stretch>
                <a:fillRect/>
              </a:stretch>
            </p:blipFill>
            <p:spPr bwMode="auto">
              <a:xfrm>
                <a:off x="358775" y="4000500"/>
                <a:ext cx="4235450" cy="2814638"/>
              </a:xfrm>
              <a:prstGeom prst="rect">
                <a:avLst/>
              </a:prstGeom>
              <a:noFill/>
              <a:ln w="9525">
                <a:noFill/>
                <a:miter lim="800000"/>
                <a:headEnd/>
                <a:tailEnd/>
              </a:ln>
            </p:spPr>
          </p:pic>
          <p:sp>
            <p:nvSpPr>
              <p:cNvPr id="19" name="TextBox 18"/>
              <p:cNvSpPr txBox="1"/>
              <p:nvPr/>
            </p:nvSpPr>
            <p:spPr>
              <a:xfrm>
                <a:off x="3436412" y="6369665"/>
                <a:ext cx="1093667" cy="456667"/>
              </a:xfrm>
              <a:prstGeom prst="rect">
                <a:avLst/>
              </a:prstGeom>
              <a:noFill/>
            </p:spPr>
            <p:txBody>
              <a:bodyPr wrap="none" rtlCol="0">
                <a:spAutoFit/>
              </a:bodyPr>
              <a:lstStyle/>
              <a:p>
                <a:r>
                  <a:rPr lang="en-US" sz="2000" b="1" dirty="0" smtClean="0">
                    <a:solidFill>
                      <a:prstClr val="white"/>
                    </a:solidFill>
                    <a:latin typeface="Arial"/>
                  </a:rPr>
                  <a:t>Catfish</a:t>
                </a:r>
                <a:endParaRPr lang="en-AU" sz="2000" b="1" dirty="0">
                  <a:solidFill>
                    <a:prstClr val="white"/>
                  </a:solidFill>
                  <a:latin typeface="Arial"/>
                </a:endParaRPr>
              </a:p>
            </p:txBody>
          </p:sp>
        </p:grpSp>
        <p:grpSp>
          <p:nvGrpSpPr>
            <p:cNvPr id="20" name="Group 19"/>
            <p:cNvGrpSpPr/>
            <p:nvPr/>
          </p:nvGrpSpPr>
          <p:grpSpPr>
            <a:xfrm>
              <a:off x="98323" y="4327897"/>
              <a:ext cx="4187375" cy="2466052"/>
              <a:chOff x="0" y="3848100"/>
              <a:chExt cx="4187375" cy="2230639"/>
            </a:xfrm>
          </p:grpSpPr>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848100"/>
                <a:ext cx="4187375" cy="2230639"/>
              </a:xfrm>
              <a:prstGeom prst="rect">
                <a:avLst/>
              </a:prstGeom>
            </p:spPr>
          </p:pic>
          <p:sp>
            <p:nvSpPr>
              <p:cNvPr id="22" name="TextBox 21"/>
              <p:cNvSpPr txBox="1"/>
              <p:nvPr/>
            </p:nvSpPr>
            <p:spPr>
              <a:xfrm>
                <a:off x="2535961" y="5678629"/>
                <a:ext cx="1651414" cy="361915"/>
              </a:xfrm>
              <a:prstGeom prst="rect">
                <a:avLst/>
              </a:prstGeom>
              <a:noFill/>
            </p:spPr>
            <p:txBody>
              <a:bodyPr wrap="none" rtlCol="0">
                <a:spAutoFit/>
              </a:bodyPr>
              <a:lstStyle/>
              <a:p>
                <a:r>
                  <a:rPr lang="en-US" sz="2000" b="1" dirty="0" smtClean="0">
                    <a:solidFill>
                      <a:prstClr val="white"/>
                    </a:solidFill>
                    <a:latin typeface="Arial"/>
                  </a:rPr>
                  <a:t>Silver perch</a:t>
                </a:r>
                <a:endParaRPr lang="en-AU" sz="2000" b="1" dirty="0">
                  <a:solidFill>
                    <a:prstClr val="white"/>
                  </a:solidFill>
                  <a:latin typeface="Arial"/>
                </a:endParaRPr>
              </a:p>
            </p:txBody>
          </p:sp>
        </p:grpSp>
        <p:grpSp>
          <p:nvGrpSpPr>
            <p:cNvPr id="16" name="Group 15"/>
            <p:cNvGrpSpPr/>
            <p:nvPr/>
          </p:nvGrpSpPr>
          <p:grpSpPr>
            <a:xfrm>
              <a:off x="4766345" y="883615"/>
              <a:ext cx="3847153" cy="2887941"/>
              <a:chOff x="4766345" y="883615"/>
              <a:chExt cx="3847153" cy="2887941"/>
            </a:xfrm>
          </p:grpSpPr>
          <p:pic>
            <p:nvPicPr>
              <p:cNvPr id="23" name="Picture 2" descr="C:\Multimedia\Photos and maps\Fauna\Yellow Belly Reach3a_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6345" y="883615"/>
                <a:ext cx="3847153" cy="288794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893571" y="3330272"/>
                <a:ext cx="1837362" cy="400110"/>
              </a:xfrm>
              <a:prstGeom prst="rect">
                <a:avLst/>
              </a:prstGeom>
              <a:noFill/>
            </p:spPr>
            <p:txBody>
              <a:bodyPr wrap="none" rtlCol="0">
                <a:spAutoFit/>
              </a:bodyPr>
              <a:lstStyle/>
              <a:p>
                <a:r>
                  <a:rPr lang="en-US" sz="2000" b="1" dirty="0" smtClean="0">
                    <a:solidFill>
                      <a:prstClr val="white"/>
                    </a:solidFill>
                    <a:latin typeface="Arial"/>
                  </a:rPr>
                  <a:t>Golden perch</a:t>
                </a:r>
                <a:endParaRPr lang="en-AU" sz="2000" b="1" dirty="0">
                  <a:solidFill>
                    <a:prstClr val="white"/>
                  </a:solidFill>
                  <a:latin typeface="Arial"/>
                </a:endParaRPr>
              </a:p>
            </p:txBody>
          </p:sp>
        </p:grpSp>
        <p:grpSp>
          <p:nvGrpSpPr>
            <p:cNvPr id="24" name="Group 23"/>
            <p:cNvGrpSpPr/>
            <p:nvPr/>
          </p:nvGrpSpPr>
          <p:grpSpPr>
            <a:xfrm>
              <a:off x="98324" y="666370"/>
              <a:ext cx="4425956" cy="3339857"/>
              <a:chOff x="98324" y="666370"/>
              <a:chExt cx="4425956" cy="3339857"/>
            </a:xfrm>
          </p:grpSpPr>
          <p:pic>
            <p:nvPicPr>
              <p:cNvPr id="1027" name="Picture 3" descr="C:\Multimedia\Photos and maps\Fauna\Cod Reach3a_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324" y="666370"/>
                <a:ext cx="4425956" cy="332243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567199" y="3606117"/>
                <a:ext cx="1566454" cy="400110"/>
              </a:xfrm>
              <a:prstGeom prst="rect">
                <a:avLst/>
              </a:prstGeom>
              <a:noFill/>
            </p:spPr>
            <p:txBody>
              <a:bodyPr wrap="none" rtlCol="0">
                <a:spAutoFit/>
              </a:bodyPr>
              <a:lstStyle/>
              <a:p>
                <a:r>
                  <a:rPr lang="en-US" sz="2000" b="1" dirty="0" smtClean="0">
                    <a:solidFill>
                      <a:prstClr val="white"/>
                    </a:solidFill>
                    <a:latin typeface="Arial"/>
                  </a:rPr>
                  <a:t>Murray cod</a:t>
                </a:r>
                <a:endParaRPr lang="en-AU" sz="2000" b="1" dirty="0">
                  <a:solidFill>
                    <a:prstClr val="white"/>
                  </a:solidFill>
                  <a:latin typeface="Arial"/>
                </a:endParaRPr>
              </a:p>
            </p:txBody>
          </p:sp>
        </p:grpSp>
      </p:grpSp>
    </p:spTree>
    <p:extLst>
      <p:ext uri="{BB962C8B-B14F-4D97-AF65-F5344CB8AC3E}">
        <p14:creationId xmlns:p14="http://schemas.microsoft.com/office/powerpoint/2010/main" val="48398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68" y="2"/>
            <a:ext cx="7886700" cy="1035049"/>
          </a:xfrm>
        </p:spPr>
        <p:txBody>
          <a:bodyPr>
            <a:normAutofit/>
          </a:bodyPr>
          <a:lstStyle/>
          <a:p>
            <a:r>
              <a:rPr lang="en-US" sz="4000" dirty="0" smtClean="0"/>
              <a:t>Why has it changed?</a:t>
            </a:r>
            <a:endParaRPr lang="en-AU" sz="4000" dirty="0"/>
          </a:p>
        </p:txBody>
      </p:sp>
      <p:sp>
        <p:nvSpPr>
          <p:cNvPr id="3" name="Content Placeholder 2"/>
          <p:cNvSpPr>
            <a:spLocks noGrp="1"/>
          </p:cNvSpPr>
          <p:nvPr>
            <p:ph idx="1"/>
          </p:nvPr>
        </p:nvSpPr>
        <p:spPr>
          <a:xfrm>
            <a:off x="390060" y="959575"/>
            <a:ext cx="4280360" cy="3760199"/>
          </a:xfrm>
        </p:spPr>
        <p:txBody>
          <a:bodyPr>
            <a:normAutofit/>
          </a:bodyPr>
          <a:lstStyle/>
          <a:p>
            <a:r>
              <a:rPr lang="en-US" dirty="0" smtClean="0"/>
              <a:t>System heavily modified</a:t>
            </a:r>
          </a:p>
          <a:p>
            <a:pPr lvl="1"/>
            <a:r>
              <a:rPr lang="en-US" dirty="0" err="1" smtClean="0"/>
              <a:t>Channelisation</a:t>
            </a:r>
            <a:endParaRPr lang="en-US" dirty="0" smtClean="0"/>
          </a:p>
          <a:p>
            <a:pPr lvl="1"/>
            <a:r>
              <a:rPr lang="en-US" dirty="0" smtClean="0"/>
              <a:t>De-snagging, clearing</a:t>
            </a:r>
          </a:p>
          <a:p>
            <a:pPr lvl="1"/>
            <a:r>
              <a:rPr lang="en-US" dirty="0" smtClean="0"/>
              <a:t>Obstructions</a:t>
            </a:r>
          </a:p>
          <a:p>
            <a:pPr lvl="1"/>
            <a:r>
              <a:rPr lang="en-US" dirty="0" smtClean="0"/>
              <a:t>Water regime</a:t>
            </a:r>
          </a:p>
          <a:p>
            <a:r>
              <a:rPr lang="en-US" dirty="0"/>
              <a:t>10% of pre-settlement populations</a:t>
            </a:r>
          </a:p>
          <a:p>
            <a:endParaRPr lang="en-US" dirty="0" smtClean="0"/>
          </a:p>
        </p:txBody>
      </p:sp>
      <p:grpSp>
        <p:nvGrpSpPr>
          <p:cNvPr id="7" name="Group 6"/>
          <p:cNvGrpSpPr/>
          <p:nvPr/>
        </p:nvGrpSpPr>
        <p:grpSpPr>
          <a:xfrm>
            <a:off x="4670424" y="151577"/>
            <a:ext cx="4473577" cy="2846339"/>
            <a:chOff x="4670420" y="151576"/>
            <a:chExt cx="4473577" cy="2846338"/>
          </a:xfrm>
        </p:grpSpPr>
        <p:pic>
          <p:nvPicPr>
            <p:cNvPr id="12" name="Picture 11" descr="D:\Photo No 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0420" y="151576"/>
              <a:ext cx="4473577" cy="28463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920880" y="2690137"/>
              <a:ext cx="1972656" cy="307777"/>
            </a:xfrm>
            <a:prstGeom prst="rect">
              <a:avLst/>
            </a:prstGeom>
            <a:solidFill>
              <a:schemeClr val="bg1"/>
            </a:solidFill>
            <a:ln>
              <a:noFill/>
            </a:ln>
          </p:spPr>
          <p:txBody>
            <a:bodyPr wrap="none" rtlCol="0">
              <a:spAutoFit/>
            </a:bodyPr>
            <a:lstStyle/>
            <a:p>
              <a:r>
                <a:rPr lang="en-US" sz="1400" dirty="0" smtClean="0"/>
                <a:t>Pyramid Ck pre dredging</a:t>
              </a:r>
              <a:endParaRPr lang="en-AU" sz="1400" dirty="0"/>
            </a:p>
          </p:txBody>
        </p:sp>
      </p:grpSp>
      <p:grpSp>
        <p:nvGrpSpPr>
          <p:cNvPr id="5" name="Group 4"/>
          <p:cNvGrpSpPr>
            <a:grpSpLocks noChangeAspect="1"/>
          </p:cNvGrpSpPr>
          <p:nvPr/>
        </p:nvGrpSpPr>
        <p:grpSpPr>
          <a:xfrm>
            <a:off x="253997" y="3986026"/>
            <a:ext cx="2835348" cy="2802684"/>
            <a:chOff x="272534" y="3386981"/>
            <a:chExt cx="3364680" cy="3325918"/>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2534" y="3386981"/>
              <a:ext cx="3364680" cy="332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0755" y="3622564"/>
              <a:ext cx="2932379" cy="365236"/>
            </a:xfrm>
            <a:prstGeom prst="rect">
              <a:avLst/>
            </a:prstGeom>
            <a:noFill/>
          </p:spPr>
          <p:txBody>
            <a:bodyPr wrap="square" rtlCol="0">
              <a:spAutoFit/>
            </a:bodyPr>
            <a:lstStyle/>
            <a:p>
              <a:pPr algn="ctr"/>
              <a:r>
                <a:rPr lang="en-US" sz="1400" b="1" dirty="0" smtClean="0">
                  <a:solidFill>
                    <a:schemeClr val="bg1"/>
                  </a:solidFill>
                </a:rPr>
                <a:t>Dredging in Pyramid Ck, 1968</a:t>
              </a:r>
              <a:endParaRPr lang="en-AU" sz="1400" b="1" dirty="0">
                <a:solidFill>
                  <a:schemeClr val="bg1"/>
                </a:solidFill>
              </a:endParaRPr>
            </a:p>
          </p:txBody>
        </p:sp>
      </p:grpSp>
      <p:grpSp>
        <p:nvGrpSpPr>
          <p:cNvPr id="18" name="Group 17"/>
          <p:cNvGrpSpPr/>
          <p:nvPr/>
        </p:nvGrpSpPr>
        <p:grpSpPr>
          <a:xfrm>
            <a:off x="4797263" y="3376299"/>
            <a:ext cx="4219897" cy="3208164"/>
            <a:chOff x="4924103" y="3376297"/>
            <a:chExt cx="4219897" cy="3208164"/>
          </a:xfrm>
        </p:grpSpPr>
        <p:pic>
          <p:nvPicPr>
            <p:cNvPr id="19" name="Picture 1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24103" y="3376297"/>
              <a:ext cx="4219897" cy="3164924"/>
            </a:xfrm>
            <a:prstGeom prst="rect">
              <a:avLst/>
            </a:prstGeom>
            <a:ln>
              <a:solidFill>
                <a:schemeClr val="tx1"/>
              </a:solidFill>
            </a:ln>
          </p:spPr>
        </p:pic>
        <p:sp>
          <p:nvSpPr>
            <p:cNvPr id="20" name="TextBox 19"/>
            <p:cNvSpPr txBox="1"/>
            <p:nvPr/>
          </p:nvSpPr>
          <p:spPr>
            <a:xfrm>
              <a:off x="6091687" y="6276684"/>
              <a:ext cx="1827249" cy="307777"/>
            </a:xfrm>
            <a:prstGeom prst="rect">
              <a:avLst/>
            </a:prstGeom>
            <a:noFill/>
          </p:spPr>
          <p:txBody>
            <a:bodyPr wrap="square" rtlCol="0">
              <a:spAutoFit/>
            </a:bodyPr>
            <a:lstStyle/>
            <a:p>
              <a:pPr algn="ctr"/>
              <a:r>
                <a:rPr lang="en-US" sz="1400" b="1" dirty="0" smtClean="0">
                  <a:solidFill>
                    <a:schemeClr val="bg1"/>
                  </a:solidFill>
                </a:rPr>
                <a:t>Pyramid Ck, 2017</a:t>
              </a:r>
              <a:endParaRPr lang="en-AU" sz="1400" b="1" dirty="0">
                <a:solidFill>
                  <a:schemeClr val="bg1"/>
                </a:solidFill>
              </a:endParaRPr>
            </a:p>
          </p:txBody>
        </p:sp>
      </p:grpSp>
    </p:spTree>
    <p:extLst>
      <p:ext uri="{BB962C8B-B14F-4D97-AF65-F5344CB8AC3E}">
        <p14:creationId xmlns:p14="http://schemas.microsoft.com/office/powerpoint/2010/main" val="110945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899883243"/>
              </p:ext>
            </p:extLst>
          </p:nvPr>
        </p:nvGraphicFramePr>
        <p:xfrm>
          <a:off x="1469572" y="3200400"/>
          <a:ext cx="5769428"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74172" y="333373"/>
            <a:ext cx="8817428" cy="1520827"/>
          </a:xfrm>
        </p:spPr>
        <p:txBody>
          <a:bodyPr anchor="t" anchorCtr="0">
            <a:normAutofit fontScale="90000"/>
          </a:bodyPr>
          <a:lstStyle/>
          <a:p>
            <a:r>
              <a:rPr lang="en-US" dirty="0" smtClean="0"/>
              <a:t>Native Fish Recovery Plan – </a:t>
            </a:r>
            <a:br>
              <a:rPr lang="en-US" dirty="0" smtClean="0"/>
            </a:br>
            <a:r>
              <a:rPr lang="en-US" sz="3100" b="0" dirty="0" err="1" smtClean="0"/>
              <a:t>Gunbower</a:t>
            </a:r>
            <a:r>
              <a:rPr lang="en-US" sz="3100" b="0" dirty="0" smtClean="0"/>
              <a:t> Creek, Pyramid Creek &amp; lower Loddon River</a:t>
            </a:r>
            <a:r>
              <a:rPr lang="en-US" sz="3100" dirty="0" smtClean="0"/>
              <a:t/>
            </a:r>
            <a:br>
              <a:rPr lang="en-US" sz="3100" dirty="0" smtClean="0"/>
            </a:br>
            <a:endParaRPr lang="en-AU" sz="3100" i="1" dirty="0"/>
          </a:p>
        </p:txBody>
      </p:sp>
      <p:sp>
        <p:nvSpPr>
          <p:cNvPr id="3" name="Content Placeholder 2"/>
          <p:cNvSpPr>
            <a:spLocks noGrp="1"/>
          </p:cNvSpPr>
          <p:nvPr>
            <p:ph idx="1"/>
          </p:nvPr>
        </p:nvSpPr>
        <p:spPr>
          <a:xfrm>
            <a:off x="446209" y="1875700"/>
            <a:ext cx="8418395" cy="878387"/>
          </a:xfrm>
        </p:spPr>
        <p:txBody>
          <a:bodyPr>
            <a:normAutofit/>
          </a:bodyPr>
          <a:lstStyle/>
          <a:p>
            <a:pPr marL="0" indent="0">
              <a:buNone/>
            </a:pPr>
            <a:r>
              <a:rPr lang="en-US" i="1" dirty="0" smtClean="0"/>
              <a:t>Addressing three essential ingredients for healthy native fish populations</a:t>
            </a:r>
            <a:endParaRPr lang="en-US" dirty="0" smtClean="0"/>
          </a:p>
          <a:p>
            <a:endParaRPr lang="en-AU" dirty="0"/>
          </a:p>
        </p:txBody>
      </p:sp>
      <p:pic>
        <p:nvPicPr>
          <p:cNvPr id="1026" name="Picture 2" descr="\\nccma\dam\assets\Corporate\Riverbank\murray cod .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0518" y="4069613"/>
            <a:ext cx="1643743" cy="119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26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64" y="1"/>
            <a:ext cx="7886700" cy="1068000"/>
          </a:xfrm>
        </p:spPr>
        <p:txBody>
          <a:bodyPr/>
          <a:lstStyle/>
          <a:p>
            <a:r>
              <a:rPr lang="en-US" dirty="0" smtClean="0"/>
              <a:t>Habitat</a:t>
            </a:r>
            <a:endParaRPr lang="en-AU" dirty="0"/>
          </a:p>
        </p:txBody>
      </p:sp>
      <p:grpSp>
        <p:nvGrpSpPr>
          <p:cNvPr id="14" name="Group 13"/>
          <p:cNvGrpSpPr/>
          <p:nvPr/>
        </p:nvGrpSpPr>
        <p:grpSpPr>
          <a:xfrm>
            <a:off x="5310784" y="223338"/>
            <a:ext cx="2888923" cy="3519487"/>
            <a:chOff x="6137602" y="0"/>
            <a:chExt cx="2888923" cy="3519487"/>
          </a:xfrm>
        </p:grpSpPr>
        <p:pic>
          <p:nvPicPr>
            <p:cNvPr id="3075" name="Picture 3" descr="R:\Sharing\Peter Rose\Pyramid Creek Resnagging\20170215_11365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5822320" y="315282"/>
              <a:ext cx="3519487" cy="28889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979991" y="3094084"/>
              <a:ext cx="1135247" cy="369332"/>
            </a:xfrm>
            <a:prstGeom prst="rect">
              <a:avLst/>
            </a:prstGeom>
            <a:noFill/>
          </p:spPr>
          <p:txBody>
            <a:bodyPr wrap="none" rtlCol="0">
              <a:spAutoFit/>
            </a:bodyPr>
            <a:lstStyle/>
            <a:p>
              <a:r>
                <a:rPr lang="en-US" b="1" dirty="0" smtClean="0">
                  <a:solidFill>
                    <a:schemeClr val="bg1"/>
                  </a:solidFill>
                </a:rPr>
                <a:t>Snag piles</a:t>
              </a:r>
              <a:endParaRPr lang="en-AU" b="1" dirty="0">
                <a:solidFill>
                  <a:schemeClr val="bg1"/>
                </a:solidFill>
              </a:endParaRPr>
            </a:p>
          </p:txBody>
        </p:sp>
      </p:grpSp>
      <p:grpSp>
        <p:nvGrpSpPr>
          <p:cNvPr id="15" name="Group 14"/>
          <p:cNvGrpSpPr/>
          <p:nvPr/>
        </p:nvGrpSpPr>
        <p:grpSpPr>
          <a:xfrm>
            <a:off x="313762" y="792953"/>
            <a:ext cx="4018752" cy="3074431"/>
            <a:chOff x="4742438" y="3670796"/>
            <a:chExt cx="4284076" cy="3187204"/>
          </a:xfrm>
        </p:grpSpPr>
        <p:pic>
          <p:nvPicPr>
            <p:cNvPr id="1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42438" y="3670796"/>
              <a:ext cx="4284076" cy="31872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288888" y="6375895"/>
              <a:ext cx="2737626" cy="382879"/>
            </a:xfrm>
            <a:prstGeom prst="rect">
              <a:avLst/>
            </a:prstGeom>
            <a:noFill/>
          </p:spPr>
          <p:txBody>
            <a:bodyPr wrap="square" rtlCol="0">
              <a:spAutoFit/>
            </a:bodyPr>
            <a:lstStyle/>
            <a:p>
              <a:r>
                <a:rPr lang="en-US" b="1" dirty="0" smtClean="0">
                  <a:solidFill>
                    <a:schemeClr val="bg1"/>
                  </a:solidFill>
                </a:rPr>
                <a:t>Fencing and revegetation</a:t>
              </a:r>
              <a:endParaRPr lang="en-AU" b="1" dirty="0">
                <a:solidFill>
                  <a:schemeClr val="bg1"/>
                </a:solidFill>
              </a:endParaRPr>
            </a:p>
          </p:txBody>
        </p:sp>
      </p:grpSp>
      <p:pic>
        <p:nvPicPr>
          <p:cNvPr id="2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55804" y="3980159"/>
            <a:ext cx="4153543" cy="2777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964950" y="6384637"/>
            <a:ext cx="1319977" cy="369332"/>
          </a:xfrm>
          <a:prstGeom prst="rect">
            <a:avLst/>
          </a:prstGeom>
          <a:noFill/>
        </p:spPr>
        <p:txBody>
          <a:bodyPr wrap="none" rtlCol="0">
            <a:spAutoFit/>
          </a:bodyPr>
          <a:lstStyle/>
          <a:p>
            <a:r>
              <a:rPr lang="en-US" b="1" dirty="0" smtClean="0">
                <a:solidFill>
                  <a:schemeClr val="bg1"/>
                </a:solidFill>
              </a:rPr>
              <a:t>Fish ‘hotels’</a:t>
            </a:r>
            <a:endParaRPr lang="en-AU" b="1" dirty="0">
              <a:solidFill>
                <a:schemeClr val="bg1"/>
              </a:solidFill>
            </a:endParaRPr>
          </a:p>
        </p:txBody>
      </p:sp>
    </p:spTree>
    <p:extLst>
      <p:ext uri="{BB962C8B-B14F-4D97-AF65-F5344CB8AC3E}">
        <p14:creationId xmlns:p14="http://schemas.microsoft.com/office/powerpoint/2010/main" val="116046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1370"/>
            <a:ext cx="9144000" cy="607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Multimedia\Photos and maps\Structures\00Box Creek Regulator 22 Apr 2015a.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15928" y="812097"/>
            <a:ext cx="3790207" cy="2846079"/>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4742" y="3771655"/>
            <a:ext cx="3835734" cy="2876800"/>
          </a:xfrm>
          <a:prstGeom prst="rect">
            <a:avLst/>
          </a:prstGeom>
          <a:ln>
            <a:solidFill>
              <a:schemeClr val="tx1"/>
            </a:solidFill>
          </a:ln>
        </p:spPr>
      </p:pic>
      <p:sp>
        <p:nvSpPr>
          <p:cNvPr id="5" name="Oval 4"/>
          <p:cNvSpPr/>
          <p:nvPr/>
        </p:nvSpPr>
        <p:spPr>
          <a:xfrm>
            <a:off x="3290706" y="4560261"/>
            <a:ext cx="588311" cy="13005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smtClean="0">
              <a:solidFill>
                <a:schemeClr val="tx1"/>
              </a:solidFill>
            </a:endParaRPr>
          </a:p>
        </p:txBody>
      </p:sp>
      <p:grpSp>
        <p:nvGrpSpPr>
          <p:cNvPr id="6" name="Group 5"/>
          <p:cNvGrpSpPr/>
          <p:nvPr/>
        </p:nvGrpSpPr>
        <p:grpSpPr>
          <a:xfrm>
            <a:off x="3879018" y="5210545"/>
            <a:ext cx="2627495" cy="1261067"/>
            <a:chOff x="3925679" y="5387387"/>
            <a:chExt cx="2627495" cy="1261068"/>
          </a:xfrm>
        </p:grpSpPr>
        <p:sp>
          <p:nvSpPr>
            <p:cNvPr id="7" name="TextBox 6"/>
            <p:cNvSpPr txBox="1"/>
            <p:nvPr/>
          </p:nvSpPr>
          <p:spPr>
            <a:xfrm>
              <a:off x="4660476" y="6279123"/>
              <a:ext cx="1892698" cy="369332"/>
            </a:xfrm>
            <a:prstGeom prst="rect">
              <a:avLst/>
            </a:prstGeom>
            <a:noFill/>
          </p:spPr>
          <p:txBody>
            <a:bodyPr wrap="none" rtlCol="0">
              <a:spAutoFit/>
            </a:bodyPr>
            <a:lstStyle/>
            <a:p>
              <a:r>
                <a:rPr lang="en-US" dirty="0" smtClean="0"/>
                <a:t>Fish lock structure</a:t>
              </a:r>
              <a:endParaRPr lang="en-AU" dirty="0"/>
            </a:p>
          </p:txBody>
        </p:sp>
        <p:cxnSp>
          <p:nvCxnSpPr>
            <p:cNvPr id="8" name="Elbow Connector 7"/>
            <p:cNvCxnSpPr>
              <a:stCxn id="7" idx="0"/>
              <a:endCxn id="5" idx="6"/>
            </p:cNvCxnSpPr>
            <p:nvPr/>
          </p:nvCxnSpPr>
          <p:spPr>
            <a:xfrm rot="16200000" flipV="1">
              <a:off x="4320385" y="4992681"/>
              <a:ext cx="891736" cy="1681147"/>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Oval 1"/>
          <p:cNvSpPr/>
          <p:nvPr/>
        </p:nvSpPr>
        <p:spPr>
          <a:xfrm>
            <a:off x="5560163" y="3311466"/>
            <a:ext cx="781644" cy="9203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2" name="Title 1"/>
          <p:cNvSpPr txBox="1">
            <a:spLocks/>
          </p:cNvSpPr>
          <p:nvPr/>
        </p:nvSpPr>
        <p:spPr>
          <a:xfrm>
            <a:off x="529870" y="76200"/>
            <a:ext cx="8084265" cy="8120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Connectivity &amp; movement</a:t>
            </a:r>
            <a:endParaRPr lang="en-AU" dirty="0"/>
          </a:p>
        </p:txBody>
      </p:sp>
    </p:spTree>
    <p:extLst>
      <p:ext uri="{BB962C8B-B14F-4D97-AF65-F5344CB8AC3E}">
        <p14:creationId xmlns:p14="http://schemas.microsoft.com/office/powerpoint/2010/main" val="150457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35" y="1"/>
            <a:ext cx="7886700" cy="1325563"/>
          </a:xfrm>
        </p:spPr>
        <p:txBody>
          <a:bodyPr/>
          <a:lstStyle/>
          <a:p>
            <a:r>
              <a:rPr lang="en-US" dirty="0" smtClean="0"/>
              <a:t>Flow</a:t>
            </a:r>
            <a:endParaRPr lang="en-AU" dirty="0"/>
          </a:p>
        </p:txBody>
      </p:sp>
      <p:sp>
        <p:nvSpPr>
          <p:cNvPr id="7" name="Content Placeholder 6"/>
          <p:cNvSpPr>
            <a:spLocks noGrp="1"/>
          </p:cNvSpPr>
          <p:nvPr>
            <p:ph idx="1"/>
          </p:nvPr>
        </p:nvSpPr>
        <p:spPr>
          <a:xfrm>
            <a:off x="196031" y="1107869"/>
            <a:ext cx="8011798" cy="4351339"/>
          </a:xfrm>
        </p:spPr>
        <p:txBody>
          <a:bodyPr/>
          <a:lstStyle/>
          <a:p>
            <a:r>
              <a:rPr lang="en-US" dirty="0" smtClean="0"/>
              <a:t>Environmental Water Management Plans (EWMPs)</a:t>
            </a:r>
          </a:p>
          <a:p>
            <a:pPr lvl="1"/>
            <a:r>
              <a:rPr lang="en-US" dirty="0" smtClean="0"/>
              <a:t>10 year planning horizon</a:t>
            </a:r>
          </a:p>
          <a:p>
            <a:pPr lvl="1"/>
            <a:r>
              <a:rPr lang="en-US" dirty="0" smtClean="0"/>
              <a:t>Inform annual planning</a:t>
            </a:r>
          </a:p>
          <a:p>
            <a:pPr lvl="1"/>
            <a:r>
              <a:rPr lang="en-US" dirty="0" smtClean="0"/>
              <a:t>Working within the irrigation system</a:t>
            </a:r>
            <a:endParaRPr lang="en-US" dirty="0"/>
          </a:p>
          <a:p>
            <a:pPr marL="457200" lvl="1" indent="0">
              <a:buNone/>
            </a:pPr>
            <a:endParaRPr lang="en-AU" dirty="0"/>
          </a:p>
        </p:txBody>
      </p:sp>
      <p:pic>
        <p:nvPicPr>
          <p:cNvPr id="1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58764" y="2801388"/>
            <a:ext cx="2742021" cy="39556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991149" y="2801385"/>
            <a:ext cx="2762102" cy="39556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6642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1">
              <a:shade val="50000"/>
            </a:schemeClr>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Meeting Document" ma:contentTypeID="0x01010072330C0793454641A91E063D3E825E924800104D27A630B83C4C8A3CE743B5EA5774" ma:contentTypeVersion="13" ma:contentTypeDescription="" ma:contentTypeScope="" ma:versionID="03fd73a31772d98e26baa6af57c29357">
  <xsd:schema xmlns:xsd="http://www.w3.org/2001/XMLSchema" xmlns:xs="http://www.w3.org/2001/XMLSchema" xmlns:p="http://schemas.microsoft.com/office/2006/metadata/properties" xmlns:ns2="0d88fa3c-98f1-4328-b056-af5632077f09" targetNamespace="http://schemas.microsoft.com/office/2006/metadata/properties" ma:root="true" ma:fieldsID="eda3771c65f2e0356d54905e121dac32" ns2:_="">
    <xsd:import namespace="0d88fa3c-98f1-4328-b056-af5632077f09"/>
    <xsd:element name="properties">
      <xsd:complexType>
        <xsd:sequence>
          <xsd:element name="documentManagement">
            <xsd:complexType>
              <xsd:all>
                <xsd:element ref="ns2:Meeting_x0020_Document_x0020_Category"/>
                <xsd:element ref="ns2:Document_x0020_Author" minOccurs="0"/>
                <xsd:element ref="ns2:_x0038_020ID" minOccurs="0"/>
                <xsd:element ref="ns2:_dlc_DocId" minOccurs="0"/>
                <xsd:element ref="ns2:_dlc_DocIdUrl" minOccurs="0"/>
                <xsd:element ref="ns2:_dlc_DocIdPersistId" minOccurs="0"/>
                <xsd:element ref="ns2:Project_x0020_Name" minOccurs="0"/>
                <xsd:element ref="ns2:Project_x0020_Number" minOccurs="0"/>
                <xsd:element ref="ns2:Financial_x0020_Year" minOccurs="0"/>
                <xsd:element ref="ns2:Sub_x0020_Project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88fa3c-98f1-4328-b056-af5632077f09" elementFormDefault="qualified">
    <xsd:import namespace="http://schemas.microsoft.com/office/2006/documentManagement/types"/>
    <xsd:import namespace="http://schemas.microsoft.com/office/infopath/2007/PartnerControls"/>
    <xsd:element name="Meeting_x0020_Document_x0020_Category" ma:index="1" ma:displayName="Meeting Type" ma:description="" ma:format="Dropdown" ma:internalName="Meeting_x0020_Document_x0020_Category" ma:readOnly="false">
      <xsd:simpleType>
        <xsd:restriction base="dms:Choice">
          <xsd:enumeration value="Action List"/>
          <xsd:enumeration value="Administration"/>
          <xsd:enumeration value="Agenda"/>
          <xsd:enumeration value="Decision Item"/>
          <xsd:enumeration value="Information Item"/>
          <xsd:enumeration value="Minutes"/>
          <xsd:enumeration value="Presentation"/>
        </xsd:restriction>
      </xsd:simpleType>
    </xsd:element>
    <xsd:element name="Document_x0020_Author" ma:index="2" nillable="true" ma:displayName="Document Author" ma:description="The author or signatory if different to the person saving document" ma:internalName="Document_x0020_Author">
      <xsd:simpleType>
        <xsd:restriction base="dms:Text">
          <xsd:maxLength value="255"/>
        </xsd:restriction>
      </xsd:simpleType>
    </xsd:element>
    <xsd:element name="_x0038_020ID" ma:index="3" nillable="true" ma:displayName="8020ID" ma:description="80-20 ID - Historical use only" ma:internalName="_x0038_020ID">
      <xsd:simpleType>
        <xsd:restriction base="dms:Text">
          <xsd:maxLength value="255"/>
        </xsd:restriction>
      </xsd:simpleType>
    </xsd:element>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Project_x0020_Name" ma:index="14" nillable="true" ma:displayName="Project Name" ma:description="" ma:internalName="Project_x0020_Name" ma:readOnly="false">
      <xsd:simpleType>
        <xsd:restriction base="dms:Text">
          <xsd:maxLength value="255"/>
        </xsd:restriction>
      </xsd:simpleType>
    </xsd:element>
    <xsd:element name="Project_x0020_Number" ma:index="15" nillable="true" ma:displayName="Project Number" ma:description="" ma:internalName="Project_x0020_Number" ma:readOnly="false">
      <xsd:simpleType>
        <xsd:restriction base="dms:Text">
          <xsd:maxLength value="255"/>
        </xsd:restriction>
      </xsd:simpleType>
    </xsd:element>
    <xsd:element name="Financial_x0020_Year" ma:index="16" nillable="true" ma:displayName="Financial Year" ma:description="" ma:format="Dropdown" ma:indexed="true" ma:internalName="Financial_x0020_Year">
      <xsd:simpleType>
        <xsd:restriction base="dms:Choice">
          <xsd:enumeration value="2019-20"/>
          <xsd:enumeration value="2018-19"/>
          <xsd:enumeration value="2017-18"/>
          <xsd:enumeration value="2016-17"/>
          <xsd:enumeration value="2015-16"/>
          <xsd:enumeration value="2014-15"/>
          <xsd:enumeration value="2013-14"/>
          <xsd:enumeration value="2012-13"/>
          <xsd:enumeration value="2011-12"/>
          <xsd:enumeration value="2010-11"/>
          <xsd:enumeration value="2009-10"/>
          <xsd:enumeration value="2008-09"/>
          <xsd:enumeration value="2007-08"/>
          <xsd:enumeration value="2006-07"/>
          <xsd:enumeration value="2005-06"/>
          <xsd:enumeration value="2004-05"/>
          <xsd:enumeration value="2003-04"/>
          <xsd:enumeration value="2002-03"/>
          <xsd:enumeration value="2001-02"/>
          <xsd:enumeration value="2000-01"/>
          <xsd:enumeration value="1999-00"/>
          <xsd:enumeration value="1998-99"/>
          <xsd:enumeration value="1997-98"/>
          <xsd:enumeration value="1996-97"/>
        </xsd:restriction>
      </xsd:simpleType>
    </xsd:element>
    <xsd:element name="Sub_x0020_Project_x0020_Name" ma:index="17" nillable="true" ma:displayName="Sub Project Name" ma:description="" ma:internalName="Sub_x0020_Project_x0020_Name"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ject_x0020_Name xmlns="0d88fa3c-98f1-4328-b056-af5632077f09">Environmental Water Officers</Project_x0020_Name>
    <_x0038_020ID xmlns="0d88fa3c-98f1-4328-b056-af5632077f09" xsi:nil="true"/>
    <Meeting_x0020_Document_x0020_Category xmlns="0d88fa3c-98f1-4328-b056-af5632077f09">Presentation</Meeting_x0020_Document_x0020_Category>
    <Financial_x0020_Year xmlns="0d88fa3c-98f1-4328-b056-af5632077f09">2016-17</Financial_x0020_Year>
    <Project_x0020_Number xmlns="0d88fa3c-98f1-4328-b056-af5632077f09">30205</Project_x0020_Number>
    <Document_x0020_Author xmlns="0d88fa3c-98f1-4328-b056-af5632077f09">Phil Slessar</Document_x0020_Author>
    <Sub_x0020_Project_x0020_Name xmlns="0d88fa3c-98f1-4328-b056-af5632077f09" xsi:nil="true"/>
    <_dlc_DocId xmlns="0d88fa3c-98f1-4328-b056-af5632077f09">NCCMA-63-60229</_dlc_DocId>
    <_dlc_DocIdUrl xmlns="0d88fa3c-98f1-4328-b056-af5632077f09">
      <Url>http://sharepoint/nrmops/_layouts/DocIdRedir.aspx?ID=NCCMA-63-60229</Url>
      <Description>NCCMA-63-60229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B5137719-D254-42BD-994D-5BD00BF54B4C}">
  <ds:schemaRefs>
    <ds:schemaRef ds:uri="http://schemas.microsoft.com/sharepoint/events"/>
  </ds:schemaRefs>
</ds:datastoreItem>
</file>

<file path=customXml/itemProps2.xml><?xml version="1.0" encoding="utf-8"?>
<ds:datastoreItem xmlns:ds="http://schemas.openxmlformats.org/officeDocument/2006/customXml" ds:itemID="{3C406C28-07A7-4439-A4FD-8FFB7FB3FC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88fa3c-98f1-4328-b056-af5632077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DDD426-60CE-4844-967D-3B4AD6A67A71}">
  <ds:schemaRefs>
    <ds:schemaRef ds:uri="http://schemas.microsoft.com/office/2006/metadata/properties"/>
    <ds:schemaRef ds:uri="http://purl.org/dc/terms/"/>
    <ds:schemaRef ds:uri="http://purl.org/dc/elements/1.1/"/>
    <ds:schemaRef ds:uri="http://schemas.microsoft.com/office/2006/documentManagement/types"/>
    <ds:schemaRef ds:uri="http://purl.org/dc/dcmitype/"/>
    <ds:schemaRef ds:uri="0d88fa3c-98f1-4328-b056-af5632077f09"/>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C24C4464-3913-461F-8CDC-5B6E612D4D36}">
  <ds:schemaRefs>
    <ds:schemaRef ds:uri="http://schemas.microsoft.com/sharepoint/v3/contenttype/forms"/>
  </ds:schemaRefs>
</ds:datastoreItem>
</file>

<file path=customXml/itemProps5.xml><?xml version="1.0" encoding="utf-8"?>
<ds:datastoreItem xmlns:ds="http://schemas.openxmlformats.org/officeDocument/2006/customXml" ds:itemID="{1A176B73-3B47-457F-91A5-BF0FA22BD9A6}">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Office Theme</Template>
  <TotalTime>2632</TotalTime>
  <Words>1594</Words>
  <Application>Microsoft Office PowerPoint</Application>
  <PresentationFormat>On-screen Show (4:3)</PresentationFormat>
  <Paragraphs>230</Paragraphs>
  <Slides>27</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Calibri Light</vt:lpstr>
      <vt:lpstr>Office Theme</vt:lpstr>
      <vt:lpstr>Flows, habitat, connectivity and cooperation:</vt:lpstr>
      <vt:lpstr>What once was</vt:lpstr>
      <vt:lpstr> </vt:lpstr>
      <vt:lpstr>PowerPoint Presentation</vt:lpstr>
      <vt:lpstr>Why has it changed?</vt:lpstr>
      <vt:lpstr>Native Fish Recovery Plan –  Gunbower Creek, Pyramid Creek &amp; lower Loddon River </vt:lpstr>
      <vt:lpstr>Habitat</vt:lpstr>
      <vt:lpstr>PowerPoint Presentation</vt:lpstr>
      <vt:lpstr>Flow</vt:lpstr>
      <vt:lpstr>Pyramid and Gunbower Creeks</vt:lpstr>
      <vt:lpstr>Hydrology without environmental water</vt:lpstr>
      <vt:lpstr>Spawning and survival fish hydrograph</vt:lpstr>
      <vt:lpstr>Migration fish hydrograph</vt:lpstr>
      <vt:lpstr>Loddon River-Pyramid Creek environmental flow</vt:lpstr>
      <vt:lpstr> </vt:lpstr>
      <vt:lpstr>Kerang Weir </vt:lpstr>
      <vt:lpstr>Challenges and opportunities</vt:lpstr>
      <vt:lpstr>PowerPoint Presentation</vt:lpstr>
      <vt:lpstr>PowerPoint Presentation</vt:lpstr>
      <vt:lpstr>PowerPoint Presentation</vt:lpstr>
      <vt:lpstr>PowerPoint Presentation</vt:lpstr>
      <vt:lpstr>Third party impacts</vt:lpstr>
      <vt:lpstr>Metering and water accounting</vt:lpstr>
      <vt:lpstr>Metering and water accounting</vt:lpstr>
      <vt:lpstr>Learnings</vt:lpstr>
      <vt:lpstr>Environmental outcomes</vt:lpstr>
      <vt:lpstr>Contacts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BCECE</cp:lastModifiedBy>
  <cp:revision>212</cp:revision>
  <dcterms:created xsi:type="dcterms:W3CDTF">2016-07-18T05:53:10Z</dcterms:created>
  <dcterms:modified xsi:type="dcterms:W3CDTF">2017-09-19T05:43:49Z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0x01010072330C0793454641A91E063D3E825E924800104D27A630B83C4C8A3CE743B5EA5774</vt:lpwstr>
  </property>
  <property fmtid="{D5CDD505-2E9C-101B-9397-08002B2CF9AE}" pid="3" name="_dlc_DocIdItemGuid">
    <vt:lpwstr>60dba9fe-a83f-4a9e-8512-13285924658d</vt:lpwstr>
  </property>
</Properties>
</file>