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Lst>
  <p:notesMasterIdLst>
    <p:notesMasterId r:id="rId16"/>
  </p:notesMasterIdLst>
  <p:sldIdLst>
    <p:sldId id="256" r:id="rId3"/>
    <p:sldId id="269" r:id="rId4"/>
    <p:sldId id="260" r:id="rId5"/>
    <p:sldId id="261" r:id="rId6"/>
    <p:sldId id="263" r:id="rId7"/>
    <p:sldId id="262" r:id="rId8"/>
    <p:sldId id="264" r:id="rId9"/>
    <p:sldId id="265" r:id="rId10"/>
    <p:sldId id="266" r:id="rId11"/>
    <p:sldId id="267" r:id="rId12"/>
    <p:sldId id="271" r:id="rId13"/>
    <p:sldId id="270"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78107" autoAdjust="0"/>
  </p:normalViewPr>
  <p:slideViewPr>
    <p:cSldViewPr snapToGrid="0" showGuides="1">
      <p:cViewPr varScale="1">
        <p:scale>
          <a:sx n="70" d="100"/>
          <a:sy n="70" d="100"/>
        </p:scale>
        <p:origin x="1362" y="48"/>
      </p:cViewPr>
      <p:guideLst>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E6543-5580-4FEB-9FD3-8B247D56C210}" type="datetimeFigureOut">
              <a:rPr lang="en-AU" smtClean="0"/>
              <a:t>20/09/2017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069923-8574-44A6-A548-E279AA7DADD3}" type="slidenum">
              <a:rPr lang="en-AU" smtClean="0"/>
              <a:t>‹#›</a:t>
            </a:fld>
            <a:endParaRPr lang="en-AU"/>
          </a:p>
        </p:txBody>
      </p:sp>
    </p:spTree>
    <p:extLst>
      <p:ext uri="{BB962C8B-B14F-4D97-AF65-F5344CB8AC3E}">
        <p14:creationId xmlns:p14="http://schemas.microsoft.com/office/powerpoint/2010/main" val="2043137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5069923-8574-44A6-A548-E279AA7DADD3}" type="slidenum">
              <a:rPr lang="en-AU" smtClean="0"/>
              <a:t>1</a:t>
            </a:fld>
            <a:endParaRPr lang="en-AU"/>
          </a:p>
        </p:txBody>
      </p:sp>
    </p:spTree>
    <p:extLst>
      <p:ext uri="{BB962C8B-B14F-4D97-AF65-F5344CB8AC3E}">
        <p14:creationId xmlns:p14="http://schemas.microsoft.com/office/powerpoint/2010/main" val="163190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43000" y="685800"/>
            <a:ext cx="4572000" cy="3429000"/>
          </a:xfrm>
          <a:ln/>
        </p:spPr>
      </p:sp>
      <p:sp>
        <p:nvSpPr>
          <p:cNvPr id="18434"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kern="1200" dirty="0">
                <a:solidFill>
                  <a:schemeClr val="tx1"/>
                </a:solidFill>
                <a:effectLst/>
                <a:latin typeface="+mn-lt"/>
                <a:ea typeface="+mn-ea"/>
                <a:cs typeface="+mn-cs"/>
              </a:rPr>
              <a:t>Example from 2014-15 (VEWH slides):</a:t>
            </a:r>
          </a:p>
          <a:p>
            <a:r>
              <a:rPr lang="en-AU" sz="1200" kern="1200" dirty="0">
                <a:solidFill>
                  <a:schemeClr val="tx1"/>
                </a:solidFill>
                <a:effectLst/>
                <a:latin typeface="+mn-lt"/>
                <a:ea typeface="+mn-ea"/>
                <a:cs typeface="+mn-cs"/>
              </a:rPr>
              <a:t>Implementation of return flow policy and other cooperative arrangements to deliver multiple benefits as water moves downstream</a:t>
            </a:r>
          </a:p>
          <a:p>
            <a:r>
              <a:rPr lang="en-AU" sz="1200" i="1" kern="1200" dirty="0">
                <a:solidFill>
                  <a:schemeClr val="tx1"/>
                </a:solidFill>
                <a:effectLst/>
                <a:latin typeface="+mn-lt"/>
                <a:ea typeface="+mn-ea"/>
                <a:cs typeface="+mn-cs"/>
              </a:rPr>
              <a:t>[Background: return flows policy originally introduced in Victoria in the mid-1990s for urban water corporations to claim credit for water treatment returns upstream of downstream off-takes. Introduced for environment with Living Murray water recovery measures as a way of ensuring Victorian </a:t>
            </a:r>
            <a:r>
              <a:rPr lang="en-AU" sz="1200" i="1" kern="1200" dirty="0" err="1">
                <a:solidFill>
                  <a:schemeClr val="tx1"/>
                </a:solidFill>
                <a:effectLst/>
                <a:latin typeface="+mn-lt"/>
                <a:ea typeface="+mn-ea"/>
                <a:cs typeface="+mn-cs"/>
              </a:rPr>
              <a:t>tribs</a:t>
            </a:r>
            <a:r>
              <a:rPr lang="en-AU" sz="1200" i="1" kern="1200" dirty="0">
                <a:solidFill>
                  <a:schemeClr val="tx1"/>
                </a:solidFill>
                <a:effectLst/>
                <a:latin typeface="+mn-lt"/>
                <a:ea typeface="+mn-ea"/>
                <a:cs typeface="+mn-cs"/>
              </a:rPr>
              <a:t> also received the benefits of water </a:t>
            </a:r>
            <a:r>
              <a:rPr lang="en-AU" sz="1200" i="1" kern="1200" dirty="0" err="1">
                <a:solidFill>
                  <a:schemeClr val="tx1"/>
                </a:solidFill>
                <a:effectLst/>
                <a:latin typeface="+mn-lt"/>
                <a:ea typeface="+mn-ea"/>
                <a:cs typeface="+mn-cs"/>
              </a:rPr>
              <a:t>en</a:t>
            </a:r>
            <a:r>
              <a:rPr lang="en-AU" sz="1200" i="1" kern="1200" dirty="0">
                <a:solidFill>
                  <a:schemeClr val="tx1"/>
                </a:solidFill>
                <a:effectLst/>
                <a:latin typeface="+mn-lt"/>
                <a:ea typeface="+mn-ea"/>
                <a:cs typeface="+mn-cs"/>
              </a:rPr>
              <a:t> route to icon sites in the Murray system. </a:t>
            </a:r>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Arrangements formalised through Northern Region Sustainable Water Strategy (must be measurable etc.; Resource/Storage Manager oversight). Important for achieving efficiency of water use.</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How does it work in practice?</a:t>
            </a:r>
          </a:p>
          <a:p>
            <a:pPr lvl="0"/>
            <a:r>
              <a:rPr lang="en-AU" sz="1200" kern="1200" dirty="0">
                <a:solidFill>
                  <a:schemeClr val="tx1"/>
                </a:solidFill>
                <a:effectLst/>
                <a:latin typeface="+mn-lt"/>
                <a:ea typeface="+mn-ea"/>
                <a:cs typeface="+mn-cs"/>
              </a:rPr>
              <a:t>Important that it is measured (by physical meter or agreed methodology)</a:t>
            </a:r>
          </a:p>
          <a:p>
            <a:pPr lvl="0"/>
            <a:r>
              <a:rPr lang="en-AU" sz="1200" kern="1200" dirty="0">
                <a:solidFill>
                  <a:schemeClr val="tx1"/>
                </a:solidFill>
                <a:effectLst/>
                <a:latin typeface="+mn-lt"/>
                <a:ea typeface="+mn-ea"/>
                <a:cs typeface="+mn-cs"/>
              </a:rPr>
              <a:t>Supported by Victorian Water Register arrangements</a:t>
            </a:r>
          </a:p>
          <a:p>
            <a:pPr lvl="0"/>
            <a:r>
              <a:rPr lang="en-AU" sz="1200" kern="1200" dirty="0">
                <a:solidFill>
                  <a:schemeClr val="tx1"/>
                </a:solidFill>
                <a:effectLst/>
                <a:latin typeface="+mn-lt"/>
                <a:ea typeface="+mn-ea"/>
                <a:cs typeface="+mn-cs"/>
              </a:rPr>
              <a:t>Water first delivered to upstream site, measured at the end of the system, then recredited to accounts in the Murray system.</a:t>
            </a:r>
          </a:p>
          <a:p>
            <a:pPr lvl="0"/>
            <a:r>
              <a:rPr lang="en-AU" sz="1200" i="1" kern="1200" dirty="0">
                <a:solidFill>
                  <a:schemeClr val="tx1"/>
                </a:solidFill>
                <a:effectLst/>
                <a:latin typeface="+mn-lt"/>
                <a:ea typeface="+mn-ea"/>
                <a:cs typeface="+mn-cs"/>
              </a:rPr>
              <a:t>Trade </a:t>
            </a:r>
            <a:r>
              <a:rPr lang="en-AU" sz="1200" kern="1200" dirty="0">
                <a:solidFill>
                  <a:schemeClr val="tx1"/>
                </a:solidFill>
                <a:effectLst/>
                <a:latin typeface="+mn-lt"/>
                <a:ea typeface="+mn-ea"/>
                <a:cs typeface="+mn-cs"/>
              </a:rPr>
              <a:t>was the mechanism determined to get water across the border to SA to ensure protection from extraction, re-regulation or substitution (MDBA’s requirements).</a:t>
            </a:r>
          </a:p>
        </p:txBody>
      </p:sp>
    </p:spTree>
    <p:extLst>
      <p:ext uri="{BB962C8B-B14F-4D97-AF65-F5344CB8AC3E}">
        <p14:creationId xmlns:p14="http://schemas.microsoft.com/office/powerpoint/2010/main" val="1728963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43000" y="685800"/>
            <a:ext cx="4572000" cy="3429000"/>
          </a:xfrm>
          <a:ln/>
        </p:spPr>
      </p:sp>
      <p:sp>
        <p:nvSpPr>
          <p:cNvPr id="18434" name="Rectangle 3"/>
          <p:cNvSpPr>
            <a:spLocks noGrp="1" noChangeArrowheads="1"/>
          </p:cNvSpPr>
          <p:nvPr>
            <p:ph type="body" idx="1"/>
          </p:nvPr>
        </p:nvSpPr>
        <p:spPr/>
        <p:txBody>
          <a:bodyPr/>
          <a:lstStyle/>
          <a:p>
            <a:pPr marL="0" indent="0" eaLnBrk="1" hangingPunct="1">
              <a:buFont typeface="Arial" panose="020B0604020202020204" pitchFamily="34" charset="0"/>
              <a:buNone/>
            </a:pPr>
            <a:r>
              <a:rPr lang="en-US" sz="1000" dirty="0">
                <a:ea typeface="ＭＳ Ｐゴシック" pitchFamily="34" charset="-128"/>
              </a:rPr>
              <a:t>Overview:</a:t>
            </a:r>
          </a:p>
          <a:p>
            <a:pPr marL="0" indent="0" eaLnBrk="1" hangingPunct="1">
              <a:buFont typeface="Arial" panose="020B0604020202020204" pitchFamily="34" charset="0"/>
              <a:buNone/>
            </a:pPr>
            <a:endParaRPr lang="en-US" sz="1000" dirty="0">
              <a:ea typeface="ＭＳ Ｐゴシック" pitchFamily="34" charset="-128"/>
            </a:endParaRPr>
          </a:p>
          <a:p>
            <a:pPr marL="0" indent="0" eaLnBrk="1" hangingPunct="1">
              <a:buFont typeface="Arial" panose="020B0604020202020204" pitchFamily="34" charset="0"/>
              <a:buNone/>
            </a:pPr>
            <a:endParaRPr lang="en-US" sz="1000" dirty="0">
              <a:ea typeface="ＭＳ Ｐゴシック" pitchFamily="34" charset="-128"/>
            </a:endParaRPr>
          </a:p>
          <a:p>
            <a:pPr marL="0" indent="0" eaLnBrk="1" hangingPunct="1">
              <a:buFont typeface="Arial" panose="020B0604020202020204" pitchFamily="34" charset="0"/>
              <a:buNone/>
            </a:pPr>
            <a:r>
              <a:rPr lang="en-US" sz="1000" dirty="0">
                <a:ea typeface="ＭＳ Ｐゴシック" pitchFamily="34" charset="-128"/>
              </a:rPr>
              <a:t>Photo</a:t>
            </a:r>
            <a:r>
              <a:rPr lang="en-US" sz="1000" baseline="0" dirty="0">
                <a:ea typeface="ＭＳ Ｐゴシック" pitchFamily="34" charset="-128"/>
              </a:rPr>
              <a:t> credits: </a:t>
            </a:r>
            <a:r>
              <a:rPr lang="en-US" sz="1000" baseline="0" dirty="0" err="1">
                <a:ea typeface="ＭＳ Ｐゴシック" pitchFamily="34" charset="-128"/>
              </a:rPr>
              <a:t>Mallee</a:t>
            </a:r>
            <a:r>
              <a:rPr lang="en-US" sz="1000" baseline="0" dirty="0">
                <a:ea typeface="ＭＳ Ｐゴシック" pitchFamily="34" charset="-128"/>
              </a:rPr>
              <a:t> CMA (</a:t>
            </a:r>
            <a:r>
              <a:rPr lang="en-US" sz="1000" baseline="0" dirty="0" err="1">
                <a:ea typeface="ＭＳ Ｐゴシック" pitchFamily="34" charset="-128"/>
              </a:rPr>
              <a:t>Hattah</a:t>
            </a:r>
            <a:r>
              <a:rPr lang="en-US" sz="1000" baseline="0" dirty="0">
                <a:ea typeface="ＭＳ Ｐゴシック" pitchFamily="34" charset="-128"/>
              </a:rPr>
              <a:t>, </a:t>
            </a:r>
            <a:r>
              <a:rPr lang="en-US" sz="1000" baseline="0" dirty="0" err="1">
                <a:ea typeface="ＭＳ Ｐゴシック" pitchFamily="34" charset="-128"/>
              </a:rPr>
              <a:t>Mulcra</a:t>
            </a:r>
            <a:r>
              <a:rPr lang="en-US" sz="1000" baseline="0" dirty="0">
                <a:ea typeface="ＭＳ Ｐゴシック" pitchFamily="34" charset="-128"/>
              </a:rPr>
              <a:t>); North Central CMA (</a:t>
            </a:r>
            <a:r>
              <a:rPr lang="en-US" sz="1000" baseline="0" dirty="0" err="1">
                <a:ea typeface="ＭＳ Ｐゴシック" pitchFamily="34" charset="-128"/>
              </a:rPr>
              <a:t>Gunbower</a:t>
            </a:r>
            <a:r>
              <a:rPr lang="en-US" sz="1000" baseline="0" dirty="0">
                <a:ea typeface="ＭＳ Ｐゴシック" pitchFamily="34" charset="-128"/>
              </a:rPr>
              <a:t>); MDBA (Rainbowfish); GBCMA (</a:t>
            </a:r>
            <a:r>
              <a:rPr lang="en-US" sz="1000" baseline="0" dirty="0" err="1">
                <a:ea typeface="ＭＳ Ｐゴシック" pitchFamily="34" charset="-128"/>
              </a:rPr>
              <a:t>Goulburn</a:t>
            </a:r>
            <a:r>
              <a:rPr lang="en-US" sz="1000" baseline="0" dirty="0">
                <a:ea typeface="ＭＳ Ｐゴシック" pitchFamily="34" charset="-128"/>
              </a:rPr>
              <a:t> River; Lower Broken Creek); VEWH (Murray River)</a:t>
            </a:r>
            <a:endParaRPr lang="en-US" sz="1000" dirty="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sz="1600" dirty="0"/>
              <a:t>Not just e-water –</a:t>
            </a:r>
            <a:r>
              <a:rPr lang="en-AU" sz="1600" baseline="0" dirty="0"/>
              <a:t> building on what’s in the system</a:t>
            </a:r>
            <a:endParaRPr lang="en-AU" sz="1600" dirty="0"/>
          </a:p>
          <a:p>
            <a:endParaRPr lang="en-AU" sz="1600" dirty="0"/>
          </a:p>
          <a:p>
            <a:r>
              <a:rPr lang="en-AU" sz="1600" dirty="0"/>
              <a:t>Photo credits</a:t>
            </a:r>
          </a:p>
          <a:p>
            <a:r>
              <a:rPr lang="en-AU" sz="1600" dirty="0"/>
              <a:t>Arthur</a:t>
            </a:r>
            <a:r>
              <a:rPr lang="en-AU" sz="1600" baseline="0" dirty="0"/>
              <a:t> </a:t>
            </a:r>
            <a:r>
              <a:rPr lang="en-AU" sz="1600" baseline="0" dirty="0" err="1"/>
              <a:t>Rylah</a:t>
            </a:r>
            <a:r>
              <a:rPr lang="en-AU" sz="1600" baseline="0" dirty="0"/>
              <a:t> Institute (GP)</a:t>
            </a:r>
          </a:p>
          <a:p>
            <a:r>
              <a:rPr lang="en-AU" sz="1600" baseline="0" dirty="0"/>
              <a:t>North Central CMA (wavy </a:t>
            </a:r>
            <a:r>
              <a:rPr lang="en-AU" sz="1600" baseline="0" dirty="0" err="1"/>
              <a:t>marshwort</a:t>
            </a:r>
            <a:r>
              <a:rPr lang="en-AU" sz="1600" baseline="0" dirty="0"/>
              <a:t>), Australian smelt</a:t>
            </a:r>
          </a:p>
          <a:p>
            <a:r>
              <a:rPr lang="en-AU" sz="1600" baseline="0" dirty="0"/>
              <a:t>Will </a:t>
            </a:r>
            <a:r>
              <a:rPr lang="en-AU" sz="1600" baseline="0" dirty="0" err="1"/>
              <a:t>Honybun</a:t>
            </a:r>
            <a:r>
              <a:rPr lang="en-AU" sz="1600" baseline="0" dirty="0"/>
              <a:t> - Kingfisher </a:t>
            </a:r>
            <a:endParaRPr lang="en-AU" sz="1600" dirty="0"/>
          </a:p>
        </p:txBody>
      </p:sp>
      <p:sp>
        <p:nvSpPr>
          <p:cNvPr id="4" name="Slide Number Placeholder 3"/>
          <p:cNvSpPr>
            <a:spLocks noGrp="1"/>
          </p:cNvSpPr>
          <p:nvPr>
            <p:ph type="sldNum" sz="quarter" idx="10"/>
          </p:nvPr>
        </p:nvSpPr>
        <p:spPr/>
        <p:txBody>
          <a:bodyPr/>
          <a:lstStyle/>
          <a:p>
            <a:pPr>
              <a:defRPr/>
            </a:pPr>
            <a:fld id="{1CCBD005-EC81-462F-9823-255FCC0867E7}" type="slidenum">
              <a:rPr lang="en-AU" smtClean="0">
                <a:solidFill>
                  <a:prstClr val="black"/>
                </a:solidFill>
              </a:rPr>
              <a:pPr>
                <a:defRPr/>
              </a:pPr>
              <a:t>12</a:t>
            </a:fld>
            <a:endParaRPr lang="en-AU" dirty="0">
              <a:solidFill>
                <a:prstClr val="black"/>
              </a:solidFill>
            </a:endParaRPr>
          </a:p>
        </p:txBody>
      </p:sp>
    </p:spTree>
    <p:extLst>
      <p:ext uri="{BB962C8B-B14F-4D97-AF65-F5344CB8AC3E}">
        <p14:creationId xmlns:p14="http://schemas.microsoft.com/office/powerpoint/2010/main" val="2966371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a:t>Examples from deliveries</a:t>
            </a:r>
            <a:r>
              <a:rPr lang="en-AU" baseline="0" dirty="0"/>
              <a:t> in 2014-15 </a:t>
            </a:r>
            <a:endParaRPr lang="en-AU" dirty="0"/>
          </a:p>
        </p:txBody>
      </p:sp>
      <p:sp>
        <p:nvSpPr>
          <p:cNvPr id="4" name="Slide Number Placeholder 3"/>
          <p:cNvSpPr>
            <a:spLocks noGrp="1"/>
          </p:cNvSpPr>
          <p:nvPr>
            <p:ph type="sldNum" sz="quarter" idx="10"/>
          </p:nvPr>
        </p:nvSpPr>
        <p:spPr/>
        <p:txBody>
          <a:bodyPr/>
          <a:lstStyle/>
          <a:p>
            <a:pPr>
              <a:defRPr/>
            </a:pPr>
            <a:fld id="{1CCBD005-EC81-462F-9823-255FCC0867E7}" type="slidenum">
              <a:rPr lang="en-AU" smtClean="0">
                <a:solidFill>
                  <a:prstClr val="black"/>
                </a:solidFill>
              </a:rPr>
              <a:pPr>
                <a:defRPr/>
              </a:pPr>
              <a:t>2</a:t>
            </a:fld>
            <a:endParaRPr lang="en-AU" dirty="0">
              <a:solidFill>
                <a:prstClr val="black"/>
              </a:solidFill>
            </a:endParaRPr>
          </a:p>
        </p:txBody>
      </p:sp>
    </p:spTree>
    <p:extLst>
      <p:ext uri="{BB962C8B-B14F-4D97-AF65-F5344CB8AC3E}">
        <p14:creationId xmlns:p14="http://schemas.microsoft.com/office/powerpoint/2010/main" val="183376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xfrm>
            <a:off x="1143000" y="685800"/>
            <a:ext cx="4572000" cy="3429000"/>
          </a:xfrm>
          <a:ln/>
        </p:spPr>
      </p:sp>
      <p:sp>
        <p:nvSpPr>
          <p:cNvPr id="18434" name="Rectangle 3"/>
          <p:cNvSpPr>
            <a:spLocks noGrp="1" noChangeArrowheads="1"/>
          </p:cNvSpPr>
          <p:nvPr>
            <p:ph type="body" idx="1"/>
          </p:nvPr>
        </p:nvSpPr>
        <p:spPr/>
        <p:txBody>
          <a:bodyPr/>
          <a:lstStyle/>
          <a:p>
            <a:pPr marL="0" indent="0" eaLnBrk="1" hangingPunct="1">
              <a:buFont typeface="Arial" panose="020B0604020202020204" pitchFamily="34" charset="0"/>
              <a:buNone/>
            </a:pPr>
            <a:r>
              <a:rPr lang="en-US" sz="1000" dirty="0">
                <a:ea typeface="ＭＳ Ｐゴシック" pitchFamily="34" charset="-128"/>
              </a:rPr>
              <a:t>Overview:</a:t>
            </a:r>
          </a:p>
          <a:p>
            <a:pPr marL="0" indent="0" eaLnBrk="1" hangingPunct="1">
              <a:buFont typeface="Arial" panose="020B0604020202020204" pitchFamily="34" charset="0"/>
              <a:buNone/>
            </a:pPr>
            <a:endParaRPr lang="en-US" sz="1000" dirty="0">
              <a:ea typeface="ＭＳ Ｐゴシック" pitchFamily="34" charset="-128"/>
            </a:endParaRPr>
          </a:p>
          <a:p>
            <a:pPr marL="0" indent="0" eaLnBrk="1" hangingPunct="1">
              <a:buFont typeface="Arial" panose="020B0604020202020204" pitchFamily="34" charset="0"/>
              <a:buNone/>
            </a:pPr>
            <a:endParaRPr lang="en-US" sz="1000" dirty="0">
              <a:ea typeface="ＭＳ Ｐゴシック" pitchFamily="34" charset="-128"/>
            </a:endParaRPr>
          </a:p>
          <a:p>
            <a:pPr marL="0" indent="0" eaLnBrk="1" hangingPunct="1">
              <a:buFont typeface="Arial" panose="020B0604020202020204" pitchFamily="34" charset="0"/>
              <a:buNone/>
            </a:pPr>
            <a:r>
              <a:rPr lang="en-US" sz="1000" dirty="0">
                <a:ea typeface="ＭＳ Ｐゴシック" pitchFamily="34" charset="-128"/>
              </a:rPr>
              <a:t>Photo</a:t>
            </a:r>
            <a:r>
              <a:rPr lang="en-US" sz="1000" baseline="0" dirty="0">
                <a:ea typeface="ＭＳ Ｐゴシック" pitchFamily="34" charset="-128"/>
              </a:rPr>
              <a:t> credits: </a:t>
            </a:r>
            <a:r>
              <a:rPr lang="en-US" sz="1000" baseline="0" dirty="0" err="1">
                <a:ea typeface="ＭＳ Ｐゴシック" pitchFamily="34" charset="-128"/>
              </a:rPr>
              <a:t>Mallee</a:t>
            </a:r>
            <a:r>
              <a:rPr lang="en-US" sz="1000" baseline="0" dirty="0">
                <a:ea typeface="ＭＳ Ｐゴシック" pitchFamily="34" charset="-128"/>
              </a:rPr>
              <a:t> CMA (</a:t>
            </a:r>
            <a:r>
              <a:rPr lang="en-US" sz="1000" baseline="0" dirty="0" err="1">
                <a:ea typeface="ＭＳ Ｐゴシック" pitchFamily="34" charset="-128"/>
              </a:rPr>
              <a:t>Hattah</a:t>
            </a:r>
            <a:r>
              <a:rPr lang="en-US" sz="1000" baseline="0" dirty="0">
                <a:ea typeface="ＭＳ Ｐゴシック" pitchFamily="34" charset="-128"/>
              </a:rPr>
              <a:t>, </a:t>
            </a:r>
            <a:r>
              <a:rPr lang="en-US" sz="1000" baseline="0" dirty="0" err="1">
                <a:ea typeface="ＭＳ Ｐゴシック" pitchFamily="34" charset="-128"/>
              </a:rPr>
              <a:t>Mulcra</a:t>
            </a:r>
            <a:r>
              <a:rPr lang="en-US" sz="1000" baseline="0" dirty="0">
                <a:ea typeface="ＭＳ Ｐゴシック" pitchFamily="34" charset="-128"/>
              </a:rPr>
              <a:t>); North Central CMA (</a:t>
            </a:r>
            <a:r>
              <a:rPr lang="en-US" sz="1000" baseline="0" dirty="0" err="1">
                <a:ea typeface="ＭＳ Ｐゴシック" pitchFamily="34" charset="-128"/>
              </a:rPr>
              <a:t>Gunbower</a:t>
            </a:r>
            <a:r>
              <a:rPr lang="en-US" sz="1000" baseline="0" dirty="0">
                <a:ea typeface="ＭＳ Ｐゴシック" pitchFamily="34" charset="-128"/>
              </a:rPr>
              <a:t>); MDBA (Rainbowfish); GBCMA (</a:t>
            </a:r>
            <a:r>
              <a:rPr lang="en-US" sz="1000" baseline="0" dirty="0" err="1">
                <a:ea typeface="ＭＳ Ｐゴシック" pitchFamily="34" charset="-128"/>
              </a:rPr>
              <a:t>Goulburn</a:t>
            </a:r>
            <a:r>
              <a:rPr lang="en-US" sz="1000" baseline="0" dirty="0">
                <a:ea typeface="ＭＳ Ｐゴシック" pitchFamily="34" charset="-128"/>
              </a:rPr>
              <a:t> River; Lower Broken Creek); VEWH (Murray River)</a:t>
            </a:r>
            <a:endParaRPr lang="en-US" sz="1000" dirty="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sz="1600" b="0" i="0" u="none" strike="noStrike" kern="1200" baseline="0" dirty="0">
                <a:solidFill>
                  <a:schemeClr val="tx1"/>
                </a:solidFill>
                <a:latin typeface="+mn-lt"/>
                <a:ea typeface="+mn-ea"/>
                <a:cs typeface="+mn-cs"/>
              </a:rPr>
              <a:t>Environmental water is only one type of water in a river or wetland system</a:t>
            </a:r>
          </a:p>
          <a:p>
            <a:endParaRPr lang="en-AU" sz="1600" b="0" i="0" u="none" strike="noStrike" kern="1200" baseline="0" dirty="0">
              <a:solidFill>
                <a:schemeClr val="tx1"/>
              </a:solidFill>
              <a:latin typeface="+mn-lt"/>
              <a:ea typeface="+mn-ea"/>
              <a:cs typeface="+mn-cs"/>
            </a:endParaRPr>
          </a:p>
          <a:p>
            <a:r>
              <a:rPr lang="en-AU" sz="1600" b="1" i="0" u="none" strike="noStrike" kern="1200" baseline="0" dirty="0">
                <a:solidFill>
                  <a:schemeClr val="tx1"/>
                </a:solidFill>
                <a:latin typeface="+mn-lt"/>
                <a:ea typeface="+mn-ea"/>
                <a:cs typeface="+mn-cs"/>
              </a:rPr>
              <a:t>Unregulated flows: </a:t>
            </a:r>
            <a:r>
              <a:rPr lang="en-AU" sz="1600" b="0" i="0" u="none" strike="noStrike" kern="1200" baseline="0" dirty="0">
                <a:solidFill>
                  <a:schemeClr val="tx1"/>
                </a:solidFill>
                <a:latin typeface="+mn-lt"/>
                <a:ea typeface="+mn-ea"/>
                <a:cs typeface="+mn-cs"/>
              </a:rPr>
              <a:t>occur naturally in a waterway, generally after heavy rainfall, including when storages spill.</a:t>
            </a:r>
          </a:p>
          <a:p>
            <a:endParaRPr lang="en-AU" sz="1600" b="0" i="0" u="none" strike="noStrike" kern="1200" baseline="0" dirty="0">
              <a:solidFill>
                <a:schemeClr val="tx1"/>
              </a:solidFill>
              <a:latin typeface="+mn-lt"/>
              <a:ea typeface="+mn-ea"/>
              <a:cs typeface="+mn-cs"/>
            </a:endParaRPr>
          </a:p>
          <a:p>
            <a:r>
              <a:rPr lang="en-AU" sz="1600" b="1" i="0" u="none" strike="noStrike" kern="1200" baseline="0" dirty="0">
                <a:solidFill>
                  <a:schemeClr val="tx1"/>
                </a:solidFill>
                <a:latin typeface="+mn-lt"/>
                <a:ea typeface="+mn-ea"/>
                <a:cs typeface="+mn-cs"/>
              </a:rPr>
              <a:t>Environmental water: </a:t>
            </a:r>
            <a:r>
              <a:rPr lang="en-AU" sz="1600" b="0" i="0" u="none" strike="noStrike" kern="1200" baseline="0" dirty="0">
                <a:solidFill>
                  <a:schemeClr val="tx1"/>
                </a:solidFill>
                <a:latin typeface="+mn-lt"/>
                <a:ea typeface="+mn-ea"/>
                <a:cs typeface="+mn-cs"/>
              </a:rPr>
              <a:t>owned by environmental water holders, held in storages and actively released at a time and rate designed to provide environmental outcomes. Otherwise known as ‘held  environmental water’ or ‘managed environmental water’.</a:t>
            </a:r>
          </a:p>
          <a:p>
            <a:endParaRPr lang="en-AU" sz="1600" b="0" i="0" u="none" strike="noStrike" kern="1200" baseline="0" dirty="0">
              <a:solidFill>
                <a:schemeClr val="tx1"/>
              </a:solidFill>
              <a:latin typeface="+mn-lt"/>
              <a:ea typeface="+mn-ea"/>
              <a:cs typeface="+mn-cs"/>
            </a:endParaRPr>
          </a:p>
          <a:p>
            <a:r>
              <a:rPr lang="en-AU" sz="1600" b="1" i="0" u="none" strike="noStrike" kern="1200" baseline="0" dirty="0">
                <a:solidFill>
                  <a:schemeClr val="tx1"/>
                </a:solidFill>
                <a:latin typeface="+mn-lt"/>
                <a:ea typeface="+mn-ea"/>
                <a:cs typeface="+mn-cs"/>
              </a:rPr>
              <a:t>Consumptive water: </a:t>
            </a:r>
            <a:r>
              <a:rPr lang="en-AU" sz="1600" b="0" i="0" u="none" strike="noStrike" kern="1200" baseline="0" dirty="0">
                <a:solidFill>
                  <a:schemeClr val="tx1"/>
                </a:solidFill>
                <a:latin typeface="+mn-lt"/>
                <a:ea typeface="+mn-ea"/>
                <a:cs typeface="+mn-cs"/>
              </a:rPr>
              <a:t>owned by water corporations or private entitlement holders, held in storages and actively released to meet domestic, stock, town, industry and irrigation needs.</a:t>
            </a:r>
          </a:p>
          <a:p>
            <a:endParaRPr lang="en-AU" sz="1600" b="0" i="0" u="none" strike="noStrike" kern="1200" baseline="0" dirty="0">
              <a:solidFill>
                <a:schemeClr val="tx1"/>
              </a:solidFill>
              <a:latin typeface="+mn-lt"/>
              <a:ea typeface="+mn-ea"/>
              <a:cs typeface="+mn-cs"/>
            </a:endParaRPr>
          </a:p>
          <a:p>
            <a:r>
              <a:rPr lang="en-AU" sz="1600" b="1" i="0" u="none" strike="noStrike" kern="1200" baseline="0" dirty="0">
                <a:solidFill>
                  <a:schemeClr val="tx1"/>
                </a:solidFill>
                <a:latin typeface="+mn-lt"/>
                <a:ea typeface="+mn-ea"/>
                <a:cs typeface="+mn-cs"/>
              </a:rPr>
              <a:t>System operating water: </a:t>
            </a:r>
            <a:r>
              <a:rPr lang="en-AU" sz="1600" b="0" i="0" u="none" strike="noStrike" kern="1200" baseline="0" dirty="0">
                <a:solidFill>
                  <a:schemeClr val="tx1"/>
                </a:solidFill>
                <a:latin typeface="+mn-lt"/>
                <a:ea typeface="+mn-ea"/>
                <a:cs typeface="+mn-cs"/>
              </a:rPr>
              <a:t>managed by storage managers, generally held in storages and actively released to ensure the system can deliver consumptive water, managed environmental water and water to meet other needs.</a:t>
            </a:r>
          </a:p>
          <a:p>
            <a:endParaRPr lang="en-AU" sz="1600" b="0" i="0" u="none" strike="noStrike" kern="1200" baseline="0" dirty="0">
              <a:solidFill>
                <a:schemeClr val="tx1"/>
              </a:solidFill>
              <a:latin typeface="+mn-lt"/>
              <a:ea typeface="+mn-ea"/>
              <a:cs typeface="+mn-cs"/>
            </a:endParaRPr>
          </a:p>
          <a:p>
            <a:r>
              <a:rPr lang="en-AU" sz="1600" b="0" i="0" u="none" strike="noStrike" kern="1200" baseline="0" dirty="0">
                <a:solidFill>
                  <a:schemeClr val="tx1"/>
                </a:solidFill>
                <a:latin typeface="+mn-lt"/>
                <a:ea typeface="+mn-ea"/>
                <a:cs typeface="+mn-cs"/>
              </a:rPr>
              <a:t>Storage managers are not only responsible for environmental water delivery. They also release water for other purposes, including consumptive water to supply towns, industry and irrigation or system operating water to ensure the river has enough flow to be able to deliver environmental or consumptive water. As such, storage managers have a big responsibility to balance the needs of all water users.</a:t>
            </a:r>
            <a:endParaRPr lang="en-AU" sz="1600" dirty="0"/>
          </a:p>
          <a:p>
            <a:endParaRPr lang="en-AU" sz="16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1CCBD005-EC81-462F-9823-255FCC0867E7}" type="slidenum">
              <a:rPr lang="en-AU" smtClean="0">
                <a:solidFill>
                  <a:prstClr val="black"/>
                </a:solidFill>
              </a:rPr>
              <a:pPr>
                <a:defRPr/>
              </a:pPr>
              <a:t>4</a:t>
            </a:fld>
            <a:endParaRPr lang="en-AU" dirty="0">
              <a:solidFill>
                <a:prstClr val="black"/>
              </a:solidFill>
            </a:endParaRPr>
          </a:p>
        </p:txBody>
      </p:sp>
    </p:spTree>
    <p:extLst>
      <p:ext uri="{BB962C8B-B14F-4D97-AF65-F5344CB8AC3E}">
        <p14:creationId xmlns:p14="http://schemas.microsoft.com/office/powerpoint/2010/main" val="183376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aseline="0" dirty="0"/>
              <a:t>Draw predominantly on northern Victorian examples, however these tools are utilised in many systems in southern and western Victoria</a:t>
            </a:r>
            <a:endParaRPr lang="en-AU" sz="1600" dirty="0"/>
          </a:p>
          <a:p>
            <a:pPr marL="0" marR="0" indent="0" algn="l" defTabSz="914400" rtl="0" eaLnBrk="1" fontAlgn="auto" latinLnBrk="0" hangingPunct="1">
              <a:lnSpc>
                <a:spcPct val="100000"/>
              </a:lnSpc>
              <a:spcBef>
                <a:spcPts val="0"/>
              </a:spcBef>
              <a:spcAft>
                <a:spcPts val="0"/>
              </a:spcAft>
              <a:buClrTx/>
              <a:buSzTx/>
              <a:buFontTx/>
              <a:buNone/>
              <a:tabLst/>
              <a:defRPr/>
            </a:pPr>
            <a:endParaRPr lang="en-AU"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Multiple benefits</a:t>
            </a:r>
            <a:r>
              <a:rPr lang="en-AU" sz="1600" baseline="0" dirty="0"/>
              <a:t> - o</a:t>
            </a:r>
            <a:r>
              <a:rPr lang="en-AU" sz="1600" dirty="0"/>
              <a:t>ptimising use of environmental water</a:t>
            </a:r>
          </a:p>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t>Efficient use of water – the</a:t>
            </a:r>
            <a:r>
              <a:rPr lang="en-AU" sz="1600" baseline="0" dirty="0"/>
              <a:t> driver for establishing these provisions was to assist in reducing the volume of water required to be purchased for the environment to meet demands (use same water at multiple locations = less water)</a:t>
            </a:r>
            <a:endParaRPr lang="en-AU" sz="1600" dirty="0"/>
          </a:p>
          <a:p>
            <a:endParaRPr lang="en-AU" sz="1600" dirty="0"/>
          </a:p>
        </p:txBody>
      </p:sp>
      <p:sp>
        <p:nvSpPr>
          <p:cNvPr id="4" name="Slide Number Placeholder 3"/>
          <p:cNvSpPr>
            <a:spLocks noGrp="1"/>
          </p:cNvSpPr>
          <p:nvPr>
            <p:ph type="sldNum" sz="quarter" idx="10"/>
          </p:nvPr>
        </p:nvSpPr>
        <p:spPr/>
        <p:txBody>
          <a:bodyPr/>
          <a:lstStyle/>
          <a:p>
            <a:pPr>
              <a:defRPr/>
            </a:pPr>
            <a:fld id="{1CCBD005-EC81-462F-9823-255FCC0867E7}" type="slidenum">
              <a:rPr lang="en-AU" smtClean="0">
                <a:solidFill>
                  <a:prstClr val="black"/>
                </a:solidFill>
              </a:rPr>
              <a:pPr>
                <a:defRPr/>
              </a:pPr>
              <a:t>5</a:t>
            </a:fld>
            <a:endParaRPr lang="en-AU" dirty="0">
              <a:solidFill>
                <a:prstClr val="black"/>
              </a:solidFill>
            </a:endParaRPr>
          </a:p>
        </p:txBody>
      </p:sp>
    </p:spTree>
    <p:extLst>
      <p:ext uri="{BB962C8B-B14F-4D97-AF65-F5344CB8AC3E}">
        <p14:creationId xmlns:p14="http://schemas.microsoft.com/office/powerpoint/2010/main" val="183376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Waterway/site managers - River Operators - Accounting/trade - E-water holders - Land Managers - Technical experts</a:t>
            </a:r>
            <a:endParaRPr lang="en-AU" sz="1600" baseline="0" dirty="0"/>
          </a:p>
        </p:txBody>
      </p:sp>
      <p:sp>
        <p:nvSpPr>
          <p:cNvPr id="4" name="Slide Number Placeholder 3"/>
          <p:cNvSpPr>
            <a:spLocks noGrp="1"/>
          </p:cNvSpPr>
          <p:nvPr>
            <p:ph type="sldNum" sz="quarter" idx="10"/>
          </p:nvPr>
        </p:nvSpPr>
        <p:spPr/>
        <p:txBody>
          <a:bodyPr/>
          <a:lstStyle/>
          <a:p>
            <a:pPr>
              <a:defRPr/>
            </a:pPr>
            <a:fld id="{1CCBD005-EC81-462F-9823-255FCC0867E7}" type="slidenum">
              <a:rPr lang="en-AU" smtClean="0">
                <a:solidFill>
                  <a:prstClr val="black"/>
                </a:solidFill>
              </a:rPr>
              <a:pPr>
                <a:defRPr/>
              </a:pPr>
              <a:t>6</a:t>
            </a:fld>
            <a:endParaRPr lang="en-AU" dirty="0">
              <a:solidFill>
                <a:prstClr val="black"/>
              </a:solidFill>
            </a:endParaRPr>
          </a:p>
        </p:txBody>
      </p:sp>
    </p:spTree>
    <p:extLst>
      <p:ext uri="{BB962C8B-B14F-4D97-AF65-F5344CB8AC3E}">
        <p14:creationId xmlns:p14="http://schemas.microsoft.com/office/powerpoint/2010/main" val="4084940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sz="1600" dirty="0"/>
          </a:p>
        </p:txBody>
      </p:sp>
      <p:sp>
        <p:nvSpPr>
          <p:cNvPr id="4" name="Slide Number Placeholder 3"/>
          <p:cNvSpPr>
            <a:spLocks noGrp="1"/>
          </p:cNvSpPr>
          <p:nvPr>
            <p:ph type="sldNum" sz="quarter" idx="10"/>
          </p:nvPr>
        </p:nvSpPr>
        <p:spPr/>
        <p:txBody>
          <a:bodyPr/>
          <a:lstStyle/>
          <a:p>
            <a:pPr>
              <a:defRPr/>
            </a:pPr>
            <a:fld id="{1CCBD005-EC81-462F-9823-255FCC0867E7}" type="slidenum">
              <a:rPr lang="en-AU" smtClean="0">
                <a:solidFill>
                  <a:prstClr val="black"/>
                </a:solidFill>
              </a:rPr>
              <a:pPr>
                <a:defRPr/>
              </a:pPr>
              <a:t>7</a:t>
            </a:fld>
            <a:endParaRPr lang="en-AU" dirty="0">
              <a:solidFill>
                <a:prstClr val="black"/>
              </a:solidFill>
            </a:endParaRPr>
          </a:p>
        </p:txBody>
      </p:sp>
    </p:spTree>
    <p:extLst>
      <p:ext uri="{BB962C8B-B14F-4D97-AF65-F5344CB8AC3E}">
        <p14:creationId xmlns:p14="http://schemas.microsoft.com/office/powerpoint/2010/main" val="296637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b="1" dirty="0"/>
              <a:t>Piggy-backing </a:t>
            </a:r>
          </a:p>
          <a:p>
            <a:r>
              <a:rPr lang="en-AU" dirty="0"/>
              <a:t>Adding</a:t>
            </a:r>
            <a:r>
              <a:rPr lang="en-AU" baseline="0" dirty="0"/>
              <a:t> environmental water on top of planned consumptive releases to achieve larger flows, such as freshes to trigger fish spawning </a:t>
            </a:r>
          </a:p>
          <a:p>
            <a:endParaRPr lang="en-AU" baseline="0" dirty="0"/>
          </a:p>
          <a:p>
            <a:r>
              <a:rPr lang="en-AU" baseline="0" dirty="0"/>
              <a:t>It may not have been possible to deliver these flows otherwise due to the significant volumes of water required to achieve the events</a:t>
            </a:r>
          </a:p>
          <a:p>
            <a:endParaRPr lang="en-AU" baseline="0" dirty="0"/>
          </a:p>
          <a:p>
            <a:r>
              <a:rPr lang="en-AU" baseline="0" dirty="0"/>
              <a:t>&gt;&gt; Goulburn and Campaspe spring freshes were coordinated with consumptive water to achieve desired flow rates, which resulted in </a:t>
            </a:r>
            <a:r>
              <a:rPr lang="en-AU" baseline="0" dirty="0" err="1"/>
              <a:t>sucessful</a:t>
            </a:r>
            <a:r>
              <a:rPr lang="en-AU" baseline="0" dirty="0"/>
              <a:t> spawning of Golden Perch in the Goulburn system, and </a:t>
            </a:r>
            <a:r>
              <a:rPr lang="en-AU" u="none" baseline="0" dirty="0">
                <a:solidFill>
                  <a:srgbClr val="FF0000"/>
                </a:solidFill>
              </a:rPr>
              <a:t>helped to boost native fish populations in the Campaspe, where an increase in numbers of Golden Perch and Murray-Darling </a:t>
            </a:r>
            <a:r>
              <a:rPr lang="en-AU" u="none" baseline="0" dirty="0" err="1">
                <a:solidFill>
                  <a:srgbClr val="FF0000"/>
                </a:solidFill>
              </a:rPr>
              <a:t>Rainbowfish</a:t>
            </a:r>
            <a:r>
              <a:rPr lang="en-AU" u="none" baseline="0" dirty="0">
                <a:solidFill>
                  <a:srgbClr val="FF0000"/>
                </a:solidFill>
              </a:rPr>
              <a:t> was detected</a:t>
            </a:r>
          </a:p>
          <a:p>
            <a:endParaRPr lang="en-AU" dirty="0"/>
          </a:p>
        </p:txBody>
      </p:sp>
      <p:sp>
        <p:nvSpPr>
          <p:cNvPr id="4" name="Slide Number Placeholder 3"/>
          <p:cNvSpPr>
            <a:spLocks noGrp="1"/>
          </p:cNvSpPr>
          <p:nvPr>
            <p:ph type="sldNum" sz="quarter" idx="10"/>
          </p:nvPr>
        </p:nvSpPr>
        <p:spPr/>
        <p:txBody>
          <a:bodyPr/>
          <a:lstStyle/>
          <a:p>
            <a:pPr>
              <a:defRPr/>
            </a:pPr>
            <a:fld id="{1CCBD005-EC81-462F-9823-255FCC0867E7}" type="slidenum">
              <a:rPr lang="en-AU" smtClean="0">
                <a:solidFill>
                  <a:prstClr val="black"/>
                </a:solidFill>
              </a:rPr>
              <a:pPr>
                <a:defRPr/>
              </a:pPr>
              <a:t>8</a:t>
            </a:fld>
            <a:endParaRPr lang="en-AU" dirty="0">
              <a:solidFill>
                <a:prstClr val="black"/>
              </a:solidFill>
            </a:endParaRPr>
          </a:p>
        </p:txBody>
      </p:sp>
    </p:spTree>
    <p:extLst>
      <p:ext uri="{BB962C8B-B14F-4D97-AF65-F5344CB8AC3E}">
        <p14:creationId xmlns:p14="http://schemas.microsoft.com/office/powerpoint/2010/main" val="1833765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Tx/>
              <a:buChar char="-"/>
            </a:pPr>
            <a:endParaRPr lang="en-AU" sz="1600" dirty="0"/>
          </a:p>
        </p:txBody>
      </p:sp>
      <p:sp>
        <p:nvSpPr>
          <p:cNvPr id="4" name="Slide Number Placeholder 3"/>
          <p:cNvSpPr>
            <a:spLocks noGrp="1"/>
          </p:cNvSpPr>
          <p:nvPr>
            <p:ph type="sldNum" sz="quarter" idx="10"/>
          </p:nvPr>
        </p:nvSpPr>
        <p:spPr/>
        <p:txBody>
          <a:bodyPr/>
          <a:lstStyle/>
          <a:p>
            <a:pPr>
              <a:defRPr/>
            </a:pPr>
            <a:fld id="{1CCBD005-EC81-462F-9823-255FCC0867E7}" type="slidenum">
              <a:rPr lang="en-AU" smtClean="0">
                <a:solidFill>
                  <a:prstClr val="black"/>
                </a:solidFill>
              </a:rPr>
              <a:pPr>
                <a:defRPr/>
              </a:pPr>
              <a:t>9</a:t>
            </a:fld>
            <a:endParaRPr lang="en-AU" dirty="0">
              <a:solidFill>
                <a:prstClr val="black"/>
              </a:solidFill>
            </a:endParaRPr>
          </a:p>
        </p:txBody>
      </p:sp>
    </p:spTree>
    <p:extLst>
      <p:ext uri="{BB962C8B-B14F-4D97-AF65-F5344CB8AC3E}">
        <p14:creationId xmlns:p14="http://schemas.microsoft.com/office/powerpoint/2010/main" val="277140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3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71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026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120314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749388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48597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86941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99769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588697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03313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21466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2114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1045070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987092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20/09/2017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88613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596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21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36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6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80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00CB26-AD12-467D-BA3E-24BF45905CC4}" type="datetimeFigureOut">
              <a:rPr lang="en-US" smtClean="0">
                <a:solidFill>
                  <a:prstClr val="black">
                    <a:tint val="75000"/>
                  </a:prstClr>
                </a:solidFill>
              </a:rPr>
              <a:pPr/>
              <a:t>9/20/2017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E7B5549-9924-4E82-82A1-14A7A001E54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84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C900CB26-AD12-467D-BA3E-24BF45905CC4}" type="datetimeFigureOut">
              <a:rPr lang="en-US" smtClean="0">
                <a:solidFill>
                  <a:prstClr val="black">
                    <a:tint val="75000"/>
                  </a:prstClr>
                </a:solidFill>
              </a:rPr>
              <a:pPr defTabSz="914377"/>
              <a:t>9/20/2017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EE7B5549-9924-4E82-82A1-14A7A001E54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1995810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C900CB26-AD12-467D-BA3E-24BF45905CC4}" type="datetimeFigureOut">
              <a:rPr lang="en-US" smtClean="0">
                <a:solidFill>
                  <a:prstClr val="black">
                    <a:tint val="75000"/>
                  </a:prstClr>
                </a:solidFill>
              </a:rPr>
              <a:pPr defTabSz="914377"/>
              <a:t>9/20/2017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EE7B5549-9924-4E82-82A1-14A7A001E54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29476028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gif"/><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4.gif"/><Relationship Id="rId13" Type="http://schemas.openxmlformats.org/officeDocument/2006/relationships/image" Target="../media/image31.emf"/><Relationship Id="rId3" Type="http://schemas.openxmlformats.org/officeDocument/2006/relationships/image" Target="../media/image22.jpeg"/><Relationship Id="rId7" Type="http://schemas.openxmlformats.org/officeDocument/2006/relationships/image" Target="../media/image26.JP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5.jpeg"/><Relationship Id="rId11" Type="http://schemas.openxmlformats.org/officeDocument/2006/relationships/image" Target="../media/image29.png"/><Relationship Id="rId5" Type="http://schemas.openxmlformats.org/officeDocument/2006/relationships/image" Target="../media/image24.JPG"/><Relationship Id="rId15" Type="http://schemas.openxmlformats.org/officeDocument/2006/relationships/image" Target="../media/image32.gif"/><Relationship Id="rId10" Type="http://schemas.openxmlformats.org/officeDocument/2006/relationships/image" Target="../media/image28.gif"/><Relationship Id="rId4" Type="http://schemas.openxmlformats.org/officeDocument/2006/relationships/image" Target="../media/image23.JPG"/><Relationship Id="rId9" Type="http://schemas.openxmlformats.org/officeDocument/2006/relationships/image" Target="../media/image27.gif"/><Relationship Id="rId14" Type="http://schemas.openxmlformats.org/officeDocument/2006/relationships/hyperlink" Target="https://urldefense.proofpoint.com/v2/url?u=http-3A__www.environment.sa.gov.au_&amp;d=DwMF-g&amp;c=JnBkUqWXzx2bz-3a05d47Q&amp;r=I5jg_9fQPSauiJHIqz8D_2arpSUfqI1vFVHTC3fL-A7A3qE3Ww4DWP8unPkGp50v&amp;m=36xJoVVGbA5r8HaBKmd3_yYuewr7yNGH_ckMvkBdOwM&amp;s=xfvgpoD7-D3jcRNQQYpZCZofFXLsRjCiaZt-lsR-dYw&amp;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4" y="6083811"/>
            <a:ext cx="2119060" cy="472207"/>
          </a:xfrm>
          <a:prstGeom prst="rect">
            <a:avLst/>
          </a:prstGeom>
        </p:spPr>
      </p:pic>
      <p:sp>
        <p:nvSpPr>
          <p:cNvPr id="16" name="TextBox 15"/>
          <p:cNvSpPr txBox="1"/>
          <p:nvPr/>
        </p:nvSpPr>
        <p:spPr>
          <a:xfrm>
            <a:off x="249898" y="6318959"/>
            <a:ext cx="4093443" cy="300210"/>
          </a:xfrm>
          <a:prstGeom prst="rect">
            <a:avLst/>
          </a:prstGeom>
          <a:noFill/>
        </p:spPr>
        <p:txBody>
          <a:bodyPr wrap="square" rtlCol="0">
            <a:spAutoFit/>
          </a:bodyPr>
          <a:lstStyle/>
          <a:p>
            <a:r>
              <a:rPr lang="en-AU" sz="1351" dirty="0">
                <a:solidFill>
                  <a:srgbClr val="1268BD"/>
                </a:solidFill>
              </a:rPr>
              <a:t>BRISBANE, AUSTRALIA |  18 - 20 SEPTEMBER 2017</a:t>
            </a:r>
          </a:p>
        </p:txBody>
      </p:sp>
      <p:pic>
        <p:nvPicPr>
          <p:cNvPr id="8" name="Picture 7" descr="RS17 ID long_blue.png"/>
          <p:cNvPicPr>
            <a:picLocks noChangeAspect="1"/>
          </p:cNvPicPr>
          <p:nvPr/>
        </p:nvPicPr>
        <p:blipFill>
          <a:blip r:embed="rId4" cstate="print"/>
          <a:stretch>
            <a:fillRect/>
          </a:stretch>
        </p:blipFill>
        <p:spPr>
          <a:xfrm>
            <a:off x="185061" y="170690"/>
            <a:ext cx="3842657" cy="915731"/>
          </a:xfrm>
          <a:prstGeom prst="rect">
            <a:avLst/>
          </a:prstGeom>
        </p:spPr>
      </p:pic>
      <p:cxnSp>
        <p:nvCxnSpPr>
          <p:cNvPr id="11" name="Straight Connector 10"/>
          <p:cNvCxnSpPr/>
          <p:nvPr/>
        </p:nvCxnSpPr>
        <p:spPr>
          <a:xfrm flipV="1">
            <a:off x="220762" y="1113065"/>
            <a:ext cx="8564691" cy="3811"/>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6" y="6318957"/>
            <a:ext cx="1284987" cy="300210"/>
          </a:xfrm>
          <a:prstGeom prst="rect">
            <a:avLst/>
          </a:prstGeom>
          <a:noFill/>
        </p:spPr>
        <p:txBody>
          <a:bodyPr wrap="square" rtlCol="0">
            <a:spAutoFit/>
          </a:bodyPr>
          <a:lstStyle/>
          <a:p>
            <a:r>
              <a:rPr lang="en-AU" sz="1351" dirty="0">
                <a:solidFill>
                  <a:srgbClr val="1268BD"/>
                </a:solidFill>
              </a:rPr>
              <a:t>MANAGED BY</a:t>
            </a:r>
          </a:p>
        </p:txBody>
      </p:sp>
      <p:sp>
        <p:nvSpPr>
          <p:cNvPr id="9" name="TextBox 8"/>
          <p:cNvSpPr txBox="1"/>
          <p:nvPr/>
        </p:nvSpPr>
        <p:spPr>
          <a:xfrm>
            <a:off x="7326086" y="304803"/>
            <a:ext cx="1158202" cy="646331"/>
          </a:xfrm>
          <a:prstGeom prst="rect">
            <a:avLst/>
          </a:prstGeom>
          <a:noFill/>
        </p:spPr>
        <p:txBody>
          <a:bodyPr wrap="none" rtlCol="0">
            <a:spAutoFit/>
          </a:bodyPr>
          <a:lstStyle/>
          <a:p>
            <a:r>
              <a:rPr lang="en-AU" dirty="0"/>
              <a:t>Place your</a:t>
            </a:r>
          </a:p>
          <a:p>
            <a:r>
              <a:rPr lang="en-AU" dirty="0"/>
              <a:t>logo here</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79786" y="228603"/>
            <a:ext cx="2259417" cy="685801"/>
          </a:xfrm>
          <a:prstGeom prst="rect">
            <a:avLst/>
          </a:prstGeom>
        </p:spPr>
      </p:pic>
      <p:pic>
        <p:nvPicPr>
          <p:cNvPr id="12" name="Picture 8" descr="J:\WSG-ACTIVE\VEWH\5_Relationships\Communications\Images\Logos\logo_g-mw_header.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3251" y="277455"/>
            <a:ext cx="990756" cy="71766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ctrTitle"/>
          </p:nvPr>
        </p:nvSpPr>
        <p:spPr>
          <a:xfrm>
            <a:off x="1574866" y="1965962"/>
            <a:ext cx="6486065" cy="2453763"/>
          </a:xfrm>
        </p:spPr>
        <p:txBody>
          <a:bodyPr>
            <a:normAutofit/>
          </a:bodyPr>
          <a:lstStyle/>
          <a:p>
            <a:pPr algn="l">
              <a:lnSpc>
                <a:spcPct val="150000"/>
              </a:lnSpc>
              <a:spcAft>
                <a:spcPts val="1200"/>
              </a:spcAft>
            </a:pPr>
            <a:r>
              <a:rPr lang="en-US" sz="4000" b="1" dirty="0">
                <a:solidFill>
                  <a:srgbClr val="E27222"/>
                </a:solidFill>
                <a:cs typeface="Arial"/>
              </a:rPr>
              <a:t>Making every drop count</a:t>
            </a:r>
            <a:br>
              <a:rPr lang="en-US" sz="3600" dirty="0">
                <a:solidFill>
                  <a:srgbClr val="E27222"/>
                </a:solidFill>
                <a:cs typeface="Arial"/>
              </a:rPr>
            </a:br>
            <a:r>
              <a:rPr lang="en-US" sz="2400" b="1" dirty="0" err="1">
                <a:solidFill>
                  <a:srgbClr val="67AF33"/>
                </a:solidFill>
                <a:cs typeface="Arial"/>
              </a:rPr>
              <a:t>Optimising</a:t>
            </a:r>
            <a:r>
              <a:rPr lang="en-US" sz="2400" b="1" dirty="0">
                <a:solidFill>
                  <a:srgbClr val="67AF33"/>
                </a:solidFill>
                <a:cs typeface="Arial"/>
              </a:rPr>
              <a:t> outcomes through coordination</a:t>
            </a:r>
            <a:br>
              <a:rPr lang="en-US" sz="2000" dirty="0">
                <a:cs typeface="Arial"/>
              </a:rPr>
            </a:br>
            <a:endParaRPr lang="en-US" sz="2000" b="1" dirty="0">
              <a:solidFill>
                <a:srgbClr val="67AF33"/>
              </a:solidFill>
              <a:cs typeface="Arial"/>
            </a:endParaRPr>
          </a:p>
        </p:txBody>
      </p:sp>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400"/>
            <a:ext cx="9144000" cy="7114960"/>
          </a:xfrm>
          <a:prstGeom prst="rect">
            <a:avLst/>
          </a:prstGeom>
        </p:spPr>
      </p:pic>
      <p:grpSp>
        <p:nvGrpSpPr>
          <p:cNvPr id="64" name="Group 63"/>
          <p:cNvGrpSpPr/>
          <p:nvPr/>
        </p:nvGrpSpPr>
        <p:grpSpPr>
          <a:xfrm>
            <a:off x="1979713" y="5589242"/>
            <a:ext cx="2714380" cy="1015663"/>
            <a:chOff x="1979712" y="5589240"/>
            <a:chExt cx="2714380" cy="1015663"/>
          </a:xfrm>
          <a:solidFill>
            <a:schemeClr val="accent5">
              <a:lumMod val="20000"/>
              <a:lumOff val="80000"/>
            </a:schemeClr>
          </a:solidFill>
        </p:grpSpPr>
        <p:sp>
          <p:nvSpPr>
            <p:cNvPr id="18" name="Rounded Rectangular Callout 17"/>
            <p:cNvSpPr/>
            <p:nvPr/>
          </p:nvSpPr>
          <p:spPr>
            <a:xfrm>
              <a:off x="1979712" y="5589240"/>
              <a:ext cx="2664296" cy="1008112"/>
            </a:xfrm>
            <a:prstGeom prst="wedgeRoundRectCallout">
              <a:avLst>
                <a:gd name="adj1" fmla="val 5248"/>
                <a:gd name="adj2" fmla="val -287788"/>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9" name="TextBox 8"/>
            <p:cNvSpPr txBox="1"/>
            <p:nvPr/>
          </p:nvSpPr>
          <p:spPr>
            <a:xfrm>
              <a:off x="2029796" y="5589240"/>
              <a:ext cx="2664296" cy="1015663"/>
            </a:xfrm>
            <a:prstGeom prst="rect">
              <a:avLst/>
            </a:prstGeom>
            <a:noFill/>
          </p:spPr>
          <p:txBody>
            <a:bodyPr wrap="square" rtlCol="0">
              <a:spAutoFit/>
            </a:bodyPr>
            <a:lstStyle/>
            <a:p>
              <a:pPr defTabSz="914377"/>
              <a:r>
                <a:rPr lang="en-US" sz="1200" b="1" dirty="0" err="1">
                  <a:solidFill>
                    <a:prstClr val="black"/>
                  </a:solidFill>
                  <a:latin typeface="Arial"/>
                  <a:cs typeface="Arial"/>
                </a:rPr>
                <a:t>Gunbower</a:t>
              </a:r>
              <a:r>
                <a:rPr lang="en-US" sz="1200" b="1" dirty="0">
                  <a:solidFill>
                    <a:prstClr val="black"/>
                  </a:solidFill>
                  <a:latin typeface="Arial"/>
                  <a:cs typeface="Arial"/>
                </a:rPr>
                <a:t> Forest</a:t>
              </a:r>
            </a:p>
            <a:p>
              <a:pPr defTabSz="914377"/>
              <a:r>
                <a:rPr lang="en-US" sz="1200" dirty="0">
                  <a:solidFill>
                    <a:prstClr val="black"/>
                  </a:solidFill>
                  <a:latin typeface="Arial"/>
                  <a:cs typeface="Arial"/>
                </a:rPr>
                <a:t>Inundated over 3,750 ha floodplain forest and wetlands</a:t>
              </a:r>
            </a:p>
            <a:p>
              <a:pPr defTabSz="914377"/>
              <a:r>
                <a:rPr lang="en-US" sz="1200" dirty="0">
                  <a:solidFill>
                    <a:prstClr val="black"/>
                  </a:solidFill>
                  <a:latin typeface="Arial"/>
                  <a:cs typeface="Arial"/>
                </a:rPr>
                <a:t>96 GL consumptive water delivered</a:t>
              </a:r>
            </a:p>
            <a:p>
              <a:pPr defTabSz="914377"/>
              <a:r>
                <a:rPr lang="en-US" sz="1200" dirty="0">
                  <a:solidFill>
                    <a:prstClr val="black"/>
                  </a:solidFill>
                  <a:latin typeface="Arial"/>
                  <a:cs typeface="Arial"/>
                </a:rPr>
                <a:t>37 GL environmental use (losses)</a:t>
              </a:r>
            </a:p>
          </p:txBody>
        </p:sp>
      </p:grpSp>
      <p:grpSp>
        <p:nvGrpSpPr>
          <p:cNvPr id="59" name="Group 58"/>
          <p:cNvGrpSpPr/>
          <p:nvPr/>
        </p:nvGrpSpPr>
        <p:grpSpPr>
          <a:xfrm>
            <a:off x="6372200" y="4005065"/>
            <a:ext cx="2592288" cy="792088"/>
            <a:chOff x="6372200" y="4005064"/>
            <a:chExt cx="2592288" cy="987455"/>
          </a:xfrm>
          <a:solidFill>
            <a:schemeClr val="bg1"/>
          </a:solidFill>
        </p:grpSpPr>
        <p:sp>
          <p:nvSpPr>
            <p:cNvPr id="14" name="Rounded Rectangular Callout 13"/>
            <p:cNvSpPr/>
            <p:nvPr/>
          </p:nvSpPr>
          <p:spPr>
            <a:xfrm>
              <a:off x="6372200" y="4005064"/>
              <a:ext cx="2520280" cy="987455"/>
            </a:xfrm>
            <a:prstGeom prst="wedgeRoundRectCallout">
              <a:avLst>
                <a:gd name="adj1" fmla="val -84859"/>
                <a:gd name="adj2" fmla="val -32702"/>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1" name="TextBox 20"/>
            <p:cNvSpPr txBox="1"/>
            <p:nvPr/>
          </p:nvSpPr>
          <p:spPr>
            <a:xfrm>
              <a:off x="6444208" y="4005064"/>
              <a:ext cx="2520280" cy="575534"/>
            </a:xfrm>
            <a:prstGeom prst="rect">
              <a:avLst/>
            </a:prstGeom>
            <a:noFill/>
          </p:spPr>
          <p:txBody>
            <a:bodyPr wrap="square" rtlCol="0">
              <a:spAutoFit/>
            </a:bodyPr>
            <a:lstStyle/>
            <a:p>
              <a:pPr defTabSz="914377"/>
              <a:r>
                <a:rPr lang="en-US" sz="1200" b="1" dirty="0" err="1">
                  <a:solidFill>
                    <a:prstClr val="black"/>
                  </a:solidFill>
                  <a:latin typeface="Arial"/>
                  <a:cs typeface="Arial"/>
                </a:rPr>
                <a:t>Goulburn</a:t>
              </a:r>
              <a:r>
                <a:rPr lang="en-US" sz="1200" b="1" dirty="0">
                  <a:solidFill>
                    <a:prstClr val="black"/>
                  </a:solidFill>
                  <a:latin typeface="Arial"/>
                  <a:cs typeface="Arial"/>
                </a:rPr>
                <a:t> River</a:t>
              </a:r>
            </a:p>
            <a:p>
              <a:pPr defTabSz="914377"/>
              <a:r>
                <a:rPr lang="en-US" sz="1200" dirty="0">
                  <a:solidFill>
                    <a:prstClr val="black"/>
                  </a:solidFill>
                  <a:latin typeface="Arial"/>
                  <a:cs typeface="Arial"/>
                </a:rPr>
                <a:t>309 GL of environmental use</a:t>
              </a:r>
            </a:p>
          </p:txBody>
        </p:sp>
      </p:grpSp>
      <p:grpSp>
        <p:nvGrpSpPr>
          <p:cNvPr id="60" name="Group 59"/>
          <p:cNvGrpSpPr/>
          <p:nvPr/>
        </p:nvGrpSpPr>
        <p:grpSpPr>
          <a:xfrm>
            <a:off x="6444209" y="836714"/>
            <a:ext cx="2376265" cy="894582"/>
            <a:chOff x="6444208" y="836712"/>
            <a:chExt cx="2592290" cy="1080120"/>
          </a:xfrm>
          <a:solidFill>
            <a:schemeClr val="bg1"/>
          </a:solidFill>
        </p:grpSpPr>
        <p:sp>
          <p:nvSpPr>
            <p:cNvPr id="6" name="Rounded Rectangular Callout 5"/>
            <p:cNvSpPr/>
            <p:nvPr/>
          </p:nvSpPr>
          <p:spPr>
            <a:xfrm>
              <a:off x="6444208" y="836712"/>
              <a:ext cx="2520280" cy="1080120"/>
            </a:xfrm>
            <a:prstGeom prst="wedgeRoundRectCallout">
              <a:avLst>
                <a:gd name="adj1" fmla="val -90703"/>
                <a:gd name="adj2" fmla="val 258133"/>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8" name="TextBox 7"/>
            <p:cNvSpPr txBox="1"/>
            <p:nvPr/>
          </p:nvSpPr>
          <p:spPr>
            <a:xfrm>
              <a:off x="6516217" y="908720"/>
              <a:ext cx="2520281" cy="557415"/>
            </a:xfrm>
            <a:prstGeom prst="rect">
              <a:avLst/>
            </a:prstGeom>
            <a:noFill/>
          </p:spPr>
          <p:txBody>
            <a:bodyPr wrap="square" rtlCol="0">
              <a:spAutoFit/>
            </a:bodyPr>
            <a:lstStyle/>
            <a:p>
              <a:pPr defTabSz="914377"/>
              <a:r>
                <a:rPr lang="en-US" sz="1200" b="1" dirty="0">
                  <a:solidFill>
                    <a:prstClr val="black"/>
                  </a:solidFill>
                  <a:latin typeface="Arial"/>
                  <a:cs typeface="Arial"/>
                </a:rPr>
                <a:t>Lower Broken Creek</a:t>
              </a:r>
            </a:p>
            <a:p>
              <a:pPr defTabSz="914377"/>
              <a:r>
                <a:rPr lang="en-US" sz="1200" dirty="0">
                  <a:solidFill>
                    <a:prstClr val="black"/>
                  </a:solidFill>
                  <a:latin typeface="Arial"/>
                  <a:cs typeface="Arial"/>
                </a:rPr>
                <a:t>34 GL environmental use/loss</a:t>
              </a:r>
            </a:p>
          </p:txBody>
        </p:sp>
      </p:grpSp>
      <p:grpSp>
        <p:nvGrpSpPr>
          <p:cNvPr id="61" name="Group 60"/>
          <p:cNvGrpSpPr/>
          <p:nvPr/>
        </p:nvGrpSpPr>
        <p:grpSpPr>
          <a:xfrm>
            <a:off x="107510" y="2696206"/>
            <a:ext cx="2592287" cy="1296145"/>
            <a:chOff x="3180489" y="548680"/>
            <a:chExt cx="2031792" cy="1296144"/>
          </a:xfrm>
          <a:solidFill>
            <a:schemeClr val="accent5">
              <a:lumMod val="20000"/>
              <a:lumOff val="80000"/>
            </a:schemeClr>
          </a:solidFill>
        </p:grpSpPr>
        <p:sp>
          <p:nvSpPr>
            <p:cNvPr id="2" name="Rounded Rectangular Callout 1"/>
            <p:cNvSpPr/>
            <p:nvPr/>
          </p:nvSpPr>
          <p:spPr>
            <a:xfrm>
              <a:off x="3180489" y="548680"/>
              <a:ext cx="1895567" cy="1296144"/>
            </a:xfrm>
            <a:prstGeom prst="wedgeRoundRectCallout">
              <a:avLst>
                <a:gd name="adj1" fmla="val -7770"/>
                <a:gd name="adj2" fmla="val -119105"/>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7" name="TextBox 6"/>
            <p:cNvSpPr txBox="1"/>
            <p:nvPr/>
          </p:nvSpPr>
          <p:spPr>
            <a:xfrm>
              <a:off x="3196057" y="551691"/>
              <a:ext cx="2016224" cy="830996"/>
            </a:xfrm>
            <a:prstGeom prst="rect">
              <a:avLst/>
            </a:prstGeom>
            <a:noFill/>
          </p:spPr>
          <p:txBody>
            <a:bodyPr wrap="square" rtlCol="0">
              <a:spAutoFit/>
            </a:bodyPr>
            <a:lstStyle/>
            <a:p>
              <a:pPr defTabSz="914377"/>
              <a:r>
                <a:rPr lang="en-US" sz="1200" b="1" dirty="0" err="1">
                  <a:solidFill>
                    <a:prstClr val="black"/>
                  </a:solidFill>
                  <a:latin typeface="Arial"/>
                  <a:cs typeface="Arial"/>
                </a:rPr>
                <a:t>Mulcra</a:t>
              </a:r>
              <a:r>
                <a:rPr lang="en-US" sz="1200" b="1" dirty="0">
                  <a:solidFill>
                    <a:prstClr val="black"/>
                  </a:solidFill>
                  <a:latin typeface="Arial"/>
                  <a:cs typeface="Arial"/>
                </a:rPr>
                <a:t> Island</a:t>
              </a:r>
            </a:p>
            <a:p>
              <a:pPr defTabSz="914377"/>
              <a:r>
                <a:rPr lang="en-US" sz="1200" dirty="0">
                  <a:solidFill>
                    <a:prstClr val="black"/>
                  </a:solidFill>
                  <a:latin typeface="Arial"/>
                  <a:cs typeface="Arial"/>
                </a:rPr>
                <a:t>Inundated</a:t>
              </a:r>
              <a:r>
                <a:rPr lang="en-US" sz="1200" dirty="0">
                  <a:solidFill>
                    <a:srgbClr val="FF0000"/>
                  </a:solidFill>
                  <a:latin typeface="Arial"/>
                  <a:cs typeface="Arial"/>
                </a:rPr>
                <a:t> </a:t>
              </a:r>
              <a:r>
                <a:rPr lang="en-US" sz="1200" dirty="0">
                  <a:solidFill>
                    <a:prstClr val="black"/>
                  </a:solidFill>
                  <a:latin typeface="Arial"/>
                  <a:cs typeface="Arial"/>
                </a:rPr>
                <a:t>~440 ha floodplain</a:t>
              </a:r>
            </a:p>
            <a:p>
              <a:pPr defTabSz="914377"/>
              <a:r>
                <a:rPr lang="en-US" sz="1200" dirty="0">
                  <a:solidFill>
                    <a:prstClr val="black"/>
                  </a:solidFill>
                  <a:latin typeface="Arial"/>
                  <a:cs typeface="Arial"/>
                </a:rPr>
                <a:t>6.3 GL environmental use (losses)</a:t>
              </a:r>
            </a:p>
            <a:p>
              <a:pPr defTabSz="914377"/>
              <a:r>
                <a:rPr lang="en-US" sz="1200" dirty="0">
                  <a:solidFill>
                    <a:prstClr val="black"/>
                  </a:solidFill>
                  <a:latin typeface="Arial"/>
                  <a:cs typeface="Arial"/>
                </a:rPr>
                <a:t> </a:t>
              </a:r>
            </a:p>
          </p:txBody>
        </p:sp>
      </p:grpSp>
      <p:grpSp>
        <p:nvGrpSpPr>
          <p:cNvPr id="69" name="Group 68"/>
          <p:cNvGrpSpPr/>
          <p:nvPr/>
        </p:nvGrpSpPr>
        <p:grpSpPr>
          <a:xfrm>
            <a:off x="4932040" y="5229205"/>
            <a:ext cx="2304256" cy="792089"/>
            <a:chOff x="4932040" y="5373216"/>
            <a:chExt cx="2376264" cy="1152128"/>
          </a:xfrm>
          <a:solidFill>
            <a:schemeClr val="bg1"/>
          </a:solidFill>
        </p:grpSpPr>
        <p:sp>
          <p:nvSpPr>
            <p:cNvPr id="19" name="Rounded Rectangular Callout 18"/>
            <p:cNvSpPr/>
            <p:nvPr/>
          </p:nvSpPr>
          <p:spPr>
            <a:xfrm>
              <a:off x="4932040" y="5373216"/>
              <a:ext cx="2376264" cy="1152128"/>
            </a:xfrm>
            <a:prstGeom prst="wedgeRoundRectCallout">
              <a:avLst>
                <a:gd name="adj1" fmla="val -81556"/>
                <a:gd name="adj2" fmla="val -156618"/>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5" name="TextBox 24"/>
            <p:cNvSpPr txBox="1"/>
            <p:nvPr/>
          </p:nvSpPr>
          <p:spPr>
            <a:xfrm>
              <a:off x="5004047" y="5373216"/>
              <a:ext cx="2232248" cy="671512"/>
            </a:xfrm>
            <a:prstGeom prst="rect">
              <a:avLst/>
            </a:prstGeom>
            <a:noFill/>
          </p:spPr>
          <p:txBody>
            <a:bodyPr wrap="square" rtlCol="0">
              <a:spAutoFit/>
            </a:bodyPr>
            <a:lstStyle/>
            <a:p>
              <a:pPr defTabSz="914377"/>
              <a:r>
                <a:rPr lang="en-US" sz="1200" b="1" dirty="0" err="1">
                  <a:solidFill>
                    <a:prstClr val="black"/>
                  </a:solidFill>
                  <a:latin typeface="Arial"/>
                  <a:cs typeface="Arial"/>
                </a:rPr>
                <a:t>Campaspe</a:t>
              </a:r>
              <a:r>
                <a:rPr lang="en-US" sz="1200" b="1" dirty="0">
                  <a:solidFill>
                    <a:prstClr val="black"/>
                  </a:solidFill>
                  <a:latin typeface="Arial"/>
                  <a:cs typeface="Arial"/>
                </a:rPr>
                <a:t> River</a:t>
              </a:r>
            </a:p>
            <a:p>
              <a:pPr defTabSz="914377"/>
              <a:r>
                <a:rPr lang="en-US" sz="1200" dirty="0">
                  <a:solidFill>
                    <a:prstClr val="black"/>
                  </a:solidFill>
                  <a:latin typeface="Arial"/>
                  <a:cs typeface="Arial"/>
                </a:rPr>
                <a:t>30 GL environmental use</a:t>
              </a:r>
            </a:p>
          </p:txBody>
        </p:sp>
      </p:grpSp>
      <p:grpSp>
        <p:nvGrpSpPr>
          <p:cNvPr id="63" name="Group 62"/>
          <p:cNvGrpSpPr/>
          <p:nvPr/>
        </p:nvGrpSpPr>
        <p:grpSpPr>
          <a:xfrm>
            <a:off x="683568" y="4293096"/>
            <a:ext cx="2592288" cy="1152128"/>
            <a:chOff x="323528" y="3933056"/>
            <a:chExt cx="2736304" cy="1296144"/>
          </a:xfrm>
          <a:solidFill>
            <a:schemeClr val="accent5">
              <a:lumMod val="20000"/>
              <a:lumOff val="80000"/>
            </a:schemeClr>
          </a:solidFill>
        </p:grpSpPr>
        <p:sp>
          <p:nvSpPr>
            <p:cNvPr id="4" name="Rounded Rectangular Callout 3"/>
            <p:cNvSpPr/>
            <p:nvPr/>
          </p:nvSpPr>
          <p:spPr>
            <a:xfrm>
              <a:off x="323528" y="3933056"/>
              <a:ext cx="2736304" cy="1296144"/>
            </a:xfrm>
            <a:prstGeom prst="wedgeRoundRectCallout">
              <a:avLst>
                <a:gd name="adj1" fmla="val 51661"/>
                <a:gd name="adj2" fmla="val -17141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0" name="Rectangle 19"/>
            <p:cNvSpPr/>
            <p:nvPr/>
          </p:nvSpPr>
          <p:spPr>
            <a:xfrm>
              <a:off x="395537" y="4016098"/>
              <a:ext cx="2655923" cy="519373"/>
            </a:xfrm>
            <a:prstGeom prst="rect">
              <a:avLst/>
            </a:prstGeom>
            <a:noFill/>
          </p:spPr>
          <p:txBody>
            <a:bodyPr wrap="none">
              <a:spAutoFit/>
            </a:bodyPr>
            <a:lstStyle/>
            <a:p>
              <a:pPr defTabSz="914377"/>
              <a:r>
                <a:rPr lang="en-US" sz="1200" b="1" dirty="0">
                  <a:solidFill>
                    <a:prstClr val="black"/>
                  </a:solidFill>
                  <a:latin typeface="Arial"/>
                  <a:cs typeface="Arial"/>
                </a:rPr>
                <a:t>Gunbower Creek</a:t>
              </a:r>
            </a:p>
            <a:p>
              <a:pPr defTabSz="914377"/>
              <a:r>
                <a:rPr lang="en-US" sz="1200" dirty="0">
                  <a:solidFill>
                    <a:prstClr val="black"/>
                  </a:solidFill>
                  <a:latin typeface="Arial"/>
                  <a:cs typeface="Arial"/>
                </a:rPr>
                <a:t>0.8 GL environmental use (losses)</a:t>
              </a:r>
            </a:p>
          </p:txBody>
        </p:sp>
      </p:grpSp>
      <p:grpSp>
        <p:nvGrpSpPr>
          <p:cNvPr id="62" name="Group 61"/>
          <p:cNvGrpSpPr/>
          <p:nvPr/>
        </p:nvGrpSpPr>
        <p:grpSpPr>
          <a:xfrm>
            <a:off x="2775457" y="525843"/>
            <a:ext cx="2458611" cy="1296144"/>
            <a:chOff x="107504" y="2564904"/>
            <a:chExt cx="2088232" cy="1296144"/>
          </a:xfrm>
        </p:grpSpPr>
        <p:sp>
          <p:nvSpPr>
            <p:cNvPr id="15" name="Rounded Rectangular Callout 14"/>
            <p:cNvSpPr/>
            <p:nvPr/>
          </p:nvSpPr>
          <p:spPr>
            <a:xfrm>
              <a:off x="107504" y="2564904"/>
              <a:ext cx="2088232" cy="1296144"/>
            </a:xfrm>
            <a:prstGeom prst="wedgeRoundRectCallout">
              <a:avLst>
                <a:gd name="adj1" fmla="val -65536"/>
                <a:gd name="adj2" fmla="val 69979"/>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2" name="TextBox 21"/>
            <p:cNvSpPr txBox="1"/>
            <p:nvPr/>
          </p:nvSpPr>
          <p:spPr>
            <a:xfrm>
              <a:off x="216024" y="2588711"/>
              <a:ext cx="1979712" cy="646331"/>
            </a:xfrm>
            <a:prstGeom prst="rect">
              <a:avLst/>
            </a:prstGeom>
            <a:noFill/>
          </p:spPr>
          <p:txBody>
            <a:bodyPr wrap="square" rtlCol="0">
              <a:spAutoFit/>
            </a:bodyPr>
            <a:lstStyle/>
            <a:p>
              <a:pPr defTabSz="914377"/>
              <a:r>
                <a:rPr lang="en-US" sz="1200" b="1" dirty="0" err="1">
                  <a:solidFill>
                    <a:prstClr val="black"/>
                  </a:solidFill>
                  <a:latin typeface="Arial"/>
                  <a:cs typeface="Arial"/>
                </a:rPr>
                <a:t>Hattah</a:t>
              </a:r>
              <a:r>
                <a:rPr lang="en-US" sz="1200" b="1" dirty="0">
                  <a:solidFill>
                    <a:prstClr val="black"/>
                  </a:solidFill>
                  <a:latin typeface="Arial"/>
                  <a:cs typeface="Arial"/>
                </a:rPr>
                <a:t> Lakes</a:t>
              </a:r>
            </a:p>
            <a:p>
              <a:pPr defTabSz="914377"/>
              <a:r>
                <a:rPr lang="en-US" sz="1200" dirty="0">
                  <a:solidFill>
                    <a:prstClr val="black"/>
                  </a:solidFill>
                  <a:latin typeface="Arial"/>
                  <a:cs typeface="Arial"/>
                </a:rPr>
                <a:t>Inundated 6,100 ha floodplain</a:t>
              </a:r>
            </a:p>
            <a:p>
              <a:pPr defTabSz="914377"/>
              <a:r>
                <a:rPr lang="en-US" sz="1200" dirty="0">
                  <a:solidFill>
                    <a:prstClr val="black"/>
                  </a:solidFill>
                  <a:latin typeface="Arial"/>
                  <a:cs typeface="Arial"/>
                </a:rPr>
                <a:t>76 GL environmental use</a:t>
              </a:r>
            </a:p>
          </p:txBody>
        </p:sp>
      </p:grpSp>
      <p:grpSp>
        <p:nvGrpSpPr>
          <p:cNvPr id="42" name="Group 41"/>
          <p:cNvGrpSpPr/>
          <p:nvPr/>
        </p:nvGrpSpPr>
        <p:grpSpPr>
          <a:xfrm>
            <a:off x="179513" y="3599375"/>
            <a:ext cx="1654324" cy="461665"/>
            <a:chOff x="5185928" y="116632"/>
            <a:chExt cx="2627784" cy="461665"/>
          </a:xfrm>
        </p:grpSpPr>
        <p:sp>
          <p:nvSpPr>
            <p:cNvPr id="31" name="Rounded Rectangle 30"/>
            <p:cNvSpPr/>
            <p:nvPr/>
          </p:nvSpPr>
          <p:spPr>
            <a:xfrm>
              <a:off x="5185928" y="143043"/>
              <a:ext cx="2627784" cy="2160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a:endParaRPr lang="en-US">
                <a:solidFill>
                  <a:prstClr val="white"/>
                </a:solidFill>
              </a:endParaRPr>
            </a:p>
          </p:txBody>
        </p:sp>
        <p:sp>
          <p:nvSpPr>
            <p:cNvPr id="41" name="TextBox 40"/>
            <p:cNvSpPr txBox="1"/>
            <p:nvPr/>
          </p:nvSpPr>
          <p:spPr>
            <a:xfrm>
              <a:off x="5185928" y="116632"/>
              <a:ext cx="2627784" cy="461665"/>
            </a:xfrm>
            <a:prstGeom prst="rect">
              <a:avLst/>
            </a:prstGeom>
            <a:noFill/>
          </p:spPr>
          <p:txBody>
            <a:bodyPr wrap="square" rtlCol="0">
              <a:spAutoFit/>
            </a:bodyPr>
            <a:lstStyle/>
            <a:p>
              <a:pPr defTabSz="914377"/>
              <a:r>
                <a:rPr lang="en-US" sz="1200" dirty="0">
                  <a:solidFill>
                    <a:prstClr val="white"/>
                  </a:solidFill>
                  <a:latin typeface="Arial"/>
                  <a:cs typeface="Arial"/>
                </a:rPr>
                <a:t>0.4 GL return flows</a:t>
              </a:r>
            </a:p>
            <a:p>
              <a:pPr defTabSz="914377"/>
              <a:endParaRPr lang="en-AU" sz="1200" dirty="0">
                <a:solidFill>
                  <a:prstClr val="white"/>
                </a:solidFill>
              </a:endParaRPr>
            </a:p>
          </p:txBody>
        </p:sp>
      </p:grpSp>
      <p:grpSp>
        <p:nvGrpSpPr>
          <p:cNvPr id="68" name="Group 67"/>
          <p:cNvGrpSpPr/>
          <p:nvPr/>
        </p:nvGrpSpPr>
        <p:grpSpPr>
          <a:xfrm>
            <a:off x="183881" y="3296020"/>
            <a:ext cx="1645593" cy="276999"/>
            <a:chOff x="3068563" y="1454296"/>
            <a:chExt cx="1645593" cy="276999"/>
          </a:xfrm>
        </p:grpSpPr>
        <p:sp>
          <p:nvSpPr>
            <p:cNvPr id="43" name="Rounded Rectangle 42"/>
            <p:cNvSpPr/>
            <p:nvPr/>
          </p:nvSpPr>
          <p:spPr>
            <a:xfrm>
              <a:off x="3068563" y="1484784"/>
              <a:ext cx="1645593" cy="2160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endParaRPr lang="en-US">
                <a:solidFill>
                  <a:prstClr val="black"/>
                </a:solidFill>
              </a:endParaRPr>
            </a:p>
          </p:txBody>
        </p:sp>
        <p:sp>
          <p:nvSpPr>
            <p:cNvPr id="44" name="Rectangle 43"/>
            <p:cNvSpPr/>
            <p:nvPr/>
          </p:nvSpPr>
          <p:spPr>
            <a:xfrm>
              <a:off x="3068563" y="1454296"/>
              <a:ext cx="1349152" cy="276999"/>
            </a:xfrm>
            <a:prstGeom prst="rect">
              <a:avLst/>
            </a:prstGeom>
          </p:spPr>
          <p:txBody>
            <a:bodyPr wrap="none">
              <a:spAutoFit/>
            </a:bodyPr>
            <a:lstStyle/>
            <a:p>
              <a:pPr defTabSz="914377"/>
              <a:r>
                <a:rPr lang="en-US" sz="1200" dirty="0">
                  <a:solidFill>
                    <a:prstClr val="white"/>
                  </a:solidFill>
                  <a:latin typeface="Arial"/>
                  <a:cs typeface="Arial"/>
                </a:rPr>
                <a:t>1 GL return flows</a:t>
              </a:r>
            </a:p>
          </p:txBody>
        </p:sp>
      </p:grpSp>
      <p:grpSp>
        <p:nvGrpSpPr>
          <p:cNvPr id="46" name="Group 45"/>
          <p:cNvGrpSpPr/>
          <p:nvPr/>
        </p:nvGrpSpPr>
        <p:grpSpPr>
          <a:xfrm>
            <a:off x="6516220" y="1315801"/>
            <a:ext cx="2021683" cy="276999"/>
            <a:chOff x="6438750" y="2733298"/>
            <a:chExt cx="2021682" cy="276998"/>
          </a:xfrm>
        </p:grpSpPr>
        <p:sp>
          <p:nvSpPr>
            <p:cNvPr id="30" name="Rounded Rectangle 29"/>
            <p:cNvSpPr/>
            <p:nvPr/>
          </p:nvSpPr>
          <p:spPr>
            <a:xfrm>
              <a:off x="6438750" y="2767583"/>
              <a:ext cx="2021682" cy="22936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a:endParaRPr lang="en-US">
                <a:solidFill>
                  <a:prstClr val="white"/>
                </a:solidFill>
              </a:endParaRPr>
            </a:p>
          </p:txBody>
        </p:sp>
        <p:sp>
          <p:nvSpPr>
            <p:cNvPr id="45" name="Rectangle 44"/>
            <p:cNvSpPr/>
            <p:nvPr/>
          </p:nvSpPr>
          <p:spPr>
            <a:xfrm>
              <a:off x="6438750" y="2733298"/>
              <a:ext cx="1911804" cy="276998"/>
            </a:xfrm>
            <a:prstGeom prst="rect">
              <a:avLst/>
            </a:prstGeom>
          </p:spPr>
          <p:txBody>
            <a:bodyPr wrap="none">
              <a:spAutoFit/>
            </a:bodyPr>
            <a:lstStyle/>
            <a:p>
              <a:pPr defTabSz="914377"/>
              <a:r>
                <a:rPr lang="en-US" sz="1200" dirty="0">
                  <a:solidFill>
                    <a:prstClr val="white"/>
                  </a:solidFill>
                  <a:latin typeface="Arial"/>
                  <a:cs typeface="Arial"/>
                </a:rPr>
                <a:t>29 GL return flow </a:t>
              </a:r>
              <a:r>
                <a:rPr lang="en-US" sz="1200" dirty="0" err="1">
                  <a:solidFill>
                    <a:prstClr val="white"/>
                  </a:solidFill>
                  <a:latin typeface="Arial"/>
                  <a:cs typeface="Arial"/>
                </a:rPr>
                <a:t>recredit</a:t>
              </a:r>
              <a:endParaRPr lang="en-US" sz="1200" dirty="0">
                <a:solidFill>
                  <a:prstClr val="white"/>
                </a:solidFill>
                <a:latin typeface="Arial"/>
                <a:cs typeface="Arial"/>
              </a:endParaRPr>
            </a:p>
          </p:txBody>
        </p:sp>
      </p:grpSp>
      <p:grpSp>
        <p:nvGrpSpPr>
          <p:cNvPr id="48" name="Group 47"/>
          <p:cNvGrpSpPr/>
          <p:nvPr/>
        </p:nvGrpSpPr>
        <p:grpSpPr>
          <a:xfrm>
            <a:off x="6444210" y="4437115"/>
            <a:ext cx="2246784" cy="276999"/>
            <a:chOff x="7581800" y="5479371"/>
            <a:chExt cx="2246784" cy="276999"/>
          </a:xfrm>
        </p:grpSpPr>
        <p:sp>
          <p:nvSpPr>
            <p:cNvPr id="24" name="Rounded Rectangle 23"/>
            <p:cNvSpPr/>
            <p:nvPr/>
          </p:nvSpPr>
          <p:spPr>
            <a:xfrm>
              <a:off x="7591003" y="5509859"/>
              <a:ext cx="2237581" cy="2160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a:solidFill>
                  <a:prstClr val="black"/>
                </a:solidFill>
              </a:endParaRPr>
            </a:p>
          </p:txBody>
        </p:sp>
        <p:sp>
          <p:nvSpPr>
            <p:cNvPr id="47" name="Rectangle 46"/>
            <p:cNvSpPr/>
            <p:nvPr/>
          </p:nvSpPr>
          <p:spPr>
            <a:xfrm>
              <a:off x="7581800" y="5479371"/>
              <a:ext cx="1996765" cy="276999"/>
            </a:xfrm>
            <a:prstGeom prst="rect">
              <a:avLst/>
            </a:prstGeom>
          </p:spPr>
          <p:txBody>
            <a:bodyPr wrap="none">
              <a:spAutoFit/>
            </a:bodyPr>
            <a:lstStyle/>
            <a:p>
              <a:pPr defTabSz="914377"/>
              <a:r>
                <a:rPr lang="en-US" sz="1200" dirty="0">
                  <a:solidFill>
                    <a:prstClr val="white"/>
                  </a:solidFill>
                  <a:latin typeface="Arial"/>
                  <a:cs typeface="Arial"/>
                </a:rPr>
                <a:t>304 GL return flow </a:t>
              </a:r>
              <a:r>
                <a:rPr lang="en-US" sz="1200" dirty="0" err="1">
                  <a:solidFill>
                    <a:prstClr val="white"/>
                  </a:solidFill>
                  <a:latin typeface="Arial"/>
                  <a:cs typeface="Arial"/>
                </a:rPr>
                <a:t>recredit</a:t>
              </a:r>
              <a:endParaRPr lang="en-US" sz="1200" dirty="0">
                <a:solidFill>
                  <a:prstClr val="white"/>
                </a:solidFill>
                <a:latin typeface="Arial"/>
                <a:cs typeface="Arial"/>
              </a:endParaRPr>
            </a:p>
          </p:txBody>
        </p:sp>
      </p:grpSp>
      <p:grpSp>
        <p:nvGrpSpPr>
          <p:cNvPr id="50" name="Group 49"/>
          <p:cNvGrpSpPr/>
          <p:nvPr/>
        </p:nvGrpSpPr>
        <p:grpSpPr>
          <a:xfrm>
            <a:off x="5028857" y="5630813"/>
            <a:ext cx="2054670" cy="276999"/>
            <a:chOff x="7845921" y="5790200"/>
            <a:chExt cx="2054671" cy="276998"/>
          </a:xfrm>
        </p:grpSpPr>
        <p:sp>
          <p:nvSpPr>
            <p:cNvPr id="33" name="Rounded Rectangle 32"/>
            <p:cNvSpPr/>
            <p:nvPr/>
          </p:nvSpPr>
          <p:spPr>
            <a:xfrm>
              <a:off x="7884368" y="5824718"/>
              <a:ext cx="2016224" cy="2160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endParaRPr lang="en-US">
                <a:solidFill>
                  <a:prstClr val="black"/>
                </a:solidFill>
              </a:endParaRPr>
            </a:p>
          </p:txBody>
        </p:sp>
        <p:sp>
          <p:nvSpPr>
            <p:cNvPr id="49" name="Rectangle 48"/>
            <p:cNvSpPr/>
            <p:nvPr/>
          </p:nvSpPr>
          <p:spPr>
            <a:xfrm>
              <a:off x="7845921" y="5790200"/>
              <a:ext cx="1911806" cy="276998"/>
            </a:xfrm>
            <a:prstGeom prst="rect">
              <a:avLst/>
            </a:prstGeom>
          </p:spPr>
          <p:txBody>
            <a:bodyPr wrap="none">
              <a:spAutoFit/>
            </a:bodyPr>
            <a:lstStyle/>
            <a:p>
              <a:pPr defTabSz="914377"/>
              <a:r>
                <a:rPr lang="en-US" sz="1200" dirty="0">
                  <a:solidFill>
                    <a:prstClr val="white"/>
                  </a:solidFill>
                  <a:latin typeface="Arial"/>
                  <a:cs typeface="Arial"/>
                </a:rPr>
                <a:t>18 GL return flow </a:t>
              </a:r>
              <a:r>
                <a:rPr lang="en-US" sz="1200" dirty="0" err="1">
                  <a:solidFill>
                    <a:prstClr val="white"/>
                  </a:solidFill>
                  <a:latin typeface="Arial"/>
                  <a:cs typeface="Arial"/>
                </a:rPr>
                <a:t>recredit</a:t>
              </a:r>
              <a:endParaRPr lang="en-US" sz="1200" dirty="0">
                <a:solidFill>
                  <a:prstClr val="white"/>
                </a:solidFill>
                <a:latin typeface="Arial"/>
                <a:cs typeface="Arial"/>
              </a:endParaRPr>
            </a:p>
          </p:txBody>
        </p:sp>
      </p:grpSp>
      <p:grpSp>
        <p:nvGrpSpPr>
          <p:cNvPr id="52" name="Group 51"/>
          <p:cNvGrpSpPr/>
          <p:nvPr/>
        </p:nvGrpSpPr>
        <p:grpSpPr>
          <a:xfrm>
            <a:off x="778707" y="5050060"/>
            <a:ext cx="2160240" cy="276999"/>
            <a:chOff x="-1908720" y="6025063"/>
            <a:chExt cx="2160240" cy="276998"/>
          </a:xfrm>
        </p:grpSpPr>
        <p:sp>
          <p:nvSpPr>
            <p:cNvPr id="34" name="Rounded Rectangle 33"/>
            <p:cNvSpPr/>
            <p:nvPr/>
          </p:nvSpPr>
          <p:spPr>
            <a:xfrm>
              <a:off x="-1908720" y="6065381"/>
              <a:ext cx="2160240" cy="2160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endParaRPr lang="en-US">
                <a:solidFill>
                  <a:prstClr val="black"/>
                </a:solidFill>
              </a:endParaRPr>
            </a:p>
          </p:txBody>
        </p:sp>
        <p:sp>
          <p:nvSpPr>
            <p:cNvPr id="51" name="Rectangle 50"/>
            <p:cNvSpPr/>
            <p:nvPr/>
          </p:nvSpPr>
          <p:spPr>
            <a:xfrm>
              <a:off x="-1908720" y="6025063"/>
              <a:ext cx="2147447" cy="276998"/>
            </a:xfrm>
            <a:prstGeom prst="rect">
              <a:avLst/>
            </a:prstGeom>
          </p:spPr>
          <p:txBody>
            <a:bodyPr wrap="none">
              <a:spAutoFit/>
            </a:bodyPr>
            <a:lstStyle/>
            <a:p>
              <a:pPr defTabSz="914377"/>
              <a:r>
                <a:rPr lang="en-US" sz="1200" dirty="0">
                  <a:solidFill>
                    <a:prstClr val="white"/>
                  </a:solidFill>
                  <a:latin typeface="Arial"/>
                  <a:cs typeface="Arial"/>
                </a:rPr>
                <a:t>&lt;0.1 GL return flows (losses)</a:t>
              </a:r>
            </a:p>
          </p:txBody>
        </p:sp>
      </p:grpSp>
      <p:grpSp>
        <p:nvGrpSpPr>
          <p:cNvPr id="54" name="Group 53"/>
          <p:cNvGrpSpPr/>
          <p:nvPr/>
        </p:nvGrpSpPr>
        <p:grpSpPr>
          <a:xfrm>
            <a:off x="759491" y="4797155"/>
            <a:ext cx="2167780" cy="276999"/>
            <a:chOff x="-1916260" y="5712851"/>
            <a:chExt cx="2167780" cy="276999"/>
          </a:xfrm>
        </p:grpSpPr>
        <p:sp>
          <p:nvSpPr>
            <p:cNvPr id="28" name="Rounded Rectangle 27"/>
            <p:cNvSpPr/>
            <p:nvPr/>
          </p:nvSpPr>
          <p:spPr>
            <a:xfrm>
              <a:off x="-1908720" y="5743339"/>
              <a:ext cx="2160240" cy="2160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a:solidFill>
                  <a:prstClr val="black"/>
                </a:solidFill>
              </a:endParaRPr>
            </a:p>
          </p:txBody>
        </p:sp>
        <p:sp>
          <p:nvSpPr>
            <p:cNvPr id="53" name="Rectangle 52"/>
            <p:cNvSpPr/>
            <p:nvPr/>
          </p:nvSpPr>
          <p:spPr>
            <a:xfrm>
              <a:off x="-1916260" y="5712851"/>
              <a:ext cx="2057679" cy="276999"/>
            </a:xfrm>
            <a:prstGeom prst="rect">
              <a:avLst/>
            </a:prstGeom>
          </p:spPr>
          <p:txBody>
            <a:bodyPr wrap="none">
              <a:spAutoFit/>
            </a:bodyPr>
            <a:lstStyle/>
            <a:p>
              <a:pPr defTabSz="914377"/>
              <a:r>
                <a:rPr lang="en-US" sz="1200" dirty="0">
                  <a:solidFill>
                    <a:prstClr val="white"/>
                  </a:solidFill>
                  <a:latin typeface="Arial"/>
                  <a:cs typeface="Arial"/>
                </a:rPr>
                <a:t>0.2 GL return flows (losses)</a:t>
              </a:r>
            </a:p>
          </p:txBody>
        </p:sp>
      </p:grpSp>
      <p:grpSp>
        <p:nvGrpSpPr>
          <p:cNvPr id="67" name="Group 66"/>
          <p:cNvGrpSpPr/>
          <p:nvPr/>
        </p:nvGrpSpPr>
        <p:grpSpPr>
          <a:xfrm>
            <a:off x="107505" y="7209"/>
            <a:ext cx="2418483" cy="1605597"/>
            <a:chOff x="-90275" y="7206"/>
            <a:chExt cx="2418482" cy="1605597"/>
          </a:xfrm>
        </p:grpSpPr>
        <p:sp>
          <p:nvSpPr>
            <p:cNvPr id="17" name="Left Arrow 16"/>
            <p:cNvSpPr/>
            <p:nvPr/>
          </p:nvSpPr>
          <p:spPr>
            <a:xfrm>
              <a:off x="-90275" y="180020"/>
              <a:ext cx="1278365" cy="1008112"/>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40" name="TextBox 39"/>
            <p:cNvSpPr txBox="1"/>
            <p:nvPr/>
          </p:nvSpPr>
          <p:spPr>
            <a:xfrm>
              <a:off x="53741" y="438435"/>
              <a:ext cx="774510" cy="461665"/>
            </a:xfrm>
            <a:prstGeom prst="rect">
              <a:avLst/>
            </a:prstGeom>
            <a:noFill/>
          </p:spPr>
          <p:txBody>
            <a:bodyPr wrap="square" rtlCol="0">
              <a:spAutoFit/>
            </a:bodyPr>
            <a:lstStyle/>
            <a:p>
              <a:pPr algn="r" defTabSz="914377"/>
              <a:r>
                <a:rPr lang="en-AU" sz="1200" dirty="0">
                  <a:solidFill>
                    <a:prstClr val="black"/>
                  </a:solidFill>
                  <a:latin typeface="Arial" panose="020B0604020202020204" pitchFamily="34" charset="0"/>
                  <a:cs typeface="Arial" panose="020B0604020202020204" pitchFamily="34" charset="0"/>
                </a:rPr>
                <a:t>South Australia</a:t>
              </a:r>
            </a:p>
          </p:txBody>
        </p:sp>
        <p:sp>
          <p:nvSpPr>
            <p:cNvPr id="66" name="Rounded Rectangle 65"/>
            <p:cNvSpPr/>
            <p:nvPr/>
          </p:nvSpPr>
          <p:spPr>
            <a:xfrm>
              <a:off x="1188090" y="7206"/>
              <a:ext cx="1140117" cy="1605597"/>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AU">
                <a:solidFill>
                  <a:prstClr val="white"/>
                </a:solidFill>
              </a:endParaRPr>
            </a:p>
          </p:txBody>
        </p:sp>
      </p:grpSp>
      <p:grpSp>
        <p:nvGrpSpPr>
          <p:cNvPr id="56" name="Group 55"/>
          <p:cNvGrpSpPr/>
          <p:nvPr/>
        </p:nvGrpSpPr>
        <p:grpSpPr>
          <a:xfrm>
            <a:off x="2864398" y="1146370"/>
            <a:ext cx="1920215" cy="276999"/>
            <a:chOff x="-2008554" y="3794556"/>
            <a:chExt cx="1539994" cy="276999"/>
          </a:xfrm>
        </p:grpSpPr>
        <p:sp>
          <p:nvSpPr>
            <p:cNvPr id="27" name="Rounded Rectangle 26"/>
            <p:cNvSpPr/>
            <p:nvPr/>
          </p:nvSpPr>
          <p:spPr>
            <a:xfrm>
              <a:off x="-2008554" y="3825044"/>
              <a:ext cx="1539994" cy="2160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a:solidFill>
                  <a:prstClr val="black"/>
                </a:solidFill>
              </a:endParaRPr>
            </a:p>
          </p:txBody>
        </p:sp>
        <p:sp>
          <p:nvSpPr>
            <p:cNvPr id="55" name="Rectangle 54"/>
            <p:cNvSpPr/>
            <p:nvPr/>
          </p:nvSpPr>
          <p:spPr>
            <a:xfrm>
              <a:off x="-1977414" y="3794556"/>
              <a:ext cx="1150143" cy="276999"/>
            </a:xfrm>
            <a:prstGeom prst="rect">
              <a:avLst/>
            </a:prstGeom>
          </p:spPr>
          <p:txBody>
            <a:bodyPr wrap="none">
              <a:spAutoFit/>
            </a:bodyPr>
            <a:lstStyle/>
            <a:p>
              <a:pPr defTabSz="914377"/>
              <a:r>
                <a:rPr lang="en-US" sz="1200" dirty="0">
                  <a:solidFill>
                    <a:prstClr val="white"/>
                  </a:solidFill>
                  <a:latin typeface="Arial"/>
                  <a:cs typeface="Arial"/>
                </a:rPr>
                <a:t>20 GL return flows</a:t>
              </a:r>
            </a:p>
          </p:txBody>
        </p:sp>
      </p:grpSp>
      <p:grpSp>
        <p:nvGrpSpPr>
          <p:cNvPr id="58" name="Group 57"/>
          <p:cNvGrpSpPr/>
          <p:nvPr/>
        </p:nvGrpSpPr>
        <p:grpSpPr>
          <a:xfrm>
            <a:off x="2864398" y="1447345"/>
            <a:ext cx="1911806" cy="276999"/>
            <a:chOff x="-2000145" y="3199442"/>
            <a:chExt cx="1911805" cy="276998"/>
          </a:xfrm>
        </p:grpSpPr>
        <p:sp>
          <p:nvSpPr>
            <p:cNvPr id="36" name="Rounded Rectangle 35"/>
            <p:cNvSpPr/>
            <p:nvPr/>
          </p:nvSpPr>
          <p:spPr>
            <a:xfrm>
              <a:off x="-2000145" y="3229929"/>
              <a:ext cx="1911805" cy="2465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n-US">
                <a:solidFill>
                  <a:prstClr val="black"/>
                </a:solidFill>
              </a:endParaRPr>
            </a:p>
          </p:txBody>
        </p:sp>
        <p:sp>
          <p:nvSpPr>
            <p:cNvPr id="57" name="Rectangle 56"/>
            <p:cNvSpPr/>
            <p:nvPr/>
          </p:nvSpPr>
          <p:spPr>
            <a:xfrm>
              <a:off x="-2000145" y="3199442"/>
              <a:ext cx="1911804" cy="276998"/>
            </a:xfrm>
            <a:prstGeom prst="rect">
              <a:avLst/>
            </a:prstGeom>
          </p:spPr>
          <p:txBody>
            <a:bodyPr wrap="none">
              <a:spAutoFit/>
            </a:bodyPr>
            <a:lstStyle/>
            <a:p>
              <a:pPr defTabSz="914377"/>
              <a:r>
                <a:rPr lang="en-US" sz="1200" dirty="0">
                  <a:solidFill>
                    <a:prstClr val="white"/>
                  </a:solidFill>
                  <a:latin typeface="Arial"/>
                  <a:cs typeface="Arial"/>
                </a:rPr>
                <a:t>39 GL return flow </a:t>
              </a:r>
              <a:r>
                <a:rPr lang="en-US" sz="1200" dirty="0" err="1">
                  <a:solidFill>
                    <a:prstClr val="white"/>
                  </a:solidFill>
                  <a:latin typeface="Arial"/>
                  <a:cs typeface="Arial"/>
                </a:rPr>
                <a:t>recredit</a:t>
              </a:r>
              <a:endParaRPr lang="en-US" sz="1200" dirty="0">
                <a:solidFill>
                  <a:prstClr val="white"/>
                </a:solidFill>
                <a:latin typeface="Arial"/>
                <a:cs typeface="Arial"/>
              </a:endParaRPr>
            </a:p>
          </p:txBody>
        </p:sp>
      </p:grpSp>
      <p:grpSp>
        <p:nvGrpSpPr>
          <p:cNvPr id="13" name="Group 12"/>
          <p:cNvGrpSpPr/>
          <p:nvPr/>
        </p:nvGrpSpPr>
        <p:grpSpPr>
          <a:xfrm>
            <a:off x="1535033" y="90782"/>
            <a:ext cx="864096" cy="276999"/>
            <a:chOff x="3275856" y="-57872"/>
            <a:chExt cx="864096" cy="276999"/>
          </a:xfrm>
        </p:grpSpPr>
        <p:sp>
          <p:nvSpPr>
            <p:cNvPr id="29" name="Rounded Rectangle 28"/>
            <p:cNvSpPr/>
            <p:nvPr/>
          </p:nvSpPr>
          <p:spPr>
            <a:xfrm>
              <a:off x="3275856" y="-27384"/>
              <a:ext cx="864096" cy="21602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a:endParaRPr lang="en-US">
                <a:solidFill>
                  <a:prstClr val="white"/>
                </a:solidFill>
              </a:endParaRPr>
            </a:p>
          </p:txBody>
        </p:sp>
        <p:sp>
          <p:nvSpPr>
            <p:cNvPr id="3" name="TextBox 2"/>
            <p:cNvSpPr txBox="1"/>
            <p:nvPr/>
          </p:nvSpPr>
          <p:spPr>
            <a:xfrm>
              <a:off x="3275856" y="-57872"/>
              <a:ext cx="766825" cy="276999"/>
            </a:xfrm>
            <a:prstGeom prst="rect">
              <a:avLst/>
            </a:prstGeom>
            <a:noFill/>
          </p:spPr>
          <p:txBody>
            <a:bodyPr wrap="square" rtlCol="0">
              <a:spAutoFit/>
            </a:bodyPr>
            <a:lstStyle/>
            <a:p>
              <a:pPr defTabSz="914377"/>
              <a:r>
                <a:rPr lang="en-AU" sz="1200" b="1" dirty="0">
                  <a:solidFill>
                    <a:prstClr val="white"/>
                  </a:solidFill>
                  <a:latin typeface="Arial" panose="020B0604020202020204" pitchFamily="34" charset="0"/>
                  <a:cs typeface="Arial" panose="020B0604020202020204" pitchFamily="34" charset="0"/>
                </a:rPr>
                <a:t>284 GL</a:t>
              </a:r>
            </a:p>
          </p:txBody>
        </p:sp>
      </p:grpSp>
      <p:grpSp>
        <p:nvGrpSpPr>
          <p:cNvPr id="12" name="Group 11"/>
          <p:cNvGrpSpPr/>
          <p:nvPr/>
        </p:nvGrpSpPr>
        <p:grpSpPr>
          <a:xfrm>
            <a:off x="1522404" y="696406"/>
            <a:ext cx="889359" cy="276999"/>
            <a:chOff x="2314489" y="-27384"/>
            <a:chExt cx="889359" cy="276999"/>
          </a:xfrm>
        </p:grpSpPr>
        <p:sp>
          <p:nvSpPr>
            <p:cNvPr id="32" name="Rounded Rectangle 31"/>
            <p:cNvSpPr/>
            <p:nvPr/>
          </p:nvSpPr>
          <p:spPr>
            <a:xfrm>
              <a:off x="2330207" y="0"/>
              <a:ext cx="873641" cy="21602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14377"/>
              <a:endParaRPr lang="en-US">
                <a:solidFill>
                  <a:prstClr val="white"/>
                </a:solidFill>
              </a:endParaRPr>
            </a:p>
          </p:txBody>
        </p:sp>
        <p:sp>
          <p:nvSpPr>
            <p:cNvPr id="10" name="TextBox 9"/>
            <p:cNvSpPr txBox="1"/>
            <p:nvPr/>
          </p:nvSpPr>
          <p:spPr>
            <a:xfrm>
              <a:off x="2314489" y="-27384"/>
              <a:ext cx="648072" cy="276999"/>
            </a:xfrm>
            <a:prstGeom prst="rect">
              <a:avLst/>
            </a:prstGeom>
            <a:noFill/>
          </p:spPr>
          <p:txBody>
            <a:bodyPr wrap="square" rtlCol="0">
              <a:spAutoFit/>
            </a:bodyPr>
            <a:lstStyle/>
            <a:p>
              <a:pPr defTabSz="914377"/>
              <a:r>
                <a:rPr lang="en-AU" sz="1200" b="1" dirty="0">
                  <a:solidFill>
                    <a:prstClr val="white"/>
                  </a:solidFill>
                  <a:latin typeface="Arial" panose="020B0604020202020204" pitchFamily="34" charset="0"/>
                  <a:cs typeface="Arial" panose="020B0604020202020204" pitchFamily="34" charset="0"/>
                </a:rPr>
                <a:t>29 GL</a:t>
              </a:r>
            </a:p>
          </p:txBody>
        </p:sp>
      </p:grpSp>
      <p:grpSp>
        <p:nvGrpSpPr>
          <p:cNvPr id="26" name="Group 25"/>
          <p:cNvGrpSpPr/>
          <p:nvPr/>
        </p:nvGrpSpPr>
        <p:grpSpPr>
          <a:xfrm>
            <a:off x="1535033" y="383522"/>
            <a:ext cx="864096" cy="276999"/>
            <a:chOff x="3275856" y="215302"/>
            <a:chExt cx="864096" cy="276999"/>
          </a:xfrm>
        </p:grpSpPr>
        <p:sp>
          <p:nvSpPr>
            <p:cNvPr id="35" name="Rounded Rectangle 34"/>
            <p:cNvSpPr/>
            <p:nvPr/>
          </p:nvSpPr>
          <p:spPr>
            <a:xfrm>
              <a:off x="3275856" y="249615"/>
              <a:ext cx="864096" cy="21602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377"/>
              <a:endParaRPr lang="en-US">
                <a:solidFill>
                  <a:prstClr val="black"/>
                </a:solidFill>
              </a:endParaRPr>
            </a:p>
          </p:txBody>
        </p:sp>
        <p:sp>
          <p:nvSpPr>
            <p:cNvPr id="38" name="TextBox 37"/>
            <p:cNvSpPr txBox="1"/>
            <p:nvPr/>
          </p:nvSpPr>
          <p:spPr>
            <a:xfrm>
              <a:off x="3275856" y="215302"/>
              <a:ext cx="766825" cy="276999"/>
            </a:xfrm>
            <a:prstGeom prst="rect">
              <a:avLst/>
            </a:prstGeom>
            <a:noFill/>
          </p:spPr>
          <p:txBody>
            <a:bodyPr wrap="square" rtlCol="0">
              <a:spAutoFit/>
            </a:bodyPr>
            <a:lstStyle/>
            <a:p>
              <a:pPr defTabSz="914377"/>
              <a:r>
                <a:rPr lang="en-AU" sz="1200" b="1" dirty="0">
                  <a:solidFill>
                    <a:prstClr val="white"/>
                  </a:solidFill>
                  <a:latin typeface="Arial" panose="020B0604020202020204" pitchFamily="34" charset="0"/>
                  <a:cs typeface="Arial" panose="020B0604020202020204" pitchFamily="34" charset="0"/>
                </a:rPr>
                <a:t>17</a:t>
              </a:r>
              <a:r>
                <a:rPr lang="en-AU" sz="1200" b="1" dirty="0">
                  <a:solidFill>
                    <a:prstClr val="black"/>
                  </a:solidFill>
                  <a:latin typeface="Arial" panose="020B0604020202020204" pitchFamily="34" charset="0"/>
                  <a:cs typeface="Arial" panose="020B0604020202020204" pitchFamily="34" charset="0"/>
                </a:rPr>
                <a:t> </a:t>
              </a:r>
              <a:r>
                <a:rPr lang="en-AU" sz="1200" b="1" dirty="0">
                  <a:solidFill>
                    <a:prstClr val="white"/>
                  </a:solidFill>
                  <a:latin typeface="Arial" panose="020B0604020202020204" pitchFamily="34" charset="0"/>
                  <a:cs typeface="Arial" panose="020B0604020202020204" pitchFamily="34" charset="0"/>
                </a:rPr>
                <a:t>GL</a:t>
              </a:r>
            </a:p>
          </p:txBody>
        </p:sp>
      </p:grpSp>
      <p:grpSp>
        <p:nvGrpSpPr>
          <p:cNvPr id="16" name="Group 15"/>
          <p:cNvGrpSpPr/>
          <p:nvPr/>
        </p:nvGrpSpPr>
        <p:grpSpPr>
          <a:xfrm>
            <a:off x="1535033" y="1001570"/>
            <a:ext cx="864096" cy="276999"/>
            <a:chOff x="4214639" y="-60975"/>
            <a:chExt cx="864096" cy="276999"/>
          </a:xfrm>
        </p:grpSpPr>
        <p:sp>
          <p:nvSpPr>
            <p:cNvPr id="37" name="Rounded Rectangle 36"/>
            <p:cNvSpPr/>
            <p:nvPr/>
          </p:nvSpPr>
          <p:spPr>
            <a:xfrm>
              <a:off x="4214639" y="-27384"/>
              <a:ext cx="864096" cy="21602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377"/>
              <a:endParaRPr lang="en-US">
                <a:solidFill>
                  <a:prstClr val="white"/>
                </a:solidFill>
              </a:endParaRPr>
            </a:p>
          </p:txBody>
        </p:sp>
        <p:sp>
          <p:nvSpPr>
            <p:cNvPr id="39" name="TextBox 38"/>
            <p:cNvSpPr txBox="1"/>
            <p:nvPr/>
          </p:nvSpPr>
          <p:spPr>
            <a:xfrm>
              <a:off x="4214639" y="-60975"/>
              <a:ext cx="766825" cy="276999"/>
            </a:xfrm>
            <a:prstGeom prst="rect">
              <a:avLst/>
            </a:prstGeom>
            <a:noFill/>
          </p:spPr>
          <p:txBody>
            <a:bodyPr wrap="square" rtlCol="0">
              <a:spAutoFit/>
            </a:bodyPr>
            <a:lstStyle/>
            <a:p>
              <a:pPr defTabSz="914377"/>
              <a:r>
                <a:rPr lang="en-AU" sz="1200" b="1" dirty="0">
                  <a:solidFill>
                    <a:prstClr val="white"/>
                  </a:solidFill>
                  <a:latin typeface="Arial" panose="020B0604020202020204" pitchFamily="34" charset="0"/>
                  <a:cs typeface="Arial" panose="020B0604020202020204" pitchFamily="34" charset="0"/>
                </a:rPr>
                <a:t>39 GL</a:t>
              </a:r>
            </a:p>
          </p:txBody>
        </p:sp>
      </p:grpSp>
      <p:grpSp>
        <p:nvGrpSpPr>
          <p:cNvPr id="77" name="Group 76"/>
          <p:cNvGrpSpPr/>
          <p:nvPr/>
        </p:nvGrpSpPr>
        <p:grpSpPr>
          <a:xfrm>
            <a:off x="6940666" y="2182366"/>
            <a:ext cx="2095833" cy="886597"/>
            <a:chOff x="6940662" y="2117612"/>
            <a:chExt cx="2095833" cy="886597"/>
          </a:xfrm>
        </p:grpSpPr>
        <p:sp>
          <p:nvSpPr>
            <p:cNvPr id="70" name="Rounded Rectangular Callout 69"/>
            <p:cNvSpPr/>
            <p:nvPr/>
          </p:nvSpPr>
          <p:spPr>
            <a:xfrm>
              <a:off x="6940662" y="2117612"/>
              <a:ext cx="2095833" cy="886597"/>
            </a:xfrm>
            <a:prstGeom prst="wedgeRoundRectCallout">
              <a:avLst>
                <a:gd name="adj1" fmla="val -93124"/>
                <a:gd name="adj2" fmla="val 67750"/>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71" name="TextBox 70"/>
            <p:cNvSpPr txBox="1"/>
            <p:nvPr/>
          </p:nvSpPr>
          <p:spPr>
            <a:xfrm>
              <a:off x="6948265" y="2175247"/>
              <a:ext cx="2060470" cy="461665"/>
            </a:xfrm>
            <a:prstGeom prst="rect">
              <a:avLst/>
            </a:prstGeom>
            <a:noFill/>
          </p:spPr>
          <p:txBody>
            <a:bodyPr wrap="square" rtlCol="0">
              <a:spAutoFit/>
            </a:bodyPr>
            <a:lstStyle/>
            <a:p>
              <a:pPr defTabSz="914377"/>
              <a:r>
                <a:rPr lang="en-US" sz="1200" b="1" dirty="0">
                  <a:solidFill>
                    <a:prstClr val="black"/>
                  </a:solidFill>
                  <a:latin typeface="Arial"/>
                  <a:cs typeface="Arial"/>
                </a:rPr>
                <a:t>River Murray</a:t>
              </a:r>
            </a:p>
            <a:p>
              <a:pPr defTabSz="914377"/>
              <a:r>
                <a:rPr lang="en-US" sz="1200" dirty="0">
                  <a:solidFill>
                    <a:prstClr val="black"/>
                  </a:solidFill>
                  <a:latin typeface="Arial"/>
                  <a:cs typeface="Arial"/>
                </a:rPr>
                <a:t>24 GL environmental use</a:t>
              </a:r>
            </a:p>
          </p:txBody>
        </p:sp>
      </p:grpSp>
      <p:grpSp>
        <p:nvGrpSpPr>
          <p:cNvPr id="76" name="Group 75"/>
          <p:cNvGrpSpPr/>
          <p:nvPr/>
        </p:nvGrpSpPr>
        <p:grpSpPr>
          <a:xfrm>
            <a:off x="6948267" y="2662563"/>
            <a:ext cx="1986137" cy="276999"/>
            <a:chOff x="6948264" y="2598997"/>
            <a:chExt cx="1986137" cy="276999"/>
          </a:xfrm>
        </p:grpSpPr>
        <p:sp>
          <p:nvSpPr>
            <p:cNvPr id="73" name="Rounded Rectangle 72"/>
            <p:cNvSpPr/>
            <p:nvPr/>
          </p:nvSpPr>
          <p:spPr>
            <a:xfrm>
              <a:off x="7022596" y="2617895"/>
              <a:ext cx="1911805" cy="22936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a:solidFill>
                  <a:prstClr val="white"/>
                </a:solidFill>
              </a:endParaRPr>
            </a:p>
          </p:txBody>
        </p:sp>
        <p:sp>
          <p:nvSpPr>
            <p:cNvPr id="75" name="Rectangle 74"/>
            <p:cNvSpPr/>
            <p:nvPr/>
          </p:nvSpPr>
          <p:spPr>
            <a:xfrm>
              <a:off x="6948264" y="2598997"/>
              <a:ext cx="1911805" cy="276999"/>
            </a:xfrm>
            <a:prstGeom prst="rect">
              <a:avLst/>
            </a:prstGeom>
          </p:spPr>
          <p:txBody>
            <a:bodyPr wrap="none">
              <a:spAutoFit/>
            </a:bodyPr>
            <a:lstStyle/>
            <a:p>
              <a:pPr defTabSz="914377"/>
              <a:r>
                <a:rPr lang="en-US" sz="1200" dirty="0">
                  <a:solidFill>
                    <a:prstClr val="white"/>
                  </a:solidFill>
                  <a:latin typeface="Arial"/>
                  <a:cs typeface="Arial"/>
                </a:rPr>
                <a:t>24 GL return flow </a:t>
              </a:r>
              <a:r>
                <a:rPr lang="en-US" sz="1200" dirty="0" err="1">
                  <a:solidFill>
                    <a:prstClr val="white"/>
                  </a:solidFill>
                  <a:latin typeface="Arial"/>
                  <a:cs typeface="Arial"/>
                </a:rPr>
                <a:t>recredit</a:t>
              </a:r>
              <a:endParaRPr lang="en-US" sz="1200" dirty="0">
                <a:solidFill>
                  <a:prstClr val="white"/>
                </a:solidFill>
                <a:latin typeface="Arial"/>
                <a:cs typeface="Arial"/>
              </a:endParaRPr>
            </a:p>
          </p:txBody>
        </p:sp>
      </p:grpSp>
      <p:grpSp>
        <p:nvGrpSpPr>
          <p:cNvPr id="82" name="Group 81"/>
          <p:cNvGrpSpPr/>
          <p:nvPr/>
        </p:nvGrpSpPr>
        <p:grpSpPr>
          <a:xfrm>
            <a:off x="1513553" y="1306466"/>
            <a:ext cx="885579" cy="276999"/>
            <a:chOff x="1513550" y="1306460"/>
            <a:chExt cx="885579" cy="276999"/>
          </a:xfrm>
        </p:grpSpPr>
        <p:sp>
          <p:nvSpPr>
            <p:cNvPr id="79" name="Rounded Rectangle 78"/>
            <p:cNvSpPr/>
            <p:nvPr/>
          </p:nvSpPr>
          <p:spPr>
            <a:xfrm>
              <a:off x="1535033" y="1340051"/>
              <a:ext cx="864096" cy="21602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377"/>
              <a:endParaRPr lang="en-US">
                <a:solidFill>
                  <a:prstClr val="white"/>
                </a:solidFill>
              </a:endParaRPr>
            </a:p>
          </p:txBody>
        </p:sp>
        <p:sp>
          <p:nvSpPr>
            <p:cNvPr id="81" name="TextBox 80"/>
            <p:cNvSpPr txBox="1"/>
            <p:nvPr/>
          </p:nvSpPr>
          <p:spPr>
            <a:xfrm>
              <a:off x="1513550" y="1306460"/>
              <a:ext cx="682186" cy="276999"/>
            </a:xfrm>
            <a:prstGeom prst="rect">
              <a:avLst/>
            </a:prstGeom>
            <a:noFill/>
          </p:spPr>
          <p:txBody>
            <a:bodyPr wrap="square" rtlCol="0">
              <a:spAutoFit/>
            </a:bodyPr>
            <a:lstStyle/>
            <a:p>
              <a:pPr defTabSz="914377"/>
              <a:r>
                <a:rPr lang="en-AU" sz="1200" b="1" dirty="0">
                  <a:solidFill>
                    <a:prstClr val="white"/>
                  </a:solidFill>
                  <a:latin typeface="Arial" panose="020B0604020202020204" pitchFamily="34" charset="0"/>
                  <a:cs typeface="Arial" panose="020B0604020202020204" pitchFamily="34" charset="0"/>
                </a:rPr>
                <a:t>24 GL</a:t>
              </a:r>
            </a:p>
          </p:txBody>
        </p:sp>
      </p:grpSp>
    </p:spTree>
    <p:extLst>
      <p:ext uri="{BB962C8B-B14F-4D97-AF65-F5344CB8AC3E}">
        <p14:creationId xmlns:p14="http://schemas.microsoft.com/office/powerpoint/2010/main" val="121381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480"/>
            <a:ext cx="9144000" cy="7114960"/>
          </a:xfrm>
          <a:prstGeom prst="rect">
            <a:avLst/>
          </a:prstGeom>
        </p:spPr>
      </p:pic>
      <p:grpSp>
        <p:nvGrpSpPr>
          <p:cNvPr id="36" name="Group 35"/>
          <p:cNvGrpSpPr/>
          <p:nvPr/>
        </p:nvGrpSpPr>
        <p:grpSpPr>
          <a:xfrm>
            <a:off x="2607728" y="5376805"/>
            <a:ext cx="2324312" cy="1397240"/>
            <a:chOff x="2678502" y="5589240"/>
            <a:chExt cx="2324312" cy="1397240"/>
          </a:xfrm>
        </p:grpSpPr>
        <p:grpSp>
          <p:nvGrpSpPr>
            <p:cNvPr id="4" name="Group 3"/>
            <p:cNvGrpSpPr/>
            <p:nvPr/>
          </p:nvGrpSpPr>
          <p:grpSpPr>
            <a:xfrm>
              <a:off x="2678502" y="5589240"/>
              <a:ext cx="2324312" cy="1397240"/>
              <a:chOff x="1979712" y="5589240"/>
              <a:chExt cx="2714380" cy="1008112"/>
            </a:xfrm>
            <a:solidFill>
              <a:schemeClr val="accent5">
                <a:lumMod val="20000"/>
                <a:lumOff val="80000"/>
              </a:schemeClr>
            </a:solidFill>
          </p:grpSpPr>
          <p:sp>
            <p:nvSpPr>
              <p:cNvPr id="6" name="Rounded Rectangular Callout 5"/>
              <p:cNvSpPr/>
              <p:nvPr/>
            </p:nvSpPr>
            <p:spPr>
              <a:xfrm>
                <a:off x="1979712" y="5589240"/>
                <a:ext cx="2664296" cy="1008112"/>
              </a:xfrm>
              <a:prstGeom prst="wedgeRoundRectCallout">
                <a:avLst>
                  <a:gd name="adj1" fmla="val -8748"/>
                  <a:gd name="adj2" fmla="val -20364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7" name="TextBox 6"/>
              <p:cNvSpPr txBox="1"/>
              <p:nvPr/>
            </p:nvSpPr>
            <p:spPr>
              <a:xfrm>
                <a:off x="2029796" y="5589240"/>
                <a:ext cx="2664296" cy="199855"/>
              </a:xfrm>
              <a:prstGeom prst="rect">
                <a:avLst/>
              </a:prstGeom>
              <a:noFill/>
            </p:spPr>
            <p:txBody>
              <a:bodyPr wrap="square" rtlCol="0">
                <a:spAutoFit/>
              </a:bodyPr>
              <a:lstStyle/>
              <a:p>
                <a:pPr defTabSz="914377"/>
                <a:r>
                  <a:rPr lang="en-US" sz="1200" b="1" dirty="0" err="1">
                    <a:solidFill>
                      <a:prstClr val="black"/>
                    </a:solidFill>
                    <a:latin typeface="Arial"/>
                    <a:cs typeface="Arial"/>
                  </a:rPr>
                  <a:t>Gunbower</a:t>
                </a:r>
                <a:r>
                  <a:rPr lang="en-US" sz="1200" b="1" dirty="0">
                    <a:solidFill>
                      <a:prstClr val="black"/>
                    </a:solidFill>
                    <a:latin typeface="Arial"/>
                    <a:cs typeface="Arial"/>
                  </a:rPr>
                  <a:t> Forest</a:t>
                </a: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704" y="5824742"/>
              <a:ext cx="20002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p:cNvGrpSpPr/>
          <p:nvPr/>
        </p:nvGrpSpPr>
        <p:grpSpPr>
          <a:xfrm>
            <a:off x="6518213" y="3675495"/>
            <a:ext cx="2625788" cy="1382832"/>
            <a:chOff x="6444208" y="4005064"/>
            <a:chExt cx="2590889" cy="987455"/>
          </a:xfrm>
          <a:solidFill>
            <a:schemeClr val="bg1"/>
          </a:solidFill>
        </p:grpSpPr>
        <p:sp>
          <p:nvSpPr>
            <p:cNvPr id="9" name="Rounded Rectangular Callout 8"/>
            <p:cNvSpPr/>
            <p:nvPr/>
          </p:nvSpPr>
          <p:spPr>
            <a:xfrm>
              <a:off x="6444208" y="4005064"/>
              <a:ext cx="2448272" cy="987455"/>
            </a:xfrm>
            <a:prstGeom prst="wedgeRoundRectCallout">
              <a:avLst>
                <a:gd name="adj1" fmla="val -83738"/>
                <a:gd name="adj2" fmla="val -14859"/>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10" name="TextBox 9"/>
            <p:cNvSpPr txBox="1"/>
            <p:nvPr/>
          </p:nvSpPr>
          <p:spPr>
            <a:xfrm>
              <a:off x="6514817" y="4005064"/>
              <a:ext cx="2520280" cy="197800"/>
            </a:xfrm>
            <a:prstGeom prst="rect">
              <a:avLst/>
            </a:prstGeom>
            <a:noFill/>
          </p:spPr>
          <p:txBody>
            <a:bodyPr wrap="square" rtlCol="0">
              <a:spAutoFit/>
            </a:bodyPr>
            <a:lstStyle/>
            <a:p>
              <a:pPr defTabSz="914377"/>
              <a:r>
                <a:rPr lang="en-US" sz="1200" b="1" dirty="0" err="1">
                  <a:solidFill>
                    <a:prstClr val="black"/>
                  </a:solidFill>
                  <a:latin typeface="Arial"/>
                  <a:cs typeface="Arial"/>
                </a:rPr>
                <a:t>Goulburn</a:t>
              </a:r>
              <a:r>
                <a:rPr lang="en-US" sz="1200" b="1" dirty="0">
                  <a:solidFill>
                    <a:prstClr val="black"/>
                  </a:solidFill>
                  <a:latin typeface="Arial"/>
                  <a:cs typeface="Arial"/>
                </a:rPr>
                <a:t> River</a:t>
              </a:r>
            </a:p>
          </p:txBody>
        </p:sp>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694" y="3931802"/>
            <a:ext cx="2078039" cy="108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oup 32"/>
          <p:cNvGrpSpPr/>
          <p:nvPr/>
        </p:nvGrpSpPr>
        <p:grpSpPr>
          <a:xfrm>
            <a:off x="6181513" y="61527"/>
            <a:ext cx="2376267" cy="1551276"/>
            <a:chOff x="6181510" y="61527"/>
            <a:chExt cx="2376266" cy="1551276"/>
          </a:xfrm>
        </p:grpSpPr>
        <p:grpSp>
          <p:nvGrpSpPr>
            <p:cNvPr id="11" name="Group 10"/>
            <p:cNvGrpSpPr/>
            <p:nvPr/>
          </p:nvGrpSpPr>
          <p:grpSpPr>
            <a:xfrm>
              <a:off x="6181510" y="61527"/>
              <a:ext cx="2376266" cy="1551276"/>
              <a:chOff x="6444208" y="836712"/>
              <a:chExt cx="2592290" cy="1080120"/>
            </a:xfrm>
            <a:solidFill>
              <a:schemeClr val="bg1"/>
            </a:solidFill>
          </p:grpSpPr>
          <p:sp>
            <p:nvSpPr>
              <p:cNvPr id="12" name="Rounded Rectangular Callout 11"/>
              <p:cNvSpPr/>
              <p:nvPr/>
            </p:nvSpPr>
            <p:spPr>
              <a:xfrm>
                <a:off x="6444208" y="836712"/>
                <a:ext cx="2520280" cy="1080120"/>
              </a:xfrm>
              <a:prstGeom prst="wedgeRoundRectCallout">
                <a:avLst>
                  <a:gd name="adj1" fmla="val -85677"/>
                  <a:gd name="adj2" fmla="val 169248"/>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13" name="TextBox 12"/>
              <p:cNvSpPr txBox="1"/>
              <p:nvPr/>
            </p:nvSpPr>
            <p:spPr>
              <a:xfrm>
                <a:off x="6516217" y="908720"/>
                <a:ext cx="2520281" cy="192868"/>
              </a:xfrm>
              <a:prstGeom prst="rect">
                <a:avLst/>
              </a:prstGeom>
              <a:noFill/>
            </p:spPr>
            <p:txBody>
              <a:bodyPr wrap="square" rtlCol="0">
                <a:spAutoFit/>
              </a:bodyPr>
              <a:lstStyle/>
              <a:p>
                <a:pPr defTabSz="914377"/>
                <a:r>
                  <a:rPr lang="en-US" sz="1200" b="1" dirty="0">
                    <a:solidFill>
                      <a:prstClr val="black"/>
                    </a:solidFill>
                    <a:latin typeface="Arial"/>
                    <a:cs typeface="Arial"/>
                  </a:rPr>
                  <a:t>Lower Broken Creek</a:t>
                </a:r>
              </a:p>
            </p:txBody>
          </p:sp>
        </p:gr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4613" y="416399"/>
              <a:ext cx="19240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Group 34"/>
          <p:cNvGrpSpPr/>
          <p:nvPr/>
        </p:nvGrpSpPr>
        <p:grpSpPr>
          <a:xfrm>
            <a:off x="4932040" y="5229203"/>
            <a:ext cx="2304256" cy="1375703"/>
            <a:chOff x="4932040" y="5229199"/>
            <a:chExt cx="2304256" cy="1375703"/>
          </a:xfrm>
        </p:grpSpPr>
        <p:grpSp>
          <p:nvGrpSpPr>
            <p:cNvPr id="17" name="Group 16"/>
            <p:cNvGrpSpPr/>
            <p:nvPr/>
          </p:nvGrpSpPr>
          <p:grpSpPr>
            <a:xfrm>
              <a:off x="4932040" y="5229199"/>
              <a:ext cx="2304256" cy="1375703"/>
              <a:chOff x="4932040" y="5373216"/>
              <a:chExt cx="2376264" cy="1152128"/>
            </a:xfrm>
            <a:solidFill>
              <a:schemeClr val="bg1"/>
            </a:solidFill>
          </p:grpSpPr>
          <p:sp>
            <p:nvSpPr>
              <p:cNvPr id="18" name="Rounded Rectangular Callout 17"/>
              <p:cNvSpPr/>
              <p:nvPr/>
            </p:nvSpPr>
            <p:spPr>
              <a:xfrm>
                <a:off x="4932040" y="5373216"/>
                <a:ext cx="2376264" cy="1152128"/>
              </a:xfrm>
              <a:prstGeom prst="wedgeRoundRectCallout">
                <a:avLst>
                  <a:gd name="adj1" fmla="val -81556"/>
                  <a:gd name="adj2" fmla="val -156618"/>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19" name="TextBox 18"/>
              <p:cNvSpPr txBox="1"/>
              <p:nvPr/>
            </p:nvSpPr>
            <p:spPr>
              <a:xfrm>
                <a:off x="5004047" y="5373216"/>
                <a:ext cx="2232248" cy="231982"/>
              </a:xfrm>
              <a:prstGeom prst="rect">
                <a:avLst/>
              </a:prstGeom>
              <a:noFill/>
            </p:spPr>
            <p:txBody>
              <a:bodyPr wrap="square" rtlCol="0">
                <a:spAutoFit/>
              </a:bodyPr>
              <a:lstStyle/>
              <a:p>
                <a:pPr defTabSz="914377"/>
                <a:r>
                  <a:rPr lang="en-US" sz="1200" b="1" dirty="0" err="1">
                    <a:solidFill>
                      <a:prstClr val="black"/>
                    </a:solidFill>
                    <a:latin typeface="Arial"/>
                    <a:cs typeface="Arial"/>
                  </a:rPr>
                  <a:t>Campaspe</a:t>
                </a:r>
                <a:r>
                  <a:rPr lang="en-US" sz="1200" b="1" dirty="0">
                    <a:solidFill>
                      <a:prstClr val="black"/>
                    </a:solidFill>
                    <a:latin typeface="Arial"/>
                    <a:cs typeface="Arial"/>
                  </a:rPr>
                  <a:t> River</a:t>
                </a:r>
              </a:p>
            </p:txBody>
          </p:sp>
        </p:gr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8330" y="5477881"/>
              <a:ext cx="19716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 name="Group 42"/>
          <p:cNvGrpSpPr/>
          <p:nvPr/>
        </p:nvGrpSpPr>
        <p:grpSpPr>
          <a:xfrm>
            <a:off x="107504" y="-44095"/>
            <a:ext cx="3042096" cy="1440539"/>
            <a:chOff x="107504" y="-128479"/>
            <a:chExt cx="3042096" cy="1440538"/>
          </a:xfrm>
        </p:grpSpPr>
        <p:grpSp>
          <p:nvGrpSpPr>
            <p:cNvPr id="26" name="Group 25"/>
            <p:cNvGrpSpPr/>
            <p:nvPr/>
          </p:nvGrpSpPr>
          <p:grpSpPr>
            <a:xfrm>
              <a:off x="107504" y="-128479"/>
              <a:ext cx="3042096" cy="1440538"/>
              <a:chOff x="-90275" y="7207"/>
              <a:chExt cx="2418482" cy="1304851"/>
            </a:xfrm>
          </p:grpSpPr>
          <p:sp>
            <p:nvSpPr>
              <p:cNvPr id="27" name="Left Arrow 26"/>
              <p:cNvSpPr/>
              <p:nvPr/>
            </p:nvSpPr>
            <p:spPr>
              <a:xfrm>
                <a:off x="-90275" y="180020"/>
                <a:ext cx="1278365" cy="1008112"/>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8" name="TextBox 27"/>
              <p:cNvSpPr txBox="1"/>
              <p:nvPr/>
            </p:nvSpPr>
            <p:spPr>
              <a:xfrm>
                <a:off x="53741" y="464729"/>
                <a:ext cx="774510" cy="418180"/>
              </a:xfrm>
              <a:prstGeom prst="rect">
                <a:avLst/>
              </a:prstGeom>
              <a:noFill/>
            </p:spPr>
            <p:txBody>
              <a:bodyPr wrap="square" rtlCol="0">
                <a:spAutoFit/>
              </a:bodyPr>
              <a:lstStyle/>
              <a:p>
                <a:pPr algn="r" defTabSz="914377"/>
                <a:r>
                  <a:rPr lang="en-AU" sz="1200" b="1" dirty="0">
                    <a:solidFill>
                      <a:prstClr val="black"/>
                    </a:solidFill>
                    <a:latin typeface="Arial" panose="020B0604020202020204" pitchFamily="34" charset="0"/>
                    <a:cs typeface="Arial" panose="020B0604020202020204" pitchFamily="34" charset="0"/>
                  </a:rPr>
                  <a:t>South Australia</a:t>
                </a:r>
              </a:p>
            </p:txBody>
          </p:sp>
          <p:sp>
            <p:nvSpPr>
              <p:cNvPr id="29" name="Rounded Rectangle 28"/>
              <p:cNvSpPr/>
              <p:nvPr/>
            </p:nvSpPr>
            <p:spPr>
              <a:xfrm>
                <a:off x="939890" y="7207"/>
                <a:ext cx="1388317" cy="1304851"/>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AU">
                  <a:solidFill>
                    <a:prstClr val="white"/>
                  </a:solidFill>
                </a:endParaRPr>
              </a:p>
            </p:txBody>
          </p:sp>
        </p:grpSp>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4451" y="53435"/>
              <a:ext cx="809219" cy="53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2484" y="53064"/>
              <a:ext cx="829055" cy="539850"/>
            </a:xfrm>
            <a:prstGeom prst="rect">
              <a:avLst/>
            </a:prstGeom>
            <a:noFill/>
            <a:ln>
              <a:noFill/>
            </a:ln>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5969" y="585440"/>
              <a:ext cx="814051" cy="59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2199" y="579884"/>
              <a:ext cx="829340" cy="59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6940660" y="1959432"/>
            <a:ext cx="1900680" cy="1469571"/>
            <a:chOff x="6940660" y="1959429"/>
            <a:chExt cx="1900680" cy="1469571"/>
          </a:xfrm>
        </p:grpSpPr>
        <p:grpSp>
          <p:nvGrpSpPr>
            <p:cNvPr id="30" name="Group 29"/>
            <p:cNvGrpSpPr/>
            <p:nvPr/>
          </p:nvGrpSpPr>
          <p:grpSpPr>
            <a:xfrm>
              <a:off x="6940660" y="1959429"/>
              <a:ext cx="1900680" cy="1469571"/>
              <a:chOff x="6940662" y="2117612"/>
              <a:chExt cx="2116561" cy="886597"/>
            </a:xfrm>
          </p:grpSpPr>
          <p:sp>
            <p:nvSpPr>
              <p:cNvPr id="31" name="Rounded Rectangular Callout 30"/>
              <p:cNvSpPr/>
              <p:nvPr/>
            </p:nvSpPr>
            <p:spPr>
              <a:xfrm>
                <a:off x="6940662" y="2117612"/>
                <a:ext cx="2095833" cy="886597"/>
              </a:xfrm>
              <a:prstGeom prst="wedgeRoundRectCallout">
                <a:avLst>
                  <a:gd name="adj1" fmla="val -94509"/>
                  <a:gd name="adj2" fmla="val 3631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32" name="TextBox 31"/>
              <p:cNvSpPr txBox="1"/>
              <p:nvPr/>
            </p:nvSpPr>
            <p:spPr>
              <a:xfrm>
                <a:off x="6996752" y="2140221"/>
                <a:ext cx="2060471" cy="167114"/>
              </a:xfrm>
              <a:prstGeom prst="rect">
                <a:avLst/>
              </a:prstGeom>
              <a:noFill/>
            </p:spPr>
            <p:txBody>
              <a:bodyPr wrap="square" rtlCol="0">
                <a:spAutoFit/>
              </a:bodyPr>
              <a:lstStyle/>
              <a:p>
                <a:pPr defTabSz="914377"/>
                <a:r>
                  <a:rPr lang="en-US" sz="1200" b="1" dirty="0">
                    <a:solidFill>
                      <a:prstClr val="black"/>
                    </a:solidFill>
                    <a:latin typeface="Arial"/>
                    <a:cs typeface="Arial"/>
                  </a:rPr>
                  <a:t>Murray River </a:t>
                </a:r>
              </a:p>
            </p:txBody>
          </p:sp>
        </p:grpSp>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3547" y="2238348"/>
              <a:ext cx="1565163" cy="113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 name="Group 41"/>
          <p:cNvGrpSpPr/>
          <p:nvPr/>
        </p:nvGrpSpPr>
        <p:grpSpPr>
          <a:xfrm>
            <a:off x="3715658" y="171319"/>
            <a:ext cx="2230595" cy="1441487"/>
            <a:chOff x="3715657" y="171316"/>
            <a:chExt cx="2230594" cy="1441487"/>
          </a:xfrm>
        </p:grpSpPr>
        <p:grpSp>
          <p:nvGrpSpPr>
            <p:cNvPr id="23" name="Group 22"/>
            <p:cNvGrpSpPr/>
            <p:nvPr/>
          </p:nvGrpSpPr>
          <p:grpSpPr>
            <a:xfrm>
              <a:off x="3715657" y="171316"/>
              <a:ext cx="2230594" cy="1441487"/>
              <a:chOff x="107504" y="2564904"/>
              <a:chExt cx="2088232" cy="1296144"/>
            </a:xfrm>
          </p:grpSpPr>
          <p:sp>
            <p:nvSpPr>
              <p:cNvPr id="24" name="Rounded Rectangular Callout 23"/>
              <p:cNvSpPr/>
              <p:nvPr/>
            </p:nvSpPr>
            <p:spPr>
              <a:xfrm>
                <a:off x="107504" y="2564904"/>
                <a:ext cx="2088232" cy="1296144"/>
              </a:xfrm>
              <a:prstGeom prst="wedgeRoundRectCallout">
                <a:avLst>
                  <a:gd name="adj1" fmla="val -103840"/>
                  <a:gd name="adj2" fmla="val 7923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5" name="TextBox 24"/>
              <p:cNvSpPr txBox="1"/>
              <p:nvPr/>
            </p:nvSpPr>
            <p:spPr>
              <a:xfrm>
                <a:off x="216024" y="2588710"/>
                <a:ext cx="1979712" cy="249070"/>
              </a:xfrm>
              <a:prstGeom prst="rect">
                <a:avLst/>
              </a:prstGeom>
              <a:noFill/>
            </p:spPr>
            <p:txBody>
              <a:bodyPr wrap="square" rtlCol="0">
                <a:spAutoFit/>
              </a:bodyPr>
              <a:lstStyle/>
              <a:p>
                <a:pPr defTabSz="914377"/>
                <a:r>
                  <a:rPr lang="en-US" sz="1200" b="1" dirty="0" err="1">
                    <a:solidFill>
                      <a:prstClr val="black"/>
                    </a:solidFill>
                    <a:latin typeface="Arial"/>
                    <a:cs typeface="Arial"/>
                  </a:rPr>
                  <a:t>Hattah</a:t>
                </a:r>
                <a:r>
                  <a:rPr lang="en-US" sz="1200" b="1" dirty="0">
                    <a:solidFill>
                      <a:prstClr val="black"/>
                    </a:solidFill>
                    <a:latin typeface="Arial"/>
                    <a:cs typeface="Arial"/>
                  </a:rPr>
                  <a:t> Lakes</a:t>
                </a:r>
              </a:p>
            </p:txBody>
          </p:sp>
        </p:grpSp>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474" y="460564"/>
              <a:ext cx="1703097" cy="111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0" name="Group 39"/>
          <p:cNvGrpSpPr/>
          <p:nvPr/>
        </p:nvGrpSpPr>
        <p:grpSpPr>
          <a:xfrm>
            <a:off x="477230" y="4762147"/>
            <a:ext cx="1930399" cy="1488104"/>
            <a:chOff x="478972" y="4293096"/>
            <a:chExt cx="1930399" cy="1488104"/>
          </a:xfrm>
        </p:grpSpPr>
        <p:grpSp>
          <p:nvGrpSpPr>
            <p:cNvPr id="20" name="Group 19"/>
            <p:cNvGrpSpPr/>
            <p:nvPr/>
          </p:nvGrpSpPr>
          <p:grpSpPr>
            <a:xfrm>
              <a:off x="478972" y="4293096"/>
              <a:ext cx="1930399" cy="1488104"/>
              <a:chOff x="323528" y="3933056"/>
              <a:chExt cx="2736304" cy="1296144"/>
            </a:xfrm>
            <a:solidFill>
              <a:schemeClr val="accent5">
                <a:lumMod val="20000"/>
                <a:lumOff val="80000"/>
              </a:schemeClr>
            </a:solidFill>
          </p:grpSpPr>
          <p:sp>
            <p:nvSpPr>
              <p:cNvPr id="21" name="Rounded Rectangular Callout 20"/>
              <p:cNvSpPr/>
              <p:nvPr/>
            </p:nvSpPr>
            <p:spPr>
              <a:xfrm>
                <a:off x="323528" y="3933056"/>
                <a:ext cx="2736304" cy="1296144"/>
              </a:xfrm>
              <a:prstGeom prst="wedgeRoundRectCallout">
                <a:avLst>
                  <a:gd name="adj1" fmla="val 105396"/>
                  <a:gd name="adj2" fmla="val -17596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2" name="Rectangle 21"/>
              <p:cNvSpPr/>
              <p:nvPr/>
            </p:nvSpPr>
            <p:spPr>
              <a:xfrm>
                <a:off x="395536" y="3952888"/>
                <a:ext cx="2006830" cy="241267"/>
              </a:xfrm>
              <a:prstGeom prst="rect">
                <a:avLst/>
              </a:prstGeom>
              <a:noFill/>
            </p:spPr>
            <p:txBody>
              <a:bodyPr wrap="none">
                <a:spAutoFit/>
              </a:bodyPr>
              <a:lstStyle/>
              <a:p>
                <a:pPr defTabSz="914377"/>
                <a:r>
                  <a:rPr lang="en-US" sz="1200" b="1" dirty="0" err="1">
                    <a:solidFill>
                      <a:prstClr val="black"/>
                    </a:solidFill>
                    <a:latin typeface="Arial"/>
                    <a:cs typeface="Arial"/>
                  </a:rPr>
                  <a:t>Gunbower</a:t>
                </a:r>
                <a:r>
                  <a:rPr lang="en-US" sz="1200" b="1" dirty="0">
                    <a:solidFill>
                      <a:prstClr val="black"/>
                    </a:solidFill>
                    <a:latin typeface="Arial"/>
                    <a:cs typeface="Arial"/>
                  </a:rPr>
                  <a:t> Creek</a:t>
                </a:r>
              </a:p>
            </p:txBody>
          </p:sp>
        </p:grpSp>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250" y="4593466"/>
              <a:ext cx="1555922" cy="113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Group 40"/>
          <p:cNvGrpSpPr/>
          <p:nvPr/>
        </p:nvGrpSpPr>
        <p:grpSpPr>
          <a:xfrm>
            <a:off x="77239" y="2514101"/>
            <a:ext cx="2572424" cy="1604331"/>
            <a:chOff x="77238" y="2514098"/>
            <a:chExt cx="2572424" cy="1604331"/>
          </a:xfrm>
        </p:grpSpPr>
        <p:sp>
          <p:nvSpPr>
            <p:cNvPr id="15" name="Rounded Rectangular Callout 14"/>
            <p:cNvSpPr/>
            <p:nvPr/>
          </p:nvSpPr>
          <p:spPr>
            <a:xfrm>
              <a:off x="107504" y="2514098"/>
              <a:ext cx="1966617" cy="1604331"/>
            </a:xfrm>
            <a:prstGeom prst="wedgeRoundRectCallout">
              <a:avLst>
                <a:gd name="adj1" fmla="val -2003"/>
                <a:gd name="adj2" fmla="val -8580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16" name="TextBox 15"/>
            <p:cNvSpPr txBox="1"/>
            <p:nvPr/>
          </p:nvSpPr>
          <p:spPr>
            <a:xfrm>
              <a:off x="77238" y="2618123"/>
              <a:ext cx="2572424" cy="276999"/>
            </a:xfrm>
            <a:prstGeom prst="rect">
              <a:avLst/>
            </a:prstGeom>
            <a:noFill/>
          </p:spPr>
          <p:txBody>
            <a:bodyPr wrap="square" rtlCol="0">
              <a:spAutoFit/>
            </a:bodyPr>
            <a:lstStyle/>
            <a:p>
              <a:pPr defTabSz="914377"/>
              <a:r>
                <a:rPr lang="en-US" sz="1200" b="1" dirty="0" err="1">
                  <a:solidFill>
                    <a:prstClr val="black"/>
                  </a:solidFill>
                  <a:latin typeface="Arial"/>
                  <a:cs typeface="Arial"/>
                </a:rPr>
                <a:t>Mulcra</a:t>
              </a:r>
              <a:r>
                <a:rPr lang="en-US" sz="1200" b="1" dirty="0">
                  <a:solidFill>
                    <a:prstClr val="black"/>
                  </a:solidFill>
                  <a:latin typeface="Arial"/>
                  <a:cs typeface="Arial"/>
                </a:rPr>
                <a:t> Island</a:t>
              </a:r>
            </a:p>
          </p:txBody>
        </p:sp>
        <p:pic>
          <p:nvPicPr>
            <p:cNvPr id="1041"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385" y="2924150"/>
              <a:ext cx="1768854" cy="106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02806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vert="horz" lIns="91440" tIns="45720" rIns="91440" bIns="45720" rtlCol="0" anchor="ctr">
            <a:normAutofit/>
          </a:bodyPr>
          <a:lstStyle/>
          <a:p>
            <a:pPr>
              <a:spcBef>
                <a:spcPts val="0"/>
              </a:spcBef>
              <a:spcAft>
                <a:spcPts val="1200"/>
              </a:spcAft>
            </a:pPr>
            <a:r>
              <a:rPr lang="en-AU" sz="3600" b="1" dirty="0">
                <a:solidFill>
                  <a:srgbClr val="67AF33"/>
                </a:solidFill>
                <a:ea typeface="+mn-ea"/>
                <a:cs typeface="Arial"/>
              </a:rPr>
              <a:t>Summary </a:t>
            </a:r>
          </a:p>
        </p:txBody>
      </p:sp>
      <p:sp>
        <p:nvSpPr>
          <p:cNvPr id="4" name="Slide Number Placeholder 3"/>
          <p:cNvSpPr>
            <a:spLocks noGrp="1"/>
          </p:cNvSpPr>
          <p:nvPr>
            <p:ph type="sldNum" sz="quarter" idx="12"/>
          </p:nvPr>
        </p:nvSpPr>
        <p:spPr/>
        <p:txBody>
          <a:bodyPr/>
          <a:lstStyle/>
          <a:p>
            <a:pPr>
              <a:defRPr/>
            </a:pPr>
            <a:fld id="{4CA56F2B-9238-4FD0-882B-1AFF4349C89A}" type="slidenum">
              <a:rPr lang="en-AU" smtClean="0"/>
              <a:pPr>
                <a:defRPr/>
              </a:pPr>
              <a:t>12</a:t>
            </a:fld>
            <a:endParaRPr lang="en-AU" dirty="0"/>
          </a:p>
        </p:txBody>
      </p:sp>
      <p:sp>
        <p:nvSpPr>
          <p:cNvPr id="8" name="Content Placeholder 2"/>
          <p:cNvSpPr txBox="1">
            <a:spLocks/>
          </p:cNvSpPr>
          <p:nvPr/>
        </p:nvSpPr>
        <p:spPr bwMode="auto">
          <a:xfrm>
            <a:off x="395539" y="1895376"/>
            <a:ext cx="824623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Coordination at a Basin-scale to make every drop count</a:t>
            </a:r>
          </a:p>
          <a:p>
            <a:r>
              <a:rPr lang="en-AU" sz="2400" dirty="0"/>
              <a:t>Able to provide multiple environmental outcomes from the same ‘bucket’</a:t>
            </a:r>
          </a:p>
          <a:p>
            <a:pPr lvl="0"/>
            <a:r>
              <a:rPr lang="en-AU" sz="2400" dirty="0"/>
              <a:t>Increasing sophistication over time – work ongoing to improve coordination and effectiveness</a:t>
            </a:r>
          </a:p>
          <a:p>
            <a:endParaRPr lang="en-AU" sz="2400" dirty="0"/>
          </a:p>
          <a:p>
            <a:endParaRPr lang="en-AU" sz="2400" dirty="0"/>
          </a:p>
          <a:p>
            <a:endParaRPr lang="en-AU" sz="2400" dirty="0"/>
          </a:p>
          <a:p>
            <a:endParaRPr lang="en-AU" sz="2400" dirty="0"/>
          </a:p>
          <a:p>
            <a:pPr marL="0" indent="0">
              <a:buNone/>
            </a:pPr>
            <a:endParaRPr lang="en-AU" sz="2400" dirty="0"/>
          </a:p>
          <a:p>
            <a:endParaRPr lang="en-AU" sz="2400" dirty="0"/>
          </a:p>
          <a:p>
            <a:endParaRPr lang="en-AU" sz="2400" dirty="0"/>
          </a:p>
          <a:p>
            <a:endParaRPr lang="en-AU" sz="2400" dirty="0"/>
          </a:p>
        </p:txBody>
      </p:sp>
      <p:cxnSp>
        <p:nvCxnSpPr>
          <p:cNvPr id="12" name="Straight Connector 11"/>
          <p:cNvCxnSpPr/>
          <p:nvPr/>
        </p:nvCxnSpPr>
        <p:spPr>
          <a:xfrm>
            <a:off x="40670" y="1196752"/>
            <a:ext cx="9103331" cy="0"/>
          </a:xfrm>
          <a:prstGeom prst="line">
            <a:avLst/>
          </a:prstGeom>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2" y="4952206"/>
            <a:ext cx="2731011" cy="1912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2315" y="4952206"/>
            <a:ext cx="2719711" cy="20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2623" y="4945062"/>
            <a:ext cx="2925399" cy="201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519" y="4952208"/>
            <a:ext cx="1697856" cy="2631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74664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4" y="6083811"/>
            <a:ext cx="2119060" cy="472207"/>
          </a:xfrm>
          <a:prstGeom prst="rect">
            <a:avLst/>
          </a:prstGeom>
        </p:spPr>
      </p:pic>
      <p:sp>
        <p:nvSpPr>
          <p:cNvPr id="16" name="TextBox 15"/>
          <p:cNvSpPr txBox="1"/>
          <p:nvPr/>
        </p:nvSpPr>
        <p:spPr>
          <a:xfrm>
            <a:off x="249898" y="6318959"/>
            <a:ext cx="4093443" cy="300210"/>
          </a:xfrm>
          <a:prstGeom prst="rect">
            <a:avLst/>
          </a:prstGeom>
          <a:noFill/>
        </p:spPr>
        <p:txBody>
          <a:bodyPr wrap="square" rtlCol="0">
            <a:spAutoFit/>
          </a:bodyPr>
          <a:lstStyle/>
          <a:p>
            <a:r>
              <a:rPr lang="en-AU" sz="1351" dirty="0">
                <a:solidFill>
                  <a:srgbClr val="1268BD"/>
                </a:solidFill>
              </a:rPr>
              <a:t>BRISBANE, AUSTRALIA |  18 - 20 SEPTEMBER 2017</a:t>
            </a:r>
          </a:p>
        </p:txBody>
      </p:sp>
      <p:pic>
        <p:nvPicPr>
          <p:cNvPr id="8" name="Picture 7" descr="RS17 ID long_blue.png"/>
          <p:cNvPicPr>
            <a:picLocks noChangeAspect="1"/>
          </p:cNvPicPr>
          <p:nvPr/>
        </p:nvPicPr>
        <p:blipFill>
          <a:blip r:embed="rId3" cstate="print"/>
          <a:stretch>
            <a:fillRect/>
          </a:stretch>
        </p:blipFill>
        <p:spPr>
          <a:xfrm>
            <a:off x="185061" y="170690"/>
            <a:ext cx="3842657" cy="915731"/>
          </a:xfrm>
          <a:prstGeom prst="rect">
            <a:avLst/>
          </a:prstGeom>
        </p:spPr>
      </p:pic>
      <p:cxnSp>
        <p:nvCxnSpPr>
          <p:cNvPr id="11" name="Straight Connector 10"/>
          <p:cNvCxnSpPr/>
          <p:nvPr/>
        </p:nvCxnSpPr>
        <p:spPr>
          <a:xfrm flipV="1">
            <a:off x="220762" y="1113065"/>
            <a:ext cx="8564691" cy="3811"/>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6" y="6318957"/>
            <a:ext cx="1284987" cy="300210"/>
          </a:xfrm>
          <a:prstGeom prst="rect">
            <a:avLst/>
          </a:prstGeom>
          <a:noFill/>
        </p:spPr>
        <p:txBody>
          <a:bodyPr wrap="square" rtlCol="0">
            <a:spAutoFit/>
          </a:bodyPr>
          <a:lstStyle/>
          <a:p>
            <a:r>
              <a:rPr lang="en-AU" sz="1351" dirty="0">
                <a:solidFill>
                  <a:srgbClr val="1268BD"/>
                </a:solidFill>
              </a:rPr>
              <a:t>MANAGED BY</a:t>
            </a:r>
          </a:p>
        </p:txBody>
      </p:sp>
      <p:sp>
        <p:nvSpPr>
          <p:cNvPr id="9" name="TextBox 8"/>
          <p:cNvSpPr txBox="1"/>
          <p:nvPr/>
        </p:nvSpPr>
        <p:spPr>
          <a:xfrm>
            <a:off x="7326086" y="304803"/>
            <a:ext cx="1158202" cy="646331"/>
          </a:xfrm>
          <a:prstGeom prst="rect">
            <a:avLst/>
          </a:prstGeom>
          <a:noFill/>
        </p:spPr>
        <p:txBody>
          <a:bodyPr wrap="none" rtlCol="0">
            <a:spAutoFit/>
          </a:bodyPr>
          <a:lstStyle/>
          <a:p>
            <a:r>
              <a:rPr lang="en-AU" dirty="0"/>
              <a:t>Place your</a:t>
            </a:r>
          </a:p>
          <a:p>
            <a:r>
              <a:rPr lang="en-AU" dirty="0"/>
              <a:t>logo here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786" y="228603"/>
            <a:ext cx="2259417" cy="685801"/>
          </a:xfrm>
          <a:prstGeom prst="rect">
            <a:avLst/>
          </a:prstGeom>
        </p:spPr>
      </p:pic>
      <p:pic>
        <p:nvPicPr>
          <p:cNvPr id="12" name="Picture 8" descr="J:\WSG-ACTIVE\VEWH\5_Relationships\Communications\Images\Logos\logo_g-mw_header.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3251" y="277455"/>
            <a:ext cx="990756" cy="71766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txBox="1">
            <a:spLocks/>
          </p:cNvSpPr>
          <p:nvPr/>
        </p:nvSpPr>
        <p:spPr>
          <a:xfrm>
            <a:off x="1260078" y="2153922"/>
            <a:ext cx="6486065" cy="24537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1200"/>
              </a:spcAft>
            </a:pPr>
            <a:r>
              <a:rPr lang="en-US" sz="4000" b="1" dirty="0">
                <a:solidFill>
                  <a:srgbClr val="E27222"/>
                </a:solidFill>
                <a:latin typeface="+mn-lt"/>
                <a:cs typeface="Arial"/>
              </a:rPr>
              <a:t>Thank you</a:t>
            </a:r>
            <a:br>
              <a:rPr lang="en-US" sz="3600" dirty="0">
                <a:solidFill>
                  <a:srgbClr val="E27222"/>
                </a:solidFill>
                <a:latin typeface="+mn-lt"/>
                <a:cs typeface="Arial"/>
              </a:rPr>
            </a:br>
            <a:endParaRPr lang="en-US" sz="3600" dirty="0">
              <a:solidFill>
                <a:srgbClr val="E27222"/>
              </a:solidFill>
              <a:latin typeface="+mn-lt"/>
              <a:cs typeface="Arial"/>
            </a:endParaRPr>
          </a:p>
        </p:txBody>
      </p:sp>
      <p:sp>
        <p:nvSpPr>
          <p:cNvPr id="17" name="TextBox 16"/>
          <p:cNvSpPr txBox="1"/>
          <p:nvPr/>
        </p:nvSpPr>
        <p:spPr>
          <a:xfrm>
            <a:off x="185057" y="4917459"/>
            <a:ext cx="4721292" cy="1815882"/>
          </a:xfrm>
          <a:prstGeom prst="rect">
            <a:avLst/>
          </a:prstGeom>
          <a:noFill/>
        </p:spPr>
        <p:txBody>
          <a:bodyPr wrap="none" rtlCol="0">
            <a:spAutoFit/>
          </a:bodyPr>
          <a:lstStyle/>
          <a:p>
            <a:r>
              <a:rPr lang="en-US" sz="2800" b="1" dirty="0">
                <a:solidFill>
                  <a:srgbClr val="67AF33"/>
                </a:solidFill>
                <a:cs typeface="Arial"/>
              </a:rPr>
              <a:t>Contact:</a:t>
            </a:r>
          </a:p>
          <a:p>
            <a:r>
              <a:rPr lang="en-US" sz="2800" b="1" dirty="0">
                <a:solidFill>
                  <a:srgbClr val="67AF33"/>
                </a:solidFill>
                <a:cs typeface="Arial"/>
              </a:rPr>
              <a:t>Caitlin.Davis@vewh.vic.gov.au</a:t>
            </a:r>
            <a:br>
              <a:rPr lang="en-US" sz="2800" dirty="0">
                <a:cs typeface="Arial"/>
              </a:rPr>
            </a:br>
            <a:endParaRPr lang="en-US" sz="2800" b="1" dirty="0">
              <a:solidFill>
                <a:srgbClr val="67AF33"/>
              </a:solidFill>
              <a:cs typeface="Arial"/>
            </a:endParaRPr>
          </a:p>
          <a:p>
            <a:endParaRPr lang="en-AU" sz="2800" dirty="0"/>
          </a:p>
        </p:txBody>
      </p:sp>
    </p:spTree>
    <p:extLst>
      <p:ext uri="{BB962C8B-B14F-4D97-AF65-F5344CB8AC3E}">
        <p14:creationId xmlns:p14="http://schemas.microsoft.com/office/powerpoint/2010/main" val="136834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vert="horz" lIns="91440" tIns="45720" rIns="91440" bIns="45720" rtlCol="0" anchor="ctr">
            <a:normAutofit/>
          </a:bodyPr>
          <a:lstStyle/>
          <a:p>
            <a:pPr>
              <a:spcBef>
                <a:spcPts val="0"/>
              </a:spcBef>
              <a:spcAft>
                <a:spcPts val="1200"/>
              </a:spcAft>
            </a:pPr>
            <a:r>
              <a:rPr lang="en-AU" sz="3600" b="1" dirty="0">
                <a:solidFill>
                  <a:srgbClr val="67AF33"/>
                </a:solidFill>
                <a:ea typeface="+mn-ea"/>
                <a:cs typeface="Arial"/>
              </a:rPr>
              <a:t>Outline</a:t>
            </a:r>
          </a:p>
        </p:txBody>
      </p:sp>
      <p:sp>
        <p:nvSpPr>
          <p:cNvPr id="3" name="Content Placeholder 2"/>
          <p:cNvSpPr>
            <a:spLocks noGrp="1"/>
          </p:cNvSpPr>
          <p:nvPr>
            <p:ph idx="1"/>
          </p:nvPr>
        </p:nvSpPr>
        <p:spPr>
          <a:xfrm>
            <a:off x="457200" y="1484784"/>
            <a:ext cx="8147248" cy="4680520"/>
          </a:xfrm>
        </p:spPr>
        <p:txBody>
          <a:bodyPr/>
          <a:lstStyle/>
          <a:p>
            <a:r>
              <a:rPr lang="en-AU" sz="2400" dirty="0"/>
              <a:t>Environmental water in the context of a regulated river</a:t>
            </a:r>
          </a:p>
          <a:p>
            <a:r>
              <a:rPr lang="en-AU" sz="2400" dirty="0"/>
              <a:t>Making every drop count</a:t>
            </a:r>
          </a:p>
          <a:p>
            <a:pPr lvl="1"/>
            <a:r>
              <a:rPr lang="en-AU" sz="2000" dirty="0"/>
              <a:t>Coordinated releases</a:t>
            </a:r>
          </a:p>
          <a:p>
            <a:pPr lvl="1"/>
            <a:r>
              <a:rPr lang="en-AU" sz="2000" dirty="0"/>
              <a:t>Return flows</a:t>
            </a:r>
          </a:p>
          <a:p>
            <a:pPr lvl="1"/>
            <a:r>
              <a:rPr lang="en-AU" sz="2000" dirty="0"/>
              <a:t>Consumptive water </a:t>
            </a:r>
            <a:r>
              <a:rPr lang="en-AU" sz="2000" dirty="0" err="1"/>
              <a:t>en</a:t>
            </a:r>
            <a:r>
              <a:rPr lang="en-AU" sz="2000" dirty="0"/>
              <a:t> route</a:t>
            </a:r>
          </a:p>
          <a:p>
            <a:r>
              <a:rPr lang="en-AU" sz="2400" dirty="0"/>
              <a:t>Coordination is key</a:t>
            </a:r>
          </a:p>
          <a:p>
            <a:r>
              <a:rPr lang="en-AU" sz="2400" dirty="0"/>
              <a:t>Bringing it all together</a:t>
            </a:r>
          </a:p>
          <a:p>
            <a:endParaRPr lang="en-AU" sz="2400" dirty="0"/>
          </a:p>
          <a:p>
            <a:endParaRPr lang="en-AU" sz="2400" dirty="0"/>
          </a:p>
        </p:txBody>
      </p:sp>
      <p:sp>
        <p:nvSpPr>
          <p:cNvPr id="4" name="Slide Number Placeholder 3"/>
          <p:cNvSpPr>
            <a:spLocks noGrp="1"/>
          </p:cNvSpPr>
          <p:nvPr>
            <p:ph type="sldNum" sz="quarter" idx="12"/>
          </p:nvPr>
        </p:nvSpPr>
        <p:spPr/>
        <p:txBody>
          <a:bodyPr/>
          <a:lstStyle/>
          <a:p>
            <a:pPr>
              <a:defRPr/>
            </a:pPr>
            <a:fld id="{4CA56F2B-9238-4FD0-882B-1AFF4349C89A}" type="slidenum">
              <a:rPr lang="en-AU" smtClean="0"/>
              <a:pPr>
                <a:defRPr/>
              </a:pPr>
              <a:t>2</a:t>
            </a:fld>
            <a:endParaRPr lang="en-AU" dirty="0"/>
          </a:p>
        </p:txBody>
      </p:sp>
      <p:cxnSp>
        <p:nvCxnSpPr>
          <p:cNvPr id="6" name="Straight Connector 5"/>
          <p:cNvCxnSpPr/>
          <p:nvPr/>
        </p:nvCxnSpPr>
        <p:spPr>
          <a:xfrm>
            <a:off x="40670" y="1196752"/>
            <a:ext cx="910333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9" y="2276873"/>
            <a:ext cx="3886387" cy="2590924"/>
          </a:xfrm>
          <a:prstGeom prst="rect">
            <a:avLst/>
          </a:prstGeom>
        </p:spPr>
      </p:pic>
      <p:sp>
        <p:nvSpPr>
          <p:cNvPr id="7" name="TextBox 6"/>
          <p:cNvSpPr txBox="1"/>
          <p:nvPr/>
        </p:nvSpPr>
        <p:spPr>
          <a:xfrm>
            <a:off x="5004049" y="4926363"/>
            <a:ext cx="3886387" cy="461665"/>
          </a:xfrm>
          <a:prstGeom prst="rect">
            <a:avLst/>
          </a:prstGeom>
          <a:noFill/>
        </p:spPr>
        <p:txBody>
          <a:bodyPr wrap="square" rtlCol="0">
            <a:spAutoFit/>
          </a:bodyPr>
          <a:lstStyle/>
          <a:p>
            <a:r>
              <a:rPr lang="en-AU" sz="1200" b="1" i="1" dirty="0">
                <a:latin typeface="Arial" panose="020B0604020202020204" pitchFamily="34" charset="0"/>
                <a:cs typeface="Arial" panose="020B0604020202020204" pitchFamily="34" charset="0"/>
              </a:rPr>
              <a:t>Gunbower Forest bird monitoring, North Central CMA</a:t>
            </a:r>
          </a:p>
        </p:txBody>
      </p:sp>
      <p:pic>
        <p:nvPicPr>
          <p:cNvPr id="8" name="Picture 3" descr="J:\_archive\WSG-ACTIVE\VEWH\5_Relationships\Communications\Images\Figures\Australia wide map\Australia states map.jpg">
            <a:extLst>
              <a:ext uri="{FF2B5EF4-FFF2-40B4-BE49-F238E27FC236}">
                <a16:creationId xmlns:a16="http://schemas.microsoft.com/office/drawing/2014/main" id="{6A3FC295-1E9C-4C3D-83F1-F284ED96F84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801" b="23102"/>
          <a:stretch/>
        </p:blipFill>
        <p:spPr bwMode="auto">
          <a:xfrm>
            <a:off x="1524543" y="4453895"/>
            <a:ext cx="2811381" cy="2267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480"/>
            <a:ext cx="9144000" cy="7114960"/>
          </a:xfrm>
          <a:prstGeom prst="rect">
            <a:avLst/>
          </a:prstGeom>
        </p:spPr>
      </p:pic>
      <p:grpSp>
        <p:nvGrpSpPr>
          <p:cNvPr id="36" name="Group 35"/>
          <p:cNvGrpSpPr/>
          <p:nvPr/>
        </p:nvGrpSpPr>
        <p:grpSpPr>
          <a:xfrm>
            <a:off x="2607728" y="5376805"/>
            <a:ext cx="2324312" cy="1397240"/>
            <a:chOff x="2678502" y="5589240"/>
            <a:chExt cx="2324312" cy="1397240"/>
          </a:xfrm>
        </p:grpSpPr>
        <p:grpSp>
          <p:nvGrpSpPr>
            <p:cNvPr id="4" name="Group 3"/>
            <p:cNvGrpSpPr/>
            <p:nvPr/>
          </p:nvGrpSpPr>
          <p:grpSpPr>
            <a:xfrm>
              <a:off x="2678502" y="5589240"/>
              <a:ext cx="2324312" cy="1397240"/>
              <a:chOff x="1979712" y="5589240"/>
              <a:chExt cx="2714380" cy="1008112"/>
            </a:xfrm>
            <a:solidFill>
              <a:schemeClr val="accent5">
                <a:lumMod val="20000"/>
                <a:lumOff val="80000"/>
              </a:schemeClr>
            </a:solidFill>
          </p:grpSpPr>
          <p:sp>
            <p:nvSpPr>
              <p:cNvPr id="6" name="Rounded Rectangular Callout 5"/>
              <p:cNvSpPr/>
              <p:nvPr/>
            </p:nvSpPr>
            <p:spPr>
              <a:xfrm>
                <a:off x="1979712" y="5589240"/>
                <a:ext cx="2664296" cy="1008112"/>
              </a:xfrm>
              <a:prstGeom prst="wedgeRoundRectCallout">
                <a:avLst>
                  <a:gd name="adj1" fmla="val -8748"/>
                  <a:gd name="adj2" fmla="val -20364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7" name="TextBox 6"/>
              <p:cNvSpPr txBox="1"/>
              <p:nvPr/>
            </p:nvSpPr>
            <p:spPr>
              <a:xfrm>
                <a:off x="2029796" y="5589240"/>
                <a:ext cx="2664296" cy="199855"/>
              </a:xfrm>
              <a:prstGeom prst="rect">
                <a:avLst/>
              </a:prstGeom>
              <a:noFill/>
            </p:spPr>
            <p:txBody>
              <a:bodyPr wrap="square" rtlCol="0">
                <a:spAutoFit/>
              </a:bodyPr>
              <a:lstStyle/>
              <a:p>
                <a:pPr defTabSz="914377"/>
                <a:r>
                  <a:rPr lang="en-US" sz="1200" b="1" dirty="0" err="1">
                    <a:solidFill>
                      <a:prstClr val="black"/>
                    </a:solidFill>
                    <a:latin typeface="Arial"/>
                    <a:cs typeface="Arial"/>
                  </a:rPr>
                  <a:t>Gunbower</a:t>
                </a:r>
                <a:r>
                  <a:rPr lang="en-US" sz="1200" b="1" dirty="0">
                    <a:solidFill>
                      <a:prstClr val="black"/>
                    </a:solidFill>
                    <a:latin typeface="Arial"/>
                    <a:cs typeface="Arial"/>
                  </a:rPr>
                  <a:t> Forest</a:t>
                </a:r>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704" y="5824742"/>
              <a:ext cx="2000250"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4" name="Group 33"/>
          <p:cNvGrpSpPr/>
          <p:nvPr/>
        </p:nvGrpSpPr>
        <p:grpSpPr>
          <a:xfrm>
            <a:off x="6518213" y="3675495"/>
            <a:ext cx="2625788" cy="1382832"/>
            <a:chOff x="6518212" y="3675494"/>
            <a:chExt cx="2625788" cy="1382832"/>
          </a:xfrm>
        </p:grpSpPr>
        <p:grpSp>
          <p:nvGrpSpPr>
            <p:cNvPr id="8" name="Group 7"/>
            <p:cNvGrpSpPr/>
            <p:nvPr/>
          </p:nvGrpSpPr>
          <p:grpSpPr>
            <a:xfrm>
              <a:off x="6518212" y="3675494"/>
              <a:ext cx="2625788" cy="1382832"/>
              <a:chOff x="6444208" y="4005064"/>
              <a:chExt cx="2590889" cy="987455"/>
            </a:xfrm>
            <a:solidFill>
              <a:schemeClr val="bg1"/>
            </a:solidFill>
          </p:grpSpPr>
          <p:sp>
            <p:nvSpPr>
              <p:cNvPr id="9" name="Rounded Rectangular Callout 8"/>
              <p:cNvSpPr/>
              <p:nvPr/>
            </p:nvSpPr>
            <p:spPr>
              <a:xfrm>
                <a:off x="6444208" y="4005064"/>
                <a:ext cx="2448272" cy="987455"/>
              </a:xfrm>
              <a:prstGeom prst="wedgeRoundRectCallout">
                <a:avLst>
                  <a:gd name="adj1" fmla="val -83738"/>
                  <a:gd name="adj2" fmla="val -14859"/>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10" name="TextBox 9"/>
              <p:cNvSpPr txBox="1"/>
              <p:nvPr/>
            </p:nvSpPr>
            <p:spPr>
              <a:xfrm>
                <a:off x="6514817" y="4005064"/>
                <a:ext cx="2520280" cy="197800"/>
              </a:xfrm>
              <a:prstGeom prst="rect">
                <a:avLst/>
              </a:prstGeom>
              <a:noFill/>
            </p:spPr>
            <p:txBody>
              <a:bodyPr wrap="square" rtlCol="0">
                <a:spAutoFit/>
              </a:bodyPr>
              <a:lstStyle/>
              <a:p>
                <a:pPr defTabSz="914377"/>
                <a:r>
                  <a:rPr lang="en-US" sz="1200" b="1" dirty="0" err="1">
                    <a:solidFill>
                      <a:prstClr val="black"/>
                    </a:solidFill>
                    <a:latin typeface="Arial"/>
                    <a:cs typeface="Arial"/>
                  </a:rPr>
                  <a:t>Goulburn</a:t>
                </a:r>
                <a:r>
                  <a:rPr lang="en-US" sz="1200" b="1" dirty="0">
                    <a:solidFill>
                      <a:prstClr val="black"/>
                    </a:solidFill>
                    <a:latin typeface="Arial"/>
                    <a:cs typeface="Arial"/>
                  </a:rPr>
                  <a:t> River</a:t>
                </a:r>
              </a:p>
            </p:txBody>
          </p:sp>
        </p:gr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690" y="3931801"/>
              <a:ext cx="2078039" cy="108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3" name="Group 32"/>
          <p:cNvGrpSpPr/>
          <p:nvPr/>
        </p:nvGrpSpPr>
        <p:grpSpPr>
          <a:xfrm>
            <a:off x="6181513" y="61527"/>
            <a:ext cx="2376267" cy="1551276"/>
            <a:chOff x="6181510" y="61527"/>
            <a:chExt cx="2376266" cy="1551276"/>
          </a:xfrm>
        </p:grpSpPr>
        <p:grpSp>
          <p:nvGrpSpPr>
            <p:cNvPr id="11" name="Group 10"/>
            <p:cNvGrpSpPr/>
            <p:nvPr/>
          </p:nvGrpSpPr>
          <p:grpSpPr>
            <a:xfrm>
              <a:off x="6181510" y="61527"/>
              <a:ext cx="2376266" cy="1551276"/>
              <a:chOff x="6444208" y="836712"/>
              <a:chExt cx="2592290" cy="1080120"/>
            </a:xfrm>
            <a:solidFill>
              <a:schemeClr val="bg1"/>
            </a:solidFill>
          </p:grpSpPr>
          <p:sp>
            <p:nvSpPr>
              <p:cNvPr id="12" name="Rounded Rectangular Callout 11"/>
              <p:cNvSpPr/>
              <p:nvPr/>
            </p:nvSpPr>
            <p:spPr>
              <a:xfrm>
                <a:off x="6444208" y="836712"/>
                <a:ext cx="2520280" cy="1080120"/>
              </a:xfrm>
              <a:prstGeom prst="wedgeRoundRectCallout">
                <a:avLst>
                  <a:gd name="adj1" fmla="val -85677"/>
                  <a:gd name="adj2" fmla="val 169248"/>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13" name="TextBox 12"/>
              <p:cNvSpPr txBox="1"/>
              <p:nvPr/>
            </p:nvSpPr>
            <p:spPr>
              <a:xfrm>
                <a:off x="6516217" y="908720"/>
                <a:ext cx="2520281" cy="192868"/>
              </a:xfrm>
              <a:prstGeom prst="rect">
                <a:avLst/>
              </a:prstGeom>
              <a:noFill/>
            </p:spPr>
            <p:txBody>
              <a:bodyPr wrap="square" rtlCol="0">
                <a:spAutoFit/>
              </a:bodyPr>
              <a:lstStyle/>
              <a:p>
                <a:pPr defTabSz="914377"/>
                <a:r>
                  <a:rPr lang="en-US" sz="1200" b="1" dirty="0">
                    <a:solidFill>
                      <a:prstClr val="black"/>
                    </a:solidFill>
                    <a:latin typeface="Arial"/>
                    <a:cs typeface="Arial"/>
                  </a:rPr>
                  <a:t>Lower Broken Creek</a:t>
                </a:r>
              </a:p>
            </p:txBody>
          </p:sp>
        </p:gr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4613" y="416399"/>
              <a:ext cx="19240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5" name="Group 34"/>
          <p:cNvGrpSpPr/>
          <p:nvPr/>
        </p:nvGrpSpPr>
        <p:grpSpPr>
          <a:xfrm>
            <a:off x="4932040" y="5229203"/>
            <a:ext cx="2304256" cy="1375703"/>
            <a:chOff x="4932040" y="5229199"/>
            <a:chExt cx="2304256" cy="1375703"/>
          </a:xfrm>
        </p:grpSpPr>
        <p:grpSp>
          <p:nvGrpSpPr>
            <p:cNvPr id="17" name="Group 16"/>
            <p:cNvGrpSpPr/>
            <p:nvPr/>
          </p:nvGrpSpPr>
          <p:grpSpPr>
            <a:xfrm>
              <a:off x="4932040" y="5229199"/>
              <a:ext cx="2304256" cy="1375703"/>
              <a:chOff x="4932040" y="5373216"/>
              <a:chExt cx="2376264" cy="1152128"/>
            </a:xfrm>
            <a:solidFill>
              <a:schemeClr val="bg1"/>
            </a:solidFill>
          </p:grpSpPr>
          <p:sp>
            <p:nvSpPr>
              <p:cNvPr id="18" name="Rounded Rectangular Callout 17"/>
              <p:cNvSpPr/>
              <p:nvPr/>
            </p:nvSpPr>
            <p:spPr>
              <a:xfrm>
                <a:off x="4932040" y="5373216"/>
                <a:ext cx="2376264" cy="1152128"/>
              </a:xfrm>
              <a:prstGeom prst="wedgeRoundRectCallout">
                <a:avLst>
                  <a:gd name="adj1" fmla="val -81556"/>
                  <a:gd name="adj2" fmla="val -156618"/>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19" name="TextBox 18"/>
              <p:cNvSpPr txBox="1"/>
              <p:nvPr/>
            </p:nvSpPr>
            <p:spPr>
              <a:xfrm>
                <a:off x="5004047" y="5373216"/>
                <a:ext cx="2232248" cy="231982"/>
              </a:xfrm>
              <a:prstGeom prst="rect">
                <a:avLst/>
              </a:prstGeom>
              <a:noFill/>
            </p:spPr>
            <p:txBody>
              <a:bodyPr wrap="square" rtlCol="0">
                <a:spAutoFit/>
              </a:bodyPr>
              <a:lstStyle/>
              <a:p>
                <a:pPr defTabSz="914377"/>
                <a:r>
                  <a:rPr lang="en-US" sz="1200" b="1" dirty="0" err="1">
                    <a:solidFill>
                      <a:prstClr val="black"/>
                    </a:solidFill>
                    <a:latin typeface="Arial"/>
                    <a:cs typeface="Arial"/>
                  </a:rPr>
                  <a:t>Campaspe</a:t>
                </a:r>
                <a:r>
                  <a:rPr lang="en-US" sz="1200" b="1" dirty="0">
                    <a:solidFill>
                      <a:prstClr val="black"/>
                    </a:solidFill>
                    <a:latin typeface="Arial"/>
                    <a:cs typeface="Arial"/>
                  </a:rPr>
                  <a:t> River</a:t>
                </a:r>
              </a:p>
            </p:txBody>
          </p:sp>
        </p:gr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8330" y="5477881"/>
              <a:ext cx="1971675"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3" name="Group 42"/>
          <p:cNvGrpSpPr/>
          <p:nvPr/>
        </p:nvGrpSpPr>
        <p:grpSpPr>
          <a:xfrm>
            <a:off x="107504" y="-44095"/>
            <a:ext cx="3042096" cy="1440539"/>
            <a:chOff x="107504" y="-128479"/>
            <a:chExt cx="3042096" cy="1440538"/>
          </a:xfrm>
        </p:grpSpPr>
        <p:grpSp>
          <p:nvGrpSpPr>
            <p:cNvPr id="26" name="Group 25"/>
            <p:cNvGrpSpPr/>
            <p:nvPr/>
          </p:nvGrpSpPr>
          <p:grpSpPr>
            <a:xfrm>
              <a:off x="107504" y="-128479"/>
              <a:ext cx="3042096" cy="1440538"/>
              <a:chOff x="-90275" y="7207"/>
              <a:chExt cx="2418482" cy="1304851"/>
            </a:xfrm>
          </p:grpSpPr>
          <p:sp>
            <p:nvSpPr>
              <p:cNvPr id="27" name="Left Arrow 26"/>
              <p:cNvSpPr/>
              <p:nvPr/>
            </p:nvSpPr>
            <p:spPr>
              <a:xfrm>
                <a:off x="-90275" y="180020"/>
                <a:ext cx="1278365" cy="1008112"/>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8" name="TextBox 27"/>
              <p:cNvSpPr txBox="1"/>
              <p:nvPr/>
            </p:nvSpPr>
            <p:spPr>
              <a:xfrm>
                <a:off x="53741" y="464729"/>
                <a:ext cx="774510" cy="418180"/>
              </a:xfrm>
              <a:prstGeom prst="rect">
                <a:avLst/>
              </a:prstGeom>
              <a:noFill/>
            </p:spPr>
            <p:txBody>
              <a:bodyPr wrap="square" rtlCol="0">
                <a:spAutoFit/>
              </a:bodyPr>
              <a:lstStyle/>
              <a:p>
                <a:pPr algn="r" defTabSz="914377"/>
                <a:r>
                  <a:rPr lang="en-AU" sz="1200" b="1" dirty="0">
                    <a:solidFill>
                      <a:prstClr val="black"/>
                    </a:solidFill>
                    <a:latin typeface="Arial" panose="020B0604020202020204" pitchFamily="34" charset="0"/>
                    <a:cs typeface="Arial" panose="020B0604020202020204" pitchFamily="34" charset="0"/>
                  </a:rPr>
                  <a:t>South Australia</a:t>
                </a:r>
              </a:p>
            </p:txBody>
          </p:sp>
          <p:sp>
            <p:nvSpPr>
              <p:cNvPr id="29" name="Rounded Rectangle 28"/>
              <p:cNvSpPr/>
              <p:nvPr/>
            </p:nvSpPr>
            <p:spPr>
              <a:xfrm>
                <a:off x="939890" y="7207"/>
                <a:ext cx="1388317" cy="1304851"/>
              </a:xfrm>
              <a:prstGeom prst="round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AU">
                  <a:solidFill>
                    <a:prstClr val="white"/>
                  </a:solidFill>
                </a:endParaRPr>
              </a:p>
            </p:txBody>
          </p:sp>
        </p:grpSp>
        <p:pic>
          <p:nvPicPr>
            <p:cNvPr id="1031"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4451" y="53435"/>
              <a:ext cx="809219" cy="53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62484" y="53064"/>
              <a:ext cx="829055" cy="539850"/>
            </a:xfrm>
            <a:prstGeom prst="rect">
              <a:avLst/>
            </a:prstGeom>
            <a:noFill/>
            <a:ln>
              <a:noFill/>
            </a:ln>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5969" y="585440"/>
              <a:ext cx="814051" cy="59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62199" y="579884"/>
              <a:ext cx="829340" cy="599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9" name="Group 38"/>
          <p:cNvGrpSpPr/>
          <p:nvPr/>
        </p:nvGrpSpPr>
        <p:grpSpPr>
          <a:xfrm>
            <a:off x="6940660" y="1959432"/>
            <a:ext cx="1900680" cy="1469571"/>
            <a:chOff x="6940660" y="1959429"/>
            <a:chExt cx="1900680" cy="1469571"/>
          </a:xfrm>
        </p:grpSpPr>
        <p:grpSp>
          <p:nvGrpSpPr>
            <p:cNvPr id="30" name="Group 29"/>
            <p:cNvGrpSpPr/>
            <p:nvPr/>
          </p:nvGrpSpPr>
          <p:grpSpPr>
            <a:xfrm>
              <a:off x="6940660" y="1959429"/>
              <a:ext cx="1900680" cy="1469571"/>
              <a:chOff x="6940662" y="2117612"/>
              <a:chExt cx="2116561" cy="886597"/>
            </a:xfrm>
          </p:grpSpPr>
          <p:sp>
            <p:nvSpPr>
              <p:cNvPr id="31" name="Rounded Rectangular Callout 30"/>
              <p:cNvSpPr/>
              <p:nvPr/>
            </p:nvSpPr>
            <p:spPr>
              <a:xfrm>
                <a:off x="6940662" y="2117612"/>
                <a:ext cx="2095833" cy="886597"/>
              </a:xfrm>
              <a:prstGeom prst="wedgeRoundRectCallout">
                <a:avLst>
                  <a:gd name="adj1" fmla="val -94509"/>
                  <a:gd name="adj2" fmla="val 36315"/>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32" name="TextBox 31"/>
              <p:cNvSpPr txBox="1"/>
              <p:nvPr/>
            </p:nvSpPr>
            <p:spPr>
              <a:xfrm>
                <a:off x="6996752" y="2140221"/>
                <a:ext cx="2060471" cy="167114"/>
              </a:xfrm>
              <a:prstGeom prst="rect">
                <a:avLst/>
              </a:prstGeom>
              <a:noFill/>
            </p:spPr>
            <p:txBody>
              <a:bodyPr wrap="square" rtlCol="0">
                <a:spAutoFit/>
              </a:bodyPr>
              <a:lstStyle/>
              <a:p>
                <a:pPr defTabSz="914377"/>
                <a:r>
                  <a:rPr lang="en-US" sz="1200" b="1" dirty="0">
                    <a:solidFill>
                      <a:prstClr val="black"/>
                    </a:solidFill>
                    <a:latin typeface="Arial"/>
                    <a:cs typeface="Arial"/>
                  </a:rPr>
                  <a:t>Murray River </a:t>
                </a:r>
              </a:p>
            </p:txBody>
          </p:sp>
        </p:grpSp>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13547" y="2238348"/>
              <a:ext cx="1565163" cy="1132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 name="Group 41"/>
          <p:cNvGrpSpPr/>
          <p:nvPr/>
        </p:nvGrpSpPr>
        <p:grpSpPr>
          <a:xfrm>
            <a:off x="3715658" y="171319"/>
            <a:ext cx="2230595" cy="1441487"/>
            <a:chOff x="3715657" y="171316"/>
            <a:chExt cx="2230594" cy="1441487"/>
          </a:xfrm>
        </p:grpSpPr>
        <p:grpSp>
          <p:nvGrpSpPr>
            <p:cNvPr id="23" name="Group 22"/>
            <p:cNvGrpSpPr/>
            <p:nvPr/>
          </p:nvGrpSpPr>
          <p:grpSpPr>
            <a:xfrm>
              <a:off x="3715657" y="171316"/>
              <a:ext cx="2230594" cy="1441487"/>
              <a:chOff x="107504" y="2564904"/>
              <a:chExt cx="2088232" cy="1296144"/>
            </a:xfrm>
          </p:grpSpPr>
          <p:sp>
            <p:nvSpPr>
              <p:cNvPr id="24" name="Rounded Rectangular Callout 23"/>
              <p:cNvSpPr/>
              <p:nvPr/>
            </p:nvSpPr>
            <p:spPr>
              <a:xfrm>
                <a:off x="107504" y="2564904"/>
                <a:ext cx="2088232" cy="1296144"/>
              </a:xfrm>
              <a:prstGeom prst="wedgeRoundRectCallout">
                <a:avLst>
                  <a:gd name="adj1" fmla="val -103840"/>
                  <a:gd name="adj2" fmla="val 79231"/>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5" name="TextBox 24"/>
              <p:cNvSpPr txBox="1"/>
              <p:nvPr/>
            </p:nvSpPr>
            <p:spPr>
              <a:xfrm>
                <a:off x="216024" y="2588710"/>
                <a:ext cx="1979712" cy="249070"/>
              </a:xfrm>
              <a:prstGeom prst="rect">
                <a:avLst/>
              </a:prstGeom>
              <a:noFill/>
            </p:spPr>
            <p:txBody>
              <a:bodyPr wrap="square" rtlCol="0">
                <a:spAutoFit/>
              </a:bodyPr>
              <a:lstStyle/>
              <a:p>
                <a:pPr defTabSz="914377"/>
                <a:r>
                  <a:rPr lang="en-US" sz="1200" b="1" dirty="0" err="1">
                    <a:solidFill>
                      <a:prstClr val="black"/>
                    </a:solidFill>
                    <a:latin typeface="Arial"/>
                    <a:cs typeface="Arial"/>
                  </a:rPr>
                  <a:t>Hattah</a:t>
                </a:r>
                <a:r>
                  <a:rPr lang="en-US" sz="1200" b="1" dirty="0">
                    <a:solidFill>
                      <a:prstClr val="black"/>
                    </a:solidFill>
                    <a:latin typeface="Arial"/>
                    <a:cs typeface="Arial"/>
                  </a:rPr>
                  <a:t> Lakes</a:t>
                </a:r>
              </a:p>
            </p:txBody>
          </p:sp>
        </p:grpSp>
        <p:pic>
          <p:nvPicPr>
            <p:cNvPr id="1038"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7474" y="460564"/>
              <a:ext cx="1703097" cy="1111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0" name="Group 39"/>
          <p:cNvGrpSpPr/>
          <p:nvPr/>
        </p:nvGrpSpPr>
        <p:grpSpPr>
          <a:xfrm>
            <a:off x="477230" y="4762147"/>
            <a:ext cx="1930399" cy="1488104"/>
            <a:chOff x="478972" y="4293096"/>
            <a:chExt cx="1930399" cy="1488104"/>
          </a:xfrm>
        </p:grpSpPr>
        <p:grpSp>
          <p:nvGrpSpPr>
            <p:cNvPr id="20" name="Group 19"/>
            <p:cNvGrpSpPr/>
            <p:nvPr/>
          </p:nvGrpSpPr>
          <p:grpSpPr>
            <a:xfrm>
              <a:off x="478972" y="4293096"/>
              <a:ext cx="1930399" cy="1488104"/>
              <a:chOff x="323528" y="3933056"/>
              <a:chExt cx="2736304" cy="1296144"/>
            </a:xfrm>
            <a:solidFill>
              <a:schemeClr val="accent5">
                <a:lumMod val="20000"/>
                <a:lumOff val="80000"/>
              </a:schemeClr>
            </a:solidFill>
          </p:grpSpPr>
          <p:sp>
            <p:nvSpPr>
              <p:cNvPr id="21" name="Rounded Rectangular Callout 20"/>
              <p:cNvSpPr/>
              <p:nvPr/>
            </p:nvSpPr>
            <p:spPr>
              <a:xfrm>
                <a:off x="323528" y="3933056"/>
                <a:ext cx="2736304" cy="1296144"/>
              </a:xfrm>
              <a:prstGeom prst="wedgeRoundRectCallout">
                <a:avLst>
                  <a:gd name="adj1" fmla="val 105396"/>
                  <a:gd name="adj2" fmla="val -175967"/>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22" name="Rectangle 21"/>
              <p:cNvSpPr/>
              <p:nvPr/>
            </p:nvSpPr>
            <p:spPr>
              <a:xfrm>
                <a:off x="395536" y="3952888"/>
                <a:ext cx="2006830" cy="241267"/>
              </a:xfrm>
              <a:prstGeom prst="rect">
                <a:avLst/>
              </a:prstGeom>
              <a:noFill/>
            </p:spPr>
            <p:txBody>
              <a:bodyPr wrap="none">
                <a:spAutoFit/>
              </a:bodyPr>
              <a:lstStyle/>
              <a:p>
                <a:pPr defTabSz="914377"/>
                <a:r>
                  <a:rPr lang="en-US" sz="1200" b="1" dirty="0" err="1">
                    <a:solidFill>
                      <a:prstClr val="black"/>
                    </a:solidFill>
                    <a:latin typeface="Arial"/>
                    <a:cs typeface="Arial"/>
                  </a:rPr>
                  <a:t>Gunbower</a:t>
                </a:r>
                <a:r>
                  <a:rPr lang="en-US" sz="1200" b="1" dirty="0">
                    <a:solidFill>
                      <a:prstClr val="black"/>
                    </a:solidFill>
                    <a:latin typeface="Arial"/>
                    <a:cs typeface="Arial"/>
                  </a:rPr>
                  <a:t> Creek</a:t>
                </a:r>
              </a:p>
            </p:txBody>
          </p:sp>
        </p:grpSp>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7250" y="4593466"/>
              <a:ext cx="1555922" cy="113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1" name="Group 40"/>
          <p:cNvGrpSpPr/>
          <p:nvPr/>
        </p:nvGrpSpPr>
        <p:grpSpPr>
          <a:xfrm>
            <a:off x="77239" y="2514101"/>
            <a:ext cx="2572424" cy="1604331"/>
            <a:chOff x="77238" y="2514098"/>
            <a:chExt cx="2572424" cy="1604331"/>
          </a:xfrm>
        </p:grpSpPr>
        <p:sp>
          <p:nvSpPr>
            <p:cNvPr id="15" name="Rounded Rectangular Callout 14"/>
            <p:cNvSpPr/>
            <p:nvPr/>
          </p:nvSpPr>
          <p:spPr>
            <a:xfrm>
              <a:off x="107504" y="2514098"/>
              <a:ext cx="1966617" cy="1604331"/>
            </a:xfrm>
            <a:prstGeom prst="wedgeRoundRectCallout">
              <a:avLst>
                <a:gd name="adj1" fmla="val -2003"/>
                <a:gd name="adj2" fmla="val -85808"/>
                <a:gd name="adj3" fmla="val 16667"/>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a:solidFill>
                  <a:prstClr val="black"/>
                </a:solidFill>
              </a:endParaRPr>
            </a:p>
          </p:txBody>
        </p:sp>
        <p:sp>
          <p:nvSpPr>
            <p:cNvPr id="16" name="TextBox 15"/>
            <p:cNvSpPr txBox="1"/>
            <p:nvPr/>
          </p:nvSpPr>
          <p:spPr>
            <a:xfrm>
              <a:off x="77238" y="2618123"/>
              <a:ext cx="2572424" cy="276999"/>
            </a:xfrm>
            <a:prstGeom prst="rect">
              <a:avLst/>
            </a:prstGeom>
            <a:noFill/>
          </p:spPr>
          <p:txBody>
            <a:bodyPr wrap="square" rtlCol="0">
              <a:spAutoFit/>
            </a:bodyPr>
            <a:lstStyle/>
            <a:p>
              <a:pPr defTabSz="914377"/>
              <a:r>
                <a:rPr lang="en-US" sz="1200" b="1" dirty="0" err="1">
                  <a:solidFill>
                    <a:prstClr val="black"/>
                  </a:solidFill>
                  <a:latin typeface="Arial"/>
                  <a:cs typeface="Arial"/>
                </a:rPr>
                <a:t>Mulcra</a:t>
              </a:r>
              <a:r>
                <a:rPr lang="en-US" sz="1200" b="1" dirty="0">
                  <a:solidFill>
                    <a:prstClr val="black"/>
                  </a:solidFill>
                  <a:latin typeface="Arial"/>
                  <a:cs typeface="Arial"/>
                </a:rPr>
                <a:t> Island</a:t>
              </a:r>
            </a:p>
          </p:txBody>
        </p:sp>
        <p:pic>
          <p:nvPicPr>
            <p:cNvPr id="1041"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385" y="2924150"/>
              <a:ext cx="1768854" cy="106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037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50"/>
                                  </p:stCondLst>
                                  <p:childTnLst>
                                    <p:set>
                                      <p:cBhvr>
                                        <p:cTn id="9" dur="1" fill="hold">
                                          <p:stCondLst>
                                            <p:cond delay="0"/>
                                          </p:stCondLst>
                                        </p:cTn>
                                        <p:tgtEl>
                                          <p:spTgt spid="39"/>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25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25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childTnLst>
                                </p:cTn>
                              </p:par>
                              <p:par>
                                <p:cTn id="22" presetID="1" presetClass="entr" presetSubtype="0" fill="hold" nodeType="withEffect">
                                  <p:stCondLst>
                                    <p:cond delay="500"/>
                                  </p:stCondLst>
                                  <p:childTnLst>
                                    <p:set>
                                      <p:cBhvr>
                                        <p:cTn id="23" dur="1" fill="hold">
                                          <p:stCondLst>
                                            <p:cond delay="0"/>
                                          </p:stCondLst>
                                        </p:cTn>
                                        <p:tgtEl>
                                          <p:spTgt spid="41"/>
                                        </p:tgtEl>
                                        <p:attrNameLst>
                                          <p:attrName>style.visibility</p:attrName>
                                        </p:attrNameLst>
                                      </p:cBhvr>
                                      <p:to>
                                        <p:strVal val="visible"/>
                                      </p:to>
                                    </p:set>
                                  </p:childTnLst>
                                </p:cTn>
                              </p:par>
                              <p:par>
                                <p:cTn id="24" presetID="1" presetClass="entr" presetSubtype="0" fill="hold" nodeType="withEffect">
                                  <p:stCondLst>
                                    <p:cond delay="750"/>
                                  </p:stCondLst>
                                  <p:childTnLst>
                                    <p:set>
                                      <p:cBhvr>
                                        <p:cTn id="25" dur="1" fill="hold">
                                          <p:stCondLst>
                                            <p:cond delay="0"/>
                                          </p:stCondLst>
                                        </p:cTn>
                                        <p:tgtEl>
                                          <p:spTgt spid="4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a:normAutofit/>
          </a:bodyPr>
          <a:lstStyle/>
          <a:p>
            <a:pPr>
              <a:spcBef>
                <a:spcPts val="0"/>
              </a:spcBef>
              <a:spcAft>
                <a:spcPts val="1200"/>
              </a:spcAft>
            </a:pPr>
            <a:r>
              <a:rPr lang="en-US" sz="3600" b="1" dirty="0">
                <a:solidFill>
                  <a:schemeClr val="accent6"/>
                </a:solidFill>
                <a:ea typeface="+mn-ea"/>
                <a:cs typeface="Arial"/>
              </a:rPr>
              <a:t>A ‘typical’ northern Victorian river</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6919"/>
            <a:ext cx="9144000" cy="3689112"/>
          </a:xfrm>
          <a:prstGeom prst="rect">
            <a:avLst/>
          </a:prstGeom>
        </p:spPr>
      </p:pic>
      <p:grpSp>
        <p:nvGrpSpPr>
          <p:cNvPr id="33" name="Group 32"/>
          <p:cNvGrpSpPr/>
          <p:nvPr/>
        </p:nvGrpSpPr>
        <p:grpSpPr>
          <a:xfrm>
            <a:off x="251520" y="4525825"/>
            <a:ext cx="1872208" cy="2008812"/>
            <a:chOff x="251520" y="4525824"/>
            <a:chExt cx="1872208" cy="2008813"/>
          </a:xfrm>
        </p:grpSpPr>
        <p:cxnSp>
          <p:nvCxnSpPr>
            <p:cNvPr id="10" name="Straight Arrow Connector 9"/>
            <p:cNvCxnSpPr/>
            <p:nvPr/>
          </p:nvCxnSpPr>
          <p:spPr>
            <a:xfrm flipV="1">
              <a:off x="899592" y="4525824"/>
              <a:ext cx="0" cy="1340415"/>
            </a:xfrm>
            <a:prstGeom prst="straightConnector1">
              <a:avLst/>
            </a:prstGeom>
            <a:ln w="38100">
              <a:solidFill>
                <a:schemeClr val="accent5">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520" y="5888306"/>
              <a:ext cx="1872208" cy="646331"/>
            </a:xfrm>
            <a:prstGeom prst="rect">
              <a:avLst/>
            </a:prstGeom>
            <a:noFill/>
          </p:spPr>
          <p:txBody>
            <a:bodyPr wrap="square" rtlCol="0">
              <a:spAutoFit/>
            </a:bodyPr>
            <a:lstStyle/>
            <a:p>
              <a:r>
                <a:rPr lang="en-AU" b="1" dirty="0">
                  <a:solidFill>
                    <a:schemeClr val="accent5">
                      <a:lumMod val="60000"/>
                      <a:lumOff val="40000"/>
                    </a:schemeClr>
                  </a:solidFill>
                  <a:latin typeface="Arial" panose="020B0604020202020204" pitchFamily="34" charset="0"/>
                  <a:cs typeface="Arial" panose="020B0604020202020204" pitchFamily="34" charset="0"/>
                </a:rPr>
                <a:t>Unregulated flows</a:t>
              </a:r>
            </a:p>
          </p:txBody>
        </p:sp>
      </p:grpSp>
      <p:grpSp>
        <p:nvGrpSpPr>
          <p:cNvPr id="32" name="Group 31"/>
          <p:cNvGrpSpPr/>
          <p:nvPr/>
        </p:nvGrpSpPr>
        <p:grpSpPr>
          <a:xfrm>
            <a:off x="2123728" y="4768473"/>
            <a:ext cx="2016224" cy="1448234"/>
            <a:chOff x="2123728" y="4768467"/>
            <a:chExt cx="2016224" cy="1448233"/>
          </a:xfrm>
        </p:grpSpPr>
        <p:cxnSp>
          <p:nvCxnSpPr>
            <p:cNvPr id="15" name="Straight Arrow Connector 14"/>
            <p:cNvCxnSpPr/>
            <p:nvPr/>
          </p:nvCxnSpPr>
          <p:spPr>
            <a:xfrm flipV="1">
              <a:off x="2654392" y="4768467"/>
              <a:ext cx="0" cy="81555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23728" y="5570369"/>
              <a:ext cx="2016224" cy="646331"/>
            </a:xfrm>
            <a:prstGeom prst="rect">
              <a:avLst/>
            </a:prstGeom>
            <a:noFill/>
          </p:spPr>
          <p:txBody>
            <a:bodyPr wrap="square" rtlCol="0">
              <a:spAutoFit/>
            </a:bodyPr>
            <a:lstStyle/>
            <a:p>
              <a:r>
                <a:rPr lang="en-AU" b="1" dirty="0">
                  <a:solidFill>
                    <a:schemeClr val="accent2"/>
                  </a:solidFill>
                  <a:latin typeface="Arial" panose="020B0604020202020204" pitchFamily="34" charset="0"/>
                  <a:cs typeface="Arial" panose="020B0604020202020204" pitchFamily="34" charset="0"/>
                </a:rPr>
                <a:t>System operating water</a:t>
              </a:r>
            </a:p>
          </p:txBody>
        </p:sp>
      </p:grpSp>
      <p:grpSp>
        <p:nvGrpSpPr>
          <p:cNvPr id="31" name="Group 30"/>
          <p:cNvGrpSpPr/>
          <p:nvPr/>
        </p:nvGrpSpPr>
        <p:grpSpPr>
          <a:xfrm>
            <a:off x="3950828" y="4614181"/>
            <a:ext cx="1800200" cy="2206444"/>
            <a:chOff x="3950828" y="4491348"/>
            <a:chExt cx="1800200" cy="2206445"/>
          </a:xfrm>
        </p:grpSpPr>
        <p:cxnSp>
          <p:nvCxnSpPr>
            <p:cNvPr id="18" name="Straight Arrow Connector 17"/>
            <p:cNvCxnSpPr/>
            <p:nvPr/>
          </p:nvCxnSpPr>
          <p:spPr>
            <a:xfrm flipV="1">
              <a:off x="4644008" y="4491348"/>
              <a:ext cx="0" cy="161734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50828" y="6051462"/>
              <a:ext cx="1800200" cy="646331"/>
            </a:xfrm>
            <a:prstGeom prst="rect">
              <a:avLst/>
            </a:prstGeom>
            <a:noFill/>
          </p:spPr>
          <p:txBody>
            <a:bodyPr wrap="square" rtlCol="0">
              <a:spAutoFit/>
            </a:bodyPr>
            <a:lstStyle/>
            <a:p>
              <a:r>
                <a:rPr lang="en-AU" b="1" dirty="0">
                  <a:solidFill>
                    <a:schemeClr val="accent1"/>
                  </a:solidFill>
                  <a:latin typeface="Arial" panose="020B0604020202020204" pitchFamily="34" charset="0"/>
                  <a:cs typeface="Arial" panose="020B0604020202020204" pitchFamily="34" charset="0"/>
                </a:rPr>
                <a:t>Consumptive water</a:t>
              </a:r>
            </a:p>
          </p:txBody>
        </p:sp>
      </p:grpSp>
      <p:grpSp>
        <p:nvGrpSpPr>
          <p:cNvPr id="29" name="Group 28"/>
          <p:cNvGrpSpPr/>
          <p:nvPr/>
        </p:nvGrpSpPr>
        <p:grpSpPr>
          <a:xfrm>
            <a:off x="7271792" y="4110398"/>
            <a:ext cx="1872208" cy="1797253"/>
            <a:chOff x="7271792" y="4110395"/>
            <a:chExt cx="1872208" cy="1797252"/>
          </a:xfrm>
        </p:grpSpPr>
        <p:cxnSp>
          <p:nvCxnSpPr>
            <p:cNvPr id="24" name="Straight Arrow Connector 23"/>
            <p:cNvCxnSpPr/>
            <p:nvPr/>
          </p:nvCxnSpPr>
          <p:spPr>
            <a:xfrm flipV="1">
              <a:off x="8316416" y="4110395"/>
              <a:ext cx="0" cy="11200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271792" y="5261316"/>
              <a:ext cx="1872208" cy="646331"/>
            </a:xfrm>
            <a:prstGeom prst="rect">
              <a:avLst/>
            </a:prstGeom>
            <a:noFill/>
          </p:spPr>
          <p:txBody>
            <a:bodyPr wrap="square" rtlCol="0">
              <a:spAutoFit/>
            </a:bodyPr>
            <a:lstStyle/>
            <a:p>
              <a:pPr algn="ctr"/>
              <a:r>
                <a:rPr lang="en-AU" b="1" dirty="0">
                  <a:latin typeface="Arial" panose="020B0604020202020204" pitchFamily="34" charset="0"/>
                  <a:cs typeface="Arial" panose="020B0604020202020204" pitchFamily="34" charset="0"/>
                </a:rPr>
                <a:t>Natural flow </a:t>
              </a:r>
            </a:p>
            <a:p>
              <a:pPr algn="ctr"/>
              <a:r>
                <a:rPr lang="en-AU" b="1" dirty="0">
                  <a:latin typeface="Arial" panose="020B0604020202020204" pitchFamily="34" charset="0"/>
                  <a:cs typeface="Arial" panose="020B0604020202020204" pitchFamily="34" charset="0"/>
                </a:rPr>
                <a:t>(pre-regulation)</a:t>
              </a:r>
            </a:p>
          </p:txBody>
        </p:sp>
      </p:grpSp>
      <p:grpSp>
        <p:nvGrpSpPr>
          <p:cNvPr id="30" name="Group 29"/>
          <p:cNvGrpSpPr/>
          <p:nvPr/>
        </p:nvGrpSpPr>
        <p:grpSpPr>
          <a:xfrm>
            <a:off x="5868144" y="4409464"/>
            <a:ext cx="1872208" cy="2275719"/>
            <a:chOff x="5868144" y="4409460"/>
            <a:chExt cx="1872208" cy="2275717"/>
          </a:xfrm>
        </p:grpSpPr>
        <p:cxnSp>
          <p:nvCxnSpPr>
            <p:cNvPr id="26" name="Straight Arrow Connector 25"/>
            <p:cNvCxnSpPr/>
            <p:nvPr/>
          </p:nvCxnSpPr>
          <p:spPr>
            <a:xfrm flipV="1">
              <a:off x="6804248" y="4409460"/>
              <a:ext cx="0" cy="1642001"/>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68144" y="6038847"/>
              <a:ext cx="1872208" cy="646330"/>
            </a:xfrm>
            <a:prstGeom prst="rect">
              <a:avLst/>
            </a:prstGeom>
            <a:noFill/>
          </p:spPr>
          <p:txBody>
            <a:bodyPr wrap="square" rtlCol="0">
              <a:spAutoFit/>
            </a:bodyPr>
            <a:lstStyle/>
            <a:p>
              <a:pPr algn="ctr"/>
              <a:r>
                <a:rPr lang="en-AU" b="1" dirty="0">
                  <a:solidFill>
                    <a:schemeClr val="accent6"/>
                  </a:solidFill>
                  <a:latin typeface="Arial" panose="020B0604020202020204" pitchFamily="34" charset="0"/>
                  <a:cs typeface="Arial" panose="020B0604020202020204" pitchFamily="34" charset="0"/>
                </a:rPr>
                <a:t>Environmental water</a:t>
              </a:r>
            </a:p>
          </p:txBody>
        </p:sp>
      </p:grpSp>
      <p:cxnSp>
        <p:nvCxnSpPr>
          <p:cNvPr id="19" name="Straight Connector 18"/>
          <p:cNvCxnSpPr/>
          <p:nvPr/>
        </p:nvCxnSpPr>
        <p:spPr>
          <a:xfrm>
            <a:off x="40670" y="1196752"/>
            <a:ext cx="91033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552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vert="horz" lIns="91440" tIns="45720" rIns="91440" bIns="45720" rtlCol="0" anchor="ctr">
            <a:normAutofit/>
          </a:bodyPr>
          <a:lstStyle/>
          <a:p>
            <a:pPr>
              <a:spcBef>
                <a:spcPts val="0"/>
              </a:spcBef>
              <a:spcAft>
                <a:spcPts val="1200"/>
              </a:spcAft>
            </a:pPr>
            <a:r>
              <a:rPr lang="en-US" sz="3600" b="1" dirty="0">
                <a:solidFill>
                  <a:srgbClr val="67AF33"/>
                </a:solidFill>
                <a:ea typeface="+mn-ea"/>
                <a:cs typeface="Arial"/>
              </a:rPr>
              <a:t>Making every drop count</a:t>
            </a:r>
            <a:endParaRPr lang="en-AU" sz="3600" b="1" dirty="0">
              <a:solidFill>
                <a:srgbClr val="67AF33"/>
              </a:solidFill>
              <a:ea typeface="+mn-ea"/>
              <a:cs typeface="Arial"/>
            </a:endParaRPr>
          </a:p>
        </p:txBody>
      </p:sp>
      <p:sp>
        <p:nvSpPr>
          <p:cNvPr id="3" name="Content Placeholder 2"/>
          <p:cNvSpPr>
            <a:spLocks noGrp="1"/>
          </p:cNvSpPr>
          <p:nvPr>
            <p:ph idx="1"/>
          </p:nvPr>
        </p:nvSpPr>
        <p:spPr>
          <a:xfrm>
            <a:off x="457200" y="1484784"/>
            <a:ext cx="4690864" cy="4968552"/>
          </a:xfrm>
        </p:spPr>
        <p:txBody>
          <a:bodyPr/>
          <a:lstStyle/>
          <a:p>
            <a:r>
              <a:rPr lang="en-AU" sz="2400" dirty="0"/>
              <a:t>Highly connected and regulated</a:t>
            </a:r>
          </a:p>
          <a:p>
            <a:r>
              <a:rPr lang="en-AU" sz="2400" dirty="0"/>
              <a:t>One release of water can contribute to or achieve several environmental targets in different locations </a:t>
            </a:r>
          </a:p>
          <a:p>
            <a:r>
              <a:rPr lang="en-AU" sz="2400" dirty="0"/>
              <a:t>Achieved through:</a:t>
            </a:r>
          </a:p>
          <a:p>
            <a:pPr lvl="1"/>
            <a:r>
              <a:rPr lang="en-AU" sz="2000" dirty="0"/>
              <a:t>use of consumptive water </a:t>
            </a:r>
            <a:r>
              <a:rPr lang="en-AU" sz="2000" dirty="0" err="1"/>
              <a:t>en</a:t>
            </a:r>
            <a:r>
              <a:rPr lang="en-AU" sz="2000" dirty="0"/>
              <a:t> route</a:t>
            </a:r>
          </a:p>
          <a:p>
            <a:pPr lvl="1"/>
            <a:r>
              <a:rPr lang="en-AU" sz="2000" dirty="0"/>
              <a:t>coordination with consumptive releases </a:t>
            </a:r>
          </a:p>
          <a:p>
            <a:pPr lvl="1"/>
            <a:r>
              <a:rPr lang="en-AU" sz="2000" dirty="0"/>
              <a:t>use of return flows</a:t>
            </a:r>
          </a:p>
          <a:p>
            <a:endParaRPr lang="en-AU" sz="2400" dirty="0"/>
          </a:p>
        </p:txBody>
      </p:sp>
      <p:sp>
        <p:nvSpPr>
          <p:cNvPr id="4" name="Slide Number Placeholder 3"/>
          <p:cNvSpPr>
            <a:spLocks noGrp="1"/>
          </p:cNvSpPr>
          <p:nvPr>
            <p:ph type="sldNum" sz="quarter" idx="12"/>
          </p:nvPr>
        </p:nvSpPr>
        <p:spPr/>
        <p:txBody>
          <a:bodyPr/>
          <a:lstStyle/>
          <a:p>
            <a:pPr>
              <a:defRPr/>
            </a:pPr>
            <a:fld id="{4CA56F2B-9238-4FD0-882B-1AFF4349C89A}" type="slidenum">
              <a:rPr lang="en-AU" smtClean="0"/>
              <a:pPr>
                <a:defRPr/>
              </a:pPr>
              <a:t>5</a:t>
            </a:fld>
            <a:endParaRPr lang="en-AU" dirty="0"/>
          </a:p>
        </p:txBody>
      </p:sp>
      <p:cxnSp>
        <p:nvCxnSpPr>
          <p:cNvPr id="6" name="Straight Connector 5"/>
          <p:cNvCxnSpPr/>
          <p:nvPr/>
        </p:nvCxnSpPr>
        <p:spPr>
          <a:xfrm>
            <a:off x="40670" y="1196752"/>
            <a:ext cx="9103331"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Content Placeholder 6"/>
          <p:cNvPicPr>
            <a:picLocks noChangeAspect="1"/>
          </p:cNvPicPr>
          <p:nvPr/>
        </p:nvPicPr>
        <p:blipFill rotWithShape="1">
          <a:blip r:embed="rId3" cstate="print">
            <a:extLst>
              <a:ext uri="{28A0092B-C50C-407E-A947-70E740481C1C}">
                <a14:useLocalDpi xmlns:a14="http://schemas.microsoft.com/office/drawing/2010/main" val="0"/>
              </a:ext>
            </a:extLst>
          </a:blip>
          <a:srcRect b="4797"/>
          <a:stretch/>
        </p:blipFill>
        <p:spPr bwMode="auto">
          <a:xfrm>
            <a:off x="5292083" y="1484787"/>
            <a:ext cx="3336689" cy="476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436096" y="5970163"/>
            <a:ext cx="2232248" cy="276999"/>
          </a:xfrm>
          <a:prstGeom prst="rect">
            <a:avLst/>
          </a:prstGeom>
          <a:noFill/>
        </p:spPr>
        <p:txBody>
          <a:bodyPr wrap="square" rtlCol="0">
            <a:spAutoFit/>
          </a:bodyPr>
          <a:lstStyle/>
          <a:p>
            <a:r>
              <a:rPr lang="en-AU" sz="1200" i="1" dirty="0">
                <a:solidFill>
                  <a:schemeClr val="bg1"/>
                </a:solidFill>
              </a:rPr>
              <a:t>Hattah Lakes, Kerry </a:t>
            </a:r>
            <a:r>
              <a:rPr lang="en-AU" sz="1200" i="1" dirty="0" err="1">
                <a:solidFill>
                  <a:schemeClr val="bg1"/>
                </a:solidFill>
              </a:rPr>
              <a:t>Whitelegg</a:t>
            </a:r>
            <a:endParaRPr lang="en-AU" sz="1200" i="1" dirty="0">
              <a:solidFill>
                <a:schemeClr val="bg1"/>
              </a:solidFill>
            </a:endParaRPr>
          </a:p>
        </p:txBody>
      </p:sp>
    </p:spTree>
    <p:extLst>
      <p:ext uri="{BB962C8B-B14F-4D97-AF65-F5344CB8AC3E}">
        <p14:creationId xmlns:p14="http://schemas.microsoft.com/office/powerpoint/2010/main" val="411737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vert="horz" lIns="91440" tIns="45720" rIns="91440" bIns="45720" rtlCol="0" anchor="ctr">
            <a:normAutofit/>
          </a:bodyPr>
          <a:lstStyle/>
          <a:p>
            <a:pPr>
              <a:spcBef>
                <a:spcPts val="0"/>
              </a:spcBef>
              <a:spcAft>
                <a:spcPts val="1200"/>
              </a:spcAft>
            </a:pPr>
            <a:r>
              <a:rPr lang="en-US" sz="3600" b="1" dirty="0">
                <a:solidFill>
                  <a:schemeClr val="accent6"/>
                </a:solidFill>
                <a:ea typeface="+mn-ea"/>
                <a:cs typeface="Arial"/>
              </a:rPr>
              <a:t>Coordination is key</a:t>
            </a:r>
            <a:endParaRPr lang="en-AU" sz="3600" b="1" dirty="0">
              <a:solidFill>
                <a:schemeClr val="accent6"/>
              </a:solidFill>
              <a:ea typeface="+mn-ea"/>
              <a:cs typeface="Arial"/>
            </a:endParaRPr>
          </a:p>
        </p:txBody>
      </p:sp>
      <p:pic>
        <p:nvPicPr>
          <p:cNvPr id="7" name="Picture 7" descr="J:\WSG-ACTIVE\VEWH\5_Relationships\Communications\Images\Logos\CMAs\North Central CMA\northcentralcm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28" y="2628191"/>
            <a:ext cx="1913880" cy="537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930" y="1658485"/>
            <a:ext cx="1776115" cy="8307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9930" y="3272279"/>
            <a:ext cx="1467983" cy="1107911"/>
          </a:xfrm>
          <a:prstGeom prst="rect">
            <a:avLst/>
          </a:prstGeom>
        </p:spPr>
      </p:pic>
      <p:pic>
        <p:nvPicPr>
          <p:cNvPr id="10" name="Picture 2" descr="J:\WSG-ACTIVE\VEWH\5_Relationships\Communications\Images\Logos\VEWH\Water Holder Logo_Standard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30" y="4312973"/>
            <a:ext cx="2427567" cy="7002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J:\WSG-ACTIVE\VEWH\5_Relationships\Communications\Images\Logos\cewo.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0113" y="3297990"/>
            <a:ext cx="2666676" cy="7070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J:\WSG-ACTIVE\VEWH\5_Relationships\Communications\Images\Logos\logo_g-mw_header.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41675" y="1844827"/>
            <a:ext cx="1482631" cy="10739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9" descr="J:\WSG-ACTIVE\VEWH\5_Relationships\Communications\Images\Logos\Vic Gov\dbp_parks_victoria.g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34452" y="5719546"/>
            <a:ext cx="1371797" cy="8203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J:\WSG-ACTIVE\VEWH\5_Relationships\Communications\Images\Logos\MDBA\MDBA signature_logo.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8019" y="2060851"/>
            <a:ext cx="285750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29880" y="3142841"/>
            <a:ext cx="2362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3131840" y="4243213"/>
            <a:ext cx="2088232" cy="1200329"/>
          </a:xfrm>
          <a:prstGeom prst="rect">
            <a:avLst/>
          </a:prstGeom>
          <a:noFill/>
        </p:spPr>
        <p:txBody>
          <a:bodyPr wrap="square" rtlCol="0">
            <a:spAutoFit/>
          </a:bodyPr>
          <a:lstStyle/>
          <a:p>
            <a:pPr algn="ctr"/>
            <a:r>
              <a:rPr lang="en-US" sz="2400" b="1" dirty="0">
                <a:latin typeface="Arial"/>
                <a:cs typeface="Arial"/>
              </a:rPr>
              <a:t>Scientists</a:t>
            </a:r>
          </a:p>
          <a:p>
            <a:pPr algn="ctr"/>
            <a:r>
              <a:rPr lang="en-US" sz="2400" b="1" dirty="0">
                <a:latin typeface="Arial"/>
                <a:cs typeface="Arial"/>
              </a:rPr>
              <a:t>&amp;</a:t>
            </a:r>
          </a:p>
          <a:p>
            <a:pPr algn="ctr"/>
            <a:r>
              <a:rPr lang="en-US" sz="2400" b="1" dirty="0">
                <a:latin typeface="Arial"/>
                <a:cs typeface="Arial"/>
              </a:rPr>
              <a:t>Community</a:t>
            </a:r>
          </a:p>
        </p:txBody>
      </p:sp>
      <p:sp>
        <p:nvSpPr>
          <p:cNvPr id="18" name="Rounded Rectangle 17"/>
          <p:cNvSpPr/>
          <p:nvPr/>
        </p:nvSpPr>
        <p:spPr>
          <a:xfrm>
            <a:off x="827584" y="1556793"/>
            <a:ext cx="2160240" cy="516360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ounded Rectangle 19"/>
          <p:cNvSpPr/>
          <p:nvPr/>
        </p:nvSpPr>
        <p:spPr>
          <a:xfrm>
            <a:off x="3131840" y="1556792"/>
            <a:ext cx="5328592" cy="1512168"/>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3059832" y="1556792"/>
            <a:ext cx="2160240" cy="2520280"/>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5292080" y="1556792"/>
            <a:ext cx="3168352" cy="3816424"/>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ounded Rectangle 22"/>
          <p:cNvSpPr/>
          <p:nvPr/>
        </p:nvSpPr>
        <p:spPr>
          <a:xfrm>
            <a:off x="3563888" y="5622427"/>
            <a:ext cx="4464496" cy="1014569"/>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le 23"/>
          <p:cNvSpPr/>
          <p:nvPr/>
        </p:nvSpPr>
        <p:spPr>
          <a:xfrm>
            <a:off x="3059832" y="4149082"/>
            <a:ext cx="2160240" cy="1388595"/>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descr="Screen Shot 2015-11-18 at 5.30.20 a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03648" y="4411970"/>
            <a:ext cx="923032" cy="1323945"/>
          </a:xfrm>
          <a:prstGeom prst="rect">
            <a:avLst/>
          </a:prstGeom>
        </p:spPr>
      </p:pic>
      <p:pic>
        <p:nvPicPr>
          <p:cNvPr id="25" name="Picture 24"/>
          <p:cNvPicPr/>
          <p:nvPr/>
        </p:nvPicPr>
        <p:blipFill>
          <a:blip r:embed="rId13">
            <a:extLst>
              <a:ext uri="{28A0092B-C50C-407E-A947-70E740481C1C}">
                <a14:useLocalDpi xmlns:a14="http://schemas.microsoft.com/office/drawing/2010/main" val="0"/>
              </a:ext>
            </a:extLst>
          </a:blip>
          <a:stretch>
            <a:fillRect/>
          </a:stretch>
        </p:blipFill>
        <p:spPr>
          <a:xfrm>
            <a:off x="5724131" y="5805788"/>
            <a:ext cx="2046815" cy="647847"/>
          </a:xfrm>
          <a:prstGeom prst="rect">
            <a:avLst/>
          </a:prstGeom>
          <a:solidFill>
            <a:schemeClr val="bg1"/>
          </a:solidFill>
        </p:spPr>
      </p:pic>
      <p:pic>
        <p:nvPicPr>
          <p:cNvPr id="3" name="Picture 2" descr="C:\Users\hg02\AppData\Local\Temp\notesEF1852\~b322136.TMP">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58208" y="5932512"/>
            <a:ext cx="1971675" cy="609600"/>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40670" y="1196752"/>
            <a:ext cx="91033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68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vert="horz" lIns="91440" tIns="45720" rIns="91440" bIns="45720" rtlCol="0" anchor="ctr">
            <a:normAutofit/>
          </a:bodyPr>
          <a:lstStyle/>
          <a:p>
            <a:pPr>
              <a:spcBef>
                <a:spcPts val="0"/>
              </a:spcBef>
              <a:spcAft>
                <a:spcPts val="1200"/>
              </a:spcAft>
            </a:pPr>
            <a:r>
              <a:rPr lang="en-US" sz="3600" b="1" dirty="0">
                <a:solidFill>
                  <a:srgbClr val="67AF33"/>
                </a:solidFill>
                <a:ea typeface="+mn-ea"/>
                <a:cs typeface="Arial"/>
              </a:rPr>
              <a:t>Consumptive water </a:t>
            </a:r>
            <a:r>
              <a:rPr lang="en-US" sz="3600" b="1" dirty="0" err="1">
                <a:solidFill>
                  <a:srgbClr val="67AF33"/>
                </a:solidFill>
                <a:ea typeface="+mn-ea"/>
                <a:cs typeface="Arial"/>
              </a:rPr>
              <a:t>en</a:t>
            </a:r>
            <a:r>
              <a:rPr lang="en-US" sz="3600" b="1" dirty="0">
                <a:solidFill>
                  <a:srgbClr val="67AF33"/>
                </a:solidFill>
                <a:ea typeface="+mn-ea"/>
                <a:cs typeface="Arial"/>
              </a:rPr>
              <a:t> route</a:t>
            </a:r>
            <a:endParaRPr lang="en-AU" sz="3600" b="1" dirty="0">
              <a:solidFill>
                <a:srgbClr val="67AF33"/>
              </a:solidFill>
              <a:ea typeface="+mn-ea"/>
              <a:cs typeface="Arial"/>
            </a:endParaRPr>
          </a:p>
        </p:txBody>
      </p:sp>
      <p:sp>
        <p:nvSpPr>
          <p:cNvPr id="4" name="Slide Number Placeholder 3"/>
          <p:cNvSpPr>
            <a:spLocks noGrp="1"/>
          </p:cNvSpPr>
          <p:nvPr>
            <p:ph type="sldNum" sz="quarter" idx="12"/>
          </p:nvPr>
        </p:nvSpPr>
        <p:spPr/>
        <p:txBody>
          <a:bodyPr/>
          <a:lstStyle/>
          <a:p>
            <a:pPr>
              <a:defRPr/>
            </a:pPr>
            <a:fld id="{4CA56F2B-9238-4FD0-882B-1AFF4349C89A}" type="slidenum">
              <a:rPr lang="en-AU" smtClean="0"/>
              <a:pPr>
                <a:defRPr/>
              </a:pPr>
              <a:t>7</a:t>
            </a:fld>
            <a:endParaRPr lang="en-AU" dirty="0"/>
          </a:p>
        </p:txBody>
      </p:sp>
      <p:sp>
        <p:nvSpPr>
          <p:cNvPr id="8" name="Content Placeholder 2"/>
          <p:cNvSpPr txBox="1">
            <a:spLocks/>
          </p:cNvSpPr>
          <p:nvPr/>
        </p:nvSpPr>
        <p:spPr bwMode="auto">
          <a:xfrm>
            <a:off x="395539" y="1412776"/>
            <a:ext cx="8246231"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Storage managers release water for consumptive demands downstream</a:t>
            </a:r>
          </a:p>
          <a:p>
            <a:pPr lvl="1"/>
            <a:r>
              <a:rPr lang="en-AU" sz="2000" dirty="0"/>
              <a:t>sometimes its possible to divert this water on the way </a:t>
            </a:r>
          </a:p>
          <a:p>
            <a:pPr lvl="1"/>
            <a:r>
              <a:rPr lang="en-AU" sz="2000" dirty="0"/>
              <a:t>or deliver in a way that meets environmental needs</a:t>
            </a:r>
          </a:p>
          <a:p>
            <a:r>
              <a:rPr lang="en-AU" sz="2400" dirty="0"/>
              <a:t>Environmental water is used to account for losses </a:t>
            </a:r>
          </a:p>
          <a:p>
            <a:endParaRPr lang="en-AU" sz="2400" dirty="0"/>
          </a:p>
          <a:p>
            <a:endParaRPr lang="en-AU" sz="2400" dirty="0"/>
          </a:p>
          <a:p>
            <a:endParaRPr lang="en-AU"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6" y="3569859"/>
            <a:ext cx="4021987" cy="2680263"/>
          </a:xfrm>
          <a:prstGeom prst="rect">
            <a:avLst/>
          </a:prstGeom>
        </p:spPr>
      </p:pic>
      <p:sp>
        <p:nvSpPr>
          <p:cNvPr id="10" name="TextBox 9"/>
          <p:cNvSpPr txBox="1"/>
          <p:nvPr/>
        </p:nvSpPr>
        <p:spPr>
          <a:xfrm>
            <a:off x="486802" y="6248348"/>
            <a:ext cx="4229217" cy="276999"/>
          </a:xfrm>
          <a:prstGeom prst="rect">
            <a:avLst/>
          </a:prstGeom>
          <a:noFill/>
        </p:spPr>
        <p:txBody>
          <a:bodyPr wrap="square" rtlCol="0">
            <a:spAutoFit/>
          </a:bodyPr>
          <a:lstStyle/>
          <a:p>
            <a:r>
              <a:rPr lang="en-AU" sz="1200" i="1" dirty="0"/>
              <a:t>Gunbower Forest outfall, North Central CMA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304" y="3557051"/>
            <a:ext cx="3573683" cy="2680263"/>
          </a:xfrm>
          <a:prstGeom prst="rect">
            <a:avLst/>
          </a:prstGeom>
        </p:spPr>
      </p:pic>
      <p:sp>
        <p:nvSpPr>
          <p:cNvPr id="11" name="TextBox 10"/>
          <p:cNvSpPr txBox="1"/>
          <p:nvPr/>
        </p:nvSpPr>
        <p:spPr>
          <a:xfrm>
            <a:off x="4716019" y="6261784"/>
            <a:ext cx="4229217" cy="276999"/>
          </a:xfrm>
          <a:prstGeom prst="rect">
            <a:avLst/>
          </a:prstGeom>
          <a:noFill/>
        </p:spPr>
        <p:txBody>
          <a:bodyPr wrap="square" rtlCol="0">
            <a:spAutoFit/>
          </a:bodyPr>
          <a:lstStyle/>
          <a:p>
            <a:r>
              <a:rPr lang="en-AU" sz="1200" i="1" dirty="0"/>
              <a:t>Mulcra Island, Mallee CMA</a:t>
            </a:r>
          </a:p>
        </p:txBody>
      </p:sp>
      <p:cxnSp>
        <p:nvCxnSpPr>
          <p:cNvPr id="12" name="Straight Connector 11"/>
          <p:cNvCxnSpPr/>
          <p:nvPr/>
        </p:nvCxnSpPr>
        <p:spPr>
          <a:xfrm>
            <a:off x="40670" y="1196752"/>
            <a:ext cx="91033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821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632"/>
            <a:ext cx="8229600" cy="1143000"/>
          </a:xfrm>
        </p:spPr>
        <p:txBody>
          <a:bodyPr vert="horz" lIns="91440" tIns="45720" rIns="91440" bIns="45720" rtlCol="0" anchor="ctr">
            <a:normAutofit/>
          </a:bodyPr>
          <a:lstStyle/>
          <a:p>
            <a:pPr>
              <a:spcBef>
                <a:spcPts val="0"/>
              </a:spcBef>
              <a:spcAft>
                <a:spcPts val="1200"/>
              </a:spcAft>
            </a:pPr>
            <a:r>
              <a:rPr lang="en-AU" sz="3600" b="1" dirty="0">
                <a:solidFill>
                  <a:srgbClr val="67AF33"/>
                </a:solidFill>
                <a:ea typeface="+mn-ea"/>
                <a:cs typeface="Arial"/>
              </a:rPr>
              <a:t>Coordinated releases</a:t>
            </a:r>
          </a:p>
        </p:txBody>
      </p:sp>
      <p:sp>
        <p:nvSpPr>
          <p:cNvPr id="3" name="Content Placeholder 2"/>
          <p:cNvSpPr>
            <a:spLocks noGrp="1"/>
          </p:cNvSpPr>
          <p:nvPr>
            <p:ph idx="1"/>
          </p:nvPr>
        </p:nvSpPr>
        <p:spPr>
          <a:xfrm>
            <a:off x="457200" y="1484784"/>
            <a:ext cx="8075240" cy="208823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0" fontAlgn="base" hangingPunct="0">
              <a:spcAft>
                <a:spcPct val="0"/>
              </a:spcAft>
              <a:buFont typeface="Arial" charset="0"/>
            </a:pPr>
            <a:r>
              <a:rPr lang="en-AU" sz="2400" dirty="0">
                <a:latin typeface="Arial" panose="020B0604020202020204" pitchFamily="34" charset="0"/>
                <a:ea typeface="ＭＳ Ｐゴシック" charset="0"/>
                <a:cs typeface="Arial" panose="020B0604020202020204" pitchFamily="34" charset="0"/>
              </a:rPr>
              <a:t>Combining environmental and consumptive releases, and unregulated flows, to achieve greater results</a:t>
            </a:r>
          </a:p>
          <a:p>
            <a:pPr lvl="1" eaLnBrk="0" fontAlgn="base" hangingPunct="0">
              <a:spcAft>
                <a:spcPct val="0"/>
              </a:spcAft>
              <a:buFont typeface="Arial" charset="0"/>
            </a:pPr>
            <a:r>
              <a:rPr lang="en-AU" sz="2000" dirty="0">
                <a:latin typeface="Arial" panose="020B0604020202020204" pitchFamily="34" charset="0"/>
                <a:ea typeface="ＭＳ Ｐゴシック" charset="0"/>
                <a:cs typeface="Arial" panose="020B0604020202020204" pitchFamily="34" charset="0"/>
              </a:rPr>
              <a:t>‘Piggy-backing’ </a:t>
            </a:r>
          </a:p>
          <a:p>
            <a:pPr eaLnBrk="0" fontAlgn="base" hangingPunct="0">
              <a:spcAft>
                <a:spcPct val="0"/>
              </a:spcAft>
              <a:buFont typeface="Arial" charset="0"/>
            </a:pPr>
            <a:endParaRPr lang="en-AU" sz="2400" dirty="0">
              <a:latin typeface="Arial" panose="020B0604020202020204" pitchFamily="34" charset="0"/>
              <a:ea typeface="ＭＳ Ｐゴシック"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CA56F2B-9238-4FD0-882B-1AFF4349C89A}" type="slidenum">
              <a:rPr lang="en-AU" smtClean="0"/>
              <a:pPr>
                <a:defRPr/>
              </a:pPr>
              <a:t>8</a:t>
            </a:fld>
            <a:endParaRPr lang="en-AU" dirty="0"/>
          </a:p>
        </p:txBody>
      </p:sp>
      <p:cxnSp>
        <p:nvCxnSpPr>
          <p:cNvPr id="6" name="Straight Connector 5"/>
          <p:cNvCxnSpPr/>
          <p:nvPr/>
        </p:nvCxnSpPr>
        <p:spPr>
          <a:xfrm>
            <a:off x="40670" y="1196752"/>
            <a:ext cx="9103331" cy="0"/>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3" y="2996955"/>
            <a:ext cx="3884764" cy="291357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125" r="6527"/>
          <a:stretch/>
        </p:blipFill>
        <p:spPr>
          <a:xfrm>
            <a:off x="4644010" y="2996955"/>
            <a:ext cx="3876263" cy="2913573"/>
          </a:xfrm>
          <a:prstGeom prst="rect">
            <a:avLst/>
          </a:prstGeom>
        </p:spPr>
      </p:pic>
      <p:sp>
        <p:nvSpPr>
          <p:cNvPr id="10" name="TextBox 9"/>
          <p:cNvSpPr txBox="1"/>
          <p:nvPr/>
        </p:nvSpPr>
        <p:spPr>
          <a:xfrm>
            <a:off x="539553" y="5910529"/>
            <a:ext cx="3884764" cy="276999"/>
          </a:xfrm>
          <a:prstGeom prst="rect">
            <a:avLst/>
          </a:prstGeom>
          <a:noFill/>
        </p:spPr>
        <p:txBody>
          <a:bodyPr wrap="square" rtlCol="0">
            <a:spAutoFit/>
          </a:bodyPr>
          <a:lstStyle/>
          <a:p>
            <a:r>
              <a:rPr lang="en-AU" sz="1200" i="1" dirty="0"/>
              <a:t>Campaspe River at Runnymede, North Central CMA</a:t>
            </a:r>
          </a:p>
        </p:txBody>
      </p:sp>
      <p:sp>
        <p:nvSpPr>
          <p:cNvPr id="11" name="TextBox 10"/>
          <p:cNvSpPr txBox="1"/>
          <p:nvPr/>
        </p:nvSpPr>
        <p:spPr>
          <a:xfrm>
            <a:off x="4644009" y="5870827"/>
            <a:ext cx="3884764" cy="276999"/>
          </a:xfrm>
          <a:prstGeom prst="rect">
            <a:avLst/>
          </a:prstGeom>
          <a:noFill/>
        </p:spPr>
        <p:txBody>
          <a:bodyPr wrap="square" rtlCol="0">
            <a:spAutoFit/>
          </a:bodyPr>
          <a:lstStyle/>
          <a:p>
            <a:r>
              <a:rPr lang="en-AU" sz="1200" i="1" dirty="0"/>
              <a:t>Goulburn River at Mooroopna, Goulburn Broken CMA</a:t>
            </a:r>
          </a:p>
        </p:txBody>
      </p:sp>
    </p:spTree>
    <p:extLst>
      <p:ext uri="{BB962C8B-B14F-4D97-AF65-F5344CB8AC3E}">
        <p14:creationId xmlns:p14="http://schemas.microsoft.com/office/powerpoint/2010/main" val="424189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row: Left-Up 5"/>
          <p:cNvSpPr/>
          <p:nvPr/>
        </p:nvSpPr>
        <p:spPr>
          <a:xfrm rot="5400000">
            <a:off x="5066075" y="5145468"/>
            <a:ext cx="1172229" cy="1006747"/>
          </a:xfrm>
          <a:prstGeom prst="leftUpArrow">
            <a:avLst>
              <a:gd name="adj1" fmla="val 37527"/>
              <a:gd name="adj2" fmla="val 28465"/>
              <a:gd name="adj3" fmla="val 2500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457199" y="94320"/>
            <a:ext cx="8229600" cy="1143000"/>
          </a:xfrm>
        </p:spPr>
        <p:txBody>
          <a:bodyPr vert="horz" lIns="91440" tIns="45720" rIns="91440" bIns="45720" rtlCol="0" anchor="ctr">
            <a:normAutofit/>
          </a:bodyPr>
          <a:lstStyle/>
          <a:p>
            <a:pPr>
              <a:spcBef>
                <a:spcPts val="0"/>
              </a:spcBef>
              <a:spcAft>
                <a:spcPts val="1200"/>
              </a:spcAft>
            </a:pPr>
            <a:r>
              <a:rPr lang="en-US" sz="3600" b="1" dirty="0">
                <a:solidFill>
                  <a:srgbClr val="67AF33"/>
                </a:solidFill>
                <a:ea typeface="+mn-ea"/>
                <a:cs typeface="Arial"/>
              </a:rPr>
              <a:t>Return flows</a:t>
            </a:r>
            <a:endParaRPr lang="en-AU" sz="3600" b="1" dirty="0">
              <a:solidFill>
                <a:srgbClr val="67AF33"/>
              </a:solidFill>
              <a:ea typeface="+mn-ea"/>
              <a:cs typeface="Arial"/>
            </a:endParaRPr>
          </a:p>
        </p:txBody>
      </p:sp>
      <p:sp>
        <p:nvSpPr>
          <p:cNvPr id="4" name="Slide Number Placeholder 3"/>
          <p:cNvSpPr>
            <a:spLocks noGrp="1"/>
          </p:cNvSpPr>
          <p:nvPr>
            <p:ph type="sldNum" sz="quarter" idx="12"/>
          </p:nvPr>
        </p:nvSpPr>
        <p:spPr/>
        <p:txBody>
          <a:bodyPr/>
          <a:lstStyle/>
          <a:p>
            <a:pPr>
              <a:defRPr/>
            </a:pPr>
            <a:fld id="{4CA56F2B-9238-4FD0-882B-1AFF4349C89A}" type="slidenum">
              <a:rPr lang="en-AU" smtClean="0"/>
              <a:pPr>
                <a:defRPr/>
              </a:pPr>
              <a:t>9</a:t>
            </a:fld>
            <a:endParaRPr lang="en-AU" dirty="0"/>
          </a:p>
        </p:txBody>
      </p:sp>
      <p:sp>
        <p:nvSpPr>
          <p:cNvPr id="8" name="Content Placeholder 2"/>
          <p:cNvSpPr txBox="1">
            <a:spLocks/>
          </p:cNvSpPr>
          <p:nvPr/>
        </p:nvSpPr>
        <p:spPr bwMode="auto">
          <a:xfrm>
            <a:off x="421435" y="1412778"/>
            <a:ext cx="8802479" cy="5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Arial" panose="020B0604020202020204" pitchFamily="34" charset="0"/>
                <a:ea typeface="ＭＳ Ｐゴシック" charset="0"/>
                <a:cs typeface="Arial" panose="020B0604020202020204"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anose="020B0604020202020204" pitchFamily="34" charset="0"/>
                <a:ea typeface="ＭＳ Ｐゴシック" charset="0"/>
                <a:cs typeface="Arial" panose="020B0604020202020204"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anose="020B0604020202020204" pitchFamily="34" charset="0"/>
                <a:ea typeface="ＭＳ Ｐゴシック" charset="0"/>
                <a:cs typeface="Arial" panose="020B0604020202020204"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anose="020B0604020202020204" pitchFamily="34" charset="0"/>
                <a:ea typeface="ＭＳ Ｐゴシック" charset="0"/>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sz="2400" dirty="0"/>
              <a:t>Water is used in one system, then re-credited and used again further downstream </a:t>
            </a:r>
          </a:p>
        </p:txBody>
      </p:sp>
      <p:pic>
        <p:nvPicPr>
          <p:cNvPr id="1026" name="Picture 2" descr="J:\_archive\WSG-ACTIVE\VEWH\1_Planning\Water planning\2015-16 planning documents\Seasonal Watering Plan\Project management\Photos\Goulburn\Goulburn River at Hurricane Bend d-s Shepparton (Keith Ward) - for Goulburn system sto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 y="2397081"/>
            <a:ext cx="3072341"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908" y="4769749"/>
            <a:ext cx="2600295" cy="461665"/>
          </a:xfrm>
          <a:prstGeom prst="rect">
            <a:avLst/>
          </a:prstGeom>
          <a:noFill/>
        </p:spPr>
        <p:txBody>
          <a:bodyPr wrap="square" rtlCol="0">
            <a:spAutoFit/>
          </a:bodyPr>
          <a:lstStyle/>
          <a:p>
            <a:r>
              <a:rPr lang="en-AU" sz="1200" i="1" dirty="0"/>
              <a:t>Goulburn River at Hurricane Bend, Photo: Keith Ward</a:t>
            </a:r>
          </a:p>
        </p:txBody>
      </p:sp>
      <p:pic>
        <p:nvPicPr>
          <p:cNvPr id="1027" name="Picture 3" descr="J:\_archive\WSG-ACTIVE\VEWH\1_Planning\Water planning\2015-16 planning documents\Seasonal Watering Plan\Project management\Photos\The Living Murray\Hattah\HattahLakes Ariel-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6866" y="3058835"/>
            <a:ext cx="3456559" cy="23042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35355" y="5000582"/>
            <a:ext cx="2761397" cy="276999"/>
          </a:xfrm>
          <a:prstGeom prst="rect">
            <a:avLst/>
          </a:prstGeom>
          <a:noFill/>
        </p:spPr>
        <p:txBody>
          <a:bodyPr wrap="square" rtlCol="0">
            <a:spAutoFit/>
          </a:bodyPr>
          <a:lstStyle/>
          <a:p>
            <a:r>
              <a:rPr lang="en-AU" sz="1200" i="1" dirty="0"/>
              <a:t>Hattah Lakes, Photo Mallee CMA</a:t>
            </a:r>
          </a:p>
        </p:txBody>
      </p:sp>
      <p:sp>
        <p:nvSpPr>
          <p:cNvPr id="7" name="Right Arrow 6"/>
          <p:cNvSpPr/>
          <p:nvPr/>
        </p:nvSpPr>
        <p:spPr>
          <a:xfrm>
            <a:off x="2508801" y="3485093"/>
            <a:ext cx="1116124" cy="1071829"/>
          </a:xfrm>
          <a:prstGeom prst="rightArrow">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12" name="TextBox 11"/>
          <p:cNvSpPr txBox="1"/>
          <p:nvPr/>
        </p:nvSpPr>
        <p:spPr>
          <a:xfrm>
            <a:off x="7031864" y="3998299"/>
            <a:ext cx="1810999" cy="461665"/>
          </a:xfrm>
          <a:prstGeom prst="rect">
            <a:avLst/>
          </a:prstGeom>
          <a:noFill/>
        </p:spPr>
        <p:txBody>
          <a:bodyPr wrap="square" rtlCol="0">
            <a:spAutoFit/>
          </a:bodyPr>
          <a:lstStyle/>
          <a:p>
            <a:r>
              <a:rPr lang="en-AU" sz="1200" i="1" dirty="0"/>
              <a:t>Lower Lakes, Coorong and Murray Mouth</a:t>
            </a:r>
          </a:p>
        </p:txBody>
      </p:sp>
      <p:pic>
        <p:nvPicPr>
          <p:cNvPr id="13" name="Picture 12"/>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5562" y="4496338"/>
            <a:ext cx="3068351" cy="2351035"/>
          </a:xfrm>
          <a:prstGeom prst="rect">
            <a:avLst/>
          </a:prstGeom>
          <a:noFill/>
          <a:ln>
            <a:noFill/>
          </a:ln>
        </p:spPr>
      </p:pic>
      <p:cxnSp>
        <p:nvCxnSpPr>
          <p:cNvPr id="14" name="Straight Connector 13"/>
          <p:cNvCxnSpPr/>
          <p:nvPr/>
        </p:nvCxnSpPr>
        <p:spPr>
          <a:xfrm>
            <a:off x="40670" y="1196752"/>
            <a:ext cx="910333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2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3" grpId="0"/>
      <p:bldP spid="5" grpId="0"/>
      <p:bldP spid="7" grpId="0" animBg="1"/>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342</TotalTime>
  <Words>1134</Words>
  <Application>Microsoft Office PowerPoint</Application>
  <PresentationFormat>On-screen Show (4:3)</PresentationFormat>
  <Paragraphs>185</Paragraphs>
  <Slides>13</Slides>
  <Notes>12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ＭＳ Ｐゴシック</vt:lpstr>
      <vt:lpstr>Arial</vt:lpstr>
      <vt:lpstr>Calibri</vt:lpstr>
      <vt:lpstr>Calibri Light</vt:lpstr>
      <vt:lpstr>1_Office Theme</vt:lpstr>
      <vt:lpstr>Office Theme</vt:lpstr>
      <vt:lpstr>Making every drop count Optimising outcomes through coordination </vt:lpstr>
      <vt:lpstr>Outline</vt:lpstr>
      <vt:lpstr>PowerPoint Presentation</vt:lpstr>
      <vt:lpstr>A ‘typical’ northern Victorian river</vt:lpstr>
      <vt:lpstr>Making every drop count</vt:lpstr>
      <vt:lpstr>Coordination is key</vt:lpstr>
      <vt:lpstr>Consumptive water en route</vt:lpstr>
      <vt:lpstr>Coordinated releases</vt:lpstr>
      <vt:lpstr>Return flows</vt:lpstr>
      <vt:lpstr>PowerPoint Presentation</vt:lpstr>
      <vt:lpstr>PowerPoint Presentation</vt:lpstr>
      <vt:lpstr>Summary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Caitlin Davis</cp:lastModifiedBy>
  <cp:revision>33</cp:revision>
  <dcterms:created xsi:type="dcterms:W3CDTF">2016-07-18T05:53:10Z</dcterms:created>
  <dcterms:modified xsi:type="dcterms:W3CDTF">2017-09-19T21:39:44Z</dcterms:modified>
</cp:coreProperties>
</file>