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media/image5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8"/>
  </p:notesMasterIdLst>
  <p:handoutMasterIdLst>
    <p:handoutMasterId r:id="rId79"/>
  </p:handoutMasterIdLst>
  <p:sldIdLst>
    <p:sldId id="256" r:id="rId2"/>
    <p:sldId id="319" r:id="rId3"/>
    <p:sldId id="353" r:id="rId4"/>
    <p:sldId id="433" r:id="rId5"/>
    <p:sldId id="365" r:id="rId6"/>
    <p:sldId id="362" r:id="rId7"/>
    <p:sldId id="364" r:id="rId8"/>
    <p:sldId id="367" r:id="rId9"/>
    <p:sldId id="363" r:id="rId10"/>
    <p:sldId id="354" r:id="rId11"/>
    <p:sldId id="368" r:id="rId12"/>
    <p:sldId id="355" r:id="rId13"/>
    <p:sldId id="427" r:id="rId14"/>
    <p:sldId id="369" r:id="rId15"/>
    <p:sldId id="426" r:id="rId16"/>
    <p:sldId id="370" r:id="rId17"/>
    <p:sldId id="372" r:id="rId18"/>
    <p:sldId id="373" r:id="rId19"/>
    <p:sldId id="374" r:id="rId20"/>
    <p:sldId id="356" r:id="rId21"/>
    <p:sldId id="428" r:id="rId22"/>
    <p:sldId id="380" r:id="rId23"/>
    <p:sldId id="384" r:id="rId24"/>
    <p:sldId id="385" r:id="rId25"/>
    <p:sldId id="386" r:id="rId26"/>
    <p:sldId id="387" r:id="rId27"/>
    <p:sldId id="395" r:id="rId28"/>
    <p:sldId id="453" r:id="rId29"/>
    <p:sldId id="452" r:id="rId30"/>
    <p:sldId id="399" r:id="rId31"/>
    <p:sldId id="400" r:id="rId32"/>
    <p:sldId id="455" r:id="rId33"/>
    <p:sldId id="456" r:id="rId34"/>
    <p:sldId id="403" r:id="rId35"/>
    <p:sldId id="457" r:id="rId36"/>
    <p:sldId id="460" r:id="rId37"/>
    <p:sldId id="406" r:id="rId38"/>
    <p:sldId id="462" r:id="rId39"/>
    <p:sldId id="416" r:id="rId40"/>
    <p:sldId id="417" r:id="rId41"/>
    <p:sldId id="420" r:id="rId42"/>
    <p:sldId id="422" r:id="rId43"/>
    <p:sldId id="437" r:id="rId44"/>
    <p:sldId id="358" r:id="rId45"/>
    <p:sldId id="434" r:id="rId46"/>
    <p:sldId id="359" r:id="rId47"/>
    <p:sldId id="361" r:id="rId48"/>
    <p:sldId id="435" r:id="rId49"/>
    <p:sldId id="436" r:id="rId50"/>
    <p:sldId id="360" r:id="rId51"/>
    <p:sldId id="438" r:id="rId52"/>
    <p:sldId id="470" r:id="rId53"/>
    <p:sldId id="439" r:id="rId54"/>
    <p:sldId id="440" r:id="rId55"/>
    <p:sldId id="441" r:id="rId56"/>
    <p:sldId id="442" r:id="rId57"/>
    <p:sldId id="443" r:id="rId58"/>
    <p:sldId id="444" r:id="rId59"/>
    <p:sldId id="445" r:id="rId60"/>
    <p:sldId id="446" r:id="rId61"/>
    <p:sldId id="447" r:id="rId62"/>
    <p:sldId id="448" r:id="rId63"/>
    <p:sldId id="449" r:id="rId64"/>
    <p:sldId id="450" r:id="rId65"/>
    <p:sldId id="454" r:id="rId66"/>
    <p:sldId id="458" r:id="rId67"/>
    <p:sldId id="459" r:id="rId68"/>
    <p:sldId id="461" r:id="rId69"/>
    <p:sldId id="463" r:id="rId70"/>
    <p:sldId id="464" r:id="rId71"/>
    <p:sldId id="465" r:id="rId72"/>
    <p:sldId id="466" r:id="rId73"/>
    <p:sldId id="467" r:id="rId74"/>
    <p:sldId id="468" r:id="rId75"/>
    <p:sldId id="469" r:id="rId76"/>
    <p:sldId id="471"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9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70" autoAdjust="0"/>
  </p:normalViewPr>
  <p:slideViewPr>
    <p:cSldViewPr>
      <p:cViewPr varScale="1">
        <p:scale>
          <a:sx n="83" d="100"/>
          <a:sy n="83" d="100"/>
        </p:scale>
        <p:origin x="-1832"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pemadorji:Desktop:Thesis%20Reports:Data_All_160831:Excel:Sheet_1_31Aug16_Analysis_Result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pemadorji:Desktop:Thesis%20Reports:Data_All_160831:Excel:Sheet_1_31Aug16_Analysis_Resul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5"/>
          <c:y val="0.0246537720420551"/>
          <c:w val="0.47444094488189"/>
          <c:h val="0.894937002220781"/>
        </c:manualLayout>
      </c:layout>
      <c:barChart>
        <c:barDir val="bar"/>
        <c:grouping val="clustered"/>
        <c:varyColors val="0"/>
        <c:ser>
          <c:idx val="0"/>
          <c:order val="0"/>
          <c:tx>
            <c:strRef>
              <c:f>'Graph -Part 1'!$A$50</c:f>
              <c:strCache>
                <c:ptCount val="1"/>
                <c:pt idx="0">
                  <c:v>Strongly Disagree</c:v>
                </c:pt>
              </c:strCache>
            </c:strRef>
          </c:tx>
          <c:invertIfNegative val="0"/>
          <c:cat>
            <c:strRef>
              <c:f>'Graph -Part 1'!$B$48:$U$48</c:f>
              <c:strCache>
                <c:ptCount val="20"/>
                <c:pt idx="0">
                  <c:v>Bhutanese EIA legislation is in harmony with international requirements and best practice. - Please Choose One</c:v>
                </c:pt>
                <c:pt idx="1">
                  <c:v>Scoping of projects in Bhutan is done adequately. - Please Choose One</c:v>
                </c:pt>
                <c:pt idx="2">
                  <c:v>The EIA system is transparent. - Please Choose One</c:v>
                </c:pt>
                <c:pt idx="3">
                  <c:v>EIA and related documents are easily accessible (Accessible either through regulators or the project developers). - Please Choose One</c:v>
                </c:pt>
                <c:pt idx="4">
                  <c:v>Enforcement of EIA Monitoring and Compliance is done appropriately. - Please Choose One</c:v>
                </c:pt>
                <c:pt idx="5">
                  <c:v>EIA leads to informed decision making (effectiveness). - Please Choose One</c:v>
                </c:pt>
                <c:pt idx="6">
                  <c:v>Bhutan has adequate capacity to conduct EIAs (including Consultants). - Please Choose One</c:v>
                </c:pt>
                <c:pt idx="7">
                  <c:v>Sufficient capacity and independence exists within the decision making authority (Competent Authorities who approves the projects). - Please Choose One</c:v>
                </c:pt>
                <c:pt idx="8">
                  <c:v>Screening of projects is carried out to determine the level of EIA required and satisfactory requirements exists for scope and content of EIA investigation and documentation. - Please Choose One</c:v>
                </c:pt>
                <c:pt idx="9">
                  <c:v>EIA addresses all stages of project environmental management from pre-construction to operation. - Please Choose One</c:v>
                </c:pt>
                <c:pt idx="10">
                  <c:v>Meaningful public participation and information disclosure is carried out. - Please Choose One</c:v>
                </c:pt>
                <c:pt idx="11">
                  <c:v>The results of EIA commitments and appraisal conclusions are enforced and monitored. - Please Choose One</c:v>
                </c:pt>
                <c:pt idx="12">
                  <c:v>Mechanisms exists for the  assessment of complex projects, including the consideration of cumulative impacts. - Please Choose One</c:v>
                </c:pt>
                <c:pt idx="13">
                  <c:v>Environmental considerations are given priority right from project inception/planning. - Please Choose One</c:v>
                </c:pt>
                <c:pt idx="14">
                  <c:v>EIA often occurs too late in the process. - Please Choose One</c:v>
                </c:pt>
                <c:pt idx="15">
                  <c:v>Some level of Strategic Environment Assessment (SEA) exists. - Please Choose One</c:v>
                </c:pt>
                <c:pt idx="16">
                  <c:v>Limited capacity of EIA practitioners is considered to be a major constraint on the effectiveness of EIA. - Please Choose One</c:v>
                </c:pt>
                <c:pt idx="17">
                  <c:v>EIA reviewers have sufficient capacity. - Please Choose One</c:v>
                </c:pt>
                <c:pt idx="18">
                  <c:v>Compliance with EIA is often poor on the part of project proponents. - Please Choose One</c:v>
                </c:pt>
                <c:pt idx="19">
                  <c:v>Public Participation is integrated well into the EIA process. - Please Choose One</c:v>
                </c:pt>
              </c:strCache>
            </c:strRef>
          </c:cat>
          <c:val>
            <c:numRef>
              <c:f>'Graph -Part 1'!$B$50:$U$50</c:f>
              <c:numCache>
                <c:formatCode>0.00</c:formatCode>
                <c:ptCount val="20"/>
                <c:pt idx="0">
                  <c:v>20.58823529411762</c:v>
                </c:pt>
                <c:pt idx="1">
                  <c:v>11.76470588235294</c:v>
                </c:pt>
                <c:pt idx="2">
                  <c:v>12.12121212121212</c:v>
                </c:pt>
                <c:pt idx="3">
                  <c:v>8.823529411764706</c:v>
                </c:pt>
                <c:pt idx="4">
                  <c:v>8.823529411764706</c:v>
                </c:pt>
                <c:pt idx="5">
                  <c:v>24.24242424242414</c:v>
                </c:pt>
                <c:pt idx="6">
                  <c:v>0.0</c:v>
                </c:pt>
                <c:pt idx="7">
                  <c:v>5.882352941176467</c:v>
                </c:pt>
                <c:pt idx="8">
                  <c:v>29.41176470588236</c:v>
                </c:pt>
                <c:pt idx="9">
                  <c:v>35.29411764705886</c:v>
                </c:pt>
                <c:pt idx="10">
                  <c:v>17.64705882352941</c:v>
                </c:pt>
                <c:pt idx="11">
                  <c:v>8.823529411764706</c:v>
                </c:pt>
                <c:pt idx="12">
                  <c:v>0.0</c:v>
                </c:pt>
                <c:pt idx="13">
                  <c:v>23.52941176470588</c:v>
                </c:pt>
                <c:pt idx="14">
                  <c:v>9.375</c:v>
                </c:pt>
                <c:pt idx="15">
                  <c:v>0.0</c:v>
                </c:pt>
                <c:pt idx="16">
                  <c:v>41.17647058823529</c:v>
                </c:pt>
                <c:pt idx="17">
                  <c:v>8.823529411764706</c:v>
                </c:pt>
                <c:pt idx="18">
                  <c:v>17.64705882352941</c:v>
                </c:pt>
                <c:pt idx="19">
                  <c:v>23.52941176470588</c:v>
                </c:pt>
              </c:numCache>
            </c:numRef>
          </c:val>
        </c:ser>
        <c:ser>
          <c:idx val="1"/>
          <c:order val="1"/>
          <c:tx>
            <c:strRef>
              <c:f>'Graph -Part 1'!$A$51</c:f>
              <c:strCache>
                <c:ptCount val="1"/>
                <c:pt idx="0">
                  <c:v>Agree</c:v>
                </c:pt>
              </c:strCache>
            </c:strRef>
          </c:tx>
          <c:invertIfNegative val="0"/>
          <c:cat>
            <c:strRef>
              <c:f>'Graph -Part 1'!$B$48:$U$48</c:f>
              <c:strCache>
                <c:ptCount val="20"/>
                <c:pt idx="0">
                  <c:v>Bhutanese EIA legislation is in harmony with international requirements and best practice. - Please Choose One</c:v>
                </c:pt>
                <c:pt idx="1">
                  <c:v>Scoping of projects in Bhutan is done adequately. - Please Choose One</c:v>
                </c:pt>
                <c:pt idx="2">
                  <c:v>The EIA system is transparent. - Please Choose One</c:v>
                </c:pt>
                <c:pt idx="3">
                  <c:v>EIA and related documents are easily accessible (Accessible either through regulators or the project developers). - Please Choose One</c:v>
                </c:pt>
                <c:pt idx="4">
                  <c:v>Enforcement of EIA Monitoring and Compliance is done appropriately. - Please Choose One</c:v>
                </c:pt>
                <c:pt idx="5">
                  <c:v>EIA leads to informed decision making (effectiveness). - Please Choose One</c:v>
                </c:pt>
                <c:pt idx="6">
                  <c:v>Bhutan has adequate capacity to conduct EIAs (including Consultants). - Please Choose One</c:v>
                </c:pt>
                <c:pt idx="7">
                  <c:v>Sufficient capacity and independence exists within the decision making authority (Competent Authorities who approves the projects). - Please Choose One</c:v>
                </c:pt>
                <c:pt idx="8">
                  <c:v>Screening of projects is carried out to determine the level of EIA required and satisfactory requirements exists for scope and content of EIA investigation and documentation. - Please Choose One</c:v>
                </c:pt>
                <c:pt idx="9">
                  <c:v>EIA addresses all stages of project environmental management from pre-construction to operation. - Please Choose One</c:v>
                </c:pt>
                <c:pt idx="10">
                  <c:v>Meaningful public participation and information disclosure is carried out. - Please Choose One</c:v>
                </c:pt>
                <c:pt idx="11">
                  <c:v>The results of EIA commitments and appraisal conclusions are enforced and monitored. - Please Choose One</c:v>
                </c:pt>
                <c:pt idx="12">
                  <c:v>Mechanisms exists for the  assessment of complex projects, including the consideration of cumulative impacts. - Please Choose One</c:v>
                </c:pt>
                <c:pt idx="13">
                  <c:v>Environmental considerations are given priority right from project inception/planning. - Please Choose One</c:v>
                </c:pt>
                <c:pt idx="14">
                  <c:v>EIA often occurs too late in the process. - Please Choose One</c:v>
                </c:pt>
                <c:pt idx="15">
                  <c:v>Some level of Strategic Environment Assessment (SEA) exists. - Please Choose One</c:v>
                </c:pt>
                <c:pt idx="16">
                  <c:v>Limited capacity of EIA practitioners is considered to be a major constraint on the effectiveness of EIA. - Please Choose One</c:v>
                </c:pt>
                <c:pt idx="17">
                  <c:v>EIA reviewers have sufficient capacity. - Please Choose One</c:v>
                </c:pt>
                <c:pt idx="18">
                  <c:v>Compliance with EIA is often poor on the part of project proponents. - Please Choose One</c:v>
                </c:pt>
                <c:pt idx="19">
                  <c:v>Public Participation is integrated well into the EIA process. - Please Choose One</c:v>
                </c:pt>
              </c:strCache>
            </c:strRef>
          </c:cat>
          <c:val>
            <c:numRef>
              <c:f>'Graph -Part 1'!$B$51:$U$51</c:f>
              <c:numCache>
                <c:formatCode>0.00</c:formatCode>
                <c:ptCount val="20"/>
                <c:pt idx="0">
                  <c:v>70.58823529411766</c:v>
                </c:pt>
                <c:pt idx="1">
                  <c:v>58.8235294117647</c:v>
                </c:pt>
                <c:pt idx="2">
                  <c:v>54.54545454545454</c:v>
                </c:pt>
                <c:pt idx="3">
                  <c:v>44.11764705882339</c:v>
                </c:pt>
                <c:pt idx="4">
                  <c:v>52.94117647058822</c:v>
                </c:pt>
                <c:pt idx="5">
                  <c:v>60.60606060606059</c:v>
                </c:pt>
                <c:pt idx="6">
                  <c:v>47.05882352941175</c:v>
                </c:pt>
                <c:pt idx="7">
                  <c:v>52.94117647058822</c:v>
                </c:pt>
                <c:pt idx="8">
                  <c:v>61.76470588235294</c:v>
                </c:pt>
                <c:pt idx="9">
                  <c:v>55.88235294117647</c:v>
                </c:pt>
                <c:pt idx="10">
                  <c:v>44.11764705882339</c:v>
                </c:pt>
                <c:pt idx="11">
                  <c:v>61.76470588235294</c:v>
                </c:pt>
                <c:pt idx="12">
                  <c:v>55.88235294117647</c:v>
                </c:pt>
                <c:pt idx="13">
                  <c:v>52.94117647058822</c:v>
                </c:pt>
                <c:pt idx="14">
                  <c:v>31.25</c:v>
                </c:pt>
                <c:pt idx="15">
                  <c:v>79.4117647058824</c:v>
                </c:pt>
                <c:pt idx="16">
                  <c:v>47.05882352941175</c:v>
                </c:pt>
                <c:pt idx="17">
                  <c:v>35.29411764705886</c:v>
                </c:pt>
                <c:pt idx="18">
                  <c:v>61.76470588235294</c:v>
                </c:pt>
                <c:pt idx="19">
                  <c:v>55.88235294117647</c:v>
                </c:pt>
              </c:numCache>
            </c:numRef>
          </c:val>
        </c:ser>
        <c:ser>
          <c:idx val="2"/>
          <c:order val="2"/>
          <c:tx>
            <c:strRef>
              <c:f>'Graph -Part 1'!$A$52</c:f>
              <c:strCache>
                <c:ptCount val="1"/>
                <c:pt idx="0">
                  <c:v>Disagree</c:v>
                </c:pt>
              </c:strCache>
            </c:strRef>
          </c:tx>
          <c:invertIfNegative val="0"/>
          <c:cat>
            <c:strRef>
              <c:f>'Graph -Part 1'!$B$48:$U$48</c:f>
              <c:strCache>
                <c:ptCount val="20"/>
                <c:pt idx="0">
                  <c:v>Bhutanese EIA legislation is in harmony with international requirements and best practice. - Please Choose One</c:v>
                </c:pt>
                <c:pt idx="1">
                  <c:v>Scoping of projects in Bhutan is done adequately. - Please Choose One</c:v>
                </c:pt>
                <c:pt idx="2">
                  <c:v>The EIA system is transparent. - Please Choose One</c:v>
                </c:pt>
                <c:pt idx="3">
                  <c:v>EIA and related documents are easily accessible (Accessible either through regulators or the project developers). - Please Choose One</c:v>
                </c:pt>
                <c:pt idx="4">
                  <c:v>Enforcement of EIA Monitoring and Compliance is done appropriately. - Please Choose One</c:v>
                </c:pt>
                <c:pt idx="5">
                  <c:v>EIA leads to informed decision making (effectiveness). - Please Choose One</c:v>
                </c:pt>
                <c:pt idx="6">
                  <c:v>Bhutan has adequate capacity to conduct EIAs (including Consultants). - Please Choose One</c:v>
                </c:pt>
                <c:pt idx="7">
                  <c:v>Sufficient capacity and independence exists within the decision making authority (Competent Authorities who approves the projects). - Please Choose One</c:v>
                </c:pt>
                <c:pt idx="8">
                  <c:v>Screening of projects is carried out to determine the level of EIA required and satisfactory requirements exists for scope and content of EIA investigation and documentation. - Please Choose One</c:v>
                </c:pt>
                <c:pt idx="9">
                  <c:v>EIA addresses all stages of project environmental management from pre-construction to operation. - Please Choose One</c:v>
                </c:pt>
                <c:pt idx="10">
                  <c:v>Meaningful public participation and information disclosure is carried out. - Please Choose One</c:v>
                </c:pt>
                <c:pt idx="11">
                  <c:v>The results of EIA commitments and appraisal conclusions are enforced and monitored. - Please Choose One</c:v>
                </c:pt>
                <c:pt idx="12">
                  <c:v>Mechanisms exists for the  assessment of complex projects, including the consideration of cumulative impacts. - Please Choose One</c:v>
                </c:pt>
                <c:pt idx="13">
                  <c:v>Environmental considerations are given priority right from project inception/planning. - Please Choose One</c:v>
                </c:pt>
                <c:pt idx="14">
                  <c:v>EIA often occurs too late in the process. - Please Choose One</c:v>
                </c:pt>
                <c:pt idx="15">
                  <c:v>Some level of Strategic Environment Assessment (SEA) exists. - Please Choose One</c:v>
                </c:pt>
                <c:pt idx="16">
                  <c:v>Limited capacity of EIA practitioners is considered to be a major constraint on the effectiveness of EIA. - Please Choose One</c:v>
                </c:pt>
                <c:pt idx="17">
                  <c:v>EIA reviewers have sufficient capacity. - Please Choose One</c:v>
                </c:pt>
                <c:pt idx="18">
                  <c:v>Compliance with EIA is often poor on the part of project proponents. - Please Choose One</c:v>
                </c:pt>
                <c:pt idx="19">
                  <c:v>Public Participation is integrated well into the EIA process. - Please Choose One</c:v>
                </c:pt>
              </c:strCache>
            </c:strRef>
          </c:cat>
          <c:val>
            <c:numRef>
              <c:f>'Graph -Part 1'!$B$52:$U$52</c:f>
              <c:numCache>
                <c:formatCode>0.00</c:formatCode>
                <c:ptCount val="20"/>
                <c:pt idx="0">
                  <c:v>8.823529411764706</c:v>
                </c:pt>
                <c:pt idx="1">
                  <c:v>23.52941176470588</c:v>
                </c:pt>
                <c:pt idx="2">
                  <c:v>24.24242424242414</c:v>
                </c:pt>
                <c:pt idx="3">
                  <c:v>35.29411764705886</c:v>
                </c:pt>
                <c:pt idx="4">
                  <c:v>38.23529411764704</c:v>
                </c:pt>
                <c:pt idx="5">
                  <c:v>12.12121212121212</c:v>
                </c:pt>
                <c:pt idx="6">
                  <c:v>50.0</c:v>
                </c:pt>
                <c:pt idx="7">
                  <c:v>35.29411764705886</c:v>
                </c:pt>
                <c:pt idx="8">
                  <c:v>5.882352941176467</c:v>
                </c:pt>
                <c:pt idx="9">
                  <c:v>8.823529411764706</c:v>
                </c:pt>
                <c:pt idx="10">
                  <c:v>35.29411764705886</c:v>
                </c:pt>
                <c:pt idx="11">
                  <c:v>29.41176470588236</c:v>
                </c:pt>
                <c:pt idx="12">
                  <c:v>29.41176470588236</c:v>
                </c:pt>
                <c:pt idx="13">
                  <c:v>20.58823529411762</c:v>
                </c:pt>
                <c:pt idx="14">
                  <c:v>50.0</c:v>
                </c:pt>
                <c:pt idx="15">
                  <c:v>20.58823529411762</c:v>
                </c:pt>
                <c:pt idx="16">
                  <c:v>8.823529411764706</c:v>
                </c:pt>
                <c:pt idx="17">
                  <c:v>50.0</c:v>
                </c:pt>
                <c:pt idx="18">
                  <c:v>17.64705882352941</c:v>
                </c:pt>
                <c:pt idx="19">
                  <c:v>20.58823529411762</c:v>
                </c:pt>
              </c:numCache>
            </c:numRef>
          </c:val>
        </c:ser>
        <c:ser>
          <c:idx val="3"/>
          <c:order val="3"/>
          <c:tx>
            <c:strRef>
              <c:f>'Graph -Part 1'!$A$53</c:f>
              <c:strCache>
                <c:ptCount val="1"/>
                <c:pt idx="0">
                  <c:v>Strongly Agree</c:v>
                </c:pt>
              </c:strCache>
            </c:strRef>
          </c:tx>
          <c:invertIfNegative val="0"/>
          <c:cat>
            <c:strRef>
              <c:f>'Graph -Part 1'!$B$48:$U$48</c:f>
              <c:strCache>
                <c:ptCount val="20"/>
                <c:pt idx="0">
                  <c:v>Bhutanese EIA legislation is in harmony with international requirements and best practice. - Please Choose One</c:v>
                </c:pt>
                <c:pt idx="1">
                  <c:v>Scoping of projects in Bhutan is done adequately. - Please Choose One</c:v>
                </c:pt>
                <c:pt idx="2">
                  <c:v>The EIA system is transparent. - Please Choose One</c:v>
                </c:pt>
                <c:pt idx="3">
                  <c:v>EIA and related documents are easily accessible (Accessible either through regulators or the project developers). - Please Choose One</c:v>
                </c:pt>
                <c:pt idx="4">
                  <c:v>Enforcement of EIA Monitoring and Compliance is done appropriately. - Please Choose One</c:v>
                </c:pt>
                <c:pt idx="5">
                  <c:v>EIA leads to informed decision making (effectiveness). - Please Choose One</c:v>
                </c:pt>
                <c:pt idx="6">
                  <c:v>Bhutan has adequate capacity to conduct EIAs (including Consultants). - Please Choose One</c:v>
                </c:pt>
                <c:pt idx="7">
                  <c:v>Sufficient capacity and independence exists within the decision making authority (Competent Authorities who approves the projects). - Please Choose One</c:v>
                </c:pt>
                <c:pt idx="8">
                  <c:v>Screening of projects is carried out to determine the level of EIA required and satisfactory requirements exists for scope and content of EIA investigation and documentation. - Please Choose One</c:v>
                </c:pt>
                <c:pt idx="9">
                  <c:v>EIA addresses all stages of project environmental management from pre-construction to operation. - Please Choose One</c:v>
                </c:pt>
                <c:pt idx="10">
                  <c:v>Meaningful public participation and information disclosure is carried out. - Please Choose One</c:v>
                </c:pt>
                <c:pt idx="11">
                  <c:v>The results of EIA commitments and appraisal conclusions are enforced and monitored. - Please Choose One</c:v>
                </c:pt>
                <c:pt idx="12">
                  <c:v>Mechanisms exists for the  assessment of complex projects, including the consideration of cumulative impacts. - Please Choose One</c:v>
                </c:pt>
                <c:pt idx="13">
                  <c:v>Environmental considerations are given priority right from project inception/planning. - Please Choose One</c:v>
                </c:pt>
                <c:pt idx="14">
                  <c:v>EIA often occurs too late in the process. - Please Choose One</c:v>
                </c:pt>
                <c:pt idx="15">
                  <c:v>Some level of Strategic Environment Assessment (SEA) exists. - Please Choose One</c:v>
                </c:pt>
                <c:pt idx="16">
                  <c:v>Limited capacity of EIA practitioners is considered to be a major constraint on the effectiveness of EIA. - Please Choose One</c:v>
                </c:pt>
                <c:pt idx="17">
                  <c:v>EIA reviewers have sufficient capacity. - Please Choose One</c:v>
                </c:pt>
                <c:pt idx="18">
                  <c:v>Compliance with EIA is often poor on the part of project proponents. - Please Choose One</c:v>
                </c:pt>
                <c:pt idx="19">
                  <c:v>Public Participation is integrated well into the EIA process. - Please Choose One</c:v>
                </c:pt>
              </c:strCache>
            </c:strRef>
          </c:cat>
          <c:val>
            <c:numRef>
              <c:f>'Graph -Part 1'!$B$53:$U$53</c:f>
              <c:numCache>
                <c:formatCode>0.00</c:formatCode>
                <c:ptCount val="20"/>
                <c:pt idx="0">
                  <c:v>0.0</c:v>
                </c:pt>
                <c:pt idx="1">
                  <c:v>2.941176470588235</c:v>
                </c:pt>
                <c:pt idx="2">
                  <c:v>3.030303030303028</c:v>
                </c:pt>
                <c:pt idx="3">
                  <c:v>8.823529411764706</c:v>
                </c:pt>
                <c:pt idx="4">
                  <c:v>0.0</c:v>
                </c:pt>
                <c:pt idx="5">
                  <c:v>3.030303030303028</c:v>
                </c:pt>
                <c:pt idx="6">
                  <c:v>0.0</c:v>
                </c:pt>
                <c:pt idx="7">
                  <c:v>0.0</c:v>
                </c:pt>
                <c:pt idx="8">
                  <c:v>0.0</c:v>
                </c:pt>
                <c:pt idx="9">
                  <c:v>0.0</c:v>
                </c:pt>
                <c:pt idx="10">
                  <c:v>0.0</c:v>
                </c:pt>
                <c:pt idx="11">
                  <c:v>0.0</c:v>
                </c:pt>
                <c:pt idx="12">
                  <c:v>8.823529411764706</c:v>
                </c:pt>
                <c:pt idx="13">
                  <c:v>2.941176470588235</c:v>
                </c:pt>
                <c:pt idx="14">
                  <c:v>6.25</c:v>
                </c:pt>
                <c:pt idx="15">
                  <c:v>0.0</c:v>
                </c:pt>
                <c:pt idx="16">
                  <c:v>2.941176470588235</c:v>
                </c:pt>
                <c:pt idx="17">
                  <c:v>0.0</c:v>
                </c:pt>
                <c:pt idx="18">
                  <c:v>2.941176470588235</c:v>
                </c:pt>
                <c:pt idx="19">
                  <c:v>0.0</c:v>
                </c:pt>
              </c:numCache>
            </c:numRef>
          </c:val>
        </c:ser>
        <c:ser>
          <c:idx val="4"/>
          <c:order val="4"/>
          <c:tx>
            <c:strRef>
              <c:f>'Graph -Part 1'!$A$54</c:f>
              <c:strCache>
                <c:ptCount val="1"/>
                <c:pt idx="0">
                  <c:v>N/A</c:v>
                </c:pt>
              </c:strCache>
            </c:strRef>
          </c:tx>
          <c:invertIfNegative val="0"/>
          <c:cat>
            <c:strRef>
              <c:f>'Graph -Part 1'!$B$48:$U$48</c:f>
              <c:strCache>
                <c:ptCount val="20"/>
                <c:pt idx="0">
                  <c:v>Bhutanese EIA legislation is in harmony with international requirements and best practice. - Please Choose One</c:v>
                </c:pt>
                <c:pt idx="1">
                  <c:v>Scoping of projects in Bhutan is done adequately. - Please Choose One</c:v>
                </c:pt>
                <c:pt idx="2">
                  <c:v>The EIA system is transparent. - Please Choose One</c:v>
                </c:pt>
                <c:pt idx="3">
                  <c:v>EIA and related documents are easily accessible (Accessible either through regulators or the project developers). - Please Choose One</c:v>
                </c:pt>
                <c:pt idx="4">
                  <c:v>Enforcement of EIA Monitoring and Compliance is done appropriately. - Please Choose One</c:v>
                </c:pt>
                <c:pt idx="5">
                  <c:v>EIA leads to informed decision making (effectiveness). - Please Choose One</c:v>
                </c:pt>
                <c:pt idx="6">
                  <c:v>Bhutan has adequate capacity to conduct EIAs (including Consultants). - Please Choose One</c:v>
                </c:pt>
                <c:pt idx="7">
                  <c:v>Sufficient capacity and independence exists within the decision making authority (Competent Authorities who approves the projects). - Please Choose One</c:v>
                </c:pt>
                <c:pt idx="8">
                  <c:v>Screening of projects is carried out to determine the level of EIA required and satisfactory requirements exists for scope and content of EIA investigation and documentation. - Please Choose One</c:v>
                </c:pt>
                <c:pt idx="9">
                  <c:v>EIA addresses all stages of project environmental management from pre-construction to operation. - Please Choose One</c:v>
                </c:pt>
                <c:pt idx="10">
                  <c:v>Meaningful public participation and information disclosure is carried out. - Please Choose One</c:v>
                </c:pt>
                <c:pt idx="11">
                  <c:v>The results of EIA commitments and appraisal conclusions are enforced and monitored. - Please Choose One</c:v>
                </c:pt>
                <c:pt idx="12">
                  <c:v>Mechanisms exists for the  assessment of complex projects, including the consideration of cumulative impacts. - Please Choose One</c:v>
                </c:pt>
                <c:pt idx="13">
                  <c:v>Environmental considerations are given priority right from project inception/planning. - Please Choose One</c:v>
                </c:pt>
                <c:pt idx="14">
                  <c:v>EIA often occurs too late in the process. - Please Choose One</c:v>
                </c:pt>
                <c:pt idx="15">
                  <c:v>Some level of Strategic Environment Assessment (SEA) exists. - Please Choose One</c:v>
                </c:pt>
                <c:pt idx="16">
                  <c:v>Limited capacity of EIA practitioners is considered to be a major constraint on the effectiveness of EIA. - Please Choose One</c:v>
                </c:pt>
                <c:pt idx="17">
                  <c:v>EIA reviewers have sufficient capacity. - Please Choose One</c:v>
                </c:pt>
                <c:pt idx="18">
                  <c:v>Compliance with EIA is often poor on the part of project proponents. - Please Choose One</c:v>
                </c:pt>
                <c:pt idx="19">
                  <c:v>Public Participation is integrated well into the EIA process. - Please Choose One</c:v>
                </c:pt>
              </c:strCache>
            </c:strRef>
          </c:cat>
          <c:val>
            <c:numRef>
              <c:f>'Graph -Part 1'!$B$54:$U$54</c:f>
              <c:numCache>
                <c:formatCode>0.00</c:formatCode>
                <c:ptCount val="20"/>
                <c:pt idx="0">
                  <c:v>0.0</c:v>
                </c:pt>
                <c:pt idx="1">
                  <c:v>2.941176470588235</c:v>
                </c:pt>
                <c:pt idx="2">
                  <c:v>6.060606060606061</c:v>
                </c:pt>
                <c:pt idx="3">
                  <c:v>2.941176470588235</c:v>
                </c:pt>
                <c:pt idx="4">
                  <c:v>0.0</c:v>
                </c:pt>
                <c:pt idx="5">
                  <c:v>0.0</c:v>
                </c:pt>
                <c:pt idx="6">
                  <c:v>2.941176470588235</c:v>
                </c:pt>
                <c:pt idx="7">
                  <c:v>5.882352941176467</c:v>
                </c:pt>
                <c:pt idx="8">
                  <c:v>2.941176470588235</c:v>
                </c:pt>
                <c:pt idx="9">
                  <c:v>0.0</c:v>
                </c:pt>
                <c:pt idx="10">
                  <c:v>2.941176470588235</c:v>
                </c:pt>
                <c:pt idx="11">
                  <c:v>0.0</c:v>
                </c:pt>
                <c:pt idx="12">
                  <c:v>5.882352941176467</c:v>
                </c:pt>
                <c:pt idx="13">
                  <c:v>0.0</c:v>
                </c:pt>
                <c:pt idx="14">
                  <c:v>3.125</c:v>
                </c:pt>
                <c:pt idx="15">
                  <c:v>0.0</c:v>
                </c:pt>
                <c:pt idx="16">
                  <c:v>0.0</c:v>
                </c:pt>
                <c:pt idx="17">
                  <c:v>5.882352941176467</c:v>
                </c:pt>
                <c:pt idx="18">
                  <c:v>0.0</c:v>
                </c:pt>
                <c:pt idx="19">
                  <c:v>0.0</c:v>
                </c:pt>
              </c:numCache>
            </c:numRef>
          </c:val>
        </c:ser>
        <c:dLbls>
          <c:showLegendKey val="0"/>
          <c:showVal val="0"/>
          <c:showCatName val="0"/>
          <c:showSerName val="0"/>
          <c:showPercent val="0"/>
          <c:showBubbleSize val="0"/>
        </c:dLbls>
        <c:gapWidth val="150"/>
        <c:axId val="2123057304"/>
        <c:axId val="2123060488"/>
      </c:barChart>
      <c:catAx>
        <c:axId val="2123057304"/>
        <c:scaling>
          <c:orientation val="minMax"/>
        </c:scaling>
        <c:delete val="0"/>
        <c:axPos val="l"/>
        <c:numFmt formatCode="General" sourceLinked="1"/>
        <c:majorTickMark val="none"/>
        <c:minorTickMark val="none"/>
        <c:tickLblPos val="nextTo"/>
        <c:txPr>
          <a:bodyPr/>
          <a:lstStyle/>
          <a:p>
            <a:pPr>
              <a:defRPr sz="800">
                <a:latin typeface="Times"/>
                <a:cs typeface="Times"/>
              </a:defRPr>
            </a:pPr>
            <a:endParaRPr lang="en-US"/>
          </a:p>
        </c:txPr>
        <c:crossAx val="2123060488"/>
        <c:crosses val="autoZero"/>
        <c:auto val="1"/>
        <c:lblAlgn val="ctr"/>
        <c:lblOffset val="100"/>
        <c:noMultiLvlLbl val="0"/>
      </c:catAx>
      <c:valAx>
        <c:axId val="2123060488"/>
        <c:scaling>
          <c:orientation val="minMax"/>
        </c:scaling>
        <c:delete val="0"/>
        <c:axPos val="b"/>
        <c:majorGridlines/>
        <c:title>
          <c:tx>
            <c:rich>
              <a:bodyPr/>
              <a:lstStyle/>
              <a:p>
                <a:pPr>
                  <a:defRPr sz="900">
                    <a:latin typeface="Times"/>
                    <a:cs typeface="Times"/>
                  </a:defRPr>
                </a:pPr>
                <a:r>
                  <a:rPr lang="en-US" sz="900">
                    <a:latin typeface="Times"/>
                    <a:cs typeface="Times"/>
                  </a:rPr>
                  <a:t>(In Percentage</a:t>
                </a:r>
                <a:r>
                  <a:rPr lang="en-US" sz="900" baseline="0">
                    <a:latin typeface="Times"/>
                    <a:cs typeface="Times"/>
                  </a:rPr>
                  <a:t> (%)</a:t>
                </a:r>
                <a:r>
                  <a:rPr lang="en-US" sz="900">
                    <a:latin typeface="Times"/>
                    <a:cs typeface="Times"/>
                  </a:rPr>
                  <a:t>)</a:t>
                </a:r>
              </a:p>
            </c:rich>
          </c:tx>
          <c:layout/>
          <c:overlay val="0"/>
        </c:title>
        <c:numFmt formatCode="0.00" sourceLinked="1"/>
        <c:majorTickMark val="out"/>
        <c:minorTickMark val="none"/>
        <c:tickLblPos val="nextTo"/>
        <c:txPr>
          <a:bodyPr/>
          <a:lstStyle/>
          <a:p>
            <a:pPr>
              <a:defRPr sz="800">
                <a:latin typeface="Times"/>
                <a:cs typeface="Times"/>
              </a:defRPr>
            </a:pPr>
            <a:endParaRPr lang="en-US"/>
          </a:p>
        </c:txPr>
        <c:crossAx val="2123057304"/>
        <c:crosses val="autoZero"/>
        <c:crossBetween val="between"/>
        <c:majorUnit val="20.0"/>
      </c:valAx>
    </c:plotArea>
    <c:legend>
      <c:legendPos val="r"/>
      <c:layout/>
      <c:overlay val="0"/>
      <c:txPr>
        <a:bodyPr/>
        <a:lstStyle/>
        <a:p>
          <a:pPr>
            <a:defRPr sz="800">
              <a:latin typeface="Times"/>
              <a:cs typeface="Times"/>
            </a:defRPr>
          </a:pPr>
          <a:endParaRPr lang="en-US"/>
        </a:p>
      </c:txPr>
    </c:legend>
    <c:plotVisOnly val="0"/>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invertIfNegative val="0"/>
          <c:cat>
            <c:strRef>
              <c:f>Improvements!$B$6:$B$13</c:f>
              <c:strCache>
                <c:ptCount val="8"/>
                <c:pt idx="0">
                  <c:v>EIA Approval</c:v>
                </c:pt>
                <c:pt idx="1">
                  <c:v>Public Participation and Disclosure</c:v>
                </c:pt>
                <c:pt idx="2">
                  <c:v>Auditing</c:v>
                </c:pt>
                <c:pt idx="3">
                  <c:v>Monitoring</c:v>
                </c:pt>
                <c:pt idx="4">
                  <c:v>EIA Reporting</c:v>
                </c:pt>
                <c:pt idx="5">
                  <c:v>Impact Prediction</c:v>
                </c:pt>
                <c:pt idx="6">
                  <c:v>Scoping</c:v>
                </c:pt>
                <c:pt idx="7">
                  <c:v>Screening</c:v>
                </c:pt>
              </c:strCache>
            </c:strRef>
          </c:cat>
          <c:val>
            <c:numRef>
              <c:f>Improvements!$C$6:$C$13</c:f>
              <c:numCache>
                <c:formatCode>General</c:formatCode>
                <c:ptCount val="8"/>
                <c:pt idx="0">
                  <c:v>12.0</c:v>
                </c:pt>
                <c:pt idx="1">
                  <c:v>15.0</c:v>
                </c:pt>
                <c:pt idx="2">
                  <c:v>14.0</c:v>
                </c:pt>
                <c:pt idx="3">
                  <c:v>24.0</c:v>
                </c:pt>
                <c:pt idx="4">
                  <c:v>6.0</c:v>
                </c:pt>
                <c:pt idx="5">
                  <c:v>11.0</c:v>
                </c:pt>
                <c:pt idx="6">
                  <c:v>6.0</c:v>
                </c:pt>
                <c:pt idx="7">
                  <c:v>9.0</c:v>
                </c:pt>
              </c:numCache>
            </c:numRef>
          </c:val>
        </c:ser>
        <c:dLbls>
          <c:showLegendKey val="0"/>
          <c:showVal val="0"/>
          <c:showCatName val="0"/>
          <c:showSerName val="0"/>
          <c:showPercent val="0"/>
          <c:showBubbleSize val="0"/>
        </c:dLbls>
        <c:gapWidth val="150"/>
        <c:axId val="2128828456"/>
        <c:axId val="2128831464"/>
      </c:barChart>
      <c:catAx>
        <c:axId val="2128828456"/>
        <c:scaling>
          <c:orientation val="minMax"/>
        </c:scaling>
        <c:delete val="0"/>
        <c:axPos val="l"/>
        <c:numFmt formatCode="General" sourceLinked="0"/>
        <c:majorTickMark val="out"/>
        <c:minorTickMark val="none"/>
        <c:tickLblPos val="nextTo"/>
        <c:txPr>
          <a:bodyPr/>
          <a:lstStyle/>
          <a:p>
            <a:pPr>
              <a:defRPr>
                <a:latin typeface="Candara"/>
                <a:cs typeface="Candara"/>
              </a:defRPr>
            </a:pPr>
            <a:endParaRPr lang="en-US"/>
          </a:p>
        </c:txPr>
        <c:crossAx val="2128831464"/>
        <c:crosses val="autoZero"/>
        <c:auto val="1"/>
        <c:lblAlgn val="ctr"/>
        <c:lblOffset val="100"/>
        <c:noMultiLvlLbl val="0"/>
      </c:catAx>
      <c:valAx>
        <c:axId val="2128831464"/>
        <c:scaling>
          <c:orientation val="minMax"/>
        </c:scaling>
        <c:delete val="0"/>
        <c:axPos val="b"/>
        <c:majorGridlines/>
        <c:numFmt formatCode="General" sourceLinked="1"/>
        <c:majorTickMark val="out"/>
        <c:minorTickMark val="none"/>
        <c:tickLblPos val="nextTo"/>
        <c:txPr>
          <a:bodyPr/>
          <a:lstStyle/>
          <a:p>
            <a:pPr>
              <a:defRPr>
                <a:latin typeface="Candara"/>
                <a:cs typeface="Candara"/>
              </a:defRPr>
            </a:pPr>
            <a:endParaRPr lang="en-US"/>
          </a:p>
        </c:txPr>
        <c:crossAx val="212882845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DB7536-ED21-41DF-8CCC-A3EAD0C29777}" type="slidenum">
              <a:rPr lang="en-AU" smtClean="0"/>
              <a:pPr/>
              <a:t>‹#›</a:t>
            </a:fld>
            <a:endParaRPr lang="en-AU"/>
          </a:p>
        </p:txBody>
      </p:sp>
    </p:spTree>
    <p:extLst>
      <p:ext uri="{BB962C8B-B14F-4D97-AF65-F5344CB8AC3E}">
        <p14:creationId xmlns:p14="http://schemas.microsoft.com/office/powerpoint/2010/main" val="235284188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B9848-E704-4B06-A5FB-2F6AF3C5D9FC}" type="slidenum">
              <a:rPr lang="en-AU" smtClean="0"/>
              <a:pPr/>
              <a:t>‹#›</a:t>
            </a:fld>
            <a:endParaRPr lang="en-AU"/>
          </a:p>
        </p:txBody>
      </p:sp>
    </p:spTree>
    <p:extLst>
      <p:ext uri="{BB962C8B-B14F-4D97-AF65-F5344CB8AC3E}">
        <p14:creationId xmlns:p14="http://schemas.microsoft.com/office/powerpoint/2010/main" val="400436711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BAB9848-E704-4B06-A5FB-2F6AF3C5D9FC}" type="slidenum">
              <a:rPr lang="en-AU" smtClean="0"/>
              <a:pPr/>
              <a:t>1</a:t>
            </a:fld>
            <a:endParaRPr lang="en-AU"/>
          </a:p>
        </p:txBody>
      </p:sp>
      <p:sp>
        <p:nvSpPr>
          <p:cNvPr id="5" name="Date Placeholder 4"/>
          <p:cNvSpPr>
            <a:spLocks noGrp="1"/>
          </p:cNvSpPr>
          <p:nvPr>
            <p:ph type="dt" idx="11"/>
          </p:nvPr>
        </p:nvSpPr>
        <p:spPr/>
        <p:txBody>
          <a:bodyPr/>
          <a:lstStyle/>
          <a:p>
            <a:endParaRPr lang="en-AU"/>
          </a:p>
        </p:txBody>
      </p:sp>
    </p:spTree>
    <p:extLst>
      <p:ext uri="{BB962C8B-B14F-4D97-AF65-F5344CB8AC3E}">
        <p14:creationId xmlns:p14="http://schemas.microsoft.com/office/powerpoint/2010/main" val="2793981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The literature portrays various studies carried out on EIA. Different studies have adopted different approaches to examine EIA and have been generally conducted in order to identifying gaps, strengths, weaknesses and opportunities for improvement in different EIA stages. </a:t>
            </a:r>
            <a:endParaRPr lang="en-US" dirty="0" smtClean="0"/>
          </a:p>
          <a:p>
            <a:endParaRPr lang="en-US" dirty="0"/>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DBAB9848-E704-4B06-A5FB-2F6AF3C5D9FC}" type="slidenum">
              <a:rPr lang="en-AU" smtClean="0"/>
              <a:pPr/>
              <a:t>8</a:t>
            </a:fld>
            <a:endParaRPr lang="en-AU"/>
          </a:p>
        </p:txBody>
      </p:sp>
    </p:spTree>
    <p:extLst>
      <p:ext uri="{BB962C8B-B14F-4D97-AF65-F5344CB8AC3E}">
        <p14:creationId xmlns:p14="http://schemas.microsoft.com/office/powerpoint/2010/main" val="395685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DBAB9848-E704-4B06-A5FB-2F6AF3C5D9FC}" type="slidenum">
              <a:rPr lang="en-AU" smtClean="0"/>
              <a:pPr/>
              <a:t>9</a:t>
            </a:fld>
            <a:endParaRPr lang="en-AU"/>
          </a:p>
        </p:txBody>
      </p:sp>
    </p:spTree>
    <p:extLst>
      <p:ext uri="{BB962C8B-B14F-4D97-AF65-F5344CB8AC3E}">
        <p14:creationId xmlns:p14="http://schemas.microsoft.com/office/powerpoint/2010/main" val="1470864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0ED1FE4-BD62-46D7-87F3-BC30D71ABCE7}" type="slidenum">
              <a:rPr lang="en-AU" smtClean="0"/>
              <a:pPr/>
              <a:t>‹#›</a:t>
            </a:fld>
            <a:endParaRPr lang="en-AU"/>
          </a:p>
        </p:txBody>
      </p:sp>
    </p:spTree>
    <p:extLst>
      <p:ext uri="{BB962C8B-B14F-4D97-AF65-F5344CB8AC3E}">
        <p14:creationId xmlns:p14="http://schemas.microsoft.com/office/powerpoint/2010/main" val="3434825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0ED1FE4-BD62-46D7-87F3-BC30D71ABCE7}" type="slidenum">
              <a:rPr lang="en-AU" smtClean="0"/>
              <a:pPr/>
              <a:t>‹#›</a:t>
            </a:fld>
            <a:endParaRPr lang="en-AU"/>
          </a:p>
        </p:txBody>
      </p:sp>
    </p:spTree>
    <p:extLst>
      <p:ext uri="{BB962C8B-B14F-4D97-AF65-F5344CB8AC3E}">
        <p14:creationId xmlns:p14="http://schemas.microsoft.com/office/powerpoint/2010/main" val="205901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0ED1FE4-BD62-46D7-87F3-BC30D71ABCE7}" type="slidenum">
              <a:rPr lang="en-AU" smtClean="0"/>
              <a:pPr/>
              <a:t>‹#›</a:t>
            </a:fld>
            <a:endParaRPr lang="en-AU"/>
          </a:p>
        </p:txBody>
      </p:sp>
    </p:spTree>
    <p:extLst>
      <p:ext uri="{BB962C8B-B14F-4D97-AF65-F5344CB8AC3E}">
        <p14:creationId xmlns:p14="http://schemas.microsoft.com/office/powerpoint/2010/main" val="120376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0ED1FE4-BD62-46D7-87F3-BC30D71ABCE7}" type="slidenum">
              <a:rPr lang="en-AU" smtClean="0"/>
              <a:pPr/>
              <a:t>‹#›</a:t>
            </a:fld>
            <a:endParaRPr lang="en-AU"/>
          </a:p>
        </p:txBody>
      </p:sp>
    </p:spTree>
    <p:extLst>
      <p:ext uri="{BB962C8B-B14F-4D97-AF65-F5344CB8AC3E}">
        <p14:creationId xmlns:p14="http://schemas.microsoft.com/office/powerpoint/2010/main" val="233661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0ED1FE4-BD62-46D7-87F3-BC30D71ABCE7}" type="slidenum">
              <a:rPr lang="en-AU" smtClean="0"/>
              <a:pPr/>
              <a:t>‹#›</a:t>
            </a:fld>
            <a:endParaRPr lang="en-AU"/>
          </a:p>
        </p:txBody>
      </p:sp>
    </p:spTree>
    <p:extLst>
      <p:ext uri="{BB962C8B-B14F-4D97-AF65-F5344CB8AC3E}">
        <p14:creationId xmlns:p14="http://schemas.microsoft.com/office/powerpoint/2010/main" val="190216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0ED1FE4-BD62-46D7-87F3-BC30D71ABCE7}" type="slidenum">
              <a:rPr lang="en-AU" smtClean="0"/>
              <a:pPr/>
              <a:t>‹#›</a:t>
            </a:fld>
            <a:endParaRPr lang="en-AU"/>
          </a:p>
        </p:txBody>
      </p:sp>
    </p:spTree>
    <p:extLst>
      <p:ext uri="{BB962C8B-B14F-4D97-AF65-F5344CB8AC3E}">
        <p14:creationId xmlns:p14="http://schemas.microsoft.com/office/powerpoint/2010/main" val="67771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0ED1FE4-BD62-46D7-87F3-BC30D71ABCE7}" type="slidenum">
              <a:rPr lang="en-AU" smtClean="0"/>
              <a:pPr/>
              <a:t>‹#›</a:t>
            </a:fld>
            <a:endParaRPr lang="en-AU"/>
          </a:p>
        </p:txBody>
      </p:sp>
    </p:spTree>
    <p:extLst>
      <p:ext uri="{BB962C8B-B14F-4D97-AF65-F5344CB8AC3E}">
        <p14:creationId xmlns:p14="http://schemas.microsoft.com/office/powerpoint/2010/main" val="3249317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0ED1FE4-BD62-46D7-87F3-BC30D71ABCE7}" type="slidenum">
              <a:rPr lang="en-AU" smtClean="0"/>
              <a:pPr/>
              <a:t>‹#›</a:t>
            </a:fld>
            <a:endParaRPr lang="en-AU"/>
          </a:p>
        </p:txBody>
      </p:sp>
    </p:spTree>
    <p:extLst>
      <p:ext uri="{BB962C8B-B14F-4D97-AF65-F5344CB8AC3E}">
        <p14:creationId xmlns:p14="http://schemas.microsoft.com/office/powerpoint/2010/main" val="2523003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0ED1FE4-BD62-46D7-87F3-BC30D71ABCE7}" type="slidenum">
              <a:rPr lang="en-AU" smtClean="0"/>
              <a:pPr/>
              <a:t>‹#›</a:t>
            </a:fld>
            <a:endParaRPr lang="en-AU"/>
          </a:p>
        </p:txBody>
      </p:sp>
    </p:spTree>
    <p:extLst>
      <p:ext uri="{BB962C8B-B14F-4D97-AF65-F5344CB8AC3E}">
        <p14:creationId xmlns:p14="http://schemas.microsoft.com/office/powerpoint/2010/main" val="3883182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0ED1FE4-BD62-46D7-87F3-BC30D71ABCE7}" type="slidenum">
              <a:rPr lang="en-AU" smtClean="0"/>
              <a:pPr/>
              <a:t>‹#›</a:t>
            </a:fld>
            <a:endParaRPr lang="en-AU"/>
          </a:p>
        </p:txBody>
      </p:sp>
    </p:spTree>
    <p:extLst>
      <p:ext uri="{BB962C8B-B14F-4D97-AF65-F5344CB8AC3E}">
        <p14:creationId xmlns:p14="http://schemas.microsoft.com/office/powerpoint/2010/main" val="413980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0ED1FE4-BD62-46D7-87F3-BC30D71ABCE7}" type="slidenum">
              <a:rPr lang="en-AU" smtClean="0"/>
              <a:pPr/>
              <a:t>‹#›</a:t>
            </a:fld>
            <a:endParaRPr lang="en-AU"/>
          </a:p>
        </p:txBody>
      </p:sp>
    </p:spTree>
    <p:extLst>
      <p:ext uri="{BB962C8B-B14F-4D97-AF65-F5344CB8AC3E}">
        <p14:creationId xmlns:p14="http://schemas.microsoft.com/office/powerpoint/2010/main" val="1728732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D1FE4-BD62-46D7-87F3-BC30D71ABCE7}" type="slidenum">
              <a:rPr lang="en-AU" smtClean="0"/>
              <a:pPr/>
              <a:t>‹#›</a:t>
            </a:fld>
            <a:endParaRPr lang="en-AU"/>
          </a:p>
        </p:txBody>
      </p:sp>
    </p:spTree>
    <p:extLst>
      <p:ext uri="{BB962C8B-B14F-4D97-AF65-F5344CB8AC3E}">
        <p14:creationId xmlns:p14="http://schemas.microsoft.com/office/powerpoint/2010/main" val="30045688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ma.khel@gmail.com" TargetMode="External"/><Relationship Id="rId4" Type="http://schemas.openxmlformats.org/officeDocument/2006/relationships/image" Target="../media/image1.jpg"/><Relationship Id="rId5" Type="http://schemas.openxmlformats.org/officeDocument/2006/relationships/image" Target="../media/image2.jp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urveymonkey.com/r/EIA_Bhutan2016" TargetMode="Externa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chart" Target="../charts/char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 Id="rId3" Type="http://schemas.openxmlformats.org/officeDocument/2006/relationships/image" Target="../media/image5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nhc.gov.bt/wp-content/uploads/2011/04/Eleventh-Five-Year-Plan.pdf" TargetMode="External"/><Relationship Id="rId3" Type="http://schemas.openxmlformats.org/officeDocument/2006/relationships/hyperlink" Target="http://www.gnhc.gov.bt/wp-content/uploads/2011/04/07fyp.pd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 Id="rId3" Type="http://schemas.openxmlformats.org/officeDocument/2006/relationships/image" Target="../media/image6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gif"/></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image" Target="../media/image82.png"/><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png"/><Relationship Id="rId3" Type="http://schemas.openxmlformats.org/officeDocument/2006/relationships/image" Target="../media/image85.png"/></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0" y="0"/>
            <a:ext cx="9144000" cy="620688"/>
          </a:xfrm>
          <a:prstGeom prst="rect">
            <a:avLst/>
          </a:prstGeom>
          <a:solidFill>
            <a:schemeClr val="accent5">
              <a:lumMod val="60000"/>
              <a:lumOff val="40000"/>
            </a:schemeClr>
          </a:solidFill>
          <a:ln w="9525">
            <a:no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4" name="Rectangle 3"/>
          <p:cNvSpPr>
            <a:spLocks noChangeArrowheads="1"/>
          </p:cNvSpPr>
          <p:nvPr/>
        </p:nvSpPr>
        <p:spPr bwMode="auto">
          <a:xfrm>
            <a:off x="5004048" y="1530651"/>
            <a:ext cx="4139952" cy="5570757"/>
          </a:xfrm>
          <a:prstGeom prst="rect">
            <a:avLst/>
          </a:prstGeom>
          <a:noFill/>
          <a:ln w="9525">
            <a:noFill/>
            <a:miter lim="800000"/>
            <a:headEnd/>
            <a:tailEnd/>
          </a:ln>
        </p:spPr>
        <p:txBody>
          <a:bodyPr wrap="square" anchor="ctr">
            <a:spAutoFit/>
          </a:bodyPr>
          <a:lstStyle/>
          <a:p>
            <a:pPr algn="ctr"/>
            <a:r>
              <a:rPr lang="en-US" sz="2400" b="1" dirty="0" smtClean="0">
                <a:solidFill>
                  <a:schemeClr val="accent5">
                    <a:lumMod val="50000"/>
                  </a:schemeClr>
                </a:solidFill>
                <a:latin typeface="Candara"/>
                <a:cs typeface="Candara"/>
              </a:rPr>
              <a:t>Comparative study of Environmental Impact Assessment (EIA) in Bhutan with best practices elsewhere.</a:t>
            </a:r>
            <a:r>
              <a:rPr lang="en-US" sz="2400" dirty="0" smtClean="0">
                <a:solidFill>
                  <a:schemeClr val="accent5">
                    <a:lumMod val="50000"/>
                  </a:schemeClr>
                </a:solidFill>
                <a:latin typeface="Candara"/>
                <a:cs typeface="Candara"/>
              </a:rPr>
              <a:t> </a:t>
            </a:r>
            <a:endParaRPr lang="en-AU" sz="2400" b="1" dirty="0">
              <a:solidFill>
                <a:schemeClr val="accent5">
                  <a:lumMod val="50000"/>
                </a:schemeClr>
              </a:solidFill>
              <a:latin typeface="Candara"/>
              <a:cs typeface="Candara"/>
            </a:endParaRPr>
          </a:p>
          <a:p>
            <a:pPr algn="ctr"/>
            <a:endParaRPr lang="en-AU" sz="1400" dirty="0">
              <a:latin typeface="Zurich Cn BT" pitchFamily="34" charset="0"/>
              <a:cs typeface="ＭＳ Ｐゴシック"/>
            </a:endParaRPr>
          </a:p>
          <a:p>
            <a:pPr algn="ctr"/>
            <a:endParaRPr lang="en-US" sz="1600" b="1" i="1" dirty="0" smtClean="0">
              <a:latin typeface="Candara"/>
              <a:cs typeface="Candara"/>
            </a:endParaRPr>
          </a:p>
          <a:p>
            <a:pPr algn="ctr"/>
            <a:endParaRPr lang="en-AU" sz="1200" i="1" dirty="0">
              <a:latin typeface="Zurich Cn BT" pitchFamily="34" charset="0"/>
              <a:cs typeface="ＭＳ Ｐゴシック"/>
            </a:endParaRPr>
          </a:p>
          <a:p>
            <a:pPr algn="ctr"/>
            <a:r>
              <a:rPr lang="en-AU" b="1" i="1" dirty="0" smtClean="0">
                <a:solidFill>
                  <a:schemeClr val="accent5">
                    <a:lumMod val="75000"/>
                  </a:schemeClr>
                </a:solidFill>
                <a:latin typeface="Candara"/>
                <a:cs typeface="Candara"/>
              </a:rPr>
              <a:t>Pema Dorji</a:t>
            </a:r>
          </a:p>
          <a:p>
            <a:pPr algn="ctr"/>
            <a:r>
              <a:rPr lang="en-US" sz="1600" b="1" i="1" dirty="0" smtClean="0">
                <a:solidFill>
                  <a:schemeClr val="accent5">
                    <a:lumMod val="75000"/>
                  </a:schemeClr>
                </a:solidFill>
                <a:latin typeface="Candara"/>
                <a:cs typeface="Candara"/>
              </a:rPr>
              <a:t>Kholongchhu Hydro Energy </a:t>
            </a:r>
            <a:r>
              <a:rPr lang="en-US" sz="1600" b="1" i="1" dirty="0" smtClean="0">
                <a:solidFill>
                  <a:schemeClr val="accent5">
                    <a:lumMod val="75000"/>
                  </a:schemeClr>
                </a:solidFill>
                <a:latin typeface="Candara"/>
                <a:cs typeface="Candara"/>
              </a:rPr>
              <a:t>Ltd (KHEL)</a:t>
            </a:r>
            <a:endParaRPr lang="en-US" sz="1600" b="1" i="1" dirty="0" smtClean="0">
              <a:solidFill>
                <a:schemeClr val="accent5">
                  <a:lumMod val="75000"/>
                </a:schemeClr>
              </a:solidFill>
              <a:latin typeface="Candara"/>
              <a:cs typeface="Candara"/>
            </a:endParaRPr>
          </a:p>
          <a:p>
            <a:pPr algn="ctr"/>
            <a:r>
              <a:rPr lang="en-US" sz="1600" b="1" i="1" dirty="0" smtClean="0">
                <a:solidFill>
                  <a:schemeClr val="accent5">
                    <a:lumMod val="75000"/>
                  </a:schemeClr>
                </a:solidFill>
                <a:latin typeface="Candara"/>
                <a:cs typeface="Candara"/>
              </a:rPr>
              <a:t>Trashi Yangtse: Bhutan</a:t>
            </a:r>
          </a:p>
          <a:p>
            <a:pPr algn="ctr"/>
            <a:r>
              <a:rPr lang="en-US" sz="1600" b="1" i="1" dirty="0" smtClean="0">
                <a:solidFill>
                  <a:schemeClr val="accent5">
                    <a:lumMod val="75000"/>
                  </a:schemeClr>
                </a:solidFill>
                <a:latin typeface="Candara"/>
                <a:cs typeface="Candara"/>
              </a:rPr>
              <a:t>(</a:t>
            </a:r>
            <a:r>
              <a:rPr lang="en-US" sz="1600" b="1" i="1" dirty="0" smtClean="0">
                <a:solidFill>
                  <a:schemeClr val="accent5">
                    <a:lumMod val="75000"/>
                  </a:schemeClr>
                </a:solidFill>
                <a:latin typeface="Candara"/>
                <a:cs typeface="Candara"/>
                <a:hlinkClick r:id="rId3"/>
              </a:rPr>
              <a:t>pema.khel@gmail.com</a:t>
            </a:r>
            <a:r>
              <a:rPr lang="en-US" sz="1600" b="1" i="1" dirty="0" smtClean="0">
                <a:solidFill>
                  <a:schemeClr val="accent5">
                    <a:lumMod val="75000"/>
                  </a:schemeClr>
                </a:solidFill>
                <a:latin typeface="Candara"/>
                <a:cs typeface="Candara"/>
              </a:rPr>
              <a:t>) </a:t>
            </a:r>
            <a:endParaRPr lang="en-US" sz="1600" b="1" i="1" dirty="0" smtClean="0">
              <a:solidFill>
                <a:schemeClr val="accent5">
                  <a:lumMod val="75000"/>
                </a:schemeClr>
              </a:solidFill>
              <a:latin typeface="Candara"/>
              <a:cs typeface="Candara"/>
            </a:endParaRPr>
          </a:p>
          <a:p>
            <a:pPr algn="ctr"/>
            <a:endParaRPr lang="en-US" sz="1600" b="1" dirty="0" smtClean="0">
              <a:solidFill>
                <a:schemeClr val="accent5">
                  <a:lumMod val="75000"/>
                </a:schemeClr>
              </a:solidFill>
              <a:latin typeface="Candara"/>
              <a:cs typeface="Candara"/>
            </a:endParaRPr>
          </a:p>
          <a:p>
            <a:pPr algn="ctr"/>
            <a:r>
              <a:rPr lang="en-US" sz="1600" b="1" dirty="0" smtClean="0">
                <a:solidFill>
                  <a:schemeClr val="accent5">
                    <a:lumMod val="75000"/>
                  </a:schemeClr>
                </a:solidFill>
                <a:latin typeface="Candara"/>
                <a:cs typeface="Candara"/>
              </a:rPr>
              <a:t>_____________________________</a:t>
            </a:r>
          </a:p>
          <a:p>
            <a:pPr algn="ctr"/>
            <a:endParaRPr lang="en-US" sz="1600" b="1" dirty="0" smtClean="0">
              <a:solidFill>
                <a:schemeClr val="accent5">
                  <a:lumMod val="75000"/>
                </a:schemeClr>
              </a:solidFill>
              <a:latin typeface="Candara"/>
              <a:cs typeface="Candara"/>
            </a:endParaRPr>
          </a:p>
          <a:p>
            <a:pPr algn="ctr"/>
            <a:r>
              <a:rPr lang="en-US" sz="1600" b="1" i="1" dirty="0" smtClean="0">
                <a:solidFill>
                  <a:schemeClr val="accent5">
                    <a:lumMod val="75000"/>
                  </a:schemeClr>
                </a:solidFill>
                <a:latin typeface="Candara"/>
                <a:cs typeface="Candara"/>
              </a:rPr>
              <a:t>Master of Environmental Science (Water Management)</a:t>
            </a:r>
          </a:p>
          <a:p>
            <a:pPr algn="ctr"/>
            <a:r>
              <a:rPr lang="en-US" sz="1600" b="1" i="1" dirty="0" smtClean="0">
                <a:solidFill>
                  <a:schemeClr val="accent5">
                    <a:lumMod val="75000"/>
                  </a:schemeClr>
                </a:solidFill>
                <a:latin typeface="Candara"/>
                <a:cs typeface="Candara"/>
              </a:rPr>
              <a:t>University of South Australia, Adelaide (2015-16)</a:t>
            </a:r>
            <a:r>
              <a:rPr lang="en-US" sz="1600" b="1" i="1" dirty="0" smtClean="0">
                <a:solidFill>
                  <a:schemeClr val="accent5">
                    <a:lumMod val="75000"/>
                  </a:schemeClr>
                </a:solidFill>
                <a:latin typeface="Candara"/>
                <a:cs typeface="Candara"/>
              </a:rPr>
              <a:t> </a:t>
            </a:r>
            <a:endParaRPr lang="en-US" sz="1600" b="1" i="1" dirty="0" smtClean="0">
              <a:solidFill>
                <a:schemeClr val="accent5">
                  <a:lumMod val="75000"/>
                </a:schemeClr>
              </a:solidFill>
              <a:latin typeface="Candara"/>
              <a:cs typeface="Candara"/>
            </a:endParaRPr>
          </a:p>
          <a:p>
            <a:pPr algn="ctr"/>
            <a:r>
              <a:rPr lang="en-US" sz="1600" b="1" dirty="0" smtClean="0">
                <a:solidFill>
                  <a:schemeClr val="accent5">
                    <a:lumMod val="60000"/>
                    <a:lumOff val="40000"/>
                  </a:schemeClr>
                </a:solidFill>
                <a:latin typeface="Candara"/>
                <a:cs typeface="Candara"/>
              </a:rPr>
              <a:t> </a:t>
            </a:r>
            <a:endParaRPr lang="en-AU" sz="1200" dirty="0">
              <a:solidFill>
                <a:schemeClr val="accent5">
                  <a:lumMod val="60000"/>
                  <a:lumOff val="40000"/>
                </a:schemeClr>
              </a:solidFill>
              <a:latin typeface="Candara"/>
              <a:cs typeface="Candara"/>
            </a:endParaRPr>
          </a:p>
        </p:txBody>
      </p:sp>
      <p:sp>
        <p:nvSpPr>
          <p:cNvPr id="8" name="Rectangle 7"/>
          <p:cNvSpPr/>
          <p:nvPr/>
        </p:nvSpPr>
        <p:spPr>
          <a:xfrm>
            <a:off x="0" y="548680"/>
            <a:ext cx="91440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descr="Bhutan_Natur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 y="554732"/>
            <a:ext cx="4924900" cy="3168352"/>
          </a:xfrm>
          <a:prstGeom prst="rect">
            <a:avLst/>
          </a:prstGeom>
        </p:spPr>
      </p:pic>
      <p:pic>
        <p:nvPicPr>
          <p:cNvPr id="3" name="Picture 2" descr="30BhutanSelect3_35_DSC5971Braasc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12" y="3723084"/>
            <a:ext cx="4932040" cy="3162300"/>
          </a:xfrm>
          <a:prstGeom prst="rect">
            <a:avLst/>
          </a:prstGeom>
        </p:spPr>
      </p:pic>
      <p:pic>
        <p:nvPicPr>
          <p:cNvPr id="4" name="Picture 3" descr="Screen Shot 2017-08-10 at 12.26.32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6544" y="548680"/>
            <a:ext cx="4211960" cy="1008112"/>
          </a:xfrm>
          <a:prstGeom prst="rect">
            <a:avLst/>
          </a:prstGeom>
        </p:spPr>
      </p:pic>
    </p:spTree>
    <p:extLst>
      <p:ext uri="{BB962C8B-B14F-4D97-AF65-F5344CB8AC3E}">
        <p14:creationId xmlns:p14="http://schemas.microsoft.com/office/powerpoint/2010/main" val="18299949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Research Objectives</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
        <p:nvSpPr>
          <p:cNvPr id="5" name="Rectangle 2"/>
          <p:cNvSpPr txBox="1">
            <a:spLocks noChangeArrowheads="1"/>
          </p:cNvSpPr>
          <p:nvPr/>
        </p:nvSpPr>
        <p:spPr bwMode="auto">
          <a:xfrm>
            <a:off x="323528" y="1124744"/>
            <a:ext cx="6408712" cy="5040560"/>
          </a:xfrm>
          <a:prstGeom prst="rect">
            <a:avLst/>
          </a:prstGeom>
          <a:noFill/>
          <a:ln w="9525">
            <a:noFill/>
            <a:miter lim="800000"/>
            <a:headEnd/>
            <a:tailEnd/>
          </a:ln>
        </p:spPr>
        <p:txBody>
          <a:bodyPr/>
          <a:lstStyle/>
          <a:p>
            <a:pPr marL="249600" algn="just">
              <a:lnSpc>
                <a:spcPct val="90000"/>
              </a:lnSpc>
              <a:spcBef>
                <a:spcPct val="20000"/>
              </a:spcBef>
              <a:defRPr/>
            </a:pPr>
            <a:endParaRPr lang="en-AU" sz="2000" b="1" dirty="0">
              <a:solidFill>
                <a:schemeClr val="tx2"/>
              </a:solidFill>
              <a:latin typeface="Candara"/>
              <a:cs typeface="Candara"/>
            </a:endParaRPr>
          </a:p>
          <a:p>
            <a:pPr algn="just"/>
            <a:r>
              <a:rPr lang="en-US" sz="2400" b="1" dirty="0">
                <a:latin typeface="Candara"/>
                <a:cs typeface="Candara"/>
              </a:rPr>
              <a:t>A</a:t>
            </a:r>
            <a:r>
              <a:rPr lang="en-US" sz="2400" b="1" dirty="0" smtClean="0">
                <a:latin typeface="Candara"/>
                <a:cs typeface="Candara"/>
              </a:rPr>
              <a:t>ims: </a:t>
            </a:r>
            <a:r>
              <a:rPr lang="en-US" sz="2000" dirty="0">
                <a:latin typeface="Candara"/>
                <a:cs typeface="Candara"/>
              </a:rPr>
              <a:t> </a:t>
            </a:r>
            <a:endParaRPr lang="en-US" sz="2000" dirty="0" smtClean="0">
              <a:latin typeface="Candara"/>
              <a:cs typeface="Candara"/>
            </a:endParaRPr>
          </a:p>
          <a:p>
            <a:pPr lvl="0" algn="just"/>
            <a:endParaRPr lang="en-US" sz="2000" dirty="0">
              <a:latin typeface="Candara"/>
              <a:cs typeface="Candara"/>
            </a:endParaRPr>
          </a:p>
          <a:p>
            <a:pPr marL="514350" lvl="0" indent="-514350" algn="just">
              <a:buFont typeface="+mj-lt"/>
              <a:buAutoNum type="romanLcPeriod"/>
            </a:pPr>
            <a:r>
              <a:rPr lang="en-US" sz="2000" dirty="0" smtClean="0">
                <a:latin typeface="Candara"/>
                <a:cs typeface="Candara"/>
              </a:rPr>
              <a:t>To </a:t>
            </a:r>
            <a:r>
              <a:rPr lang="en-US" sz="2000" dirty="0">
                <a:latin typeface="Candara"/>
                <a:cs typeface="Candara"/>
              </a:rPr>
              <a:t>conduct a </a:t>
            </a:r>
            <a:r>
              <a:rPr lang="en-US" sz="2000" b="1" dirty="0">
                <a:latin typeface="Candara"/>
                <a:cs typeface="Candara"/>
              </a:rPr>
              <a:t>comparative study </a:t>
            </a:r>
            <a:r>
              <a:rPr lang="en-US" sz="2000" dirty="0">
                <a:latin typeface="Candara"/>
                <a:cs typeface="Candara"/>
              </a:rPr>
              <a:t>of EIA systems </a:t>
            </a:r>
            <a:r>
              <a:rPr lang="en-US" sz="2000" dirty="0" smtClean="0">
                <a:latin typeface="Candara"/>
                <a:cs typeface="Candara"/>
              </a:rPr>
              <a:t>- international </a:t>
            </a:r>
            <a:r>
              <a:rPr lang="en-US" sz="2000" dirty="0">
                <a:latin typeface="Candara"/>
                <a:cs typeface="Candara"/>
              </a:rPr>
              <a:t>best </a:t>
            </a:r>
            <a:r>
              <a:rPr lang="en-US" sz="2000" dirty="0" smtClean="0">
                <a:latin typeface="Candara"/>
                <a:cs typeface="Candara"/>
              </a:rPr>
              <a:t>practices. </a:t>
            </a:r>
          </a:p>
          <a:p>
            <a:pPr marL="514350" lvl="0" indent="-514350" algn="just">
              <a:buFont typeface="+mj-lt"/>
              <a:buAutoNum type="romanLcPeriod"/>
            </a:pPr>
            <a:endParaRPr lang="en-US" sz="2000" dirty="0">
              <a:latin typeface="Candara"/>
              <a:cs typeface="Candara"/>
            </a:endParaRPr>
          </a:p>
          <a:p>
            <a:pPr marL="514350" lvl="0" indent="-514350" algn="just">
              <a:buFont typeface="+mj-lt"/>
              <a:buAutoNum type="romanLcPeriod"/>
            </a:pPr>
            <a:r>
              <a:rPr lang="en-US" sz="2000" dirty="0">
                <a:latin typeface="Candara"/>
                <a:cs typeface="Candara"/>
              </a:rPr>
              <a:t>To analyze key </a:t>
            </a:r>
            <a:r>
              <a:rPr lang="en-US" sz="2000" b="1" dirty="0">
                <a:latin typeface="Candara"/>
                <a:cs typeface="Candara"/>
              </a:rPr>
              <a:t>similarities and differences, strengths and weaknesses</a:t>
            </a:r>
            <a:r>
              <a:rPr lang="en-US" sz="2000" dirty="0">
                <a:latin typeface="Candara"/>
                <a:cs typeface="Candara"/>
              </a:rPr>
              <a:t> in EIA approaches and </a:t>
            </a:r>
            <a:r>
              <a:rPr lang="en-US" sz="2000" dirty="0" smtClean="0">
                <a:latin typeface="Candara"/>
                <a:cs typeface="Candara"/>
              </a:rPr>
              <a:t>performance.</a:t>
            </a:r>
          </a:p>
          <a:p>
            <a:pPr marL="514350" lvl="0" indent="-514350" algn="just">
              <a:buFont typeface="+mj-lt"/>
              <a:buAutoNum type="romanLcPeriod"/>
            </a:pPr>
            <a:endParaRPr lang="en-US" sz="2000" dirty="0">
              <a:latin typeface="Candara"/>
              <a:cs typeface="Candara"/>
            </a:endParaRPr>
          </a:p>
          <a:p>
            <a:pPr marL="514350" lvl="0" indent="-514350" algn="just">
              <a:buFont typeface="+mj-lt"/>
              <a:buAutoNum type="romanLcPeriod"/>
            </a:pPr>
            <a:r>
              <a:rPr lang="en-US" sz="2000" dirty="0">
                <a:latin typeface="Candara"/>
                <a:cs typeface="Candara"/>
              </a:rPr>
              <a:t>To </a:t>
            </a:r>
            <a:r>
              <a:rPr lang="en-US" sz="2000" dirty="0" smtClean="0">
                <a:latin typeface="Candara"/>
                <a:cs typeface="Candara"/>
              </a:rPr>
              <a:t>assess the </a:t>
            </a:r>
            <a:r>
              <a:rPr lang="en-US" sz="2000" b="1" dirty="0" smtClean="0">
                <a:latin typeface="Candara"/>
                <a:cs typeface="Candara"/>
              </a:rPr>
              <a:t>views </a:t>
            </a:r>
            <a:r>
              <a:rPr lang="en-US" sz="2000" b="1" dirty="0">
                <a:latin typeface="Candara"/>
                <a:cs typeface="Candara"/>
              </a:rPr>
              <a:t>of EIA practitioners </a:t>
            </a:r>
            <a:r>
              <a:rPr lang="en-US" sz="2000" dirty="0" smtClean="0">
                <a:latin typeface="Candara"/>
                <a:cs typeface="Candara"/>
              </a:rPr>
              <a:t>- understand </a:t>
            </a:r>
            <a:r>
              <a:rPr lang="en-US" sz="2000" dirty="0">
                <a:latin typeface="Candara"/>
                <a:cs typeface="Candara"/>
              </a:rPr>
              <a:t>practical challenges and </a:t>
            </a:r>
            <a:r>
              <a:rPr lang="en-US" sz="2000" dirty="0" smtClean="0">
                <a:latin typeface="Candara"/>
                <a:cs typeface="Candara"/>
              </a:rPr>
              <a:t>and to identify aspects </a:t>
            </a:r>
            <a:r>
              <a:rPr lang="en-US" sz="2000" dirty="0">
                <a:latin typeface="Candara"/>
                <a:cs typeface="Candara"/>
              </a:rPr>
              <a:t>that function well. </a:t>
            </a:r>
          </a:p>
          <a:p>
            <a:pPr marL="514350" indent="-514350" algn="just">
              <a:buFont typeface="+mj-lt"/>
              <a:buAutoNum type="romanLcPeriod"/>
            </a:pPr>
            <a:endParaRPr lang="en-US" sz="2000" dirty="0">
              <a:latin typeface="Candara"/>
              <a:cs typeface="Candara"/>
            </a:endParaRPr>
          </a:p>
          <a:p>
            <a:pPr marL="514350" lvl="0" indent="-514350" algn="just">
              <a:buFont typeface="+mj-lt"/>
              <a:buAutoNum type="romanLcPeriod"/>
            </a:pPr>
            <a:r>
              <a:rPr lang="en-US" sz="2000" dirty="0">
                <a:latin typeface="Candara"/>
                <a:cs typeface="Candara"/>
              </a:rPr>
              <a:t>To </a:t>
            </a:r>
            <a:r>
              <a:rPr lang="en-US" sz="2000" b="1" dirty="0">
                <a:latin typeface="Candara"/>
                <a:cs typeface="Candara"/>
              </a:rPr>
              <a:t>articulate recommendations </a:t>
            </a:r>
            <a:r>
              <a:rPr lang="en-US" sz="2000" dirty="0">
                <a:latin typeface="Candara"/>
                <a:cs typeface="Candara"/>
              </a:rPr>
              <a:t>for improvement in EIA </a:t>
            </a:r>
            <a:r>
              <a:rPr lang="en-US" sz="2000" dirty="0" smtClean="0">
                <a:latin typeface="Candara"/>
                <a:cs typeface="Candara"/>
              </a:rPr>
              <a:t>process and guideline documents. </a:t>
            </a:r>
          </a:p>
          <a:p>
            <a:pPr marL="514350" lvl="0" indent="-514350" algn="just">
              <a:buFont typeface="+mj-lt"/>
              <a:buAutoNum type="romanLcPeriod"/>
            </a:pPr>
            <a:endParaRPr lang="en-US" sz="2000" dirty="0" smtClean="0">
              <a:latin typeface="Candara"/>
              <a:cs typeface="Candara"/>
            </a:endParaRPr>
          </a:p>
          <a:p>
            <a:pPr algn="just"/>
            <a:endParaRPr lang="en-US" sz="2000" dirty="0">
              <a:latin typeface="Candara"/>
              <a:cs typeface="Candara"/>
            </a:endParaRPr>
          </a:p>
        </p:txBody>
      </p:sp>
      <p:pic>
        <p:nvPicPr>
          <p:cNvPr id="2" name="Picture 1" descr="Screen Shot 2016-10-19 at 7.32.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2722488"/>
            <a:ext cx="2241550" cy="1498600"/>
          </a:xfrm>
          <a:prstGeom prst="rect">
            <a:avLst/>
          </a:prstGeom>
        </p:spPr>
      </p:pic>
    </p:spTree>
    <p:extLst>
      <p:ext uri="{BB962C8B-B14F-4D97-AF65-F5344CB8AC3E}">
        <p14:creationId xmlns:p14="http://schemas.microsoft.com/office/powerpoint/2010/main" val="42696626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Expected Outcomes</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
        <p:nvSpPr>
          <p:cNvPr id="5" name="Rectangle 2"/>
          <p:cNvSpPr txBox="1">
            <a:spLocks noChangeArrowheads="1"/>
          </p:cNvSpPr>
          <p:nvPr/>
        </p:nvSpPr>
        <p:spPr bwMode="auto">
          <a:xfrm>
            <a:off x="251520" y="1196752"/>
            <a:ext cx="5400600" cy="5400600"/>
          </a:xfrm>
          <a:prstGeom prst="rect">
            <a:avLst/>
          </a:prstGeom>
          <a:noFill/>
          <a:ln w="9525">
            <a:noFill/>
            <a:miter lim="800000"/>
            <a:headEnd/>
            <a:tailEnd/>
          </a:ln>
        </p:spPr>
        <p:txBody>
          <a:bodyPr/>
          <a:lstStyle/>
          <a:p>
            <a:pPr algn="just"/>
            <a:r>
              <a:rPr lang="en-US" sz="2000" dirty="0">
                <a:latin typeface="Candara"/>
                <a:cs typeface="Candara"/>
              </a:rPr>
              <a:t> </a:t>
            </a:r>
          </a:p>
          <a:p>
            <a:pPr marL="400050" lvl="0" indent="-400050" algn="just">
              <a:buFont typeface="+mj-lt"/>
              <a:buAutoNum type="romanLcPeriod"/>
            </a:pPr>
            <a:r>
              <a:rPr lang="en-US" sz="2000" dirty="0">
                <a:latin typeface="Candara"/>
                <a:cs typeface="Candara"/>
              </a:rPr>
              <a:t>To </a:t>
            </a:r>
            <a:r>
              <a:rPr lang="en-US" sz="2000" b="1" dirty="0">
                <a:latin typeface="Candara"/>
                <a:cs typeface="Candara"/>
              </a:rPr>
              <a:t>identify link </a:t>
            </a:r>
            <a:r>
              <a:rPr lang="en-US" sz="2000" dirty="0">
                <a:latin typeface="Candara"/>
                <a:cs typeface="Candara"/>
              </a:rPr>
              <a:t>between policy implementation and practice. </a:t>
            </a:r>
          </a:p>
          <a:p>
            <a:pPr marL="400050" indent="-400050" algn="just">
              <a:buFont typeface="+mj-lt"/>
              <a:buAutoNum type="romanLcPeriod"/>
            </a:pPr>
            <a:endParaRPr lang="en-US" sz="2000" dirty="0">
              <a:latin typeface="Candara"/>
              <a:cs typeface="Candara"/>
            </a:endParaRPr>
          </a:p>
          <a:p>
            <a:pPr marL="400050" lvl="0" indent="-400050" algn="just">
              <a:buFont typeface="+mj-lt"/>
              <a:buAutoNum type="romanLcPeriod"/>
            </a:pPr>
            <a:r>
              <a:rPr lang="en-US" sz="2000" dirty="0">
                <a:latin typeface="Candara"/>
                <a:cs typeface="Candara"/>
              </a:rPr>
              <a:t>To </a:t>
            </a:r>
            <a:r>
              <a:rPr lang="en-US" sz="2000" b="1" dirty="0">
                <a:latin typeface="Candara"/>
                <a:cs typeface="Candara"/>
              </a:rPr>
              <a:t>identify areas of improvement </a:t>
            </a:r>
            <a:r>
              <a:rPr lang="en-US" sz="2000" dirty="0">
                <a:latin typeface="Candara"/>
                <a:cs typeface="Candara"/>
              </a:rPr>
              <a:t>in EIA structure and system in Bhutan in relation to international standards.</a:t>
            </a:r>
          </a:p>
          <a:p>
            <a:pPr marL="400050" indent="-400050" algn="just">
              <a:buFont typeface="+mj-lt"/>
              <a:buAutoNum type="romanLcPeriod"/>
            </a:pPr>
            <a:endParaRPr lang="en-US" sz="2000" dirty="0">
              <a:latin typeface="Candara"/>
              <a:cs typeface="Candara"/>
            </a:endParaRPr>
          </a:p>
          <a:p>
            <a:pPr marL="400050" lvl="0" indent="-400050" algn="just">
              <a:buFont typeface="+mj-lt"/>
              <a:buAutoNum type="romanLcPeriod"/>
            </a:pPr>
            <a:r>
              <a:rPr lang="en-US" sz="2000" dirty="0">
                <a:latin typeface="Candara"/>
                <a:cs typeface="Candara"/>
              </a:rPr>
              <a:t>To recognize aspects of EIA requiring </a:t>
            </a:r>
            <a:r>
              <a:rPr lang="en-US" sz="2000" b="1" dirty="0">
                <a:latin typeface="Candara"/>
                <a:cs typeface="Candara"/>
              </a:rPr>
              <a:t>amendments</a:t>
            </a:r>
            <a:r>
              <a:rPr lang="en-US" sz="2000" dirty="0">
                <a:latin typeface="Candara"/>
                <a:cs typeface="Candara"/>
              </a:rPr>
              <a:t> </a:t>
            </a:r>
            <a:r>
              <a:rPr lang="en-US" sz="2000" dirty="0" smtClean="0">
                <a:latin typeface="Candara"/>
                <a:cs typeface="Candara"/>
              </a:rPr>
              <a:t>to </a:t>
            </a:r>
            <a:r>
              <a:rPr lang="en-US" sz="2000" dirty="0">
                <a:latin typeface="Candara"/>
                <a:cs typeface="Candara"/>
              </a:rPr>
              <a:t>increase </a:t>
            </a:r>
            <a:r>
              <a:rPr lang="en-US" sz="2000" dirty="0" smtClean="0">
                <a:latin typeface="Candara"/>
                <a:cs typeface="Candara"/>
              </a:rPr>
              <a:t>its effectiveness and </a:t>
            </a:r>
            <a:r>
              <a:rPr lang="en-US" sz="2000" dirty="0">
                <a:latin typeface="Candara"/>
                <a:cs typeface="Candara"/>
              </a:rPr>
              <a:t>efficiency. </a:t>
            </a:r>
          </a:p>
          <a:p>
            <a:pPr marL="249600" algn="just">
              <a:lnSpc>
                <a:spcPct val="90000"/>
              </a:lnSpc>
              <a:spcBef>
                <a:spcPct val="20000"/>
              </a:spcBef>
              <a:defRPr/>
            </a:pPr>
            <a:endParaRPr lang="en-AU" sz="2000" b="1" dirty="0">
              <a:latin typeface="Candara"/>
              <a:cs typeface="Candara"/>
            </a:endParaRPr>
          </a:p>
          <a:p>
            <a:pPr marL="763950" indent="-514350" algn="just">
              <a:lnSpc>
                <a:spcPct val="90000"/>
              </a:lnSpc>
              <a:spcBef>
                <a:spcPct val="20000"/>
              </a:spcBef>
              <a:buFont typeface="+mj-lt"/>
              <a:buAutoNum type="romanLcPeriod"/>
              <a:defRPr/>
            </a:pPr>
            <a:endParaRPr lang="en-AU" sz="2000" dirty="0">
              <a:latin typeface="Candara"/>
              <a:cs typeface="Candara"/>
            </a:endParaRPr>
          </a:p>
        </p:txBody>
      </p:sp>
      <p:pic>
        <p:nvPicPr>
          <p:cNvPr id="2" name="Picture 1" descr="Screen Shot 2016-10-19 at 8.00.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1344" y="1700808"/>
            <a:ext cx="2950346" cy="2088232"/>
          </a:xfrm>
          <a:prstGeom prst="rect">
            <a:avLst/>
          </a:prstGeom>
        </p:spPr>
      </p:pic>
    </p:spTree>
    <p:extLst>
      <p:ext uri="{BB962C8B-B14F-4D97-AF65-F5344CB8AC3E}">
        <p14:creationId xmlns:p14="http://schemas.microsoft.com/office/powerpoint/2010/main" val="29810537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10-19 at 8.43.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4006984"/>
            <a:ext cx="2376264" cy="1510248"/>
          </a:xfrm>
          <a:prstGeom prst="rect">
            <a:avLst/>
          </a:prstGeom>
        </p:spPr>
      </p:pic>
      <p:sp>
        <p:nvSpPr>
          <p:cNvPr id="8"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pic>
        <p:nvPicPr>
          <p:cNvPr id="5" name="Picture 4" descr="Screen Shot 2016-10-20 at 5.16.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1737031"/>
            <a:ext cx="5328592" cy="2196025"/>
          </a:xfrm>
          <a:prstGeom prst="rect">
            <a:avLst/>
          </a:prstGeom>
        </p:spPr>
      </p:pic>
    </p:spTree>
    <p:extLst>
      <p:ext uri="{BB962C8B-B14F-4D97-AF65-F5344CB8AC3E}">
        <p14:creationId xmlns:p14="http://schemas.microsoft.com/office/powerpoint/2010/main" val="15395084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412776"/>
            <a:ext cx="5760640" cy="4896544"/>
          </a:xfrm>
          <a:prstGeom prst="rect">
            <a:avLst/>
          </a:prstGeom>
          <a:noFill/>
          <a:ln w="9525">
            <a:noFill/>
            <a:miter lim="800000"/>
            <a:headEnd/>
            <a:tailEnd/>
          </a:ln>
        </p:spPr>
        <p:txBody>
          <a:bodyPr/>
          <a:lstStyle/>
          <a:p>
            <a:pPr marL="592500" lvl="1" indent="-342900" algn="just">
              <a:lnSpc>
                <a:spcPct val="90000"/>
              </a:lnSpc>
              <a:spcBef>
                <a:spcPct val="20000"/>
              </a:spcBef>
              <a:buFont typeface="Arial"/>
              <a:buChar char="•"/>
              <a:defRPr/>
            </a:pPr>
            <a:r>
              <a:rPr lang="en-US" sz="2400" b="1" dirty="0">
                <a:latin typeface="Candara"/>
                <a:cs typeface="Candara"/>
              </a:rPr>
              <a:t>Mixed method approach </a:t>
            </a:r>
            <a:r>
              <a:rPr lang="en-US" sz="2400" dirty="0">
                <a:latin typeface="Candara"/>
                <a:cs typeface="Candara"/>
              </a:rPr>
              <a:t>- qualitative and quantitative designs were employed. </a:t>
            </a:r>
          </a:p>
          <a:p>
            <a:pPr marL="1049700" lvl="1" indent="-342900" algn="just">
              <a:lnSpc>
                <a:spcPct val="90000"/>
              </a:lnSpc>
              <a:spcBef>
                <a:spcPct val="20000"/>
              </a:spcBef>
              <a:buFont typeface="Arial"/>
              <a:buChar char="•"/>
              <a:defRPr/>
            </a:pPr>
            <a:r>
              <a:rPr lang="en-US" sz="2000" b="1" i="1" dirty="0">
                <a:latin typeface="Candara"/>
                <a:cs typeface="Candara"/>
              </a:rPr>
              <a:t>Qualitative</a:t>
            </a:r>
            <a:r>
              <a:rPr lang="en-US" sz="2000" dirty="0">
                <a:latin typeface="Candara"/>
                <a:cs typeface="Candara"/>
              </a:rPr>
              <a:t> aspect:  </a:t>
            </a:r>
            <a:r>
              <a:rPr lang="en-US" sz="2000" b="1" dirty="0">
                <a:latin typeface="Candara"/>
                <a:cs typeface="Candara"/>
              </a:rPr>
              <a:t>open ended </a:t>
            </a:r>
            <a:r>
              <a:rPr lang="en-US" sz="2000" b="1" dirty="0" smtClean="0">
                <a:latin typeface="Candara"/>
                <a:cs typeface="Candara"/>
              </a:rPr>
              <a:t>questions</a:t>
            </a:r>
            <a:r>
              <a:rPr lang="en-US" sz="2000" dirty="0" smtClean="0">
                <a:latin typeface="Candara"/>
                <a:cs typeface="Candara"/>
              </a:rPr>
              <a:t>; comparative </a:t>
            </a:r>
            <a:r>
              <a:rPr lang="en-US" sz="2000" dirty="0">
                <a:latin typeface="Candara"/>
                <a:cs typeface="Candara"/>
              </a:rPr>
              <a:t>review of EIA </a:t>
            </a:r>
            <a:r>
              <a:rPr lang="en-US" sz="2000" dirty="0" smtClean="0">
                <a:latin typeface="Candara"/>
                <a:cs typeface="Candara"/>
              </a:rPr>
              <a:t>documents;</a:t>
            </a:r>
            <a:endParaRPr lang="en-US" sz="2000" dirty="0">
              <a:latin typeface="Candara"/>
              <a:cs typeface="Candara"/>
            </a:endParaRPr>
          </a:p>
          <a:p>
            <a:pPr marL="1049700" lvl="1" indent="-342900" algn="just">
              <a:lnSpc>
                <a:spcPct val="90000"/>
              </a:lnSpc>
              <a:spcBef>
                <a:spcPct val="20000"/>
              </a:spcBef>
              <a:buFont typeface="Arial"/>
              <a:buChar char="•"/>
              <a:defRPr/>
            </a:pPr>
            <a:r>
              <a:rPr lang="en-US" sz="2000" b="1" i="1" dirty="0">
                <a:latin typeface="Candara"/>
                <a:cs typeface="Candara"/>
              </a:rPr>
              <a:t>Quantitative</a:t>
            </a:r>
            <a:r>
              <a:rPr lang="en-US" sz="2000" dirty="0">
                <a:latin typeface="Candara"/>
                <a:cs typeface="Candara"/>
              </a:rPr>
              <a:t> approach looked at an analysis and interpretation of data collected through </a:t>
            </a:r>
            <a:r>
              <a:rPr lang="en-US" sz="2000" b="1" dirty="0">
                <a:latin typeface="Candara"/>
                <a:cs typeface="Candara"/>
              </a:rPr>
              <a:t>online survey questionnaire</a:t>
            </a:r>
            <a:r>
              <a:rPr lang="en-US" sz="2000" dirty="0">
                <a:latin typeface="Candara"/>
                <a:cs typeface="Candara"/>
              </a:rPr>
              <a:t>.</a:t>
            </a:r>
          </a:p>
          <a:p>
            <a:pPr marL="706800" lvl="1" algn="just">
              <a:lnSpc>
                <a:spcPct val="90000"/>
              </a:lnSpc>
              <a:spcBef>
                <a:spcPct val="20000"/>
              </a:spcBef>
              <a:defRPr/>
            </a:pPr>
            <a:endParaRPr lang="en-US" sz="2400" dirty="0">
              <a:latin typeface="Candara"/>
              <a:cs typeface="Candara"/>
            </a:endParaRPr>
          </a:p>
          <a:p>
            <a:pPr marL="592500" indent="-342900" algn="just">
              <a:lnSpc>
                <a:spcPct val="90000"/>
              </a:lnSpc>
              <a:spcBef>
                <a:spcPct val="20000"/>
              </a:spcBef>
              <a:buFont typeface="Arial"/>
              <a:buChar char="•"/>
              <a:defRPr/>
            </a:pPr>
            <a:r>
              <a:rPr lang="en-US" sz="2000" dirty="0">
                <a:latin typeface="Candara"/>
                <a:cs typeface="Candara"/>
              </a:rPr>
              <a:t>Potentially capitalize on both traditions overcoming many shortcomings. </a:t>
            </a:r>
            <a:endParaRPr lang="en-US" sz="2000" dirty="0" smtClean="0">
              <a:latin typeface="Candara"/>
              <a:cs typeface="Candara"/>
            </a:endParaRPr>
          </a:p>
          <a:p>
            <a:pPr marL="592500" indent="-342900" algn="just">
              <a:lnSpc>
                <a:spcPct val="90000"/>
              </a:lnSpc>
              <a:spcBef>
                <a:spcPct val="20000"/>
              </a:spcBef>
              <a:buFont typeface="Arial"/>
              <a:buChar char="•"/>
              <a:defRPr/>
            </a:pPr>
            <a:endParaRPr lang="en-US" sz="2000" dirty="0" smtClean="0">
              <a:latin typeface="Candara"/>
              <a:cs typeface="Candara"/>
            </a:endParaRPr>
          </a:p>
          <a:p>
            <a:pPr marL="592500" indent="-342900" algn="just">
              <a:lnSpc>
                <a:spcPct val="90000"/>
              </a:lnSpc>
              <a:spcBef>
                <a:spcPct val="20000"/>
              </a:spcBef>
              <a:buFont typeface="Arial"/>
              <a:buChar char="•"/>
              <a:defRPr/>
            </a:pPr>
            <a:endParaRPr lang="en-US" sz="1200" dirty="0" smtClean="0">
              <a:latin typeface="Candara"/>
              <a:cs typeface="Candara"/>
            </a:endParaRPr>
          </a:p>
          <a:p>
            <a:pPr marL="592500" indent="-342900" algn="just">
              <a:lnSpc>
                <a:spcPct val="90000"/>
              </a:lnSpc>
              <a:spcBef>
                <a:spcPct val="20000"/>
              </a:spcBef>
              <a:buFont typeface="Arial"/>
              <a:buChar char="•"/>
              <a:defRPr/>
            </a:pPr>
            <a:endParaRPr lang="en-US" sz="1200" dirty="0" smtClean="0">
              <a:latin typeface="Candara"/>
              <a:cs typeface="Candara"/>
            </a:endParaRPr>
          </a:p>
          <a:p>
            <a:pPr marL="592500" indent="-342900">
              <a:lnSpc>
                <a:spcPct val="90000"/>
              </a:lnSpc>
              <a:spcBef>
                <a:spcPct val="20000"/>
              </a:spcBef>
              <a:buFont typeface="Arial"/>
              <a:buChar char="•"/>
              <a:defRPr/>
            </a:pPr>
            <a:endParaRPr lang="en-AU" sz="2400" b="1" dirty="0">
              <a:solidFill>
                <a:schemeClr val="tx2"/>
              </a:solidFill>
              <a:latin typeface="Candara"/>
              <a:cs typeface="Candara"/>
            </a:endParaRPr>
          </a:p>
          <a:p>
            <a:pPr marL="249600" algn="ctr">
              <a:lnSpc>
                <a:spcPct val="90000"/>
              </a:lnSpc>
              <a:spcBef>
                <a:spcPct val="20000"/>
              </a:spcBef>
              <a:tabLst>
                <a:tab pos="1344613" algn="l"/>
              </a:tabLst>
              <a:defRPr/>
            </a:pPr>
            <a:endParaRPr lang="en-AU" sz="2000" b="1" dirty="0">
              <a:latin typeface="Candara"/>
              <a:cs typeface="Candara"/>
            </a:endParaRPr>
          </a:p>
          <a:p>
            <a:pPr marL="249600" algn="ctr">
              <a:lnSpc>
                <a:spcPct val="90000"/>
              </a:lnSpc>
              <a:spcBef>
                <a:spcPct val="20000"/>
              </a:spcBef>
              <a:defRPr/>
            </a:pPr>
            <a:r>
              <a:rPr lang="en-AU" sz="2000" b="1" dirty="0">
                <a:latin typeface="Candara"/>
                <a:cs typeface="Candara"/>
              </a:rPr>
              <a:t>	</a:t>
            </a:r>
          </a:p>
          <a:p>
            <a:pPr marL="249600" algn="ctr">
              <a:lnSpc>
                <a:spcPct val="90000"/>
              </a:lnSpc>
              <a:spcBef>
                <a:spcPct val="20000"/>
              </a:spcBef>
              <a:defRPr/>
            </a:pPr>
            <a:endParaRPr lang="en-AU" sz="2000" b="1" dirty="0">
              <a:latin typeface="Candara"/>
              <a:cs typeface="Candara"/>
            </a:endParaRPr>
          </a:p>
          <a:p>
            <a:pPr marL="249600" algn="ctr">
              <a:lnSpc>
                <a:spcPct val="90000"/>
              </a:lnSpc>
              <a:spcBef>
                <a:spcPct val="20000"/>
              </a:spcBef>
              <a:defRPr/>
            </a:pPr>
            <a:endParaRPr lang="en-AU" sz="20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Research Methods</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pic>
        <p:nvPicPr>
          <p:cNvPr id="2" name="Picture 1" descr="Screen Shot 2016-10-19 at 8.05.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2204864"/>
            <a:ext cx="2870448" cy="3012846"/>
          </a:xfrm>
          <a:prstGeom prst="rect">
            <a:avLst/>
          </a:prstGeom>
        </p:spPr>
      </p:pic>
    </p:spTree>
    <p:extLst>
      <p:ext uri="{BB962C8B-B14F-4D97-AF65-F5344CB8AC3E}">
        <p14:creationId xmlns:p14="http://schemas.microsoft.com/office/powerpoint/2010/main" val="42288754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268760"/>
            <a:ext cx="5832648" cy="5040560"/>
          </a:xfrm>
          <a:prstGeom prst="rect">
            <a:avLst/>
          </a:prstGeom>
          <a:noFill/>
          <a:ln w="9525">
            <a:noFill/>
            <a:miter lim="800000"/>
            <a:headEnd/>
            <a:tailEnd/>
          </a:ln>
        </p:spPr>
        <p:txBody>
          <a:bodyPr/>
          <a:lstStyle/>
          <a:p>
            <a:pPr marL="628650" lvl="1" indent="-171450" algn="just">
              <a:buFont typeface="Arial"/>
              <a:buChar char="•"/>
            </a:pPr>
            <a:r>
              <a:rPr lang="en-US" sz="2400" dirty="0" smtClean="0">
                <a:latin typeface="Candara"/>
                <a:cs typeface="Candara"/>
              </a:rPr>
              <a:t>Online </a:t>
            </a:r>
            <a:r>
              <a:rPr lang="en-US" sz="2400" dirty="0">
                <a:latin typeface="Candara"/>
                <a:cs typeface="Candara"/>
              </a:rPr>
              <a:t>survey using questionnaire </a:t>
            </a:r>
            <a:r>
              <a:rPr lang="en-US" sz="2400" dirty="0" smtClean="0">
                <a:latin typeface="Candara"/>
                <a:cs typeface="Candara"/>
              </a:rPr>
              <a:t>for ‘</a:t>
            </a:r>
            <a:r>
              <a:rPr lang="en-US" sz="2400" b="1" dirty="0" smtClean="0">
                <a:latin typeface="Candara"/>
                <a:cs typeface="Candara"/>
              </a:rPr>
              <a:t>on </a:t>
            </a:r>
            <a:r>
              <a:rPr lang="en-US" sz="2400" b="1" dirty="0">
                <a:latin typeface="Candara"/>
                <a:cs typeface="Candara"/>
              </a:rPr>
              <a:t>the </a:t>
            </a:r>
            <a:r>
              <a:rPr lang="en-US" sz="2400" b="1" dirty="0" smtClean="0">
                <a:latin typeface="Candara"/>
                <a:cs typeface="Candara"/>
              </a:rPr>
              <a:t>ground</a:t>
            </a:r>
            <a:r>
              <a:rPr lang="en-US" sz="2400" dirty="0" smtClean="0">
                <a:latin typeface="Candara"/>
                <a:cs typeface="Candara"/>
              </a:rPr>
              <a:t>’ data. </a:t>
            </a:r>
          </a:p>
          <a:p>
            <a:pPr marL="628650" lvl="1" indent="-171450" algn="just">
              <a:buFont typeface="Arial"/>
              <a:buChar char="•"/>
            </a:pPr>
            <a:endParaRPr lang="en-US" sz="2400" dirty="0">
              <a:latin typeface="Candara"/>
              <a:cs typeface="Candara"/>
            </a:endParaRPr>
          </a:p>
          <a:p>
            <a:pPr marL="628650" lvl="1" indent="-171450" algn="just">
              <a:buFont typeface="Arial"/>
              <a:buChar char="•"/>
            </a:pPr>
            <a:r>
              <a:rPr lang="en-US" sz="2400" dirty="0" smtClean="0">
                <a:latin typeface="Candara"/>
                <a:cs typeface="Candara"/>
              </a:rPr>
              <a:t>Collection </a:t>
            </a:r>
            <a:r>
              <a:rPr lang="en-US" sz="2400" dirty="0">
                <a:latin typeface="Candara"/>
                <a:cs typeface="Candara"/>
              </a:rPr>
              <a:t>of </a:t>
            </a:r>
            <a:r>
              <a:rPr lang="en-US" sz="2400" b="1" dirty="0" smtClean="0">
                <a:latin typeface="Candara"/>
                <a:cs typeface="Candara"/>
              </a:rPr>
              <a:t>practical views </a:t>
            </a:r>
            <a:r>
              <a:rPr lang="en-US" sz="2400" dirty="0">
                <a:latin typeface="Candara"/>
                <a:cs typeface="Candara"/>
              </a:rPr>
              <a:t>of different stakeholders and </a:t>
            </a:r>
            <a:r>
              <a:rPr lang="en-US" sz="2400" dirty="0" smtClean="0">
                <a:latin typeface="Candara"/>
                <a:cs typeface="Candara"/>
              </a:rPr>
              <a:t>evaluating </a:t>
            </a:r>
            <a:r>
              <a:rPr lang="en-US" sz="2400" dirty="0">
                <a:latin typeface="Candara"/>
                <a:cs typeface="Candara"/>
              </a:rPr>
              <a:t>strengths and weaknesses of the system. </a:t>
            </a:r>
            <a:endParaRPr lang="en-US" sz="2400" dirty="0" smtClean="0">
              <a:latin typeface="Candara"/>
              <a:cs typeface="Candara"/>
            </a:endParaRPr>
          </a:p>
          <a:p>
            <a:pPr lvl="1" algn="just"/>
            <a:endParaRPr lang="en-US" sz="2400" dirty="0">
              <a:latin typeface="Candara"/>
              <a:cs typeface="Candara"/>
            </a:endParaRPr>
          </a:p>
          <a:p>
            <a:pPr lvl="1" algn="just"/>
            <a:r>
              <a:rPr lang="en-US" sz="2400" dirty="0" smtClean="0">
                <a:latin typeface="Candara"/>
                <a:cs typeface="Candara"/>
              </a:rPr>
              <a:t>The </a:t>
            </a:r>
            <a:r>
              <a:rPr lang="en-US" sz="2400" dirty="0">
                <a:latin typeface="Candara"/>
                <a:cs typeface="Candara"/>
              </a:rPr>
              <a:t>focus of the survey was </a:t>
            </a:r>
            <a:r>
              <a:rPr lang="en-US" sz="2400" b="1" i="1" dirty="0">
                <a:latin typeface="Candara"/>
                <a:cs typeface="Candara"/>
              </a:rPr>
              <a:t>on different aspects of EIA</a:t>
            </a:r>
            <a:r>
              <a:rPr lang="en-US" sz="2400" b="1" dirty="0">
                <a:latin typeface="Candara"/>
                <a:cs typeface="Candara"/>
              </a:rPr>
              <a:t> </a:t>
            </a:r>
            <a:r>
              <a:rPr lang="en-US" sz="2400" dirty="0">
                <a:latin typeface="Candara"/>
                <a:cs typeface="Candara"/>
              </a:rPr>
              <a:t>drawn from government regulations in practice. </a:t>
            </a:r>
            <a:endParaRPr lang="en-US" sz="2400" dirty="0" smtClean="0">
              <a:latin typeface="Candara"/>
              <a:cs typeface="Candara"/>
            </a:endParaRPr>
          </a:p>
          <a:p>
            <a:pPr marL="628650" lvl="1" indent="-171450" algn="just">
              <a:buFont typeface="Arial"/>
              <a:buChar char="•"/>
            </a:pPr>
            <a:endParaRPr lang="en-US" sz="2400" dirty="0">
              <a:latin typeface="Candara"/>
              <a:cs typeface="Candara"/>
            </a:endParaRPr>
          </a:p>
          <a:p>
            <a:pPr lvl="2" algn="just"/>
            <a:endParaRPr lang="en-US" sz="2400" dirty="0">
              <a:latin typeface="Candara"/>
              <a:cs typeface="Candara"/>
            </a:endParaRPr>
          </a:p>
          <a:p>
            <a:pPr marL="592500" indent="-342900">
              <a:lnSpc>
                <a:spcPct val="90000"/>
              </a:lnSpc>
              <a:spcBef>
                <a:spcPct val="20000"/>
              </a:spcBef>
              <a:buFont typeface="Arial"/>
              <a:buChar char="•"/>
              <a:defRPr/>
            </a:pPr>
            <a:endParaRPr lang="en-AU" sz="2400" b="1" dirty="0" smtClean="0">
              <a:solidFill>
                <a:schemeClr val="tx2"/>
              </a:solidFill>
              <a:latin typeface="Candara"/>
              <a:cs typeface="Candara"/>
            </a:endParaRPr>
          </a:p>
          <a:p>
            <a:pPr marL="249600" algn="ctr">
              <a:lnSpc>
                <a:spcPct val="90000"/>
              </a:lnSpc>
              <a:spcBef>
                <a:spcPct val="20000"/>
              </a:spcBef>
              <a:tabLst>
                <a:tab pos="1344613" algn="l"/>
              </a:tabLst>
              <a:defRPr/>
            </a:pPr>
            <a:endParaRPr lang="en-AU" sz="2400" b="1" dirty="0">
              <a:latin typeface="Candara"/>
              <a:cs typeface="Candara"/>
            </a:endParaRPr>
          </a:p>
          <a:p>
            <a:pPr marL="249600" algn="ctr">
              <a:lnSpc>
                <a:spcPct val="90000"/>
              </a:lnSpc>
              <a:spcBef>
                <a:spcPct val="20000"/>
              </a:spcBef>
              <a:defRPr/>
            </a:pPr>
            <a:r>
              <a:rPr lang="en-AU" sz="2400" b="1" dirty="0">
                <a:latin typeface="Candara"/>
                <a:cs typeface="Candara"/>
              </a:rPr>
              <a:t>	</a:t>
            </a:r>
          </a:p>
          <a:p>
            <a:pPr marL="249600" algn="ctr">
              <a:lnSpc>
                <a:spcPct val="90000"/>
              </a:lnSpc>
              <a:spcBef>
                <a:spcPct val="20000"/>
              </a:spcBef>
              <a:defRPr/>
            </a:pPr>
            <a:endParaRPr lang="en-AU" sz="2400" b="1" dirty="0">
              <a:latin typeface="Candara"/>
              <a:cs typeface="Candara"/>
            </a:endParaRPr>
          </a:p>
          <a:p>
            <a:pPr marL="249600" algn="ctr">
              <a:lnSpc>
                <a:spcPct val="90000"/>
              </a:lnSpc>
              <a:spcBef>
                <a:spcPct val="20000"/>
              </a:spcBef>
              <a:defRPr/>
            </a:pPr>
            <a:endParaRPr lang="en-AU" sz="24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Role of Survey</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pic>
        <p:nvPicPr>
          <p:cNvPr id="3" name="Picture 2"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2348880"/>
            <a:ext cx="2811388" cy="1405694"/>
          </a:xfrm>
          <a:prstGeom prst="rect">
            <a:avLst/>
          </a:prstGeom>
        </p:spPr>
      </p:pic>
    </p:spTree>
    <p:extLst>
      <p:ext uri="{BB962C8B-B14F-4D97-AF65-F5344CB8AC3E}">
        <p14:creationId xmlns:p14="http://schemas.microsoft.com/office/powerpoint/2010/main" val="23290952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35496" y="1340768"/>
            <a:ext cx="6192688" cy="5040560"/>
          </a:xfrm>
          <a:prstGeom prst="rect">
            <a:avLst/>
          </a:prstGeom>
          <a:noFill/>
          <a:ln w="9525">
            <a:noFill/>
            <a:miter lim="800000"/>
            <a:headEnd/>
            <a:tailEnd/>
          </a:ln>
        </p:spPr>
        <p:txBody>
          <a:bodyPr/>
          <a:lstStyle/>
          <a:p>
            <a:pPr marL="800100" lvl="1" indent="-342900" algn="just">
              <a:buFont typeface="Arial"/>
              <a:buChar char="•"/>
            </a:pPr>
            <a:r>
              <a:rPr lang="en-US" sz="2400" dirty="0" smtClean="0">
                <a:latin typeface="Candara"/>
                <a:cs typeface="Candara"/>
              </a:rPr>
              <a:t>EIA </a:t>
            </a:r>
            <a:r>
              <a:rPr lang="en-US" sz="2400" dirty="0">
                <a:latin typeface="Candara"/>
                <a:cs typeface="Candara"/>
              </a:rPr>
              <a:t>system of Bhutan was </a:t>
            </a:r>
            <a:r>
              <a:rPr lang="en-US" sz="2400" dirty="0" smtClean="0">
                <a:latin typeface="Candara"/>
                <a:cs typeface="Candara"/>
              </a:rPr>
              <a:t>examined to </a:t>
            </a:r>
            <a:r>
              <a:rPr lang="en-US" sz="2400" b="1" dirty="0" smtClean="0">
                <a:latin typeface="Candara"/>
                <a:cs typeface="Candara"/>
              </a:rPr>
              <a:t>map stakeholders </a:t>
            </a:r>
            <a:r>
              <a:rPr lang="en-US" sz="2400" dirty="0" smtClean="0">
                <a:latin typeface="Candara"/>
                <a:cs typeface="Candara"/>
              </a:rPr>
              <a:t>- Important institutions identified </a:t>
            </a:r>
            <a:r>
              <a:rPr lang="en-US" sz="2400" dirty="0">
                <a:latin typeface="Candara"/>
                <a:cs typeface="Candara"/>
              </a:rPr>
              <a:t>as potential </a:t>
            </a:r>
            <a:r>
              <a:rPr lang="en-US" sz="2400" dirty="0" smtClean="0">
                <a:latin typeface="Candara"/>
                <a:cs typeface="Candara"/>
              </a:rPr>
              <a:t>stakeholders. </a:t>
            </a:r>
          </a:p>
          <a:p>
            <a:pPr lvl="1" algn="just"/>
            <a:endParaRPr lang="en-US" sz="2400" dirty="0">
              <a:latin typeface="Candara"/>
              <a:cs typeface="Candara"/>
            </a:endParaRPr>
          </a:p>
          <a:p>
            <a:pPr marL="628650" lvl="1" indent="-171450" algn="just">
              <a:buFont typeface="Arial"/>
              <a:buChar char="•"/>
            </a:pPr>
            <a:r>
              <a:rPr lang="en-US" sz="2400" dirty="0" smtClean="0">
                <a:latin typeface="Candara"/>
                <a:cs typeface="Candara"/>
              </a:rPr>
              <a:t> </a:t>
            </a:r>
            <a:r>
              <a:rPr lang="en-US" sz="2400" b="1" dirty="0" smtClean="0">
                <a:latin typeface="Candara"/>
                <a:cs typeface="Candara"/>
              </a:rPr>
              <a:t>‘FOCUSED’ </a:t>
            </a:r>
            <a:r>
              <a:rPr lang="en-US" sz="2400" dirty="0">
                <a:latin typeface="Candara"/>
                <a:cs typeface="Candara"/>
              </a:rPr>
              <a:t>on EIA </a:t>
            </a:r>
            <a:r>
              <a:rPr lang="en-US" sz="2400" dirty="0" smtClean="0">
                <a:latin typeface="Candara"/>
                <a:cs typeface="Candara"/>
              </a:rPr>
              <a:t>professionals.</a:t>
            </a:r>
          </a:p>
          <a:p>
            <a:pPr marL="1085850" lvl="2" indent="-171450" algn="just">
              <a:buFont typeface="Arial"/>
              <a:buChar char="•"/>
            </a:pPr>
            <a:r>
              <a:rPr lang="en-US" dirty="0">
                <a:latin typeface="Candara"/>
                <a:cs typeface="Candara"/>
              </a:rPr>
              <a:t>E</a:t>
            </a:r>
            <a:r>
              <a:rPr lang="en-US" dirty="0" smtClean="0">
                <a:latin typeface="Candara"/>
                <a:cs typeface="Candara"/>
              </a:rPr>
              <a:t>nvironmental </a:t>
            </a:r>
            <a:r>
              <a:rPr lang="en-US" dirty="0">
                <a:latin typeface="Candara"/>
                <a:cs typeface="Candara"/>
              </a:rPr>
              <a:t>regulators, </a:t>
            </a:r>
            <a:r>
              <a:rPr lang="en-US" dirty="0" smtClean="0">
                <a:latin typeface="Candara"/>
                <a:cs typeface="Candara"/>
              </a:rPr>
              <a:t>project developers, environmental </a:t>
            </a:r>
            <a:r>
              <a:rPr lang="en-US" dirty="0">
                <a:latin typeface="Candara"/>
                <a:cs typeface="Candara"/>
              </a:rPr>
              <a:t>officers, project managers, EIA consultants, decision </a:t>
            </a:r>
            <a:r>
              <a:rPr lang="en-US" dirty="0" smtClean="0">
                <a:latin typeface="Candara"/>
                <a:cs typeface="Candara"/>
              </a:rPr>
              <a:t>makers and project managers. </a:t>
            </a:r>
          </a:p>
          <a:p>
            <a:pPr marL="628650" lvl="1" indent="-171450" algn="just">
              <a:buFont typeface="Arial"/>
              <a:buChar char="•"/>
            </a:pPr>
            <a:endParaRPr lang="en-US" sz="2400" dirty="0">
              <a:latin typeface="Candara"/>
              <a:cs typeface="Candara"/>
            </a:endParaRPr>
          </a:p>
          <a:p>
            <a:pPr marL="628650" lvl="1" indent="-171450" algn="just">
              <a:buFont typeface="Arial"/>
              <a:buChar char="•"/>
            </a:pPr>
            <a:r>
              <a:rPr lang="en-US" sz="2400" dirty="0" smtClean="0">
                <a:latin typeface="Candara"/>
                <a:cs typeface="Candara"/>
              </a:rPr>
              <a:t>A </a:t>
            </a:r>
            <a:r>
              <a:rPr lang="en-US" sz="2400" dirty="0">
                <a:latin typeface="Candara"/>
                <a:cs typeface="Candara"/>
              </a:rPr>
              <a:t>list of some </a:t>
            </a:r>
            <a:r>
              <a:rPr lang="en-US" sz="2400" b="1" dirty="0">
                <a:latin typeface="Candara"/>
                <a:cs typeface="Candara"/>
              </a:rPr>
              <a:t>65 (sixty five) </a:t>
            </a:r>
            <a:r>
              <a:rPr lang="en-US" sz="2400" dirty="0">
                <a:latin typeface="Candara"/>
                <a:cs typeface="Candara"/>
              </a:rPr>
              <a:t>participants </a:t>
            </a:r>
            <a:r>
              <a:rPr lang="en-US" sz="2400" dirty="0" smtClean="0">
                <a:latin typeface="Candara"/>
                <a:cs typeface="Candara"/>
              </a:rPr>
              <a:t>identified. </a:t>
            </a:r>
          </a:p>
          <a:p>
            <a:pPr marL="1085850" lvl="2" indent="-171450" algn="just">
              <a:buFont typeface="Arial"/>
              <a:buChar char="•"/>
            </a:pPr>
            <a:r>
              <a:rPr lang="en-US" dirty="0" smtClean="0">
                <a:latin typeface="Candara"/>
                <a:cs typeface="Candara"/>
              </a:rPr>
              <a:t>email </a:t>
            </a:r>
            <a:r>
              <a:rPr lang="en-US" dirty="0">
                <a:latin typeface="Candara"/>
                <a:cs typeface="Candara"/>
              </a:rPr>
              <a:t>IDs and other </a:t>
            </a:r>
            <a:r>
              <a:rPr lang="en-US" dirty="0" smtClean="0">
                <a:latin typeface="Candara"/>
                <a:cs typeface="Candara"/>
              </a:rPr>
              <a:t>details </a:t>
            </a:r>
            <a:r>
              <a:rPr lang="en-US" dirty="0">
                <a:latin typeface="Candara"/>
                <a:cs typeface="Candara"/>
              </a:rPr>
              <a:t>compiled to establish further networks and to extend more invitations. </a:t>
            </a:r>
            <a:endParaRPr lang="en-US" b="1" dirty="0">
              <a:latin typeface="Candara"/>
              <a:cs typeface="Candara"/>
            </a:endParaRPr>
          </a:p>
          <a:p>
            <a:pPr marL="1085850" lvl="2" indent="-171450" algn="just">
              <a:buFont typeface="Arial"/>
              <a:buChar char="•"/>
            </a:pPr>
            <a:endParaRPr lang="en-US" sz="1200" dirty="0">
              <a:latin typeface="Candara"/>
              <a:cs typeface="Candara"/>
            </a:endParaRPr>
          </a:p>
          <a:p>
            <a:pPr marL="592500" indent="-342900">
              <a:lnSpc>
                <a:spcPct val="90000"/>
              </a:lnSpc>
              <a:spcBef>
                <a:spcPct val="20000"/>
              </a:spcBef>
              <a:buFont typeface="Arial"/>
              <a:buChar char="•"/>
              <a:defRPr/>
            </a:pPr>
            <a:endParaRPr lang="en-AU" sz="2400" b="1" dirty="0" smtClean="0">
              <a:solidFill>
                <a:schemeClr val="tx2"/>
              </a:solidFill>
              <a:latin typeface="Candara"/>
              <a:cs typeface="Candara"/>
            </a:endParaRPr>
          </a:p>
          <a:p>
            <a:pPr marL="249600" algn="ctr">
              <a:lnSpc>
                <a:spcPct val="90000"/>
              </a:lnSpc>
              <a:spcBef>
                <a:spcPct val="20000"/>
              </a:spcBef>
              <a:tabLst>
                <a:tab pos="1344613" algn="l"/>
              </a:tabLst>
              <a:defRPr/>
            </a:pPr>
            <a:endParaRPr lang="en-AU" sz="2000" b="1" dirty="0">
              <a:latin typeface="Candara"/>
              <a:cs typeface="Candara"/>
            </a:endParaRPr>
          </a:p>
          <a:p>
            <a:pPr marL="249600" algn="ctr">
              <a:lnSpc>
                <a:spcPct val="90000"/>
              </a:lnSpc>
              <a:spcBef>
                <a:spcPct val="20000"/>
              </a:spcBef>
              <a:defRPr/>
            </a:pPr>
            <a:r>
              <a:rPr lang="en-AU" sz="2000" b="1" dirty="0">
                <a:latin typeface="Candara"/>
                <a:cs typeface="Candara"/>
              </a:rPr>
              <a:t>	</a:t>
            </a:r>
          </a:p>
          <a:p>
            <a:pPr marL="249600" algn="ctr">
              <a:lnSpc>
                <a:spcPct val="90000"/>
              </a:lnSpc>
              <a:spcBef>
                <a:spcPct val="20000"/>
              </a:spcBef>
              <a:defRPr/>
            </a:pPr>
            <a:endParaRPr lang="en-AU" sz="2000" b="1" dirty="0">
              <a:latin typeface="Candara"/>
              <a:cs typeface="Candara"/>
            </a:endParaRPr>
          </a:p>
          <a:p>
            <a:pPr marL="249600" algn="ctr">
              <a:lnSpc>
                <a:spcPct val="90000"/>
              </a:lnSpc>
              <a:spcBef>
                <a:spcPct val="20000"/>
              </a:spcBef>
              <a:defRPr/>
            </a:pPr>
            <a:endParaRPr lang="en-AU" sz="20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776"/>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Target Stakeholders &amp; Selection of Participants</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pic>
        <p:nvPicPr>
          <p:cNvPr id="2" name="Picture 1" descr="Screen Shot 2016-10-19 at 8.21.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2492896"/>
            <a:ext cx="2666628" cy="2188840"/>
          </a:xfrm>
          <a:prstGeom prst="rect">
            <a:avLst/>
          </a:prstGeom>
        </p:spPr>
      </p:pic>
    </p:spTree>
    <p:extLst>
      <p:ext uri="{BB962C8B-B14F-4D97-AF65-F5344CB8AC3E}">
        <p14:creationId xmlns:p14="http://schemas.microsoft.com/office/powerpoint/2010/main" val="42332133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27384"/>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solidFill>
                <a:schemeClr val="bg1"/>
              </a:solidFill>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4624"/>
            <a:ext cx="8851900" cy="830997"/>
          </a:xfrm>
          <a:prstGeom prst="rect">
            <a:avLst/>
          </a:prstGeom>
          <a:noFill/>
          <a:ln w="9525">
            <a:noFill/>
            <a:miter lim="800000"/>
            <a:headEnd/>
            <a:tailEnd/>
          </a:ln>
          <a:effectLst/>
        </p:spPr>
        <p:txBody>
          <a:bodyPr>
            <a:spAutoFit/>
          </a:bodyPr>
          <a:lstStyle/>
          <a:p>
            <a:pPr>
              <a:defRPr/>
            </a:pPr>
            <a:r>
              <a:rPr lang="en-US" sz="2400" b="1" dirty="0" smtClean="0">
                <a:effectLst>
                  <a:outerShdw blurRad="38100" dist="38100" dir="2700000" algn="tl">
                    <a:srgbClr val="000000">
                      <a:alpha val="43137"/>
                    </a:srgbClr>
                  </a:outerShdw>
                </a:effectLst>
                <a:latin typeface="Candara"/>
                <a:ea typeface="ＭＳ Ｐゴシック" pitchFamily="-106" charset="-128"/>
                <a:cs typeface="Candara"/>
              </a:rPr>
              <a:t>Stakeholders who participated </a:t>
            </a:r>
            <a:r>
              <a:rPr lang="en-US" sz="2400" b="1" dirty="0">
                <a:effectLst>
                  <a:outerShdw blurRad="38100" dist="38100" dir="2700000" algn="tl">
                    <a:srgbClr val="000000">
                      <a:alpha val="43137"/>
                    </a:srgbClr>
                  </a:outerShdw>
                </a:effectLst>
                <a:latin typeface="Candara"/>
                <a:ea typeface="ＭＳ Ｐゴシック" pitchFamily="-106" charset="-128"/>
                <a:cs typeface="Candara"/>
              </a:rPr>
              <a:t>in the </a:t>
            </a:r>
            <a:r>
              <a:rPr lang="en-US" sz="2400" b="1" dirty="0" smtClean="0">
                <a:effectLst>
                  <a:outerShdw blurRad="38100" dist="38100" dir="2700000" algn="tl">
                    <a:srgbClr val="000000">
                      <a:alpha val="43137"/>
                    </a:srgbClr>
                  </a:outerShdw>
                </a:effectLst>
                <a:latin typeface="Candara"/>
                <a:ea typeface="ＭＳ Ｐゴシック" pitchFamily="-106" charset="-128"/>
                <a:cs typeface="Candara"/>
              </a:rPr>
              <a:t>survey </a:t>
            </a:r>
            <a:r>
              <a:rPr lang="en-US" sz="2400" b="1" dirty="0">
                <a:effectLst>
                  <a:outerShdw blurRad="38100" dist="38100" dir="2700000" algn="tl">
                    <a:srgbClr val="000000">
                      <a:alpha val="43137"/>
                    </a:srgbClr>
                  </a:outerShdw>
                </a:effectLst>
                <a:latin typeface="Candara"/>
                <a:ea typeface="ＭＳ Ｐゴシック" pitchFamily="-106" charset="-128"/>
                <a:cs typeface="Candara"/>
              </a:rPr>
              <a:t>(SPSS output</a:t>
            </a:r>
            <a:r>
              <a:rPr lang="en-US" sz="2400" b="1" dirty="0" smtClean="0">
                <a:effectLst>
                  <a:outerShdw blurRad="38100" dist="38100" dir="2700000" algn="tl">
                    <a:srgbClr val="000000">
                      <a:alpha val="43137"/>
                    </a:srgbClr>
                  </a:outerShdw>
                </a:effectLst>
                <a:latin typeface="Candara"/>
                <a:ea typeface="ＭＳ Ｐゴシック" pitchFamily="-106" charset="-128"/>
                <a:cs typeface="Candara"/>
              </a:rPr>
              <a:t>)</a:t>
            </a:r>
          </a:p>
          <a:p>
            <a:pPr>
              <a:defRPr/>
            </a:pPr>
            <a:r>
              <a:rPr lang="en-US" sz="2400" dirty="0" smtClean="0">
                <a:effectLst>
                  <a:outerShdw blurRad="38100" dist="38100" dir="2700000" algn="tl">
                    <a:srgbClr val="000000">
                      <a:alpha val="43137"/>
                    </a:srgbClr>
                  </a:outerShdw>
                </a:effectLst>
                <a:latin typeface="Candara"/>
                <a:cs typeface="Candara"/>
              </a:rPr>
              <a:t>(65 </a:t>
            </a:r>
            <a:r>
              <a:rPr lang="en-US" sz="2400" dirty="0">
                <a:effectLst>
                  <a:outerShdw blurRad="38100" dist="38100" dir="2700000" algn="tl">
                    <a:srgbClr val="000000">
                      <a:alpha val="43137"/>
                    </a:srgbClr>
                  </a:outerShdw>
                </a:effectLst>
                <a:latin typeface="Candara"/>
                <a:cs typeface="Candara"/>
              </a:rPr>
              <a:t>invitations, 34 </a:t>
            </a:r>
            <a:r>
              <a:rPr lang="en-US" sz="2400" dirty="0" smtClean="0">
                <a:effectLst>
                  <a:outerShdw blurRad="38100" dist="38100" dir="2700000" algn="tl">
                    <a:srgbClr val="000000">
                      <a:alpha val="43137"/>
                    </a:srgbClr>
                  </a:outerShdw>
                </a:effectLst>
                <a:latin typeface="Candara"/>
                <a:cs typeface="Candara"/>
              </a:rPr>
              <a:t>responses)</a:t>
            </a:r>
            <a:r>
              <a:rPr lang="en-US" sz="2400" b="1" dirty="0" smtClean="0">
                <a:effectLst>
                  <a:outerShdw blurRad="38100" dist="38100" dir="2700000" algn="tl">
                    <a:srgbClr val="000000">
                      <a:alpha val="43137"/>
                    </a:srgbClr>
                  </a:outerShdw>
                </a:effectLst>
                <a:latin typeface="Candara"/>
                <a:ea typeface="ＭＳ Ｐゴシック" pitchFamily="-106" charset="-128"/>
                <a:cs typeface="Candara"/>
              </a:rPr>
              <a:t> </a:t>
            </a:r>
            <a:endParaRPr lang="en-AU" sz="2400" b="1" dirty="0">
              <a:effectLst>
                <a:outerShdw blurRad="38100" dist="38100" dir="2700000" algn="tl">
                  <a:srgbClr val="000000">
                    <a:alpha val="43137"/>
                  </a:srgbClr>
                </a:outerShdw>
              </a:effectLst>
              <a:latin typeface="Candara"/>
              <a:ea typeface="ＭＳ Ｐゴシック" pitchFamily="-106" charset="-128"/>
              <a:cs typeface="Candara"/>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8856984" cy="5400600"/>
          </a:xfrm>
          <a:prstGeom prst="rect">
            <a:avLst/>
          </a:prstGeom>
          <a:noFill/>
          <a:ln>
            <a:noFill/>
          </a:ln>
          <a:effectLst>
            <a:glow rad="25400">
              <a:schemeClr val="tx1">
                <a:alpha val="75000"/>
              </a:schemeClr>
            </a:glow>
          </a:effectLst>
        </p:spPr>
      </p:pic>
    </p:spTree>
    <p:extLst>
      <p:ext uri="{BB962C8B-B14F-4D97-AF65-F5344CB8AC3E}">
        <p14:creationId xmlns:p14="http://schemas.microsoft.com/office/powerpoint/2010/main" val="7533337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539552" y="1412776"/>
            <a:ext cx="6192688" cy="5040560"/>
          </a:xfrm>
          <a:prstGeom prst="rect">
            <a:avLst/>
          </a:prstGeom>
          <a:noFill/>
          <a:ln w="9525">
            <a:noFill/>
            <a:miter lim="800000"/>
            <a:headEnd/>
            <a:tailEnd/>
          </a:ln>
        </p:spPr>
        <p:txBody>
          <a:bodyPr/>
          <a:lstStyle/>
          <a:p>
            <a:pPr algn="just"/>
            <a:r>
              <a:rPr lang="en-US" sz="1200" dirty="0">
                <a:latin typeface="Candara"/>
                <a:cs typeface="Candara"/>
              </a:rPr>
              <a:t> </a:t>
            </a:r>
            <a:r>
              <a:rPr lang="en-US" sz="2000" b="1" dirty="0" smtClean="0">
                <a:latin typeface="Candara"/>
                <a:cs typeface="Candara"/>
              </a:rPr>
              <a:t>Four </a:t>
            </a:r>
            <a:r>
              <a:rPr lang="en-US" sz="2000" b="1" dirty="0">
                <a:latin typeface="Candara"/>
                <a:cs typeface="Candara"/>
              </a:rPr>
              <a:t>broad categories</a:t>
            </a:r>
            <a:r>
              <a:rPr lang="en-US" sz="2000" dirty="0">
                <a:latin typeface="Candara"/>
                <a:cs typeface="Candara"/>
              </a:rPr>
              <a:t>. </a:t>
            </a:r>
          </a:p>
          <a:p>
            <a:pPr algn="just"/>
            <a:r>
              <a:rPr lang="en-US" dirty="0">
                <a:latin typeface="Candara"/>
                <a:cs typeface="Candara"/>
              </a:rPr>
              <a:t> </a:t>
            </a:r>
          </a:p>
          <a:p>
            <a:pPr marL="342900" indent="-342900" algn="just">
              <a:buFont typeface="+mj-lt"/>
              <a:buAutoNum type="arabicPeriod"/>
            </a:pPr>
            <a:r>
              <a:rPr lang="en-US" b="1" dirty="0" smtClean="0">
                <a:latin typeface="Candara"/>
                <a:cs typeface="Candara"/>
              </a:rPr>
              <a:t>General information </a:t>
            </a:r>
            <a:r>
              <a:rPr lang="en-US" dirty="0" smtClean="0">
                <a:latin typeface="Candara"/>
                <a:cs typeface="Candara"/>
              </a:rPr>
              <a:t>- </a:t>
            </a:r>
            <a:r>
              <a:rPr lang="en-US" dirty="0">
                <a:latin typeface="Candara"/>
                <a:cs typeface="Candara"/>
              </a:rPr>
              <a:t>such as name/nickname (optional), agency (optional), age, gender, educational qualification, </a:t>
            </a:r>
            <a:r>
              <a:rPr lang="en-US" dirty="0" smtClean="0">
                <a:latin typeface="Candara"/>
                <a:cs typeface="Candara"/>
              </a:rPr>
              <a:t>EIA experience </a:t>
            </a:r>
            <a:r>
              <a:rPr lang="en-US" dirty="0">
                <a:latin typeface="Candara"/>
                <a:cs typeface="Candara"/>
              </a:rPr>
              <a:t>and </a:t>
            </a:r>
            <a:r>
              <a:rPr lang="en-US" dirty="0" smtClean="0">
                <a:latin typeface="Candara"/>
                <a:cs typeface="Candara"/>
              </a:rPr>
              <a:t>anonymity</a:t>
            </a:r>
            <a:r>
              <a:rPr lang="en-US" dirty="0">
                <a:latin typeface="Candara"/>
                <a:cs typeface="Candara"/>
              </a:rPr>
              <a:t>. </a:t>
            </a:r>
            <a:endParaRPr lang="en-US" dirty="0" smtClean="0">
              <a:latin typeface="Candara"/>
              <a:cs typeface="Candara"/>
            </a:endParaRPr>
          </a:p>
          <a:p>
            <a:pPr marL="342900" indent="-342900" algn="just">
              <a:buFont typeface="+mj-lt"/>
              <a:buAutoNum type="arabicPeriod"/>
            </a:pPr>
            <a:endParaRPr lang="en-US" dirty="0" smtClean="0">
              <a:latin typeface="Candara"/>
              <a:cs typeface="Candara"/>
            </a:endParaRPr>
          </a:p>
          <a:p>
            <a:pPr marL="342900" indent="-342900" algn="just">
              <a:buFont typeface="+mj-lt"/>
              <a:buAutoNum type="arabicPeriod"/>
            </a:pPr>
            <a:r>
              <a:rPr lang="en-US" dirty="0" smtClean="0">
                <a:latin typeface="Candara"/>
                <a:cs typeface="Candara"/>
              </a:rPr>
              <a:t>About their </a:t>
            </a:r>
            <a:r>
              <a:rPr lang="en-US" b="1" dirty="0">
                <a:latin typeface="Candara"/>
                <a:cs typeface="Candara"/>
              </a:rPr>
              <a:t>degree of agreement or disagreement to 20 statements </a:t>
            </a:r>
            <a:r>
              <a:rPr lang="en-US" dirty="0">
                <a:latin typeface="Candara"/>
                <a:cs typeface="Candara"/>
              </a:rPr>
              <a:t>made regarding EIA </a:t>
            </a:r>
            <a:r>
              <a:rPr lang="en-US" dirty="0" smtClean="0">
                <a:latin typeface="Candara"/>
                <a:cs typeface="Candara"/>
              </a:rPr>
              <a:t>process.</a:t>
            </a:r>
          </a:p>
          <a:p>
            <a:pPr marL="342900" indent="-342900" algn="just">
              <a:buFont typeface="+mj-lt"/>
              <a:buAutoNum type="arabicPeriod"/>
            </a:pPr>
            <a:endParaRPr lang="en-US" dirty="0" smtClean="0">
              <a:latin typeface="Candara"/>
              <a:cs typeface="Candara"/>
            </a:endParaRPr>
          </a:p>
          <a:p>
            <a:pPr marL="342900" indent="-342900" algn="just">
              <a:buFont typeface="+mj-lt"/>
              <a:buAutoNum type="arabicPeriod"/>
            </a:pPr>
            <a:r>
              <a:rPr lang="en-US" b="1" dirty="0" smtClean="0">
                <a:latin typeface="Candara"/>
                <a:cs typeface="Candara"/>
              </a:rPr>
              <a:t>Rating</a:t>
            </a:r>
            <a:r>
              <a:rPr lang="en-US" dirty="0" smtClean="0">
                <a:latin typeface="Candara"/>
                <a:cs typeface="Candara"/>
              </a:rPr>
              <a:t> of EIA process by stages.</a:t>
            </a:r>
          </a:p>
          <a:p>
            <a:pPr marL="342900" indent="-342900" algn="just">
              <a:buFont typeface="+mj-lt"/>
              <a:buAutoNum type="arabicPeriod"/>
            </a:pPr>
            <a:endParaRPr lang="en-US" dirty="0" smtClean="0">
              <a:latin typeface="Candara"/>
              <a:cs typeface="Candara"/>
            </a:endParaRPr>
          </a:p>
          <a:p>
            <a:pPr marL="342900" indent="-342900" algn="just">
              <a:buFont typeface="+mj-lt"/>
              <a:buAutoNum type="arabicPeriod"/>
            </a:pPr>
            <a:r>
              <a:rPr lang="en-US" dirty="0" smtClean="0">
                <a:latin typeface="Candara"/>
                <a:cs typeface="Candara"/>
              </a:rPr>
              <a:t>Open</a:t>
            </a:r>
            <a:r>
              <a:rPr lang="en-US" dirty="0">
                <a:latin typeface="Candara"/>
                <a:cs typeface="Candara"/>
              </a:rPr>
              <a:t>-ended question regarding </a:t>
            </a:r>
            <a:r>
              <a:rPr lang="en-US" b="1" dirty="0">
                <a:latin typeface="Candara"/>
                <a:cs typeface="Candara"/>
              </a:rPr>
              <a:t>improvements of EIA</a:t>
            </a:r>
            <a:r>
              <a:rPr lang="en-US" dirty="0">
                <a:latin typeface="Candara"/>
                <a:cs typeface="Candara"/>
              </a:rPr>
              <a:t>. </a:t>
            </a:r>
            <a:endParaRPr lang="en-US" dirty="0" smtClean="0">
              <a:latin typeface="Candara"/>
              <a:cs typeface="Candara"/>
            </a:endParaRPr>
          </a:p>
          <a:p>
            <a:pPr marL="228600" indent="-228600" algn="just">
              <a:buFont typeface="Wingdings" charset="2"/>
              <a:buAutoNum type="arabicPeriod"/>
            </a:pPr>
            <a:endParaRPr lang="en-US" dirty="0">
              <a:latin typeface="Candara"/>
              <a:cs typeface="Candara"/>
            </a:endParaRPr>
          </a:p>
          <a:p>
            <a:pPr algn="just"/>
            <a:endParaRPr lang="en-US" dirty="0">
              <a:latin typeface="Candara"/>
              <a:cs typeface="Candara"/>
            </a:endParaRPr>
          </a:p>
          <a:p>
            <a:pPr algn="just"/>
            <a:r>
              <a:rPr lang="en-US" dirty="0">
                <a:latin typeface="Candara"/>
                <a:cs typeface="Candara"/>
              </a:rPr>
              <a:t>Lastly, a section </a:t>
            </a:r>
            <a:r>
              <a:rPr lang="en-US" dirty="0" smtClean="0">
                <a:latin typeface="Candara"/>
                <a:cs typeface="Candara"/>
              </a:rPr>
              <a:t>for other comments. </a:t>
            </a:r>
          </a:p>
          <a:p>
            <a:pPr marL="592500" indent="-342900" algn="just">
              <a:lnSpc>
                <a:spcPct val="90000"/>
              </a:lnSpc>
              <a:spcBef>
                <a:spcPct val="20000"/>
              </a:spcBef>
              <a:buFont typeface="Arial"/>
              <a:buChar char="•"/>
              <a:defRPr/>
            </a:pPr>
            <a:endParaRPr lang="en-AU" sz="1200" b="1" dirty="0" smtClean="0">
              <a:solidFill>
                <a:schemeClr val="tx2"/>
              </a:solidFill>
              <a:latin typeface="Candara"/>
              <a:cs typeface="Candara"/>
            </a:endParaRPr>
          </a:p>
          <a:p>
            <a:pPr marL="249600" algn="just">
              <a:lnSpc>
                <a:spcPct val="90000"/>
              </a:lnSpc>
              <a:spcBef>
                <a:spcPct val="20000"/>
              </a:spcBef>
              <a:tabLst>
                <a:tab pos="1344613" algn="l"/>
              </a:tabLst>
              <a:defRPr/>
            </a:pPr>
            <a:endParaRPr lang="en-AU" sz="2000" b="1" dirty="0">
              <a:latin typeface="Candara"/>
              <a:cs typeface="Candara"/>
            </a:endParaRPr>
          </a:p>
          <a:p>
            <a:pPr marL="249600" algn="just">
              <a:lnSpc>
                <a:spcPct val="90000"/>
              </a:lnSpc>
              <a:spcBef>
                <a:spcPct val="20000"/>
              </a:spcBef>
              <a:defRPr/>
            </a:pPr>
            <a:r>
              <a:rPr lang="en-AU" sz="2000" b="1" dirty="0">
                <a:latin typeface="Candara"/>
                <a:cs typeface="Candara"/>
              </a:rPr>
              <a:t>	</a:t>
            </a:r>
          </a:p>
          <a:p>
            <a:pPr marL="249600" algn="just">
              <a:lnSpc>
                <a:spcPct val="90000"/>
              </a:lnSpc>
              <a:spcBef>
                <a:spcPct val="20000"/>
              </a:spcBef>
              <a:defRPr/>
            </a:pPr>
            <a:endParaRPr lang="en-AU" sz="2000" b="1" dirty="0">
              <a:latin typeface="Candara"/>
              <a:cs typeface="Candara"/>
            </a:endParaRPr>
          </a:p>
          <a:p>
            <a:pPr marL="249600" algn="just">
              <a:lnSpc>
                <a:spcPct val="90000"/>
              </a:lnSpc>
              <a:spcBef>
                <a:spcPct val="20000"/>
              </a:spcBef>
              <a:defRPr/>
            </a:pPr>
            <a:endParaRPr lang="en-AU" sz="20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Construction of Questionnaire</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pic>
        <p:nvPicPr>
          <p:cNvPr id="2" name="Picture 1" descr="Screen Shot 2016-10-19 at 8.27.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2132856"/>
            <a:ext cx="1822896" cy="2087607"/>
          </a:xfrm>
          <a:prstGeom prst="rect">
            <a:avLst/>
          </a:prstGeom>
        </p:spPr>
      </p:pic>
    </p:spTree>
    <p:extLst>
      <p:ext uri="{BB962C8B-B14F-4D97-AF65-F5344CB8AC3E}">
        <p14:creationId xmlns:p14="http://schemas.microsoft.com/office/powerpoint/2010/main" val="17393885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412776"/>
            <a:ext cx="5904656" cy="5040560"/>
          </a:xfrm>
          <a:prstGeom prst="rect">
            <a:avLst/>
          </a:prstGeom>
          <a:noFill/>
          <a:ln w="9525">
            <a:noFill/>
            <a:miter lim="800000"/>
            <a:headEnd/>
            <a:tailEnd/>
          </a:ln>
        </p:spPr>
        <p:txBody>
          <a:bodyPr/>
          <a:lstStyle/>
          <a:p>
            <a:pPr marL="285750" indent="-285750" algn="just">
              <a:buFont typeface="Arial"/>
              <a:buChar char="•"/>
            </a:pPr>
            <a:r>
              <a:rPr lang="en-US" sz="2000" dirty="0" smtClean="0">
                <a:latin typeface="Candara"/>
                <a:cs typeface="Candara"/>
              </a:rPr>
              <a:t>Excel to SurveyMonkey – </a:t>
            </a:r>
          </a:p>
          <a:p>
            <a:pPr marL="285750" indent="-285750" algn="just">
              <a:buFont typeface="Arial"/>
              <a:buChar char="•"/>
            </a:pPr>
            <a:r>
              <a:rPr lang="en-US" u="sng" dirty="0" smtClean="0">
                <a:latin typeface="Candara"/>
                <a:cs typeface="Candara"/>
                <a:hlinkClick r:id="rId2"/>
              </a:rPr>
              <a:t>https</a:t>
            </a:r>
            <a:r>
              <a:rPr lang="en-US" u="sng" dirty="0">
                <a:latin typeface="Candara"/>
                <a:cs typeface="Candara"/>
                <a:hlinkClick r:id="rId2"/>
              </a:rPr>
              <a:t>://www.surveymonkey.com/r/</a:t>
            </a:r>
            <a:r>
              <a:rPr lang="en-US" u="sng" dirty="0" smtClean="0">
                <a:latin typeface="Candara"/>
                <a:cs typeface="Candara"/>
                <a:hlinkClick r:id="rId2"/>
              </a:rPr>
              <a:t>EIA_Bhutan2016</a:t>
            </a:r>
            <a:r>
              <a:rPr lang="en-US" u="sng" dirty="0" smtClean="0">
                <a:latin typeface="Candara"/>
                <a:cs typeface="Candara"/>
              </a:rPr>
              <a:t> </a:t>
            </a:r>
            <a:r>
              <a:rPr lang="en-US" dirty="0" smtClean="0">
                <a:latin typeface="Candara"/>
                <a:cs typeface="Candara"/>
              </a:rPr>
              <a:t> </a:t>
            </a:r>
            <a:endParaRPr lang="en-US" dirty="0">
              <a:latin typeface="Candara"/>
              <a:cs typeface="Candara"/>
            </a:endParaRPr>
          </a:p>
          <a:p>
            <a:pPr marL="285750" indent="-285750" algn="just">
              <a:buFont typeface="Arial"/>
              <a:buChar char="•"/>
            </a:pPr>
            <a:endParaRPr lang="en-US" sz="2000" dirty="0" smtClean="0">
              <a:latin typeface="Candara"/>
              <a:cs typeface="Candara"/>
            </a:endParaRPr>
          </a:p>
          <a:p>
            <a:pPr marL="285750" indent="-285750" algn="just">
              <a:buFont typeface="Arial"/>
              <a:buChar char="•"/>
            </a:pPr>
            <a:r>
              <a:rPr lang="en-US" sz="2000" dirty="0" smtClean="0">
                <a:latin typeface="Candara"/>
                <a:cs typeface="Candara"/>
              </a:rPr>
              <a:t>Invitations sent through email.</a:t>
            </a:r>
          </a:p>
          <a:p>
            <a:pPr marL="742950" lvl="1" indent="-285750" algn="just">
              <a:buFont typeface="Arial"/>
              <a:buChar char="•"/>
            </a:pPr>
            <a:r>
              <a:rPr lang="en-US" dirty="0" smtClean="0">
                <a:latin typeface="Candara"/>
                <a:cs typeface="Candara"/>
              </a:rPr>
              <a:t>With formal Letter </a:t>
            </a:r>
            <a:r>
              <a:rPr lang="en-US" dirty="0">
                <a:latin typeface="Candara"/>
                <a:cs typeface="Candara"/>
              </a:rPr>
              <a:t>of Invitation along with Participant’s Information Sheet signed by </a:t>
            </a:r>
            <a:r>
              <a:rPr lang="en-US" dirty="0" smtClean="0">
                <a:latin typeface="Candara"/>
                <a:cs typeface="Candara"/>
              </a:rPr>
              <a:t>Supervisor as per </a:t>
            </a:r>
            <a:r>
              <a:rPr lang="en-US" b="1" dirty="0" smtClean="0">
                <a:latin typeface="Candara"/>
                <a:cs typeface="Candara"/>
              </a:rPr>
              <a:t>UniSA Ethics Approval</a:t>
            </a:r>
            <a:r>
              <a:rPr lang="en-US" dirty="0" smtClean="0">
                <a:latin typeface="Candara"/>
                <a:cs typeface="Candara"/>
              </a:rPr>
              <a:t>.</a:t>
            </a:r>
          </a:p>
          <a:p>
            <a:pPr marL="285750" indent="-285750" algn="just">
              <a:buFont typeface="Arial"/>
              <a:buChar char="•"/>
            </a:pPr>
            <a:endParaRPr lang="en-US" sz="2000" dirty="0">
              <a:latin typeface="Candara"/>
              <a:cs typeface="Candara"/>
            </a:endParaRPr>
          </a:p>
          <a:p>
            <a:pPr algn="just"/>
            <a:r>
              <a:rPr lang="en-US" sz="2000" dirty="0">
                <a:latin typeface="Candara"/>
                <a:cs typeface="Candara"/>
              </a:rPr>
              <a:t> </a:t>
            </a:r>
          </a:p>
          <a:p>
            <a:pPr marL="285750" indent="-285750" algn="just">
              <a:buFont typeface="Arial"/>
              <a:buChar char="•"/>
            </a:pPr>
            <a:r>
              <a:rPr lang="en-US" sz="2000" dirty="0">
                <a:latin typeface="Candara"/>
                <a:cs typeface="Candara"/>
              </a:rPr>
              <a:t>The survey on the web was initially kept open for a period of </a:t>
            </a:r>
            <a:r>
              <a:rPr lang="en-US" sz="2000" b="1" dirty="0">
                <a:latin typeface="Candara"/>
                <a:cs typeface="Candara"/>
              </a:rPr>
              <a:t>three weeks </a:t>
            </a:r>
            <a:r>
              <a:rPr lang="en-US" sz="2000" dirty="0">
                <a:latin typeface="Candara"/>
                <a:cs typeface="Candara"/>
              </a:rPr>
              <a:t>starting form from </a:t>
            </a:r>
            <a:r>
              <a:rPr lang="en-US" sz="2000" b="1" dirty="0">
                <a:latin typeface="Candara"/>
                <a:cs typeface="Candara"/>
              </a:rPr>
              <a:t>August 1, 2016 </a:t>
            </a:r>
            <a:r>
              <a:rPr lang="en-US" sz="2000" dirty="0">
                <a:latin typeface="Candara"/>
                <a:cs typeface="Candara"/>
              </a:rPr>
              <a:t>to</a:t>
            </a:r>
            <a:r>
              <a:rPr lang="en-US" sz="2000" b="1" dirty="0">
                <a:latin typeface="Candara"/>
                <a:cs typeface="Candara"/>
              </a:rPr>
              <a:t> August 20, 2016</a:t>
            </a:r>
            <a:r>
              <a:rPr lang="en-US" sz="2000" dirty="0">
                <a:latin typeface="Candara"/>
                <a:cs typeface="Candara"/>
              </a:rPr>
              <a:t>. </a:t>
            </a:r>
            <a:endParaRPr lang="en-US" sz="2000" dirty="0" smtClean="0">
              <a:latin typeface="Candara"/>
              <a:cs typeface="Candara"/>
            </a:endParaRPr>
          </a:p>
          <a:p>
            <a:pPr marL="742950" lvl="1" indent="-285750" algn="just">
              <a:buFont typeface="Arial"/>
              <a:buChar char="•"/>
            </a:pPr>
            <a:r>
              <a:rPr lang="en-US" sz="2000" dirty="0">
                <a:latin typeface="Candara"/>
                <a:cs typeface="Candara"/>
              </a:rPr>
              <a:t>W</a:t>
            </a:r>
            <a:r>
              <a:rPr lang="en-US" sz="2000" dirty="0" smtClean="0">
                <a:latin typeface="Candara"/>
                <a:cs typeface="Candara"/>
              </a:rPr>
              <a:t>as </a:t>
            </a:r>
            <a:r>
              <a:rPr lang="en-US" sz="2000" dirty="0">
                <a:latin typeface="Candara"/>
                <a:cs typeface="Candara"/>
              </a:rPr>
              <a:t>extended by additional </a:t>
            </a:r>
            <a:r>
              <a:rPr lang="en-US" sz="2000" b="1" dirty="0">
                <a:latin typeface="Candara"/>
                <a:cs typeface="Candara"/>
              </a:rPr>
              <a:t>10 </a:t>
            </a:r>
            <a:r>
              <a:rPr lang="en-US" sz="2000" b="1" dirty="0" smtClean="0">
                <a:latin typeface="Candara"/>
                <a:cs typeface="Candara"/>
              </a:rPr>
              <a:t>days.</a:t>
            </a:r>
            <a:endParaRPr lang="en-AU" sz="2000" b="1" dirty="0" smtClean="0">
              <a:solidFill>
                <a:schemeClr val="tx2"/>
              </a:solidFill>
              <a:latin typeface="Candara"/>
              <a:cs typeface="Candara"/>
            </a:endParaRPr>
          </a:p>
          <a:p>
            <a:pPr marL="249600" algn="just">
              <a:lnSpc>
                <a:spcPct val="90000"/>
              </a:lnSpc>
              <a:spcBef>
                <a:spcPct val="20000"/>
              </a:spcBef>
              <a:tabLst>
                <a:tab pos="1344613" algn="l"/>
              </a:tabLst>
              <a:defRPr/>
            </a:pPr>
            <a:endParaRPr lang="en-AU" sz="2000" b="1" dirty="0">
              <a:latin typeface="Candara"/>
              <a:cs typeface="Candara"/>
            </a:endParaRPr>
          </a:p>
          <a:p>
            <a:pPr marL="249600" algn="just">
              <a:lnSpc>
                <a:spcPct val="90000"/>
              </a:lnSpc>
              <a:spcBef>
                <a:spcPct val="20000"/>
              </a:spcBef>
              <a:defRPr/>
            </a:pPr>
            <a:r>
              <a:rPr lang="en-AU" sz="2000" b="1" dirty="0">
                <a:latin typeface="Candara"/>
                <a:cs typeface="Candara"/>
              </a:rPr>
              <a:t>	</a:t>
            </a:r>
          </a:p>
          <a:p>
            <a:pPr marL="249600" algn="just">
              <a:lnSpc>
                <a:spcPct val="90000"/>
              </a:lnSpc>
              <a:spcBef>
                <a:spcPct val="20000"/>
              </a:spcBef>
              <a:defRPr/>
            </a:pPr>
            <a:endParaRPr lang="en-AU" sz="2000" b="1" dirty="0">
              <a:latin typeface="Candara"/>
              <a:cs typeface="Candara"/>
            </a:endParaRPr>
          </a:p>
          <a:p>
            <a:pPr marL="249600" algn="just">
              <a:lnSpc>
                <a:spcPct val="90000"/>
              </a:lnSpc>
              <a:spcBef>
                <a:spcPct val="20000"/>
              </a:spcBef>
              <a:defRPr/>
            </a:pPr>
            <a:endParaRPr lang="en-AU" sz="20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Distribution of Questionnaire</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pic>
        <p:nvPicPr>
          <p:cNvPr id="2" name="Picture 1" descr="Screen Shot 2016-10-19 at 8.33.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528" y="1916832"/>
            <a:ext cx="2574472" cy="2459732"/>
          </a:xfrm>
          <a:prstGeom prst="rect">
            <a:avLst/>
          </a:prstGeom>
        </p:spPr>
      </p:pic>
    </p:spTree>
    <p:extLst>
      <p:ext uri="{BB962C8B-B14F-4D97-AF65-F5344CB8AC3E}">
        <p14:creationId xmlns:p14="http://schemas.microsoft.com/office/powerpoint/2010/main" val="14724340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412776"/>
            <a:ext cx="7920880" cy="5040560"/>
          </a:xfrm>
          <a:prstGeom prst="rect">
            <a:avLst/>
          </a:prstGeom>
          <a:noFill/>
          <a:ln w="9525">
            <a:noFill/>
            <a:miter lim="800000"/>
            <a:headEnd/>
            <a:tailEnd/>
          </a:ln>
        </p:spPr>
        <p:txBody>
          <a:bodyPr/>
          <a:lstStyle/>
          <a:p>
            <a:pPr algn="just"/>
            <a:r>
              <a:rPr lang="en-US" sz="1200" dirty="0">
                <a:latin typeface="Candara"/>
                <a:cs typeface="Candara"/>
              </a:rPr>
              <a:t> </a:t>
            </a:r>
            <a:endParaRPr lang="en-AU" sz="1200" b="1" dirty="0" smtClean="0">
              <a:solidFill>
                <a:schemeClr val="tx2"/>
              </a:solidFill>
              <a:latin typeface="Candara"/>
              <a:cs typeface="Candara"/>
            </a:endParaRPr>
          </a:p>
          <a:p>
            <a:pPr marL="592500" indent="-342900" algn="just">
              <a:lnSpc>
                <a:spcPct val="90000"/>
              </a:lnSpc>
              <a:spcBef>
                <a:spcPct val="20000"/>
              </a:spcBef>
              <a:buFont typeface="Arial"/>
              <a:buChar char="•"/>
              <a:tabLst>
                <a:tab pos="1344613" algn="l"/>
              </a:tabLst>
              <a:defRPr/>
            </a:pPr>
            <a:r>
              <a:rPr lang="en-US" sz="2000" dirty="0" smtClean="0">
                <a:latin typeface="Candara"/>
                <a:cs typeface="Candara"/>
              </a:rPr>
              <a:t>65 invitations, 34 responses - about </a:t>
            </a:r>
            <a:r>
              <a:rPr lang="en-US" sz="2000" dirty="0">
                <a:latin typeface="Candara"/>
                <a:cs typeface="Candara"/>
              </a:rPr>
              <a:t>52.3% response rate. </a:t>
            </a:r>
            <a:endParaRPr lang="en-AU" sz="2000" b="1" dirty="0">
              <a:latin typeface="Candara"/>
              <a:cs typeface="Candara"/>
            </a:endParaRPr>
          </a:p>
          <a:p>
            <a:pPr marL="249600" algn="just">
              <a:lnSpc>
                <a:spcPct val="90000"/>
              </a:lnSpc>
              <a:spcBef>
                <a:spcPct val="20000"/>
              </a:spcBef>
              <a:defRPr/>
            </a:pPr>
            <a:endParaRPr lang="en-AU" sz="20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Response rate</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95536" y="2348880"/>
            <a:ext cx="8064896" cy="2448272"/>
          </a:xfrm>
          <a:prstGeom prst="rect">
            <a:avLst/>
          </a:prstGeom>
          <a:effectLst>
            <a:glow rad="25400">
              <a:schemeClr val="tx1">
                <a:alpha val="75000"/>
              </a:schemeClr>
            </a:glow>
          </a:effectLst>
        </p:spPr>
      </p:pic>
    </p:spTree>
    <p:extLst>
      <p:ext uri="{BB962C8B-B14F-4D97-AF65-F5344CB8AC3E}">
        <p14:creationId xmlns:p14="http://schemas.microsoft.com/office/powerpoint/2010/main" val="24264798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5184576" cy="4968552"/>
          </a:xfrm>
          <a:prstGeom prst="rect">
            <a:avLst/>
          </a:prstGeom>
          <a:noFill/>
          <a:ln w="9525">
            <a:noFill/>
            <a:miter lim="800000"/>
            <a:headEnd/>
            <a:tailEnd/>
          </a:ln>
        </p:spPr>
        <p:txBody>
          <a:bodyPr/>
          <a:lstStyle/>
          <a:p>
            <a:pPr marL="249600" algn="ctr">
              <a:lnSpc>
                <a:spcPct val="90000"/>
              </a:lnSpc>
              <a:spcBef>
                <a:spcPct val="20000"/>
              </a:spcBef>
              <a:defRPr/>
            </a:pPr>
            <a:endParaRPr lang="en-AU" sz="2000" b="1" dirty="0">
              <a:solidFill>
                <a:schemeClr val="tx2"/>
              </a:solidFill>
              <a:latin typeface="Candara"/>
              <a:cs typeface="Candara"/>
            </a:endParaRPr>
          </a:p>
          <a:p>
            <a:pPr marL="592500" indent="-342900">
              <a:lnSpc>
                <a:spcPct val="90000"/>
              </a:lnSpc>
              <a:spcBef>
                <a:spcPct val="20000"/>
              </a:spcBef>
              <a:buFont typeface="Arial"/>
              <a:buChar char="•"/>
              <a:defRPr/>
            </a:pPr>
            <a:r>
              <a:rPr lang="en-AU" sz="2400" b="1" dirty="0" smtClean="0">
                <a:solidFill>
                  <a:schemeClr val="tx2"/>
                </a:solidFill>
                <a:latin typeface="Candara"/>
                <a:cs typeface="Candara"/>
              </a:rPr>
              <a:t>Introduction</a:t>
            </a:r>
          </a:p>
          <a:p>
            <a:pPr marL="592500" indent="-342900">
              <a:lnSpc>
                <a:spcPct val="90000"/>
              </a:lnSpc>
              <a:spcBef>
                <a:spcPct val="20000"/>
              </a:spcBef>
              <a:buFont typeface="Arial"/>
              <a:buChar char="•"/>
              <a:defRPr/>
            </a:pPr>
            <a:r>
              <a:rPr lang="en-AU" sz="2400" b="1" dirty="0" smtClean="0">
                <a:solidFill>
                  <a:schemeClr val="tx2"/>
                </a:solidFill>
                <a:latin typeface="Candara"/>
                <a:cs typeface="Candara"/>
              </a:rPr>
              <a:t>Review of Literature </a:t>
            </a:r>
          </a:p>
          <a:p>
            <a:pPr marL="592500" indent="-342900">
              <a:lnSpc>
                <a:spcPct val="90000"/>
              </a:lnSpc>
              <a:spcBef>
                <a:spcPct val="20000"/>
              </a:spcBef>
              <a:buFont typeface="Arial"/>
              <a:buChar char="•"/>
              <a:defRPr/>
            </a:pPr>
            <a:r>
              <a:rPr lang="en-AU" sz="2400" b="1" dirty="0" smtClean="0">
                <a:solidFill>
                  <a:schemeClr val="tx2"/>
                </a:solidFill>
                <a:latin typeface="Candara"/>
                <a:cs typeface="Candara"/>
              </a:rPr>
              <a:t>Research Objectives &amp; Outcomes</a:t>
            </a:r>
          </a:p>
          <a:p>
            <a:pPr marL="592500" indent="-342900">
              <a:lnSpc>
                <a:spcPct val="90000"/>
              </a:lnSpc>
              <a:spcBef>
                <a:spcPct val="20000"/>
              </a:spcBef>
              <a:buFont typeface="Arial"/>
              <a:buChar char="•"/>
              <a:defRPr/>
            </a:pPr>
            <a:r>
              <a:rPr lang="en-AU" sz="2400" b="1" dirty="0" smtClean="0">
                <a:solidFill>
                  <a:schemeClr val="tx2"/>
                </a:solidFill>
                <a:latin typeface="Candara"/>
                <a:cs typeface="Candara"/>
              </a:rPr>
              <a:t>Research Methods</a:t>
            </a:r>
          </a:p>
          <a:p>
            <a:pPr marL="592500" indent="-342900">
              <a:lnSpc>
                <a:spcPct val="90000"/>
              </a:lnSpc>
              <a:spcBef>
                <a:spcPct val="20000"/>
              </a:spcBef>
              <a:buFont typeface="Arial"/>
              <a:buChar char="•"/>
              <a:defRPr/>
            </a:pPr>
            <a:r>
              <a:rPr lang="en-AU" sz="2400" b="1" dirty="0" smtClean="0">
                <a:solidFill>
                  <a:schemeClr val="tx2"/>
                </a:solidFill>
                <a:latin typeface="Candara"/>
                <a:cs typeface="Candara"/>
              </a:rPr>
              <a:t>Results </a:t>
            </a:r>
          </a:p>
          <a:p>
            <a:pPr marL="592500" indent="-342900">
              <a:lnSpc>
                <a:spcPct val="90000"/>
              </a:lnSpc>
              <a:spcBef>
                <a:spcPct val="20000"/>
              </a:spcBef>
              <a:buFont typeface="Arial"/>
              <a:buChar char="•"/>
              <a:defRPr/>
            </a:pPr>
            <a:r>
              <a:rPr lang="en-AU" sz="2400" b="1" dirty="0" smtClean="0">
                <a:solidFill>
                  <a:schemeClr val="tx2"/>
                </a:solidFill>
                <a:latin typeface="Candara"/>
                <a:cs typeface="Candara"/>
              </a:rPr>
              <a:t>Discussions</a:t>
            </a:r>
          </a:p>
          <a:p>
            <a:pPr marL="592500" indent="-342900">
              <a:lnSpc>
                <a:spcPct val="90000"/>
              </a:lnSpc>
              <a:spcBef>
                <a:spcPct val="20000"/>
              </a:spcBef>
              <a:buFont typeface="Arial"/>
              <a:buChar char="•"/>
              <a:defRPr/>
            </a:pPr>
            <a:r>
              <a:rPr lang="en-AU" sz="2400" b="1" dirty="0" smtClean="0">
                <a:solidFill>
                  <a:schemeClr val="tx2"/>
                </a:solidFill>
                <a:latin typeface="Candara"/>
                <a:cs typeface="Candara"/>
              </a:rPr>
              <a:t>Conclusions </a:t>
            </a:r>
          </a:p>
          <a:p>
            <a:pPr marL="592500" indent="-342900">
              <a:lnSpc>
                <a:spcPct val="90000"/>
              </a:lnSpc>
              <a:spcBef>
                <a:spcPct val="20000"/>
              </a:spcBef>
              <a:buFont typeface="Arial"/>
              <a:buChar char="•"/>
              <a:defRPr/>
            </a:pPr>
            <a:r>
              <a:rPr lang="en-AU" sz="2400" b="1" dirty="0" smtClean="0">
                <a:solidFill>
                  <a:schemeClr val="tx2"/>
                </a:solidFill>
                <a:latin typeface="Candara"/>
                <a:cs typeface="Candara"/>
              </a:rPr>
              <a:t>Recommendations</a:t>
            </a:r>
          </a:p>
          <a:p>
            <a:pPr marL="592500" indent="-342900">
              <a:lnSpc>
                <a:spcPct val="90000"/>
              </a:lnSpc>
              <a:spcBef>
                <a:spcPct val="20000"/>
              </a:spcBef>
              <a:buFont typeface="Arial"/>
              <a:buChar char="•"/>
              <a:defRPr/>
            </a:pPr>
            <a:r>
              <a:rPr lang="en-AU" sz="2400" b="1" dirty="0" smtClean="0">
                <a:solidFill>
                  <a:schemeClr val="tx2"/>
                </a:solidFill>
                <a:latin typeface="Candara"/>
                <a:cs typeface="Candara"/>
              </a:rPr>
              <a:t>Acknowledgements</a:t>
            </a:r>
          </a:p>
          <a:p>
            <a:pPr marL="592500" indent="-342900">
              <a:lnSpc>
                <a:spcPct val="90000"/>
              </a:lnSpc>
              <a:spcBef>
                <a:spcPct val="20000"/>
              </a:spcBef>
              <a:buFont typeface="Arial"/>
              <a:buChar char="•"/>
              <a:defRPr/>
            </a:pPr>
            <a:r>
              <a:rPr lang="en-AU" sz="2400" b="1" dirty="0" smtClean="0">
                <a:solidFill>
                  <a:schemeClr val="tx2"/>
                </a:solidFill>
                <a:latin typeface="Candara"/>
                <a:cs typeface="Candara"/>
              </a:rPr>
              <a:t>References </a:t>
            </a:r>
          </a:p>
          <a:p>
            <a:pPr marL="592500" indent="-342900">
              <a:lnSpc>
                <a:spcPct val="90000"/>
              </a:lnSpc>
              <a:spcBef>
                <a:spcPct val="20000"/>
              </a:spcBef>
              <a:buFont typeface="Arial"/>
              <a:buChar char="•"/>
              <a:defRPr/>
            </a:pPr>
            <a:r>
              <a:rPr lang="en-AU" sz="2400" b="1" dirty="0" smtClean="0">
                <a:solidFill>
                  <a:schemeClr val="tx2"/>
                </a:solidFill>
                <a:latin typeface="Candara"/>
                <a:cs typeface="Candara"/>
              </a:rPr>
              <a:t>Additional information</a:t>
            </a:r>
          </a:p>
          <a:p>
            <a:pPr marL="592500" indent="-342900">
              <a:lnSpc>
                <a:spcPct val="90000"/>
              </a:lnSpc>
              <a:spcBef>
                <a:spcPct val="20000"/>
              </a:spcBef>
              <a:buFont typeface="Arial"/>
              <a:buChar char="•"/>
              <a:defRPr/>
            </a:pPr>
            <a:endParaRPr lang="en-AU" sz="2400" b="1" dirty="0">
              <a:solidFill>
                <a:schemeClr val="tx2"/>
              </a:solidFill>
              <a:latin typeface="Candara"/>
              <a:cs typeface="Candara"/>
            </a:endParaRPr>
          </a:p>
          <a:p>
            <a:pPr marL="249600" algn="ctr">
              <a:lnSpc>
                <a:spcPct val="90000"/>
              </a:lnSpc>
              <a:spcBef>
                <a:spcPct val="20000"/>
              </a:spcBef>
              <a:tabLst>
                <a:tab pos="1344613" algn="l"/>
              </a:tabLst>
              <a:defRPr/>
            </a:pPr>
            <a:endParaRPr lang="en-AU" sz="2000" b="1" dirty="0">
              <a:latin typeface="Candara"/>
              <a:cs typeface="Candara"/>
            </a:endParaRPr>
          </a:p>
          <a:p>
            <a:pPr marL="249600" algn="ctr">
              <a:lnSpc>
                <a:spcPct val="90000"/>
              </a:lnSpc>
              <a:spcBef>
                <a:spcPct val="20000"/>
              </a:spcBef>
              <a:defRPr/>
            </a:pPr>
            <a:r>
              <a:rPr lang="en-AU" sz="2000" b="1" dirty="0">
                <a:latin typeface="Candara"/>
                <a:cs typeface="Candara"/>
              </a:rPr>
              <a:t>	</a:t>
            </a:r>
          </a:p>
          <a:p>
            <a:pPr marL="249600" algn="ctr">
              <a:lnSpc>
                <a:spcPct val="90000"/>
              </a:lnSpc>
              <a:spcBef>
                <a:spcPct val="20000"/>
              </a:spcBef>
              <a:defRPr/>
            </a:pPr>
            <a:endParaRPr lang="en-AU" sz="2000" b="1" dirty="0">
              <a:latin typeface="Candara"/>
              <a:cs typeface="Candara"/>
            </a:endParaRPr>
          </a:p>
          <a:p>
            <a:pPr marL="249600" algn="ctr">
              <a:lnSpc>
                <a:spcPct val="90000"/>
              </a:lnSpc>
              <a:spcBef>
                <a:spcPct val="20000"/>
              </a:spcBef>
              <a:defRPr/>
            </a:pPr>
            <a:endParaRPr lang="en-AU" sz="20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Contents</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pic>
        <p:nvPicPr>
          <p:cNvPr id="2" name="Picture 1" descr="content-writ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1513" y="1412776"/>
            <a:ext cx="2732935" cy="3633068"/>
          </a:xfrm>
          <a:prstGeom prst="rect">
            <a:avLst/>
          </a:prstGeom>
        </p:spPr>
      </p:pic>
    </p:spTree>
    <p:extLst>
      <p:ext uri="{BB962C8B-B14F-4D97-AF65-F5344CB8AC3E}">
        <p14:creationId xmlns:p14="http://schemas.microsoft.com/office/powerpoint/2010/main" val="27459047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052736"/>
            <a:ext cx="5976664" cy="4968552"/>
          </a:xfrm>
          <a:prstGeom prst="rect">
            <a:avLst/>
          </a:prstGeom>
          <a:noFill/>
          <a:ln w="9525">
            <a:noFill/>
            <a:miter lim="800000"/>
            <a:headEnd/>
            <a:tailEnd/>
          </a:ln>
        </p:spPr>
        <p:txBody>
          <a:bodyPr/>
          <a:lstStyle/>
          <a:p>
            <a:pPr marL="249600" algn="just">
              <a:lnSpc>
                <a:spcPct val="90000"/>
              </a:lnSpc>
              <a:spcBef>
                <a:spcPct val="20000"/>
              </a:spcBef>
              <a:defRPr/>
            </a:pPr>
            <a:endParaRPr lang="en-AU" b="1" dirty="0">
              <a:solidFill>
                <a:schemeClr val="tx2"/>
              </a:solidFill>
              <a:latin typeface="Candara"/>
              <a:cs typeface="Candara"/>
            </a:endParaRPr>
          </a:p>
          <a:p>
            <a:pPr marL="285750" indent="-285750" algn="just">
              <a:buFont typeface="Arial"/>
              <a:buChar char="•"/>
            </a:pPr>
            <a:r>
              <a:rPr lang="en-US" dirty="0" smtClean="0">
                <a:latin typeface="Candara"/>
                <a:cs typeface="Candara"/>
              </a:rPr>
              <a:t>SurveyMonkey has </a:t>
            </a:r>
            <a:r>
              <a:rPr lang="en-US" b="1" dirty="0">
                <a:latin typeface="Candara"/>
                <a:cs typeface="Candara"/>
              </a:rPr>
              <a:t>‘Collect Responses’</a:t>
            </a:r>
            <a:r>
              <a:rPr lang="en-US" dirty="0">
                <a:latin typeface="Candara"/>
                <a:cs typeface="Candara"/>
              </a:rPr>
              <a:t> and </a:t>
            </a:r>
            <a:r>
              <a:rPr lang="en-US" b="1" dirty="0">
                <a:latin typeface="Candara"/>
                <a:cs typeface="Candara"/>
              </a:rPr>
              <a:t>‘Analyze Results’</a:t>
            </a:r>
            <a:r>
              <a:rPr lang="en-US" dirty="0">
                <a:latin typeface="Candara"/>
                <a:cs typeface="Candara"/>
              </a:rPr>
              <a:t> </a:t>
            </a:r>
            <a:r>
              <a:rPr lang="en-US" dirty="0" smtClean="0">
                <a:latin typeface="Candara"/>
                <a:cs typeface="Candara"/>
              </a:rPr>
              <a:t>features:</a:t>
            </a:r>
          </a:p>
          <a:p>
            <a:pPr marL="742950" lvl="1" indent="-285750" algn="just">
              <a:buFont typeface="Arial"/>
              <a:buChar char="•"/>
            </a:pPr>
            <a:r>
              <a:rPr lang="en-US" sz="1600" dirty="0" smtClean="0">
                <a:latin typeface="Candara"/>
                <a:cs typeface="Candara"/>
              </a:rPr>
              <a:t>Response compilation and preliminary analysis</a:t>
            </a:r>
          </a:p>
          <a:p>
            <a:pPr marL="742950" lvl="1" indent="-285750" algn="just">
              <a:buFont typeface="Arial"/>
              <a:buChar char="•"/>
            </a:pPr>
            <a:r>
              <a:rPr lang="en-US" sz="1600" dirty="0">
                <a:latin typeface="Candara"/>
                <a:cs typeface="Candara"/>
              </a:rPr>
              <a:t>A</a:t>
            </a:r>
            <a:r>
              <a:rPr lang="en-US" sz="1600" dirty="0" smtClean="0">
                <a:latin typeface="Candara"/>
                <a:cs typeface="Candara"/>
              </a:rPr>
              <a:t>lso </a:t>
            </a:r>
            <a:r>
              <a:rPr lang="en-US" sz="1600" dirty="0">
                <a:latin typeface="Candara"/>
                <a:cs typeface="Candara"/>
              </a:rPr>
              <a:t>presents open-ended responses in a report </a:t>
            </a:r>
            <a:r>
              <a:rPr lang="en-US" sz="1600" dirty="0" smtClean="0">
                <a:latin typeface="Candara"/>
                <a:cs typeface="Candara"/>
              </a:rPr>
              <a:t>format</a:t>
            </a:r>
          </a:p>
          <a:p>
            <a:pPr marL="285750" indent="-285750" algn="just">
              <a:buFont typeface="Arial"/>
              <a:buChar char="•"/>
            </a:pPr>
            <a:r>
              <a:rPr lang="en-US" dirty="0" smtClean="0">
                <a:latin typeface="Candara"/>
                <a:cs typeface="Candara"/>
              </a:rPr>
              <a:t>The </a:t>
            </a:r>
            <a:r>
              <a:rPr lang="en-US" b="1" dirty="0">
                <a:latin typeface="Candara"/>
                <a:cs typeface="Candara"/>
              </a:rPr>
              <a:t>Export feature </a:t>
            </a:r>
            <a:r>
              <a:rPr lang="en-US" dirty="0">
                <a:latin typeface="Candara"/>
                <a:cs typeface="Candara"/>
              </a:rPr>
              <a:t>of SurveyMonkey allows the generation of all the responses in </a:t>
            </a:r>
            <a:r>
              <a:rPr lang="en-US" b="1" dirty="0">
                <a:latin typeface="Candara"/>
                <a:cs typeface="Candara"/>
              </a:rPr>
              <a:t>MS Excel </a:t>
            </a:r>
            <a:r>
              <a:rPr lang="en-US" b="1" dirty="0" smtClean="0">
                <a:latin typeface="Candara"/>
                <a:cs typeface="Candara"/>
              </a:rPr>
              <a:t>format</a:t>
            </a:r>
            <a:r>
              <a:rPr lang="en-US" dirty="0" smtClean="0">
                <a:latin typeface="Candara"/>
                <a:cs typeface="Candara"/>
              </a:rPr>
              <a:t>.</a:t>
            </a:r>
          </a:p>
          <a:p>
            <a:pPr marL="285750" indent="-285750" algn="just">
              <a:buFont typeface="Arial"/>
              <a:buChar char="•"/>
            </a:pPr>
            <a:endParaRPr lang="en-US" dirty="0">
              <a:latin typeface="Candara"/>
              <a:cs typeface="Candara"/>
            </a:endParaRPr>
          </a:p>
          <a:p>
            <a:pPr marL="285750" indent="-285750" algn="just">
              <a:buFont typeface="Arial"/>
              <a:buChar char="•"/>
            </a:pPr>
            <a:r>
              <a:rPr lang="en-US" b="1" dirty="0" smtClean="0">
                <a:latin typeface="Candara"/>
                <a:cs typeface="Candara"/>
              </a:rPr>
              <a:t>SPSS used </a:t>
            </a:r>
            <a:r>
              <a:rPr lang="en-US" b="1" dirty="0">
                <a:latin typeface="Candara"/>
                <a:cs typeface="Candara"/>
              </a:rPr>
              <a:t>to conduct further </a:t>
            </a:r>
            <a:r>
              <a:rPr lang="en-US" b="1" dirty="0" smtClean="0">
                <a:latin typeface="Candara"/>
                <a:cs typeface="Candara"/>
              </a:rPr>
              <a:t>analysis. </a:t>
            </a:r>
          </a:p>
          <a:p>
            <a:pPr marL="285750" indent="-285750" algn="just">
              <a:buFont typeface="Arial"/>
              <a:buChar char="•"/>
            </a:pPr>
            <a:endParaRPr lang="en-US" dirty="0">
              <a:latin typeface="Candara"/>
              <a:cs typeface="Candara"/>
            </a:endParaRPr>
          </a:p>
          <a:p>
            <a:pPr marL="285750" indent="-285750" algn="just">
              <a:buFont typeface="Arial"/>
              <a:buChar char="•"/>
            </a:pPr>
            <a:r>
              <a:rPr lang="en-US" dirty="0" smtClean="0">
                <a:latin typeface="Candara"/>
                <a:cs typeface="Candara"/>
              </a:rPr>
              <a:t>Nature </a:t>
            </a:r>
            <a:r>
              <a:rPr lang="en-US" dirty="0">
                <a:latin typeface="Candara"/>
                <a:cs typeface="Candara"/>
              </a:rPr>
              <a:t>of the questionnaire was mostly in categories using ratings and Likert scales, responses </a:t>
            </a:r>
            <a:r>
              <a:rPr lang="en-US" dirty="0" smtClean="0">
                <a:latin typeface="Candara"/>
                <a:cs typeface="Candara"/>
              </a:rPr>
              <a:t>- </a:t>
            </a:r>
            <a:r>
              <a:rPr lang="en-US" dirty="0">
                <a:latin typeface="Candara"/>
                <a:cs typeface="Candara"/>
              </a:rPr>
              <a:t>categorical data</a:t>
            </a:r>
            <a:r>
              <a:rPr lang="en-US" dirty="0" smtClean="0">
                <a:latin typeface="Candara"/>
                <a:cs typeface="Candara"/>
              </a:rPr>
              <a:t>.</a:t>
            </a:r>
          </a:p>
          <a:p>
            <a:pPr algn="just"/>
            <a:endParaRPr lang="en-US" dirty="0" smtClean="0">
              <a:latin typeface="Candara"/>
              <a:cs typeface="Candara"/>
            </a:endParaRPr>
          </a:p>
          <a:p>
            <a:pPr marL="285750" indent="-285750" algn="just">
              <a:buFont typeface="Arial"/>
              <a:buChar char="•"/>
            </a:pPr>
            <a:r>
              <a:rPr lang="en-US" dirty="0" smtClean="0">
                <a:latin typeface="Candara"/>
                <a:cs typeface="Candara"/>
              </a:rPr>
              <a:t>Analysis </a:t>
            </a:r>
            <a:r>
              <a:rPr lang="en-US" dirty="0">
                <a:latin typeface="Candara"/>
                <a:cs typeface="Candara"/>
              </a:rPr>
              <a:t>such as descriptive (statistics) like </a:t>
            </a:r>
            <a:r>
              <a:rPr lang="en-US" b="1" dirty="0">
                <a:latin typeface="Candara"/>
                <a:cs typeface="Candara"/>
              </a:rPr>
              <a:t>frequency table, mode and crosstabulations </a:t>
            </a:r>
            <a:r>
              <a:rPr lang="en-US" dirty="0">
                <a:latin typeface="Candara"/>
                <a:cs typeface="Candara"/>
              </a:rPr>
              <a:t>were relevant and applicable. </a:t>
            </a:r>
            <a:endParaRPr lang="en-US" dirty="0" smtClean="0">
              <a:latin typeface="Candara"/>
              <a:cs typeface="Candara"/>
            </a:endParaRPr>
          </a:p>
          <a:p>
            <a:pPr marL="592500" indent="-342900" algn="just">
              <a:lnSpc>
                <a:spcPct val="90000"/>
              </a:lnSpc>
              <a:spcBef>
                <a:spcPct val="20000"/>
              </a:spcBef>
              <a:buFont typeface="Arial"/>
              <a:buChar char="•"/>
              <a:defRPr/>
            </a:pPr>
            <a:endParaRPr lang="is-IS" sz="1400" b="1" dirty="0" smtClean="0">
              <a:solidFill>
                <a:schemeClr val="tx2"/>
              </a:solidFill>
              <a:latin typeface="Candara"/>
              <a:cs typeface="Candara"/>
            </a:endParaRPr>
          </a:p>
          <a:p>
            <a:pPr marL="249600" algn="just">
              <a:lnSpc>
                <a:spcPct val="90000"/>
              </a:lnSpc>
              <a:spcBef>
                <a:spcPct val="20000"/>
              </a:spcBef>
              <a:defRPr/>
            </a:pPr>
            <a:endParaRPr lang="en-AU" sz="1400" b="1" dirty="0" smtClean="0">
              <a:solidFill>
                <a:schemeClr val="tx2"/>
              </a:solidFill>
              <a:latin typeface="Candara"/>
              <a:cs typeface="Candara"/>
            </a:endParaRPr>
          </a:p>
          <a:p>
            <a:pPr marL="592500" indent="-342900" algn="just">
              <a:lnSpc>
                <a:spcPct val="90000"/>
              </a:lnSpc>
              <a:spcBef>
                <a:spcPct val="20000"/>
              </a:spcBef>
              <a:buFont typeface="Arial"/>
              <a:buChar char="•"/>
              <a:defRPr/>
            </a:pPr>
            <a:endParaRPr lang="en-AU" sz="1400" b="1" dirty="0">
              <a:solidFill>
                <a:schemeClr val="tx2"/>
              </a:solidFill>
              <a:latin typeface="Candara"/>
              <a:cs typeface="Candara"/>
            </a:endParaRPr>
          </a:p>
          <a:p>
            <a:pPr marL="249600" algn="just">
              <a:lnSpc>
                <a:spcPct val="90000"/>
              </a:lnSpc>
              <a:spcBef>
                <a:spcPct val="20000"/>
              </a:spcBef>
              <a:tabLst>
                <a:tab pos="1344613" algn="l"/>
              </a:tabLst>
              <a:defRPr/>
            </a:pPr>
            <a:endParaRPr lang="en-AU" sz="1400" b="1" dirty="0">
              <a:latin typeface="Candara"/>
              <a:cs typeface="Candara"/>
            </a:endParaRPr>
          </a:p>
          <a:p>
            <a:pPr marL="249600" algn="just">
              <a:lnSpc>
                <a:spcPct val="90000"/>
              </a:lnSpc>
              <a:spcBef>
                <a:spcPct val="20000"/>
              </a:spcBef>
              <a:defRPr/>
            </a:pPr>
            <a:r>
              <a:rPr lang="en-AU" sz="1400" b="1" dirty="0">
                <a:latin typeface="Candara"/>
                <a:cs typeface="Candara"/>
              </a:rPr>
              <a:t>	</a:t>
            </a:r>
          </a:p>
          <a:p>
            <a:pPr marL="249600" algn="just">
              <a:lnSpc>
                <a:spcPct val="90000"/>
              </a:lnSpc>
              <a:spcBef>
                <a:spcPct val="20000"/>
              </a:spcBef>
              <a:defRPr/>
            </a:pPr>
            <a:endParaRPr lang="en-AU" sz="1400" b="1" dirty="0">
              <a:latin typeface="Candara"/>
              <a:cs typeface="Candara"/>
            </a:endParaRPr>
          </a:p>
          <a:p>
            <a:pPr marL="249600" algn="just">
              <a:lnSpc>
                <a:spcPct val="90000"/>
              </a:lnSpc>
              <a:spcBef>
                <a:spcPct val="20000"/>
              </a:spcBef>
              <a:defRPr/>
            </a:pPr>
            <a:endParaRPr lang="en-AU" sz="14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Data analysis techniques (statistical analysis)</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pic>
        <p:nvPicPr>
          <p:cNvPr id="2" name="Picture 1" descr="Screen Shot 2016-10-19 at 8.51.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3562" y="2492896"/>
            <a:ext cx="2780438" cy="1944216"/>
          </a:xfrm>
          <a:prstGeom prst="rect">
            <a:avLst/>
          </a:prstGeom>
        </p:spPr>
      </p:pic>
    </p:spTree>
    <p:extLst>
      <p:ext uri="{BB962C8B-B14F-4D97-AF65-F5344CB8AC3E}">
        <p14:creationId xmlns:p14="http://schemas.microsoft.com/office/powerpoint/2010/main" val="20752066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pic>
        <p:nvPicPr>
          <p:cNvPr id="3" name="Picture 2" descr="Screen Shot 2016-10-19 at 8.52.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556792"/>
            <a:ext cx="6804620" cy="3176955"/>
          </a:xfrm>
          <a:prstGeom prst="rect">
            <a:avLst/>
          </a:prstGeom>
        </p:spPr>
      </p:pic>
    </p:spTree>
    <p:extLst>
      <p:ext uri="{BB962C8B-B14F-4D97-AF65-F5344CB8AC3E}">
        <p14:creationId xmlns:p14="http://schemas.microsoft.com/office/powerpoint/2010/main" val="16774484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395536" y="1009402"/>
            <a:ext cx="2736304" cy="1080120"/>
          </a:xfrm>
          <a:prstGeom prst="rect">
            <a:avLst/>
          </a:prstGeom>
          <a:noFill/>
          <a:ln w="9525">
            <a:noFill/>
            <a:miter lim="800000"/>
            <a:headEnd/>
            <a:tailEnd/>
          </a:ln>
        </p:spPr>
        <p:txBody>
          <a:bodyPr/>
          <a:lstStyle/>
          <a:p>
            <a:pPr algn="just"/>
            <a:r>
              <a:rPr lang="en-US" b="1" dirty="0" smtClean="0">
                <a:latin typeface="Candara"/>
                <a:cs typeface="Candara"/>
              </a:rPr>
              <a:t>Q8</a:t>
            </a:r>
            <a:r>
              <a:rPr lang="en-US" b="1" dirty="0">
                <a:latin typeface="Candara"/>
                <a:cs typeface="Candara"/>
              </a:rPr>
              <a:t>.  “Educational Level”</a:t>
            </a:r>
            <a:r>
              <a:rPr lang="en-US" dirty="0">
                <a:latin typeface="Candara"/>
                <a:cs typeface="Candara"/>
              </a:rPr>
              <a:t> </a:t>
            </a:r>
          </a:p>
          <a:p>
            <a:pPr algn="just"/>
            <a:r>
              <a:rPr lang="en-US" sz="1200" dirty="0">
                <a:latin typeface="Candara"/>
                <a:cs typeface="Candara"/>
              </a:rPr>
              <a:t> </a:t>
            </a:r>
          </a:p>
          <a:p>
            <a:pPr marL="592500" indent="-342900" algn="just">
              <a:lnSpc>
                <a:spcPct val="90000"/>
              </a:lnSpc>
              <a:spcBef>
                <a:spcPct val="20000"/>
              </a:spcBef>
              <a:buFont typeface="Arial"/>
              <a:buChar char="•"/>
              <a:defRPr/>
            </a:pPr>
            <a:endParaRPr lang="en-AU" sz="2400" b="1" dirty="0">
              <a:solidFill>
                <a:schemeClr val="tx2"/>
              </a:solidFill>
              <a:latin typeface="Candara"/>
              <a:cs typeface="Candara"/>
            </a:endParaRPr>
          </a:p>
          <a:p>
            <a:pPr marL="249600" algn="just">
              <a:lnSpc>
                <a:spcPct val="90000"/>
              </a:lnSpc>
              <a:spcBef>
                <a:spcPct val="20000"/>
              </a:spcBef>
              <a:tabLst>
                <a:tab pos="1344613" algn="l"/>
              </a:tabLst>
              <a:defRPr/>
            </a:pPr>
            <a:endParaRPr lang="en-AU" sz="2000" b="1" dirty="0">
              <a:latin typeface="Candara"/>
              <a:cs typeface="Candara"/>
            </a:endParaRPr>
          </a:p>
          <a:p>
            <a:pPr marL="249600" algn="just">
              <a:lnSpc>
                <a:spcPct val="90000"/>
              </a:lnSpc>
              <a:spcBef>
                <a:spcPct val="20000"/>
              </a:spcBef>
              <a:defRPr/>
            </a:pPr>
            <a:r>
              <a:rPr lang="en-AU" sz="2000" b="1" dirty="0">
                <a:latin typeface="Candara"/>
                <a:cs typeface="Candara"/>
              </a:rPr>
              <a:t>	</a:t>
            </a:r>
          </a:p>
          <a:p>
            <a:pPr marL="249600" algn="just">
              <a:lnSpc>
                <a:spcPct val="90000"/>
              </a:lnSpc>
              <a:spcBef>
                <a:spcPct val="20000"/>
              </a:spcBef>
              <a:defRPr/>
            </a:pPr>
            <a:endParaRPr lang="en-AU" sz="2000" b="1" dirty="0">
              <a:latin typeface="Candara"/>
              <a:cs typeface="Candara"/>
            </a:endParaRPr>
          </a:p>
          <a:p>
            <a:pPr marL="249600" algn="just">
              <a:lnSpc>
                <a:spcPct val="90000"/>
              </a:lnSpc>
              <a:spcBef>
                <a:spcPct val="20000"/>
              </a:spcBef>
              <a:defRPr/>
            </a:pPr>
            <a:endParaRPr lang="en-AU" sz="2000" dirty="0">
              <a:latin typeface="Candara"/>
              <a:cs typeface="Candara"/>
            </a:endParaRPr>
          </a:p>
        </p:txBody>
      </p:sp>
      <p:sp>
        <p:nvSpPr>
          <p:cNvPr id="7" name="Rectangle 9"/>
          <p:cNvSpPr>
            <a:spLocks noChangeArrowheads="1"/>
          </p:cNvSpPr>
          <p:nvPr/>
        </p:nvSpPr>
        <p:spPr bwMode="auto">
          <a:xfrm>
            <a:off x="0" y="-27384"/>
            <a:ext cx="9144000" cy="83671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256604" y="180504"/>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Results</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35496" y="1556792"/>
            <a:ext cx="4608512" cy="5172670"/>
          </a:xfrm>
          <a:prstGeom prst="rect">
            <a:avLst/>
          </a:prstGeom>
          <a:effectLst>
            <a:glow rad="25400">
              <a:schemeClr val="tx1">
                <a:alpha val="75000"/>
              </a:schemeClr>
            </a:glow>
          </a:effectLst>
        </p:spPr>
      </p:pic>
      <p:sp>
        <p:nvSpPr>
          <p:cNvPr id="2" name="Rectangle 1"/>
          <p:cNvSpPr/>
          <p:nvPr/>
        </p:nvSpPr>
        <p:spPr>
          <a:xfrm>
            <a:off x="4826856" y="922676"/>
            <a:ext cx="4176464" cy="646331"/>
          </a:xfrm>
          <a:prstGeom prst="rect">
            <a:avLst/>
          </a:prstGeom>
        </p:spPr>
        <p:txBody>
          <a:bodyPr wrap="square">
            <a:spAutoFit/>
          </a:bodyPr>
          <a:lstStyle/>
          <a:p>
            <a:pPr algn="just"/>
            <a:r>
              <a:rPr lang="en-US" b="1" dirty="0">
                <a:latin typeface="Candara"/>
                <a:cs typeface="Candara"/>
              </a:rPr>
              <a:t>Q9. “How many EIAs have you been involved with so far?”</a:t>
            </a:r>
            <a:endParaRPr lang="en-US" dirty="0">
              <a:latin typeface="Candara"/>
              <a:cs typeface="Candara"/>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4716016" y="1569007"/>
            <a:ext cx="4248472" cy="5172361"/>
          </a:xfrm>
          <a:prstGeom prst="rect">
            <a:avLst/>
          </a:prstGeom>
          <a:effectLst>
            <a:glow rad="25400">
              <a:schemeClr val="tx1">
                <a:alpha val="75000"/>
              </a:schemeClr>
            </a:glow>
          </a:effectLst>
        </p:spPr>
      </p:pic>
    </p:spTree>
    <p:extLst>
      <p:ext uri="{BB962C8B-B14F-4D97-AF65-F5344CB8AC3E}">
        <p14:creationId xmlns:p14="http://schemas.microsoft.com/office/powerpoint/2010/main" val="35285263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54868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36096"/>
            <a:ext cx="8851900" cy="584776"/>
          </a:xfrm>
          <a:prstGeom prst="rect">
            <a:avLst/>
          </a:prstGeom>
          <a:noFill/>
          <a:ln w="9525">
            <a:noFill/>
            <a:miter lim="800000"/>
            <a:headEnd/>
            <a:tailEnd/>
          </a:ln>
          <a:effectLst/>
        </p:spPr>
        <p:txBody>
          <a:bodyPr>
            <a:spAutoFit/>
          </a:bodyPr>
          <a:lstStyle/>
          <a:p>
            <a:pPr>
              <a:defRPr/>
            </a:pPr>
            <a:r>
              <a:rPr lang="en-US" sz="1600" b="1" dirty="0">
                <a:latin typeface="Candara"/>
                <a:cs typeface="Candara"/>
              </a:rPr>
              <a:t>Q10.  “To what extend do you agree or disagree with the following statements (Please select one from the drop down list)</a:t>
            </a:r>
            <a:r>
              <a:rPr lang="en-US" sz="1600" b="1" dirty="0" smtClean="0">
                <a:latin typeface="Candara"/>
                <a:cs typeface="Candara"/>
              </a:rPr>
              <a:t>”</a:t>
            </a:r>
            <a:endParaRPr lang="en-US" sz="1600" dirty="0">
              <a:latin typeface="Candara"/>
              <a:cs typeface="Candara"/>
            </a:endParaRPr>
          </a:p>
        </p:txBody>
      </p:sp>
      <p:graphicFrame>
        <p:nvGraphicFramePr>
          <p:cNvPr id="5" name="Chart 4"/>
          <p:cNvGraphicFramePr>
            <a:graphicFrameLocks/>
          </p:cNvGraphicFramePr>
          <p:nvPr>
            <p:extLst>
              <p:ext uri="{D42A27DB-BD31-4B8C-83A1-F6EECF244321}">
                <p14:modId xmlns:p14="http://schemas.microsoft.com/office/powerpoint/2010/main" val="2179679647"/>
              </p:ext>
            </p:extLst>
          </p:nvPr>
        </p:nvGraphicFramePr>
        <p:xfrm>
          <a:off x="0" y="332656"/>
          <a:ext cx="9144000" cy="66967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36974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54868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36096"/>
            <a:ext cx="8851900" cy="584776"/>
          </a:xfrm>
          <a:prstGeom prst="rect">
            <a:avLst/>
          </a:prstGeom>
          <a:noFill/>
          <a:ln w="9525">
            <a:noFill/>
            <a:miter lim="800000"/>
            <a:headEnd/>
            <a:tailEnd/>
          </a:ln>
          <a:effectLst/>
        </p:spPr>
        <p:txBody>
          <a:bodyPr>
            <a:spAutoFit/>
          </a:bodyPr>
          <a:lstStyle/>
          <a:p>
            <a:pPr>
              <a:defRPr/>
            </a:pPr>
            <a:r>
              <a:rPr lang="en-US" sz="1600" b="1" dirty="0">
                <a:latin typeface="Candara"/>
                <a:cs typeface="Candara"/>
              </a:rPr>
              <a:t>Q10.  “To what extend do you agree or disagree with the following statements (Please select one from the drop down list)</a:t>
            </a:r>
            <a:r>
              <a:rPr lang="en-US" sz="1600" b="1" dirty="0" smtClean="0">
                <a:latin typeface="Candara"/>
                <a:cs typeface="Candara"/>
              </a:rPr>
              <a:t>”</a:t>
            </a:r>
            <a:endParaRPr lang="en-US" sz="1600" dirty="0">
              <a:latin typeface="Candara"/>
              <a:cs typeface="Candara"/>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8546" y="620224"/>
            <a:ext cx="9144000" cy="5904656"/>
          </a:xfrm>
          <a:prstGeom prst="rect">
            <a:avLst/>
          </a:prstGeom>
          <a:effectLst>
            <a:glow rad="25400">
              <a:schemeClr val="tx1">
                <a:alpha val="75000"/>
              </a:schemeClr>
            </a:glow>
          </a:effectLst>
        </p:spPr>
      </p:pic>
      <p:sp>
        <p:nvSpPr>
          <p:cNvPr id="2" name="Double Bracket 1"/>
          <p:cNvSpPr/>
          <p:nvPr/>
        </p:nvSpPr>
        <p:spPr>
          <a:xfrm>
            <a:off x="5364088" y="1628800"/>
            <a:ext cx="1224136" cy="410344"/>
          </a:xfrm>
          <a:prstGeom prst="bracketPair">
            <a:avLst/>
          </a:prstGeom>
          <a:solidFill>
            <a:schemeClr val="accent6">
              <a:lumMod val="40000"/>
              <a:lumOff val="60000"/>
              <a:alpha val="22000"/>
            </a:schemeClr>
          </a:solidFill>
          <a:ln>
            <a:solidFill>
              <a:srgbClr val="FF0000"/>
            </a:solidFill>
          </a:ln>
          <a:effectLst>
            <a:outerShdw blurRad="40000" dist="20000" dir="5400000"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8" name="Double Bracket 7"/>
          <p:cNvSpPr/>
          <p:nvPr/>
        </p:nvSpPr>
        <p:spPr>
          <a:xfrm>
            <a:off x="6012160" y="2708920"/>
            <a:ext cx="1224136" cy="410344"/>
          </a:xfrm>
          <a:prstGeom prst="bracketPair">
            <a:avLst/>
          </a:prstGeom>
          <a:solidFill>
            <a:schemeClr val="accent6">
              <a:lumMod val="40000"/>
              <a:lumOff val="60000"/>
              <a:alpha val="22000"/>
            </a:schemeClr>
          </a:solidFill>
          <a:ln>
            <a:solidFill>
              <a:srgbClr val="FF0000"/>
            </a:solidFill>
          </a:ln>
          <a:effectLst>
            <a:outerShdw blurRad="40000" dist="20000" dir="5400000"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9" name="Double Bracket 8"/>
          <p:cNvSpPr/>
          <p:nvPr/>
        </p:nvSpPr>
        <p:spPr>
          <a:xfrm>
            <a:off x="5364088" y="4293096"/>
            <a:ext cx="1224136" cy="410344"/>
          </a:xfrm>
          <a:prstGeom prst="bracketPair">
            <a:avLst/>
          </a:prstGeom>
          <a:solidFill>
            <a:schemeClr val="accent6">
              <a:lumMod val="40000"/>
              <a:lumOff val="60000"/>
              <a:alpha val="22000"/>
            </a:schemeClr>
          </a:solidFill>
          <a:ln>
            <a:solidFill>
              <a:srgbClr val="FF0000"/>
            </a:solidFill>
          </a:ln>
          <a:effectLst>
            <a:outerShdw blurRad="40000" dist="20000" dir="5400000"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0" name="Double Bracket 9"/>
          <p:cNvSpPr/>
          <p:nvPr/>
        </p:nvSpPr>
        <p:spPr>
          <a:xfrm>
            <a:off x="6012160" y="3717032"/>
            <a:ext cx="1224136" cy="410344"/>
          </a:xfrm>
          <a:prstGeom prst="bracketPair">
            <a:avLst/>
          </a:prstGeom>
          <a:solidFill>
            <a:schemeClr val="accent6">
              <a:lumMod val="40000"/>
              <a:lumOff val="60000"/>
              <a:alpha val="22000"/>
            </a:schemeClr>
          </a:solidFill>
          <a:ln>
            <a:solidFill>
              <a:srgbClr val="FF0000"/>
            </a:solidFill>
          </a:ln>
          <a:effectLst>
            <a:outerShdw blurRad="40000" dist="20000" dir="5400000"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1" name="Double Bracket 10"/>
          <p:cNvSpPr/>
          <p:nvPr/>
        </p:nvSpPr>
        <p:spPr>
          <a:xfrm>
            <a:off x="5940152" y="5301208"/>
            <a:ext cx="1296144" cy="504056"/>
          </a:xfrm>
          <a:prstGeom prst="bracketPair">
            <a:avLst/>
          </a:prstGeom>
          <a:solidFill>
            <a:schemeClr val="accent6">
              <a:lumMod val="40000"/>
              <a:lumOff val="60000"/>
              <a:alpha val="22000"/>
            </a:schemeClr>
          </a:solidFill>
          <a:ln>
            <a:solidFill>
              <a:srgbClr val="FF0000"/>
            </a:solidFill>
          </a:ln>
          <a:effectLst>
            <a:outerShdw blurRad="40000" dist="20000" dir="5400000"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437599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54868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36096"/>
            <a:ext cx="8851900" cy="584776"/>
          </a:xfrm>
          <a:prstGeom prst="rect">
            <a:avLst/>
          </a:prstGeom>
          <a:noFill/>
          <a:ln w="9525">
            <a:noFill/>
            <a:miter lim="800000"/>
            <a:headEnd/>
            <a:tailEnd/>
          </a:ln>
          <a:effectLst/>
        </p:spPr>
        <p:txBody>
          <a:bodyPr>
            <a:spAutoFit/>
          </a:bodyPr>
          <a:lstStyle/>
          <a:p>
            <a:pPr>
              <a:defRPr/>
            </a:pPr>
            <a:r>
              <a:rPr lang="en-US" sz="1600" b="1" dirty="0">
                <a:latin typeface="Candara"/>
                <a:cs typeface="Candara"/>
              </a:rPr>
              <a:t>Q10.  “To what extend do you agree or disagree with the following statements (Please select one from the drop down list)</a:t>
            </a:r>
            <a:r>
              <a:rPr lang="en-US" sz="1600" b="1" dirty="0" smtClean="0">
                <a:latin typeface="Candara"/>
                <a:cs typeface="Candara"/>
              </a:rPr>
              <a:t>”</a:t>
            </a:r>
            <a:endParaRPr lang="en-US" sz="1600" dirty="0">
              <a:latin typeface="Candara"/>
              <a:cs typeface="Candara"/>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t="7" b="83759"/>
          <a:stretch/>
        </p:blipFill>
        <p:spPr>
          <a:xfrm>
            <a:off x="0" y="620688"/>
            <a:ext cx="9144000" cy="900000"/>
          </a:xfrm>
          <a:prstGeom prst="rect">
            <a:avLst/>
          </a:prstGeom>
          <a:effectLst>
            <a:glow rad="25400">
              <a:schemeClr val="tx1">
                <a:alpha val="75000"/>
              </a:schemeClr>
            </a:glow>
          </a:effectLst>
        </p:spPr>
      </p:pic>
      <p:pic>
        <p:nvPicPr>
          <p:cNvPr id="8" name="Picture 7"/>
          <p:cNvPicPr/>
          <p:nvPr/>
        </p:nvPicPr>
        <p:blipFill rotWithShape="1">
          <a:blip r:embed="rId3">
            <a:extLst>
              <a:ext uri="{28A0092B-C50C-407E-A947-70E740481C1C}">
                <a14:useLocalDpi xmlns:a14="http://schemas.microsoft.com/office/drawing/2010/main" val="0"/>
              </a:ext>
            </a:extLst>
          </a:blip>
          <a:srcRect t="1650" r="404" b="1650"/>
          <a:stretch/>
        </p:blipFill>
        <p:spPr>
          <a:xfrm>
            <a:off x="35496" y="1484784"/>
            <a:ext cx="9035496" cy="5256583"/>
          </a:xfrm>
          <a:prstGeom prst="rect">
            <a:avLst/>
          </a:prstGeom>
          <a:effectLst>
            <a:glow rad="25400">
              <a:schemeClr val="tx1">
                <a:alpha val="75000"/>
              </a:schemeClr>
            </a:glow>
          </a:effectLst>
        </p:spPr>
      </p:pic>
      <p:sp>
        <p:nvSpPr>
          <p:cNvPr id="6" name="Double Bracket 5"/>
          <p:cNvSpPr/>
          <p:nvPr/>
        </p:nvSpPr>
        <p:spPr>
          <a:xfrm>
            <a:off x="5292080" y="6237312"/>
            <a:ext cx="1224136" cy="410344"/>
          </a:xfrm>
          <a:prstGeom prst="bracketPair">
            <a:avLst/>
          </a:prstGeom>
          <a:solidFill>
            <a:schemeClr val="accent6">
              <a:lumMod val="40000"/>
              <a:lumOff val="60000"/>
              <a:alpha val="22000"/>
            </a:schemeClr>
          </a:solidFill>
          <a:ln>
            <a:solidFill>
              <a:srgbClr val="FF0000"/>
            </a:solidFill>
          </a:ln>
          <a:effectLst>
            <a:outerShdw blurRad="40000" dist="20000" dir="5400000"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9" name="Double Bracket 8"/>
          <p:cNvSpPr/>
          <p:nvPr/>
        </p:nvSpPr>
        <p:spPr>
          <a:xfrm>
            <a:off x="5940152" y="4365104"/>
            <a:ext cx="576064" cy="360040"/>
          </a:xfrm>
          <a:prstGeom prst="bracketPair">
            <a:avLst/>
          </a:prstGeom>
          <a:solidFill>
            <a:schemeClr val="accent6">
              <a:lumMod val="40000"/>
              <a:lumOff val="60000"/>
              <a:alpha val="22000"/>
            </a:schemeClr>
          </a:solidFill>
          <a:ln>
            <a:solidFill>
              <a:srgbClr val="FF0000"/>
            </a:solidFill>
          </a:ln>
          <a:effectLst>
            <a:outerShdw blurRad="40000" dist="20000" dir="5400000"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0" name="Double Bracket 9"/>
          <p:cNvSpPr/>
          <p:nvPr/>
        </p:nvSpPr>
        <p:spPr>
          <a:xfrm>
            <a:off x="5940152" y="5733256"/>
            <a:ext cx="1296144" cy="410344"/>
          </a:xfrm>
          <a:prstGeom prst="bracketPair">
            <a:avLst/>
          </a:prstGeom>
          <a:solidFill>
            <a:schemeClr val="accent6">
              <a:lumMod val="40000"/>
              <a:lumOff val="60000"/>
              <a:alpha val="22000"/>
            </a:schemeClr>
          </a:solidFill>
          <a:ln>
            <a:solidFill>
              <a:srgbClr val="FF0000"/>
            </a:solidFill>
          </a:ln>
          <a:effectLst>
            <a:outerShdw blurRad="40000" dist="20000" dir="5400000"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1" name="Double Bracket 10"/>
          <p:cNvSpPr/>
          <p:nvPr/>
        </p:nvSpPr>
        <p:spPr>
          <a:xfrm>
            <a:off x="6588224" y="5301208"/>
            <a:ext cx="576064" cy="360040"/>
          </a:xfrm>
          <a:prstGeom prst="bracketPair">
            <a:avLst/>
          </a:prstGeom>
          <a:solidFill>
            <a:schemeClr val="accent6">
              <a:lumMod val="40000"/>
              <a:lumOff val="60000"/>
              <a:alpha val="22000"/>
            </a:schemeClr>
          </a:solidFill>
          <a:ln>
            <a:solidFill>
              <a:srgbClr val="FF0000"/>
            </a:solidFill>
          </a:ln>
          <a:effectLst>
            <a:outerShdw blurRad="40000" dist="20000" dir="5400000"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2" name="Double Bracket 11"/>
          <p:cNvSpPr/>
          <p:nvPr/>
        </p:nvSpPr>
        <p:spPr>
          <a:xfrm>
            <a:off x="5292080" y="1484784"/>
            <a:ext cx="1224136" cy="410344"/>
          </a:xfrm>
          <a:prstGeom prst="bracketPair">
            <a:avLst/>
          </a:prstGeom>
          <a:solidFill>
            <a:schemeClr val="accent6">
              <a:lumMod val="40000"/>
              <a:lumOff val="60000"/>
              <a:alpha val="22000"/>
            </a:schemeClr>
          </a:solidFill>
          <a:ln>
            <a:solidFill>
              <a:srgbClr val="FF0000"/>
            </a:solidFill>
          </a:ln>
          <a:effectLst>
            <a:outerShdw blurRad="40000" dist="20000" dir="5400000"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3" name="Double Bracket 12"/>
          <p:cNvSpPr/>
          <p:nvPr/>
        </p:nvSpPr>
        <p:spPr>
          <a:xfrm>
            <a:off x="5940152" y="2924944"/>
            <a:ext cx="1296144" cy="410344"/>
          </a:xfrm>
          <a:prstGeom prst="bracketPair">
            <a:avLst/>
          </a:prstGeom>
          <a:solidFill>
            <a:schemeClr val="accent6">
              <a:lumMod val="40000"/>
              <a:lumOff val="60000"/>
              <a:alpha val="22000"/>
            </a:schemeClr>
          </a:solidFill>
          <a:ln>
            <a:solidFill>
              <a:srgbClr val="FF0000"/>
            </a:solidFill>
          </a:ln>
          <a:effectLst>
            <a:outerShdw blurRad="40000" dist="20000" dir="5400000"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9744994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54868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36096"/>
            <a:ext cx="8851900" cy="584776"/>
          </a:xfrm>
          <a:prstGeom prst="rect">
            <a:avLst/>
          </a:prstGeom>
          <a:noFill/>
          <a:ln w="9525">
            <a:noFill/>
            <a:miter lim="800000"/>
            <a:headEnd/>
            <a:tailEnd/>
          </a:ln>
          <a:effectLst/>
        </p:spPr>
        <p:txBody>
          <a:bodyPr>
            <a:spAutoFit/>
          </a:bodyPr>
          <a:lstStyle/>
          <a:p>
            <a:pPr>
              <a:defRPr/>
            </a:pPr>
            <a:r>
              <a:rPr lang="en-US" sz="1600" b="1" dirty="0">
                <a:latin typeface="Candara"/>
                <a:cs typeface="Candara"/>
              </a:rPr>
              <a:t>Q10.  “To what extend do you agree or disagree with the following statements (Please select one from the drop down list)</a:t>
            </a:r>
            <a:r>
              <a:rPr lang="en-US" sz="1600" b="1" dirty="0" smtClean="0">
                <a:latin typeface="Candara"/>
                <a:cs typeface="Candara"/>
              </a:rPr>
              <a:t>”</a:t>
            </a:r>
            <a:endParaRPr lang="en-US" sz="1600" dirty="0">
              <a:latin typeface="Candara"/>
              <a:cs typeface="Candara"/>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3652520" cy="2920365"/>
          </a:xfrm>
          <a:prstGeom prst="rect">
            <a:avLst/>
          </a:prstGeom>
          <a:noFill/>
          <a:ln>
            <a:noFill/>
          </a:ln>
          <a:effectLst>
            <a:glow rad="25400">
              <a:schemeClr val="tx1">
                <a:alpha val="75000"/>
              </a:schemeClr>
            </a:glow>
          </a:effectLst>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3779912" y="692696"/>
            <a:ext cx="5364088" cy="2880320"/>
          </a:xfrm>
          <a:prstGeom prst="rect">
            <a:avLst/>
          </a:prstGeom>
        </p:spPr>
      </p:pic>
      <p:sp>
        <p:nvSpPr>
          <p:cNvPr id="2" name="Rectangle 1"/>
          <p:cNvSpPr/>
          <p:nvPr/>
        </p:nvSpPr>
        <p:spPr>
          <a:xfrm>
            <a:off x="4211960" y="3789040"/>
            <a:ext cx="4572000" cy="923330"/>
          </a:xfrm>
          <a:prstGeom prst="rect">
            <a:avLst/>
          </a:prstGeom>
        </p:spPr>
        <p:txBody>
          <a:bodyPr>
            <a:spAutoFit/>
          </a:bodyPr>
          <a:lstStyle/>
          <a:p>
            <a:pPr algn="just"/>
            <a:r>
              <a:rPr lang="en-US" dirty="0">
                <a:latin typeface="Candara"/>
                <a:cs typeface="Candara"/>
              </a:rPr>
              <a:t>Of 70.59% who agrees, 23.5% are regulators 29.4% are project developers and 5.9% are consultants. </a:t>
            </a:r>
          </a:p>
        </p:txBody>
      </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0" y="3861048"/>
            <a:ext cx="3707904" cy="2825368"/>
          </a:xfrm>
          <a:prstGeom prst="rect">
            <a:avLst/>
          </a:prstGeom>
          <a:noFill/>
          <a:ln>
            <a:noFill/>
          </a:ln>
          <a:effectLst>
            <a:glow rad="25400">
              <a:schemeClr val="tx1">
                <a:alpha val="75000"/>
              </a:schemeClr>
            </a:glow>
          </a:effectLst>
        </p:spPr>
      </p:pic>
      <p:sp>
        <p:nvSpPr>
          <p:cNvPr id="11" name="Double Bracket 10"/>
          <p:cNvSpPr/>
          <p:nvPr/>
        </p:nvSpPr>
        <p:spPr>
          <a:xfrm>
            <a:off x="7524328" y="3356992"/>
            <a:ext cx="360040" cy="122312"/>
          </a:xfrm>
          <a:prstGeom prst="bracketPair">
            <a:avLst/>
          </a:prstGeom>
          <a:solidFill>
            <a:schemeClr val="accent6">
              <a:lumMod val="40000"/>
              <a:lumOff val="60000"/>
              <a:alpha val="22000"/>
            </a:schemeClr>
          </a:solidFill>
          <a:ln>
            <a:solidFill>
              <a:srgbClr val="FF0000"/>
            </a:solidFill>
          </a:ln>
          <a:effectLst>
            <a:outerShdw blurRad="40000" dist="20000" dir="5400000"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2" name="Double Bracket 11"/>
          <p:cNvSpPr/>
          <p:nvPr/>
        </p:nvSpPr>
        <p:spPr>
          <a:xfrm>
            <a:off x="7524328" y="2730624"/>
            <a:ext cx="360040" cy="122312"/>
          </a:xfrm>
          <a:prstGeom prst="bracketPair">
            <a:avLst/>
          </a:prstGeom>
          <a:solidFill>
            <a:schemeClr val="accent6">
              <a:lumMod val="40000"/>
              <a:lumOff val="60000"/>
              <a:alpha val="22000"/>
            </a:schemeClr>
          </a:solidFill>
          <a:ln>
            <a:solidFill>
              <a:srgbClr val="FF0000"/>
            </a:solidFill>
          </a:ln>
          <a:effectLst>
            <a:outerShdw blurRad="40000" dist="20000" dir="5400000"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3" name="Double Bracket 12"/>
          <p:cNvSpPr/>
          <p:nvPr/>
        </p:nvSpPr>
        <p:spPr>
          <a:xfrm>
            <a:off x="7524328" y="2154560"/>
            <a:ext cx="360040" cy="122312"/>
          </a:xfrm>
          <a:prstGeom prst="bracketPair">
            <a:avLst/>
          </a:prstGeom>
          <a:solidFill>
            <a:schemeClr val="accent6">
              <a:lumMod val="40000"/>
              <a:lumOff val="60000"/>
              <a:alpha val="22000"/>
            </a:schemeClr>
          </a:solidFill>
          <a:ln>
            <a:solidFill>
              <a:srgbClr val="FF0000"/>
            </a:solidFill>
          </a:ln>
          <a:effectLst>
            <a:outerShdw blurRad="40000" dist="20000" dir="5400000"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376780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54868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76562"/>
            <a:ext cx="8851900" cy="400110"/>
          </a:xfrm>
          <a:prstGeom prst="rect">
            <a:avLst/>
          </a:prstGeom>
          <a:noFill/>
          <a:ln w="9525">
            <a:noFill/>
            <a:miter lim="800000"/>
            <a:headEnd/>
            <a:tailEnd/>
          </a:ln>
          <a:effectLst/>
        </p:spPr>
        <p:txBody>
          <a:bodyPr>
            <a:spAutoFit/>
          </a:bodyPr>
          <a:lstStyle/>
          <a:p>
            <a:r>
              <a:rPr lang="en-US" sz="2000" b="1" dirty="0">
                <a:latin typeface="Candara"/>
                <a:cs typeface="Candara"/>
              </a:rPr>
              <a:t>Q11. “How do you rate the following stages of EIA in Bhutan?”</a:t>
            </a:r>
            <a:endParaRPr lang="en-US" sz="2000" dirty="0">
              <a:latin typeface="Candara"/>
              <a:cs typeface="Candara"/>
            </a:endParaRP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395536" y="620688"/>
            <a:ext cx="8424936" cy="6048672"/>
          </a:xfrm>
          <a:prstGeom prst="rect">
            <a:avLst/>
          </a:prstGeom>
          <a:effectLst>
            <a:glow rad="25400">
              <a:schemeClr val="tx1">
                <a:alpha val="75000"/>
              </a:schemeClr>
            </a:glow>
          </a:effectLst>
        </p:spPr>
      </p:pic>
    </p:spTree>
    <p:extLst>
      <p:ext uri="{BB962C8B-B14F-4D97-AF65-F5344CB8AC3E}">
        <p14:creationId xmlns:p14="http://schemas.microsoft.com/office/powerpoint/2010/main" val="32733667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54868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76562"/>
            <a:ext cx="8851900" cy="400110"/>
          </a:xfrm>
          <a:prstGeom prst="rect">
            <a:avLst/>
          </a:prstGeom>
          <a:noFill/>
          <a:ln w="9525">
            <a:noFill/>
            <a:miter lim="800000"/>
            <a:headEnd/>
            <a:tailEnd/>
          </a:ln>
          <a:effectLst/>
        </p:spPr>
        <p:txBody>
          <a:bodyPr>
            <a:spAutoFit/>
          </a:bodyPr>
          <a:lstStyle/>
          <a:p>
            <a:r>
              <a:rPr lang="en-US" sz="2000" b="1" dirty="0">
                <a:latin typeface="Candara"/>
                <a:cs typeface="Candara"/>
              </a:rPr>
              <a:t>Q11. “How do you rate the following stages of EIA in Bhutan?”</a:t>
            </a:r>
            <a:endParaRPr lang="en-US" sz="2000" dirty="0">
              <a:latin typeface="Candara"/>
              <a:cs typeface="Candara"/>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5496" y="620688"/>
            <a:ext cx="4392488" cy="2952328"/>
          </a:xfrm>
          <a:prstGeom prst="rect">
            <a:avLst/>
          </a:prstGeom>
          <a:noFill/>
          <a:ln>
            <a:noFill/>
          </a:ln>
          <a:effectLst>
            <a:glow rad="25400">
              <a:schemeClr val="tx1">
                <a:alpha val="75000"/>
              </a:schemeClr>
            </a:glow>
          </a:effectLst>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499992" y="620688"/>
            <a:ext cx="4551426" cy="2952328"/>
          </a:xfrm>
          <a:prstGeom prst="rect">
            <a:avLst/>
          </a:prstGeom>
          <a:noFill/>
          <a:ln>
            <a:noFill/>
          </a:ln>
          <a:effectLst>
            <a:glow rad="25400">
              <a:schemeClr val="tx1">
                <a:alpha val="75000"/>
              </a:schemeClr>
            </a:glow>
          </a:effectLst>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56148" y="3645024"/>
            <a:ext cx="4369583" cy="3168352"/>
          </a:xfrm>
          <a:prstGeom prst="rect">
            <a:avLst/>
          </a:prstGeom>
          <a:noFill/>
          <a:ln>
            <a:noFill/>
          </a:ln>
          <a:effectLst>
            <a:glow rad="25400">
              <a:schemeClr val="tx1">
                <a:alpha val="75000"/>
              </a:schemeClr>
            </a:glow>
          </a:effectLst>
        </p:spPr>
      </p:pic>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4499992" y="3645024"/>
            <a:ext cx="4608512" cy="3168352"/>
          </a:xfrm>
          <a:prstGeom prst="rect">
            <a:avLst/>
          </a:prstGeom>
          <a:noFill/>
          <a:ln>
            <a:noFill/>
          </a:ln>
          <a:effectLst>
            <a:glow rad="25400">
              <a:schemeClr val="tx1">
                <a:alpha val="75000"/>
              </a:schemeClr>
            </a:glow>
          </a:effectLst>
        </p:spPr>
      </p:pic>
    </p:spTree>
    <p:extLst>
      <p:ext uri="{BB962C8B-B14F-4D97-AF65-F5344CB8AC3E}">
        <p14:creationId xmlns:p14="http://schemas.microsoft.com/office/powerpoint/2010/main" val="35114916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54868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76562"/>
            <a:ext cx="8851900" cy="400110"/>
          </a:xfrm>
          <a:prstGeom prst="rect">
            <a:avLst/>
          </a:prstGeom>
          <a:noFill/>
          <a:ln w="9525">
            <a:noFill/>
            <a:miter lim="800000"/>
            <a:headEnd/>
            <a:tailEnd/>
          </a:ln>
          <a:effectLst/>
        </p:spPr>
        <p:txBody>
          <a:bodyPr>
            <a:spAutoFit/>
          </a:bodyPr>
          <a:lstStyle/>
          <a:p>
            <a:r>
              <a:rPr lang="en-US" sz="2000" b="1" dirty="0">
                <a:latin typeface="Candara"/>
                <a:cs typeface="Candara"/>
              </a:rPr>
              <a:t>Q11. “How do you rate the following stages of EIA in Bhutan?”</a:t>
            </a:r>
            <a:endParaRPr lang="en-US" sz="2000" dirty="0">
              <a:latin typeface="Candara"/>
              <a:cs typeface="Candara"/>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4320480" cy="2965574"/>
          </a:xfrm>
          <a:prstGeom prst="rect">
            <a:avLst/>
          </a:prstGeom>
          <a:noFill/>
          <a:ln>
            <a:noFill/>
          </a:ln>
          <a:effectLst>
            <a:glow rad="25400">
              <a:schemeClr val="tx1">
                <a:alpha val="75000"/>
              </a:schemeClr>
            </a:glow>
          </a:effectLst>
        </p:spPr>
      </p:pic>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17032"/>
            <a:ext cx="4320480" cy="2824604"/>
          </a:xfrm>
          <a:prstGeom prst="rect">
            <a:avLst/>
          </a:prstGeom>
          <a:noFill/>
          <a:ln>
            <a:noFill/>
          </a:ln>
          <a:effectLst>
            <a:glow rad="25400">
              <a:schemeClr val="tx1">
                <a:alpha val="75000"/>
              </a:schemeClr>
            </a:glow>
          </a:effectLst>
        </p:spPr>
      </p:pic>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4572000" y="692696"/>
            <a:ext cx="4320480" cy="2970272"/>
          </a:xfrm>
          <a:prstGeom prst="rect">
            <a:avLst/>
          </a:prstGeom>
          <a:noFill/>
          <a:ln>
            <a:noFill/>
          </a:ln>
          <a:effectLst>
            <a:glow rad="25400">
              <a:schemeClr val="tx1">
                <a:alpha val="75000"/>
              </a:schemeClr>
            </a:glow>
          </a:effectLst>
        </p:spPr>
      </p:pic>
      <p:pic>
        <p:nvPicPr>
          <p:cNvPr id="14" name="Picture 13"/>
          <p:cNvPicPr/>
          <p:nvPr/>
        </p:nvPicPr>
        <p:blipFill>
          <a:blip r:embed="rId5">
            <a:extLst>
              <a:ext uri="{28A0092B-C50C-407E-A947-70E740481C1C}">
                <a14:useLocalDpi xmlns:a14="http://schemas.microsoft.com/office/drawing/2010/main" val="0"/>
              </a:ext>
            </a:extLst>
          </a:blip>
          <a:stretch>
            <a:fillRect/>
          </a:stretch>
        </p:blipFill>
        <p:spPr>
          <a:xfrm>
            <a:off x="4572000" y="3717032"/>
            <a:ext cx="4320480" cy="2808312"/>
          </a:xfrm>
          <a:prstGeom prst="rect">
            <a:avLst/>
          </a:prstGeom>
          <a:effectLst>
            <a:glow rad="25400">
              <a:schemeClr val="tx1">
                <a:alpha val="75000"/>
              </a:schemeClr>
            </a:glow>
          </a:effectLst>
        </p:spPr>
      </p:pic>
      <p:sp>
        <p:nvSpPr>
          <p:cNvPr id="8" name="Double Bracket 7"/>
          <p:cNvSpPr/>
          <p:nvPr/>
        </p:nvSpPr>
        <p:spPr>
          <a:xfrm>
            <a:off x="5436096" y="5085184"/>
            <a:ext cx="3456384" cy="288032"/>
          </a:xfrm>
          <a:prstGeom prst="bracketPair">
            <a:avLst/>
          </a:prstGeom>
          <a:solidFill>
            <a:schemeClr val="accent6">
              <a:lumMod val="40000"/>
              <a:lumOff val="60000"/>
              <a:alpha val="22000"/>
            </a:schemeClr>
          </a:solidFill>
          <a:ln>
            <a:solidFill>
              <a:srgbClr val="FF0000"/>
            </a:solidFill>
          </a:ln>
          <a:effectLst>
            <a:outerShdw blurRad="40000" dist="20000" dir="5400000"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8116708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107504" y="1340768"/>
            <a:ext cx="6552728" cy="5040560"/>
          </a:xfrm>
          <a:prstGeom prst="rect">
            <a:avLst/>
          </a:prstGeom>
          <a:noFill/>
          <a:ln w="9525">
            <a:noFill/>
            <a:miter lim="800000"/>
            <a:headEnd/>
            <a:tailEnd/>
          </a:ln>
        </p:spPr>
        <p:txBody>
          <a:bodyPr/>
          <a:lstStyle/>
          <a:p>
            <a:pPr marL="249600" algn="just">
              <a:lnSpc>
                <a:spcPct val="90000"/>
              </a:lnSpc>
              <a:spcBef>
                <a:spcPct val="20000"/>
              </a:spcBef>
              <a:defRPr/>
            </a:pPr>
            <a:r>
              <a:rPr lang="en-US" sz="2400" b="1" dirty="0" smtClean="0">
                <a:latin typeface="Candara"/>
                <a:cs typeface="Candara"/>
              </a:rPr>
              <a:t>Definition:</a:t>
            </a:r>
          </a:p>
          <a:p>
            <a:pPr marL="592500" indent="-342900" algn="just">
              <a:lnSpc>
                <a:spcPct val="90000"/>
              </a:lnSpc>
              <a:spcBef>
                <a:spcPct val="20000"/>
              </a:spcBef>
              <a:buFont typeface="Arial"/>
              <a:buChar char="•"/>
              <a:defRPr/>
            </a:pPr>
            <a:r>
              <a:rPr lang="en-US" sz="2400" dirty="0" smtClean="0">
                <a:latin typeface="Candara"/>
                <a:cs typeface="Candara"/>
              </a:rPr>
              <a:t>EIA </a:t>
            </a:r>
            <a:r>
              <a:rPr lang="en-US" sz="2400" dirty="0">
                <a:latin typeface="Candara"/>
                <a:cs typeface="Candara"/>
              </a:rPr>
              <a:t>is </a:t>
            </a:r>
            <a:r>
              <a:rPr lang="en-US" sz="2400" dirty="0" smtClean="0">
                <a:latin typeface="Candara"/>
                <a:cs typeface="Candara"/>
              </a:rPr>
              <a:t>a process aimed </a:t>
            </a:r>
            <a:r>
              <a:rPr lang="en-US" sz="2400" dirty="0">
                <a:latin typeface="Candara"/>
                <a:cs typeface="Candara"/>
              </a:rPr>
              <a:t>at </a:t>
            </a:r>
            <a:r>
              <a:rPr lang="en-US" sz="2400" b="1" dirty="0">
                <a:latin typeface="Candara"/>
                <a:cs typeface="Candara"/>
              </a:rPr>
              <a:t>identifying and evaluating potential effects </a:t>
            </a:r>
            <a:r>
              <a:rPr lang="en-US" sz="2400" dirty="0">
                <a:latin typeface="Candara"/>
                <a:cs typeface="Candara"/>
              </a:rPr>
              <a:t>of development projects on natural and man-made environments (Wood 2003, p. 1). </a:t>
            </a:r>
            <a:endParaRPr lang="en-US" sz="2400" dirty="0" smtClean="0">
              <a:latin typeface="Candara"/>
              <a:cs typeface="Candara"/>
            </a:endParaRPr>
          </a:p>
          <a:p>
            <a:pPr marL="1049700" lvl="1" indent="-342900" algn="just">
              <a:lnSpc>
                <a:spcPct val="90000"/>
              </a:lnSpc>
              <a:spcBef>
                <a:spcPct val="20000"/>
              </a:spcBef>
              <a:buFont typeface="Arial"/>
              <a:buChar char="•"/>
              <a:defRPr/>
            </a:pPr>
            <a:r>
              <a:rPr lang="en-US" sz="2000" dirty="0" smtClean="0">
                <a:latin typeface="Candara"/>
                <a:cs typeface="Candara"/>
              </a:rPr>
              <a:t>1</a:t>
            </a:r>
            <a:r>
              <a:rPr lang="en-US" sz="2000" baseline="30000" dirty="0" smtClean="0">
                <a:latin typeface="Candara"/>
                <a:cs typeface="Candara"/>
              </a:rPr>
              <a:t>st</a:t>
            </a:r>
            <a:r>
              <a:rPr lang="en-US" sz="2000" dirty="0" smtClean="0">
                <a:latin typeface="Candara"/>
                <a:cs typeface="Candara"/>
              </a:rPr>
              <a:t> developed in US under </a:t>
            </a:r>
            <a:r>
              <a:rPr lang="en-US" sz="2000" dirty="0">
                <a:latin typeface="Candara"/>
                <a:cs typeface="Candara"/>
              </a:rPr>
              <a:t>its </a:t>
            </a:r>
            <a:r>
              <a:rPr lang="en-US" sz="2000" i="1" dirty="0" smtClean="0">
                <a:latin typeface="Candara"/>
                <a:cs typeface="Candara"/>
              </a:rPr>
              <a:t>National Environment Policy </a:t>
            </a:r>
            <a:r>
              <a:rPr lang="en-US" sz="2000" dirty="0" smtClean="0">
                <a:latin typeface="Candara"/>
                <a:cs typeface="Candara"/>
              </a:rPr>
              <a:t>Act </a:t>
            </a:r>
            <a:r>
              <a:rPr lang="en-US" sz="2000" i="1" dirty="0" smtClean="0">
                <a:latin typeface="Candara"/>
                <a:cs typeface="Candara"/>
              </a:rPr>
              <a:t>(</a:t>
            </a:r>
            <a:r>
              <a:rPr lang="en-US" sz="2000" i="1" dirty="0">
                <a:latin typeface="Candara"/>
                <a:cs typeface="Candara"/>
              </a:rPr>
              <a:t>NEPA</a:t>
            </a:r>
            <a:r>
              <a:rPr lang="en-US" sz="2000" i="1" dirty="0" smtClean="0">
                <a:latin typeface="Candara"/>
                <a:cs typeface="Candara"/>
              </a:rPr>
              <a:t>),</a:t>
            </a:r>
            <a:r>
              <a:rPr lang="en-US" sz="2000" dirty="0" smtClean="0">
                <a:latin typeface="Candara"/>
                <a:cs typeface="Candara"/>
              </a:rPr>
              <a:t> 1969.</a:t>
            </a:r>
          </a:p>
          <a:p>
            <a:pPr marL="1049700" lvl="1" indent="-342900" algn="just">
              <a:lnSpc>
                <a:spcPct val="90000"/>
              </a:lnSpc>
              <a:spcBef>
                <a:spcPct val="20000"/>
              </a:spcBef>
              <a:buFont typeface="Arial"/>
              <a:buChar char="•"/>
              <a:defRPr/>
            </a:pPr>
            <a:r>
              <a:rPr lang="en-US" sz="2000" dirty="0">
                <a:latin typeface="Candara"/>
                <a:cs typeface="Candara"/>
              </a:rPr>
              <a:t>A</a:t>
            </a:r>
            <a:r>
              <a:rPr lang="en-US" sz="2000" dirty="0" smtClean="0">
                <a:latin typeface="Candara"/>
                <a:cs typeface="Candara"/>
              </a:rPr>
              <a:t>n </a:t>
            </a:r>
            <a:r>
              <a:rPr lang="en-US" sz="2000" dirty="0">
                <a:latin typeface="Candara"/>
                <a:cs typeface="Candara"/>
              </a:rPr>
              <a:t>important decision making tool for any developmental project to proceed. </a:t>
            </a:r>
          </a:p>
          <a:p>
            <a:pPr marL="1049700" lvl="1" indent="-342900" algn="just">
              <a:lnSpc>
                <a:spcPct val="90000"/>
              </a:lnSpc>
              <a:spcBef>
                <a:spcPct val="20000"/>
              </a:spcBef>
              <a:buFont typeface="Arial"/>
              <a:buChar char="•"/>
              <a:defRPr/>
            </a:pPr>
            <a:endParaRPr lang="en-US" sz="2400" dirty="0" smtClean="0">
              <a:latin typeface="Candara"/>
              <a:cs typeface="Candara"/>
            </a:endParaRPr>
          </a:p>
          <a:p>
            <a:pPr marL="592500" indent="-342900" algn="just">
              <a:lnSpc>
                <a:spcPct val="90000"/>
              </a:lnSpc>
              <a:spcBef>
                <a:spcPct val="20000"/>
              </a:spcBef>
              <a:buFont typeface="Arial"/>
              <a:buChar char="•"/>
              <a:defRPr/>
            </a:pPr>
            <a:r>
              <a:rPr lang="en-US" sz="2400" dirty="0" smtClean="0">
                <a:latin typeface="Candara"/>
                <a:cs typeface="Candara"/>
              </a:rPr>
              <a:t>EIA </a:t>
            </a:r>
            <a:r>
              <a:rPr lang="en-US" sz="2400" dirty="0">
                <a:latin typeface="Candara"/>
                <a:cs typeface="Candara"/>
              </a:rPr>
              <a:t>was developed as a tool to minimize negative impacts (</a:t>
            </a:r>
            <a:r>
              <a:rPr lang="en-US" sz="2400" dirty="0" err="1">
                <a:latin typeface="Candara"/>
                <a:cs typeface="Candara"/>
              </a:rPr>
              <a:t>Kominkova</a:t>
            </a:r>
            <a:r>
              <a:rPr lang="en-US" sz="2400" dirty="0">
                <a:latin typeface="Candara"/>
                <a:cs typeface="Candara"/>
              </a:rPr>
              <a:t> 2008, p. 1329) by including mitigation measures into the approval process. </a:t>
            </a:r>
            <a:endParaRPr lang="en-US" sz="2400" dirty="0" smtClean="0">
              <a:latin typeface="Candara"/>
              <a:cs typeface="Candara"/>
            </a:endParaRPr>
          </a:p>
          <a:p>
            <a:pPr marL="592500" indent="-342900">
              <a:lnSpc>
                <a:spcPct val="90000"/>
              </a:lnSpc>
              <a:spcBef>
                <a:spcPct val="20000"/>
              </a:spcBef>
              <a:buFont typeface="Arial"/>
              <a:buChar char="•"/>
              <a:defRPr/>
            </a:pPr>
            <a:endParaRPr lang="is-IS" sz="2400" b="1" dirty="0" smtClean="0">
              <a:solidFill>
                <a:schemeClr val="tx2"/>
              </a:solidFill>
              <a:latin typeface="Candara"/>
              <a:cs typeface="Candara"/>
            </a:endParaRPr>
          </a:p>
          <a:p>
            <a:pPr marL="592500" indent="-342900">
              <a:lnSpc>
                <a:spcPct val="90000"/>
              </a:lnSpc>
              <a:spcBef>
                <a:spcPct val="20000"/>
              </a:spcBef>
              <a:buFont typeface="Arial"/>
              <a:buChar char="•"/>
              <a:defRPr/>
            </a:pPr>
            <a:endParaRPr lang="en-AU" sz="2400" b="1" dirty="0" smtClean="0">
              <a:solidFill>
                <a:schemeClr val="tx2"/>
              </a:solidFill>
              <a:latin typeface="Candara"/>
              <a:cs typeface="Candara"/>
            </a:endParaRPr>
          </a:p>
          <a:p>
            <a:pPr marL="592500" indent="-342900">
              <a:lnSpc>
                <a:spcPct val="90000"/>
              </a:lnSpc>
              <a:spcBef>
                <a:spcPct val="20000"/>
              </a:spcBef>
              <a:buFont typeface="Arial"/>
              <a:buChar char="•"/>
              <a:defRPr/>
            </a:pPr>
            <a:endParaRPr lang="en-AU" sz="2400" b="1" dirty="0">
              <a:solidFill>
                <a:schemeClr val="tx2"/>
              </a:solidFill>
              <a:latin typeface="Candara"/>
              <a:cs typeface="Candara"/>
            </a:endParaRPr>
          </a:p>
          <a:p>
            <a:pPr marL="249600" algn="ctr">
              <a:lnSpc>
                <a:spcPct val="90000"/>
              </a:lnSpc>
              <a:spcBef>
                <a:spcPct val="20000"/>
              </a:spcBef>
              <a:tabLst>
                <a:tab pos="1344613" algn="l"/>
              </a:tabLst>
              <a:defRPr/>
            </a:pPr>
            <a:endParaRPr lang="en-AU" sz="2000" b="1" dirty="0">
              <a:latin typeface="Candara"/>
              <a:cs typeface="Candara"/>
            </a:endParaRPr>
          </a:p>
          <a:p>
            <a:pPr marL="249600" algn="ctr">
              <a:lnSpc>
                <a:spcPct val="90000"/>
              </a:lnSpc>
              <a:spcBef>
                <a:spcPct val="20000"/>
              </a:spcBef>
              <a:defRPr/>
            </a:pPr>
            <a:r>
              <a:rPr lang="en-AU" sz="2000" b="1" dirty="0">
                <a:latin typeface="Candara"/>
                <a:cs typeface="Candara"/>
              </a:rPr>
              <a:t>	</a:t>
            </a:r>
          </a:p>
          <a:p>
            <a:pPr marL="249600" algn="ctr">
              <a:lnSpc>
                <a:spcPct val="90000"/>
              </a:lnSpc>
              <a:spcBef>
                <a:spcPct val="20000"/>
              </a:spcBef>
              <a:defRPr/>
            </a:pPr>
            <a:endParaRPr lang="en-AU" sz="2000" b="1" dirty="0">
              <a:latin typeface="Candara"/>
              <a:cs typeface="Candara"/>
            </a:endParaRPr>
          </a:p>
          <a:p>
            <a:pPr marL="249600" algn="ctr">
              <a:lnSpc>
                <a:spcPct val="90000"/>
              </a:lnSpc>
              <a:spcBef>
                <a:spcPct val="20000"/>
              </a:spcBef>
              <a:defRPr/>
            </a:pPr>
            <a:endParaRPr lang="en-AU" sz="20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Introduction</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pic>
        <p:nvPicPr>
          <p:cNvPr id="2" name="Picture 1" descr="AAEAAQAAAAAAAAVWAAAAJGI2YjNjNmRjLTVmOTktNDU3Yy1hNmY4LWFhY2RhYWIzOTQ5ZQ.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1465064"/>
            <a:ext cx="1963936" cy="1963936"/>
          </a:xfrm>
          <a:prstGeom prst="rect">
            <a:avLst/>
          </a:prstGeom>
        </p:spPr>
      </p:pic>
    </p:spTree>
    <p:extLst>
      <p:ext uri="{BB962C8B-B14F-4D97-AF65-F5344CB8AC3E}">
        <p14:creationId xmlns:p14="http://schemas.microsoft.com/office/powerpoint/2010/main" val="38786931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54868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76562"/>
            <a:ext cx="8851900" cy="400110"/>
          </a:xfrm>
          <a:prstGeom prst="rect">
            <a:avLst/>
          </a:prstGeom>
          <a:noFill/>
          <a:ln w="9525">
            <a:noFill/>
            <a:miter lim="800000"/>
            <a:headEnd/>
            <a:tailEnd/>
          </a:ln>
          <a:effectLst/>
        </p:spPr>
        <p:txBody>
          <a:bodyPr>
            <a:spAutoFit/>
          </a:bodyPr>
          <a:lstStyle/>
          <a:p>
            <a:r>
              <a:rPr lang="en-US" sz="2000" b="1" dirty="0">
                <a:latin typeface="Candara"/>
                <a:cs typeface="Candara"/>
              </a:rPr>
              <a:t>Q12.  “How far do you Agree or Disagree with the followings?”</a:t>
            </a:r>
            <a:endParaRPr lang="en-US" sz="2000" dirty="0">
              <a:latin typeface="Candara"/>
              <a:cs typeface="Candara"/>
            </a:endParaRP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179512" y="620688"/>
            <a:ext cx="8856984" cy="6048672"/>
          </a:xfrm>
          <a:prstGeom prst="rect">
            <a:avLst/>
          </a:prstGeom>
          <a:effectLst>
            <a:glow rad="25400">
              <a:schemeClr val="tx1">
                <a:alpha val="75000"/>
              </a:schemeClr>
            </a:glow>
          </a:effectLst>
        </p:spPr>
      </p:pic>
    </p:spTree>
    <p:extLst>
      <p:ext uri="{BB962C8B-B14F-4D97-AF65-F5344CB8AC3E}">
        <p14:creationId xmlns:p14="http://schemas.microsoft.com/office/powerpoint/2010/main" val="41546714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54868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76562"/>
            <a:ext cx="8851900" cy="400110"/>
          </a:xfrm>
          <a:prstGeom prst="rect">
            <a:avLst/>
          </a:prstGeom>
          <a:noFill/>
          <a:ln w="9525">
            <a:noFill/>
            <a:miter lim="800000"/>
            <a:headEnd/>
            <a:tailEnd/>
          </a:ln>
          <a:effectLst/>
        </p:spPr>
        <p:txBody>
          <a:bodyPr>
            <a:spAutoFit/>
          </a:bodyPr>
          <a:lstStyle/>
          <a:p>
            <a:r>
              <a:rPr lang="en-US" sz="2000" b="1" dirty="0">
                <a:latin typeface="Candara"/>
                <a:cs typeface="Candara"/>
              </a:rPr>
              <a:t>Q12.  “How far do you Agree or Disagree with the followings?”</a:t>
            </a:r>
            <a:endParaRPr lang="en-US" sz="2000" dirty="0">
              <a:latin typeface="Candara"/>
              <a:cs typeface="Candara"/>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7504" y="620688"/>
            <a:ext cx="8964488" cy="5184576"/>
          </a:xfrm>
          <a:prstGeom prst="rect">
            <a:avLst/>
          </a:prstGeom>
          <a:effectLst>
            <a:glow rad="25400">
              <a:schemeClr val="tx1">
                <a:alpha val="75000"/>
              </a:schemeClr>
            </a:glow>
          </a:effectLst>
        </p:spPr>
      </p:pic>
      <p:sp>
        <p:nvSpPr>
          <p:cNvPr id="6" name="Double Bracket 5"/>
          <p:cNvSpPr/>
          <p:nvPr/>
        </p:nvSpPr>
        <p:spPr>
          <a:xfrm>
            <a:off x="5436096" y="1988840"/>
            <a:ext cx="1296144" cy="432048"/>
          </a:xfrm>
          <a:prstGeom prst="bracketPair">
            <a:avLst/>
          </a:prstGeom>
          <a:solidFill>
            <a:schemeClr val="accent6">
              <a:lumMod val="40000"/>
              <a:lumOff val="60000"/>
              <a:alpha val="22000"/>
            </a:schemeClr>
          </a:solidFill>
          <a:ln>
            <a:solidFill>
              <a:srgbClr val="FF0000"/>
            </a:solidFill>
          </a:ln>
          <a:effectLst>
            <a:outerShdw blurRad="40000" dist="20000" dir="5400000"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8" name="Double Bracket 7"/>
          <p:cNvSpPr/>
          <p:nvPr/>
        </p:nvSpPr>
        <p:spPr>
          <a:xfrm>
            <a:off x="5436096" y="3068960"/>
            <a:ext cx="1296144" cy="432048"/>
          </a:xfrm>
          <a:prstGeom prst="bracketPair">
            <a:avLst/>
          </a:prstGeom>
          <a:solidFill>
            <a:schemeClr val="accent6">
              <a:lumMod val="40000"/>
              <a:lumOff val="60000"/>
              <a:alpha val="22000"/>
            </a:schemeClr>
          </a:solidFill>
          <a:ln>
            <a:solidFill>
              <a:srgbClr val="FF0000"/>
            </a:solidFill>
          </a:ln>
          <a:effectLst>
            <a:outerShdw blurRad="40000" dist="20000" dir="5400000"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9" name="Double Bracket 8"/>
          <p:cNvSpPr/>
          <p:nvPr/>
        </p:nvSpPr>
        <p:spPr>
          <a:xfrm>
            <a:off x="5436096" y="4581128"/>
            <a:ext cx="1296144" cy="432048"/>
          </a:xfrm>
          <a:prstGeom prst="bracketPair">
            <a:avLst/>
          </a:prstGeom>
          <a:solidFill>
            <a:schemeClr val="accent6">
              <a:lumMod val="40000"/>
              <a:lumOff val="60000"/>
              <a:alpha val="22000"/>
            </a:schemeClr>
          </a:solidFill>
          <a:ln>
            <a:solidFill>
              <a:srgbClr val="FF0000"/>
            </a:solidFill>
          </a:ln>
          <a:effectLst>
            <a:outerShdw blurRad="40000" dist="20000" dir="5400000"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0" name="Double Bracket 9"/>
          <p:cNvSpPr/>
          <p:nvPr/>
        </p:nvSpPr>
        <p:spPr>
          <a:xfrm>
            <a:off x="5436096" y="5157192"/>
            <a:ext cx="1296144" cy="432048"/>
          </a:xfrm>
          <a:prstGeom prst="bracketPair">
            <a:avLst/>
          </a:prstGeom>
          <a:solidFill>
            <a:schemeClr val="accent6">
              <a:lumMod val="40000"/>
              <a:lumOff val="60000"/>
              <a:alpha val="22000"/>
            </a:schemeClr>
          </a:solidFill>
          <a:ln>
            <a:solidFill>
              <a:srgbClr val="FF0000"/>
            </a:solidFill>
          </a:ln>
          <a:effectLst>
            <a:outerShdw blurRad="40000" dist="20000" dir="5400000"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1" name="Double Bracket 10"/>
          <p:cNvSpPr/>
          <p:nvPr/>
        </p:nvSpPr>
        <p:spPr>
          <a:xfrm>
            <a:off x="5436096" y="1484784"/>
            <a:ext cx="1296144" cy="432048"/>
          </a:xfrm>
          <a:prstGeom prst="bracketPair">
            <a:avLst/>
          </a:prstGeom>
          <a:solidFill>
            <a:schemeClr val="accent6">
              <a:lumMod val="40000"/>
              <a:lumOff val="60000"/>
              <a:alpha val="22000"/>
            </a:schemeClr>
          </a:solidFill>
          <a:ln>
            <a:solidFill>
              <a:srgbClr val="FF0000"/>
            </a:solidFill>
          </a:ln>
          <a:effectLst>
            <a:outerShdw blurRad="40000" dist="20000" dir="5400000"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262369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54868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76562"/>
            <a:ext cx="8851900" cy="400110"/>
          </a:xfrm>
          <a:prstGeom prst="rect">
            <a:avLst/>
          </a:prstGeom>
          <a:noFill/>
          <a:ln w="9525">
            <a:noFill/>
            <a:miter lim="800000"/>
            <a:headEnd/>
            <a:tailEnd/>
          </a:ln>
          <a:effectLst/>
        </p:spPr>
        <p:txBody>
          <a:bodyPr>
            <a:spAutoFit/>
          </a:bodyPr>
          <a:lstStyle/>
          <a:p>
            <a:r>
              <a:rPr lang="en-US" sz="2000" b="1" dirty="0">
                <a:latin typeface="Candara"/>
                <a:cs typeface="Candara"/>
              </a:rPr>
              <a:t>Q12.  “How far do you Agree or Disagree with the followings?”</a:t>
            </a:r>
            <a:endParaRPr lang="en-US" sz="2000" dirty="0">
              <a:latin typeface="Candara"/>
              <a:cs typeface="Candara"/>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4466607" cy="2880320"/>
          </a:xfrm>
          <a:prstGeom prst="rect">
            <a:avLst/>
          </a:prstGeom>
          <a:noFill/>
          <a:ln>
            <a:noFill/>
          </a:ln>
          <a:effectLst>
            <a:glow rad="25400">
              <a:schemeClr val="tx1">
                <a:alpha val="75000"/>
              </a:schemeClr>
            </a:glow>
          </a:effectLst>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644009" y="620688"/>
            <a:ext cx="4371296" cy="2880320"/>
          </a:xfrm>
          <a:prstGeom prst="rect">
            <a:avLst/>
          </a:prstGeom>
          <a:noFill/>
          <a:ln>
            <a:noFill/>
          </a:ln>
          <a:effectLst>
            <a:glow rad="25400">
              <a:schemeClr val="tx1">
                <a:alpha val="75000"/>
              </a:schemeClr>
            </a:glow>
          </a:effectLst>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109377" y="3573016"/>
            <a:ext cx="4464496" cy="3096344"/>
          </a:xfrm>
          <a:prstGeom prst="rect">
            <a:avLst/>
          </a:prstGeom>
          <a:noFill/>
          <a:ln>
            <a:noFill/>
          </a:ln>
          <a:effectLst>
            <a:glow rad="25400">
              <a:schemeClr val="tx1">
                <a:alpha val="75000"/>
              </a:schemeClr>
            </a:glow>
          </a:effectLst>
        </p:spPr>
      </p:pic>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4644008" y="3573016"/>
            <a:ext cx="4371297" cy="3096344"/>
          </a:xfrm>
          <a:prstGeom prst="rect">
            <a:avLst/>
          </a:prstGeom>
          <a:noFill/>
          <a:ln>
            <a:noFill/>
          </a:ln>
          <a:effectLst>
            <a:glow rad="25400">
              <a:schemeClr val="tx1">
                <a:alpha val="75000"/>
              </a:schemeClr>
            </a:glow>
          </a:effectLst>
        </p:spPr>
      </p:pic>
    </p:spTree>
    <p:extLst>
      <p:ext uri="{BB962C8B-B14F-4D97-AF65-F5344CB8AC3E}">
        <p14:creationId xmlns:p14="http://schemas.microsoft.com/office/powerpoint/2010/main" val="31427538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54868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76562"/>
            <a:ext cx="8851900" cy="400110"/>
          </a:xfrm>
          <a:prstGeom prst="rect">
            <a:avLst/>
          </a:prstGeom>
          <a:noFill/>
          <a:ln w="9525">
            <a:noFill/>
            <a:miter lim="800000"/>
            <a:headEnd/>
            <a:tailEnd/>
          </a:ln>
          <a:effectLst/>
        </p:spPr>
        <p:txBody>
          <a:bodyPr>
            <a:spAutoFit/>
          </a:bodyPr>
          <a:lstStyle/>
          <a:p>
            <a:r>
              <a:rPr lang="en-US" sz="2000" b="1" dirty="0">
                <a:latin typeface="Candara"/>
                <a:cs typeface="Candara"/>
              </a:rPr>
              <a:t>Q12.  “How far do you Agree or Disagree with the followings?”</a:t>
            </a:r>
            <a:endParaRPr lang="en-US" sz="2000" dirty="0">
              <a:latin typeface="Candara"/>
              <a:cs typeface="Candara"/>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4704"/>
            <a:ext cx="4536504" cy="2808312"/>
          </a:xfrm>
          <a:prstGeom prst="rect">
            <a:avLst/>
          </a:prstGeom>
          <a:noFill/>
          <a:ln>
            <a:noFill/>
          </a:ln>
          <a:effectLst>
            <a:glow rad="25400">
              <a:schemeClr val="tx1">
                <a:alpha val="75000"/>
              </a:schemeClr>
            </a:glow>
          </a:effectLst>
        </p:spPr>
      </p:pic>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764704"/>
            <a:ext cx="4320480" cy="2808312"/>
          </a:xfrm>
          <a:prstGeom prst="rect">
            <a:avLst/>
          </a:prstGeom>
          <a:noFill/>
          <a:ln>
            <a:noFill/>
          </a:ln>
          <a:effectLst>
            <a:glow rad="25400">
              <a:schemeClr val="tx1">
                <a:alpha val="75000"/>
              </a:schemeClr>
            </a:glow>
          </a:effectLst>
        </p:spPr>
      </p:pic>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107504" y="3645024"/>
            <a:ext cx="4536504" cy="3024336"/>
          </a:xfrm>
          <a:prstGeom prst="rect">
            <a:avLst/>
          </a:prstGeom>
          <a:noFill/>
          <a:ln>
            <a:noFill/>
          </a:ln>
          <a:effectLst>
            <a:glow rad="25400">
              <a:schemeClr val="tx1">
                <a:alpha val="75000"/>
              </a:schemeClr>
            </a:glow>
          </a:effectLst>
        </p:spPr>
      </p:pic>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4716015" y="3645024"/>
            <a:ext cx="4302129" cy="3024335"/>
          </a:xfrm>
          <a:prstGeom prst="rect">
            <a:avLst/>
          </a:prstGeom>
          <a:noFill/>
          <a:ln>
            <a:noFill/>
          </a:ln>
          <a:effectLst>
            <a:glow rad="25400">
              <a:schemeClr val="tx1">
                <a:alpha val="75000"/>
              </a:schemeClr>
            </a:glow>
          </a:effectLst>
        </p:spPr>
      </p:pic>
    </p:spTree>
    <p:extLst>
      <p:ext uri="{BB962C8B-B14F-4D97-AF65-F5344CB8AC3E}">
        <p14:creationId xmlns:p14="http://schemas.microsoft.com/office/powerpoint/2010/main" val="41149748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980728"/>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76562"/>
            <a:ext cx="8275836" cy="707886"/>
          </a:xfrm>
          <a:prstGeom prst="rect">
            <a:avLst/>
          </a:prstGeom>
          <a:noFill/>
          <a:ln w="9525">
            <a:noFill/>
            <a:miter lim="800000"/>
            <a:headEnd/>
            <a:tailEnd/>
          </a:ln>
          <a:effectLst/>
        </p:spPr>
        <p:txBody>
          <a:bodyPr wrap="square">
            <a:spAutoFit/>
          </a:bodyPr>
          <a:lstStyle/>
          <a:p>
            <a:r>
              <a:rPr lang="en-US" sz="2000" b="1" dirty="0">
                <a:latin typeface="Candara"/>
                <a:cs typeface="Candara"/>
              </a:rPr>
              <a:t>Q13. “How can the EIA process be improved? Please respond to any of the following you think is important”. </a:t>
            </a:r>
            <a:endParaRPr lang="en-US" sz="2000" dirty="0">
              <a:latin typeface="Candara"/>
              <a:cs typeface="Candara"/>
            </a:endParaRP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1475656" y="980728"/>
            <a:ext cx="6480720" cy="2305398"/>
          </a:xfrm>
          <a:prstGeom prst="rect">
            <a:avLst/>
          </a:prstGeom>
          <a:effectLst>
            <a:glow rad="25400">
              <a:schemeClr val="tx1">
                <a:alpha val="75000"/>
              </a:schemeClr>
            </a:glow>
          </a:effectLst>
        </p:spPr>
      </p:pic>
      <p:graphicFrame>
        <p:nvGraphicFramePr>
          <p:cNvPr id="6" name="Chart 5"/>
          <p:cNvGraphicFramePr>
            <a:graphicFrameLocks/>
          </p:cNvGraphicFramePr>
          <p:nvPr>
            <p:extLst>
              <p:ext uri="{D42A27DB-BD31-4B8C-83A1-F6EECF244321}">
                <p14:modId xmlns:p14="http://schemas.microsoft.com/office/powerpoint/2010/main" val="3885042610"/>
              </p:ext>
            </p:extLst>
          </p:nvPr>
        </p:nvGraphicFramePr>
        <p:xfrm>
          <a:off x="971600" y="3356992"/>
          <a:ext cx="7056784" cy="3495398"/>
        </p:xfrm>
        <a:graphic>
          <a:graphicData uri="http://schemas.openxmlformats.org/drawingml/2006/chart">
            <c:chart xmlns:c="http://schemas.openxmlformats.org/drawingml/2006/chart" xmlns:r="http://schemas.openxmlformats.org/officeDocument/2006/relationships" r:id="rId3"/>
          </a:graphicData>
        </a:graphic>
      </p:graphicFrame>
      <p:sp>
        <p:nvSpPr>
          <p:cNvPr id="9" name="Double Bracket 8"/>
          <p:cNvSpPr/>
          <p:nvPr/>
        </p:nvSpPr>
        <p:spPr>
          <a:xfrm>
            <a:off x="6156176" y="2204864"/>
            <a:ext cx="1728192" cy="216024"/>
          </a:xfrm>
          <a:prstGeom prst="bracketPair">
            <a:avLst/>
          </a:prstGeom>
          <a:solidFill>
            <a:schemeClr val="accent6">
              <a:lumMod val="40000"/>
              <a:lumOff val="60000"/>
              <a:alpha val="22000"/>
            </a:schemeClr>
          </a:solidFill>
          <a:ln>
            <a:solidFill>
              <a:srgbClr val="FF0000"/>
            </a:solidFill>
          </a:ln>
          <a:effectLst>
            <a:outerShdw blurRad="40000" dist="20000" dir="5400000"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1691661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lgn="ctr">
              <a:defRPr/>
            </a:pPr>
            <a:r>
              <a:rPr lang="en-AU" sz="54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Discussions</a:t>
            </a:r>
            <a:endParaRPr lang="en-AU" sz="54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pic>
        <p:nvPicPr>
          <p:cNvPr id="3" name="Picture 2" descr="Screen Shot 2016-10-19 at 9.29.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3573016"/>
            <a:ext cx="3024336" cy="2200068"/>
          </a:xfrm>
          <a:prstGeom prst="rect">
            <a:avLst/>
          </a:prstGeom>
        </p:spPr>
      </p:pic>
      <p:sp>
        <p:nvSpPr>
          <p:cNvPr id="4" name="TextBox 3"/>
          <p:cNvSpPr txBox="1"/>
          <p:nvPr/>
        </p:nvSpPr>
        <p:spPr>
          <a:xfrm>
            <a:off x="1907704" y="1916832"/>
            <a:ext cx="6619395" cy="523220"/>
          </a:xfrm>
          <a:prstGeom prst="rect">
            <a:avLst/>
          </a:prstGeom>
          <a:noFill/>
        </p:spPr>
        <p:txBody>
          <a:bodyPr wrap="none" rtlCol="0">
            <a:spAutoFit/>
          </a:bodyPr>
          <a:lstStyle/>
          <a:p>
            <a:r>
              <a:rPr lang="en-US" sz="2800" b="1" dirty="0" smtClean="0">
                <a:latin typeface="Candara"/>
                <a:cs typeface="Candara"/>
              </a:rPr>
              <a:t>Summary of the key aspects of the results</a:t>
            </a:r>
            <a:endParaRPr lang="en-US" sz="2800" b="1" dirty="0">
              <a:latin typeface="Candara"/>
              <a:cs typeface="Candara"/>
            </a:endParaRPr>
          </a:p>
        </p:txBody>
      </p:sp>
    </p:spTree>
    <p:extLst>
      <p:ext uri="{BB962C8B-B14F-4D97-AF65-F5344CB8AC3E}">
        <p14:creationId xmlns:p14="http://schemas.microsoft.com/office/powerpoint/2010/main" val="18218441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980728"/>
            <a:ext cx="8712968" cy="5688632"/>
          </a:xfrm>
          <a:prstGeom prst="rect">
            <a:avLst/>
          </a:prstGeom>
          <a:noFill/>
          <a:ln w="9525">
            <a:noFill/>
            <a:miter lim="800000"/>
            <a:headEnd/>
            <a:tailEnd/>
          </a:ln>
        </p:spPr>
        <p:txBody>
          <a:bodyPr/>
          <a:lstStyle/>
          <a:p>
            <a:pPr marL="249600" algn="just">
              <a:lnSpc>
                <a:spcPct val="90000"/>
              </a:lnSpc>
              <a:spcBef>
                <a:spcPct val="20000"/>
              </a:spcBef>
              <a:defRPr/>
            </a:pPr>
            <a:endParaRPr lang="en-AU" sz="1200" b="1" dirty="0">
              <a:solidFill>
                <a:schemeClr val="tx2"/>
              </a:solidFill>
              <a:latin typeface="Candara"/>
              <a:cs typeface="Candara"/>
            </a:endParaRPr>
          </a:p>
          <a:p>
            <a:pPr marL="342900" indent="-342900" algn="just">
              <a:buFont typeface="+mj-lt"/>
              <a:buAutoNum type="arabicPeriod"/>
            </a:pPr>
            <a:endParaRPr lang="en-US" b="1" dirty="0" smtClean="0">
              <a:latin typeface="Candara"/>
              <a:cs typeface="Candara"/>
            </a:endParaRPr>
          </a:p>
          <a:p>
            <a:pPr algn="just"/>
            <a:r>
              <a:rPr lang="en-AU" sz="2000" b="1" dirty="0" smtClean="0">
                <a:latin typeface="Candara"/>
                <a:cs typeface="Candara"/>
              </a:rPr>
              <a:t>The main survey results covered:</a:t>
            </a:r>
          </a:p>
          <a:p>
            <a:pPr algn="just"/>
            <a:endParaRPr lang="en-US" b="1" dirty="0">
              <a:latin typeface="Candara"/>
              <a:cs typeface="Candara"/>
            </a:endParaRPr>
          </a:p>
          <a:p>
            <a:pPr marL="342900" indent="-342900" algn="just">
              <a:buFont typeface="+mj-lt"/>
              <a:buAutoNum type="arabicPeriod"/>
            </a:pPr>
            <a:r>
              <a:rPr lang="en-US" b="1" dirty="0" smtClean="0">
                <a:latin typeface="Candara"/>
                <a:cs typeface="Candara"/>
              </a:rPr>
              <a:t>Respondent </a:t>
            </a:r>
            <a:r>
              <a:rPr lang="en-US" b="1" dirty="0">
                <a:latin typeface="Candara"/>
                <a:cs typeface="Candara"/>
              </a:rPr>
              <a:t>data and general information (profile of the respondents, experience, stakeholders and education level)</a:t>
            </a:r>
          </a:p>
          <a:p>
            <a:pPr marL="342900" indent="-342900" algn="just">
              <a:buFont typeface="+mj-lt"/>
              <a:buAutoNum type="arabicPeriod"/>
            </a:pPr>
            <a:r>
              <a:rPr lang="en-US" b="1" dirty="0" smtClean="0">
                <a:latin typeface="Candara"/>
                <a:cs typeface="Candara"/>
              </a:rPr>
              <a:t>Legal </a:t>
            </a:r>
            <a:r>
              <a:rPr lang="en-US" b="1" dirty="0">
                <a:latin typeface="Candara"/>
                <a:cs typeface="Candara"/>
              </a:rPr>
              <a:t>and administrative aspects (SEA, transparency, best practices, informed decision making</a:t>
            </a:r>
            <a:r>
              <a:rPr lang="en-US" b="1" dirty="0" smtClean="0">
                <a:latin typeface="Candara"/>
                <a:cs typeface="Candara"/>
              </a:rPr>
              <a:t>)</a:t>
            </a:r>
          </a:p>
          <a:p>
            <a:pPr marL="342900" indent="-342900" algn="just">
              <a:buFont typeface="+mj-lt"/>
              <a:buAutoNum type="arabicPeriod"/>
            </a:pPr>
            <a:r>
              <a:rPr lang="en-US" b="1" dirty="0" smtClean="0">
                <a:latin typeface="Candara"/>
                <a:cs typeface="Candara"/>
              </a:rPr>
              <a:t>Screening </a:t>
            </a:r>
          </a:p>
          <a:p>
            <a:pPr marL="342900" indent="-342900" algn="just">
              <a:buFont typeface="+mj-lt"/>
              <a:buAutoNum type="arabicPeriod"/>
            </a:pPr>
            <a:r>
              <a:rPr lang="en-US" b="1" dirty="0" smtClean="0">
                <a:latin typeface="Candara"/>
                <a:cs typeface="Candara"/>
              </a:rPr>
              <a:t>Scoping</a:t>
            </a:r>
          </a:p>
          <a:p>
            <a:pPr marL="342900" indent="-342900" algn="just">
              <a:buFont typeface="+mj-lt"/>
              <a:buAutoNum type="arabicPeriod"/>
            </a:pPr>
            <a:r>
              <a:rPr lang="en-US" b="1" dirty="0" smtClean="0">
                <a:latin typeface="Candara"/>
                <a:cs typeface="Candara"/>
              </a:rPr>
              <a:t>EIA </a:t>
            </a:r>
            <a:r>
              <a:rPr lang="en-US" b="1" dirty="0">
                <a:latin typeface="Candara"/>
                <a:cs typeface="Candara"/>
              </a:rPr>
              <a:t>Documentation</a:t>
            </a:r>
          </a:p>
          <a:p>
            <a:pPr marL="342900" indent="-342900" algn="just">
              <a:buFont typeface="+mj-lt"/>
              <a:buAutoNum type="arabicPeriod"/>
            </a:pPr>
            <a:r>
              <a:rPr lang="en-US" b="1" dirty="0" smtClean="0">
                <a:latin typeface="Candara"/>
                <a:cs typeface="Candara"/>
              </a:rPr>
              <a:t>Impact </a:t>
            </a:r>
            <a:r>
              <a:rPr lang="en-US" b="1" dirty="0">
                <a:latin typeface="Candara"/>
                <a:cs typeface="Candara"/>
              </a:rPr>
              <a:t>Prediction, Mitigation Measures and Environment Management Plans (EMP</a:t>
            </a:r>
            <a:r>
              <a:rPr lang="en-US" b="1" dirty="0" smtClean="0">
                <a:latin typeface="Candara"/>
                <a:cs typeface="Candara"/>
              </a:rPr>
              <a:t>)</a:t>
            </a:r>
          </a:p>
          <a:p>
            <a:pPr marL="342900" indent="-342900" algn="just">
              <a:buFont typeface="+mj-lt"/>
              <a:buAutoNum type="arabicPeriod"/>
            </a:pPr>
            <a:r>
              <a:rPr lang="en-US" b="1" dirty="0" smtClean="0">
                <a:latin typeface="Candara"/>
                <a:cs typeface="Candara"/>
              </a:rPr>
              <a:t>Monitoring </a:t>
            </a:r>
            <a:r>
              <a:rPr lang="en-US" b="1" dirty="0">
                <a:latin typeface="Candara"/>
                <a:cs typeface="Candara"/>
              </a:rPr>
              <a:t>and </a:t>
            </a:r>
            <a:r>
              <a:rPr lang="en-US" b="1" dirty="0" smtClean="0">
                <a:latin typeface="Candara"/>
                <a:cs typeface="Candara"/>
              </a:rPr>
              <a:t>Compliance</a:t>
            </a:r>
          </a:p>
          <a:p>
            <a:pPr marL="342900" indent="-342900" algn="just">
              <a:buFont typeface="+mj-lt"/>
              <a:buAutoNum type="arabicPeriod"/>
            </a:pPr>
            <a:r>
              <a:rPr lang="en-US" b="1" dirty="0" smtClean="0">
                <a:latin typeface="Candara"/>
                <a:cs typeface="Candara"/>
              </a:rPr>
              <a:t>Audit </a:t>
            </a:r>
            <a:r>
              <a:rPr lang="en-US" b="1" dirty="0">
                <a:latin typeface="Candara"/>
                <a:cs typeface="Candara"/>
              </a:rPr>
              <a:t>of Predicted </a:t>
            </a:r>
            <a:r>
              <a:rPr lang="en-US" b="1" dirty="0" smtClean="0">
                <a:latin typeface="Candara"/>
                <a:cs typeface="Candara"/>
              </a:rPr>
              <a:t>Impacts</a:t>
            </a:r>
          </a:p>
          <a:p>
            <a:pPr marL="342900" indent="-342900" algn="just">
              <a:buFont typeface="+mj-lt"/>
              <a:buAutoNum type="arabicPeriod"/>
            </a:pPr>
            <a:r>
              <a:rPr lang="en-US" b="1" dirty="0" smtClean="0">
                <a:latin typeface="Candara"/>
                <a:cs typeface="Candara"/>
              </a:rPr>
              <a:t>Public </a:t>
            </a:r>
            <a:r>
              <a:rPr lang="en-US" b="1" dirty="0">
                <a:latin typeface="Candara"/>
                <a:cs typeface="Candara"/>
              </a:rPr>
              <a:t>Consultation and Disclosure (EIA document accessibility, integration of EIA from beginning</a:t>
            </a:r>
            <a:r>
              <a:rPr lang="en-US" b="1" dirty="0" smtClean="0">
                <a:latin typeface="Candara"/>
                <a:cs typeface="Candara"/>
              </a:rPr>
              <a:t>)</a:t>
            </a:r>
          </a:p>
          <a:p>
            <a:pPr marL="342900" indent="-342900" algn="just">
              <a:buFont typeface="+mj-lt"/>
              <a:buAutoNum type="arabicPeriod"/>
            </a:pPr>
            <a:r>
              <a:rPr lang="en-US" b="1" dirty="0" smtClean="0">
                <a:latin typeface="Candara"/>
                <a:cs typeface="Candara"/>
              </a:rPr>
              <a:t>EIA </a:t>
            </a:r>
            <a:r>
              <a:rPr lang="en-US" b="1" dirty="0">
                <a:latin typeface="Candara"/>
                <a:cs typeface="Candara"/>
              </a:rPr>
              <a:t>Decision Making and </a:t>
            </a:r>
            <a:r>
              <a:rPr lang="en-US" b="1" dirty="0" smtClean="0">
                <a:latin typeface="Candara"/>
                <a:cs typeface="Candara"/>
              </a:rPr>
              <a:t>Approval</a:t>
            </a:r>
          </a:p>
          <a:p>
            <a:pPr marL="342900" indent="-342900" algn="just">
              <a:buFont typeface="+mj-lt"/>
              <a:buAutoNum type="arabicPeriod"/>
            </a:pPr>
            <a:r>
              <a:rPr lang="en-US" b="1" dirty="0" smtClean="0">
                <a:latin typeface="Candara"/>
                <a:cs typeface="Candara"/>
              </a:rPr>
              <a:t>Capacity </a:t>
            </a:r>
            <a:r>
              <a:rPr lang="en-US" b="1" dirty="0">
                <a:latin typeface="Candara"/>
                <a:cs typeface="Candara"/>
              </a:rPr>
              <a:t>of EIA professionals (regulators, reviewers, consultants and project developer)</a:t>
            </a:r>
          </a:p>
          <a:p>
            <a:pPr algn="just"/>
            <a:endParaRPr lang="en-US" b="1" dirty="0">
              <a:latin typeface="Candara"/>
              <a:cs typeface="Candara"/>
            </a:endParaRPr>
          </a:p>
          <a:p>
            <a:pPr algn="just"/>
            <a:endParaRPr lang="en-US" b="1" dirty="0">
              <a:latin typeface="Candara"/>
              <a:cs typeface="Candara"/>
            </a:endParaRPr>
          </a:p>
          <a:p>
            <a:pPr algn="just"/>
            <a:endParaRPr lang="en-US" b="1" dirty="0">
              <a:latin typeface="Candara"/>
              <a:cs typeface="Candara"/>
            </a:endParaRPr>
          </a:p>
          <a:p>
            <a:pPr algn="just"/>
            <a:endParaRPr lang="en-US" b="1" dirty="0">
              <a:latin typeface="Candara"/>
              <a:cs typeface="Candara"/>
            </a:endParaRPr>
          </a:p>
          <a:p>
            <a:pPr algn="just"/>
            <a:endParaRPr lang="en-US" b="1" dirty="0">
              <a:latin typeface="Candara"/>
              <a:cs typeface="Candara"/>
            </a:endParaRPr>
          </a:p>
          <a:p>
            <a:pPr algn="just"/>
            <a:endParaRPr lang="en-US" b="1" dirty="0">
              <a:latin typeface="Candara"/>
              <a:cs typeface="Candara"/>
            </a:endParaRPr>
          </a:p>
          <a:p>
            <a:pPr algn="just"/>
            <a:endParaRPr lang="en-US" sz="2400" b="1" dirty="0">
              <a:latin typeface="Candara"/>
              <a:cs typeface="Candara"/>
            </a:endParaRPr>
          </a:p>
          <a:p>
            <a:pPr marL="249600">
              <a:lnSpc>
                <a:spcPct val="90000"/>
              </a:lnSpc>
              <a:spcBef>
                <a:spcPct val="20000"/>
              </a:spcBef>
              <a:defRPr/>
            </a:pPr>
            <a:endParaRPr lang="en-AU" sz="1200" b="1" dirty="0" smtClean="0">
              <a:solidFill>
                <a:schemeClr val="tx2"/>
              </a:solidFill>
              <a:latin typeface="Candara"/>
              <a:cs typeface="Candara"/>
            </a:endParaRPr>
          </a:p>
          <a:p>
            <a:pPr marL="592500" indent="-342900">
              <a:lnSpc>
                <a:spcPct val="90000"/>
              </a:lnSpc>
              <a:spcBef>
                <a:spcPct val="20000"/>
              </a:spcBef>
              <a:buFont typeface="Arial"/>
              <a:buChar char="•"/>
              <a:defRPr/>
            </a:pPr>
            <a:endParaRPr lang="en-AU" sz="1200" b="1" dirty="0" smtClean="0">
              <a:solidFill>
                <a:schemeClr val="tx2"/>
              </a:solidFill>
              <a:latin typeface="Candara"/>
              <a:cs typeface="Candara"/>
            </a:endParaRPr>
          </a:p>
          <a:p>
            <a:pPr marL="249600" algn="ctr">
              <a:lnSpc>
                <a:spcPct val="90000"/>
              </a:lnSpc>
              <a:spcBef>
                <a:spcPct val="20000"/>
              </a:spcBef>
              <a:tabLst>
                <a:tab pos="1344613" algn="l"/>
              </a:tabLst>
              <a:defRPr/>
            </a:pPr>
            <a:endParaRPr lang="en-AU" sz="1200" b="1" dirty="0">
              <a:latin typeface="Candara"/>
              <a:cs typeface="Candara"/>
            </a:endParaRPr>
          </a:p>
          <a:p>
            <a:pPr marL="249600" algn="ctr">
              <a:lnSpc>
                <a:spcPct val="90000"/>
              </a:lnSpc>
              <a:spcBef>
                <a:spcPct val="20000"/>
              </a:spcBef>
              <a:defRPr/>
            </a:pPr>
            <a:r>
              <a:rPr lang="en-AU" sz="1200" b="1" dirty="0">
                <a:latin typeface="Candara"/>
                <a:cs typeface="Candara"/>
              </a:rPr>
              <a:t>	</a:t>
            </a:r>
          </a:p>
          <a:p>
            <a:pPr marL="249600" algn="ctr">
              <a:lnSpc>
                <a:spcPct val="90000"/>
              </a:lnSpc>
              <a:spcBef>
                <a:spcPct val="20000"/>
              </a:spcBef>
              <a:defRPr/>
            </a:pPr>
            <a:endParaRPr lang="en-AU" sz="1200" b="1" dirty="0">
              <a:latin typeface="Candara"/>
              <a:cs typeface="Candara"/>
            </a:endParaRPr>
          </a:p>
          <a:p>
            <a:pPr marL="249600" algn="ctr">
              <a:lnSpc>
                <a:spcPct val="90000"/>
              </a:lnSpc>
              <a:spcBef>
                <a:spcPct val="20000"/>
              </a:spcBef>
              <a:defRPr/>
            </a:pPr>
            <a:endParaRPr lang="en-AU" sz="1200" dirty="0">
              <a:latin typeface="Candara"/>
              <a:cs typeface="Candara"/>
            </a:endParaRPr>
          </a:p>
        </p:txBody>
      </p:sp>
      <p:sp>
        <p:nvSpPr>
          <p:cNvPr id="7" name="Rectangle 9"/>
          <p:cNvSpPr>
            <a:spLocks noChangeArrowheads="1"/>
          </p:cNvSpPr>
          <p:nvPr/>
        </p:nvSpPr>
        <p:spPr bwMode="auto">
          <a:xfrm>
            <a:off x="0" y="0"/>
            <a:ext cx="9144000" cy="1124744"/>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Discussion</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Tree>
    <p:extLst>
      <p:ext uri="{BB962C8B-B14F-4D97-AF65-F5344CB8AC3E}">
        <p14:creationId xmlns:p14="http://schemas.microsoft.com/office/powerpoint/2010/main" val="15749383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8712968" cy="5184576"/>
          </a:xfrm>
          <a:prstGeom prst="rect">
            <a:avLst/>
          </a:prstGeom>
          <a:noFill/>
          <a:ln w="9525">
            <a:noFill/>
            <a:miter lim="800000"/>
            <a:headEnd/>
            <a:tailEnd/>
          </a:ln>
        </p:spPr>
        <p:txBody>
          <a:bodyPr/>
          <a:lstStyle/>
          <a:p>
            <a:pPr marL="249600" algn="just">
              <a:lnSpc>
                <a:spcPct val="90000"/>
              </a:lnSpc>
              <a:spcBef>
                <a:spcPct val="20000"/>
              </a:spcBef>
              <a:tabLst>
                <a:tab pos="1344613" algn="l"/>
              </a:tabLst>
              <a:defRPr/>
            </a:pPr>
            <a:endParaRPr lang="en-AU" sz="1200" b="1" dirty="0">
              <a:latin typeface="Candara"/>
              <a:cs typeface="Candara"/>
            </a:endParaRPr>
          </a:p>
          <a:p>
            <a:pPr marL="249600" algn="just">
              <a:lnSpc>
                <a:spcPct val="90000"/>
              </a:lnSpc>
              <a:spcBef>
                <a:spcPct val="20000"/>
              </a:spcBef>
              <a:defRPr/>
            </a:pPr>
            <a:r>
              <a:rPr lang="en-AU" sz="1200" b="1" dirty="0">
                <a:latin typeface="Candara"/>
                <a:cs typeface="Candara"/>
              </a:rPr>
              <a:t>	</a:t>
            </a:r>
          </a:p>
          <a:p>
            <a:pPr marL="249600" algn="just">
              <a:lnSpc>
                <a:spcPct val="90000"/>
              </a:lnSpc>
              <a:spcBef>
                <a:spcPct val="20000"/>
              </a:spcBef>
              <a:defRPr/>
            </a:pPr>
            <a:endParaRPr lang="en-AU" sz="1200" b="1" dirty="0">
              <a:latin typeface="Candara"/>
              <a:cs typeface="Candara"/>
            </a:endParaRPr>
          </a:p>
          <a:p>
            <a:pPr marL="249600" algn="just">
              <a:lnSpc>
                <a:spcPct val="90000"/>
              </a:lnSpc>
              <a:spcBef>
                <a:spcPct val="20000"/>
              </a:spcBef>
              <a:defRPr/>
            </a:pPr>
            <a:endParaRPr lang="en-AU" sz="12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776"/>
          </a:xfrm>
          <a:prstGeom prst="rect">
            <a:avLst/>
          </a:prstGeom>
          <a:noFill/>
          <a:ln w="9525">
            <a:noFill/>
            <a:miter lim="800000"/>
            <a:headEnd/>
            <a:tailEnd/>
          </a:ln>
          <a:effectLst/>
        </p:spPr>
        <p:txBody>
          <a:bodyPr>
            <a:spAutoFit/>
          </a:bodyPr>
          <a:lstStyle/>
          <a:p>
            <a:pPr lvl="1"/>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Discussions</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graphicFrame>
        <p:nvGraphicFramePr>
          <p:cNvPr id="2" name="Table 1"/>
          <p:cNvGraphicFramePr>
            <a:graphicFrameLocks noGrp="1"/>
          </p:cNvGraphicFramePr>
          <p:nvPr>
            <p:extLst>
              <p:ext uri="{D42A27DB-BD31-4B8C-83A1-F6EECF244321}">
                <p14:modId xmlns:p14="http://schemas.microsoft.com/office/powerpoint/2010/main" val="3531456586"/>
              </p:ext>
            </p:extLst>
          </p:nvPr>
        </p:nvGraphicFramePr>
        <p:xfrm>
          <a:off x="-27384" y="-1"/>
          <a:ext cx="9171384" cy="6864161"/>
        </p:xfrm>
        <a:graphic>
          <a:graphicData uri="http://schemas.openxmlformats.org/drawingml/2006/table">
            <a:tbl>
              <a:tblPr firstRow="1" bandRow="1">
                <a:tableStyleId>{5C22544A-7EE6-4342-B048-85BDC9FD1C3A}</a:tableStyleId>
              </a:tblPr>
              <a:tblGrid>
                <a:gridCol w="566936"/>
                <a:gridCol w="2168407"/>
                <a:gridCol w="6436041"/>
              </a:tblGrid>
              <a:tr h="484871">
                <a:tc gridSpan="3">
                  <a:txBody>
                    <a:bodyPr/>
                    <a:lstStyle/>
                    <a:p>
                      <a:pPr algn="just">
                        <a:lnSpc>
                          <a:spcPct val="90000"/>
                        </a:lnSpc>
                        <a:spcAft>
                          <a:spcPts val="0"/>
                        </a:spcAft>
                      </a:pPr>
                      <a:r>
                        <a:rPr lang="en-US" sz="1400" b="1" dirty="0">
                          <a:solidFill>
                            <a:schemeClr val="bg1"/>
                          </a:solidFill>
                          <a:effectLst/>
                          <a:latin typeface="Candara"/>
                          <a:ea typeface="Times New Roman"/>
                          <a:cs typeface="Candara"/>
                        </a:rPr>
                        <a:t>Evaluation criteria based on </a:t>
                      </a:r>
                      <a:r>
                        <a:rPr lang="en-US" sz="1400" b="1" dirty="0" err="1">
                          <a:solidFill>
                            <a:schemeClr val="bg1"/>
                          </a:solidFill>
                          <a:effectLst/>
                          <a:latin typeface="Candara"/>
                          <a:ea typeface="ＭＳ 明朝"/>
                          <a:cs typeface="Candara"/>
                        </a:rPr>
                        <a:t>Panigrahi</a:t>
                      </a:r>
                      <a:r>
                        <a:rPr lang="en-US" sz="1400" b="1" dirty="0">
                          <a:solidFill>
                            <a:schemeClr val="bg1"/>
                          </a:solidFill>
                          <a:effectLst/>
                          <a:latin typeface="Candara"/>
                          <a:ea typeface="ＭＳ 明朝"/>
                          <a:cs typeface="Candara"/>
                        </a:rPr>
                        <a:t> and </a:t>
                      </a:r>
                      <a:r>
                        <a:rPr lang="en-US" sz="1400" b="1" dirty="0" err="1">
                          <a:solidFill>
                            <a:schemeClr val="bg1"/>
                          </a:solidFill>
                          <a:effectLst/>
                          <a:latin typeface="Candara"/>
                          <a:ea typeface="ＭＳ 明朝"/>
                          <a:cs typeface="Candara"/>
                        </a:rPr>
                        <a:t>Amirapu</a:t>
                      </a:r>
                      <a:r>
                        <a:rPr lang="en-US" sz="1400" b="1" dirty="0">
                          <a:solidFill>
                            <a:schemeClr val="bg1"/>
                          </a:solidFill>
                          <a:effectLst/>
                          <a:latin typeface="Candara"/>
                          <a:ea typeface="ＭＳ 明朝"/>
                          <a:cs typeface="Candara"/>
                        </a:rPr>
                        <a:t> (2012, p.25</a:t>
                      </a:r>
                      <a:r>
                        <a:rPr lang="en-US" dirty="0"/>
                        <a:t>) </a:t>
                      </a:r>
                      <a:r>
                        <a:rPr lang="en-US" sz="1400" dirty="0"/>
                        <a:t>and Woods (2003, p.45).</a:t>
                      </a:r>
                    </a:p>
                  </a:txBody>
                  <a:tcPr marL="68580" marR="68580" marT="0" marB="0" anchor="ctr"/>
                </a:tc>
                <a:tc hMerge="1">
                  <a:txBody>
                    <a:bodyPr/>
                    <a:lstStyle/>
                    <a:p>
                      <a:endParaRPr lang="en-US"/>
                    </a:p>
                  </a:txBody>
                  <a:tcPr/>
                </a:tc>
                <a:tc hMerge="1">
                  <a:txBody>
                    <a:bodyPr/>
                    <a:lstStyle/>
                    <a:p>
                      <a:endParaRPr lang="en-US"/>
                    </a:p>
                  </a:txBody>
                  <a:tcPr/>
                </a:tc>
              </a:tr>
              <a:tr h="264357">
                <a:tc>
                  <a:txBody>
                    <a:bodyPr/>
                    <a:lstStyle/>
                    <a:p>
                      <a:pPr algn="ctr">
                        <a:lnSpc>
                          <a:spcPct val="90000"/>
                        </a:lnSpc>
                        <a:spcAft>
                          <a:spcPts val="0"/>
                        </a:spcAft>
                      </a:pPr>
                      <a:r>
                        <a:rPr lang="en-US" sz="1100" b="1">
                          <a:effectLst/>
                          <a:latin typeface="Candara"/>
                          <a:ea typeface="Times New Roman"/>
                          <a:cs typeface="Candara"/>
                        </a:rPr>
                        <a:t>A</a:t>
                      </a:r>
                      <a:endParaRPr lang="en-US" sz="1200">
                        <a:effectLst/>
                        <a:latin typeface="Candara"/>
                        <a:ea typeface="ＭＳ 明朝"/>
                        <a:cs typeface="Candara"/>
                      </a:endParaRPr>
                    </a:p>
                  </a:txBody>
                  <a:tcPr marL="68580" marR="68580" marT="0" marB="0" anchor="ctr"/>
                </a:tc>
                <a:tc gridSpan="2">
                  <a:txBody>
                    <a:bodyPr/>
                    <a:lstStyle/>
                    <a:p>
                      <a:pPr algn="just">
                        <a:lnSpc>
                          <a:spcPct val="90000"/>
                        </a:lnSpc>
                        <a:spcAft>
                          <a:spcPts val="0"/>
                        </a:spcAft>
                      </a:pPr>
                      <a:r>
                        <a:rPr lang="en-US" sz="1100" b="1" dirty="0">
                          <a:effectLst/>
                          <a:latin typeface="Candara"/>
                          <a:ea typeface="Times New Roman"/>
                          <a:cs typeface="Candara"/>
                        </a:rPr>
                        <a:t>Legislative framework for EIA</a:t>
                      </a:r>
                      <a:endParaRPr lang="en-US" sz="1200" dirty="0">
                        <a:effectLst/>
                        <a:latin typeface="Candara"/>
                        <a:ea typeface="ＭＳ 明朝"/>
                        <a:cs typeface="Candara"/>
                      </a:endParaRPr>
                    </a:p>
                  </a:txBody>
                  <a:tcPr marL="68580" marR="68580" marT="0" marB="0" anchor="ctr"/>
                </a:tc>
                <a:tc hMerge="1">
                  <a:txBody>
                    <a:bodyPr/>
                    <a:lstStyle/>
                    <a:p>
                      <a:endParaRPr lang="en-US"/>
                    </a:p>
                  </a:txBody>
                  <a:tcPr/>
                </a:tc>
              </a:tr>
              <a:tr h="517577">
                <a:tc>
                  <a:txBody>
                    <a:bodyPr/>
                    <a:lstStyle/>
                    <a:p>
                      <a:pPr algn="ctr">
                        <a:lnSpc>
                          <a:spcPct val="90000"/>
                        </a:lnSpc>
                        <a:spcAft>
                          <a:spcPts val="0"/>
                        </a:spcAft>
                      </a:pPr>
                      <a:r>
                        <a:rPr lang="en-US" sz="1100">
                          <a:effectLst/>
                          <a:latin typeface="Candara"/>
                          <a:ea typeface="Times New Roman"/>
                          <a:cs typeface="Candara"/>
                        </a:rPr>
                        <a:t>a</a:t>
                      </a:r>
                      <a:endParaRPr lang="en-US" sz="1200">
                        <a:effectLst/>
                        <a:latin typeface="Candara"/>
                        <a:ea typeface="ＭＳ 明朝"/>
                        <a:cs typeface="Candara"/>
                      </a:endParaRPr>
                    </a:p>
                  </a:txBody>
                  <a:tcPr marL="68580" marR="68580" marT="0" marB="0" anchor="ctr"/>
                </a:tc>
                <a:tc>
                  <a:txBody>
                    <a:bodyPr/>
                    <a:lstStyle/>
                    <a:p>
                      <a:pPr algn="just">
                        <a:lnSpc>
                          <a:spcPct val="90000"/>
                        </a:lnSpc>
                        <a:spcAft>
                          <a:spcPts val="0"/>
                        </a:spcAft>
                      </a:pPr>
                      <a:r>
                        <a:rPr lang="en-US" sz="1100">
                          <a:effectLst/>
                          <a:latin typeface="Candara"/>
                          <a:ea typeface="Times New Roman"/>
                          <a:cs typeface="Candara"/>
                        </a:rPr>
                        <a:t>Legal provisions.</a:t>
                      </a:r>
                      <a:endParaRPr lang="en-US" sz="1200">
                        <a:effectLst/>
                        <a:latin typeface="Candara"/>
                        <a:ea typeface="ＭＳ 明朝"/>
                        <a:cs typeface="Candara"/>
                      </a:endParaRPr>
                    </a:p>
                  </a:txBody>
                  <a:tcPr marL="68580" marR="68580" marT="0" marB="0" anchor="ctr"/>
                </a:tc>
                <a:tc>
                  <a:txBody>
                    <a:bodyPr/>
                    <a:lstStyle/>
                    <a:p>
                      <a:pPr algn="just">
                        <a:lnSpc>
                          <a:spcPct val="90000"/>
                        </a:lnSpc>
                        <a:spcAft>
                          <a:spcPts val="0"/>
                        </a:spcAft>
                      </a:pPr>
                      <a:r>
                        <a:rPr lang="en-US" sz="1100">
                          <a:effectLst/>
                          <a:latin typeface="Candara"/>
                          <a:ea typeface="Times New Roman"/>
                          <a:cs typeface="Candara"/>
                        </a:rPr>
                        <a:t>Bhutan has sound legal provisions for EIA (EA Act 2000, Regulation 2002 &amp; eight Sectorial Guidelines of 2012).</a:t>
                      </a:r>
                      <a:endParaRPr lang="en-US" sz="1200">
                        <a:effectLst/>
                        <a:latin typeface="Candara"/>
                        <a:ea typeface="ＭＳ 明朝"/>
                        <a:cs typeface="Candara"/>
                      </a:endParaRPr>
                    </a:p>
                  </a:txBody>
                  <a:tcPr marL="68580" marR="68580" marT="0" marB="0" anchor="ctr"/>
                </a:tc>
              </a:tr>
              <a:tr h="776367">
                <a:tc>
                  <a:txBody>
                    <a:bodyPr/>
                    <a:lstStyle/>
                    <a:p>
                      <a:pPr algn="ctr">
                        <a:lnSpc>
                          <a:spcPct val="90000"/>
                        </a:lnSpc>
                        <a:spcAft>
                          <a:spcPts val="0"/>
                        </a:spcAft>
                      </a:pPr>
                      <a:r>
                        <a:rPr lang="en-US" sz="1100">
                          <a:effectLst/>
                          <a:latin typeface="Candara"/>
                          <a:ea typeface="Times New Roman"/>
                          <a:cs typeface="Candara"/>
                        </a:rPr>
                        <a:t>b</a:t>
                      </a:r>
                      <a:endParaRPr lang="en-US" sz="1200">
                        <a:effectLst/>
                        <a:latin typeface="Candara"/>
                        <a:ea typeface="ＭＳ 明朝"/>
                        <a:cs typeface="Candara"/>
                      </a:endParaRPr>
                    </a:p>
                  </a:txBody>
                  <a:tcPr marL="68580" marR="68580" marT="0" marB="0" anchor="ctr"/>
                </a:tc>
                <a:tc>
                  <a:txBody>
                    <a:bodyPr/>
                    <a:lstStyle/>
                    <a:p>
                      <a:pPr algn="just">
                        <a:lnSpc>
                          <a:spcPct val="90000"/>
                        </a:lnSpc>
                        <a:spcAft>
                          <a:spcPts val="0"/>
                        </a:spcAft>
                      </a:pPr>
                      <a:r>
                        <a:rPr lang="en-US" sz="1100">
                          <a:effectLst/>
                          <a:latin typeface="Candara"/>
                          <a:ea typeface="Times New Roman"/>
                          <a:cs typeface="Candara"/>
                        </a:rPr>
                        <a:t>Legal provisions for appeal by the proponent or stakeholders against decisions.</a:t>
                      </a:r>
                      <a:endParaRPr lang="en-US" sz="1200">
                        <a:effectLst/>
                        <a:latin typeface="Candara"/>
                        <a:ea typeface="ＭＳ 明朝"/>
                        <a:cs typeface="Candara"/>
                      </a:endParaRPr>
                    </a:p>
                  </a:txBody>
                  <a:tcPr marL="68580" marR="68580" marT="0" marB="0" anchor="ctr"/>
                </a:tc>
                <a:tc>
                  <a:txBody>
                    <a:bodyPr/>
                    <a:lstStyle/>
                    <a:p>
                      <a:pPr algn="just">
                        <a:lnSpc>
                          <a:spcPct val="90000"/>
                        </a:lnSpc>
                        <a:spcAft>
                          <a:spcPts val="0"/>
                        </a:spcAft>
                      </a:pPr>
                      <a:r>
                        <a:rPr lang="en-US" sz="1100" dirty="0">
                          <a:effectLst/>
                          <a:latin typeface="Candara"/>
                          <a:ea typeface="Times New Roman"/>
                          <a:cs typeface="Candara"/>
                        </a:rPr>
                        <a:t>Provisioned under Chapter IX of the Act and Section 42 of its Regulation for decisions regarding screening and EC decisions issued by NECS or CAs.</a:t>
                      </a:r>
                      <a:endParaRPr lang="en-US" sz="1200" dirty="0">
                        <a:effectLst/>
                        <a:latin typeface="Candara"/>
                        <a:ea typeface="ＭＳ 明朝"/>
                        <a:cs typeface="Candara"/>
                      </a:endParaRPr>
                    </a:p>
                  </a:txBody>
                  <a:tcPr marL="68580" marR="68580" marT="0" marB="0" anchor="ctr"/>
                </a:tc>
              </a:tr>
              <a:tr h="517577">
                <a:tc>
                  <a:txBody>
                    <a:bodyPr/>
                    <a:lstStyle/>
                    <a:p>
                      <a:pPr algn="ctr">
                        <a:lnSpc>
                          <a:spcPct val="90000"/>
                        </a:lnSpc>
                        <a:spcAft>
                          <a:spcPts val="0"/>
                        </a:spcAft>
                      </a:pPr>
                      <a:r>
                        <a:rPr lang="en-US" sz="1100">
                          <a:effectLst/>
                          <a:latin typeface="Candara"/>
                          <a:ea typeface="Times New Roman"/>
                          <a:cs typeface="Candara"/>
                        </a:rPr>
                        <a:t>c</a:t>
                      </a:r>
                      <a:endParaRPr lang="en-US" sz="1200">
                        <a:effectLst/>
                        <a:latin typeface="Candara"/>
                        <a:ea typeface="ＭＳ 明朝"/>
                        <a:cs typeface="Candara"/>
                      </a:endParaRPr>
                    </a:p>
                  </a:txBody>
                  <a:tcPr marL="68580" marR="68580" marT="0" marB="0" anchor="ctr"/>
                </a:tc>
                <a:tc>
                  <a:txBody>
                    <a:bodyPr/>
                    <a:lstStyle/>
                    <a:p>
                      <a:pPr algn="just">
                        <a:lnSpc>
                          <a:spcPct val="90000"/>
                        </a:lnSpc>
                        <a:spcAft>
                          <a:spcPts val="0"/>
                        </a:spcAft>
                      </a:pPr>
                      <a:r>
                        <a:rPr lang="en-US" sz="1100" dirty="0">
                          <a:effectLst/>
                          <a:latin typeface="Candara"/>
                          <a:ea typeface="Times New Roman"/>
                          <a:cs typeface="Candara"/>
                        </a:rPr>
                        <a:t>Legal specification of time limits for approval and appeal.</a:t>
                      </a:r>
                      <a:endParaRPr lang="en-US" sz="1200" dirty="0">
                        <a:effectLst/>
                        <a:latin typeface="Candara"/>
                        <a:ea typeface="ＭＳ 明朝"/>
                        <a:cs typeface="Candara"/>
                      </a:endParaRPr>
                    </a:p>
                  </a:txBody>
                  <a:tcPr marL="68580" marR="68580" marT="0" marB="0" anchor="ctr"/>
                </a:tc>
                <a:tc>
                  <a:txBody>
                    <a:bodyPr/>
                    <a:lstStyle/>
                    <a:p>
                      <a:pPr algn="just">
                        <a:lnSpc>
                          <a:spcPct val="90000"/>
                        </a:lnSpc>
                        <a:spcAft>
                          <a:spcPts val="0"/>
                        </a:spcAft>
                      </a:pPr>
                      <a:r>
                        <a:rPr lang="en-US" sz="1100" dirty="0">
                          <a:effectLst/>
                          <a:latin typeface="Candara"/>
                          <a:ea typeface="Times New Roman"/>
                          <a:cs typeface="Candara"/>
                        </a:rPr>
                        <a:t>Within 30 days of the decision by NEC (Section 42.3 of Regulation 2002). </a:t>
                      </a:r>
                      <a:endParaRPr lang="en-US" sz="1200" dirty="0">
                        <a:effectLst/>
                        <a:latin typeface="Candara"/>
                        <a:ea typeface="ＭＳ 明朝"/>
                        <a:cs typeface="Candara"/>
                      </a:endParaRPr>
                    </a:p>
                  </a:txBody>
                  <a:tcPr marL="68580" marR="68580" marT="0" marB="0" anchor="ctr"/>
                </a:tc>
              </a:tr>
              <a:tr h="1435457">
                <a:tc>
                  <a:txBody>
                    <a:bodyPr/>
                    <a:lstStyle/>
                    <a:p>
                      <a:pPr algn="ctr">
                        <a:lnSpc>
                          <a:spcPct val="90000"/>
                        </a:lnSpc>
                        <a:spcAft>
                          <a:spcPts val="0"/>
                        </a:spcAft>
                      </a:pPr>
                      <a:r>
                        <a:rPr lang="en-US" sz="1100">
                          <a:effectLst/>
                          <a:latin typeface="Candara"/>
                          <a:ea typeface="Times New Roman"/>
                          <a:cs typeface="Candara"/>
                        </a:rPr>
                        <a:t>d</a:t>
                      </a:r>
                      <a:endParaRPr lang="en-US" sz="1200">
                        <a:effectLst/>
                        <a:latin typeface="Candara"/>
                        <a:ea typeface="ＭＳ 明朝"/>
                        <a:cs typeface="Candara"/>
                      </a:endParaRPr>
                    </a:p>
                  </a:txBody>
                  <a:tcPr marL="68580" marR="68580" marT="0" marB="0" anchor="ctr"/>
                </a:tc>
                <a:tc>
                  <a:txBody>
                    <a:bodyPr/>
                    <a:lstStyle/>
                    <a:p>
                      <a:pPr algn="just">
                        <a:lnSpc>
                          <a:spcPct val="90000"/>
                        </a:lnSpc>
                        <a:spcAft>
                          <a:spcPts val="0"/>
                        </a:spcAft>
                      </a:pPr>
                      <a:r>
                        <a:rPr lang="en-US" sz="1100" dirty="0">
                          <a:effectLst/>
                          <a:latin typeface="Candara"/>
                          <a:ea typeface="Times New Roman"/>
                          <a:cs typeface="Candara"/>
                        </a:rPr>
                        <a:t>Legal provisions for SEA</a:t>
                      </a:r>
                      <a:endParaRPr lang="en-US" sz="1200" dirty="0">
                        <a:effectLst/>
                        <a:latin typeface="Candara"/>
                        <a:ea typeface="ＭＳ 明朝"/>
                        <a:cs typeface="Candara"/>
                      </a:endParaRPr>
                    </a:p>
                  </a:txBody>
                  <a:tcPr marL="68580" marR="68580" marT="0" marB="0" anchor="ctr"/>
                </a:tc>
                <a:tc>
                  <a:txBody>
                    <a:bodyPr/>
                    <a:lstStyle/>
                    <a:p>
                      <a:pPr algn="just">
                        <a:lnSpc>
                          <a:spcPct val="90000"/>
                        </a:lnSpc>
                        <a:spcAft>
                          <a:spcPts val="0"/>
                        </a:spcAft>
                      </a:pPr>
                      <a:r>
                        <a:rPr lang="en-US" sz="1100" dirty="0">
                          <a:effectLst/>
                          <a:latin typeface="Candara"/>
                          <a:ea typeface="Times New Roman"/>
                          <a:cs typeface="Candara"/>
                        </a:rPr>
                        <a:t>Not </a:t>
                      </a:r>
                      <a:r>
                        <a:rPr lang="en-US" sz="1100" dirty="0" smtClean="0">
                          <a:effectLst/>
                          <a:latin typeface="Candara"/>
                          <a:ea typeface="Times New Roman"/>
                          <a:cs typeface="Candara"/>
                        </a:rPr>
                        <a:t>mentioned </a:t>
                      </a:r>
                      <a:r>
                        <a:rPr lang="en-US" sz="1100" dirty="0">
                          <a:effectLst/>
                          <a:latin typeface="Candara"/>
                          <a:ea typeface="Times New Roman"/>
                          <a:cs typeface="Candara"/>
                        </a:rPr>
                        <a:t>in Act/Regulation. However, GNHC at national policy level looks after development policies, plans and programs where SEA of some form is being incorporated with principles of GNH and Sustainability. Environmental factor is one of the four pillars of GNH and hence environmental factor at strategic level is considered by GNHC</a:t>
                      </a:r>
                      <a:r>
                        <a:rPr lang="en-US" sz="1100" dirty="0" smtClean="0">
                          <a:effectLst/>
                          <a:latin typeface="Candara"/>
                          <a:ea typeface="Times New Roman"/>
                          <a:cs typeface="Candara"/>
                        </a:rPr>
                        <a:t>.</a:t>
                      </a:r>
                    </a:p>
                    <a:p>
                      <a:pPr algn="just">
                        <a:lnSpc>
                          <a:spcPct val="90000"/>
                        </a:lnSpc>
                        <a:spcAft>
                          <a:spcPts val="0"/>
                        </a:spcAft>
                      </a:pPr>
                      <a:endParaRPr lang="en-US" sz="1200" dirty="0">
                        <a:effectLst/>
                        <a:latin typeface="Candara"/>
                        <a:ea typeface="ＭＳ 明朝"/>
                        <a:cs typeface="Candara"/>
                      </a:endParaRPr>
                    </a:p>
                    <a:p>
                      <a:pPr algn="just">
                        <a:lnSpc>
                          <a:spcPct val="90000"/>
                        </a:lnSpc>
                        <a:spcAft>
                          <a:spcPts val="0"/>
                        </a:spcAft>
                      </a:pPr>
                      <a:r>
                        <a:rPr lang="en-US" sz="1100" dirty="0">
                          <a:effectLst/>
                          <a:latin typeface="Candara"/>
                          <a:ea typeface="Times New Roman"/>
                          <a:cs typeface="Candara"/>
                        </a:rPr>
                        <a:t>Also, during the survey, when respondents were asked about SEA, majority </a:t>
                      </a:r>
                      <a:r>
                        <a:rPr lang="en-US" sz="1100" dirty="0">
                          <a:effectLst/>
                          <a:latin typeface="Candara"/>
                          <a:ea typeface="ＭＳ 明朝"/>
                          <a:cs typeface="Candara"/>
                        </a:rPr>
                        <a:t>79.41% of the respondents agreed that some form of SEA existed while only 20.59% disagreed. Moreover, in the recent development based on informal information, NECS is undertaking SEA into its policy mainstream by involving stakeholders from different sectors and ministries in Bhutan. </a:t>
                      </a:r>
                      <a:endParaRPr lang="en-US" sz="1200" dirty="0">
                        <a:effectLst/>
                        <a:latin typeface="Candara"/>
                        <a:ea typeface="ＭＳ 明朝"/>
                        <a:cs typeface="Candara"/>
                      </a:endParaRPr>
                    </a:p>
                  </a:txBody>
                  <a:tcPr marL="68580" marR="68580" marT="0" marB="0" anchor="ctr"/>
                </a:tc>
              </a:tr>
              <a:tr h="280067">
                <a:tc>
                  <a:txBody>
                    <a:bodyPr/>
                    <a:lstStyle/>
                    <a:p>
                      <a:pPr algn="ctr">
                        <a:lnSpc>
                          <a:spcPct val="90000"/>
                        </a:lnSpc>
                        <a:spcAft>
                          <a:spcPts val="0"/>
                        </a:spcAft>
                      </a:pPr>
                      <a:r>
                        <a:rPr lang="en-US" sz="1100" b="1">
                          <a:effectLst/>
                          <a:latin typeface="Candara"/>
                          <a:ea typeface="Times New Roman"/>
                          <a:cs typeface="Candara"/>
                        </a:rPr>
                        <a:t>B</a:t>
                      </a:r>
                      <a:endParaRPr lang="en-US" sz="1200">
                        <a:effectLst/>
                        <a:latin typeface="Candara"/>
                        <a:ea typeface="ＭＳ 明朝"/>
                        <a:cs typeface="Candara"/>
                      </a:endParaRPr>
                    </a:p>
                  </a:txBody>
                  <a:tcPr marL="68580" marR="68580" marT="0" marB="0" anchor="ctr"/>
                </a:tc>
                <a:tc gridSpan="2">
                  <a:txBody>
                    <a:bodyPr/>
                    <a:lstStyle/>
                    <a:p>
                      <a:pPr algn="just">
                        <a:lnSpc>
                          <a:spcPct val="90000"/>
                        </a:lnSpc>
                        <a:spcAft>
                          <a:spcPts val="0"/>
                        </a:spcAft>
                      </a:pPr>
                      <a:r>
                        <a:rPr lang="en-US" sz="1100" b="1">
                          <a:effectLst/>
                          <a:latin typeface="Candara"/>
                          <a:ea typeface="Times New Roman"/>
                          <a:cs typeface="Candara"/>
                        </a:rPr>
                        <a:t>Administrative set up for EIA</a:t>
                      </a:r>
                      <a:endParaRPr lang="en-US" sz="1200">
                        <a:effectLst/>
                        <a:latin typeface="Candara"/>
                        <a:ea typeface="ＭＳ 明朝"/>
                        <a:cs typeface="Candara"/>
                      </a:endParaRPr>
                    </a:p>
                  </a:txBody>
                  <a:tcPr marL="68580" marR="68580" marT="0" marB="0" anchor="ctr"/>
                </a:tc>
                <a:tc hMerge="1">
                  <a:txBody>
                    <a:bodyPr/>
                    <a:lstStyle/>
                    <a:p>
                      <a:endParaRPr lang="en-US"/>
                    </a:p>
                  </a:txBody>
                  <a:tcPr/>
                </a:tc>
              </a:tr>
              <a:tr h="517577">
                <a:tc>
                  <a:txBody>
                    <a:bodyPr/>
                    <a:lstStyle/>
                    <a:p>
                      <a:pPr algn="ctr">
                        <a:lnSpc>
                          <a:spcPct val="90000"/>
                        </a:lnSpc>
                        <a:spcAft>
                          <a:spcPts val="0"/>
                        </a:spcAft>
                      </a:pPr>
                      <a:r>
                        <a:rPr lang="en-US" sz="1100">
                          <a:effectLst/>
                          <a:latin typeface="Candara"/>
                          <a:ea typeface="Times New Roman"/>
                          <a:cs typeface="Candara"/>
                        </a:rPr>
                        <a:t>a</a:t>
                      </a:r>
                      <a:endParaRPr lang="en-US" sz="1200">
                        <a:effectLst/>
                        <a:latin typeface="Candara"/>
                        <a:ea typeface="ＭＳ 明朝"/>
                        <a:cs typeface="Candara"/>
                      </a:endParaRPr>
                    </a:p>
                  </a:txBody>
                  <a:tcPr marL="68580" marR="68580" marT="0" marB="0" anchor="ctr"/>
                </a:tc>
                <a:tc>
                  <a:txBody>
                    <a:bodyPr/>
                    <a:lstStyle/>
                    <a:p>
                      <a:pPr algn="just">
                        <a:lnSpc>
                          <a:spcPct val="90000"/>
                        </a:lnSpc>
                        <a:spcAft>
                          <a:spcPts val="0"/>
                        </a:spcAft>
                      </a:pPr>
                      <a:r>
                        <a:rPr lang="en-US" sz="1100" dirty="0">
                          <a:effectLst/>
                          <a:latin typeface="Candara"/>
                          <a:ea typeface="Times New Roman"/>
                          <a:cs typeface="Candara"/>
                        </a:rPr>
                        <a:t>Competent authority for EIA screening and approval. </a:t>
                      </a:r>
                      <a:endParaRPr lang="en-US" sz="1200" dirty="0">
                        <a:effectLst/>
                        <a:latin typeface="Candara"/>
                        <a:ea typeface="ＭＳ 明朝"/>
                        <a:cs typeface="Candara"/>
                      </a:endParaRPr>
                    </a:p>
                  </a:txBody>
                  <a:tcPr marL="68580" marR="68580" marT="0" marB="0" anchor="ctr"/>
                </a:tc>
                <a:tc>
                  <a:txBody>
                    <a:bodyPr/>
                    <a:lstStyle/>
                    <a:p>
                      <a:pPr algn="just">
                        <a:lnSpc>
                          <a:spcPct val="90000"/>
                        </a:lnSpc>
                        <a:spcAft>
                          <a:spcPts val="0"/>
                        </a:spcAft>
                      </a:pPr>
                      <a:r>
                        <a:rPr lang="en-US" sz="1100">
                          <a:effectLst/>
                          <a:latin typeface="Candara"/>
                          <a:ea typeface="Times New Roman"/>
                          <a:cs typeface="Candara"/>
                        </a:rPr>
                        <a:t>NECS is the apex regulatory body with designated functions and powers as per the Act (Chapter V) and has delegated a list of CAs for various projects as per Annex 2 of the Regulation. </a:t>
                      </a:r>
                      <a:endParaRPr lang="en-US" sz="1200">
                        <a:effectLst/>
                        <a:latin typeface="Candara"/>
                        <a:ea typeface="ＭＳ 明朝"/>
                        <a:cs typeface="Candara"/>
                      </a:endParaRPr>
                    </a:p>
                  </a:txBody>
                  <a:tcPr marL="68580" marR="68580" marT="0" marB="0" anchor="ctr"/>
                </a:tc>
              </a:tr>
              <a:tr h="517577">
                <a:tc>
                  <a:txBody>
                    <a:bodyPr/>
                    <a:lstStyle/>
                    <a:p>
                      <a:pPr algn="ctr">
                        <a:lnSpc>
                          <a:spcPct val="90000"/>
                        </a:lnSpc>
                        <a:spcAft>
                          <a:spcPts val="0"/>
                        </a:spcAft>
                      </a:pPr>
                      <a:r>
                        <a:rPr lang="en-US" sz="1100">
                          <a:effectLst/>
                          <a:latin typeface="Candara"/>
                          <a:ea typeface="Times New Roman"/>
                          <a:cs typeface="Candara"/>
                        </a:rPr>
                        <a:t>b</a:t>
                      </a:r>
                      <a:endParaRPr lang="en-US" sz="1200">
                        <a:effectLst/>
                        <a:latin typeface="Candara"/>
                        <a:ea typeface="ＭＳ 明朝"/>
                        <a:cs typeface="Candara"/>
                      </a:endParaRPr>
                    </a:p>
                  </a:txBody>
                  <a:tcPr marL="68580" marR="68580" marT="0" marB="0" anchor="ctr"/>
                </a:tc>
                <a:tc>
                  <a:txBody>
                    <a:bodyPr/>
                    <a:lstStyle/>
                    <a:p>
                      <a:pPr algn="just">
                        <a:lnSpc>
                          <a:spcPct val="90000"/>
                        </a:lnSpc>
                        <a:spcAft>
                          <a:spcPts val="0"/>
                        </a:spcAft>
                      </a:pPr>
                      <a:r>
                        <a:rPr lang="en-US" sz="1100">
                          <a:effectLst/>
                          <a:latin typeface="Candara"/>
                          <a:ea typeface="Times New Roman"/>
                          <a:cs typeface="Candara"/>
                        </a:rPr>
                        <a:t>EIA review committee. </a:t>
                      </a:r>
                      <a:endParaRPr lang="en-US" sz="1200">
                        <a:effectLst/>
                        <a:latin typeface="Candara"/>
                        <a:ea typeface="ＭＳ 明朝"/>
                        <a:cs typeface="Candara"/>
                      </a:endParaRPr>
                    </a:p>
                  </a:txBody>
                  <a:tcPr marL="68580" marR="68580" marT="0" marB="0" anchor="ctr"/>
                </a:tc>
                <a:tc>
                  <a:txBody>
                    <a:bodyPr/>
                    <a:lstStyle/>
                    <a:p>
                      <a:pPr algn="just">
                        <a:lnSpc>
                          <a:spcPct val="90000"/>
                        </a:lnSpc>
                        <a:spcAft>
                          <a:spcPts val="0"/>
                        </a:spcAft>
                      </a:pPr>
                      <a:r>
                        <a:rPr lang="en-US" sz="1100" dirty="0">
                          <a:effectLst/>
                          <a:latin typeface="Candara"/>
                          <a:ea typeface="Times New Roman"/>
                          <a:cs typeface="Candara"/>
                        </a:rPr>
                        <a:t>NECS within their functions and may consult other relevant agencies and individual experts when required.</a:t>
                      </a:r>
                      <a:endParaRPr lang="en-US" sz="1200" dirty="0">
                        <a:effectLst/>
                        <a:latin typeface="Candara"/>
                        <a:ea typeface="ＭＳ 明朝"/>
                        <a:cs typeface="Candara"/>
                      </a:endParaRPr>
                    </a:p>
                  </a:txBody>
                  <a:tcPr marL="68580" marR="68580" marT="0" marB="0" anchor="ctr"/>
                </a:tc>
              </a:tr>
              <a:tr h="776367">
                <a:tc>
                  <a:txBody>
                    <a:bodyPr/>
                    <a:lstStyle/>
                    <a:p>
                      <a:pPr algn="ctr">
                        <a:lnSpc>
                          <a:spcPct val="90000"/>
                        </a:lnSpc>
                        <a:spcAft>
                          <a:spcPts val="0"/>
                        </a:spcAft>
                      </a:pPr>
                      <a:r>
                        <a:rPr lang="en-US" sz="1100">
                          <a:effectLst/>
                          <a:latin typeface="Candara"/>
                          <a:ea typeface="Times New Roman"/>
                          <a:cs typeface="Candara"/>
                        </a:rPr>
                        <a:t>c</a:t>
                      </a:r>
                      <a:endParaRPr lang="en-US" sz="1200">
                        <a:effectLst/>
                        <a:latin typeface="Candara"/>
                        <a:ea typeface="ＭＳ 明朝"/>
                        <a:cs typeface="Candara"/>
                      </a:endParaRPr>
                    </a:p>
                  </a:txBody>
                  <a:tcPr marL="68580" marR="68580" marT="0" marB="0" anchor="ctr"/>
                </a:tc>
                <a:tc>
                  <a:txBody>
                    <a:bodyPr/>
                    <a:lstStyle/>
                    <a:p>
                      <a:pPr algn="just">
                        <a:lnSpc>
                          <a:spcPct val="90000"/>
                        </a:lnSpc>
                        <a:spcAft>
                          <a:spcPts val="0"/>
                        </a:spcAft>
                      </a:pPr>
                      <a:r>
                        <a:rPr lang="en-US" sz="1100">
                          <a:effectLst/>
                          <a:latin typeface="Candara"/>
                          <a:ea typeface="Times New Roman"/>
                          <a:cs typeface="Candara"/>
                        </a:rPr>
                        <a:t>Specification of responsibilities of regional authorities in the EIA process.</a:t>
                      </a:r>
                      <a:endParaRPr lang="en-US" sz="1200">
                        <a:effectLst/>
                        <a:latin typeface="Candara"/>
                        <a:ea typeface="ＭＳ 明朝"/>
                        <a:cs typeface="Candara"/>
                      </a:endParaRPr>
                    </a:p>
                  </a:txBody>
                  <a:tcPr marL="68580" marR="68580" marT="0" marB="0" anchor="ctr"/>
                </a:tc>
                <a:tc>
                  <a:txBody>
                    <a:bodyPr/>
                    <a:lstStyle/>
                    <a:p>
                      <a:pPr algn="just">
                        <a:lnSpc>
                          <a:spcPct val="90000"/>
                        </a:lnSpc>
                        <a:spcAft>
                          <a:spcPts val="0"/>
                        </a:spcAft>
                      </a:pPr>
                      <a:r>
                        <a:rPr lang="en-US" sz="1100">
                          <a:effectLst/>
                          <a:latin typeface="Candara"/>
                          <a:ea typeface="Times New Roman"/>
                          <a:cs typeface="Candara"/>
                        </a:rPr>
                        <a:t>Have listed list of activities and projects for which CAs may screen and issue ECs (Annex 2 of Regulation). </a:t>
                      </a:r>
                      <a:endParaRPr lang="en-US" sz="1200">
                        <a:effectLst/>
                        <a:latin typeface="Candara"/>
                        <a:ea typeface="ＭＳ 明朝"/>
                        <a:cs typeface="Candara"/>
                      </a:endParaRPr>
                    </a:p>
                  </a:txBody>
                  <a:tcPr marL="68580" marR="68580" marT="0" marB="0" anchor="ctr"/>
                </a:tc>
              </a:tr>
              <a:tr h="776367">
                <a:tc>
                  <a:txBody>
                    <a:bodyPr/>
                    <a:lstStyle/>
                    <a:p>
                      <a:pPr algn="ctr">
                        <a:lnSpc>
                          <a:spcPct val="90000"/>
                        </a:lnSpc>
                        <a:spcAft>
                          <a:spcPts val="0"/>
                        </a:spcAft>
                      </a:pPr>
                      <a:r>
                        <a:rPr lang="en-US" sz="1100" dirty="0">
                          <a:effectLst/>
                          <a:latin typeface="Candara"/>
                          <a:ea typeface="Times New Roman"/>
                          <a:cs typeface="Candara"/>
                        </a:rPr>
                        <a:t>d</a:t>
                      </a:r>
                      <a:endParaRPr lang="en-US" sz="1200" dirty="0">
                        <a:effectLst/>
                        <a:latin typeface="Candara"/>
                        <a:ea typeface="ＭＳ 明朝"/>
                        <a:cs typeface="Candara"/>
                      </a:endParaRPr>
                    </a:p>
                  </a:txBody>
                  <a:tcPr marL="68580" marR="68580" marT="0" marB="0" anchor="ctr"/>
                </a:tc>
                <a:tc>
                  <a:txBody>
                    <a:bodyPr/>
                    <a:lstStyle/>
                    <a:p>
                      <a:pPr algn="just">
                        <a:lnSpc>
                          <a:spcPct val="90000"/>
                        </a:lnSpc>
                        <a:spcAft>
                          <a:spcPts val="0"/>
                        </a:spcAft>
                      </a:pPr>
                      <a:r>
                        <a:rPr lang="en-US" sz="1100">
                          <a:effectLst/>
                          <a:latin typeface="Candara"/>
                          <a:ea typeface="Times New Roman"/>
                          <a:cs typeface="Candara"/>
                        </a:rPr>
                        <a:t>Level of coordination with other planning and development agencies/departments.</a:t>
                      </a:r>
                      <a:endParaRPr lang="en-US" sz="1200">
                        <a:effectLst/>
                        <a:latin typeface="Candara"/>
                        <a:ea typeface="ＭＳ 明朝"/>
                        <a:cs typeface="Candara"/>
                      </a:endParaRPr>
                    </a:p>
                  </a:txBody>
                  <a:tcPr marL="68580" marR="68580" marT="0" marB="0" anchor="ctr"/>
                </a:tc>
                <a:tc>
                  <a:txBody>
                    <a:bodyPr/>
                    <a:lstStyle/>
                    <a:p>
                      <a:pPr algn="just">
                        <a:lnSpc>
                          <a:spcPct val="90000"/>
                        </a:lnSpc>
                        <a:spcAft>
                          <a:spcPts val="0"/>
                        </a:spcAft>
                      </a:pPr>
                      <a:r>
                        <a:rPr lang="en-US" sz="1200" dirty="0"/>
                        <a:t>Mandated as per Section 31 of the Regulation under ‘Public Consultation</a:t>
                      </a:r>
                      <a:r>
                        <a:rPr lang="en-US" sz="1200" dirty="0" smtClean="0"/>
                        <a:t>’.</a:t>
                      </a:r>
                      <a:endParaRPr lang="en-US" sz="1200" dirty="0"/>
                    </a:p>
                  </a:txBody>
                  <a:tcPr marL="68580" marR="68580" marT="0" marB="0" anchor="ctr"/>
                </a:tc>
              </a:tr>
            </a:tbl>
          </a:graphicData>
        </a:graphic>
      </p:graphicFrame>
    </p:spTree>
    <p:extLst>
      <p:ext uri="{BB962C8B-B14F-4D97-AF65-F5344CB8AC3E}">
        <p14:creationId xmlns:p14="http://schemas.microsoft.com/office/powerpoint/2010/main" val="1146943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0" y="1209878"/>
            <a:ext cx="9144000" cy="5616624"/>
          </a:xfrm>
          <a:prstGeom prst="rect">
            <a:avLst/>
          </a:prstGeom>
          <a:noFill/>
          <a:ln w="9525">
            <a:noFill/>
            <a:miter lim="800000"/>
            <a:headEnd/>
            <a:tailEnd/>
          </a:ln>
        </p:spPr>
        <p:txBody>
          <a:bodyPr/>
          <a:lstStyle/>
          <a:p>
            <a:r>
              <a:rPr lang="en-US" sz="2000" b="1" dirty="0" smtClean="0">
                <a:latin typeface="Candara"/>
                <a:cs typeface="Candara"/>
              </a:rPr>
              <a:t>3. Screening </a:t>
            </a:r>
            <a:endParaRPr lang="en-US" sz="2000" b="1" dirty="0">
              <a:latin typeface="Candara"/>
              <a:cs typeface="Candara"/>
            </a:endParaRPr>
          </a:p>
          <a:p>
            <a:r>
              <a:rPr lang="en-US" dirty="0">
                <a:latin typeface="Candara"/>
                <a:cs typeface="Candara"/>
              </a:rPr>
              <a:t> </a:t>
            </a:r>
          </a:p>
          <a:p>
            <a:pPr marL="171450" indent="-171450" algn="just">
              <a:buFont typeface="Arial"/>
              <a:buChar char="•"/>
            </a:pPr>
            <a:r>
              <a:rPr lang="en-US" sz="1600" dirty="0">
                <a:latin typeface="Candara"/>
                <a:cs typeface="Candara"/>
              </a:rPr>
              <a:t>Screening is the first step in EIA process - whether a project is subjected to </a:t>
            </a:r>
            <a:r>
              <a:rPr lang="en-US" sz="1600" dirty="0" smtClean="0">
                <a:latin typeface="Candara"/>
                <a:cs typeface="Candara"/>
              </a:rPr>
              <a:t>EIA. </a:t>
            </a:r>
            <a:endParaRPr lang="en-US" sz="1600" dirty="0">
              <a:latin typeface="Candara"/>
              <a:cs typeface="Candara"/>
            </a:endParaRPr>
          </a:p>
          <a:p>
            <a:pPr marL="171450" indent="-171450" algn="just">
              <a:buFont typeface="Arial"/>
              <a:buChar char="•"/>
            </a:pPr>
            <a:r>
              <a:rPr lang="en-US" sz="1600" dirty="0" smtClean="0">
                <a:latin typeface="Candara"/>
                <a:cs typeface="Candara"/>
              </a:rPr>
              <a:t>In </a:t>
            </a:r>
            <a:r>
              <a:rPr lang="en-US" sz="1600" dirty="0">
                <a:latin typeface="Candara"/>
                <a:cs typeface="Candara"/>
              </a:rPr>
              <a:t>Bhutan, there are list of projects/activities delegated to several CAs (Annex 2 of Regulation 2002) </a:t>
            </a:r>
            <a:endParaRPr lang="en-US" sz="1600" dirty="0" smtClean="0">
              <a:latin typeface="Candara"/>
              <a:cs typeface="Candara"/>
            </a:endParaRPr>
          </a:p>
          <a:p>
            <a:pPr marL="628650" lvl="1" indent="-171450" algn="just">
              <a:buFont typeface="Arial"/>
              <a:buChar char="•"/>
            </a:pPr>
            <a:r>
              <a:rPr lang="en-US" sz="1400" dirty="0" smtClean="0">
                <a:latin typeface="Candara"/>
                <a:cs typeface="Candara"/>
              </a:rPr>
              <a:t>The </a:t>
            </a:r>
            <a:r>
              <a:rPr lang="en-US" sz="1400" dirty="0">
                <a:latin typeface="Candara"/>
                <a:cs typeface="Candara"/>
              </a:rPr>
              <a:t>screenings in Bhutan is almost </a:t>
            </a:r>
            <a:r>
              <a:rPr lang="en-US" sz="1400" b="1" dirty="0">
                <a:latin typeface="Candara"/>
                <a:cs typeface="Candara"/>
              </a:rPr>
              <a:t>‘prescribed’ in the regulation </a:t>
            </a:r>
            <a:r>
              <a:rPr lang="en-US" sz="1400" dirty="0">
                <a:latin typeface="Candara"/>
                <a:cs typeface="Candara"/>
              </a:rPr>
              <a:t>but for projects that are not envisaged and reflected in the list are dealt case on case basis</a:t>
            </a:r>
            <a:r>
              <a:rPr lang="en-US" sz="1400" dirty="0" smtClean="0">
                <a:latin typeface="Candara"/>
                <a:cs typeface="Candara"/>
              </a:rPr>
              <a:t>.</a:t>
            </a:r>
          </a:p>
          <a:p>
            <a:pPr marL="628650" lvl="1" indent="-171450" algn="just">
              <a:buFont typeface="Arial"/>
              <a:buChar char="•"/>
            </a:pPr>
            <a:r>
              <a:rPr lang="en-US" sz="1400" b="1" dirty="0" smtClean="0">
                <a:latin typeface="Candara"/>
                <a:cs typeface="Candara"/>
              </a:rPr>
              <a:t>‘Mandatory and discretionary’ </a:t>
            </a:r>
          </a:p>
          <a:p>
            <a:pPr marL="171450" indent="-171450" algn="just">
              <a:buFont typeface="Arial"/>
              <a:buChar char="•"/>
            </a:pPr>
            <a:r>
              <a:rPr lang="en-US" sz="1600" b="1" dirty="0" smtClean="0">
                <a:latin typeface="Candara"/>
                <a:cs typeface="Candara"/>
              </a:rPr>
              <a:t>Survey:</a:t>
            </a:r>
          </a:p>
          <a:p>
            <a:pPr marL="628650" lvl="1" indent="-171450" algn="just">
              <a:buFont typeface="Arial"/>
              <a:buChar char="•"/>
            </a:pPr>
            <a:r>
              <a:rPr lang="en-US" sz="1400" dirty="0" smtClean="0">
                <a:solidFill>
                  <a:srgbClr val="FF0000"/>
                </a:solidFill>
                <a:latin typeface="Candara"/>
                <a:cs typeface="Candara"/>
              </a:rPr>
              <a:t>29.41</a:t>
            </a:r>
            <a:r>
              <a:rPr lang="en-US" sz="1400" dirty="0">
                <a:solidFill>
                  <a:srgbClr val="FF0000"/>
                </a:solidFill>
                <a:latin typeface="Candara"/>
                <a:cs typeface="Candara"/>
              </a:rPr>
              <a:t>% </a:t>
            </a:r>
            <a:r>
              <a:rPr lang="en-US" sz="1400" dirty="0" smtClean="0">
                <a:solidFill>
                  <a:srgbClr val="FF0000"/>
                </a:solidFill>
                <a:latin typeface="Candara"/>
                <a:cs typeface="Candara"/>
              </a:rPr>
              <a:t>strongly </a:t>
            </a:r>
            <a:r>
              <a:rPr lang="en-US" sz="1400" dirty="0">
                <a:solidFill>
                  <a:srgbClr val="FF0000"/>
                </a:solidFill>
                <a:latin typeface="Candara"/>
                <a:cs typeface="Candara"/>
              </a:rPr>
              <a:t>agreed and 61.76% agreed</a:t>
            </a:r>
            <a:r>
              <a:rPr lang="en-US" sz="1400" dirty="0">
                <a:latin typeface="Candara"/>
                <a:cs typeface="Candara"/>
              </a:rPr>
              <a:t> that screenings of projects are satisfactorily carried </a:t>
            </a:r>
            <a:endParaRPr lang="en-US" sz="1400" dirty="0" smtClean="0">
              <a:latin typeface="Candara"/>
              <a:cs typeface="Candara"/>
            </a:endParaRPr>
          </a:p>
          <a:p>
            <a:pPr marL="628650" lvl="1" indent="-171450" algn="just">
              <a:buFont typeface="Arial"/>
              <a:buChar char="•"/>
            </a:pPr>
            <a:r>
              <a:rPr lang="en-US" sz="1400" dirty="0" smtClean="0">
                <a:latin typeface="Candara"/>
                <a:cs typeface="Candara"/>
              </a:rPr>
              <a:t>Rating - ‘good</a:t>
            </a:r>
            <a:r>
              <a:rPr lang="en-US" sz="1400" dirty="0">
                <a:latin typeface="Candara"/>
                <a:cs typeface="Candara"/>
              </a:rPr>
              <a:t>’ (52.94%) or ‘excellent’ (17.65%</a:t>
            </a:r>
            <a:r>
              <a:rPr lang="en-US" sz="1400" dirty="0" smtClean="0">
                <a:latin typeface="Candara"/>
                <a:cs typeface="Candara"/>
              </a:rPr>
              <a:t>),  </a:t>
            </a:r>
            <a:r>
              <a:rPr lang="en-US" sz="1400" dirty="0">
                <a:latin typeface="Candara"/>
                <a:cs typeface="Candara"/>
              </a:rPr>
              <a:t>20.59% rated ‘satisfactory’. </a:t>
            </a:r>
            <a:endParaRPr lang="en-US" sz="1400" dirty="0" smtClean="0">
              <a:latin typeface="Candara"/>
              <a:cs typeface="Candara"/>
            </a:endParaRPr>
          </a:p>
          <a:p>
            <a:pPr marL="628650" lvl="1" indent="-171450" algn="just">
              <a:buFont typeface="Arial"/>
              <a:buChar char="•"/>
            </a:pPr>
            <a:r>
              <a:rPr lang="en-US" sz="1400" dirty="0" smtClean="0">
                <a:latin typeface="Candara"/>
                <a:cs typeface="Candara"/>
              </a:rPr>
              <a:t>A </a:t>
            </a:r>
            <a:r>
              <a:rPr lang="en-US" sz="1400" dirty="0">
                <a:latin typeface="Candara"/>
                <a:cs typeface="Candara"/>
              </a:rPr>
              <a:t>general </a:t>
            </a:r>
            <a:r>
              <a:rPr lang="en-US" sz="1400" dirty="0" smtClean="0">
                <a:latin typeface="Candara"/>
                <a:cs typeface="Candara"/>
              </a:rPr>
              <a:t>agreement that </a:t>
            </a:r>
            <a:r>
              <a:rPr lang="en-US" sz="1400" dirty="0">
                <a:latin typeface="Candara"/>
                <a:cs typeface="Candara"/>
              </a:rPr>
              <a:t>screening process is performing well in Bhutan</a:t>
            </a:r>
            <a:r>
              <a:rPr lang="en-US" sz="1600" dirty="0">
                <a:latin typeface="Candara"/>
                <a:cs typeface="Candara"/>
              </a:rPr>
              <a:t>. </a:t>
            </a:r>
            <a:endParaRPr lang="en-US" sz="1600" dirty="0" smtClean="0">
              <a:latin typeface="Candara"/>
              <a:cs typeface="Candara"/>
            </a:endParaRPr>
          </a:p>
          <a:p>
            <a:pPr marL="171450" indent="-171450" algn="just">
              <a:buFont typeface="Arial"/>
              <a:buChar char="•"/>
            </a:pPr>
            <a:r>
              <a:rPr lang="en-US" sz="1600" dirty="0" smtClean="0">
                <a:latin typeface="Candara"/>
                <a:cs typeface="Candara"/>
              </a:rPr>
              <a:t>30% suggested for improvements</a:t>
            </a:r>
            <a:endParaRPr lang="en-US" sz="1600" dirty="0">
              <a:latin typeface="Candara"/>
              <a:cs typeface="Candara"/>
            </a:endParaRPr>
          </a:p>
          <a:p>
            <a:pPr algn="just"/>
            <a:r>
              <a:rPr lang="en-US" sz="1600" dirty="0">
                <a:latin typeface="Candara"/>
                <a:cs typeface="Candara"/>
              </a:rPr>
              <a:t> </a:t>
            </a:r>
          </a:p>
          <a:p>
            <a:pPr algn="ctr"/>
            <a:r>
              <a:rPr lang="en-US" sz="1400" i="1" dirty="0" smtClean="0">
                <a:latin typeface="Candara"/>
                <a:cs typeface="Candara"/>
              </a:rPr>
              <a:t>‘</a:t>
            </a:r>
            <a:r>
              <a:rPr lang="en-US" sz="1400" i="1" dirty="0">
                <a:latin typeface="Candara"/>
                <a:cs typeface="Candara"/>
              </a:rPr>
              <a:t>Clear delegation of authority to Competent Authorities and capacity building support to Competent Authorities</a:t>
            </a:r>
            <a:r>
              <a:rPr lang="en-US" sz="1400" i="1" dirty="0" smtClean="0">
                <a:latin typeface="Candara"/>
                <a:cs typeface="Candara"/>
              </a:rPr>
              <a:t>’ (</a:t>
            </a:r>
            <a:r>
              <a:rPr lang="en-US" sz="1400" dirty="0">
                <a:latin typeface="Candara"/>
                <a:cs typeface="Candara"/>
              </a:rPr>
              <a:t>Respondent</a:t>
            </a:r>
            <a:r>
              <a:rPr lang="en-US" sz="1400" dirty="0" smtClean="0">
                <a:latin typeface="Candara"/>
                <a:cs typeface="Candara"/>
              </a:rPr>
              <a:t>#</a:t>
            </a:r>
            <a:r>
              <a:rPr lang="en-US" sz="1400" dirty="0">
                <a:latin typeface="Candara"/>
                <a:cs typeface="Candara"/>
              </a:rPr>
              <a:t>8</a:t>
            </a:r>
            <a:r>
              <a:rPr lang="en-US" sz="1400" i="1" dirty="0" smtClean="0">
                <a:latin typeface="Candara"/>
                <a:cs typeface="Candara"/>
              </a:rPr>
              <a:t>)</a:t>
            </a:r>
            <a:r>
              <a:rPr lang="en-US" sz="1400" dirty="0" smtClean="0">
                <a:latin typeface="Candara"/>
                <a:cs typeface="Candara"/>
              </a:rPr>
              <a:t>.</a:t>
            </a:r>
          </a:p>
          <a:p>
            <a:pPr algn="ctr"/>
            <a:r>
              <a:rPr lang="en-US" sz="1400" dirty="0" smtClean="0">
                <a:latin typeface="Candara"/>
                <a:cs typeface="Candara"/>
              </a:rPr>
              <a:t> </a:t>
            </a:r>
            <a:r>
              <a:rPr lang="en-US" sz="1400" i="1" dirty="0" smtClean="0">
                <a:latin typeface="Candara"/>
                <a:cs typeface="Candara"/>
              </a:rPr>
              <a:t>‘</a:t>
            </a:r>
            <a:r>
              <a:rPr lang="en-US" sz="1400" i="1" dirty="0">
                <a:latin typeface="Candara"/>
                <a:cs typeface="Candara"/>
              </a:rPr>
              <a:t>appropriate criteria and measures to screen projects and decide the level of EIA required</a:t>
            </a:r>
            <a:r>
              <a:rPr lang="en-US" sz="1400" dirty="0">
                <a:latin typeface="Candara"/>
                <a:cs typeface="Candara"/>
              </a:rPr>
              <a:t>’ (Respondent#12)</a:t>
            </a:r>
            <a:r>
              <a:rPr lang="en-US" sz="1400" dirty="0" smtClean="0">
                <a:latin typeface="Candara"/>
                <a:cs typeface="Candara"/>
              </a:rPr>
              <a:t>.  </a:t>
            </a:r>
          </a:p>
          <a:p>
            <a:pPr algn="just"/>
            <a:endParaRPr lang="en-US" sz="1100" dirty="0">
              <a:latin typeface="Candara"/>
              <a:cs typeface="Candara"/>
            </a:endParaRPr>
          </a:p>
          <a:p>
            <a:pPr algn="just"/>
            <a:r>
              <a:rPr lang="en-US" sz="1400" dirty="0">
                <a:latin typeface="Candara"/>
                <a:cs typeface="Candara"/>
              </a:rPr>
              <a:t> </a:t>
            </a:r>
          </a:p>
          <a:p>
            <a:pPr marL="171450" indent="-171450" algn="just">
              <a:buFont typeface="Arial"/>
              <a:buChar char="•"/>
            </a:pPr>
            <a:r>
              <a:rPr lang="en-US" sz="1400" dirty="0">
                <a:latin typeface="Candara"/>
                <a:cs typeface="Candara"/>
              </a:rPr>
              <a:t>Bhutan’s </a:t>
            </a:r>
            <a:r>
              <a:rPr lang="en-US" sz="1400" dirty="0" smtClean="0">
                <a:latin typeface="Candara"/>
                <a:cs typeface="Candara"/>
              </a:rPr>
              <a:t>screening based on IEE </a:t>
            </a:r>
            <a:r>
              <a:rPr lang="mr-IN" sz="1400" dirty="0" smtClean="0">
                <a:latin typeface="Candara"/>
                <a:cs typeface="Candara"/>
              </a:rPr>
              <a:t>–</a:t>
            </a:r>
            <a:r>
              <a:rPr lang="en-US" sz="1400" dirty="0" smtClean="0">
                <a:latin typeface="Candara"/>
                <a:cs typeface="Candara"/>
              </a:rPr>
              <a:t> </a:t>
            </a:r>
            <a:r>
              <a:rPr lang="en-US" sz="1400" b="1" dirty="0" smtClean="0">
                <a:latin typeface="Candara"/>
                <a:cs typeface="Candara"/>
              </a:rPr>
              <a:t>no formal tests or criteria for thresholds</a:t>
            </a:r>
            <a:r>
              <a:rPr lang="en-US" sz="1400" dirty="0" smtClean="0">
                <a:latin typeface="Candara"/>
                <a:cs typeface="Candara"/>
              </a:rPr>
              <a:t>;</a:t>
            </a:r>
          </a:p>
          <a:p>
            <a:pPr marL="628650" lvl="1" indent="-171450" algn="just">
              <a:buFont typeface="Arial"/>
              <a:buChar char="•"/>
            </a:pPr>
            <a:r>
              <a:rPr lang="en-US" sz="1400" b="1" dirty="0" smtClean="0">
                <a:latin typeface="Candara"/>
                <a:cs typeface="Candara"/>
              </a:rPr>
              <a:t>Similar </a:t>
            </a:r>
            <a:r>
              <a:rPr lang="en-US" sz="1400" b="1" dirty="0">
                <a:latin typeface="Candara"/>
                <a:cs typeface="Candara"/>
              </a:rPr>
              <a:t>approach of the US </a:t>
            </a:r>
            <a:r>
              <a:rPr lang="en-US" sz="1400" dirty="0" smtClean="0">
                <a:latin typeface="Candara"/>
                <a:cs typeface="Candara"/>
              </a:rPr>
              <a:t>- unlike </a:t>
            </a:r>
            <a:r>
              <a:rPr lang="en-US" sz="1400" dirty="0">
                <a:latin typeface="Candara"/>
                <a:cs typeface="Candara"/>
              </a:rPr>
              <a:t>the </a:t>
            </a:r>
            <a:r>
              <a:rPr lang="en-US" sz="1400" dirty="0" smtClean="0">
                <a:latin typeface="Candara"/>
                <a:cs typeface="Candara"/>
              </a:rPr>
              <a:t>The </a:t>
            </a:r>
            <a:r>
              <a:rPr lang="en-US" sz="1400" dirty="0">
                <a:latin typeface="Candara"/>
                <a:cs typeface="Candara"/>
              </a:rPr>
              <a:t>Netherlands or UK that has criteria and threshold </a:t>
            </a:r>
            <a:r>
              <a:rPr lang="en-US" sz="1400" dirty="0" smtClean="0">
                <a:latin typeface="Candara"/>
                <a:cs typeface="Candara"/>
              </a:rPr>
              <a:t>system;</a:t>
            </a:r>
          </a:p>
          <a:p>
            <a:pPr marL="1085850" lvl="2" indent="-171450" algn="just">
              <a:buFont typeface="Arial"/>
              <a:buChar char="•"/>
            </a:pPr>
            <a:r>
              <a:rPr lang="en-US" sz="1400" dirty="0">
                <a:latin typeface="Candara"/>
                <a:cs typeface="Candara"/>
              </a:rPr>
              <a:t>M</a:t>
            </a:r>
            <a:r>
              <a:rPr lang="en-US" sz="1400" dirty="0" smtClean="0">
                <a:latin typeface="Candara"/>
                <a:cs typeface="Candara"/>
              </a:rPr>
              <a:t>any </a:t>
            </a:r>
            <a:r>
              <a:rPr lang="en-US" sz="1400" dirty="0">
                <a:latin typeface="Candara"/>
                <a:cs typeface="Candara"/>
              </a:rPr>
              <a:t>of the threshold values in such threshold and criteria system were considered to be arbitrary, unclear and set too </a:t>
            </a:r>
            <a:r>
              <a:rPr lang="en-US" sz="1400" dirty="0" smtClean="0">
                <a:latin typeface="Candara"/>
                <a:cs typeface="Candara"/>
              </a:rPr>
              <a:t>high. </a:t>
            </a:r>
          </a:p>
          <a:p>
            <a:pPr marL="628650" lvl="1" indent="-171450" algn="just">
              <a:buFont typeface="Arial"/>
              <a:buChar char="•"/>
            </a:pPr>
            <a:r>
              <a:rPr lang="en-US" sz="1400" dirty="0" smtClean="0">
                <a:latin typeface="Candara"/>
                <a:cs typeface="Candara"/>
              </a:rPr>
              <a:t> </a:t>
            </a:r>
            <a:r>
              <a:rPr lang="en-US" sz="1400" dirty="0">
                <a:latin typeface="Candara"/>
                <a:cs typeface="Candara"/>
              </a:rPr>
              <a:t>A study done by </a:t>
            </a:r>
            <a:r>
              <a:rPr lang="en-US" sz="1400" b="1" dirty="0">
                <a:latin typeface="Candara"/>
                <a:cs typeface="Candara"/>
              </a:rPr>
              <a:t>Clarke and Menadue (2015)</a:t>
            </a:r>
            <a:r>
              <a:rPr lang="en-US" sz="1400" dirty="0">
                <a:latin typeface="Candara"/>
                <a:cs typeface="Candara"/>
              </a:rPr>
              <a:t> shows that screening done in South Australia, which is </a:t>
            </a:r>
            <a:r>
              <a:rPr lang="en-US" sz="1400" b="1" dirty="0">
                <a:latin typeface="Candara"/>
                <a:cs typeface="Candara"/>
              </a:rPr>
              <a:t>discretionary</a:t>
            </a:r>
            <a:r>
              <a:rPr lang="en-US" sz="1400" dirty="0">
                <a:latin typeface="Candara"/>
                <a:cs typeface="Candara"/>
              </a:rPr>
              <a:t> is </a:t>
            </a:r>
            <a:r>
              <a:rPr lang="en-US" sz="1400" b="1" dirty="0">
                <a:latin typeface="Candara"/>
                <a:cs typeface="Candara"/>
              </a:rPr>
              <a:t>not as effective </a:t>
            </a:r>
            <a:r>
              <a:rPr lang="en-US" sz="1400" dirty="0">
                <a:latin typeface="Candara"/>
                <a:cs typeface="Candara"/>
              </a:rPr>
              <a:t>as it should be for a sound EIA process. </a:t>
            </a:r>
          </a:p>
          <a:p>
            <a:pPr marL="249600" algn="just">
              <a:lnSpc>
                <a:spcPct val="90000"/>
              </a:lnSpc>
              <a:spcBef>
                <a:spcPct val="20000"/>
              </a:spcBef>
              <a:defRPr/>
            </a:pPr>
            <a:endParaRPr lang="en-AU" sz="11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1077218"/>
          </a:xfrm>
          <a:prstGeom prst="rect">
            <a:avLst/>
          </a:prstGeom>
          <a:noFill/>
          <a:ln w="9525">
            <a:noFill/>
            <a:miter lim="800000"/>
            <a:headEnd/>
            <a:tailEnd/>
          </a:ln>
          <a:effectLst/>
        </p:spPr>
        <p:txBody>
          <a:bodyPr>
            <a:spAutoFit/>
          </a:bodyPr>
          <a:lstStyle/>
          <a:p>
            <a:pPr lvl="1"/>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Discussion</a:t>
            </a:r>
            <a:endParaRPr lang="en-US" sz="2400" b="1" dirty="0"/>
          </a:p>
          <a:p>
            <a:pPr>
              <a:defRPr/>
            </a:pP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Tree>
    <p:extLst>
      <p:ext uri="{BB962C8B-B14F-4D97-AF65-F5344CB8AC3E}">
        <p14:creationId xmlns:p14="http://schemas.microsoft.com/office/powerpoint/2010/main" val="31959357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8712968" cy="5184576"/>
          </a:xfrm>
          <a:prstGeom prst="rect">
            <a:avLst/>
          </a:prstGeom>
          <a:noFill/>
          <a:ln w="9525">
            <a:noFill/>
            <a:miter lim="800000"/>
            <a:headEnd/>
            <a:tailEnd/>
          </a:ln>
        </p:spPr>
        <p:txBody>
          <a:bodyPr/>
          <a:lstStyle/>
          <a:p>
            <a:pPr marL="249600" algn="just">
              <a:lnSpc>
                <a:spcPct val="90000"/>
              </a:lnSpc>
              <a:spcBef>
                <a:spcPct val="20000"/>
              </a:spcBef>
              <a:defRPr/>
            </a:pPr>
            <a:endParaRPr lang="en-AU" sz="11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46050" y="332656"/>
            <a:ext cx="8851900" cy="1077218"/>
          </a:xfrm>
          <a:prstGeom prst="rect">
            <a:avLst/>
          </a:prstGeom>
          <a:noFill/>
          <a:ln w="9525">
            <a:noFill/>
            <a:miter lim="800000"/>
            <a:headEnd/>
            <a:tailEnd/>
          </a:ln>
          <a:effectLst/>
        </p:spPr>
        <p:txBody>
          <a:bodyPr>
            <a:spAutoFit/>
          </a:bodyPr>
          <a:lstStyle/>
          <a:p>
            <a:pPr lvl="1"/>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Discussion</a:t>
            </a:r>
            <a:endParaRPr lang="en-US" sz="2400" b="1" dirty="0"/>
          </a:p>
          <a:p>
            <a:pPr>
              <a:defRPr/>
            </a:pP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
        <p:nvSpPr>
          <p:cNvPr id="3" name="Rectangle 2"/>
          <p:cNvSpPr/>
          <p:nvPr/>
        </p:nvSpPr>
        <p:spPr>
          <a:xfrm>
            <a:off x="0" y="1312308"/>
            <a:ext cx="9144000" cy="276999"/>
          </a:xfrm>
          <a:prstGeom prst="rect">
            <a:avLst/>
          </a:prstGeom>
        </p:spPr>
        <p:txBody>
          <a:bodyPr wrap="square">
            <a:spAutoFit/>
          </a:bodyPr>
          <a:lstStyle/>
          <a:p>
            <a:pPr algn="just"/>
            <a:r>
              <a:rPr lang="en-US" sz="1200" dirty="0"/>
              <a:t> </a:t>
            </a:r>
          </a:p>
        </p:txBody>
      </p:sp>
      <p:sp>
        <p:nvSpPr>
          <p:cNvPr id="2" name="Rectangle 1"/>
          <p:cNvSpPr/>
          <p:nvPr/>
        </p:nvSpPr>
        <p:spPr>
          <a:xfrm>
            <a:off x="0" y="1196752"/>
            <a:ext cx="9144000" cy="5724645"/>
          </a:xfrm>
          <a:prstGeom prst="rect">
            <a:avLst/>
          </a:prstGeom>
        </p:spPr>
        <p:txBody>
          <a:bodyPr wrap="square">
            <a:spAutoFit/>
          </a:bodyPr>
          <a:lstStyle/>
          <a:p>
            <a:pPr algn="just"/>
            <a:r>
              <a:rPr lang="en-US" sz="2000" b="1" dirty="0" smtClean="0">
                <a:latin typeface="Candara"/>
                <a:cs typeface="Candara"/>
              </a:rPr>
              <a:t>7. Monitoring </a:t>
            </a:r>
            <a:r>
              <a:rPr lang="en-US" sz="2000" b="1" dirty="0">
                <a:latin typeface="Candara"/>
                <a:cs typeface="Candara"/>
              </a:rPr>
              <a:t>and Compliance</a:t>
            </a:r>
          </a:p>
          <a:p>
            <a:pPr algn="just"/>
            <a:r>
              <a:rPr lang="en-US" sz="1200" dirty="0">
                <a:latin typeface="Candara"/>
                <a:cs typeface="Candara"/>
              </a:rPr>
              <a:t> </a:t>
            </a:r>
          </a:p>
          <a:p>
            <a:pPr marL="171450" indent="-171450" algn="just">
              <a:buFont typeface="Arial"/>
              <a:buChar char="•"/>
            </a:pPr>
            <a:r>
              <a:rPr lang="en-US" dirty="0" smtClean="0">
                <a:latin typeface="Candara"/>
                <a:cs typeface="Candara"/>
              </a:rPr>
              <a:t>Monitoring </a:t>
            </a:r>
            <a:r>
              <a:rPr lang="en-US" dirty="0">
                <a:latin typeface="Candara"/>
                <a:cs typeface="Candara"/>
              </a:rPr>
              <a:t>ensures that terms and conditions of the project approval are met and verifies compliance and performance of environmental </a:t>
            </a:r>
            <a:r>
              <a:rPr lang="en-US" dirty="0" smtClean="0">
                <a:latin typeface="Candara"/>
                <a:cs typeface="Candara"/>
              </a:rPr>
              <a:t>conditions.</a:t>
            </a:r>
            <a:endParaRPr lang="en-US" dirty="0">
              <a:latin typeface="Candara"/>
              <a:cs typeface="Candara"/>
            </a:endParaRPr>
          </a:p>
          <a:p>
            <a:pPr marL="171450" indent="-171450" algn="just">
              <a:buFont typeface="Arial"/>
              <a:buChar char="•"/>
            </a:pPr>
            <a:r>
              <a:rPr lang="en-US" b="1" dirty="0" smtClean="0">
                <a:latin typeface="Candara"/>
                <a:cs typeface="Candara"/>
              </a:rPr>
              <a:t>Survey</a:t>
            </a:r>
            <a:r>
              <a:rPr lang="en-US" dirty="0" smtClean="0">
                <a:latin typeface="Candara"/>
                <a:cs typeface="Candara"/>
              </a:rPr>
              <a:t>: Performance </a:t>
            </a:r>
            <a:r>
              <a:rPr lang="en-US" dirty="0">
                <a:latin typeface="Candara"/>
                <a:cs typeface="Candara"/>
              </a:rPr>
              <a:t>of monitoring and compliance in Bhutan. </a:t>
            </a:r>
            <a:endParaRPr lang="en-US" dirty="0" smtClean="0">
              <a:latin typeface="Candara"/>
              <a:cs typeface="Candara"/>
            </a:endParaRPr>
          </a:p>
          <a:p>
            <a:pPr marL="628650" lvl="1" indent="-171450" algn="just">
              <a:buFont typeface="Arial"/>
              <a:buChar char="•"/>
            </a:pPr>
            <a:r>
              <a:rPr lang="en-US" dirty="0" smtClean="0">
                <a:latin typeface="Candara"/>
                <a:cs typeface="Candara"/>
              </a:rPr>
              <a:t>The </a:t>
            </a:r>
            <a:r>
              <a:rPr lang="en-US" dirty="0">
                <a:solidFill>
                  <a:srgbClr val="FF0000"/>
                </a:solidFill>
                <a:latin typeface="Candara"/>
                <a:cs typeface="Candara"/>
              </a:rPr>
              <a:t>view on monitoring was divided among regulators and project developers</a:t>
            </a:r>
            <a:r>
              <a:rPr lang="en-US" dirty="0">
                <a:latin typeface="Candara"/>
                <a:cs typeface="Candara"/>
              </a:rPr>
              <a:t>. </a:t>
            </a:r>
            <a:endParaRPr lang="en-US" dirty="0" smtClean="0">
              <a:latin typeface="Candara"/>
              <a:cs typeface="Candara"/>
            </a:endParaRPr>
          </a:p>
          <a:p>
            <a:pPr marL="1085850" lvl="2" indent="-171450" algn="just">
              <a:buFont typeface="Arial"/>
              <a:buChar char="•"/>
            </a:pPr>
            <a:r>
              <a:rPr lang="en-US" sz="1600" dirty="0" smtClean="0">
                <a:latin typeface="Candara"/>
                <a:cs typeface="Candara"/>
              </a:rPr>
              <a:t>Of </a:t>
            </a:r>
            <a:r>
              <a:rPr lang="en-US" sz="1600" dirty="0">
                <a:latin typeface="Candara"/>
                <a:cs typeface="Candara"/>
              </a:rPr>
              <a:t>52.94% who agreed </a:t>
            </a:r>
            <a:r>
              <a:rPr lang="en-US" sz="1600" dirty="0" smtClean="0">
                <a:latin typeface="Candara"/>
                <a:cs typeface="Candara"/>
              </a:rPr>
              <a:t>- it </a:t>
            </a:r>
            <a:r>
              <a:rPr lang="en-US" sz="1600" dirty="0">
                <a:latin typeface="Candara"/>
                <a:cs typeface="Candara"/>
              </a:rPr>
              <a:t>was mostly regulators (26.5% regulators and 17.6% project developer</a:t>
            </a:r>
            <a:r>
              <a:rPr lang="en-US" sz="1600" dirty="0" smtClean="0">
                <a:latin typeface="Candara"/>
                <a:cs typeface="Candara"/>
              </a:rPr>
              <a:t>) &amp; vice versa for project </a:t>
            </a:r>
            <a:r>
              <a:rPr lang="en-US" sz="1600" dirty="0">
                <a:latin typeface="Candara"/>
                <a:cs typeface="Candara"/>
              </a:rPr>
              <a:t>developers (17.6% project developer and 11.8% regulators of total 38.24% who disagreed</a:t>
            </a:r>
            <a:r>
              <a:rPr lang="en-US" sz="1600" dirty="0" smtClean="0">
                <a:latin typeface="Candara"/>
                <a:cs typeface="Candara"/>
              </a:rPr>
              <a:t>). </a:t>
            </a:r>
          </a:p>
          <a:p>
            <a:pPr marL="628650" lvl="1" indent="-171450" algn="just">
              <a:buFont typeface="Arial"/>
              <a:buChar char="•"/>
            </a:pPr>
            <a:r>
              <a:rPr lang="en-US" sz="1600" dirty="0">
                <a:latin typeface="Candara"/>
                <a:cs typeface="Candara"/>
              </a:rPr>
              <a:t>M</a:t>
            </a:r>
            <a:r>
              <a:rPr lang="en-US" sz="1600" dirty="0" smtClean="0">
                <a:latin typeface="Candara"/>
                <a:cs typeface="Candara"/>
              </a:rPr>
              <a:t>ostly </a:t>
            </a:r>
            <a:r>
              <a:rPr lang="en-US" sz="1600" dirty="0">
                <a:latin typeface="Candara"/>
                <a:cs typeface="Candara"/>
              </a:rPr>
              <a:t>agreed (61.75% total, 26.5% regulators, 23.5% project developers) on the enforcement and monitoring of the results of EIA commitments and appraisals, and that compliance with EIA was often </a:t>
            </a:r>
            <a:r>
              <a:rPr lang="en-US" sz="1600" b="1" dirty="0">
                <a:latin typeface="Candara"/>
                <a:cs typeface="Candara"/>
              </a:rPr>
              <a:t>poor on the part of project </a:t>
            </a:r>
            <a:r>
              <a:rPr lang="en-US" sz="1600" b="1" dirty="0" smtClean="0">
                <a:latin typeface="Candara"/>
                <a:cs typeface="Candara"/>
              </a:rPr>
              <a:t>proponents</a:t>
            </a:r>
            <a:r>
              <a:rPr lang="en-US" sz="1600" dirty="0" smtClean="0">
                <a:latin typeface="Candara"/>
                <a:cs typeface="Candara"/>
              </a:rPr>
              <a:t>. </a:t>
            </a:r>
          </a:p>
          <a:p>
            <a:pPr marL="1085850" lvl="2" indent="-171450" algn="just">
              <a:buFont typeface="Arial"/>
              <a:buChar char="•"/>
            </a:pPr>
            <a:r>
              <a:rPr lang="en-US" sz="1600" dirty="0" smtClean="0">
                <a:latin typeface="Candara"/>
                <a:cs typeface="Candara"/>
              </a:rPr>
              <a:t>This </a:t>
            </a:r>
            <a:r>
              <a:rPr lang="en-US" sz="1600" dirty="0">
                <a:latin typeface="Candara"/>
                <a:cs typeface="Candara"/>
              </a:rPr>
              <a:t>portrays the weakness on compliance by the proponents. </a:t>
            </a:r>
            <a:endParaRPr lang="en-US" sz="1600" dirty="0" smtClean="0">
              <a:latin typeface="Candara"/>
              <a:cs typeface="Candara"/>
            </a:endParaRPr>
          </a:p>
          <a:p>
            <a:pPr marL="628650" lvl="1" indent="-171450" algn="just">
              <a:buFont typeface="Arial"/>
              <a:buChar char="•"/>
            </a:pPr>
            <a:r>
              <a:rPr lang="en-US" sz="1600" b="1" dirty="0" smtClean="0">
                <a:latin typeface="Candara"/>
                <a:cs typeface="Candara"/>
              </a:rPr>
              <a:t>Rating: </a:t>
            </a:r>
            <a:r>
              <a:rPr lang="en-US" sz="1600" dirty="0" smtClean="0">
                <a:latin typeface="Candara"/>
                <a:cs typeface="Candara"/>
              </a:rPr>
              <a:t>Post</a:t>
            </a:r>
            <a:r>
              <a:rPr lang="en-US" sz="1600" dirty="0">
                <a:latin typeface="Candara"/>
                <a:cs typeface="Candara"/>
              </a:rPr>
              <a:t>-monitoring of EIA was </a:t>
            </a:r>
            <a:r>
              <a:rPr lang="en-US" sz="1600" b="1" dirty="0">
                <a:latin typeface="Candara"/>
                <a:cs typeface="Candara"/>
              </a:rPr>
              <a:t>rated ‘satisfactory’ (44.12%) and ‘average’ (17.65%</a:t>
            </a:r>
            <a:r>
              <a:rPr lang="en-US" sz="1600" b="1" dirty="0" smtClean="0">
                <a:latin typeface="Candara"/>
                <a:cs typeface="Candara"/>
              </a:rPr>
              <a:t>)</a:t>
            </a:r>
            <a:r>
              <a:rPr lang="en-US" dirty="0" smtClean="0">
                <a:latin typeface="Candara"/>
                <a:cs typeface="Candara"/>
              </a:rPr>
              <a:t>. </a:t>
            </a:r>
          </a:p>
          <a:p>
            <a:pPr marL="628650" lvl="1" indent="-171450" algn="just">
              <a:buFont typeface="Arial"/>
              <a:buChar char="•"/>
            </a:pPr>
            <a:endParaRPr lang="en-US" dirty="0">
              <a:latin typeface="Candara"/>
              <a:cs typeface="Candara"/>
            </a:endParaRPr>
          </a:p>
          <a:p>
            <a:pPr marL="171450" indent="-171450" algn="just">
              <a:buFont typeface="Arial"/>
              <a:buChar char="•"/>
            </a:pPr>
            <a:r>
              <a:rPr lang="en-US" dirty="0">
                <a:latin typeface="Candara"/>
                <a:cs typeface="Candara"/>
              </a:rPr>
              <a:t> </a:t>
            </a:r>
            <a:r>
              <a:rPr lang="en-US" dirty="0">
                <a:solidFill>
                  <a:srgbClr val="FF0000"/>
                </a:solidFill>
                <a:latin typeface="Candara"/>
                <a:cs typeface="Candara"/>
              </a:rPr>
              <a:t>80</a:t>
            </a:r>
            <a:r>
              <a:rPr lang="en-US" dirty="0" smtClean="0">
                <a:solidFill>
                  <a:srgbClr val="FF0000"/>
                </a:solidFill>
                <a:latin typeface="Candara"/>
                <a:cs typeface="Candara"/>
              </a:rPr>
              <a:t>% </a:t>
            </a:r>
            <a:r>
              <a:rPr lang="en-US" dirty="0">
                <a:solidFill>
                  <a:srgbClr val="FF0000"/>
                </a:solidFill>
                <a:latin typeface="Candara"/>
                <a:cs typeface="Candara"/>
              </a:rPr>
              <a:t>responded to improvement of ‘</a:t>
            </a:r>
            <a:r>
              <a:rPr lang="en-US" dirty="0" smtClean="0">
                <a:solidFill>
                  <a:srgbClr val="FF0000"/>
                </a:solidFill>
                <a:latin typeface="Candara"/>
                <a:cs typeface="Candara"/>
              </a:rPr>
              <a:t>monitoring’</a:t>
            </a:r>
            <a:endParaRPr lang="en-US" dirty="0">
              <a:solidFill>
                <a:srgbClr val="FF0000"/>
              </a:solidFill>
              <a:latin typeface="Candara"/>
              <a:cs typeface="Candara"/>
            </a:endParaRPr>
          </a:p>
          <a:p>
            <a:pPr marL="628650" lvl="1" indent="-171450" algn="just">
              <a:buFont typeface="Arial"/>
              <a:buChar char="•"/>
            </a:pPr>
            <a:r>
              <a:rPr lang="en-US" sz="1600" i="1" dirty="0">
                <a:latin typeface="Candara"/>
                <a:cs typeface="Candara"/>
              </a:rPr>
              <a:t>I</a:t>
            </a:r>
            <a:r>
              <a:rPr lang="en-US" sz="1600" i="1" dirty="0" smtClean="0">
                <a:latin typeface="Candara"/>
                <a:cs typeface="Candara"/>
              </a:rPr>
              <a:t>mprovement </a:t>
            </a:r>
            <a:r>
              <a:rPr lang="en-US" sz="1600" i="1" dirty="0">
                <a:latin typeface="Candara"/>
                <a:cs typeface="Candara"/>
              </a:rPr>
              <a:t>of frequency and need for timely/regular monitoring for enhancement of compliance (Respondent#1, #6, #11, #14, #25, #27 and #30</a:t>
            </a:r>
            <a:r>
              <a:rPr lang="en-US" sz="1600" i="1" dirty="0" smtClean="0">
                <a:latin typeface="Candara"/>
                <a:cs typeface="Candara"/>
              </a:rPr>
              <a:t>);</a:t>
            </a:r>
          </a:p>
          <a:p>
            <a:pPr marL="628650" lvl="1" indent="-171450" algn="just">
              <a:buFont typeface="Arial"/>
              <a:buChar char="•"/>
            </a:pPr>
            <a:r>
              <a:rPr lang="en-US" sz="1600" i="1" dirty="0" smtClean="0">
                <a:latin typeface="Candara"/>
                <a:cs typeface="Candara"/>
              </a:rPr>
              <a:t>Need </a:t>
            </a:r>
            <a:r>
              <a:rPr lang="en-US" sz="1600" i="1" dirty="0">
                <a:latin typeface="Candara"/>
                <a:cs typeface="Candara"/>
              </a:rPr>
              <a:t>for monitoring guidelines for specific sectors (Respondent#4</a:t>
            </a:r>
            <a:r>
              <a:rPr lang="en-US" sz="1600" i="1" dirty="0" smtClean="0">
                <a:latin typeface="Candara"/>
                <a:cs typeface="Candara"/>
              </a:rPr>
              <a:t>)</a:t>
            </a:r>
            <a:r>
              <a:rPr lang="en-US" sz="1600" i="1" dirty="0">
                <a:latin typeface="Candara"/>
                <a:cs typeface="Candara"/>
              </a:rPr>
              <a:t>;</a:t>
            </a:r>
            <a:endParaRPr lang="en-US" sz="1600" i="1" dirty="0" smtClean="0">
              <a:latin typeface="Candara"/>
              <a:cs typeface="Candara"/>
            </a:endParaRPr>
          </a:p>
          <a:p>
            <a:pPr marL="628650" lvl="1" indent="-171450" algn="just">
              <a:buFont typeface="Arial"/>
              <a:buChar char="•"/>
            </a:pPr>
            <a:r>
              <a:rPr lang="en-US" sz="1600" i="1" dirty="0">
                <a:latin typeface="Candara"/>
                <a:cs typeface="Candara"/>
              </a:rPr>
              <a:t>N</a:t>
            </a:r>
            <a:r>
              <a:rPr lang="en-US" sz="1600" i="1" dirty="0" smtClean="0">
                <a:latin typeface="Candara"/>
                <a:cs typeface="Candara"/>
              </a:rPr>
              <a:t>eed </a:t>
            </a:r>
            <a:r>
              <a:rPr lang="en-US" sz="1600" i="1" dirty="0">
                <a:latin typeface="Candara"/>
                <a:cs typeface="Candara"/>
              </a:rPr>
              <a:t>for more human resources and capacity building to conduct timely and appropriate monitoring at all levels of the project - construction &amp; operation phases (Respondent#5, #9 #12, #13, #26 and #28</a:t>
            </a:r>
            <a:r>
              <a:rPr lang="en-US" sz="1600" i="1" dirty="0" smtClean="0">
                <a:latin typeface="Candara"/>
                <a:cs typeface="Candara"/>
              </a:rPr>
              <a:t>)</a:t>
            </a:r>
            <a:r>
              <a:rPr lang="en-US" sz="1600" i="1" dirty="0">
                <a:latin typeface="Candara"/>
                <a:cs typeface="Candara"/>
              </a:rPr>
              <a:t>.</a:t>
            </a:r>
          </a:p>
        </p:txBody>
      </p:sp>
    </p:spTree>
    <p:extLst>
      <p:ext uri="{BB962C8B-B14F-4D97-AF65-F5344CB8AC3E}">
        <p14:creationId xmlns:p14="http://schemas.microsoft.com/office/powerpoint/2010/main" val="18050297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8640"/>
            <a:ext cx="4608314" cy="639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291" name="TextBox 4"/>
          <p:cNvSpPr txBox="1">
            <a:spLocks noChangeArrowheads="1"/>
          </p:cNvSpPr>
          <p:nvPr/>
        </p:nvSpPr>
        <p:spPr bwMode="auto">
          <a:xfrm>
            <a:off x="5004048" y="116632"/>
            <a:ext cx="394469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solidFill>
                  <a:schemeClr val="accent2"/>
                </a:solidFill>
                <a:latin typeface="Candara"/>
                <a:cs typeface="Candara"/>
              </a:rPr>
              <a:t>A summary of the </a:t>
            </a:r>
          </a:p>
          <a:p>
            <a:pPr algn="ctr" eaLnBrk="1" hangingPunct="1">
              <a:spcBef>
                <a:spcPct val="0"/>
              </a:spcBef>
              <a:buFontTx/>
              <a:buNone/>
            </a:pPr>
            <a:r>
              <a:rPr lang="en-US" altLang="en-US" sz="2400" b="1" dirty="0">
                <a:solidFill>
                  <a:schemeClr val="accent2"/>
                </a:solidFill>
                <a:latin typeface="Candara"/>
                <a:cs typeface="Candara"/>
              </a:rPr>
              <a:t>EIA </a:t>
            </a:r>
            <a:r>
              <a:rPr lang="en-US" altLang="en-US" sz="2400" b="1" dirty="0" smtClean="0">
                <a:solidFill>
                  <a:schemeClr val="accent2"/>
                </a:solidFill>
                <a:latin typeface="Candara"/>
                <a:cs typeface="Candara"/>
              </a:rPr>
              <a:t>process – the international model</a:t>
            </a:r>
          </a:p>
          <a:p>
            <a:pPr algn="ctr" eaLnBrk="1" hangingPunct="1">
              <a:spcBef>
                <a:spcPct val="0"/>
              </a:spcBef>
              <a:buFontTx/>
              <a:buNone/>
            </a:pPr>
            <a:r>
              <a:rPr lang="en-AU" altLang="en-US" sz="2400" b="1" dirty="0">
                <a:solidFill>
                  <a:schemeClr val="accent2"/>
                </a:solidFill>
                <a:latin typeface="Candara"/>
                <a:cs typeface="Candara"/>
              </a:rPr>
              <a:t>S</a:t>
            </a:r>
            <a:r>
              <a:rPr lang="en-AU" altLang="en-US" sz="2400" b="1" dirty="0" smtClean="0">
                <a:solidFill>
                  <a:schemeClr val="accent2"/>
                </a:solidFill>
                <a:latin typeface="Candara"/>
                <a:cs typeface="Candara"/>
              </a:rPr>
              <a:t>urvey questions are based on this model</a:t>
            </a:r>
            <a:endParaRPr lang="en-US" altLang="en-US" sz="2400" b="1" dirty="0">
              <a:solidFill>
                <a:schemeClr val="accent2"/>
              </a:solidFill>
              <a:latin typeface="Candara"/>
              <a:cs typeface="Candara"/>
            </a:endParaRP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l="27185" t="50829" r="26439" b="19804"/>
          <a:stretch>
            <a:fillRect/>
          </a:stretch>
        </p:blipFill>
        <p:spPr bwMode="auto">
          <a:xfrm>
            <a:off x="5143500" y="2143125"/>
            <a:ext cx="3805238"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6" name="Straight Arrow Connector 5"/>
          <p:cNvCxnSpPr/>
          <p:nvPr/>
        </p:nvCxnSpPr>
        <p:spPr>
          <a:xfrm>
            <a:off x="3923928" y="3140968"/>
            <a:ext cx="1584176" cy="0"/>
          </a:xfrm>
          <a:prstGeom prst="straightConnector1">
            <a:avLst/>
          </a:prstGeom>
          <a:ln w="76200">
            <a:solidFill>
              <a:schemeClr val="accent1">
                <a:lumMod val="1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66092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8712968" cy="5184576"/>
          </a:xfrm>
          <a:prstGeom prst="rect">
            <a:avLst/>
          </a:prstGeom>
          <a:noFill/>
          <a:ln w="9525">
            <a:noFill/>
            <a:miter lim="800000"/>
            <a:headEnd/>
            <a:tailEnd/>
          </a:ln>
        </p:spPr>
        <p:txBody>
          <a:bodyPr/>
          <a:lstStyle/>
          <a:p>
            <a:pPr marL="249600" algn="just">
              <a:lnSpc>
                <a:spcPct val="90000"/>
              </a:lnSpc>
              <a:spcBef>
                <a:spcPct val="20000"/>
              </a:spcBef>
              <a:defRPr/>
            </a:pPr>
            <a:endParaRPr lang="en-AU" sz="11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1077218"/>
          </a:xfrm>
          <a:prstGeom prst="rect">
            <a:avLst/>
          </a:prstGeom>
          <a:noFill/>
          <a:ln w="9525">
            <a:noFill/>
            <a:miter lim="800000"/>
            <a:headEnd/>
            <a:tailEnd/>
          </a:ln>
          <a:effectLst/>
        </p:spPr>
        <p:txBody>
          <a:bodyPr>
            <a:spAutoFit/>
          </a:bodyPr>
          <a:lstStyle/>
          <a:p>
            <a:pPr lvl="1"/>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Discussion</a:t>
            </a:r>
            <a:endParaRPr lang="en-US" sz="2400" b="1" dirty="0"/>
          </a:p>
          <a:p>
            <a:pPr>
              <a:defRPr/>
            </a:pP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
        <p:nvSpPr>
          <p:cNvPr id="3" name="Rectangle 2"/>
          <p:cNvSpPr/>
          <p:nvPr/>
        </p:nvSpPr>
        <p:spPr>
          <a:xfrm>
            <a:off x="0" y="1312308"/>
            <a:ext cx="9144000" cy="276999"/>
          </a:xfrm>
          <a:prstGeom prst="rect">
            <a:avLst/>
          </a:prstGeom>
        </p:spPr>
        <p:txBody>
          <a:bodyPr wrap="square">
            <a:spAutoFit/>
          </a:bodyPr>
          <a:lstStyle/>
          <a:p>
            <a:pPr algn="just"/>
            <a:r>
              <a:rPr lang="en-US" sz="1200" dirty="0"/>
              <a:t> </a:t>
            </a:r>
          </a:p>
        </p:txBody>
      </p:sp>
      <p:sp>
        <p:nvSpPr>
          <p:cNvPr id="2" name="Rectangle 1"/>
          <p:cNvSpPr/>
          <p:nvPr/>
        </p:nvSpPr>
        <p:spPr>
          <a:xfrm>
            <a:off x="0" y="1196752"/>
            <a:ext cx="9144000" cy="5478424"/>
          </a:xfrm>
          <a:prstGeom prst="rect">
            <a:avLst/>
          </a:prstGeom>
        </p:spPr>
        <p:txBody>
          <a:bodyPr wrap="square">
            <a:spAutoFit/>
          </a:bodyPr>
          <a:lstStyle/>
          <a:p>
            <a:pPr algn="just"/>
            <a:r>
              <a:rPr lang="en-US" sz="2000" b="1" dirty="0" smtClean="0">
                <a:latin typeface="Candara"/>
                <a:cs typeface="Candara"/>
              </a:rPr>
              <a:t>7. Monitoring </a:t>
            </a:r>
            <a:r>
              <a:rPr lang="en-US" sz="2000" b="1" dirty="0">
                <a:latin typeface="Candara"/>
                <a:cs typeface="Candara"/>
              </a:rPr>
              <a:t>and Compliance</a:t>
            </a:r>
          </a:p>
          <a:p>
            <a:pPr algn="just"/>
            <a:r>
              <a:rPr lang="en-US" sz="1200" dirty="0">
                <a:latin typeface="Candara"/>
                <a:cs typeface="Candara"/>
              </a:rPr>
              <a:t> </a:t>
            </a:r>
          </a:p>
          <a:p>
            <a:pPr algn="just"/>
            <a:r>
              <a:rPr lang="en-US" sz="1200" dirty="0">
                <a:latin typeface="Candara"/>
                <a:cs typeface="Candara"/>
              </a:rPr>
              <a:t>  </a:t>
            </a:r>
          </a:p>
          <a:p>
            <a:pPr marL="171450" indent="-171450" algn="just">
              <a:buFont typeface="Arial"/>
              <a:buChar char="•"/>
            </a:pPr>
            <a:r>
              <a:rPr lang="en-US" b="1" dirty="0" smtClean="0">
                <a:latin typeface="Candara"/>
                <a:cs typeface="Candara"/>
              </a:rPr>
              <a:t>Experiences </a:t>
            </a:r>
            <a:r>
              <a:rPr lang="en-US" b="1" dirty="0">
                <a:latin typeface="Candara"/>
                <a:cs typeface="Candara"/>
              </a:rPr>
              <a:t>from </a:t>
            </a:r>
            <a:r>
              <a:rPr lang="en-US" b="1" dirty="0" smtClean="0">
                <a:latin typeface="Candara"/>
                <a:cs typeface="Candara"/>
              </a:rPr>
              <a:t>elsewhere:</a:t>
            </a:r>
          </a:p>
          <a:p>
            <a:pPr marL="628650" lvl="1" indent="-171450" algn="just">
              <a:buFont typeface="Arial"/>
              <a:buChar char="•"/>
            </a:pPr>
            <a:r>
              <a:rPr lang="en-US" dirty="0" smtClean="0">
                <a:latin typeface="Candara"/>
                <a:cs typeface="Candara"/>
              </a:rPr>
              <a:t>Generally </a:t>
            </a:r>
            <a:r>
              <a:rPr lang="en-US" dirty="0">
                <a:latin typeface="Candara"/>
                <a:cs typeface="Candara"/>
              </a:rPr>
              <a:t>that monitoring has been the </a:t>
            </a:r>
            <a:r>
              <a:rPr lang="en-US" b="1" i="1" dirty="0">
                <a:latin typeface="Candara"/>
                <a:cs typeface="Candara"/>
              </a:rPr>
              <a:t>weak component of EIA</a:t>
            </a:r>
            <a:r>
              <a:rPr lang="en-US" dirty="0">
                <a:latin typeface="Candara"/>
                <a:cs typeface="Candara"/>
              </a:rPr>
              <a:t> in most of the countries (</a:t>
            </a:r>
            <a:r>
              <a:rPr lang="en-US" dirty="0" err="1">
                <a:latin typeface="Candara"/>
                <a:cs typeface="Candara"/>
              </a:rPr>
              <a:t>Jha</a:t>
            </a:r>
            <a:r>
              <a:rPr lang="en-US" dirty="0">
                <a:latin typeface="Candara"/>
                <a:cs typeface="Candara"/>
              </a:rPr>
              <a:t>-Thakur and Fischer (2016, p. 26).</a:t>
            </a:r>
            <a:endParaRPr lang="en-US" dirty="0" smtClean="0">
              <a:latin typeface="Candara"/>
              <a:cs typeface="Candara"/>
            </a:endParaRPr>
          </a:p>
          <a:p>
            <a:pPr marL="628650" lvl="1" indent="-171450" algn="just">
              <a:buFont typeface="Arial"/>
              <a:buChar char="•"/>
            </a:pPr>
            <a:r>
              <a:rPr lang="en-US" dirty="0" smtClean="0">
                <a:latin typeface="Candara"/>
                <a:cs typeface="Candara"/>
              </a:rPr>
              <a:t>Study </a:t>
            </a:r>
            <a:r>
              <a:rPr lang="en-US" dirty="0">
                <a:latin typeface="Candara"/>
                <a:cs typeface="Candara"/>
              </a:rPr>
              <a:t>carried out by Woods (2003</a:t>
            </a:r>
            <a:r>
              <a:rPr lang="en-US" dirty="0" smtClean="0">
                <a:latin typeface="Candara"/>
                <a:cs typeface="Candara"/>
              </a:rPr>
              <a:t>):</a:t>
            </a:r>
          </a:p>
          <a:p>
            <a:pPr marL="1085850" lvl="2" indent="-171450" algn="just">
              <a:buFont typeface="Arial"/>
              <a:buChar char="•"/>
            </a:pPr>
            <a:r>
              <a:rPr lang="en-US" dirty="0">
                <a:latin typeface="Candara"/>
                <a:cs typeface="Candara"/>
              </a:rPr>
              <a:t>M</a:t>
            </a:r>
            <a:r>
              <a:rPr lang="en-US" dirty="0" smtClean="0">
                <a:latin typeface="Candara"/>
                <a:cs typeface="Candara"/>
              </a:rPr>
              <a:t>onitoring </a:t>
            </a:r>
            <a:r>
              <a:rPr lang="en-US" dirty="0">
                <a:latin typeface="Candara"/>
                <a:cs typeface="Candara"/>
              </a:rPr>
              <a:t>is often </a:t>
            </a:r>
            <a:r>
              <a:rPr lang="en-US" b="1" dirty="0">
                <a:latin typeface="Candara"/>
                <a:cs typeface="Candara"/>
              </a:rPr>
              <a:t>weak in practice </a:t>
            </a:r>
            <a:r>
              <a:rPr lang="en-US" dirty="0">
                <a:latin typeface="Candara"/>
                <a:cs typeface="Candara"/>
              </a:rPr>
              <a:t>in the </a:t>
            </a:r>
            <a:r>
              <a:rPr lang="en-US" dirty="0" smtClean="0">
                <a:latin typeface="Candara"/>
                <a:cs typeface="Candara"/>
              </a:rPr>
              <a:t>US. </a:t>
            </a:r>
          </a:p>
          <a:p>
            <a:pPr marL="1085850" lvl="2" indent="-171450" algn="just">
              <a:buFont typeface="Arial"/>
              <a:buChar char="•"/>
            </a:pPr>
            <a:r>
              <a:rPr lang="en-US" b="1" dirty="0">
                <a:latin typeface="Candara"/>
                <a:cs typeface="Candara"/>
              </a:rPr>
              <a:t>N</a:t>
            </a:r>
            <a:r>
              <a:rPr lang="en-US" b="1" dirty="0" smtClean="0">
                <a:latin typeface="Candara"/>
                <a:cs typeface="Candara"/>
              </a:rPr>
              <a:t>o </a:t>
            </a:r>
            <a:r>
              <a:rPr lang="en-US" b="1" dirty="0">
                <a:latin typeface="Candara"/>
                <a:cs typeface="Candara"/>
              </a:rPr>
              <a:t>provision </a:t>
            </a:r>
            <a:r>
              <a:rPr lang="en-US" dirty="0">
                <a:latin typeface="Candara"/>
                <a:cs typeface="Candara"/>
              </a:rPr>
              <a:t>for monitoring in UK </a:t>
            </a:r>
            <a:r>
              <a:rPr lang="en-US" dirty="0" smtClean="0">
                <a:latin typeface="Candara"/>
                <a:cs typeface="Candara"/>
              </a:rPr>
              <a:t>.</a:t>
            </a:r>
          </a:p>
          <a:p>
            <a:pPr marL="1085850" lvl="2" indent="-171450" algn="just">
              <a:buFont typeface="Arial"/>
              <a:buChar char="•"/>
            </a:pPr>
            <a:r>
              <a:rPr lang="en-US" dirty="0">
                <a:latin typeface="Candara"/>
                <a:cs typeface="Candara"/>
              </a:rPr>
              <a:t>I</a:t>
            </a:r>
            <a:r>
              <a:rPr lang="en-US" dirty="0" smtClean="0">
                <a:latin typeface="Candara"/>
                <a:cs typeface="Candara"/>
              </a:rPr>
              <a:t>n </a:t>
            </a:r>
            <a:r>
              <a:rPr lang="en-US" dirty="0">
                <a:latin typeface="Candara"/>
                <a:cs typeface="Candara"/>
              </a:rPr>
              <a:t>The Netherlands, while requirements are set in EISs, it is often </a:t>
            </a:r>
            <a:r>
              <a:rPr lang="en-US" b="1" dirty="0">
                <a:latin typeface="Candara"/>
                <a:cs typeface="Candara"/>
              </a:rPr>
              <a:t>ignored in practice</a:t>
            </a:r>
            <a:r>
              <a:rPr lang="en-US" dirty="0">
                <a:latin typeface="Candara"/>
                <a:cs typeface="Candara"/>
              </a:rPr>
              <a:t>. </a:t>
            </a:r>
            <a:endParaRPr lang="en-US" dirty="0" smtClean="0">
              <a:latin typeface="Candara"/>
              <a:cs typeface="Candara"/>
            </a:endParaRPr>
          </a:p>
          <a:p>
            <a:pPr marL="1085850" lvl="2" indent="-171450" algn="just">
              <a:buFont typeface="Arial"/>
              <a:buChar char="•"/>
            </a:pPr>
            <a:r>
              <a:rPr lang="en-US" dirty="0" smtClean="0">
                <a:latin typeface="Candara"/>
                <a:cs typeface="Candara"/>
              </a:rPr>
              <a:t>Canada </a:t>
            </a:r>
            <a:r>
              <a:rPr lang="en-US" dirty="0">
                <a:latin typeface="Candara"/>
                <a:cs typeface="Candara"/>
              </a:rPr>
              <a:t>has extensive provision in the Act for follow up of mitigation measures through </a:t>
            </a:r>
            <a:r>
              <a:rPr lang="en-US" dirty="0" smtClean="0">
                <a:latin typeface="Candara"/>
                <a:cs typeface="Candara"/>
              </a:rPr>
              <a:t>monitoring</a:t>
            </a:r>
            <a:r>
              <a:rPr lang="en-US" dirty="0">
                <a:latin typeface="Candara"/>
                <a:cs typeface="Candara"/>
              </a:rPr>
              <a:t> </a:t>
            </a:r>
            <a:r>
              <a:rPr lang="en-US" dirty="0" smtClean="0">
                <a:latin typeface="Candara"/>
                <a:cs typeface="Candara"/>
              </a:rPr>
              <a:t>but has </a:t>
            </a:r>
            <a:r>
              <a:rPr lang="en-US" b="1" dirty="0">
                <a:latin typeface="Candara"/>
                <a:cs typeface="Candara"/>
              </a:rPr>
              <a:t>no mechanism for full compliance</a:t>
            </a:r>
            <a:r>
              <a:rPr lang="en-US" dirty="0">
                <a:latin typeface="Candara"/>
                <a:cs typeface="Candara"/>
              </a:rPr>
              <a:t>. </a:t>
            </a:r>
            <a:endParaRPr lang="en-US" dirty="0" smtClean="0">
              <a:latin typeface="Candara"/>
              <a:cs typeface="Candara"/>
            </a:endParaRPr>
          </a:p>
          <a:p>
            <a:pPr marL="1085850" lvl="2" indent="-171450" algn="just">
              <a:buFont typeface="Arial"/>
              <a:buChar char="•"/>
            </a:pPr>
            <a:r>
              <a:rPr lang="en-US" dirty="0" smtClean="0">
                <a:latin typeface="Candara"/>
                <a:cs typeface="Candara"/>
              </a:rPr>
              <a:t>Commonwealth </a:t>
            </a:r>
            <a:r>
              <a:rPr lang="en-US" dirty="0">
                <a:latin typeface="Candara"/>
                <a:cs typeface="Candara"/>
              </a:rPr>
              <a:t>of Australia has </a:t>
            </a:r>
            <a:r>
              <a:rPr lang="en-US" b="1" dirty="0">
                <a:latin typeface="Candara"/>
                <a:cs typeface="Candara"/>
              </a:rPr>
              <a:t>made monitoring discretionary </a:t>
            </a:r>
            <a:r>
              <a:rPr lang="en-US" dirty="0">
                <a:latin typeface="Candara"/>
                <a:cs typeface="Candara"/>
              </a:rPr>
              <a:t>(Woods 2003, p.257</a:t>
            </a:r>
            <a:r>
              <a:rPr lang="en-US" dirty="0" smtClean="0">
                <a:latin typeface="Candara"/>
                <a:cs typeface="Candara"/>
              </a:rPr>
              <a:t>).</a:t>
            </a:r>
          </a:p>
          <a:p>
            <a:pPr marL="1085850" lvl="2" indent="-171450" algn="just">
              <a:buFont typeface="Arial"/>
              <a:buChar char="•"/>
            </a:pPr>
            <a:r>
              <a:rPr lang="en-US" dirty="0" smtClean="0">
                <a:latin typeface="Candara"/>
                <a:cs typeface="Candara"/>
              </a:rPr>
              <a:t> </a:t>
            </a:r>
            <a:r>
              <a:rPr lang="en-US" b="1" dirty="0">
                <a:latin typeface="Candara"/>
                <a:cs typeface="Candara"/>
              </a:rPr>
              <a:t>P</a:t>
            </a:r>
            <a:r>
              <a:rPr lang="en-US" b="1" dirty="0" smtClean="0">
                <a:latin typeface="Candara"/>
                <a:cs typeface="Candara"/>
              </a:rPr>
              <a:t>oor </a:t>
            </a:r>
            <a:r>
              <a:rPr lang="en-US" b="1" dirty="0">
                <a:latin typeface="Candara"/>
                <a:cs typeface="Candara"/>
              </a:rPr>
              <a:t>or no provision</a:t>
            </a:r>
            <a:r>
              <a:rPr lang="en-US" dirty="0">
                <a:latin typeface="Candara"/>
                <a:cs typeface="Candara"/>
              </a:rPr>
              <a:t> exists for monitoring in countries like New Zealand and South Africa.  </a:t>
            </a:r>
            <a:endParaRPr lang="en-US" dirty="0" smtClean="0">
              <a:latin typeface="Candara"/>
              <a:cs typeface="Candara"/>
            </a:endParaRPr>
          </a:p>
          <a:p>
            <a:pPr marL="1085850" lvl="2" indent="-171450" algn="just">
              <a:buFont typeface="Arial"/>
              <a:buChar char="•"/>
            </a:pPr>
            <a:endParaRPr lang="en-US" dirty="0">
              <a:latin typeface="Candara"/>
              <a:cs typeface="Candara"/>
            </a:endParaRPr>
          </a:p>
          <a:p>
            <a:pPr marL="628650" lvl="1" indent="-171450" algn="just">
              <a:buFont typeface="Arial"/>
              <a:buChar char="•"/>
            </a:pPr>
            <a:r>
              <a:rPr lang="en-US" dirty="0" smtClean="0">
                <a:latin typeface="Candara"/>
                <a:cs typeface="Candara"/>
              </a:rPr>
              <a:t>Hence</a:t>
            </a:r>
            <a:r>
              <a:rPr lang="en-US" dirty="0">
                <a:latin typeface="Candara"/>
                <a:cs typeface="Candara"/>
              </a:rPr>
              <a:t>, </a:t>
            </a:r>
            <a:r>
              <a:rPr lang="en-US" b="1" dirty="0">
                <a:latin typeface="Candara"/>
                <a:cs typeface="Candara"/>
              </a:rPr>
              <a:t>Bhutan is no exception </a:t>
            </a:r>
            <a:r>
              <a:rPr lang="en-US" dirty="0">
                <a:latin typeface="Candara"/>
                <a:cs typeface="Candara"/>
              </a:rPr>
              <a:t>as monitoring is seen as the weakest stage of EIA process in most of the countries, especially in practice. </a:t>
            </a:r>
          </a:p>
        </p:txBody>
      </p:sp>
    </p:spTree>
    <p:extLst>
      <p:ext uri="{BB962C8B-B14F-4D97-AF65-F5344CB8AC3E}">
        <p14:creationId xmlns:p14="http://schemas.microsoft.com/office/powerpoint/2010/main" val="9724249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8712968" cy="5184576"/>
          </a:xfrm>
          <a:prstGeom prst="rect">
            <a:avLst/>
          </a:prstGeom>
          <a:noFill/>
          <a:ln w="9525">
            <a:noFill/>
            <a:miter lim="800000"/>
            <a:headEnd/>
            <a:tailEnd/>
          </a:ln>
        </p:spPr>
        <p:txBody>
          <a:bodyPr/>
          <a:lstStyle/>
          <a:p>
            <a:pPr marL="249600" algn="just">
              <a:lnSpc>
                <a:spcPct val="90000"/>
              </a:lnSpc>
              <a:spcBef>
                <a:spcPct val="20000"/>
              </a:spcBef>
              <a:defRPr/>
            </a:pPr>
            <a:endParaRPr lang="en-AU" sz="11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1077218"/>
          </a:xfrm>
          <a:prstGeom prst="rect">
            <a:avLst/>
          </a:prstGeom>
          <a:noFill/>
          <a:ln w="9525">
            <a:noFill/>
            <a:miter lim="800000"/>
            <a:headEnd/>
            <a:tailEnd/>
          </a:ln>
          <a:effectLst/>
        </p:spPr>
        <p:txBody>
          <a:bodyPr>
            <a:spAutoFit/>
          </a:bodyPr>
          <a:lstStyle/>
          <a:p>
            <a:pPr lvl="1"/>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Discussion</a:t>
            </a:r>
            <a:endParaRPr lang="en-US" sz="2400" b="1" dirty="0"/>
          </a:p>
          <a:p>
            <a:pPr>
              <a:defRPr/>
            </a:pP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
        <p:nvSpPr>
          <p:cNvPr id="3" name="Rectangle 2"/>
          <p:cNvSpPr/>
          <p:nvPr/>
        </p:nvSpPr>
        <p:spPr>
          <a:xfrm>
            <a:off x="0" y="1312308"/>
            <a:ext cx="9144000" cy="276999"/>
          </a:xfrm>
          <a:prstGeom prst="rect">
            <a:avLst/>
          </a:prstGeom>
        </p:spPr>
        <p:txBody>
          <a:bodyPr wrap="square">
            <a:spAutoFit/>
          </a:bodyPr>
          <a:lstStyle/>
          <a:p>
            <a:pPr algn="just"/>
            <a:r>
              <a:rPr lang="en-US" sz="1200" dirty="0"/>
              <a:t> </a:t>
            </a:r>
          </a:p>
        </p:txBody>
      </p:sp>
      <p:sp>
        <p:nvSpPr>
          <p:cNvPr id="2" name="Rectangle 1"/>
          <p:cNvSpPr/>
          <p:nvPr/>
        </p:nvSpPr>
        <p:spPr>
          <a:xfrm>
            <a:off x="0" y="1244943"/>
            <a:ext cx="9144000" cy="6063198"/>
          </a:xfrm>
          <a:prstGeom prst="rect">
            <a:avLst/>
          </a:prstGeom>
        </p:spPr>
        <p:txBody>
          <a:bodyPr wrap="square">
            <a:spAutoFit/>
          </a:bodyPr>
          <a:lstStyle/>
          <a:p>
            <a:pPr algn="just"/>
            <a:r>
              <a:rPr lang="en-US" sz="2000" b="1" dirty="0" smtClean="0">
                <a:latin typeface="Candara"/>
                <a:cs typeface="Candara"/>
              </a:rPr>
              <a:t>9. Public </a:t>
            </a:r>
            <a:r>
              <a:rPr lang="en-US" sz="2000" b="1" dirty="0">
                <a:latin typeface="Candara"/>
                <a:cs typeface="Candara"/>
              </a:rPr>
              <a:t>Consultation and Disclosure (EIA document accessibility, integration of EIA from beginning)</a:t>
            </a:r>
          </a:p>
          <a:p>
            <a:pPr algn="just"/>
            <a:r>
              <a:rPr lang="en-US" sz="1200" dirty="0">
                <a:latin typeface="Candara"/>
                <a:cs typeface="Candara"/>
              </a:rPr>
              <a:t> </a:t>
            </a:r>
          </a:p>
          <a:p>
            <a:pPr marL="171450" indent="-171450" algn="just">
              <a:buFont typeface="Arial"/>
              <a:buChar char="•"/>
            </a:pPr>
            <a:endParaRPr lang="en-US" sz="1200" dirty="0" smtClean="0">
              <a:latin typeface="Candara"/>
              <a:cs typeface="Candara"/>
            </a:endParaRPr>
          </a:p>
          <a:p>
            <a:pPr marL="171450" indent="-171450" algn="just">
              <a:buFont typeface="Arial"/>
              <a:buChar char="•"/>
            </a:pPr>
            <a:r>
              <a:rPr lang="en-US" dirty="0" smtClean="0">
                <a:latin typeface="Candara"/>
                <a:cs typeface="Candara"/>
              </a:rPr>
              <a:t>Established in legal </a:t>
            </a:r>
            <a:r>
              <a:rPr lang="en-US" dirty="0">
                <a:latin typeface="Candara"/>
                <a:cs typeface="Candara"/>
              </a:rPr>
              <a:t>documents (Section 16 of </a:t>
            </a:r>
            <a:r>
              <a:rPr lang="en-US" i="1" dirty="0">
                <a:latin typeface="Candara"/>
                <a:cs typeface="Candara"/>
              </a:rPr>
              <a:t>EA Act 2000</a:t>
            </a:r>
            <a:r>
              <a:rPr lang="en-US" dirty="0">
                <a:latin typeface="Candara"/>
                <a:cs typeface="Candara"/>
              </a:rPr>
              <a:t> and </a:t>
            </a:r>
            <a:r>
              <a:rPr lang="en-US" i="1" dirty="0" smtClean="0">
                <a:latin typeface="Candara"/>
                <a:cs typeface="Candara"/>
              </a:rPr>
              <a:t>Chapter </a:t>
            </a:r>
            <a:r>
              <a:rPr lang="en-US" i="1" smtClean="0">
                <a:latin typeface="Candara"/>
                <a:cs typeface="Candara"/>
              </a:rPr>
              <a:t>VI of </a:t>
            </a:r>
            <a:r>
              <a:rPr lang="en-US" i="1" dirty="0">
                <a:latin typeface="Candara"/>
                <a:cs typeface="Candara"/>
              </a:rPr>
              <a:t>the </a:t>
            </a:r>
            <a:r>
              <a:rPr lang="en-US" i="1">
                <a:latin typeface="Candara"/>
                <a:cs typeface="Candara"/>
              </a:rPr>
              <a:t>Regulation </a:t>
            </a:r>
            <a:r>
              <a:rPr lang="en-US" i="1" smtClean="0">
                <a:latin typeface="Candara"/>
                <a:cs typeface="Candara"/>
              </a:rPr>
              <a:t>2016</a:t>
            </a:r>
            <a:r>
              <a:rPr lang="en-US" smtClean="0">
                <a:latin typeface="Candara"/>
                <a:cs typeface="Candara"/>
              </a:rPr>
              <a:t>) </a:t>
            </a:r>
            <a:r>
              <a:rPr lang="en-US" dirty="0">
                <a:latin typeface="Candara"/>
                <a:cs typeface="Candara"/>
              </a:rPr>
              <a:t>and </a:t>
            </a:r>
            <a:r>
              <a:rPr lang="en-US" dirty="0" smtClean="0">
                <a:latin typeface="Candara"/>
                <a:cs typeface="Candara"/>
              </a:rPr>
              <a:t>in </a:t>
            </a:r>
            <a:r>
              <a:rPr lang="en-US" dirty="0">
                <a:latin typeface="Candara"/>
                <a:cs typeface="Candara"/>
              </a:rPr>
              <a:t>EIA process. </a:t>
            </a:r>
            <a:endParaRPr lang="en-US" dirty="0" smtClean="0">
              <a:latin typeface="Candara"/>
              <a:cs typeface="Candara"/>
            </a:endParaRPr>
          </a:p>
          <a:p>
            <a:pPr marL="171450" indent="-171450" algn="just">
              <a:buFont typeface="Arial"/>
              <a:buChar char="•"/>
            </a:pPr>
            <a:r>
              <a:rPr lang="en-US" dirty="0" smtClean="0">
                <a:latin typeface="Candara"/>
                <a:cs typeface="Candara"/>
              </a:rPr>
              <a:t>Survey in Bhutan: </a:t>
            </a:r>
          </a:p>
          <a:p>
            <a:pPr marL="628650" lvl="1" indent="-171450" algn="just">
              <a:buFont typeface="Arial"/>
              <a:buChar char="•"/>
            </a:pPr>
            <a:r>
              <a:rPr lang="en-US" dirty="0" smtClean="0">
                <a:solidFill>
                  <a:schemeClr val="accent2"/>
                </a:solidFill>
                <a:latin typeface="Candara"/>
                <a:cs typeface="Candara"/>
              </a:rPr>
              <a:t>Majority </a:t>
            </a:r>
            <a:r>
              <a:rPr lang="en-US" dirty="0">
                <a:solidFill>
                  <a:schemeClr val="accent2"/>
                </a:solidFill>
                <a:latin typeface="Candara"/>
                <a:cs typeface="Candara"/>
              </a:rPr>
              <a:t>agrees that public consultation is integrated well into EIA process </a:t>
            </a:r>
            <a:r>
              <a:rPr lang="en-US" dirty="0">
                <a:latin typeface="Candara"/>
                <a:cs typeface="Candara"/>
              </a:rPr>
              <a:t>(23.53% strongly agree and 55.88% agree). </a:t>
            </a:r>
            <a:endParaRPr lang="en-US" dirty="0" smtClean="0">
              <a:latin typeface="Candara"/>
              <a:cs typeface="Candara"/>
            </a:endParaRPr>
          </a:p>
          <a:p>
            <a:pPr marL="628650" lvl="1" indent="-171450" algn="just">
              <a:buFont typeface="Arial"/>
              <a:buChar char="•"/>
            </a:pPr>
            <a:r>
              <a:rPr lang="en-US" dirty="0" smtClean="0">
                <a:latin typeface="Candara"/>
                <a:cs typeface="Candara"/>
              </a:rPr>
              <a:t>20.59% indicating </a:t>
            </a:r>
            <a:r>
              <a:rPr lang="en-US" dirty="0">
                <a:latin typeface="Candara"/>
                <a:cs typeface="Candara"/>
              </a:rPr>
              <a:t>the existence of </a:t>
            </a:r>
            <a:r>
              <a:rPr lang="en-US" dirty="0" smtClean="0">
                <a:latin typeface="Candara"/>
                <a:cs typeface="Candara"/>
              </a:rPr>
              <a:t>some </a:t>
            </a:r>
            <a:r>
              <a:rPr lang="en-US" dirty="0">
                <a:latin typeface="Candara"/>
                <a:cs typeface="Candara"/>
              </a:rPr>
              <a:t>weakness. </a:t>
            </a:r>
            <a:endParaRPr lang="en-US" dirty="0" smtClean="0">
              <a:latin typeface="Candara"/>
              <a:cs typeface="Candara"/>
            </a:endParaRPr>
          </a:p>
          <a:p>
            <a:pPr marL="628650" lvl="1" indent="-171450" algn="just">
              <a:buFont typeface="Arial"/>
              <a:buChar char="•"/>
            </a:pPr>
            <a:r>
              <a:rPr lang="en-US" dirty="0" smtClean="0">
                <a:latin typeface="Candara"/>
                <a:cs typeface="Candara"/>
              </a:rPr>
              <a:t>If </a:t>
            </a:r>
            <a:r>
              <a:rPr lang="en-US" dirty="0">
                <a:latin typeface="Candara"/>
                <a:cs typeface="Candara"/>
              </a:rPr>
              <a:t>meaningful public participation and information disclosure was carried </a:t>
            </a:r>
            <a:r>
              <a:rPr lang="en-US" dirty="0" smtClean="0">
                <a:latin typeface="Candara"/>
                <a:cs typeface="Candara"/>
              </a:rPr>
              <a:t>out - </a:t>
            </a:r>
            <a:r>
              <a:rPr lang="en-US" dirty="0">
                <a:latin typeface="Candara"/>
                <a:cs typeface="Candara"/>
              </a:rPr>
              <a:t>44.12% agreed while 35.29% </a:t>
            </a:r>
            <a:r>
              <a:rPr lang="en-US" dirty="0" smtClean="0">
                <a:latin typeface="Candara"/>
                <a:cs typeface="Candara"/>
              </a:rPr>
              <a:t>disagreed</a:t>
            </a:r>
          </a:p>
          <a:p>
            <a:pPr marL="628650" lvl="1" indent="-171450" algn="just">
              <a:buFont typeface="Arial"/>
              <a:buChar char="•"/>
            </a:pPr>
            <a:r>
              <a:rPr lang="en-US" b="1" dirty="0" smtClean="0">
                <a:latin typeface="Candara"/>
                <a:cs typeface="Candara"/>
              </a:rPr>
              <a:t>Rating of public Participation: 11.76</a:t>
            </a:r>
            <a:r>
              <a:rPr lang="en-US" b="1" dirty="0">
                <a:latin typeface="Candara"/>
                <a:cs typeface="Candara"/>
              </a:rPr>
              <a:t>% </a:t>
            </a:r>
            <a:r>
              <a:rPr lang="en-US" b="1" dirty="0" smtClean="0">
                <a:latin typeface="Candara"/>
                <a:cs typeface="Candara"/>
              </a:rPr>
              <a:t>- ‘</a:t>
            </a:r>
            <a:r>
              <a:rPr lang="en-US" b="1" dirty="0">
                <a:latin typeface="Candara"/>
                <a:cs typeface="Candara"/>
              </a:rPr>
              <a:t>excellent’, </a:t>
            </a:r>
            <a:r>
              <a:rPr lang="en-US" b="1" dirty="0" smtClean="0">
                <a:latin typeface="Candara"/>
                <a:cs typeface="Candara"/>
              </a:rPr>
              <a:t>38.24</a:t>
            </a:r>
            <a:r>
              <a:rPr lang="en-US" b="1" dirty="0">
                <a:latin typeface="Candara"/>
                <a:cs typeface="Candara"/>
              </a:rPr>
              <a:t>% rated ‘good’ </a:t>
            </a:r>
            <a:r>
              <a:rPr lang="en-US" dirty="0">
                <a:latin typeface="Candara"/>
                <a:cs typeface="Candara"/>
              </a:rPr>
              <a:t>and 20.59% rated ‘average’. </a:t>
            </a:r>
            <a:endParaRPr lang="en-US" dirty="0" smtClean="0">
              <a:latin typeface="Candara"/>
              <a:cs typeface="Candara"/>
            </a:endParaRPr>
          </a:p>
          <a:p>
            <a:pPr marL="628650" lvl="1" indent="-171450" algn="just">
              <a:buFont typeface="Arial"/>
              <a:buChar char="•"/>
            </a:pPr>
            <a:r>
              <a:rPr lang="en-US" dirty="0" smtClean="0">
                <a:latin typeface="Candara"/>
                <a:cs typeface="Candara"/>
              </a:rPr>
              <a:t>54.55</a:t>
            </a:r>
            <a:r>
              <a:rPr lang="en-US" dirty="0">
                <a:latin typeface="Candara"/>
                <a:cs typeface="Candara"/>
              </a:rPr>
              <a:t>% </a:t>
            </a:r>
            <a:r>
              <a:rPr lang="en-US" dirty="0" smtClean="0">
                <a:latin typeface="Candara"/>
                <a:cs typeface="Candara"/>
              </a:rPr>
              <a:t>felt </a:t>
            </a:r>
            <a:r>
              <a:rPr lang="en-US" dirty="0">
                <a:latin typeface="Candara"/>
                <a:cs typeface="Candara"/>
              </a:rPr>
              <a:t>that EIA was transparent in Bhutan while 24.24% disagreed</a:t>
            </a:r>
            <a:r>
              <a:rPr lang="en-US" dirty="0" smtClean="0">
                <a:latin typeface="Candara"/>
                <a:cs typeface="Candara"/>
              </a:rPr>
              <a:t>.</a:t>
            </a:r>
          </a:p>
          <a:p>
            <a:pPr marL="628650" lvl="1" indent="-171450" algn="just">
              <a:buFont typeface="Arial"/>
              <a:buChar char="•"/>
            </a:pPr>
            <a:r>
              <a:rPr lang="en-US" dirty="0" smtClean="0">
                <a:latin typeface="Candara"/>
                <a:cs typeface="Candara"/>
              </a:rPr>
              <a:t>Accessibility </a:t>
            </a:r>
            <a:r>
              <a:rPr lang="en-US" dirty="0">
                <a:latin typeface="Candara"/>
                <a:cs typeface="Candara"/>
              </a:rPr>
              <a:t>of EIA and related </a:t>
            </a:r>
            <a:r>
              <a:rPr lang="en-US" dirty="0" smtClean="0">
                <a:latin typeface="Candara"/>
                <a:cs typeface="Candara"/>
              </a:rPr>
              <a:t>documents: 44.12</a:t>
            </a:r>
            <a:r>
              <a:rPr lang="en-US" dirty="0">
                <a:latin typeface="Candara"/>
                <a:cs typeface="Candara"/>
              </a:rPr>
              <a:t>% felt (agree) it was accessible while 35.29% felt it was not accessible. </a:t>
            </a:r>
            <a:endParaRPr lang="en-US" dirty="0" smtClean="0">
              <a:latin typeface="Candara"/>
              <a:cs typeface="Candara"/>
            </a:endParaRPr>
          </a:p>
          <a:p>
            <a:pPr marL="171450" indent="-171450" algn="just">
              <a:buFont typeface="Arial"/>
              <a:buChar char="•"/>
            </a:pPr>
            <a:r>
              <a:rPr lang="en-US" b="1" dirty="0">
                <a:latin typeface="Candara"/>
                <a:cs typeface="Candara"/>
              </a:rPr>
              <a:t>Bhutan has seriously taken consultation and participation into its policy mainstream and EIA process comparable to any best practices although need for improvements are still foreseen. </a:t>
            </a:r>
          </a:p>
          <a:p>
            <a:pPr marL="628650" lvl="1" indent="-171450" algn="just">
              <a:buFont typeface="Arial"/>
              <a:buChar char="•"/>
            </a:pPr>
            <a:endParaRPr lang="en-US" dirty="0">
              <a:latin typeface="Candara"/>
              <a:cs typeface="Candara"/>
            </a:endParaRPr>
          </a:p>
          <a:p>
            <a:pPr algn="just"/>
            <a:r>
              <a:rPr lang="en-US" dirty="0">
                <a:latin typeface="Candara"/>
                <a:cs typeface="Candara"/>
              </a:rPr>
              <a:t> </a:t>
            </a:r>
          </a:p>
        </p:txBody>
      </p:sp>
    </p:spTree>
    <p:extLst>
      <p:ext uri="{BB962C8B-B14F-4D97-AF65-F5344CB8AC3E}">
        <p14:creationId xmlns:p14="http://schemas.microsoft.com/office/powerpoint/2010/main" val="13223100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8712968" cy="5184576"/>
          </a:xfrm>
          <a:prstGeom prst="rect">
            <a:avLst/>
          </a:prstGeom>
          <a:noFill/>
          <a:ln w="9525">
            <a:noFill/>
            <a:miter lim="800000"/>
            <a:headEnd/>
            <a:tailEnd/>
          </a:ln>
        </p:spPr>
        <p:txBody>
          <a:bodyPr/>
          <a:lstStyle/>
          <a:p>
            <a:pPr marL="249600" algn="just">
              <a:lnSpc>
                <a:spcPct val="90000"/>
              </a:lnSpc>
              <a:spcBef>
                <a:spcPct val="20000"/>
              </a:spcBef>
              <a:defRPr/>
            </a:pPr>
            <a:endParaRPr lang="en-AU" sz="11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1546" y="373589"/>
            <a:ext cx="8851900" cy="1077218"/>
          </a:xfrm>
          <a:prstGeom prst="rect">
            <a:avLst/>
          </a:prstGeom>
          <a:noFill/>
          <a:ln w="9525">
            <a:noFill/>
            <a:miter lim="800000"/>
            <a:headEnd/>
            <a:tailEnd/>
          </a:ln>
          <a:effectLst/>
        </p:spPr>
        <p:txBody>
          <a:bodyPr>
            <a:spAutoFit/>
          </a:bodyPr>
          <a:lstStyle/>
          <a:p>
            <a:pPr lvl="1"/>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Discussion</a:t>
            </a:r>
            <a:endParaRPr lang="en-US" sz="2400" b="1" dirty="0"/>
          </a:p>
          <a:p>
            <a:pPr>
              <a:defRPr/>
            </a:pP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
        <p:nvSpPr>
          <p:cNvPr id="3" name="Rectangle 2"/>
          <p:cNvSpPr/>
          <p:nvPr/>
        </p:nvSpPr>
        <p:spPr>
          <a:xfrm>
            <a:off x="0" y="1312308"/>
            <a:ext cx="9144000" cy="276999"/>
          </a:xfrm>
          <a:prstGeom prst="rect">
            <a:avLst/>
          </a:prstGeom>
        </p:spPr>
        <p:txBody>
          <a:bodyPr wrap="square">
            <a:spAutoFit/>
          </a:bodyPr>
          <a:lstStyle/>
          <a:p>
            <a:pPr algn="just"/>
            <a:r>
              <a:rPr lang="en-US" sz="1200" dirty="0"/>
              <a:t> </a:t>
            </a:r>
          </a:p>
        </p:txBody>
      </p:sp>
      <p:sp>
        <p:nvSpPr>
          <p:cNvPr id="2" name="Rectangle 1"/>
          <p:cNvSpPr/>
          <p:nvPr/>
        </p:nvSpPr>
        <p:spPr>
          <a:xfrm>
            <a:off x="107504" y="1110217"/>
            <a:ext cx="8999984" cy="6063199"/>
          </a:xfrm>
          <a:prstGeom prst="rect">
            <a:avLst/>
          </a:prstGeom>
        </p:spPr>
        <p:txBody>
          <a:bodyPr wrap="square">
            <a:spAutoFit/>
          </a:bodyPr>
          <a:lstStyle/>
          <a:p>
            <a:pPr algn="just"/>
            <a:r>
              <a:rPr lang="en-US" sz="2000" b="1" dirty="0" smtClean="0">
                <a:latin typeface="Candara"/>
                <a:cs typeface="Candara"/>
              </a:rPr>
              <a:t>11. Capacity </a:t>
            </a:r>
            <a:r>
              <a:rPr lang="en-US" sz="2000" b="1" dirty="0">
                <a:latin typeface="Candara"/>
                <a:cs typeface="Candara"/>
              </a:rPr>
              <a:t>of EIA professionals (regulators, reviewers, consultants and project developer)</a:t>
            </a:r>
          </a:p>
          <a:p>
            <a:pPr algn="just"/>
            <a:r>
              <a:rPr lang="en-US" sz="1200" dirty="0">
                <a:latin typeface="Candara"/>
                <a:cs typeface="Candara"/>
              </a:rPr>
              <a:t> </a:t>
            </a:r>
          </a:p>
          <a:p>
            <a:pPr marL="171450" indent="-171450" algn="just">
              <a:buFont typeface="Arial"/>
              <a:buChar char="•"/>
            </a:pPr>
            <a:r>
              <a:rPr lang="en-US" sz="1600" dirty="0" smtClean="0">
                <a:latin typeface="Candara"/>
                <a:cs typeface="Candara"/>
              </a:rPr>
              <a:t>Capacity </a:t>
            </a:r>
            <a:r>
              <a:rPr lang="en-US" sz="1600" dirty="0">
                <a:latin typeface="Candara"/>
                <a:cs typeface="Candara"/>
              </a:rPr>
              <a:t>and competence of EIA practitioners is a determining factor for success and effective implementation of EIA</a:t>
            </a:r>
            <a:r>
              <a:rPr lang="en-US" sz="1600" dirty="0" smtClean="0">
                <a:latin typeface="Candara"/>
                <a:cs typeface="Candara"/>
              </a:rPr>
              <a:t>.</a:t>
            </a:r>
          </a:p>
          <a:p>
            <a:pPr marL="171450" indent="-171450" algn="just">
              <a:buFont typeface="Arial"/>
              <a:buChar char="•"/>
            </a:pPr>
            <a:endParaRPr lang="en-US" sz="1600" dirty="0" smtClean="0">
              <a:latin typeface="Candara"/>
              <a:cs typeface="Candara"/>
            </a:endParaRPr>
          </a:p>
          <a:p>
            <a:pPr marL="171450" indent="-171450" algn="just">
              <a:buFont typeface="Arial"/>
              <a:buChar char="•"/>
            </a:pPr>
            <a:r>
              <a:rPr lang="en-US" b="1" dirty="0" smtClean="0">
                <a:latin typeface="Candara"/>
                <a:cs typeface="Candara"/>
              </a:rPr>
              <a:t>Survey: </a:t>
            </a:r>
          </a:p>
          <a:p>
            <a:pPr marL="628650" lvl="1" indent="-171450" algn="just">
              <a:buFont typeface="Arial"/>
              <a:buChar char="•"/>
            </a:pPr>
            <a:r>
              <a:rPr lang="en-US" sz="1600" dirty="0">
                <a:latin typeface="Candara"/>
                <a:cs typeface="Candara"/>
              </a:rPr>
              <a:t>M</a:t>
            </a:r>
            <a:r>
              <a:rPr lang="en-US" sz="1600" dirty="0" smtClean="0">
                <a:latin typeface="Candara"/>
                <a:cs typeface="Candara"/>
              </a:rPr>
              <a:t>ost </a:t>
            </a:r>
            <a:r>
              <a:rPr lang="en-US" sz="1600" dirty="0">
                <a:latin typeface="Candara"/>
                <a:cs typeface="Candara"/>
              </a:rPr>
              <a:t>of the EIA practitioners in Bhutan </a:t>
            </a:r>
            <a:r>
              <a:rPr lang="en-US" sz="1600" b="1" dirty="0">
                <a:latin typeface="Candara"/>
                <a:cs typeface="Candara"/>
              </a:rPr>
              <a:t>were young with limited EIA </a:t>
            </a:r>
            <a:r>
              <a:rPr lang="en-US" sz="1600" b="1" dirty="0" smtClean="0">
                <a:latin typeface="Candara"/>
                <a:cs typeface="Candara"/>
              </a:rPr>
              <a:t>experience</a:t>
            </a:r>
            <a:r>
              <a:rPr lang="en-US" sz="1600" dirty="0" smtClean="0">
                <a:latin typeface="Candara"/>
                <a:cs typeface="Candara"/>
              </a:rPr>
              <a:t>; </a:t>
            </a:r>
          </a:p>
          <a:p>
            <a:pPr marL="628650" lvl="1" indent="-171450" algn="just">
              <a:buFont typeface="Arial"/>
              <a:buChar char="•"/>
            </a:pPr>
            <a:r>
              <a:rPr lang="en-US" sz="1600" b="1" dirty="0" smtClean="0">
                <a:latin typeface="Candara"/>
                <a:cs typeface="Candara"/>
              </a:rPr>
              <a:t>Capacity </a:t>
            </a:r>
            <a:r>
              <a:rPr lang="en-US" sz="1600" b="1" dirty="0">
                <a:latin typeface="Candara"/>
                <a:cs typeface="Candara"/>
              </a:rPr>
              <a:t>of consultants </a:t>
            </a:r>
            <a:r>
              <a:rPr lang="en-US" sz="1600" dirty="0">
                <a:latin typeface="Candara"/>
                <a:cs typeface="Candara"/>
              </a:rPr>
              <a:t>to conduct </a:t>
            </a:r>
            <a:r>
              <a:rPr lang="en-US" sz="1600" dirty="0" smtClean="0">
                <a:latin typeface="Candara"/>
                <a:cs typeface="Candara"/>
              </a:rPr>
              <a:t>EIA</a:t>
            </a:r>
            <a:r>
              <a:rPr lang="en-US" sz="1600" dirty="0">
                <a:latin typeface="Candara"/>
                <a:cs typeface="Candara"/>
              </a:rPr>
              <a:t> </a:t>
            </a:r>
            <a:r>
              <a:rPr lang="en-US" sz="1600" dirty="0" smtClean="0">
                <a:latin typeface="Candara"/>
                <a:cs typeface="Candara"/>
              </a:rPr>
              <a:t>- while </a:t>
            </a:r>
            <a:r>
              <a:rPr lang="en-US" sz="1600" dirty="0">
                <a:latin typeface="Candara"/>
                <a:cs typeface="Candara"/>
              </a:rPr>
              <a:t>47% </a:t>
            </a:r>
            <a:r>
              <a:rPr lang="en-US" sz="1600" dirty="0" smtClean="0">
                <a:latin typeface="Candara"/>
                <a:cs typeface="Candara"/>
              </a:rPr>
              <a:t>agreed, </a:t>
            </a:r>
            <a:r>
              <a:rPr lang="en-US" sz="1600" dirty="0">
                <a:latin typeface="Candara"/>
                <a:cs typeface="Candara"/>
              </a:rPr>
              <a:t>almost </a:t>
            </a:r>
            <a:r>
              <a:rPr lang="en-US" sz="1600" b="1" dirty="0">
                <a:latin typeface="Candara"/>
                <a:cs typeface="Candara"/>
              </a:rPr>
              <a:t>50% </a:t>
            </a:r>
            <a:r>
              <a:rPr lang="en-US" sz="1600" b="1" dirty="0" smtClean="0">
                <a:latin typeface="Candara"/>
                <a:cs typeface="Candara"/>
              </a:rPr>
              <a:t>said no </a:t>
            </a:r>
            <a:r>
              <a:rPr lang="en-US" sz="1600" b="1" dirty="0">
                <a:latin typeface="Candara"/>
                <a:cs typeface="Candara"/>
              </a:rPr>
              <a:t>capacity</a:t>
            </a:r>
            <a:r>
              <a:rPr lang="en-US" sz="1600" dirty="0">
                <a:latin typeface="Candara"/>
                <a:cs typeface="Candara"/>
              </a:rPr>
              <a:t>. </a:t>
            </a:r>
            <a:endParaRPr lang="en-US" sz="1600" dirty="0" smtClean="0">
              <a:latin typeface="Candara"/>
              <a:cs typeface="Candara"/>
            </a:endParaRPr>
          </a:p>
          <a:p>
            <a:pPr marL="628650" lvl="1" indent="-171450" algn="just">
              <a:buFont typeface="Arial"/>
              <a:buChar char="•"/>
            </a:pPr>
            <a:r>
              <a:rPr lang="en-US" sz="1600" dirty="0" smtClean="0">
                <a:latin typeface="Candara"/>
                <a:cs typeface="Candara"/>
              </a:rPr>
              <a:t>Sufficient </a:t>
            </a:r>
            <a:r>
              <a:rPr lang="en-US" sz="1600" dirty="0">
                <a:latin typeface="Candara"/>
                <a:cs typeface="Candara"/>
              </a:rPr>
              <a:t>capacity and independence within decision-making </a:t>
            </a:r>
            <a:r>
              <a:rPr lang="en-US" sz="1600" dirty="0" smtClean="0">
                <a:latin typeface="Candara"/>
                <a:cs typeface="Candara"/>
              </a:rPr>
              <a:t>authorities - 52.94% agree, </a:t>
            </a:r>
            <a:r>
              <a:rPr lang="en-US" sz="1600" dirty="0">
                <a:latin typeface="Candara"/>
                <a:cs typeface="Candara"/>
              </a:rPr>
              <a:t>35.29% feel otherwise. </a:t>
            </a:r>
            <a:endParaRPr lang="en-US" sz="1600" dirty="0" smtClean="0">
              <a:latin typeface="Candara"/>
              <a:cs typeface="Candara"/>
            </a:endParaRPr>
          </a:p>
          <a:p>
            <a:pPr marL="628650" lvl="1" indent="-171450" algn="just">
              <a:buFont typeface="Arial"/>
              <a:buChar char="•"/>
            </a:pPr>
            <a:r>
              <a:rPr lang="en-US" sz="1600" b="1" dirty="0" smtClean="0">
                <a:latin typeface="Candara"/>
                <a:cs typeface="Candara"/>
              </a:rPr>
              <a:t>50%feel </a:t>
            </a:r>
            <a:r>
              <a:rPr lang="en-US" sz="1600" b="1" dirty="0">
                <a:latin typeface="Candara"/>
                <a:cs typeface="Candara"/>
              </a:rPr>
              <a:t>that EIA reviewers don’t have sufficient capacity </a:t>
            </a:r>
            <a:r>
              <a:rPr lang="en-US" sz="1600" dirty="0">
                <a:latin typeface="Candara"/>
                <a:cs typeface="Candara"/>
              </a:rPr>
              <a:t>to conduct their duty against 35.29% of respondents who feel there is capacity</a:t>
            </a:r>
            <a:r>
              <a:rPr lang="en-US" sz="1600" dirty="0" smtClean="0">
                <a:latin typeface="Candara"/>
                <a:cs typeface="Candara"/>
              </a:rPr>
              <a:t>.</a:t>
            </a:r>
          </a:p>
          <a:p>
            <a:pPr marL="628650" lvl="1" indent="-171450" algn="just">
              <a:buFont typeface="Arial"/>
              <a:buChar char="•"/>
            </a:pPr>
            <a:r>
              <a:rPr lang="en-US" sz="1600" dirty="0" smtClean="0">
                <a:latin typeface="Candara"/>
                <a:cs typeface="Candara"/>
              </a:rPr>
              <a:t>Limited </a:t>
            </a:r>
            <a:r>
              <a:rPr lang="en-US" sz="1600" dirty="0">
                <a:latin typeface="Candara"/>
                <a:cs typeface="Candara"/>
              </a:rPr>
              <a:t>capacity of EIA practitioners </a:t>
            </a:r>
            <a:r>
              <a:rPr lang="en-US" sz="1600" b="1" dirty="0">
                <a:latin typeface="Candara"/>
                <a:cs typeface="Candara"/>
              </a:rPr>
              <a:t>has hindered the performance</a:t>
            </a:r>
            <a:r>
              <a:rPr lang="en-US" sz="1600" dirty="0">
                <a:latin typeface="Candara"/>
                <a:cs typeface="Candara"/>
              </a:rPr>
              <a:t> and effectiveness of EIA </a:t>
            </a:r>
            <a:r>
              <a:rPr lang="en-US" sz="1600" dirty="0" smtClean="0">
                <a:latin typeface="Candara"/>
                <a:cs typeface="Candara"/>
              </a:rPr>
              <a:t>- </a:t>
            </a:r>
            <a:r>
              <a:rPr lang="en-US" sz="1600" dirty="0">
                <a:latin typeface="Candara"/>
                <a:cs typeface="Candara"/>
              </a:rPr>
              <a:t>41.18% strongly agree, 47.06% agree and 8.8% </a:t>
            </a:r>
            <a:r>
              <a:rPr lang="en-US" sz="1600" dirty="0" smtClean="0">
                <a:latin typeface="Candara"/>
                <a:cs typeface="Candara"/>
              </a:rPr>
              <a:t>disagree.</a:t>
            </a:r>
            <a:endParaRPr lang="en-US" sz="1600" dirty="0">
              <a:latin typeface="Candara"/>
              <a:cs typeface="Candara"/>
            </a:endParaRPr>
          </a:p>
          <a:p>
            <a:pPr algn="just"/>
            <a:r>
              <a:rPr lang="en-US" sz="1600" dirty="0">
                <a:latin typeface="Candara"/>
                <a:cs typeface="Candara"/>
              </a:rPr>
              <a:t> </a:t>
            </a:r>
          </a:p>
          <a:p>
            <a:pPr algn="just"/>
            <a:r>
              <a:rPr lang="en-US" sz="1600" dirty="0" smtClean="0">
                <a:latin typeface="Candara"/>
                <a:cs typeface="Candara"/>
              </a:rPr>
              <a:t>Hence</a:t>
            </a:r>
            <a:r>
              <a:rPr lang="en-US" sz="1600" dirty="0">
                <a:latin typeface="Candara"/>
                <a:cs typeface="Candara"/>
              </a:rPr>
              <a:t>, there is need to build capacity of EIA professionals in Bhutan for efficiency and effective implementation of EIA system. </a:t>
            </a:r>
          </a:p>
          <a:p>
            <a:pPr algn="just"/>
            <a:r>
              <a:rPr lang="en-US" sz="1600" dirty="0">
                <a:latin typeface="Candara"/>
                <a:cs typeface="Candara"/>
              </a:rPr>
              <a:t> </a:t>
            </a:r>
          </a:p>
          <a:p>
            <a:pPr marL="171450" indent="-171450" algn="just">
              <a:buFont typeface="Arial"/>
              <a:buChar char="•"/>
            </a:pPr>
            <a:r>
              <a:rPr lang="en-US" sz="1600" dirty="0" err="1" smtClean="0">
                <a:latin typeface="Candara"/>
                <a:cs typeface="Candara"/>
              </a:rPr>
              <a:t>Doberstein</a:t>
            </a:r>
            <a:r>
              <a:rPr lang="en-US" sz="1600" dirty="0" smtClean="0">
                <a:latin typeface="Candara"/>
                <a:cs typeface="Candara"/>
              </a:rPr>
              <a:t> </a:t>
            </a:r>
            <a:r>
              <a:rPr lang="en-US" sz="1600" dirty="0">
                <a:latin typeface="Candara"/>
                <a:cs typeface="Candara"/>
              </a:rPr>
              <a:t>(2004, p. 285) </a:t>
            </a:r>
            <a:r>
              <a:rPr lang="en-US" sz="1600" dirty="0" smtClean="0">
                <a:latin typeface="Candara"/>
                <a:cs typeface="Candara"/>
              </a:rPr>
              <a:t>argues </a:t>
            </a:r>
            <a:r>
              <a:rPr lang="en-US" sz="1600" dirty="0">
                <a:latin typeface="Candara"/>
                <a:cs typeface="Candara"/>
              </a:rPr>
              <a:t>that </a:t>
            </a:r>
            <a:r>
              <a:rPr lang="en-US" sz="1600" b="1" dirty="0">
                <a:latin typeface="Candara"/>
                <a:cs typeface="Candara"/>
              </a:rPr>
              <a:t>the lack of capacity seen in most, if not in all developing countries </a:t>
            </a:r>
            <a:r>
              <a:rPr lang="en-US" sz="1600" dirty="0">
                <a:latin typeface="Candara"/>
                <a:cs typeface="Candara"/>
              </a:rPr>
              <a:t>as EIA is newly introduced has necessitated the need for many EIA capacity building programs worldwide over the last 15 years through aid agencies. </a:t>
            </a:r>
            <a:r>
              <a:rPr lang="en-US" sz="1600" b="1" dirty="0">
                <a:latin typeface="Candara"/>
                <a:cs typeface="Candara"/>
              </a:rPr>
              <a:t>Bhutan is no exception in this regard. </a:t>
            </a:r>
          </a:p>
          <a:p>
            <a:pPr algn="just"/>
            <a:r>
              <a:rPr lang="en-US" sz="1600" dirty="0">
                <a:latin typeface="Candara"/>
                <a:cs typeface="Candara"/>
              </a:rPr>
              <a:t> </a:t>
            </a:r>
          </a:p>
        </p:txBody>
      </p:sp>
    </p:spTree>
    <p:extLst>
      <p:ext uri="{BB962C8B-B14F-4D97-AF65-F5344CB8AC3E}">
        <p14:creationId xmlns:p14="http://schemas.microsoft.com/office/powerpoint/2010/main" val="7670331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8712968" cy="5184576"/>
          </a:xfrm>
          <a:prstGeom prst="rect">
            <a:avLst/>
          </a:prstGeom>
          <a:noFill/>
          <a:ln w="9525">
            <a:noFill/>
            <a:miter lim="800000"/>
            <a:headEnd/>
            <a:tailEnd/>
          </a:ln>
        </p:spPr>
        <p:txBody>
          <a:bodyPr/>
          <a:lstStyle/>
          <a:p>
            <a:pPr marL="249600" algn="just">
              <a:lnSpc>
                <a:spcPct val="90000"/>
              </a:lnSpc>
              <a:spcBef>
                <a:spcPct val="20000"/>
              </a:spcBef>
              <a:defRPr/>
            </a:pPr>
            <a:endParaRPr lang="en-AU" sz="11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3" name="Rectangle 2"/>
          <p:cNvSpPr/>
          <p:nvPr/>
        </p:nvSpPr>
        <p:spPr>
          <a:xfrm>
            <a:off x="0" y="1312308"/>
            <a:ext cx="9144000" cy="276999"/>
          </a:xfrm>
          <a:prstGeom prst="rect">
            <a:avLst/>
          </a:prstGeom>
        </p:spPr>
        <p:txBody>
          <a:bodyPr wrap="square">
            <a:spAutoFit/>
          </a:bodyPr>
          <a:lstStyle/>
          <a:p>
            <a:pPr algn="just"/>
            <a:r>
              <a:rPr lang="en-US" sz="1200" dirty="0"/>
              <a:t> </a:t>
            </a:r>
          </a:p>
        </p:txBody>
      </p:sp>
      <p:pic>
        <p:nvPicPr>
          <p:cNvPr id="4" name="Picture 3" descr="Screen Shot 2016-10-20 at 6.28.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268760"/>
            <a:ext cx="4932288" cy="2549357"/>
          </a:xfrm>
          <a:prstGeom prst="rect">
            <a:avLst/>
          </a:prstGeom>
        </p:spPr>
      </p:pic>
      <p:pic>
        <p:nvPicPr>
          <p:cNvPr id="5" name="Picture 4" descr="Screen Shot 2016-10-20 at 6.27.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3830079"/>
            <a:ext cx="2464048" cy="2263217"/>
          </a:xfrm>
          <a:prstGeom prst="rect">
            <a:avLst/>
          </a:prstGeom>
        </p:spPr>
      </p:pic>
    </p:spTree>
    <p:extLst>
      <p:ext uri="{BB962C8B-B14F-4D97-AF65-F5344CB8AC3E}">
        <p14:creationId xmlns:p14="http://schemas.microsoft.com/office/powerpoint/2010/main" val="25801548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107504" y="1196752"/>
            <a:ext cx="8928992" cy="5328592"/>
          </a:xfrm>
          <a:prstGeom prst="rect">
            <a:avLst/>
          </a:prstGeom>
          <a:noFill/>
          <a:ln w="9525">
            <a:noFill/>
            <a:miter lim="800000"/>
            <a:headEnd/>
            <a:tailEnd/>
          </a:ln>
        </p:spPr>
        <p:txBody>
          <a:bodyPr/>
          <a:lstStyle/>
          <a:p>
            <a:pPr marL="171450" indent="-171450" algn="just">
              <a:buFont typeface="Arial" panose="020B0604020202020204" pitchFamily="34" charset="0"/>
              <a:buChar char="•"/>
            </a:pPr>
            <a:r>
              <a:rPr lang="en-US" dirty="0" smtClean="0">
                <a:latin typeface="Candara"/>
                <a:cs typeface="Candara"/>
              </a:rPr>
              <a:t>The </a:t>
            </a:r>
            <a:r>
              <a:rPr lang="en-US" b="1" dirty="0">
                <a:latin typeface="Candara"/>
                <a:cs typeface="Candara"/>
              </a:rPr>
              <a:t>objective</a:t>
            </a:r>
            <a:r>
              <a:rPr lang="en-US" dirty="0">
                <a:latin typeface="Candara"/>
                <a:cs typeface="Candara"/>
              </a:rPr>
              <a:t> of this research </a:t>
            </a:r>
            <a:r>
              <a:rPr lang="en-US" dirty="0" smtClean="0">
                <a:latin typeface="Candara"/>
                <a:cs typeface="Candara"/>
              </a:rPr>
              <a:t>was to </a:t>
            </a:r>
            <a:r>
              <a:rPr lang="en-US" dirty="0">
                <a:latin typeface="Candara"/>
                <a:cs typeface="Candara"/>
              </a:rPr>
              <a:t>make </a:t>
            </a:r>
            <a:r>
              <a:rPr lang="en-US" dirty="0" smtClean="0">
                <a:latin typeface="Candara"/>
                <a:cs typeface="Candara"/>
              </a:rPr>
              <a:t>a comparative </a:t>
            </a:r>
            <a:r>
              <a:rPr lang="en-US" dirty="0">
                <a:latin typeface="Candara"/>
                <a:cs typeface="Candara"/>
              </a:rPr>
              <a:t>assessment of </a:t>
            </a:r>
            <a:r>
              <a:rPr lang="en-US" dirty="0" smtClean="0">
                <a:latin typeface="Candara"/>
                <a:cs typeface="Candara"/>
              </a:rPr>
              <a:t>the EIA </a:t>
            </a:r>
            <a:r>
              <a:rPr lang="en-US" dirty="0">
                <a:latin typeface="Candara"/>
                <a:cs typeface="Candara"/>
              </a:rPr>
              <a:t>system in Bhutan and to understand its </a:t>
            </a:r>
            <a:r>
              <a:rPr lang="en-US" dirty="0" smtClean="0">
                <a:latin typeface="Candara"/>
                <a:cs typeface="Candara"/>
              </a:rPr>
              <a:t>effectiveness, </a:t>
            </a:r>
            <a:r>
              <a:rPr lang="en-US" dirty="0">
                <a:latin typeface="Candara"/>
                <a:cs typeface="Candara"/>
              </a:rPr>
              <a:t>and how it harmonized with other international best </a:t>
            </a:r>
            <a:r>
              <a:rPr lang="en-US" dirty="0" smtClean="0">
                <a:latin typeface="Candara"/>
                <a:cs typeface="Candara"/>
              </a:rPr>
              <a:t>practices</a:t>
            </a:r>
          </a:p>
          <a:p>
            <a:pPr marL="171450" indent="-171450" algn="just">
              <a:buFont typeface="Arial" panose="020B0604020202020204" pitchFamily="34" charset="0"/>
              <a:buChar char="•"/>
            </a:pPr>
            <a:endParaRPr lang="en-US" dirty="0" smtClean="0">
              <a:latin typeface="Candara"/>
              <a:cs typeface="Candara"/>
            </a:endParaRPr>
          </a:p>
          <a:p>
            <a:pPr marL="628650" lvl="1" indent="-171450" algn="just">
              <a:buFont typeface="Arial" panose="020B0604020202020204" pitchFamily="34" charset="0"/>
              <a:buChar char="•"/>
            </a:pPr>
            <a:r>
              <a:rPr lang="en-US" dirty="0" smtClean="0">
                <a:latin typeface="Candara"/>
                <a:cs typeface="Candara"/>
              </a:rPr>
              <a:t>The </a:t>
            </a:r>
            <a:r>
              <a:rPr lang="en-US" dirty="0">
                <a:latin typeface="Candara"/>
                <a:cs typeface="Candara"/>
              </a:rPr>
              <a:t>study has attempted to </a:t>
            </a:r>
            <a:r>
              <a:rPr lang="en-US" b="1" dirty="0">
                <a:latin typeface="Candara"/>
                <a:cs typeface="Candara"/>
              </a:rPr>
              <a:t>investigate and analyze </a:t>
            </a:r>
            <a:r>
              <a:rPr lang="en-US" dirty="0">
                <a:latin typeface="Candara"/>
                <a:cs typeface="Candara"/>
              </a:rPr>
              <a:t>EIA system of Bhutan by reviewing the system currently in </a:t>
            </a:r>
            <a:r>
              <a:rPr lang="en-US" dirty="0" smtClean="0">
                <a:latin typeface="Candara"/>
                <a:cs typeface="Candara"/>
              </a:rPr>
              <a:t>place</a:t>
            </a:r>
            <a:r>
              <a:rPr lang="en-US" dirty="0">
                <a:latin typeface="Candara"/>
                <a:cs typeface="Candara"/>
              </a:rPr>
              <a:t> </a:t>
            </a:r>
            <a:r>
              <a:rPr lang="en-US" dirty="0" smtClean="0">
                <a:latin typeface="Candara"/>
                <a:cs typeface="Candara"/>
              </a:rPr>
              <a:t>and by </a:t>
            </a:r>
            <a:r>
              <a:rPr lang="en-US" b="1" dirty="0" smtClean="0">
                <a:latin typeface="Candara"/>
                <a:cs typeface="Candara"/>
              </a:rPr>
              <a:t>collecting practitioner’ views</a:t>
            </a:r>
            <a:r>
              <a:rPr lang="en-US" dirty="0" smtClean="0">
                <a:latin typeface="Candara"/>
                <a:cs typeface="Candara"/>
              </a:rPr>
              <a:t>.</a:t>
            </a:r>
            <a:endParaRPr lang="en-US" dirty="0">
              <a:latin typeface="Candara"/>
              <a:cs typeface="Candara"/>
            </a:endParaRPr>
          </a:p>
          <a:p>
            <a:pPr algn="just"/>
            <a:r>
              <a:rPr lang="en-US" dirty="0">
                <a:latin typeface="Candara"/>
                <a:cs typeface="Candara"/>
              </a:rPr>
              <a:t> </a:t>
            </a:r>
          </a:p>
          <a:p>
            <a:pPr marL="628650" lvl="1" indent="-171450" algn="just">
              <a:buFont typeface="Arial" panose="020B0604020202020204" pitchFamily="34" charset="0"/>
              <a:buChar char="•"/>
            </a:pPr>
            <a:r>
              <a:rPr lang="en-US" dirty="0" smtClean="0">
                <a:latin typeface="Candara"/>
                <a:cs typeface="Candara"/>
              </a:rPr>
              <a:t>EIA </a:t>
            </a:r>
            <a:r>
              <a:rPr lang="en-US" dirty="0">
                <a:latin typeface="Candara"/>
                <a:cs typeface="Candara"/>
              </a:rPr>
              <a:t>practitioners in Bhutan are composed of </a:t>
            </a:r>
            <a:r>
              <a:rPr lang="en-US" b="1" dirty="0">
                <a:latin typeface="Candara"/>
                <a:cs typeface="Candara"/>
              </a:rPr>
              <a:t>young pool of professionals </a:t>
            </a:r>
            <a:r>
              <a:rPr lang="en-US" dirty="0">
                <a:latin typeface="Candara"/>
                <a:cs typeface="Candara"/>
              </a:rPr>
              <a:t>with only </a:t>
            </a:r>
            <a:r>
              <a:rPr lang="en-US" b="1" dirty="0">
                <a:latin typeface="Candara"/>
                <a:cs typeface="Candara"/>
              </a:rPr>
              <a:t>few EIA </a:t>
            </a:r>
            <a:r>
              <a:rPr lang="en-US" b="1" dirty="0" smtClean="0">
                <a:latin typeface="Candara"/>
                <a:cs typeface="Candara"/>
              </a:rPr>
              <a:t>experience</a:t>
            </a:r>
            <a:r>
              <a:rPr lang="en-US" dirty="0" smtClean="0">
                <a:latin typeface="Candara"/>
                <a:cs typeface="Candara"/>
              </a:rPr>
              <a:t>. </a:t>
            </a:r>
          </a:p>
          <a:p>
            <a:pPr marL="628650" lvl="1" indent="-171450" algn="just">
              <a:buFont typeface="Arial" panose="020B0604020202020204" pitchFamily="34" charset="0"/>
              <a:buChar char="•"/>
            </a:pPr>
            <a:endParaRPr lang="en-US" dirty="0" smtClean="0">
              <a:latin typeface="Candara"/>
              <a:cs typeface="Candara"/>
            </a:endParaRPr>
          </a:p>
          <a:p>
            <a:pPr marL="628650" lvl="1" indent="-171450" algn="just">
              <a:buFont typeface="Arial" panose="020B0604020202020204" pitchFamily="34" charset="0"/>
              <a:buChar char="•"/>
            </a:pPr>
            <a:r>
              <a:rPr lang="en-US" dirty="0" smtClean="0">
                <a:latin typeface="Candara"/>
                <a:cs typeface="Candara"/>
              </a:rPr>
              <a:t>Majority </a:t>
            </a:r>
            <a:r>
              <a:rPr lang="en-US" dirty="0">
                <a:latin typeface="Candara"/>
                <a:cs typeface="Candara"/>
              </a:rPr>
              <a:t>of the </a:t>
            </a:r>
            <a:r>
              <a:rPr lang="en-US" b="1" dirty="0">
                <a:latin typeface="Candara"/>
                <a:cs typeface="Candara"/>
              </a:rPr>
              <a:t>practitioners </a:t>
            </a:r>
            <a:r>
              <a:rPr lang="en-US" b="1" dirty="0" smtClean="0">
                <a:latin typeface="Candara"/>
                <a:cs typeface="Candara"/>
              </a:rPr>
              <a:t>are regulators and </a:t>
            </a:r>
            <a:r>
              <a:rPr lang="en-US" b="1" dirty="0">
                <a:latin typeface="Candara"/>
                <a:cs typeface="Candara"/>
              </a:rPr>
              <a:t>project </a:t>
            </a:r>
            <a:r>
              <a:rPr lang="en-US" b="1" dirty="0" smtClean="0">
                <a:latin typeface="Candara"/>
                <a:cs typeface="Candara"/>
              </a:rPr>
              <a:t>developers </a:t>
            </a:r>
            <a:r>
              <a:rPr lang="en-US" dirty="0" smtClean="0">
                <a:latin typeface="Candara"/>
                <a:cs typeface="Candara"/>
              </a:rPr>
              <a:t>&amp; only few </a:t>
            </a:r>
            <a:r>
              <a:rPr lang="en-US" dirty="0">
                <a:latin typeface="Candara"/>
                <a:cs typeface="Candara"/>
              </a:rPr>
              <a:t>consultants. </a:t>
            </a:r>
            <a:endParaRPr lang="en-US" dirty="0" smtClean="0">
              <a:latin typeface="Candara"/>
              <a:cs typeface="Candara"/>
            </a:endParaRPr>
          </a:p>
          <a:p>
            <a:pPr algn="just"/>
            <a:r>
              <a:rPr lang="en-US" dirty="0">
                <a:latin typeface="Candara"/>
                <a:cs typeface="Candara"/>
              </a:rPr>
              <a:t> </a:t>
            </a:r>
          </a:p>
          <a:p>
            <a:pPr marL="628650" lvl="1" indent="-171450" algn="just">
              <a:buFont typeface="Arial" panose="020B0604020202020204" pitchFamily="34" charset="0"/>
              <a:buChar char="•"/>
            </a:pPr>
            <a:r>
              <a:rPr lang="en-US" dirty="0" smtClean="0">
                <a:latin typeface="Candara"/>
                <a:cs typeface="Candara"/>
              </a:rPr>
              <a:t>Bhutan </a:t>
            </a:r>
            <a:r>
              <a:rPr lang="en-US" b="1" dirty="0">
                <a:latin typeface="Candara"/>
                <a:cs typeface="Candara"/>
              </a:rPr>
              <a:t>has sound legal provisions </a:t>
            </a:r>
            <a:r>
              <a:rPr lang="en-US" dirty="0">
                <a:latin typeface="Candara"/>
                <a:cs typeface="Candara"/>
              </a:rPr>
              <a:t>with explicit guidance on </a:t>
            </a:r>
            <a:r>
              <a:rPr lang="en-US" dirty="0" smtClean="0">
                <a:latin typeface="Candara"/>
                <a:cs typeface="Candara"/>
              </a:rPr>
              <a:t>EIA, comparable </a:t>
            </a:r>
            <a:r>
              <a:rPr lang="en-US" dirty="0">
                <a:latin typeface="Candara"/>
                <a:cs typeface="Candara"/>
              </a:rPr>
              <a:t>to any best </a:t>
            </a:r>
            <a:r>
              <a:rPr lang="en-US" dirty="0" smtClean="0">
                <a:latin typeface="Candara"/>
                <a:cs typeface="Candara"/>
              </a:rPr>
              <a:t>practice internationally. </a:t>
            </a:r>
          </a:p>
          <a:p>
            <a:pPr algn="just"/>
            <a:r>
              <a:rPr lang="en-US" dirty="0">
                <a:latin typeface="Candara"/>
                <a:cs typeface="Candara"/>
              </a:rPr>
              <a:t> </a:t>
            </a:r>
          </a:p>
          <a:p>
            <a:pPr marL="628650" lvl="1" indent="-171450" algn="just">
              <a:buFont typeface="Arial" panose="020B0604020202020204" pitchFamily="34" charset="0"/>
              <a:buChar char="•"/>
            </a:pPr>
            <a:r>
              <a:rPr lang="en-US" dirty="0">
                <a:latin typeface="Candara"/>
                <a:cs typeface="Candara"/>
              </a:rPr>
              <a:t>There was mixed opinion from respondents on the performance of </a:t>
            </a:r>
            <a:r>
              <a:rPr lang="en-US" b="1" dirty="0">
                <a:latin typeface="Candara"/>
                <a:cs typeface="Candara"/>
              </a:rPr>
              <a:t>screening </a:t>
            </a:r>
            <a:r>
              <a:rPr lang="en-US" b="1" dirty="0" smtClean="0">
                <a:latin typeface="Candara"/>
                <a:cs typeface="Candara"/>
              </a:rPr>
              <a:t>process</a:t>
            </a:r>
            <a:r>
              <a:rPr lang="en-US" b="1" dirty="0">
                <a:latin typeface="Candara"/>
                <a:cs typeface="Candara"/>
              </a:rPr>
              <a:t> </a:t>
            </a:r>
            <a:r>
              <a:rPr lang="en-US" dirty="0" smtClean="0">
                <a:latin typeface="Candara"/>
                <a:cs typeface="Candara"/>
              </a:rPr>
              <a:t>while </a:t>
            </a:r>
            <a:r>
              <a:rPr lang="en-US" b="1" dirty="0" smtClean="0">
                <a:latin typeface="Candara"/>
                <a:cs typeface="Candara"/>
              </a:rPr>
              <a:t>scoping</a:t>
            </a:r>
            <a:r>
              <a:rPr lang="en-US" dirty="0" smtClean="0">
                <a:latin typeface="Candara"/>
                <a:cs typeface="Candara"/>
              </a:rPr>
              <a:t> was </a:t>
            </a:r>
            <a:r>
              <a:rPr lang="en-US" dirty="0">
                <a:latin typeface="Candara"/>
                <a:cs typeface="Candara"/>
              </a:rPr>
              <a:t>found adequately </a:t>
            </a:r>
            <a:r>
              <a:rPr lang="en-US" dirty="0" smtClean="0">
                <a:latin typeface="Candara"/>
                <a:cs typeface="Candara"/>
              </a:rPr>
              <a:t>done.</a:t>
            </a:r>
          </a:p>
          <a:p>
            <a:pPr algn="just"/>
            <a:endParaRPr lang="en-US" dirty="0" smtClean="0">
              <a:latin typeface="Candara"/>
              <a:cs typeface="Candara"/>
            </a:endParaRPr>
          </a:p>
          <a:p>
            <a:pPr marL="628650" lvl="1" indent="-171450" algn="just">
              <a:buFont typeface="Arial" panose="020B0604020202020204" pitchFamily="34" charset="0"/>
              <a:buChar char="•"/>
            </a:pPr>
            <a:r>
              <a:rPr lang="en-US" dirty="0">
                <a:latin typeface="Candara"/>
                <a:cs typeface="Candara"/>
              </a:rPr>
              <a:t> EIA documentation in Bhutan </a:t>
            </a:r>
            <a:r>
              <a:rPr lang="en-US" b="1" dirty="0">
                <a:latin typeface="Candara"/>
                <a:cs typeface="Candara"/>
              </a:rPr>
              <a:t>was similar to other practices </a:t>
            </a:r>
            <a:r>
              <a:rPr lang="en-US" dirty="0">
                <a:latin typeface="Candara"/>
                <a:cs typeface="Candara"/>
              </a:rPr>
              <a:t>(UK, US, Canada, etc</a:t>
            </a:r>
            <a:r>
              <a:rPr lang="en-US" dirty="0" smtClean="0">
                <a:latin typeface="Candara"/>
                <a:cs typeface="Candara"/>
              </a:rPr>
              <a:t>);</a:t>
            </a:r>
          </a:p>
          <a:p>
            <a:pPr marL="171450" indent="-171450" algn="just">
              <a:buFont typeface="Arial" panose="020B0604020202020204" pitchFamily="34" charset="0"/>
              <a:buChar char="•"/>
            </a:pPr>
            <a:endParaRPr lang="en-US" dirty="0">
              <a:latin typeface="Candara"/>
              <a:cs typeface="Candara"/>
            </a:endParaRPr>
          </a:p>
          <a:p>
            <a:pPr marL="171450" indent="-171450" algn="just">
              <a:buFont typeface="Arial" panose="020B0604020202020204" pitchFamily="34" charset="0"/>
              <a:buChar char="•"/>
            </a:pPr>
            <a:endParaRPr lang="en-US" dirty="0">
              <a:latin typeface="Candara"/>
              <a:cs typeface="Candara"/>
            </a:endParaRPr>
          </a:p>
          <a:p>
            <a:pPr marL="421050" indent="-171450" algn="just">
              <a:lnSpc>
                <a:spcPct val="90000"/>
              </a:lnSpc>
              <a:spcBef>
                <a:spcPct val="20000"/>
              </a:spcBef>
              <a:buFont typeface="Arial" panose="020B0604020202020204" pitchFamily="34" charset="0"/>
              <a:buChar char="•"/>
              <a:defRPr/>
            </a:pPr>
            <a:endParaRPr lang="en-AU" b="1" dirty="0">
              <a:latin typeface="Candara"/>
              <a:cs typeface="Candara"/>
            </a:endParaRPr>
          </a:p>
          <a:p>
            <a:pPr marL="421050" indent="-171450" algn="just">
              <a:lnSpc>
                <a:spcPct val="90000"/>
              </a:lnSpc>
              <a:spcBef>
                <a:spcPct val="20000"/>
              </a:spcBef>
              <a:buFont typeface="Arial" panose="020B0604020202020204" pitchFamily="34" charset="0"/>
              <a:buChar char="•"/>
              <a:defRPr/>
            </a:pPr>
            <a:endParaRPr lang="en-AU"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Conclusions </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Tree>
    <p:extLst>
      <p:ext uri="{BB962C8B-B14F-4D97-AF65-F5344CB8AC3E}">
        <p14:creationId xmlns:p14="http://schemas.microsoft.com/office/powerpoint/2010/main" val="4107322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268760"/>
            <a:ext cx="8712968" cy="5328592"/>
          </a:xfrm>
          <a:prstGeom prst="rect">
            <a:avLst/>
          </a:prstGeom>
          <a:noFill/>
          <a:ln w="9525">
            <a:noFill/>
            <a:miter lim="800000"/>
            <a:headEnd/>
            <a:tailEnd/>
          </a:ln>
        </p:spPr>
        <p:txBody>
          <a:bodyPr/>
          <a:lstStyle/>
          <a:p>
            <a:pPr marL="285750" indent="-285750" algn="just">
              <a:lnSpc>
                <a:spcPct val="120000"/>
              </a:lnSpc>
              <a:buFont typeface="Arial"/>
              <a:buChar char="•"/>
            </a:pPr>
            <a:r>
              <a:rPr lang="en-US" sz="2000" dirty="0" smtClean="0">
                <a:latin typeface="Candara"/>
                <a:cs typeface="Candara"/>
              </a:rPr>
              <a:t>Areas </a:t>
            </a:r>
            <a:r>
              <a:rPr lang="en-US" sz="2000" b="1" dirty="0" smtClean="0">
                <a:latin typeface="Candara"/>
                <a:cs typeface="Candara"/>
              </a:rPr>
              <a:t>requiring improvements</a:t>
            </a:r>
            <a:r>
              <a:rPr lang="en-US" sz="2000" dirty="0" smtClean="0">
                <a:latin typeface="Candara"/>
                <a:cs typeface="Candara"/>
              </a:rPr>
              <a:t>:</a:t>
            </a:r>
          </a:p>
          <a:p>
            <a:pPr marL="742950" lvl="1" indent="-285750" algn="just">
              <a:lnSpc>
                <a:spcPct val="120000"/>
              </a:lnSpc>
              <a:buFont typeface="Arial"/>
              <a:buChar char="•"/>
            </a:pPr>
            <a:r>
              <a:rPr lang="en-US" dirty="0" smtClean="0">
                <a:latin typeface="Candara"/>
                <a:cs typeface="Candara"/>
              </a:rPr>
              <a:t>The </a:t>
            </a:r>
            <a:r>
              <a:rPr lang="en-US" b="1" dirty="0">
                <a:latin typeface="Candara"/>
                <a:cs typeface="Candara"/>
              </a:rPr>
              <a:t>quality</a:t>
            </a:r>
            <a:r>
              <a:rPr lang="en-US" dirty="0">
                <a:latin typeface="Candara"/>
                <a:cs typeface="Candara"/>
              </a:rPr>
              <a:t> of EIA </a:t>
            </a:r>
            <a:r>
              <a:rPr lang="en-US" dirty="0" smtClean="0">
                <a:latin typeface="Candara"/>
                <a:cs typeface="Candara"/>
              </a:rPr>
              <a:t>report;</a:t>
            </a:r>
          </a:p>
          <a:p>
            <a:pPr marL="742950" lvl="1" indent="-285750" algn="just">
              <a:lnSpc>
                <a:spcPct val="120000"/>
              </a:lnSpc>
              <a:buFont typeface="Arial"/>
              <a:buChar char="•"/>
            </a:pPr>
            <a:r>
              <a:rPr lang="en-US" dirty="0">
                <a:latin typeface="Candara"/>
                <a:cs typeface="Candara"/>
              </a:rPr>
              <a:t>I</a:t>
            </a:r>
            <a:r>
              <a:rPr lang="en-US" dirty="0" smtClean="0">
                <a:latin typeface="Candara"/>
                <a:cs typeface="Candara"/>
              </a:rPr>
              <a:t>mpact assessment;</a:t>
            </a:r>
          </a:p>
          <a:p>
            <a:pPr marL="742950" lvl="1" indent="-285750" algn="just">
              <a:lnSpc>
                <a:spcPct val="120000"/>
              </a:lnSpc>
              <a:buFont typeface="Arial"/>
              <a:buChar char="•"/>
            </a:pPr>
            <a:r>
              <a:rPr lang="en-US" b="1" dirty="0" smtClean="0">
                <a:latin typeface="Candara"/>
                <a:cs typeface="Candara"/>
              </a:rPr>
              <a:t>Monitoring</a:t>
            </a:r>
            <a:r>
              <a:rPr lang="en-US" dirty="0" smtClean="0">
                <a:latin typeface="Candara"/>
                <a:cs typeface="Candara"/>
              </a:rPr>
              <a:t> </a:t>
            </a:r>
            <a:r>
              <a:rPr lang="en-US" dirty="0">
                <a:latin typeface="Candara"/>
                <a:cs typeface="Candara"/>
              </a:rPr>
              <a:t>of impacts and </a:t>
            </a:r>
            <a:r>
              <a:rPr lang="en-US" b="1" dirty="0" smtClean="0">
                <a:latin typeface="Candara"/>
                <a:cs typeface="Candara"/>
              </a:rPr>
              <a:t>compliance</a:t>
            </a:r>
            <a:r>
              <a:rPr lang="en-US" dirty="0" smtClean="0">
                <a:latin typeface="Candara"/>
                <a:cs typeface="Candara"/>
              </a:rPr>
              <a:t> -  </a:t>
            </a:r>
            <a:r>
              <a:rPr lang="en-US" dirty="0">
                <a:latin typeface="Candara"/>
                <a:cs typeface="Candara"/>
              </a:rPr>
              <a:t>was weakest aspect of EIA performance in </a:t>
            </a:r>
            <a:r>
              <a:rPr lang="en-US" dirty="0" smtClean="0">
                <a:latin typeface="Candara"/>
                <a:cs typeface="Candara"/>
              </a:rPr>
              <a:t>Bhutan;</a:t>
            </a:r>
          </a:p>
          <a:p>
            <a:pPr marL="742950" lvl="1" indent="-285750" algn="just">
              <a:lnSpc>
                <a:spcPct val="120000"/>
              </a:lnSpc>
              <a:buFont typeface="Arial"/>
              <a:buChar char="•"/>
            </a:pPr>
            <a:r>
              <a:rPr lang="en-US" b="1" dirty="0" smtClean="0">
                <a:latin typeface="Candara"/>
                <a:cs typeface="Candara"/>
              </a:rPr>
              <a:t>Auditing</a:t>
            </a:r>
            <a:r>
              <a:rPr lang="en-US" dirty="0" smtClean="0">
                <a:latin typeface="Candara"/>
                <a:cs typeface="Candara"/>
              </a:rPr>
              <a:t> </a:t>
            </a:r>
            <a:r>
              <a:rPr lang="en-US" dirty="0">
                <a:latin typeface="Candara"/>
                <a:cs typeface="Candara"/>
              </a:rPr>
              <a:t>of predicted </a:t>
            </a:r>
            <a:r>
              <a:rPr lang="en-US" dirty="0" smtClean="0">
                <a:latin typeface="Candara"/>
                <a:cs typeface="Candara"/>
              </a:rPr>
              <a:t>impact </a:t>
            </a:r>
            <a:r>
              <a:rPr lang="mr-IN" dirty="0" smtClean="0">
                <a:latin typeface="Candara"/>
                <a:cs typeface="Candara"/>
              </a:rPr>
              <a:t>–</a:t>
            </a:r>
            <a:r>
              <a:rPr lang="en-US" dirty="0" smtClean="0">
                <a:latin typeface="Candara"/>
                <a:cs typeface="Candara"/>
              </a:rPr>
              <a:t> almost not done!</a:t>
            </a:r>
          </a:p>
          <a:p>
            <a:pPr marL="742950" lvl="1" indent="-285750" algn="just">
              <a:buFont typeface="Arial"/>
              <a:buChar char="•"/>
            </a:pPr>
            <a:endParaRPr lang="en-US" sz="2000" dirty="0" smtClean="0">
              <a:latin typeface="Candara"/>
              <a:cs typeface="Candara"/>
            </a:endParaRPr>
          </a:p>
          <a:p>
            <a:pPr marL="171450" indent="-171450" algn="just">
              <a:buFont typeface="Arial" panose="020B0604020202020204" pitchFamily="34" charset="0"/>
              <a:buChar char="•"/>
            </a:pPr>
            <a:r>
              <a:rPr lang="en-US" sz="2000" dirty="0" smtClean="0">
                <a:latin typeface="Candara"/>
                <a:cs typeface="Candara"/>
              </a:rPr>
              <a:t>Consultation </a:t>
            </a:r>
            <a:r>
              <a:rPr lang="en-US" sz="2000" dirty="0">
                <a:latin typeface="Candara"/>
                <a:cs typeface="Candara"/>
              </a:rPr>
              <a:t>and participation is </a:t>
            </a:r>
            <a:r>
              <a:rPr lang="en-US" sz="2000" b="1" dirty="0">
                <a:latin typeface="Candara"/>
                <a:cs typeface="Candara"/>
              </a:rPr>
              <a:t>well integrated </a:t>
            </a:r>
            <a:r>
              <a:rPr lang="en-US" sz="2000" dirty="0">
                <a:latin typeface="Candara"/>
                <a:cs typeface="Candara"/>
              </a:rPr>
              <a:t>into the EIA </a:t>
            </a:r>
            <a:r>
              <a:rPr lang="en-US" sz="2000" dirty="0" smtClean="0">
                <a:latin typeface="Candara"/>
                <a:cs typeface="Candara"/>
              </a:rPr>
              <a:t>system.</a:t>
            </a:r>
          </a:p>
          <a:p>
            <a:pPr marL="171450" indent="-171450" algn="just">
              <a:buFont typeface="Arial" panose="020B0604020202020204" pitchFamily="34" charset="0"/>
              <a:buChar char="•"/>
            </a:pPr>
            <a:endParaRPr lang="en-US" sz="2000" dirty="0" smtClean="0">
              <a:latin typeface="Candara"/>
              <a:cs typeface="Candara"/>
            </a:endParaRPr>
          </a:p>
          <a:p>
            <a:pPr marL="171450" indent="-171450" algn="just">
              <a:buFont typeface="Arial" panose="020B0604020202020204" pitchFamily="34" charset="0"/>
              <a:buChar char="•"/>
            </a:pPr>
            <a:r>
              <a:rPr lang="en-US" sz="2000" dirty="0">
                <a:latin typeface="Candara"/>
                <a:cs typeface="Candara"/>
              </a:rPr>
              <a:t>EIA in Bhutan </a:t>
            </a:r>
            <a:r>
              <a:rPr lang="en-US" sz="2000" b="1" dirty="0">
                <a:latin typeface="Candara"/>
                <a:cs typeface="Candara"/>
              </a:rPr>
              <a:t>led to informed decision-</a:t>
            </a:r>
            <a:r>
              <a:rPr lang="en-US" sz="2000" b="1" dirty="0" smtClean="0">
                <a:latin typeface="Candara"/>
                <a:cs typeface="Candara"/>
              </a:rPr>
              <a:t>making</a:t>
            </a:r>
            <a:r>
              <a:rPr lang="en-US" sz="2000" dirty="0" smtClean="0">
                <a:latin typeface="Candara"/>
                <a:cs typeface="Candara"/>
              </a:rPr>
              <a:t>.</a:t>
            </a:r>
          </a:p>
          <a:p>
            <a:pPr marL="171450" indent="-171450" algn="just">
              <a:buFont typeface="Arial" panose="020B0604020202020204" pitchFamily="34" charset="0"/>
              <a:buChar char="•"/>
            </a:pPr>
            <a:endParaRPr lang="en-US" sz="2000" dirty="0" smtClean="0">
              <a:latin typeface="Candara"/>
              <a:cs typeface="Candara"/>
            </a:endParaRPr>
          </a:p>
          <a:p>
            <a:pPr marL="171450" indent="-171450" algn="just">
              <a:buFont typeface="Arial" panose="020B0604020202020204" pitchFamily="34" charset="0"/>
              <a:buChar char="•"/>
            </a:pPr>
            <a:r>
              <a:rPr lang="en-US" sz="2000" dirty="0">
                <a:latin typeface="Candara"/>
                <a:cs typeface="Candara"/>
              </a:rPr>
              <a:t>C</a:t>
            </a:r>
            <a:r>
              <a:rPr lang="en-US" sz="2000" dirty="0" smtClean="0">
                <a:latin typeface="Candara"/>
                <a:cs typeface="Candara"/>
              </a:rPr>
              <a:t>onsultants, regulators and practitioners have </a:t>
            </a:r>
            <a:r>
              <a:rPr lang="en-US" sz="2000" b="1" dirty="0" smtClean="0">
                <a:latin typeface="Candara"/>
                <a:cs typeface="Candara"/>
              </a:rPr>
              <a:t>no adequate capacity </a:t>
            </a:r>
            <a:r>
              <a:rPr lang="en-US" sz="2000" dirty="0" smtClean="0">
                <a:latin typeface="Candara"/>
                <a:cs typeface="Candara"/>
              </a:rPr>
              <a:t>currently.</a:t>
            </a:r>
          </a:p>
          <a:p>
            <a:pPr marL="421050" indent="-171450" algn="just">
              <a:lnSpc>
                <a:spcPct val="90000"/>
              </a:lnSpc>
              <a:spcBef>
                <a:spcPct val="20000"/>
              </a:spcBef>
              <a:buFont typeface="Arial" panose="020B0604020202020204" pitchFamily="34" charset="0"/>
              <a:buChar char="•"/>
              <a:defRPr/>
            </a:pPr>
            <a:endParaRPr lang="en-AU" sz="1600" b="1" dirty="0">
              <a:latin typeface="Candara"/>
              <a:cs typeface="Candara"/>
            </a:endParaRPr>
          </a:p>
          <a:p>
            <a:pPr marL="421050" indent="-171450" algn="just">
              <a:lnSpc>
                <a:spcPct val="90000"/>
              </a:lnSpc>
              <a:spcBef>
                <a:spcPct val="20000"/>
              </a:spcBef>
              <a:buFont typeface="Arial" panose="020B0604020202020204" pitchFamily="34" charset="0"/>
              <a:buChar char="•"/>
              <a:defRPr/>
            </a:pPr>
            <a:endParaRPr lang="en-AU" sz="16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Conclusions </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Tree>
    <p:extLst>
      <p:ext uri="{BB962C8B-B14F-4D97-AF65-F5344CB8AC3E}">
        <p14:creationId xmlns:p14="http://schemas.microsoft.com/office/powerpoint/2010/main" val="24038663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980728"/>
            <a:ext cx="8712968" cy="5877272"/>
          </a:xfrm>
          <a:prstGeom prst="rect">
            <a:avLst/>
          </a:prstGeom>
          <a:noFill/>
          <a:ln w="9525">
            <a:noFill/>
            <a:miter lim="800000"/>
            <a:headEnd/>
            <a:tailEnd/>
          </a:ln>
        </p:spPr>
        <p:txBody>
          <a:bodyPr/>
          <a:lstStyle/>
          <a:p>
            <a:pPr algn="just"/>
            <a:r>
              <a:rPr lang="en-US" sz="1200" dirty="0">
                <a:latin typeface="Candara"/>
                <a:cs typeface="Candara"/>
              </a:rPr>
              <a:t> </a:t>
            </a:r>
          </a:p>
          <a:p>
            <a:pPr marL="171450" indent="-171450" algn="just">
              <a:buFont typeface="Arial" panose="020B0604020202020204" pitchFamily="34" charset="0"/>
              <a:buChar char="•"/>
            </a:pPr>
            <a:r>
              <a:rPr lang="en-US" sz="2000" dirty="0">
                <a:latin typeface="Candara"/>
                <a:cs typeface="Candara"/>
              </a:rPr>
              <a:t>This study was the </a:t>
            </a:r>
            <a:r>
              <a:rPr lang="en-US" sz="2000" b="1" dirty="0">
                <a:latin typeface="Candara"/>
                <a:cs typeface="Candara"/>
              </a:rPr>
              <a:t>first step </a:t>
            </a:r>
            <a:r>
              <a:rPr lang="en-US" sz="2000" dirty="0">
                <a:latin typeface="Candara"/>
                <a:cs typeface="Candara"/>
              </a:rPr>
              <a:t>in an attempt to understand the performance of EIA system in Bhutan. </a:t>
            </a:r>
          </a:p>
          <a:p>
            <a:pPr marL="171450" indent="-171450" algn="just">
              <a:buFont typeface="Arial" panose="020B0604020202020204" pitchFamily="34" charset="0"/>
              <a:buChar char="•"/>
            </a:pPr>
            <a:r>
              <a:rPr lang="en-US" sz="2000" dirty="0" smtClean="0">
                <a:latin typeface="Candara"/>
                <a:cs typeface="Candara"/>
              </a:rPr>
              <a:t>The </a:t>
            </a:r>
            <a:r>
              <a:rPr lang="en-US" sz="2000" dirty="0">
                <a:latin typeface="Candara"/>
                <a:cs typeface="Candara"/>
              </a:rPr>
              <a:t>outcomes of this study indicate that </a:t>
            </a:r>
            <a:r>
              <a:rPr lang="en-US" sz="2000" b="1" dirty="0">
                <a:latin typeface="Candara"/>
                <a:cs typeface="Candara"/>
              </a:rPr>
              <a:t>certain aspects of EIA are poor in </a:t>
            </a:r>
            <a:r>
              <a:rPr lang="en-US" sz="2000" b="1" dirty="0" smtClean="0">
                <a:latin typeface="Candara"/>
                <a:cs typeface="Candara"/>
              </a:rPr>
              <a:t>practice</a:t>
            </a:r>
            <a:r>
              <a:rPr lang="en-US" sz="2000" dirty="0">
                <a:latin typeface="Candara"/>
                <a:cs typeface="Candara"/>
              </a:rPr>
              <a:t> </a:t>
            </a:r>
            <a:r>
              <a:rPr lang="en-US" sz="2000" dirty="0" smtClean="0">
                <a:latin typeface="Candara"/>
                <a:cs typeface="Candara"/>
              </a:rPr>
              <a:t>- monitoring </a:t>
            </a:r>
            <a:r>
              <a:rPr lang="en-US" sz="2000" dirty="0">
                <a:latin typeface="Candara"/>
                <a:cs typeface="Candara"/>
              </a:rPr>
              <a:t>and auditing </a:t>
            </a:r>
            <a:r>
              <a:rPr lang="en-US" sz="2000" dirty="0" smtClean="0">
                <a:latin typeface="Candara"/>
                <a:cs typeface="Candara"/>
              </a:rPr>
              <a:t>for instance. </a:t>
            </a:r>
          </a:p>
          <a:p>
            <a:pPr marL="628650" lvl="1" indent="-171450" algn="just">
              <a:buFont typeface="Arial" panose="020B0604020202020204" pitchFamily="34" charset="0"/>
              <a:buChar char="•"/>
            </a:pPr>
            <a:r>
              <a:rPr lang="en-US" dirty="0" smtClean="0">
                <a:latin typeface="Candara"/>
                <a:cs typeface="Candara"/>
              </a:rPr>
              <a:t>Appropriate </a:t>
            </a:r>
            <a:r>
              <a:rPr lang="en-US" dirty="0">
                <a:latin typeface="Candara"/>
                <a:cs typeface="Candara"/>
              </a:rPr>
              <a:t>to suggest future research by focusing on any aspect of EIA to understand </a:t>
            </a:r>
            <a:r>
              <a:rPr lang="en-US" dirty="0" smtClean="0">
                <a:latin typeface="Candara"/>
                <a:cs typeface="Candara"/>
              </a:rPr>
              <a:t>an issue in-depth </a:t>
            </a:r>
            <a:r>
              <a:rPr lang="en-US" dirty="0">
                <a:latin typeface="Candara"/>
                <a:cs typeface="Candara"/>
              </a:rPr>
              <a:t>to come up with policy </a:t>
            </a:r>
            <a:r>
              <a:rPr lang="en-US" dirty="0" smtClean="0">
                <a:latin typeface="Candara"/>
                <a:cs typeface="Candara"/>
              </a:rPr>
              <a:t>recommendations </a:t>
            </a:r>
            <a:r>
              <a:rPr lang="en-US" dirty="0">
                <a:latin typeface="Candara"/>
                <a:cs typeface="Candara"/>
              </a:rPr>
              <a:t>and </a:t>
            </a:r>
            <a:r>
              <a:rPr lang="en-US" dirty="0" smtClean="0">
                <a:latin typeface="Candara"/>
                <a:cs typeface="Candara"/>
              </a:rPr>
              <a:t>interventions. </a:t>
            </a:r>
          </a:p>
          <a:p>
            <a:pPr marL="628650" lvl="1" indent="-171450" algn="just">
              <a:buFont typeface="Arial" panose="020B0604020202020204" pitchFamily="34" charset="0"/>
              <a:buChar char="•"/>
            </a:pPr>
            <a:endParaRPr lang="en-US" sz="2000" dirty="0" smtClean="0">
              <a:latin typeface="Candara"/>
              <a:cs typeface="Candara"/>
            </a:endParaRPr>
          </a:p>
          <a:p>
            <a:pPr marL="171450" indent="-171450" algn="just">
              <a:buFont typeface="Arial" panose="020B0604020202020204" pitchFamily="34" charset="0"/>
              <a:buChar char="•"/>
            </a:pPr>
            <a:r>
              <a:rPr lang="en-US" sz="2000" dirty="0" smtClean="0">
                <a:latin typeface="Candara"/>
                <a:cs typeface="Candara"/>
              </a:rPr>
              <a:t>Given </a:t>
            </a:r>
            <a:r>
              <a:rPr lang="en-US" sz="2000" dirty="0">
                <a:latin typeface="Candara"/>
                <a:cs typeface="Candara"/>
              </a:rPr>
              <a:t>the type of questionnaire, </a:t>
            </a:r>
            <a:r>
              <a:rPr lang="en-US" sz="2000" b="1" dirty="0">
                <a:latin typeface="Candara"/>
                <a:cs typeface="Candara"/>
              </a:rPr>
              <a:t>only few statistical analyses </a:t>
            </a:r>
            <a:r>
              <a:rPr lang="en-US" sz="2000" dirty="0">
                <a:latin typeface="Candara"/>
                <a:cs typeface="Candara"/>
              </a:rPr>
              <a:t>were used to present the results. </a:t>
            </a:r>
            <a:endParaRPr lang="en-US" sz="2000" dirty="0" smtClean="0">
              <a:latin typeface="Candara"/>
              <a:cs typeface="Candara"/>
            </a:endParaRPr>
          </a:p>
          <a:p>
            <a:pPr marL="628650" lvl="1" indent="-171450" algn="just">
              <a:buFont typeface="Arial" panose="020B0604020202020204" pitchFamily="34" charset="0"/>
              <a:buChar char="•"/>
            </a:pPr>
            <a:r>
              <a:rPr lang="en-US" dirty="0" smtClean="0">
                <a:latin typeface="Candara"/>
                <a:cs typeface="Candara"/>
              </a:rPr>
              <a:t>Future </a:t>
            </a:r>
            <a:r>
              <a:rPr lang="en-US" dirty="0">
                <a:latin typeface="Candara"/>
                <a:cs typeface="Candara"/>
              </a:rPr>
              <a:t>research could </a:t>
            </a:r>
            <a:r>
              <a:rPr lang="en-US" dirty="0" smtClean="0">
                <a:latin typeface="Candara"/>
                <a:cs typeface="Candara"/>
              </a:rPr>
              <a:t>tailor </a:t>
            </a:r>
            <a:r>
              <a:rPr lang="en-US" dirty="0">
                <a:latin typeface="Candara"/>
                <a:cs typeface="Candara"/>
              </a:rPr>
              <a:t>the surveys to allow </a:t>
            </a:r>
            <a:r>
              <a:rPr lang="en-US" b="1" dirty="0">
                <a:latin typeface="Candara"/>
                <a:cs typeface="Candara"/>
              </a:rPr>
              <a:t>much powerful statistical tests </a:t>
            </a:r>
            <a:r>
              <a:rPr lang="en-US" dirty="0">
                <a:latin typeface="Candara"/>
                <a:cs typeface="Candara"/>
              </a:rPr>
              <a:t>and analyses. </a:t>
            </a:r>
            <a:endParaRPr lang="en-US" dirty="0" smtClean="0">
              <a:latin typeface="Candara"/>
              <a:cs typeface="Candara"/>
            </a:endParaRPr>
          </a:p>
          <a:p>
            <a:pPr marL="628650" lvl="1" indent="-171450" algn="just">
              <a:buFont typeface="Arial" panose="020B0604020202020204" pitchFamily="34" charset="0"/>
              <a:buChar char="•"/>
            </a:pPr>
            <a:r>
              <a:rPr lang="en-US" dirty="0" smtClean="0">
                <a:latin typeface="Candara"/>
                <a:cs typeface="Candara"/>
              </a:rPr>
              <a:t>Given </a:t>
            </a:r>
            <a:r>
              <a:rPr lang="en-US" dirty="0">
                <a:latin typeface="Candara"/>
                <a:cs typeface="Candara"/>
              </a:rPr>
              <a:t>the advantage of sample size, future studies could look at </a:t>
            </a:r>
            <a:r>
              <a:rPr lang="en-US" b="1" dirty="0">
                <a:latin typeface="Candara"/>
                <a:cs typeface="Candara"/>
              </a:rPr>
              <a:t>reaching to all levels and numbers of stakeholders </a:t>
            </a:r>
            <a:r>
              <a:rPr lang="en-US" dirty="0">
                <a:latin typeface="Candara"/>
                <a:cs typeface="Candara"/>
              </a:rPr>
              <a:t>and make study inclusive.   </a:t>
            </a:r>
          </a:p>
          <a:p>
            <a:pPr algn="just"/>
            <a:r>
              <a:rPr lang="en-US" sz="2000" dirty="0">
                <a:latin typeface="Candara"/>
                <a:cs typeface="Candara"/>
              </a:rPr>
              <a:t> </a:t>
            </a:r>
          </a:p>
          <a:p>
            <a:pPr marL="171450" indent="-171450" algn="just">
              <a:buFont typeface="Arial" panose="020B0604020202020204" pitchFamily="34" charset="0"/>
              <a:buChar char="•"/>
            </a:pPr>
            <a:r>
              <a:rPr lang="en-US" sz="2000" dirty="0">
                <a:latin typeface="Candara"/>
                <a:cs typeface="Candara"/>
              </a:rPr>
              <a:t>Other broad potential areas of </a:t>
            </a:r>
            <a:r>
              <a:rPr lang="en-US" sz="2000" dirty="0" smtClean="0">
                <a:latin typeface="Candara"/>
                <a:cs typeface="Candara"/>
              </a:rPr>
              <a:t>research foreseen </a:t>
            </a:r>
            <a:r>
              <a:rPr lang="en-US" sz="2000" dirty="0">
                <a:latin typeface="Candara"/>
                <a:cs typeface="Candara"/>
              </a:rPr>
              <a:t>in </a:t>
            </a:r>
            <a:r>
              <a:rPr lang="en-US" sz="2000" dirty="0" smtClean="0">
                <a:latin typeface="Candara"/>
                <a:cs typeface="Candara"/>
              </a:rPr>
              <a:t>Bhutan:</a:t>
            </a:r>
          </a:p>
          <a:p>
            <a:pPr marL="628650" lvl="1" indent="-171450" algn="just">
              <a:buFont typeface="Arial" panose="020B0604020202020204" pitchFamily="34" charset="0"/>
              <a:buChar char="•"/>
            </a:pPr>
            <a:r>
              <a:rPr lang="en-US" sz="1600" dirty="0" smtClean="0">
                <a:latin typeface="Candara"/>
                <a:cs typeface="Candara"/>
              </a:rPr>
              <a:t>Environmental </a:t>
            </a:r>
            <a:r>
              <a:rPr lang="en-US" sz="1600" dirty="0">
                <a:latin typeface="Candara"/>
                <a:cs typeface="Candara"/>
              </a:rPr>
              <a:t>Flows (related to water and hydropower sector), Social Impact Assessment (SIA), Strategic Environment Assessment (SEA), Cumulative Impacts and inclusion of Climatic Change in EIA studies. </a:t>
            </a:r>
            <a:endParaRPr lang="en-AU" sz="1600" b="1" dirty="0">
              <a:solidFill>
                <a:schemeClr val="tx2"/>
              </a:solidFill>
              <a:latin typeface="Candara"/>
              <a:cs typeface="Candara"/>
            </a:endParaRPr>
          </a:p>
          <a:p>
            <a:pPr marL="249600" algn="just">
              <a:lnSpc>
                <a:spcPct val="90000"/>
              </a:lnSpc>
              <a:spcBef>
                <a:spcPct val="20000"/>
              </a:spcBef>
              <a:tabLst>
                <a:tab pos="1344613" algn="l"/>
              </a:tabLst>
              <a:defRPr/>
            </a:pPr>
            <a:endParaRPr lang="en-AU" sz="1200" b="1" dirty="0">
              <a:latin typeface="Candara"/>
              <a:cs typeface="Candara"/>
            </a:endParaRPr>
          </a:p>
          <a:p>
            <a:pPr marL="249600" algn="just">
              <a:lnSpc>
                <a:spcPct val="90000"/>
              </a:lnSpc>
              <a:spcBef>
                <a:spcPct val="20000"/>
              </a:spcBef>
              <a:defRPr/>
            </a:pPr>
            <a:r>
              <a:rPr lang="en-AU" sz="1200" b="1" dirty="0">
                <a:latin typeface="Candara"/>
                <a:cs typeface="Candara"/>
              </a:rPr>
              <a:t>	</a:t>
            </a:r>
          </a:p>
          <a:p>
            <a:pPr marL="249600" algn="just">
              <a:lnSpc>
                <a:spcPct val="90000"/>
              </a:lnSpc>
              <a:spcBef>
                <a:spcPct val="20000"/>
              </a:spcBef>
              <a:defRPr/>
            </a:pPr>
            <a:endParaRPr lang="en-AU" sz="1200" b="1" dirty="0">
              <a:latin typeface="Candara"/>
              <a:cs typeface="Candara"/>
            </a:endParaRPr>
          </a:p>
          <a:p>
            <a:pPr marL="249600" algn="just">
              <a:lnSpc>
                <a:spcPct val="90000"/>
              </a:lnSpc>
              <a:spcBef>
                <a:spcPct val="20000"/>
              </a:spcBef>
              <a:defRPr/>
            </a:pPr>
            <a:endParaRPr lang="en-AU" sz="12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Future research and recommendations </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Tree>
    <p:extLst>
      <p:ext uri="{BB962C8B-B14F-4D97-AF65-F5344CB8AC3E}">
        <p14:creationId xmlns:p14="http://schemas.microsoft.com/office/powerpoint/2010/main" val="20700699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8712968" cy="5400600"/>
          </a:xfrm>
          <a:prstGeom prst="rect">
            <a:avLst/>
          </a:prstGeom>
          <a:noFill/>
          <a:ln w="9525">
            <a:noFill/>
            <a:miter lim="800000"/>
            <a:headEnd/>
            <a:tailEnd/>
          </a:ln>
        </p:spPr>
        <p:txBody>
          <a:bodyPr/>
          <a:lstStyle/>
          <a:p>
            <a:pPr marL="249600" algn="just">
              <a:lnSpc>
                <a:spcPct val="90000"/>
              </a:lnSpc>
              <a:spcBef>
                <a:spcPct val="20000"/>
              </a:spcBef>
              <a:defRPr/>
            </a:pPr>
            <a:endParaRPr lang="en-AU" b="1" dirty="0">
              <a:solidFill>
                <a:schemeClr val="tx2"/>
              </a:solidFill>
              <a:latin typeface="Candara"/>
              <a:cs typeface="Candara"/>
            </a:endParaRPr>
          </a:p>
          <a:p>
            <a:pPr marL="285750" indent="-285750" algn="just">
              <a:buFont typeface="Arial"/>
              <a:buChar char="•"/>
            </a:pPr>
            <a:r>
              <a:rPr lang="en-US" b="1" i="1" dirty="0" smtClean="0">
                <a:latin typeface="Candara"/>
                <a:cs typeface="Candara"/>
              </a:rPr>
              <a:t>Mr</a:t>
            </a:r>
            <a:r>
              <a:rPr lang="en-US" b="1" i="1" dirty="0">
                <a:latin typeface="Candara"/>
                <a:cs typeface="Candara"/>
              </a:rPr>
              <a:t>. Wil Van Deur</a:t>
            </a:r>
            <a:r>
              <a:rPr lang="en-US" dirty="0">
                <a:latin typeface="Candara"/>
                <a:cs typeface="Candara"/>
              </a:rPr>
              <a:t>, my supervisor for consistent support, attention, guidance, advice and inspiration. I really appreciate the time he has given to me during the course of this process. </a:t>
            </a:r>
            <a:endParaRPr lang="en-US" dirty="0" smtClean="0">
              <a:latin typeface="Candara"/>
              <a:cs typeface="Candara"/>
            </a:endParaRPr>
          </a:p>
          <a:p>
            <a:pPr marL="285750" indent="-285750" algn="just">
              <a:buFont typeface="Arial"/>
              <a:buChar char="•"/>
            </a:pPr>
            <a:endParaRPr lang="en-US" dirty="0">
              <a:latin typeface="Candara"/>
              <a:cs typeface="Candara"/>
            </a:endParaRPr>
          </a:p>
          <a:p>
            <a:pPr marL="285750" indent="-285750" algn="just">
              <a:buFont typeface="Arial"/>
              <a:buChar char="•"/>
            </a:pPr>
            <a:r>
              <a:rPr lang="en-US" b="1" i="1" dirty="0" smtClean="0">
                <a:latin typeface="Candara"/>
                <a:cs typeface="Candara"/>
              </a:rPr>
              <a:t>Dr</a:t>
            </a:r>
            <a:r>
              <a:rPr lang="en-US" b="1" i="1" dirty="0">
                <a:latin typeface="Candara"/>
                <a:cs typeface="Candara"/>
              </a:rPr>
              <a:t>. Justin Payne</a:t>
            </a:r>
            <a:r>
              <a:rPr lang="en-US" dirty="0">
                <a:latin typeface="Candara"/>
                <a:cs typeface="Candara"/>
              </a:rPr>
              <a:t>, Course Coordinator and Program Director, School of Natural &amp; Built Environments (NBE), University of South Australia for continued support and guidance. </a:t>
            </a:r>
          </a:p>
          <a:p>
            <a:pPr algn="just"/>
            <a:r>
              <a:rPr lang="en-US" dirty="0">
                <a:latin typeface="Candara"/>
                <a:cs typeface="Candara"/>
              </a:rPr>
              <a:t> </a:t>
            </a:r>
          </a:p>
          <a:p>
            <a:pPr marL="285750" indent="-285750" algn="just">
              <a:buFont typeface="Arial"/>
              <a:buChar char="•"/>
            </a:pPr>
            <a:r>
              <a:rPr lang="en-US" b="1" i="1" dirty="0" smtClean="0">
                <a:latin typeface="Candara"/>
                <a:cs typeface="Candara"/>
              </a:rPr>
              <a:t>Colleagues </a:t>
            </a:r>
            <a:r>
              <a:rPr lang="en-US" b="1" i="1" dirty="0">
                <a:latin typeface="Candara"/>
                <a:cs typeface="Candara"/>
              </a:rPr>
              <a:t>and friends in Bhutan</a:t>
            </a:r>
            <a:r>
              <a:rPr lang="en-US" dirty="0">
                <a:latin typeface="Candara"/>
                <a:cs typeface="Candara"/>
              </a:rPr>
              <a:t>, Mr. Tshering Phuntsho, Mr. Tshering Dorji and Mr. Rinchen Penjor for being the survey focal persons in Bhutan by assisting me in compiling stakeholder lists and reaching out to the survey participants. </a:t>
            </a:r>
            <a:endParaRPr lang="en-US" dirty="0" smtClean="0">
              <a:latin typeface="Candara"/>
              <a:cs typeface="Candara"/>
            </a:endParaRPr>
          </a:p>
          <a:p>
            <a:pPr marL="742950" lvl="1" indent="-285750" algn="just">
              <a:buFont typeface="Arial"/>
              <a:buChar char="•"/>
            </a:pPr>
            <a:r>
              <a:rPr lang="en-US" dirty="0" smtClean="0">
                <a:latin typeface="Candara"/>
                <a:cs typeface="Candara"/>
              </a:rPr>
              <a:t>Also </a:t>
            </a:r>
            <a:r>
              <a:rPr lang="en-US" b="1" i="1" dirty="0">
                <a:latin typeface="Candara"/>
                <a:cs typeface="Candara"/>
              </a:rPr>
              <a:t>to </a:t>
            </a:r>
            <a:r>
              <a:rPr lang="en-US" b="1" i="1" dirty="0" smtClean="0">
                <a:latin typeface="Candara"/>
                <a:cs typeface="Candara"/>
              </a:rPr>
              <a:t>all </a:t>
            </a:r>
            <a:r>
              <a:rPr lang="en-US" b="1" i="1" dirty="0">
                <a:latin typeface="Candara"/>
                <a:cs typeface="Candara"/>
              </a:rPr>
              <a:t>EIA practitioners </a:t>
            </a:r>
            <a:r>
              <a:rPr lang="en-US" dirty="0">
                <a:latin typeface="Candara"/>
                <a:cs typeface="Candara"/>
              </a:rPr>
              <a:t>in Bhutan who have taken their invaluable time to provide views by participating into the survey. </a:t>
            </a:r>
          </a:p>
          <a:p>
            <a:pPr algn="just"/>
            <a:r>
              <a:rPr lang="en-US" dirty="0">
                <a:latin typeface="Candara"/>
                <a:cs typeface="Candara"/>
              </a:rPr>
              <a:t> </a:t>
            </a:r>
          </a:p>
          <a:p>
            <a:pPr marL="285750" indent="-285750" algn="just">
              <a:buFont typeface="Arial"/>
              <a:buChar char="•"/>
            </a:pPr>
            <a:r>
              <a:rPr lang="en-US" dirty="0">
                <a:latin typeface="Candara"/>
                <a:cs typeface="Candara"/>
              </a:rPr>
              <a:t>Finally to my parents and friends for their constant help and support during this two years of study period. </a:t>
            </a:r>
          </a:p>
          <a:p>
            <a:pPr marL="249600" algn="just">
              <a:lnSpc>
                <a:spcPct val="90000"/>
              </a:lnSpc>
              <a:spcBef>
                <a:spcPct val="20000"/>
              </a:spcBef>
              <a:defRPr/>
            </a:pPr>
            <a:endParaRPr lang="en-AU" b="1" dirty="0" smtClean="0">
              <a:solidFill>
                <a:schemeClr val="tx2"/>
              </a:solidFill>
              <a:latin typeface="Candara"/>
              <a:cs typeface="Candara"/>
            </a:endParaRPr>
          </a:p>
          <a:p>
            <a:pPr marL="592500" indent="-342900" algn="just">
              <a:lnSpc>
                <a:spcPct val="90000"/>
              </a:lnSpc>
              <a:spcBef>
                <a:spcPct val="20000"/>
              </a:spcBef>
              <a:buFont typeface="Arial"/>
              <a:buChar char="•"/>
              <a:defRPr/>
            </a:pPr>
            <a:endParaRPr lang="en-AU" b="1" dirty="0">
              <a:solidFill>
                <a:schemeClr val="tx2"/>
              </a:solidFill>
              <a:latin typeface="Candara"/>
              <a:cs typeface="Candara"/>
            </a:endParaRPr>
          </a:p>
          <a:p>
            <a:pPr marL="249600" algn="just">
              <a:lnSpc>
                <a:spcPct val="90000"/>
              </a:lnSpc>
              <a:spcBef>
                <a:spcPct val="20000"/>
              </a:spcBef>
              <a:tabLst>
                <a:tab pos="1344613" algn="l"/>
              </a:tabLst>
              <a:defRPr/>
            </a:pPr>
            <a:endParaRPr lang="en-AU" b="1" dirty="0">
              <a:latin typeface="Candara"/>
              <a:cs typeface="Candara"/>
            </a:endParaRPr>
          </a:p>
          <a:p>
            <a:pPr marL="249600" algn="just">
              <a:lnSpc>
                <a:spcPct val="90000"/>
              </a:lnSpc>
              <a:spcBef>
                <a:spcPct val="20000"/>
              </a:spcBef>
              <a:defRPr/>
            </a:pPr>
            <a:r>
              <a:rPr lang="en-AU" b="1" dirty="0">
                <a:latin typeface="Candara"/>
                <a:cs typeface="Candara"/>
              </a:rPr>
              <a:t>	</a:t>
            </a:r>
          </a:p>
          <a:p>
            <a:pPr marL="249600" algn="just">
              <a:lnSpc>
                <a:spcPct val="90000"/>
              </a:lnSpc>
              <a:spcBef>
                <a:spcPct val="20000"/>
              </a:spcBef>
              <a:defRPr/>
            </a:pPr>
            <a:endParaRPr lang="en-AU" b="1" dirty="0">
              <a:latin typeface="Candara"/>
              <a:cs typeface="Candara"/>
            </a:endParaRPr>
          </a:p>
          <a:p>
            <a:pPr marL="249600" algn="just">
              <a:lnSpc>
                <a:spcPct val="90000"/>
              </a:lnSpc>
              <a:spcBef>
                <a:spcPct val="20000"/>
              </a:spcBef>
              <a:defRPr/>
            </a:pPr>
            <a:endParaRPr lang="en-AU"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Acknowledgement </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Tree>
    <p:extLst>
      <p:ext uri="{BB962C8B-B14F-4D97-AF65-F5344CB8AC3E}">
        <p14:creationId xmlns:p14="http://schemas.microsoft.com/office/powerpoint/2010/main" val="21375267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107504" y="1340768"/>
            <a:ext cx="8856984" cy="4968552"/>
          </a:xfrm>
          <a:prstGeom prst="rect">
            <a:avLst/>
          </a:prstGeom>
          <a:noFill/>
          <a:ln w="9525">
            <a:noFill/>
            <a:miter lim="800000"/>
            <a:headEnd/>
            <a:tailEnd/>
          </a:ln>
        </p:spPr>
        <p:txBody>
          <a:bodyPr/>
          <a:lstStyle/>
          <a:p>
            <a:pPr algn="just">
              <a:lnSpc>
                <a:spcPct val="80000"/>
              </a:lnSpc>
            </a:pPr>
            <a:r>
              <a:rPr lang="en-US" sz="1100" dirty="0" err="1">
                <a:latin typeface="Candara"/>
                <a:cs typeface="Candara"/>
              </a:rPr>
              <a:t>Azri</a:t>
            </a:r>
            <a:r>
              <a:rPr lang="en-US" sz="1100" dirty="0">
                <a:latin typeface="Candara"/>
                <a:cs typeface="Candara"/>
              </a:rPr>
              <a:t>, NA, </a:t>
            </a:r>
            <a:r>
              <a:rPr lang="en-US" sz="1100" dirty="0" err="1">
                <a:latin typeface="Candara"/>
                <a:cs typeface="Candara"/>
              </a:rPr>
              <a:t>Busiadi</a:t>
            </a:r>
            <a:r>
              <a:rPr lang="en-US" sz="1100" dirty="0">
                <a:latin typeface="Candara"/>
                <a:cs typeface="Candara"/>
              </a:rPr>
              <a:t>, RA &amp; </a:t>
            </a:r>
            <a:r>
              <a:rPr lang="en-US" sz="1100" dirty="0" err="1">
                <a:latin typeface="Candara"/>
                <a:cs typeface="Candara"/>
              </a:rPr>
              <a:t>Sulaiman</a:t>
            </a:r>
            <a:r>
              <a:rPr lang="en-US" sz="1100" dirty="0">
                <a:latin typeface="Candara"/>
                <a:cs typeface="Candara"/>
              </a:rPr>
              <a:t>, H 2013, 'Evaluation of Environmental Impact Assessment (EIA) Systems in GCC States Through Performance Criteria', </a:t>
            </a:r>
            <a:r>
              <a:rPr lang="en-US" sz="1100" i="1" dirty="0">
                <a:latin typeface="Candara"/>
                <a:cs typeface="Candara"/>
              </a:rPr>
              <a:t>APCBEE </a:t>
            </a:r>
            <a:r>
              <a:rPr lang="en-US" sz="1100" i="1" dirty="0" err="1">
                <a:latin typeface="Candara"/>
                <a:cs typeface="Candara"/>
              </a:rPr>
              <a:t>Procedia</a:t>
            </a:r>
            <a:r>
              <a:rPr lang="en-US" sz="1100" i="1" dirty="0">
                <a:latin typeface="Candara"/>
                <a:cs typeface="Candara"/>
              </a:rPr>
              <a:t>, </a:t>
            </a:r>
            <a:r>
              <a:rPr lang="en-US" sz="1100" dirty="0">
                <a:latin typeface="Candara"/>
                <a:cs typeface="Candara"/>
              </a:rPr>
              <a:t>vol</a:t>
            </a:r>
            <a:r>
              <a:rPr lang="en-US" sz="1100" i="1" dirty="0">
                <a:latin typeface="Candara"/>
                <a:cs typeface="Candara"/>
              </a:rPr>
              <a:t>. </a:t>
            </a:r>
            <a:r>
              <a:rPr lang="en-US" sz="1100" dirty="0">
                <a:latin typeface="Candara"/>
                <a:cs typeface="Candara"/>
              </a:rPr>
              <a:t>5, pp. 296-305.</a:t>
            </a:r>
          </a:p>
          <a:p>
            <a:pPr algn="just">
              <a:lnSpc>
                <a:spcPct val="80000"/>
              </a:lnSpc>
            </a:pPr>
            <a:r>
              <a:rPr lang="en-US" sz="1100" dirty="0">
                <a:latin typeface="Candara"/>
                <a:cs typeface="Candara"/>
              </a:rPr>
              <a:t> </a:t>
            </a:r>
          </a:p>
          <a:p>
            <a:pPr algn="just">
              <a:lnSpc>
                <a:spcPct val="80000"/>
              </a:lnSpc>
            </a:pPr>
            <a:r>
              <a:rPr lang="en-US" sz="1100" dirty="0" err="1">
                <a:latin typeface="Candara"/>
                <a:cs typeface="Candara"/>
              </a:rPr>
              <a:t>Bassi</a:t>
            </a:r>
            <a:r>
              <a:rPr lang="en-US" sz="1100" dirty="0">
                <a:latin typeface="Candara"/>
                <a:cs typeface="Candara"/>
              </a:rPr>
              <a:t>, A, Howard, R, </a:t>
            </a:r>
            <a:r>
              <a:rPr lang="en-US" sz="1100" dirty="0" err="1">
                <a:latin typeface="Candara"/>
                <a:cs typeface="Candara"/>
              </a:rPr>
              <a:t>Geneletti</a:t>
            </a:r>
            <a:r>
              <a:rPr lang="en-US" sz="1100" dirty="0">
                <a:latin typeface="Candara"/>
                <a:cs typeface="Candara"/>
              </a:rPr>
              <a:t>, D &amp; Ferrari, S 2012, 'UK and Italian EIA systems: A comparative study on management practice and performance in the construction industry', </a:t>
            </a:r>
            <a:r>
              <a:rPr lang="en-US" sz="1100" i="1" dirty="0">
                <a:latin typeface="Candara"/>
                <a:cs typeface="Candara"/>
              </a:rPr>
              <a:t>Environmental Impact Assessment Review, </a:t>
            </a:r>
            <a:r>
              <a:rPr lang="en-US" sz="1100" dirty="0">
                <a:latin typeface="Candara"/>
                <a:cs typeface="Candara"/>
              </a:rPr>
              <a:t>vol</a:t>
            </a:r>
            <a:r>
              <a:rPr lang="en-US" sz="1100" i="1" dirty="0">
                <a:latin typeface="Candara"/>
                <a:cs typeface="Candara"/>
              </a:rPr>
              <a:t>. </a:t>
            </a:r>
            <a:r>
              <a:rPr lang="en-US" sz="1100" dirty="0">
                <a:latin typeface="Candara"/>
                <a:cs typeface="Candara"/>
              </a:rPr>
              <a:t>34, pp. 1-11.</a:t>
            </a:r>
          </a:p>
          <a:p>
            <a:pPr algn="just">
              <a:lnSpc>
                <a:spcPct val="80000"/>
              </a:lnSpc>
            </a:pPr>
            <a:r>
              <a:rPr lang="en-US" sz="1100" dirty="0">
                <a:latin typeface="Candara"/>
                <a:cs typeface="Candara"/>
              </a:rPr>
              <a:t> </a:t>
            </a:r>
          </a:p>
          <a:p>
            <a:pPr algn="just">
              <a:lnSpc>
                <a:spcPct val="80000"/>
              </a:lnSpc>
            </a:pPr>
            <a:r>
              <a:rPr lang="en-US" sz="1100" dirty="0">
                <a:latin typeface="Candara"/>
                <a:cs typeface="Candara"/>
              </a:rPr>
              <a:t>Chen, Q, Zhang, Y &amp; </a:t>
            </a:r>
            <a:r>
              <a:rPr lang="en-US" sz="1100" dirty="0" err="1">
                <a:latin typeface="Candara"/>
                <a:cs typeface="Candara"/>
              </a:rPr>
              <a:t>Ekroos</a:t>
            </a:r>
            <a:r>
              <a:rPr lang="en-US" sz="1100" dirty="0">
                <a:latin typeface="Candara"/>
                <a:cs typeface="Candara"/>
              </a:rPr>
              <a:t>, A 2007, 'Comparison of China's Environmental Impact Assessment (EIA) law with the European Union (EU) EIA Directive', </a:t>
            </a:r>
            <a:r>
              <a:rPr lang="en-US" sz="1100" i="1" dirty="0">
                <a:latin typeface="Candara"/>
                <a:cs typeface="Candara"/>
              </a:rPr>
              <a:t>Environ </a:t>
            </a:r>
            <a:r>
              <a:rPr lang="en-US" sz="1100" i="1" dirty="0" err="1">
                <a:latin typeface="Candara"/>
                <a:cs typeface="Candara"/>
              </a:rPr>
              <a:t>Monit</a:t>
            </a:r>
            <a:r>
              <a:rPr lang="en-US" sz="1100" i="1" dirty="0">
                <a:latin typeface="Candara"/>
                <a:cs typeface="Candara"/>
              </a:rPr>
              <a:t> Assess, </a:t>
            </a:r>
            <a:r>
              <a:rPr lang="en-US" sz="1100" dirty="0">
                <a:latin typeface="Candara"/>
                <a:cs typeface="Candara"/>
              </a:rPr>
              <a:t>vol</a:t>
            </a:r>
            <a:r>
              <a:rPr lang="en-US" sz="1100" i="1" dirty="0">
                <a:latin typeface="Candara"/>
                <a:cs typeface="Candara"/>
              </a:rPr>
              <a:t>. </a:t>
            </a:r>
            <a:r>
              <a:rPr lang="en-US" sz="1100" dirty="0">
                <a:latin typeface="Candara"/>
                <a:cs typeface="Candara"/>
              </a:rPr>
              <a:t>132, no. 1-3, Sep, pp. 53-65.</a:t>
            </a:r>
          </a:p>
          <a:p>
            <a:pPr algn="just">
              <a:lnSpc>
                <a:spcPct val="80000"/>
              </a:lnSpc>
            </a:pPr>
            <a:r>
              <a:rPr lang="en-US" sz="1100" dirty="0">
                <a:latin typeface="Candara"/>
                <a:cs typeface="Candara"/>
              </a:rPr>
              <a:t> </a:t>
            </a:r>
          </a:p>
          <a:p>
            <a:pPr algn="just">
              <a:lnSpc>
                <a:spcPct val="80000"/>
              </a:lnSpc>
            </a:pPr>
            <a:r>
              <a:rPr lang="en-US" sz="1100" dirty="0">
                <a:latin typeface="Candara"/>
                <a:cs typeface="Candara"/>
              </a:rPr>
              <a:t>Clarke, B &amp; Menadue, T 2015, 'Fit for purpose? Establishing the robustness of EIA screening systems for land-use planning using a case study from South Australia', </a:t>
            </a:r>
            <a:r>
              <a:rPr lang="en-US" sz="1100" i="1" dirty="0">
                <a:latin typeface="Candara"/>
                <a:cs typeface="Candara"/>
              </a:rPr>
              <a:t>Journal of Environmental Planning and Management, </a:t>
            </a:r>
            <a:r>
              <a:rPr lang="en-US" sz="1100" dirty="0">
                <a:latin typeface="Candara"/>
                <a:cs typeface="Candara"/>
              </a:rPr>
              <a:t>vol</a:t>
            </a:r>
            <a:r>
              <a:rPr lang="en-US" sz="1100" i="1" dirty="0">
                <a:latin typeface="Candara"/>
                <a:cs typeface="Candara"/>
              </a:rPr>
              <a:t>. </a:t>
            </a:r>
            <a:r>
              <a:rPr lang="en-US" sz="1100" dirty="0">
                <a:latin typeface="Candara"/>
                <a:cs typeface="Candara"/>
              </a:rPr>
              <a:t>59, no. 3, pp. 538-556.</a:t>
            </a:r>
          </a:p>
          <a:p>
            <a:pPr algn="just">
              <a:lnSpc>
                <a:spcPct val="80000"/>
              </a:lnSpc>
            </a:pPr>
            <a:r>
              <a:rPr lang="en-US" sz="1100" dirty="0">
                <a:latin typeface="Candara"/>
                <a:cs typeface="Candara"/>
              </a:rPr>
              <a:t> </a:t>
            </a:r>
          </a:p>
          <a:p>
            <a:pPr algn="just">
              <a:lnSpc>
                <a:spcPct val="80000"/>
              </a:lnSpc>
            </a:pPr>
            <a:r>
              <a:rPr lang="en-US" sz="1100" dirty="0">
                <a:latin typeface="Candara"/>
                <a:cs typeface="Candara"/>
              </a:rPr>
              <a:t>Clausen, A, Vu, HH &amp; </a:t>
            </a:r>
            <a:r>
              <a:rPr lang="en-US" sz="1100" dirty="0" err="1">
                <a:latin typeface="Candara"/>
                <a:cs typeface="Candara"/>
              </a:rPr>
              <a:t>Pedrono</a:t>
            </a:r>
            <a:r>
              <a:rPr lang="en-US" sz="1100" dirty="0">
                <a:latin typeface="Candara"/>
                <a:cs typeface="Candara"/>
              </a:rPr>
              <a:t>, M 2011, 'An evaluation of the environmental impact assessment system in Vietnam: The gap between theory and practice', </a:t>
            </a:r>
            <a:r>
              <a:rPr lang="en-US" sz="1100" i="1" dirty="0">
                <a:latin typeface="Candara"/>
                <a:cs typeface="Candara"/>
              </a:rPr>
              <a:t>Environmental Impact Assessment Review, </a:t>
            </a:r>
            <a:r>
              <a:rPr lang="en-US" sz="1100" dirty="0">
                <a:latin typeface="Candara"/>
                <a:cs typeface="Candara"/>
              </a:rPr>
              <a:t>vol</a:t>
            </a:r>
            <a:r>
              <a:rPr lang="en-US" sz="1100" i="1" dirty="0">
                <a:latin typeface="Candara"/>
                <a:cs typeface="Candara"/>
              </a:rPr>
              <a:t>. </a:t>
            </a:r>
            <a:r>
              <a:rPr lang="en-US" sz="1100" dirty="0">
                <a:latin typeface="Candara"/>
                <a:cs typeface="Candara"/>
              </a:rPr>
              <a:t>31, no. 2, pp. 136-143.</a:t>
            </a:r>
          </a:p>
          <a:p>
            <a:pPr algn="just">
              <a:lnSpc>
                <a:spcPct val="80000"/>
              </a:lnSpc>
            </a:pPr>
            <a:r>
              <a:rPr lang="en-US" sz="1100" dirty="0">
                <a:latin typeface="Candara"/>
                <a:cs typeface="Candara"/>
              </a:rPr>
              <a:t> </a:t>
            </a:r>
          </a:p>
          <a:p>
            <a:pPr algn="just">
              <a:lnSpc>
                <a:spcPct val="80000"/>
              </a:lnSpc>
            </a:pPr>
            <a:r>
              <a:rPr lang="en-US" sz="1100" dirty="0">
                <a:latin typeface="Candara"/>
                <a:cs typeface="Candara"/>
              </a:rPr>
              <a:t>Glasson, J &amp; </a:t>
            </a:r>
            <a:r>
              <a:rPr lang="en-US" sz="1100" dirty="0" err="1">
                <a:latin typeface="Candara"/>
                <a:cs typeface="Candara"/>
              </a:rPr>
              <a:t>Bellanger</a:t>
            </a:r>
            <a:r>
              <a:rPr lang="en-US" sz="1100" dirty="0">
                <a:latin typeface="Candara"/>
                <a:cs typeface="Candara"/>
              </a:rPr>
              <a:t>, C 2003, 'Divergent practice in a converging system? The case of EIA in France and the UK', </a:t>
            </a:r>
            <a:r>
              <a:rPr lang="en-US" sz="1100" i="1" dirty="0">
                <a:latin typeface="Candara"/>
                <a:cs typeface="Candara"/>
              </a:rPr>
              <a:t>Environmental Impact Assessment Review, </a:t>
            </a:r>
            <a:r>
              <a:rPr lang="en-US" sz="1100" dirty="0">
                <a:latin typeface="Candara"/>
                <a:cs typeface="Candara"/>
              </a:rPr>
              <a:t>vol</a:t>
            </a:r>
            <a:r>
              <a:rPr lang="en-US" sz="1100" i="1" dirty="0">
                <a:latin typeface="Candara"/>
                <a:cs typeface="Candara"/>
              </a:rPr>
              <a:t>. </a:t>
            </a:r>
            <a:r>
              <a:rPr lang="en-US" sz="1100" dirty="0">
                <a:latin typeface="Candara"/>
                <a:cs typeface="Candara"/>
              </a:rPr>
              <a:t>23, no. 5, pp. 605-624.</a:t>
            </a:r>
          </a:p>
          <a:p>
            <a:pPr algn="just">
              <a:lnSpc>
                <a:spcPct val="80000"/>
              </a:lnSpc>
            </a:pPr>
            <a:r>
              <a:rPr lang="en-US" sz="1100" dirty="0">
                <a:latin typeface="Candara"/>
                <a:cs typeface="Candara"/>
              </a:rPr>
              <a:t> </a:t>
            </a:r>
          </a:p>
          <a:p>
            <a:pPr algn="just">
              <a:lnSpc>
                <a:spcPct val="80000"/>
              </a:lnSpc>
            </a:pPr>
            <a:r>
              <a:rPr lang="en-US" sz="1100" dirty="0">
                <a:latin typeface="Candara"/>
                <a:cs typeface="Candara"/>
              </a:rPr>
              <a:t>Glasson, J, Therivel, R &amp; Chadwick, A 2005, </a:t>
            </a:r>
            <a:r>
              <a:rPr lang="en-US" sz="1100" i="1" dirty="0">
                <a:latin typeface="Candara"/>
                <a:cs typeface="Candara"/>
              </a:rPr>
              <a:t>Introduction to environmental impact assessment</a:t>
            </a:r>
            <a:r>
              <a:rPr lang="en-US" sz="1100" dirty="0">
                <a:latin typeface="Candara"/>
                <a:cs typeface="Candara"/>
              </a:rPr>
              <a:t>, 3rd </a:t>
            </a:r>
            <a:r>
              <a:rPr lang="en-US" sz="1100" dirty="0" err="1">
                <a:latin typeface="Candara"/>
                <a:cs typeface="Candara"/>
              </a:rPr>
              <a:t>edn</a:t>
            </a:r>
            <a:r>
              <a:rPr lang="en-US" sz="1100" dirty="0">
                <a:latin typeface="Candara"/>
                <a:cs typeface="Candara"/>
              </a:rPr>
              <a:t>, </a:t>
            </a:r>
            <a:r>
              <a:rPr lang="en-US" sz="1100" dirty="0" err="1">
                <a:latin typeface="Candara"/>
                <a:cs typeface="Candara"/>
              </a:rPr>
              <a:t>Routledge</a:t>
            </a:r>
            <a:r>
              <a:rPr lang="en-US" sz="1100" dirty="0">
                <a:latin typeface="Candara"/>
                <a:cs typeface="Candara"/>
              </a:rPr>
              <a:t>, New York.</a:t>
            </a:r>
          </a:p>
          <a:p>
            <a:pPr algn="just">
              <a:lnSpc>
                <a:spcPct val="80000"/>
              </a:lnSpc>
            </a:pPr>
            <a:r>
              <a:rPr lang="en-US" sz="1100" dirty="0">
                <a:latin typeface="Candara"/>
                <a:cs typeface="Candara"/>
              </a:rPr>
              <a:t> </a:t>
            </a:r>
          </a:p>
          <a:p>
            <a:pPr algn="just">
              <a:lnSpc>
                <a:spcPct val="80000"/>
              </a:lnSpc>
            </a:pPr>
            <a:r>
              <a:rPr lang="en-US" sz="1100" dirty="0">
                <a:latin typeface="Candara"/>
                <a:cs typeface="Candara"/>
              </a:rPr>
              <a:t>Glasson, J, Therivel, R, Chadwick, A &amp; </a:t>
            </a:r>
            <a:r>
              <a:rPr lang="en-US" sz="1100" dirty="0" err="1">
                <a:latin typeface="Candara"/>
                <a:cs typeface="Candara"/>
              </a:rPr>
              <a:t>Netlibrary</a:t>
            </a:r>
            <a:r>
              <a:rPr lang="en-US" sz="1100" dirty="0">
                <a:latin typeface="Candara"/>
                <a:cs typeface="Candara"/>
              </a:rPr>
              <a:t>, I 2005, </a:t>
            </a:r>
            <a:r>
              <a:rPr lang="en-US" sz="1100" i="1" dirty="0">
                <a:latin typeface="Candara"/>
                <a:cs typeface="Candara"/>
              </a:rPr>
              <a:t>Introduction to environmental impact assessment</a:t>
            </a:r>
            <a:r>
              <a:rPr lang="en-US" sz="1100" dirty="0">
                <a:latin typeface="Candara"/>
                <a:cs typeface="Candara"/>
              </a:rPr>
              <a:t>, 3rd </a:t>
            </a:r>
            <a:r>
              <a:rPr lang="en-US" sz="1100" dirty="0" err="1">
                <a:latin typeface="Candara"/>
                <a:cs typeface="Candara"/>
              </a:rPr>
              <a:t>edn</a:t>
            </a:r>
            <a:r>
              <a:rPr lang="en-US" sz="1100" dirty="0">
                <a:latin typeface="Candara"/>
                <a:cs typeface="Candara"/>
              </a:rPr>
              <a:t>, </a:t>
            </a:r>
            <a:r>
              <a:rPr lang="en-US" sz="1100" dirty="0" err="1">
                <a:latin typeface="Candara"/>
                <a:cs typeface="Candara"/>
              </a:rPr>
              <a:t>Routledge</a:t>
            </a:r>
            <a:r>
              <a:rPr lang="en-US" sz="1100" dirty="0">
                <a:latin typeface="Candara"/>
                <a:cs typeface="Candara"/>
              </a:rPr>
              <a:t>, London ; New York.</a:t>
            </a:r>
          </a:p>
          <a:p>
            <a:pPr algn="just">
              <a:lnSpc>
                <a:spcPct val="80000"/>
              </a:lnSpc>
            </a:pPr>
            <a:r>
              <a:rPr lang="en-US" sz="1100" dirty="0">
                <a:latin typeface="Candara"/>
                <a:cs typeface="Candara"/>
              </a:rPr>
              <a:t> </a:t>
            </a:r>
          </a:p>
          <a:p>
            <a:pPr algn="just">
              <a:lnSpc>
                <a:spcPct val="80000"/>
              </a:lnSpc>
            </a:pPr>
            <a:r>
              <a:rPr lang="en-US" sz="1100" dirty="0">
                <a:latin typeface="Candara"/>
                <a:cs typeface="Candara"/>
              </a:rPr>
              <a:t> </a:t>
            </a:r>
          </a:p>
          <a:p>
            <a:pPr algn="just">
              <a:lnSpc>
                <a:spcPct val="80000"/>
              </a:lnSpc>
            </a:pPr>
            <a:r>
              <a:rPr lang="en-US" sz="1100" dirty="0">
                <a:latin typeface="Candara"/>
                <a:cs typeface="Candara"/>
              </a:rPr>
              <a:t>Gross National Happiness Commission (GNHC) 2013, ‘Eleventh Five-Year Plan, Volume I: Main Document – 2013-2018’, GNHC, Royal Government of Bhutan. Viewed April 28, 2016, &lt;</a:t>
            </a:r>
            <a:r>
              <a:rPr lang="en-US" sz="1100" u="sng" dirty="0">
                <a:latin typeface="Candara"/>
                <a:cs typeface="Candara"/>
                <a:hlinkClick r:id="rId2"/>
              </a:rPr>
              <a:t>http://www.gnhc.gov.bt/wp-content/uploads/2011/04/Eleventh-Five-Year-Plan.pdf</a:t>
            </a:r>
            <a:r>
              <a:rPr lang="en-US" sz="1100" dirty="0">
                <a:latin typeface="Candara"/>
                <a:cs typeface="Candara"/>
              </a:rPr>
              <a:t>&gt;.</a:t>
            </a:r>
          </a:p>
          <a:p>
            <a:pPr algn="just">
              <a:lnSpc>
                <a:spcPct val="80000"/>
              </a:lnSpc>
            </a:pPr>
            <a:r>
              <a:rPr lang="en-US" sz="1100" dirty="0">
                <a:latin typeface="Candara"/>
                <a:cs typeface="Candara"/>
              </a:rPr>
              <a:t> </a:t>
            </a:r>
          </a:p>
          <a:p>
            <a:pPr algn="just">
              <a:lnSpc>
                <a:spcPct val="80000"/>
              </a:lnSpc>
            </a:pPr>
            <a:r>
              <a:rPr lang="en-US" sz="1100" dirty="0">
                <a:latin typeface="Candara"/>
                <a:cs typeface="Candara"/>
              </a:rPr>
              <a:t>GNHC 2016, ‘9</a:t>
            </a:r>
            <a:r>
              <a:rPr lang="en-US" sz="1100" baseline="30000" dirty="0">
                <a:latin typeface="Candara"/>
                <a:cs typeface="Candara"/>
              </a:rPr>
              <a:t>th</a:t>
            </a:r>
            <a:r>
              <a:rPr lang="en-US" sz="1100" dirty="0">
                <a:latin typeface="Candara"/>
                <a:cs typeface="Candara"/>
              </a:rPr>
              <a:t> Five-Year Plan Document’, Viewed April 28, 2016, &lt;http://</a:t>
            </a:r>
            <a:r>
              <a:rPr lang="en-US" sz="1100" dirty="0" err="1">
                <a:latin typeface="Candara"/>
                <a:cs typeface="Candara"/>
              </a:rPr>
              <a:t>www.gnhc.gov.bt</a:t>
            </a:r>
            <a:r>
              <a:rPr lang="en-US" sz="1100" dirty="0">
                <a:latin typeface="Candara"/>
                <a:cs typeface="Candara"/>
              </a:rPr>
              <a:t>/</a:t>
            </a:r>
            <a:r>
              <a:rPr lang="en-US" sz="1100" dirty="0" err="1">
                <a:latin typeface="Candara"/>
                <a:cs typeface="Candara"/>
              </a:rPr>
              <a:t>wp</a:t>
            </a:r>
            <a:r>
              <a:rPr lang="en-US" sz="1100" dirty="0">
                <a:latin typeface="Candara"/>
                <a:cs typeface="Candara"/>
              </a:rPr>
              <a:t>-content/uploads/2011/04/5yp09_main.pdf&gt;. </a:t>
            </a:r>
          </a:p>
          <a:p>
            <a:pPr algn="just">
              <a:lnSpc>
                <a:spcPct val="80000"/>
              </a:lnSpc>
            </a:pPr>
            <a:r>
              <a:rPr lang="en-US" sz="1100" dirty="0">
                <a:latin typeface="Candara"/>
                <a:cs typeface="Candara"/>
              </a:rPr>
              <a:t> </a:t>
            </a:r>
          </a:p>
          <a:p>
            <a:pPr algn="just">
              <a:lnSpc>
                <a:spcPct val="80000"/>
              </a:lnSpc>
            </a:pPr>
            <a:r>
              <a:rPr lang="en-US" sz="1100" dirty="0">
                <a:latin typeface="Candara"/>
                <a:cs typeface="Candara"/>
              </a:rPr>
              <a:t>GNHC 2016, ‘8</a:t>
            </a:r>
            <a:r>
              <a:rPr lang="en-US" sz="1100" baseline="30000" dirty="0">
                <a:latin typeface="Candara"/>
                <a:cs typeface="Candara"/>
              </a:rPr>
              <a:t>th</a:t>
            </a:r>
            <a:r>
              <a:rPr lang="en-US" sz="1100" dirty="0">
                <a:latin typeface="Candara"/>
                <a:cs typeface="Candara"/>
              </a:rPr>
              <a:t> Five-Year Plan Document’, Viewed April 28, 2016, &lt;http://</a:t>
            </a:r>
            <a:r>
              <a:rPr lang="en-US" sz="1100" dirty="0" err="1">
                <a:latin typeface="Candara"/>
                <a:cs typeface="Candara"/>
              </a:rPr>
              <a:t>www.gnhc.gov.bt</a:t>
            </a:r>
            <a:r>
              <a:rPr lang="en-US" sz="1100" dirty="0">
                <a:latin typeface="Candara"/>
                <a:cs typeface="Candara"/>
              </a:rPr>
              <a:t>/</a:t>
            </a:r>
            <a:r>
              <a:rPr lang="en-US" sz="1100" dirty="0" err="1">
                <a:latin typeface="Candara"/>
                <a:cs typeface="Candara"/>
              </a:rPr>
              <a:t>wp</a:t>
            </a:r>
            <a:r>
              <a:rPr lang="en-US" sz="1100" dirty="0">
                <a:latin typeface="Candara"/>
                <a:cs typeface="Candara"/>
              </a:rPr>
              <a:t>-content/uploads/2011/04/08fyp.pdf&gt;. </a:t>
            </a:r>
          </a:p>
          <a:p>
            <a:pPr algn="just">
              <a:lnSpc>
                <a:spcPct val="80000"/>
              </a:lnSpc>
            </a:pPr>
            <a:r>
              <a:rPr lang="en-US" sz="1100" dirty="0">
                <a:latin typeface="Candara"/>
                <a:cs typeface="Candara"/>
              </a:rPr>
              <a:t> </a:t>
            </a:r>
          </a:p>
          <a:p>
            <a:pPr algn="just">
              <a:lnSpc>
                <a:spcPct val="80000"/>
              </a:lnSpc>
            </a:pPr>
            <a:r>
              <a:rPr lang="en-US" sz="1100" dirty="0">
                <a:latin typeface="Candara"/>
                <a:cs typeface="Candara"/>
              </a:rPr>
              <a:t>GNHC 2016, ‘7</a:t>
            </a:r>
            <a:r>
              <a:rPr lang="en-US" sz="1100" baseline="30000" dirty="0">
                <a:latin typeface="Candara"/>
                <a:cs typeface="Candara"/>
              </a:rPr>
              <a:t>th</a:t>
            </a:r>
            <a:r>
              <a:rPr lang="en-US" sz="1100" dirty="0">
                <a:latin typeface="Candara"/>
                <a:cs typeface="Candara"/>
              </a:rPr>
              <a:t> Five-Year Plan Document’, Viewed April 28, 2016 &lt;</a:t>
            </a:r>
            <a:r>
              <a:rPr lang="en-US" sz="1100" u="sng" dirty="0">
                <a:latin typeface="Candara"/>
                <a:cs typeface="Candara"/>
                <a:hlinkClick r:id="rId3"/>
              </a:rPr>
              <a:t>http://www.gnhc.gov.bt/wp-content/uploads/2011/04/07fyp.pdf</a:t>
            </a:r>
            <a:r>
              <a:rPr lang="en-US" sz="1100" dirty="0">
                <a:latin typeface="Candara"/>
                <a:cs typeface="Candara"/>
              </a:rPr>
              <a:t>&gt;. </a:t>
            </a:r>
            <a:endParaRPr lang="en-US" sz="1100" dirty="0" smtClean="0">
              <a:latin typeface="Candara"/>
              <a:cs typeface="Candara"/>
            </a:endParaRPr>
          </a:p>
          <a:p>
            <a:pPr algn="just">
              <a:lnSpc>
                <a:spcPct val="80000"/>
              </a:lnSpc>
            </a:pPr>
            <a:endParaRPr lang="en-US" sz="1100" dirty="0" smtClean="0">
              <a:latin typeface="Candara"/>
              <a:cs typeface="Candara"/>
            </a:endParaRPr>
          </a:p>
          <a:p>
            <a:pPr algn="just">
              <a:lnSpc>
                <a:spcPct val="80000"/>
              </a:lnSpc>
            </a:pPr>
            <a:r>
              <a:rPr lang="en-US" sz="1100" dirty="0" err="1" smtClean="0">
                <a:latin typeface="Candara"/>
                <a:cs typeface="Candara"/>
              </a:rPr>
              <a:t>Heinma</a:t>
            </a:r>
            <a:r>
              <a:rPr lang="en-US" sz="1100" dirty="0">
                <a:latin typeface="Candara"/>
                <a:cs typeface="Candara"/>
              </a:rPr>
              <a:t>, K &amp; </a:t>
            </a:r>
            <a:r>
              <a:rPr lang="en-US" sz="1100" dirty="0" err="1">
                <a:latin typeface="Candara"/>
                <a:cs typeface="Candara"/>
              </a:rPr>
              <a:t>Põder</a:t>
            </a:r>
            <a:r>
              <a:rPr lang="en-US" sz="1100" dirty="0">
                <a:latin typeface="Candara"/>
                <a:cs typeface="Candara"/>
              </a:rPr>
              <a:t>, T 2010, 'Effectiveness of Environmental Impact Assessment system in Estonia', </a:t>
            </a:r>
            <a:r>
              <a:rPr lang="en-US" sz="1100" i="1" dirty="0">
                <a:latin typeface="Candara"/>
                <a:cs typeface="Candara"/>
              </a:rPr>
              <a:t>Environmental Impact Assessment Review, </a:t>
            </a:r>
            <a:r>
              <a:rPr lang="en-US" sz="1100" dirty="0">
                <a:latin typeface="Candara"/>
                <a:cs typeface="Candara"/>
              </a:rPr>
              <a:t>vol</a:t>
            </a:r>
            <a:r>
              <a:rPr lang="en-US" sz="1100" i="1" dirty="0">
                <a:latin typeface="Candara"/>
                <a:cs typeface="Candara"/>
              </a:rPr>
              <a:t>. </a:t>
            </a:r>
            <a:r>
              <a:rPr lang="en-US" sz="1100" dirty="0">
                <a:latin typeface="Candara"/>
                <a:cs typeface="Candara"/>
              </a:rPr>
              <a:t>30, no. 4, pp. 272-277.</a:t>
            </a:r>
          </a:p>
          <a:p>
            <a:pPr algn="just">
              <a:lnSpc>
                <a:spcPct val="80000"/>
              </a:lnSpc>
            </a:pPr>
            <a:r>
              <a:rPr lang="en-US" sz="1100" dirty="0">
                <a:latin typeface="Candara"/>
                <a:cs typeface="Candara"/>
              </a:rPr>
              <a:t> </a:t>
            </a:r>
          </a:p>
          <a:p>
            <a:pPr algn="just">
              <a:lnSpc>
                <a:spcPct val="80000"/>
              </a:lnSpc>
            </a:pPr>
            <a:r>
              <a:rPr lang="en-US" sz="1100" dirty="0">
                <a:latin typeface="Candara"/>
                <a:cs typeface="Candara"/>
              </a:rPr>
              <a:t>Johnson, D.E &amp; </a:t>
            </a:r>
            <a:r>
              <a:rPr lang="en-US" sz="1100" dirty="0" err="1">
                <a:latin typeface="Candara"/>
                <a:cs typeface="Candara"/>
              </a:rPr>
              <a:t>Dagg</a:t>
            </a:r>
            <a:r>
              <a:rPr lang="en-US" sz="1100" dirty="0">
                <a:latin typeface="Candara"/>
                <a:cs typeface="Candara"/>
              </a:rPr>
              <a:t>, S 2003, ‘Achieving public participation in coastal zone environmental impact assessment’, </a:t>
            </a:r>
            <a:r>
              <a:rPr lang="en-US" sz="1100" i="1" dirty="0">
                <a:latin typeface="Candara"/>
                <a:cs typeface="Candara"/>
              </a:rPr>
              <a:t>Journal of Coastal Conservation</a:t>
            </a:r>
            <a:r>
              <a:rPr lang="en-US" sz="1100" dirty="0">
                <a:latin typeface="Candara"/>
                <a:cs typeface="Candara"/>
              </a:rPr>
              <a:t>, vol. 9, pp. 13-18.</a:t>
            </a:r>
          </a:p>
          <a:p>
            <a:pPr algn="just">
              <a:lnSpc>
                <a:spcPct val="80000"/>
              </a:lnSpc>
            </a:pPr>
            <a:r>
              <a:rPr lang="en-US" sz="1100" dirty="0">
                <a:latin typeface="Candara"/>
                <a:cs typeface="Candara"/>
              </a:rPr>
              <a:t> </a:t>
            </a:r>
          </a:p>
          <a:p>
            <a:pPr algn="just">
              <a:lnSpc>
                <a:spcPct val="80000"/>
              </a:lnSpc>
            </a:pPr>
            <a:r>
              <a:rPr lang="en-US" sz="1100" dirty="0" err="1">
                <a:latin typeface="Candara"/>
                <a:cs typeface="Candara"/>
              </a:rPr>
              <a:t>Kominkova</a:t>
            </a:r>
            <a:r>
              <a:rPr lang="en-US" sz="1100" dirty="0">
                <a:latin typeface="Candara"/>
                <a:cs typeface="Candara"/>
              </a:rPr>
              <a:t>, D 2008, </a:t>
            </a:r>
            <a:r>
              <a:rPr lang="en-US" sz="1100" i="1" dirty="0">
                <a:latin typeface="Candara"/>
                <a:cs typeface="Candara"/>
              </a:rPr>
              <a:t>'Environmental Impact Assessment and Application -Part 2</a:t>
            </a:r>
            <a:r>
              <a:rPr lang="en-US" sz="1100" dirty="0">
                <a:latin typeface="Candara"/>
                <a:cs typeface="Candara"/>
              </a:rPr>
              <a:t>', Ecological Engineering, pp.1329-1339.</a:t>
            </a:r>
          </a:p>
          <a:p>
            <a:pPr algn="just">
              <a:lnSpc>
                <a:spcPct val="80000"/>
              </a:lnSpc>
            </a:pPr>
            <a:endParaRPr lang="en-US" sz="1100" dirty="0">
              <a:latin typeface="Candara"/>
              <a:cs typeface="Candara"/>
            </a:endParaRPr>
          </a:p>
          <a:p>
            <a:pPr algn="just">
              <a:lnSpc>
                <a:spcPct val="80000"/>
              </a:lnSpc>
            </a:pPr>
            <a:r>
              <a:rPr lang="en-US" sz="1100" dirty="0">
                <a:latin typeface="Candara"/>
                <a:cs typeface="Candara"/>
              </a:rPr>
              <a:t> </a:t>
            </a:r>
          </a:p>
          <a:p>
            <a:pPr marL="249600" algn="just">
              <a:lnSpc>
                <a:spcPct val="80000"/>
              </a:lnSpc>
              <a:spcBef>
                <a:spcPct val="20000"/>
              </a:spcBef>
              <a:defRPr/>
            </a:pPr>
            <a:endParaRPr lang="en-AU" sz="1100" b="1" dirty="0">
              <a:solidFill>
                <a:schemeClr val="tx2"/>
              </a:solidFill>
              <a:latin typeface="Candara"/>
              <a:cs typeface="Candara"/>
            </a:endParaRPr>
          </a:p>
          <a:p>
            <a:pPr marL="592500" indent="-342900" algn="just">
              <a:lnSpc>
                <a:spcPct val="80000"/>
              </a:lnSpc>
              <a:spcBef>
                <a:spcPct val="20000"/>
              </a:spcBef>
              <a:buFont typeface="Arial"/>
              <a:buChar char="•"/>
              <a:defRPr/>
            </a:pPr>
            <a:endParaRPr lang="en-AU" sz="1100" b="1" dirty="0">
              <a:solidFill>
                <a:schemeClr val="tx2"/>
              </a:solidFill>
              <a:latin typeface="Candara"/>
              <a:cs typeface="Candara"/>
            </a:endParaRPr>
          </a:p>
          <a:p>
            <a:pPr marL="249600" algn="just">
              <a:lnSpc>
                <a:spcPct val="80000"/>
              </a:lnSpc>
              <a:spcBef>
                <a:spcPct val="20000"/>
              </a:spcBef>
              <a:tabLst>
                <a:tab pos="1344613" algn="l"/>
              </a:tabLst>
              <a:defRPr/>
            </a:pPr>
            <a:endParaRPr lang="en-AU" sz="1100" b="1" dirty="0">
              <a:latin typeface="Candara"/>
              <a:cs typeface="Candara"/>
            </a:endParaRPr>
          </a:p>
          <a:p>
            <a:pPr marL="249600" algn="just">
              <a:lnSpc>
                <a:spcPct val="80000"/>
              </a:lnSpc>
              <a:spcBef>
                <a:spcPct val="20000"/>
              </a:spcBef>
              <a:defRPr/>
            </a:pPr>
            <a:r>
              <a:rPr lang="en-AU" sz="1100" b="1" dirty="0">
                <a:latin typeface="Candara"/>
                <a:cs typeface="Candara"/>
              </a:rPr>
              <a:t>	</a:t>
            </a:r>
          </a:p>
          <a:p>
            <a:pPr marL="249600" algn="just">
              <a:lnSpc>
                <a:spcPct val="80000"/>
              </a:lnSpc>
              <a:spcBef>
                <a:spcPct val="20000"/>
              </a:spcBef>
              <a:defRPr/>
            </a:pPr>
            <a:endParaRPr lang="en-AU" sz="1100" b="1" dirty="0">
              <a:latin typeface="Candara"/>
              <a:cs typeface="Candara"/>
            </a:endParaRPr>
          </a:p>
          <a:p>
            <a:pPr marL="249600" algn="just">
              <a:lnSpc>
                <a:spcPct val="80000"/>
              </a:lnSpc>
              <a:spcBef>
                <a:spcPct val="20000"/>
              </a:spcBef>
              <a:defRPr/>
            </a:pPr>
            <a:endParaRPr lang="en-AU" sz="11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References (1/2)  </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Tree>
    <p:extLst>
      <p:ext uri="{BB962C8B-B14F-4D97-AF65-F5344CB8AC3E}">
        <p14:creationId xmlns:p14="http://schemas.microsoft.com/office/powerpoint/2010/main" val="14804560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107504" y="1124744"/>
            <a:ext cx="8856984" cy="5616624"/>
          </a:xfrm>
          <a:prstGeom prst="rect">
            <a:avLst/>
          </a:prstGeom>
          <a:noFill/>
          <a:ln w="9525">
            <a:noFill/>
            <a:miter lim="800000"/>
            <a:headEnd/>
            <a:tailEnd/>
          </a:ln>
        </p:spPr>
        <p:txBody>
          <a:bodyPr/>
          <a:lstStyle/>
          <a:p>
            <a:pPr algn="just">
              <a:lnSpc>
                <a:spcPct val="80000"/>
              </a:lnSpc>
            </a:pPr>
            <a:r>
              <a:rPr lang="en-US" sz="1100" dirty="0">
                <a:latin typeface="Candara"/>
                <a:cs typeface="Candara"/>
              </a:rPr>
              <a:t> </a:t>
            </a:r>
          </a:p>
          <a:p>
            <a:pPr algn="just">
              <a:lnSpc>
                <a:spcPct val="80000"/>
              </a:lnSpc>
            </a:pPr>
            <a:r>
              <a:rPr lang="en-US" sz="1100" dirty="0" err="1">
                <a:latin typeface="Candara"/>
                <a:cs typeface="Candara"/>
              </a:rPr>
              <a:t>Kreuser</a:t>
            </a:r>
            <a:r>
              <a:rPr lang="en-US" sz="1100" dirty="0">
                <a:latin typeface="Candara"/>
                <a:cs typeface="Candara"/>
              </a:rPr>
              <a:t>, P &amp; </a:t>
            </a:r>
            <a:r>
              <a:rPr lang="en-US" sz="1100" dirty="0" err="1">
                <a:latin typeface="Candara"/>
                <a:cs typeface="Candara"/>
              </a:rPr>
              <a:t>Hammersley</a:t>
            </a:r>
            <a:r>
              <a:rPr lang="en-US" sz="1100" dirty="0">
                <a:latin typeface="Candara"/>
                <a:cs typeface="Candara"/>
              </a:rPr>
              <a:t>, R (1999), ‘Assessing the Assessment: British Planning Authorities and the review of environmental statements’, Journal of Environmental Assessment Policy and Management, vol.1, no.3, pp.369-388.</a:t>
            </a:r>
          </a:p>
          <a:p>
            <a:pPr algn="just">
              <a:lnSpc>
                <a:spcPct val="80000"/>
              </a:lnSpc>
            </a:pPr>
            <a:r>
              <a:rPr lang="en-US" sz="1100" dirty="0">
                <a:latin typeface="Candara"/>
                <a:cs typeface="Candara"/>
              </a:rPr>
              <a:t> </a:t>
            </a:r>
          </a:p>
          <a:p>
            <a:pPr algn="just">
              <a:lnSpc>
                <a:spcPct val="80000"/>
              </a:lnSpc>
            </a:pPr>
            <a:r>
              <a:rPr lang="en-US" sz="1100" dirty="0" err="1">
                <a:latin typeface="Candara"/>
                <a:cs typeface="Candara"/>
              </a:rPr>
              <a:t>Marara</a:t>
            </a:r>
            <a:r>
              <a:rPr lang="en-US" sz="1100" dirty="0">
                <a:latin typeface="Candara"/>
                <a:cs typeface="Candara"/>
              </a:rPr>
              <a:t>, M, </a:t>
            </a:r>
            <a:r>
              <a:rPr lang="en-US" sz="1100" dirty="0" err="1">
                <a:latin typeface="Candara"/>
                <a:cs typeface="Candara"/>
              </a:rPr>
              <a:t>Okello</a:t>
            </a:r>
            <a:r>
              <a:rPr lang="en-US" sz="1100" dirty="0">
                <a:latin typeface="Candara"/>
                <a:cs typeface="Candara"/>
              </a:rPr>
              <a:t>, N, </a:t>
            </a:r>
            <a:r>
              <a:rPr lang="en-US" sz="1100" dirty="0" err="1">
                <a:latin typeface="Candara"/>
                <a:cs typeface="Candara"/>
              </a:rPr>
              <a:t>Kuhanwa</a:t>
            </a:r>
            <a:r>
              <a:rPr lang="en-US" sz="1100" dirty="0">
                <a:latin typeface="Candara"/>
                <a:cs typeface="Candara"/>
              </a:rPr>
              <a:t>, Z, </a:t>
            </a:r>
            <a:r>
              <a:rPr lang="en-US" sz="1100" dirty="0" err="1">
                <a:latin typeface="Candara"/>
                <a:cs typeface="Candara"/>
              </a:rPr>
              <a:t>Douven</a:t>
            </a:r>
            <a:r>
              <a:rPr lang="en-US" sz="1100" dirty="0">
                <a:latin typeface="Candara"/>
                <a:cs typeface="Candara"/>
              </a:rPr>
              <a:t>, W, </a:t>
            </a:r>
            <a:r>
              <a:rPr lang="en-US" sz="1100" dirty="0" err="1">
                <a:latin typeface="Candara"/>
                <a:cs typeface="Candara"/>
              </a:rPr>
              <a:t>Beevers</a:t>
            </a:r>
            <a:r>
              <a:rPr lang="en-US" sz="1100" dirty="0">
                <a:latin typeface="Candara"/>
                <a:cs typeface="Candara"/>
              </a:rPr>
              <a:t>, L &amp; </a:t>
            </a:r>
            <a:r>
              <a:rPr lang="en-US" sz="1100" dirty="0" err="1">
                <a:latin typeface="Candara"/>
                <a:cs typeface="Candara"/>
              </a:rPr>
              <a:t>Leentvaar</a:t>
            </a:r>
            <a:r>
              <a:rPr lang="en-US" sz="1100" dirty="0">
                <a:latin typeface="Candara"/>
                <a:cs typeface="Candara"/>
              </a:rPr>
              <a:t>, J 2011, 'The importance of context in delivering effective EIA: Case studies from East Africa', </a:t>
            </a:r>
            <a:r>
              <a:rPr lang="en-US" sz="1100" i="1" dirty="0">
                <a:latin typeface="Candara"/>
                <a:cs typeface="Candara"/>
              </a:rPr>
              <a:t>Environmental Impact Assessment Review, </a:t>
            </a:r>
            <a:r>
              <a:rPr lang="en-US" sz="1100" dirty="0">
                <a:latin typeface="Candara"/>
                <a:cs typeface="Candara"/>
              </a:rPr>
              <a:t>vol</a:t>
            </a:r>
            <a:r>
              <a:rPr lang="en-US" sz="1100" i="1" dirty="0">
                <a:latin typeface="Candara"/>
                <a:cs typeface="Candara"/>
              </a:rPr>
              <a:t>. </a:t>
            </a:r>
            <a:r>
              <a:rPr lang="en-US" sz="1100" dirty="0">
                <a:latin typeface="Candara"/>
                <a:cs typeface="Candara"/>
              </a:rPr>
              <a:t>31, no. 3, pp. 286-296.</a:t>
            </a:r>
          </a:p>
          <a:p>
            <a:pPr algn="just">
              <a:lnSpc>
                <a:spcPct val="80000"/>
              </a:lnSpc>
            </a:pPr>
            <a:r>
              <a:rPr lang="en-US" sz="1100" dirty="0">
                <a:latin typeface="Candara"/>
                <a:cs typeface="Candara"/>
              </a:rPr>
              <a:t> </a:t>
            </a:r>
          </a:p>
          <a:p>
            <a:pPr algn="just">
              <a:lnSpc>
                <a:spcPct val="80000"/>
              </a:lnSpc>
            </a:pPr>
            <a:r>
              <a:rPr lang="en-US" sz="1100" dirty="0">
                <a:latin typeface="Candara"/>
                <a:cs typeface="Candara"/>
              </a:rPr>
              <a:t>Morrison-Saunders, A, Annandale, D &amp; </a:t>
            </a:r>
            <a:r>
              <a:rPr lang="en-US" sz="1100" dirty="0" err="1">
                <a:latin typeface="Candara"/>
                <a:cs typeface="Candara"/>
              </a:rPr>
              <a:t>Cappelluti</a:t>
            </a:r>
            <a:r>
              <a:rPr lang="en-US" sz="1100" dirty="0">
                <a:latin typeface="Candara"/>
                <a:cs typeface="Candara"/>
              </a:rPr>
              <a:t>, J 2001, 'Practitioner perspectives on what influences EIA quality', </a:t>
            </a:r>
            <a:r>
              <a:rPr lang="en-US" sz="1100" i="1" dirty="0">
                <a:latin typeface="Candara"/>
                <a:cs typeface="Candara"/>
              </a:rPr>
              <a:t>Impact Assessment and Project Appraisal, </a:t>
            </a:r>
            <a:r>
              <a:rPr lang="en-US" sz="1100" dirty="0">
                <a:latin typeface="Candara"/>
                <a:cs typeface="Candara"/>
              </a:rPr>
              <a:t>vol</a:t>
            </a:r>
            <a:r>
              <a:rPr lang="en-US" sz="1100" i="1" dirty="0">
                <a:latin typeface="Candara"/>
                <a:cs typeface="Candara"/>
              </a:rPr>
              <a:t>. </a:t>
            </a:r>
            <a:r>
              <a:rPr lang="en-US" sz="1100" dirty="0">
                <a:latin typeface="Candara"/>
                <a:cs typeface="Candara"/>
              </a:rPr>
              <a:t>19, no. 4, pp. 321-325.</a:t>
            </a:r>
          </a:p>
          <a:p>
            <a:pPr algn="just">
              <a:lnSpc>
                <a:spcPct val="80000"/>
              </a:lnSpc>
            </a:pPr>
            <a:r>
              <a:rPr lang="en-US" sz="1100" dirty="0">
                <a:latin typeface="Candara"/>
                <a:cs typeface="Candara"/>
              </a:rPr>
              <a:t> </a:t>
            </a:r>
          </a:p>
          <a:p>
            <a:pPr algn="just">
              <a:lnSpc>
                <a:spcPct val="80000"/>
              </a:lnSpc>
            </a:pPr>
            <a:r>
              <a:rPr lang="en-US" sz="1100" dirty="0">
                <a:latin typeface="Candara"/>
                <a:cs typeface="Candara"/>
              </a:rPr>
              <a:t>National Environment Commission </a:t>
            </a:r>
            <a:r>
              <a:rPr lang="en-US" sz="1100" dirty="0" err="1">
                <a:latin typeface="Candara"/>
                <a:cs typeface="Candara"/>
              </a:rPr>
              <a:t>Secreteriat</a:t>
            </a:r>
            <a:r>
              <a:rPr lang="en-US" sz="1100" dirty="0">
                <a:latin typeface="Candara"/>
                <a:cs typeface="Candara"/>
              </a:rPr>
              <a:t> (NECS) 2012, ‘Environmental Assessment Guideline for Power Transmission Line Projects’, Thimphu, Bhutan.</a:t>
            </a:r>
          </a:p>
          <a:p>
            <a:pPr algn="just">
              <a:lnSpc>
                <a:spcPct val="80000"/>
              </a:lnSpc>
            </a:pPr>
            <a:r>
              <a:rPr lang="en-US" sz="1100" dirty="0">
                <a:latin typeface="Candara"/>
                <a:cs typeface="Candara"/>
              </a:rPr>
              <a:t> </a:t>
            </a:r>
          </a:p>
          <a:p>
            <a:pPr algn="just">
              <a:lnSpc>
                <a:spcPct val="80000"/>
              </a:lnSpc>
            </a:pPr>
            <a:r>
              <a:rPr lang="en-US" sz="1100" dirty="0">
                <a:latin typeface="Candara"/>
                <a:cs typeface="Candara"/>
              </a:rPr>
              <a:t>National Environment Commission </a:t>
            </a:r>
            <a:r>
              <a:rPr lang="en-US" sz="1100" dirty="0" err="1">
                <a:latin typeface="Candara"/>
                <a:cs typeface="Candara"/>
              </a:rPr>
              <a:t>Secreteriat</a:t>
            </a:r>
            <a:r>
              <a:rPr lang="en-US" sz="1100" dirty="0">
                <a:latin typeface="Candara"/>
                <a:cs typeface="Candara"/>
              </a:rPr>
              <a:t> (NECS) 2001, 'Regulation for the Environmental Clearance of Projects', Thimphu, Bhutan. </a:t>
            </a:r>
          </a:p>
          <a:p>
            <a:pPr algn="just">
              <a:lnSpc>
                <a:spcPct val="80000"/>
              </a:lnSpc>
            </a:pPr>
            <a:r>
              <a:rPr lang="en-US" sz="1100" dirty="0">
                <a:latin typeface="Candara"/>
                <a:cs typeface="Candara"/>
              </a:rPr>
              <a:t> </a:t>
            </a:r>
          </a:p>
          <a:p>
            <a:pPr algn="just">
              <a:lnSpc>
                <a:spcPct val="80000"/>
              </a:lnSpc>
            </a:pPr>
            <a:r>
              <a:rPr lang="en-US" sz="1100" dirty="0" err="1">
                <a:latin typeface="Candara"/>
                <a:cs typeface="Candara"/>
              </a:rPr>
              <a:t>Nitz</a:t>
            </a:r>
            <a:r>
              <a:rPr lang="en-US" sz="1100" dirty="0">
                <a:latin typeface="Candara"/>
                <a:cs typeface="Candara"/>
              </a:rPr>
              <a:t>, T &amp; Holland, I (2000), ‘Does Environmental Impact Assessment Facilitate Environmental Management Activities?’, Journal of Environmental Assessment Policy and Management, </a:t>
            </a:r>
            <a:r>
              <a:rPr lang="en-US" sz="1100" dirty="0" err="1">
                <a:latin typeface="Candara"/>
                <a:cs typeface="Candara"/>
              </a:rPr>
              <a:t>vol</a:t>
            </a:r>
            <a:r>
              <a:rPr lang="en-US" sz="1100" dirty="0">
                <a:latin typeface="Candara"/>
                <a:cs typeface="Candara"/>
              </a:rPr>
              <a:t> 2, no.1, pp. 1-17.</a:t>
            </a:r>
          </a:p>
          <a:p>
            <a:pPr algn="just">
              <a:lnSpc>
                <a:spcPct val="80000"/>
              </a:lnSpc>
            </a:pPr>
            <a:r>
              <a:rPr lang="en-US" sz="1100" dirty="0">
                <a:latin typeface="Candara"/>
                <a:cs typeface="Candara"/>
              </a:rPr>
              <a:t> </a:t>
            </a:r>
          </a:p>
          <a:p>
            <a:pPr algn="just">
              <a:lnSpc>
                <a:spcPct val="80000"/>
              </a:lnSpc>
            </a:pPr>
            <a:r>
              <a:rPr lang="en-US" sz="1100" dirty="0" err="1">
                <a:latin typeface="Candara"/>
                <a:cs typeface="Candara"/>
              </a:rPr>
              <a:t>O'Faircheallaigh</a:t>
            </a:r>
            <a:r>
              <a:rPr lang="en-US" sz="1100" dirty="0">
                <a:latin typeface="Candara"/>
                <a:cs typeface="Candara"/>
              </a:rPr>
              <a:t>, C 2010, 'Public participation and environmental impact assessment: Purposes, implications, and lessons for public policy making', </a:t>
            </a:r>
            <a:r>
              <a:rPr lang="en-US" sz="1100" i="1" dirty="0">
                <a:latin typeface="Candara"/>
                <a:cs typeface="Candara"/>
              </a:rPr>
              <a:t>Environmental Impact Assessment Review, </a:t>
            </a:r>
            <a:r>
              <a:rPr lang="en-US" sz="1100" dirty="0">
                <a:latin typeface="Candara"/>
                <a:cs typeface="Candara"/>
              </a:rPr>
              <a:t>vol</a:t>
            </a:r>
            <a:r>
              <a:rPr lang="en-US" sz="1100" i="1" dirty="0">
                <a:latin typeface="Candara"/>
                <a:cs typeface="Candara"/>
              </a:rPr>
              <a:t>. </a:t>
            </a:r>
            <a:r>
              <a:rPr lang="en-US" sz="1100" dirty="0">
                <a:latin typeface="Candara"/>
                <a:cs typeface="Candara"/>
              </a:rPr>
              <a:t>30, no. 1, pp. 19-27.</a:t>
            </a:r>
          </a:p>
          <a:p>
            <a:pPr algn="just">
              <a:lnSpc>
                <a:spcPct val="80000"/>
              </a:lnSpc>
            </a:pPr>
            <a:r>
              <a:rPr lang="en-US" sz="1100" dirty="0">
                <a:latin typeface="Candara"/>
                <a:cs typeface="Candara"/>
              </a:rPr>
              <a:t> </a:t>
            </a:r>
          </a:p>
          <a:p>
            <a:pPr algn="just">
              <a:lnSpc>
                <a:spcPct val="80000"/>
              </a:lnSpc>
            </a:pPr>
            <a:r>
              <a:rPr lang="en-US" sz="1100" dirty="0" err="1">
                <a:latin typeface="Candara"/>
                <a:cs typeface="Candara"/>
              </a:rPr>
              <a:t>Pölönen</a:t>
            </a:r>
            <a:r>
              <a:rPr lang="en-US" sz="1100" dirty="0">
                <a:latin typeface="Candara"/>
                <a:cs typeface="Candara"/>
              </a:rPr>
              <a:t>, I, </a:t>
            </a:r>
            <a:r>
              <a:rPr lang="en-US" sz="1100" dirty="0" err="1">
                <a:latin typeface="Candara"/>
                <a:cs typeface="Candara"/>
              </a:rPr>
              <a:t>Hokkanen</a:t>
            </a:r>
            <a:r>
              <a:rPr lang="en-US" sz="1100" dirty="0">
                <a:latin typeface="Candara"/>
                <a:cs typeface="Candara"/>
              </a:rPr>
              <a:t>, P &amp; </a:t>
            </a:r>
            <a:r>
              <a:rPr lang="en-US" sz="1100" dirty="0" err="1">
                <a:latin typeface="Candara"/>
                <a:cs typeface="Candara"/>
              </a:rPr>
              <a:t>Jalava</a:t>
            </a:r>
            <a:r>
              <a:rPr lang="en-US" sz="1100" dirty="0">
                <a:latin typeface="Candara"/>
                <a:cs typeface="Candara"/>
              </a:rPr>
              <a:t>, K 2011, 'The effectiveness of the Finnish EIA system — What works, what doesn't, and what could be improved?', </a:t>
            </a:r>
            <a:r>
              <a:rPr lang="en-US" sz="1100" i="1" dirty="0">
                <a:latin typeface="Candara"/>
                <a:cs typeface="Candara"/>
              </a:rPr>
              <a:t>Environmental Impact Assessment Review, </a:t>
            </a:r>
            <a:r>
              <a:rPr lang="en-US" sz="1100" dirty="0">
                <a:latin typeface="Candara"/>
                <a:cs typeface="Candara"/>
              </a:rPr>
              <a:t>vol</a:t>
            </a:r>
            <a:r>
              <a:rPr lang="en-US" sz="1100" i="1" dirty="0">
                <a:latin typeface="Candara"/>
                <a:cs typeface="Candara"/>
              </a:rPr>
              <a:t>. </a:t>
            </a:r>
            <a:r>
              <a:rPr lang="en-US" sz="1100" dirty="0">
                <a:latin typeface="Candara"/>
                <a:cs typeface="Candara"/>
              </a:rPr>
              <a:t>31, no. 2, pp. 120-128.</a:t>
            </a:r>
          </a:p>
          <a:p>
            <a:pPr algn="just">
              <a:lnSpc>
                <a:spcPct val="80000"/>
              </a:lnSpc>
            </a:pPr>
            <a:r>
              <a:rPr lang="en-US" sz="1100" dirty="0">
                <a:latin typeface="Candara"/>
                <a:cs typeface="Candara"/>
              </a:rPr>
              <a:t> </a:t>
            </a:r>
          </a:p>
          <a:p>
            <a:pPr algn="just">
              <a:lnSpc>
                <a:spcPct val="80000"/>
              </a:lnSpc>
            </a:pPr>
            <a:r>
              <a:rPr lang="en-US" sz="1100" dirty="0">
                <a:latin typeface="Candara"/>
                <a:cs typeface="Candara"/>
              </a:rPr>
              <a:t>Ross, W, Saunders, A &amp; </a:t>
            </a:r>
            <a:r>
              <a:rPr lang="en-US" sz="1100" dirty="0" err="1">
                <a:latin typeface="Candara"/>
                <a:cs typeface="Candara"/>
              </a:rPr>
              <a:t>Marchall</a:t>
            </a:r>
            <a:r>
              <a:rPr lang="en-US" sz="1100" dirty="0">
                <a:latin typeface="Candara"/>
                <a:cs typeface="Candara"/>
              </a:rPr>
              <a:t>, R 2006, ‘Common sense in environmental impact assessment: it is not as common as it should be’, Impact Assessment and Project Appraisal, </a:t>
            </a:r>
            <a:r>
              <a:rPr lang="en-US" sz="1100" dirty="0" err="1">
                <a:latin typeface="Candara"/>
                <a:cs typeface="Candara"/>
              </a:rPr>
              <a:t>vol</a:t>
            </a:r>
            <a:r>
              <a:rPr lang="en-US" sz="1100" dirty="0">
                <a:latin typeface="Candara"/>
                <a:cs typeface="Candara"/>
              </a:rPr>
              <a:t> 24, no. 1, pp. 3-22.</a:t>
            </a:r>
          </a:p>
          <a:p>
            <a:pPr algn="just">
              <a:lnSpc>
                <a:spcPct val="80000"/>
              </a:lnSpc>
            </a:pPr>
            <a:r>
              <a:rPr lang="en-US" sz="1100" dirty="0">
                <a:latin typeface="Candara"/>
                <a:cs typeface="Candara"/>
              </a:rPr>
              <a:t> </a:t>
            </a:r>
          </a:p>
          <a:p>
            <a:pPr algn="just">
              <a:lnSpc>
                <a:spcPct val="80000"/>
              </a:lnSpc>
            </a:pPr>
            <a:r>
              <a:rPr lang="en-US" sz="1100" dirty="0">
                <a:latin typeface="Candara"/>
                <a:cs typeface="Candara"/>
              </a:rPr>
              <a:t>Royal Government of Bhutan (</a:t>
            </a:r>
            <a:r>
              <a:rPr lang="en-US" sz="1100" dirty="0" err="1">
                <a:latin typeface="Candara"/>
                <a:cs typeface="Candara"/>
              </a:rPr>
              <a:t>RGoB</a:t>
            </a:r>
            <a:r>
              <a:rPr lang="en-US" sz="1100" dirty="0">
                <a:latin typeface="Candara"/>
                <a:cs typeface="Candara"/>
              </a:rPr>
              <a:t>) 2000, 'Environmental Assessment Act, 2000</a:t>
            </a:r>
            <a:r>
              <a:rPr lang="en-US" sz="1100" i="1" dirty="0">
                <a:latin typeface="Candara"/>
                <a:cs typeface="Candara"/>
              </a:rPr>
              <a:t>'</a:t>
            </a:r>
            <a:r>
              <a:rPr lang="en-US" sz="1100" dirty="0">
                <a:latin typeface="Candara"/>
                <a:cs typeface="Candara"/>
              </a:rPr>
              <a:t>, </a:t>
            </a:r>
            <a:r>
              <a:rPr lang="en-US" sz="1100" dirty="0" err="1">
                <a:latin typeface="Candara"/>
                <a:cs typeface="Candara"/>
              </a:rPr>
              <a:t>Tashichho</a:t>
            </a:r>
            <a:r>
              <a:rPr lang="en-US" sz="1100" dirty="0">
                <a:latin typeface="Candara"/>
                <a:cs typeface="Candara"/>
              </a:rPr>
              <a:t> </a:t>
            </a:r>
            <a:r>
              <a:rPr lang="en-US" sz="1100" dirty="0" err="1">
                <a:latin typeface="Candara"/>
                <a:cs typeface="Candara"/>
              </a:rPr>
              <a:t>Dzong</a:t>
            </a:r>
            <a:r>
              <a:rPr lang="en-US" sz="1100" dirty="0">
                <a:latin typeface="Candara"/>
                <a:cs typeface="Candara"/>
              </a:rPr>
              <a:t>, Thimphu, Bhutan.</a:t>
            </a:r>
          </a:p>
          <a:p>
            <a:pPr algn="just">
              <a:lnSpc>
                <a:spcPct val="80000"/>
              </a:lnSpc>
            </a:pPr>
            <a:r>
              <a:rPr lang="en-US" sz="1100" dirty="0">
                <a:latin typeface="Candara"/>
                <a:cs typeface="Candara"/>
              </a:rPr>
              <a:t> </a:t>
            </a:r>
          </a:p>
          <a:p>
            <a:pPr algn="just">
              <a:lnSpc>
                <a:spcPct val="80000"/>
              </a:lnSpc>
            </a:pPr>
            <a:r>
              <a:rPr lang="en-US" sz="1100" dirty="0">
                <a:latin typeface="Candara"/>
                <a:cs typeface="Candara"/>
              </a:rPr>
              <a:t>Royal Society for Protection of Nature (RSPN), 2010, </a:t>
            </a:r>
            <a:r>
              <a:rPr lang="en-US" sz="1100" i="1" dirty="0">
                <a:latin typeface="Candara"/>
                <a:cs typeface="Candara"/>
              </a:rPr>
              <a:t>Bhutan’s Natural Heritage – A Legacy of the Monarchs, </a:t>
            </a:r>
            <a:r>
              <a:rPr lang="en-US" sz="1100" dirty="0">
                <a:latin typeface="Candara"/>
                <a:cs typeface="Candara"/>
              </a:rPr>
              <a:t>Thimphu Bhutan.</a:t>
            </a:r>
          </a:p>
          <a:p>
            <a:pPr algn="just">
              <a:lnSpc>
                <a:spcPct val="80000"/>
              </a:lnSpc>
            </a:pPr>
            <a:r>
              <a:rPr lang="en-US" sz="1100" dirty="0">
                <a:latin typeface="Candara"/>
                <a:cs typeface="Candara"/>
              </a:rPr>
              <a:t> </a:t>
            </a:r>
          </a:p>
          <a:p>
            <a:pPr algn="just">
              <a:lnSpc>
                <a:spcPct val="80000"/>
              </a:lnSpc>
            </a:pPr>
            <a:r>
              <a:rPr lang="en-US" sz="1100" dirty="0" err="1">
                <a:latin typeface="Candara"/>
                <a:cs typeface="Candara"/>
              </a:rPr>
              <a:t>Samarakoon</a:t>
            </a:r>
            <a:r>
              <a:rPr lang="en-US" sz="1100" dirty="0">
                <a:latin typeface="Candara"/>
                <a:cs typeface="Candara"/>
              </a:rPr>
              <a:t>, M &amp; Rowan, JS 2008, 'A critical review of environmental impact statements in Sri Lanka with particular reference to ecological impact assessment', </a:t>
            </a:r>
            <a:r>
              <a:rPr lang="en-US" sz="1100" i="1" dirty="0">
                <a:latin typeface="Candara"/>
                <a:cs typeface="Candara"/>
              </a:rPr>
              <a:t>Environ Manage, </a:t>
            </a:r>
            <a:r>
              <a:rPr lang="en-US" sz="1100" dirty="0">
                <a:latin typeface="Candara"/>
                <a:cs typeface="Candara"/>
              </a:rPr>
              <a:t>vol</a:t>
            </a:r>
            <a:r>
              <a:rPr lang="en-US" sz="1100" i="1" dirty="0">
                <a:latin typeface="Candara"/>
                <a:cs typeface="Candara"/>
              </a:rPr>
              <a:t>. </a:t>
            </a:r>
            <a:r>
              <a:rPr lang="en-US" sz="1100" dirty="0">
                <a:latin typeface="Candara"/>
                <a:cs typeface="Candara"/>
              </a:rPr>
              <a:t>41, no. 3, Mar, pp. 441-460.</a:t>
            </a:r>
          </a:p>
          <a:p>
            <a:pPr algn="just">
              <a:lnSpc>
                <a:spcPct val="80000"/>
              </a:lnSpc>
            </a:pPr>
            <a:r>
              <a:rPr lang="en-US" sz="1100" dirty="0">
                <a:latin typeface="Candara"/>
                <a:cs typeface="Candara"/>
              </a:rPr>
              <a:t> </a:t>
            </a:r>
          </a:p>
          <a:p>
            <a:pPr algn="just">
              <a:lnSpc>
                <a:spcPct val="80000"/>
              </a:lnSpc>
            </a:pPr>
            <a:r>
              <a:rPr lang="en-US" sz="1100" dirty="0">
                <a:latin typeface="Candara"/>
                <a:cs typeface="Candara"/>
              </a:rPr>
              <a:t>Thomas, I, 1998, </a:t>
            </a:r>
            <a:r>
              <a:rPr lang="en-US" sz="1100" i="1" dirty="0">
                <a:latin typeface="Candara"/>
                <a:cs typeface="Candara"/>
              </a:rPr>
              <a:t>Environmental Impact Assessment in Australia – Theory and Practice, </a:t>
            </a:r>
            <a:r>
              <a:rPr lang="en-US" sz="1100" dirty="0">
                <a:latin typeface="Candara"/>
                <a:cs typeface="Candara"/>
              </a:rPr>
              <a:t>2</a:t>
            </a:r>
            <a:r>
              <a:rPr lang="en-US" sz="1100" baseline="30000" dirty="0">
                <a:latin typeface="Candara"/>
                <a:cs typeface="Candara"/>
              </a:rPr>
              <a:t>nd</a:t>
            </a:r>
            <a:r>
              <a:rPr lang="en-US" sz="1100" dirty="0">
                <a:latin typeface="Candara"/>
                <a:cs typeface="Candara"/>
              </a:rPr>
              <a:t> </a:t>
            </a:r>
            <a:r>
              <a:rPr lang="en-US" sz="1100" dirty="0" err="1">
                <a:latin typeface="Candara"/>
                <a:cs typeface="Candara"/>
              </a:rPr>
              <a:t>edn</a:t>
            </a:r>
            <a:r>
              <a:rPr lang="en-US" sz="1100" dirty="0">
                <a:latin typeface="Candara"/>
                <a:cs typeface="Candara"/>
              </a:rPr>
              <a:t>, The Federation Press, NSW.</a:t>
            </a:r>
          </a:p>
          <a:p>
            <a:pPr algn="just">
              <a:lnSpc>
                <a:spcPct val="80000"/>
              </a:lnSpc>
            </a:pPr>
            <a:r>
              <a:rPr lang="en-US" sz="1100" dirty="0">
                <a:latin typeface="Candara"/>
                <a:cs typeface="Candara"/>
              </a:rPr>
              <a:t> </a:t>
            </a:r>
          </a:p>
          <a:p>
            <a:pPr algn="just">
              <a:lnSpc>
                <a:spcPct val="80000"/>
              </a:lnSpc>
            </a:pPr>
            <a:r>
              <a:rPr lang="en-US" sz="1100" dirty="0">
                <a:latin typeface="Candara"/>
                <a:cs typeface="Candara"/>
              </a:rPr>
              <a:t>Wood, C 2003, </a:t>
            </a:r>
            <a:r>
              <a:rPr lang="en-US" sz="1100" i="1" dirty="0">
                <a:latin typeface="Candara"/>
                <a:cs typeface="Candara"/>
              </a:rPr>
              <a:t>Environmental impact assessment: a comparative review, </a:t>
            </a:r>
            <a:r>
              <a:rPr lang="en-US" sz="1100" dirty="0">
                <a:latin typeface="Candara"/>
                <a:cs typeface="Candara"/>
              </a:rPr>
              <a:t>2nd </a:t>
            </a:r>
            <a:r>
              <a:rPr lang="en-US" sz="1100" dirty="0" err="1">
                <a:latin typeface="Candara"/>
                <a:cs typeface="Candara"/>
              </a:rPr>
              <a:t>edn</a:t>
            </a:r>
            <a:r>
              <a:rPr lang="en-US" sz="1100" dirty="0">
                <a:latin typeface="Candara"/>
                <a:cs typeface="Candara"/>
              </a:rPr>
              <a:t>, Pearson/Prentice Hall, Harlow, England ; New York.</a:t>
            </a:r>
          </a:p>
          <a:p>
            <a:pPr algn="just">
              <a:lnSpc>
                <a:spcPct val="80000"/>
              </a:lnSpc>
            </a:pPr>
            <a:r>
              <a:rPr lang="en-US" sz="1100" dirty="0">
                <a:latin typeface="Candara"/>
                <a:cs typeface="Candara"/>
              </a:rPr>
              <a:t> </a:t>
            </a:r>
          </a:p>
          <a:p>
            <a:pPr algn="just">
              <a:lnSpc>
                <a:spcPct val="80000"/>
              </a:lnSpc>
            </a:pPr>
            <a:r>
              <a:rPr lang="en-US" sz="1100" dirty="0" err="1">
                <a:latin typeface="Candara"/>
                <a:cs typeface="Candara"/>
              </a:rPr>
              <a:t>Zubair</a:t>
            </a:r>
            <a:r>
              <a:rPr lang="en-US" sz="1100" dirty="0">
                <a:latin typeface="Candara"/>
                <a:cs typeface="Candara"/>
              </a:rPr>
              <a:t>, L 2001, ‘Challenges for Environmental Impact Assessment in Sir Lanka’, </a:t>
            </a:r>
            <a:r>
              <a:rPr lang="en-US" sz="1100" i="1" dirty="0">
                <a:latin typeface="Candara"/>
                <a:cs typeface="Candara"/>
              </a:rPr>
              <a:t>Environmental Impact Assessment Review</a:t>
            </a:r>
            <a:r>
              <a:rPr lang="en-US" sz="1100" dirty="0">
                <a:latin typeface="Candara"/>
                <a:cs typeface="Candara"/>
              </a:rPr>
              <a:t>, vol. 21, pp. 469-478</a:t>
            </a:r>
            <a:r>
              <a:rPr lang="en-US" sz="1100" dirty="0" smtClean="0">
                <a:latin typeface="Candara"/>
                <a:cs typeface="Candara"/>
              </a:rPr>
              <a:t>.</a:t>
            </a:r>
          </a:p>
          <a:p>
            <a:pPr algn="just">
              <a:lnSpc>
                <a:spcPct val="80000"/>
              </a:lnSpc>
            </a:pPr>
            <a:endParaRPr lang="en-US" sz="1100" dirty="0" smtClean="0">
              <a:latin typeface="Candara"/>
              <a:cs typeface="Candara"/>
            </a:endParaRPr>
          </a:p>
          <a:p>
            <a:pPr algn="just">
              <a:lnSpc>
                <a:spcPct val="80000"/>
              </a:lnSpc>
            </a:pPr>
            <a:endParaRPr lang="en-US" sz="1100" dirty="0">
              <a:latin typeface="Candara"/>
              <a:cs typeface="Candara"/>
            </a:endParaRPr>
          </a:p>
          <a:p>
            <a:pPr algn="just">
              <a:lnSpc>
                <a:spcPct val="80000"/>
              </a:lnSpc>
            </a:pPr>
            <a:r>
              <a:rPr lang="en-US" sz="1100" b="1" dirty="0" smtClean="0">
                <a:latin typeface="Candara"/>
                <a:cs typeface="Candara"/>
              </a:rPr>
              <a:t>(Random clips and photo courtesy: Google)</a:t>
            </a:r>
            <a:endParaRPr lang="en-US" sz="1100" b="1" dirty="0">
              <a:latin typeface="Candara"/>
              <a:cs typeface="Candara"/>
            </a:endParaRPr>
          </a:p>
          <a:p>
            <a:pPr marL="249600">
              <a:lnSpc>
                <a:spcPct val="90000"/>
              </a:lnSpc>
              <a:spcBef>
                <a:spcPct val="20000"/>
              </a:spcBef>
              <a:defRPr/>
            </a:pPr>
            <a:r>
              <a:rPr lang="en-AU" sz="1100" b="1" dirty="0">
                <a:latin typeface="Candara"/>
                <a:cs typeface="Candara"/>
              </a:rPr>
              <a:t>	</a:t>
            </a:r>
          </a:p>
          <a:p>
            <a:pPr marL="249600" algn="just">
              <a:lnSpc>
                <a:spcPct val="90000"/>
              </a:lnSpc>
              <a:spcBef>
                <a:spcPct val="20000"/>
              </a:spcBef>
              <a:defRPr/>
            </a:pPr>
            <a:endParaRPr lang="en-AU" sz="1100" b="1" dirty="0">
              <a:latin typeface="Candara"/>
              <a:cs typeface="Candara"/>
            </a:endParaRPr>
          </a:p>
          <a:p>
            <a:pPr marL="249600" algn="just">
              <a:lnSpc>
                <a:spcPct val="90000"/>
              </a:lnSpc>
              <a:spcBef>
                <a:spcPct val="20000"/>
              </a:spcBef>
              <a:defRPr/>
            </a:pPr>
            <a:endParaRPr lang="en-AU" sz="11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References (2/2)  </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Tree>
    <p:extLst>
      <p:ext uri="{BB962C8B-B14F-4D97-AF65-F5344CB8AC3E}">
        <p14:creationId xmlns:p14="http://schemas.microsoft.com/office/powerpoint/2010/main" val="23462773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EIA Process in Bhutan</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l="-1" t="361" r="655" b="334"/>
          <a:stretch/>
        </p:blipFill>
        <p:spPr bwMode="auto">
          <a:xfrm>
            <a:off x="1187624" y="1196752"/>
            <a:ext cx="5400600" cy="5603622"/>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6876256" y="6597351"/>
            <a:ext cx="2357401" cy="276999"/>
          </a:xfrm>
          <a:prstGeom prst="rect">
            <a:avLst/>
          </a:prstGeom>
        </p:spPr>
        <p:txBody>
          <a:bodyPr wrap="square">
            <a:spAutoFit/>
          </a:bodyPr>
          <a:lstStyle/>
          <a:p>
            <a:r>
              <a:rPr lang="en-AU" sz="1200" b="1" dirty="0" smtClean="0">
                <a:solidFill>
                  <a:srgbClr val="3366FF"/>
                </a:solidFill>
                <a:latin typeface="Candara"/>
                <a:cs typeface="Candara"/>
              </a:rPr>
              <a:t>Fig. The </a:t>
            </a:r>
            <a:r>
              <a:rPr lang="en-AU" sz="1200" b="1" dirty="0">
                <a:solidFill>
                  <a:srgbClr val="3366FF"/>
                </a:solidFill>
                <a:latin typeface="Candara"/>
                <a:cs typeface="Candara"/>
              </a:rPr>
              <a:t>EIA Process (NECS 2012)</a:t>
            </a:r>
            <a:r>
              <a:rPr lang="en-US" sz="1200" b="1" dirty="0">
                <a:solidFill>
                  <a:srgbClr val="3366FF"/>
                </a:solidFill>
                <a:latin typeface="Candara"/>
                <a:cs typeface="Candara"/>
              </a:rPr>
              <a:t> </a:t>
            </a:r>
          </a:p>
        </p:txBody>
      </p:sp>
      <p:pic>
        <p:nvPicPr>
          <p:cNvPr id="4" name="Picture 3" descr="Screen Shot 2016-10-19 at 7.28.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2492896"/>
            <a:ext cx="1979124" cy="1701800"/>
          </a:xfrm>
          <a:prstGeom prst="rect">
            <a:avLst/>
          </a:prstGeom>
        </p:spPr>
      </p:pic>
    </p:spTree>
    <p:extLst>
      <p:ext uri="{BB962C8B-B14F-4D97-AF65-F5344CB8AC3E}">
        <p14:creationId xmlns:p14="http://schemas.microsoft.com/office/powerpoint/2010/main" val="6816036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8208912" cy="4968552"/>
          </a:xfrm>
          <a:prstGeom prst="rect">
            <a:avLst/>
          </a:prstGeom>
          <a:noFill/>
          <a:ln w="9525">
            <a:noFill/>
            <a:miter lim="800000"/>
            <a:headEnd/>
            <a:tailEnd/>
          </a:ln>
        </p:spPr>
        <p:txBody>
          <a:bodyPr/>
          <a:lstStyle/>
          <a:p>
            <a:pPr marL="249600" algn="ctr">
              <a:lnSpc>
                <a:spcPct val="90000"/>
              </a:lnSpc>
              <a:spcBef>
                <a:spcPct val="20000"/>
              </a:spcBef>
              <a:defRPr/>
            </a:pPr>
            <a:endParaRPr lang="en-AU" sz="2000" b="1" dirty="0">
              <a:solidFill>
                <a:schemeClr val="tx2"/>
              </a:solidFill>
              <a:latin typeface="Candara"/>
              <a:cs typeface="Candara"/>
            </a:endParaRPr>
          </a:p>
          <a:p>
            <a:pPr marL="592500" indent="-342900">
              <a:lnSpc>
                <a:spcPct val="90000"/>
              </a:lnSpc>
              <a:spcBef>
                <a:spcPct val="20000"/>
              </a:spcBef>
              <a:buFont typeface="Arial"/>
              <a:buChar char="•"/>
              <a:defRPr/>
            </a:pPr>
            <a:endParaRPr lang="en-AU" sz="2400" b="1" dirty="0">
              <a:solidFill>
                <a:schemeClr val="tx2"/>
              </a:solidFill>
              <a:latin typeface="Candara"/>
              <a:cs typeface="Candara"/>
            </a:endParaRPr>
          </a:p>
          <a:p>
            <a:pPr marL="249600" algn="ctr">
              <a:lnSpc>
                <a:spcPct val="90000"/>
              </a:lnSpc>
              <a:spcBef>
                <a:spcPct val="20000"/>
              </a:spcBef>
              <a:tabLst>
                <a:tab pos="1344613" algn="l"/>
              </a:tabLst>
              <a:defRPr/>
            </a:pPr>
            <a:endParaRPr lang="en-AU" sz="2000" b="1" dirty="0">
              <a:latin typeface="Candara"/>
              <a:cs typeface="Candara"/>
            </a:endParaRPr>
          </a:p>
          <a:p>
            <a:pPr marL="249600" algn="ctr">
              <a:lnSpc>
                <a:spcPct val="90000"/>
              </a:lnSpc>
              <a:spcBef>
                <a:spcPct val="20000"/>
              </a:spcBef>
              <a:defRPr/>
            </a:pPr>
            <a:r>
              <a:rPr lang="en-AU" sz="2000" b="1" dirty="0">
                <a:latin typeface="Candara"/>
                <a:cs typeface="Candara"/>
              </a:rPr>
              <a:t>	</a:t>
            </a:r>
          </a:p>
          <a:p>
            <a:pPr marL="249600" algn="ctr">
              <a:lnSpc>
                <a:spcPct val="90000"/>
              </a:lnSpc>
              <a:spcBef>
                <a:spcPct val="20000"/>
              </a:spcBef>
              <a:defRPr/>
            </a:pPr>
            <a:endParaRPr lang="en-AU" sz="2000" b="1" dirty="0">
              <a:latin typeface="Candara"/>
              <a:cs typeface="Candara"/>
            </a:endParaRPr>
          </a:p>
          <a:p>
            <a:pPr marL="249600" algn="ctr">
              <a:lnSpc>
                <a:spcPct val="90000"/>
              </a:lnSpc>
              <a:spcBef>
                <a:spcPct val="20000"/>
              </a:spcBef>
              <a:defRPr/>
            </a:pPr>
            <a:endParaRPr lang="en-AU" sz="20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pic>
        <p:nvPicPr>
          <p:cNvPr id="3" name="Picture 2" descr="us-1-south-trade-in-center-tramw-KyoT9S-clip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924944"/>
            <a:ext cx="3189734" cy="3189734"/>
          </a:xfrm>
          <a:prstGeom prst="rect">
            <a:avLst/>
          </a:prstGeom>
        </p:spPr>
      </p:pic>
      <p:sp>
        <p:nvSpPr>
          <p:cNvPr id="8" name="Title 1"/>
          <p:cNvSpPr>
            <a:spLocks noGrp="1"/>
          </p:cNvSpPr>
          <p:nvPr>
            <p:ph type="title"/>
          </p:nvPr>
        </p:nvSpPr>
        <p:spPr>
          <a:xfrm>
            <a:off x="295645" y="1196752"/>
            <a:ext cx="8596835" cy="1728192"/>
          </a:xfrm>
        </p:spPr>
        <p:txBody>
          <a:bodyPr>
            <a:normAutofit fontScale="90000"/>
          </a:bodyPr>
          <a:lstStyle/>
          <a:p>
            <a:pPr algn="ctr"/>
            <a:r>
              <a:rPr lang="en-US" b="1" dirty="0">
                <a:solidFill>
                  <a:srgbClr val="008000"/>
                </a:solidFill>
                <a:latin typeface="Candara"/>
                <a:cs typeface="Candara"/>
              </a:rPr>
              <a:t>Thank you all for your kind attention</a:t>
            </a:r>
            <a:br>
              <a:rPr lang="en-US" b="1" dirty="0">
                <a:solidFill>
                  <a:srgbClr val="008000"/>
                </a:solidFill>
                <a:latin typeface="Candara"/>
                <a:cs typeface="Candara"/>
              </a:rPr>
            </a:br>
            <a:r>
              <a:rPr lang="en-US" b="1" dirty="0">
                <a:solidFill>
                  <a:srgbClr val="008000"/>
                </a:solidFill>
                <a:latin typeface="Candara"/>
                <a:cs typeface="Candara"/>
              </a:rPr>
              <a:t> </a:t>
            </a:r>
            <a:r>
              <a:rPr lang="en-US" b="1" dirty="0">
                <a:solidFill>
                  <a:srgbClr val="008000"/>
                </a:solidFill>
                <a:latin typeface="Candara"/>
                <a:cs typeface="Candara"/>
                <a:sym typeface="Wingdings"/>
              </a:rPr>
              <a:t> </a:t>
            </a:r>
            <a:endParaRPr lang="en-US" b="1" dirty="0">
              <a:solidFill>
                <a:srgbClr val="008000"/>
              </a:solidFill>
              <a:latin typeface="Candara"/>
              <a:cs typeface="Candara"/>
            </a:endParaRPr>
          </a:p>
        </p:txBody>
      </p:sp>
    </p:spTree>
    <p:extLst>
      <p:ext uri="{BB962C8B-B14F-4D97-AF65-F5344CB8AC3E}">
        <p14:creationId xmlns:p14="http://schemas.microsoft.com/office/powerpoint/2010/main" val="30052713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2411760" y="2780928"/>
            <a:ext cx="4968552" cy="646331"/>
          </a:xfrm>
          <a:prstGeom prst="rect">
            <a:avLst/>
          </a:prstGeom>
          <a:noFill/>
          <a:ln w="9525">
            <a:noFill/>
            <a:miter lim="800000"/>
            <a:headEnd/>
            <a:tailEnd/>
          </a:ln>
          <a:effectLst/>
        </p:spPr>
        <p:txBody>
          <a:bodyPr wrap="square">
            <a:spAutoFit/>
          </a:bodyPr>
          <a:lstStyle/>
          <a:p>
            <a:pPr>
              <a:defRPr/>
            </a:pPr>
            <a:r>
              <a:rPr lang="en-AU" sz="3600" b="1" dirty="0" smtClean="0">
                <a:solidFill>
                  <a:srgbClr val="008000"/>
                </a:solidFill>
                <a:effectLst>
                  <a:outerShdw blurRad="38100" dist="38100" dir="2700000" algn="tl">
                    <a:srgbClr val="000000">
                      <a:alpha val="43137"/>
                    </a:srgbClr>
                  </a:outerShdw>
                </a:effectLst>
                <a:latin typeface="Candara"/>
                <a:ea typeface="ＭＳ Ｐゴシック" pitchFamily="-106" charset="-128"/>
                <a:cs typeface="Candara"/>
              </a:rPr>
              <a:t>Additional Information</a:t>
            </a:r>
            <a:endParaRPr lang="en-AU" sz="3600" b="1" dirty="0">
              <a:solidFill>
                <a:srgbClr val="008000"/>
              </a:solidFill>
              <a:effectLst>
                <a:outerShdw blurRad="38100" dist="38100" dir="2700000" algn="tl">
                  <a:srgbClr val="000000">
                    <a:alpha val="43137"/>
                  </a:srgbClr>
                </a:outerShdw>
              </a:effectLst>
              <a:latin typeface="Candara"/>
              <a:ea typeface="ＭＳ Ｐゴシック" pitchFamily="-106" charset="-128"/>
              <a:cs typeface="Candara"/>
            </a:endParaRPr>
          </a:p>
        </p:txBody>
      </p:sp>
    </p:spTree>
    <p:extLst>
      <p:ext uri="{BB962C8B-B14F-4D97-AF65-F5344CB8AC3E}">
        <p14:creationId xmlns:p14="http://schemas.microsoft.com/office/powerpoint/2010/main" val="33089331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5760640" cy="4968552"/>
          </a:xfrm>
          <a:prstGeom prst="rect">
            <a:avLst/>
          </a:prstGeom>
          <a:noFill/>
          <a:ln w="9525">
            <a:noFill/>
            <a:miter lim="800000"/>
            <a:headEnd/>
            <a:tailEnd/>
          </a:ln>
        </p:spPr>
        <p:txBody>
          <a:bodyPr/>
          <a:lstStyle/>
          <a:p>
            <a:pPr marL="249600" algn="just">
              <a:lnSpc>
                <a:spcPct val="90000"/>
              </a:lnSpc>
              <a:spcBef>
                <a:spcPct val="20000"/>
              </a:spcBef>
              <a:defRPr/>
            </a:pPr>
            <a:endParaRPr lang="en-AU" sz="1600" b="1" dirty="0">
              <a:solidFill>
                <a:schemeClr val="tx2"/>
              </a:solidFill>
              <a:latin typeface="Candara"/>
              <a:cs typeface="Candara"/>
            </a:endParaRPr>
          </a:p>
          <a:p>
            <a:pPr algn="just"/>
            <a:r>
              <a:rPr lang="en-US" sz="1600" b="1" dirty="0" smtClean="0">
                <a:latin typeface="Candara"/>
                <a:cs typeface="Candara"/>
              </a:rPr>
              <a:t>Q1</a:t>
            </a:r>
            <a:r>
              <a:rPr lang="en-US" sz="1600" b="1" dirty="0">
                <a:latin typeface="Candara"/>
                <a:cs typeface="Candara"/>
              </a:rPr>
              <a:t>. “Name/Nickname ” and Q2 “Agency/Organization”  - (Optional)</a:t>
            </a:r>
            <a:endParaRPr lang="en-US" sz="1600" dirty="0">
              <a:latin typeface="Candara"/>
              <a:cs typeface="Candara"/>
            </a:endParaRPr>
          </a:p>
          <a:p>
            <a:pPr algn="just"/>
            <a:r>
              <a:rPr lang="en-US" sz="1600" dirty="0">
                <a:latin typeface="Candara"/>
                <a:cs typeface="Candara"/>
              </a:rPr>
              <a:t>  </a:t>
            </a:r>
          </a:p>
          <a:p>
            <a:pPr marL="285750" indent="-285750" algn="just">
              <a:buFont typeface="Arial"/>
              <a:buChar char="•"/>
            </a:pPr>
            <a:r>
              <a:rPr lang="en-US" sz="1600" dirty="0">
                <a:latin typeface="Candara"/>
                <a:cs typeface="Candara"/>
              </a:rPr>
              <a:t>Of 34 respondents, 28 responded to both the </a:t>
            </a:r>
            <a:r>
              <a:rPr lang="en-US" sz="1600" dirty="0" smtClean="0">
                <a:latin typeface="Candara"/>
                <a:cs typeface="Candara"/>
              </a:rPr>
              <a:t>questions</a:t>
            </a:r>
            <a:endParaRPr lang="en-US" sz="1600" dirty="0">
              <a:latin typeface="Candara"/>
              <a:cs typeface="Candara"/>
            </a:endParaRPr>
          </a:p>
          <a:p>
            <a:pPr algn="just"/>
            <a:r>
              <a:rPr lang="en-US" sz="1600" dirty="0">
                <a:latin typeface="Candara"/>
                <a:cs typeface="Candara"/>
              </a:rPr>
              <a:t> </a:t>
            </a:r>
          </a:p>
          <a:p>
            <a:pPr algn="just"/>
            <a:r>
              <a:rPr lang="en-US" sz="1600" b="1" dirty="0">
                <a:latin typeface="Candara"/>
                <a:cs typeface="Candara"/>
              </a:rPr>
              <a:t>Q3. “Do you wish to remain anonymous?”</a:t>
            </a:r>
            <a:endParaRPr lang="en-US" sz="1600" dirty="0">
              <a:latin typeface="Candara"/>
              <a:cs typeface="Candara"/>
            </a:endParaRPr>
          </a:p>
          <a:p>
            <a:pPr algn="just"/>
            <a:r>
              <a:rPr lang="en-US" sz="1600" dirty="0">
                <a:latin typeface="Candara"/>
                <a:cs typeface="Candara"/>
              </a:rPr>
              <a:t> </a:t>
            </a:r>
          </a:p>
          <a:p>
            <a:pPr marL="592500" indent="-342900">
              <a:lnSpc>
                <a:spcPct val="90000"/>
              </a:lnSpc>
              <a:spcBef>
                <a:spcPct val="20000"/>
              </a:spcBef>
              <a:buFont typeface="Arial"/>
              <a:buChar char="•"/>
              <a:defRPr/>
            </a:pPr>
            <a:endParaRPr lang="en-AU" sz="2400" b="1" dirty="0" smtClean="0">
              <a:solidFill>
                <a:schemeClr val="tx2"/>
              </a:solidFill>
              <a:latin typeface="Candara"/>
              <a:cs typeface="Candara"/>
            </a:endParaRPr>
          </a:p>
          <a:p>
            <a:pPr marL="592500" indent="-342900">
              <a:lnSpc>
                <a:spcPct val="90000"/>
              </a:lnSpc>
              <a:spcBef>
                <a:spcPct val="20000"/>
              </a:spcBef>
              <a:buFont typeface="Arial"/>
              <a:buChar char="•"/>
              <a:defRPr/>
            </a:pPr>
            <a:endParaRPr lang="en-AU" sz="2400" b="1" dirty="0">
              <a:solidFill>
                <a:schemeClr val="tx2"/>
              </a:solidFill>
              <a:latin typeface="Candara"/>
              <a:cs typeface="Candara"/>
            </a:endParaRPr>
          </a:p>
          <a:p>
            <a:pPr marL="249600" algn="ctr">
              <a:lnSpc>
                <a:spcPct val="90000"/>
              </a:lnSpc>
              <a:spcBef>
                <a:spcPct val="20000"/>
              </a:spcBef>
              <a:tabLst>
                <a:tab pos="1344613" algn="l"/>
              </a:tabLst>
              <a:defRPr/>
            </a:pPr>
            <a:endParaRPr lang="en-AU" sz="2000" b="1" dirty="0">
              <a:latin typeface="Candara"/>
              <a:cs typeface="Candara"/>
            </a:endParaRPr>
          </a:p>
          <a:p>
            <a:pPr marL="249600" algn="ctr">
              <a:lnSpc>
                <a:spcPct val="90000"/>
              </a:lnSpc>
              <a:spcBef>
                <a:spcPct val="20000"/>
              </a:spcBef>
              <a:defRPr/>
            </a:pPr>
            <a:r>
              <a:rPr lang="en-AU" sz="2000" b="1" dirty="0">
                <a:latin typeface="Candara"/>
                <a:cs typeface="Candara"/>
              </a:rPr>
              <a:t>	</a:t>
            </a:r>
          </a:p>
          <a:p>
            <a:pPr marL="249600" algn="ctr">
              <a:lnSpc>
                <a:spcPct val="90000"/>
              </a:lnSpc>
              <a:spcBef>
                <a:spcPct val="20000"/>
              </a:spcBef>
              <a:defRPr/>
            </a:pPr>
            <a:endParaRPr lang="en-AU" sz="2000" b="1" dirty="0">
              <a:latin typeface="Candara"/>
              <a:cs typeface="Candara"/>
            </a:endParaRPr>
          </a:p>
          <a:p>
            <a:pPr marL="249600" algn="ctr">
              <a:lnSpc>
                <a:spcPct val="90000"/>
              </a:lnSpc>
              <a:spcBef>
                <a:spcPct val="20000"/>
              </a:spcBef>
              <a:defRPr/>
            </a:pPr>
            <a:endParaRPr lang="en-AU" sz="20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Results</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83568" y="3284984"/>
            <a:ext cx="5472608" cy="3096344"/>
          </a:xfrm>
          <a:prstGeom prst="rect">
            <a:avLst/>
          </a:prstGeom>
          <a:effectLst>
            <a:glow rad="25400">
              <a:schemeClr val="tx1">
                <a:alpha val="75000"/>
              </a:schemeClr>
            </a:glow>
          </a:effectLst>
        </p:spPr>
      </p:pic>
    </p:spTree>
    <p:extLst>
      <p:ext uri="{BB962C8B-B14F-4D97-AF65-F5344CB8AC3E}">
        <p14:creationId xmlns:p14="http://schemas.microsoft.com/office/powerpoint/2010/main" val="5678713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284324"/>
            <a:ext cx="6624736" cy="4968552"/>
          </a:xfrm>
          <a:prstGeom prst="rect">
            <a:avLst/>
          </a:prstGeom>
          <a:noFill/>
          <a:ln w="9525">
            <a:noFill/>
            <a:miter lim="800000"/>
            <a:headEnd/>
            <a:tailEnd/>
          </a:ln>
        </p:spPr>
        <p:txBody>
          <a:bodyPr/>
          <a:lstStyle/>
          <a:p>
            <a:pPr marL="249600" algn="just">
              <a:lnSpc>
                <a:spcPct val="90000"/>
              </a:lnSpc>
              <a:spcBef>
                <a:spcPct val="20000"/>
              </a:spcBef>
              <a:defRPr/>
            </a:pPr>
            <a:endParaRPr lang="en-AU" sz="1400" b="1" dirty="0">
              <a:solidFill>
                <a:schemeClr val="tx2"/>
              </a:solidFill>
              <a:latin typeface="Candara"/>
              <a:cs typeface="Candara"/>
            </a:endParaRPr>
          </a:p>
          <a:p>
            <a:pPr algn="just"/>
            <a:r>
              <a:rPr lang="en-US" sz="1400" b="1" dirty="0">
                <a:latin typeface="Candara"/>
                <a:cs typeface="Candara"/>
              </a:rPr>
              <a:t>Q4. “Do you wish to be contacted for further clarification, if required?</a:t>
            </a:r>
            <a:r>
              <a:rPr lang="en-US" sz="1400" b="1" dirty="0" smtClean="0">
                <a:latin typeface="Candara"/>
                <a:cs typeface="Candara"/>
              </a:rPr>
              <a:t>” </a:t>
            </a:r>
            <a:r>
              <a:rPr lang="en-US" sz="1400" dirty="0" smtClean="0">
                <a:latin typeface="Candara"/>
                <a:cs typeface="Candara"/>
              </a:rPr>
              <a:t>– 79.4% Yes </a:t>
            </a:r>
            <a:endParaRPr lang="en-US" sz="1400" dirty="0">
              <a:latin typeface="Candara"/>
              <a:cs typeface="Candara"/>
            </a:endParaRPr>
          </a:p>
          <a:p>
            <a:pPr algn="just"/>
            <a:r>
              <a:rPr lang="en-US" sz="1400" b="1" dirty="0">
                <a:latin typeface="Candara"/>
                <a:cs typeface="Candara"/>
              </a:rPr>
              <a:t> </a:t>
            </a:r>
            <a:endParaRPr lang="en-US" sz="1400" b="1" dirty="0" smtClean="0">
              <a:latin typeface="Candara"/>
              <a:cs typeface="Candara"/>
            </a:endParaRPr>
          </a:p>
          <a:p>
            <a:pPr algn="just"/>
            <a:r>
              <a:rPr lang="en-US" sz="1400" b="1" dirty="0" smtClean="0">
                <a:latin typeface="Candara"/>
                <a:cs typeface="Candara"/>
              </a:rPr>
              <a:t>Q5 </a:t>
            </a:r>
            <a:r>
              <a:rPr lang="en-US" sz="1400" b="1" dirty="0">
                <a:latin typeface="Candara"/>
                <a:cs typeface="Candara"/>
              </a:rPr>
              <a:t>“Which of the following category applies to you?”</a:t>
            </a:r>
            <a:endParaRPr lang="en-US" sz="1400" dirty="0">
              <a:latin typeface="Candara"/>
              <a:cs typeface="Candara"/>
            </a:endParaRPr>
          </a:p>
          <a:p>
            <a:pPr algn="just"/>
            <a:endParaRPr lang="en-US" sz="1400" dirty="0" smtClean="0">
              <a:latin typeface="Candara"/>
              <a:cs typeface="Candara"/>
            </a:endParaRPr>
          </a:p>
          <a:p>
            <a:pPr algn="just"/>
            <a:r>
              <a:rPr lang="en-US" sz="1400" b="1" dirty="0">
                <a:latin typeface="Candara"/>
                <a:cs typeface="Candara"/>
              </a:rPr>
              <a:t>Q6. “Gender</a:t>
            </a:r>
            <a:r>
              <a:rPr lang="en-US" sz="1400" b="1" dirty="0" smtClean="0">
                <a:latin typeface="Candara"/>
                <a:cs typeface="Candara"/>
              </a:rPr>
              <a:t>” </a:t>
            </a:r>
            <a:r>
              <a:rPr lang="en-US" sz="1400" dirty="0" smtClean="0">
                <a:latin typeface="Candara"/>
                <a:cs typeface="Candara"/>
              </a:rPr>
              <a:t>– 64.71% male, 35.29% female</a:t>
            </a:r>
            <a:endParaRPr lang="en-US" sz="1400" dirty="0">
              <a:latin typeface="Candara"/>
              <a:cs typeface="Candara"/>
            </a:endParaRPr>
          </a:p>
          <a:p>
            <a:pPr algn="just"/>
            <a:r>
              <a:rPr lang="en-US" sz="1400" dirty="0">
                <a:latin typeface="Candara"/>
                <a:cs typeface="Candara"/>
              </a:rPr>
              <a:t> </a:t>
            </a:r>
          </a:p>
          <a:p>
            <a:pPr algn="just"/>
            <a:endParaRPr lang="en-US" sz="1400" dirty="0">
              <a:latin typeface="Candara"/>
              <a:cs typeface="Candara"/>
            </a:endParaRPr>
          </a:p>
          <a:p>
            <a:pPr algn="just"/>
            <a:endParaRPr lang="en-US" sz="1400" dirty="0">
              <a:latin typeface="Candara"/>
              <a:cs typeface="Candara"/>
            </a:endParaRPr>
          </a:p>
          <a:p>
            <a:pPr algn="just"/>
            <a:endParaRPr lang="en-US" sz="1400" dirty="0" smtClean="0">
              <a:latin typeface="Candara"/>
              <a:cs typeface="Candara"/>
            </a:endParaRPr>
          </a:p>
          <a:p>
            <a:pPr algn="just"/>
            <a:endParaRPr lang="en-US" sz="1400" dirty="0">
              <a:latin typeface="Candara"/>
              <a:cs typeface="Candara"/>
            </a:endParaRPr>
          </a:p>
          <a:p>
            <a:pPr algn="just"/>
            <a:endParaRPr lang="en-US" sz="1400" dirty="0">
              <a:latin typeface="Candara"/>
              <a:cs typeface="Candara"/>
            </a:endParaRPr>
          </a:p>
          <a:p>
            <a:pPr marL="592500" indent="-342900" algn="just">
              <a:lnSpc>
                <a:spcPct val="90000"/>
              </a:lnSpc>
              <a:spcBef>
                <a:spcPct val="20000"/>
              </a:spcBef>
              <a:buFont typeface="Arial"/>
              <a:buChar char="•"/>
              <a:defRPr/>
            </a:pPr>
            <a:endParaRPr lang="en-AU" sz="1400" b="1" dirty="0" smtClean="0">
              <a:solidFill>
                <a:schemeClr val="tx2"/>
              </a:solidFill>
              <a:latin typeface="Candara"/>
              <a:cs typeface="Candara"/>
            </a:endParaRPr>
          </a:p>
          <a:p>
            <a:pPr marL="592500" indent="-342900" algn="just">
              <a:lnSpc>
                <a:spcPct val="90000"/>
              </a:lnSpc>
              <a:spcBef>
                <a:spcPct val="20000"/>
              </a:spcBef>
              <a:buFont typeface="Arial"/>
              <a:buChar char="•"/>
              <a:defRPr/>
            </a:pPr>
            <a:endParaRPr lang="en-AU" sz="1400" b="1" dirty="0" smtClean="0">
              <a:solidFill>
                <a:schemeClr val="tx2"/>
              </a:solidFill>
              <a:latin typeface="Candara"/>
              <a:cs typeface="Candara"/>
            </a:endParaRPr>
          </a:p>
          <a:p>
            <a:pPr marL="592500" indent="-342900" algn="just">
              <a:lnSpc>
                <a:spcPct val="90000"/>
              </a:lnSpc>
              <a:spcBef>
                <a:spcPct val="20000"/>
              </a:spcBef>
              <a:buFont typeface="Arial"/>
              <a:buChar char="•"/>
              <a:defRPr/>
            </a:pPr>
            <a:endParaRPr lang="en-AU" sz="1400" b="1" dirty="0">
              <a:solidFill>
                <a:schemeClr val="tx2"/>
              </a:solidFill>
              <a:latin typeface="Candara"/>
              <a:cs typeface="Candara"/>
            </a:endParaRPr>
          </a:p>
          <a:p>
            <a:pPr marL="249600" algn="just">
              <a:lnSpc>
                <a:spcPct val="90000"/>
              </a:lnSpc>
              <a:spcBef>
                <a:spcPct val="20000"/>
              </a:spcBef>
              <a:tabLst>
                <a:tab pos="1344613" algn="l"/>
              </a:tabLst>
              <a:defRPr/>
            </a:pPr>
            <a:endParaRPr lang="en-AU" sz="1400" b="1" dirty="0">
              <a:latin typeface="Candara"/>
              <a:cs typeface="Candara"/>
            </a:endParaRPr>
          </a:p>
          <a:p>
            <a:pPr marL="249600" algn="just">
              <a:lnSpc>
                <a:spcPct val="90000"/>
              </a:lnSpc>
              <a:spcBef>
                <a:spcPct val="20000"/>
              </a:spcBef>
              <a:defRPr/>
            </a:pPr>
            <a:r>
              <a:rPr lang="en-AU" sz="1400" b="1" dirty="0">
                <a:latin typeface="Candara"/>
                <a:cs typeface="Candara"/>
              </a:rPr>
              <a:t>	</a:t>
            </a:r>
          </a:p>
          <a:p>
            <a:pPr marL="249600" algn="just">
              <a:lnSpc>
                <a:spcPct val="90000"/>
              </a:lnSpc>
              <a:spcBef>
                <a:spcPct val="20000"/>
              </a:spcBef>
              <a:defRPr/>
            </a:pPr>
            <a:endParaRPr lang="en-AU" sz="1400" b="1" dirty="0">
              <a:latin typeface="Candara"/>
              <a:cs typeface="Candara"/>
            </a:endParaRPr>
          </a:p>
          <a:p>
            <a:pPr marL="249600" algn="just">
              <a:lnSpc>
                <a:spcPct val="90000"/>
              </a:lnSpc>
              <a:spcBef>
                <a:spcPct val="20000"/>
              </a:spcBef>
              <a:defRPr/>
            </a:pPr>
            <a:endParaRPr lang="en-AU" sz="14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323528" y="428625"/>
            <a:ext cx="8712968" cy="584200"/>
          </a:xfrm>
          <a:prstGeom prst="rect">
            <a:avLst/>
          </a:prstGeom>
          <a:noFill/>
          <a:ln w="9525">
            <a:noFill/>
            <a:miter lim="800000"/>
            <a:headEnd/>
            <a:tailEnd/>
          </a:ln>
          <a:effectLst/>
        </p:spPr>
        <p:txBody>
          <a:bodyPr wrap="square">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Results</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467544" y="2796492"/>
            <a:ext cx="3384376" cy="1926327"/>
          </a:xfrm>
          <a:prstGeom prst="rect">
            <a:avLst/>
          </a:prstGeom>
          <a:effectLst>
            <a:glow rad="25400">
              <a:schemeClr val="tx1">
                <a:alpha val="75000"/>
              </a:schemeClr>
            </a:glow>
          </a:effectLst>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572000" y="2276872"/>
            <a:ext cx="4464496" cy="4536504"/>
          </a:xfrm>
          <a:prstGeom prst="rect">
            <a:avLst/>
          </a:prstGeom>
          <a:effectLst>
            <a:glow rad="25400">
              <a:schemeClr val="tx1">
                <a:alpha val="75000"/>
              </a:schemeClr>
            </a:glow>
          </a:effectLst>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467544" y="4869160"/>
            <a:ext cx="3384376" cy="1844824"/>
          </a:xfrm>
          <a:prstGeom prst="rect">
            <a:avLst/>
          </a:prstGeom>
          <a:effectLst>
            <a:glow rad="25400">
              <a:schemeClr val="tx1">
                <a:alpha val="75000"/>
              </a:schemeClr>
            </a:glow>
          </a:effectLst>
        </p:spPr>
      </p:pic>
    </p:spTree>
    <p:extLst>
      <p:ext uri="{BB962C8B-B14F-4D97-AF65-F5344CB8AC3E}">
        <p14:creationId xmlns:p14="http://schemas.microsoft.com/office/powerpoint/2010/main" val="10569392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3672408" cy="4968552"/>
          </a:xfrm>
          <a:prstGeom prst="rect">
            <a:avLst/>
          </a:prstGeom>
          <a:noFill/>
          <a:ln w="9525">
            <a:noFill/>
            <a:miter lim="800000"/>
            <a:headEnd/>
            <a:tailEnd/>
          </a:ln>
        </p:spPr>
        <p:txBody>
          <a:bodyPr/>
          <a:lstStyle/>
          <a:p>
            <a:pPr marL="249600" algn="just">
              <a:lnSpc>
                <a:spcPct val="90000"/>
              </a:lnSpc>
              <a:spcBef>
                <a:spcPct val="20000"/>
              </a:spcBef>
              <a:defRPr/>
            </a:pPr>
            <a:endParaRPr lang="en-AU" sz="1200" b="1" dirty="0">
              <a:solidFill>
                <a:schemeClr val="tx2"/>
              </a:solidFill>
              <a:latin typeface="Candara"/>
              <a:cs typeface="Candara"/>
            </a:endParaRPr>
          </a:p>
          <a:p>
            <a:pPr marL="592500" indent="-342900" algn="just">
              <a:lnSpc>
                <a:spcPct val="90000"/>
              </a:lnSpc>
              <a:spcBef>
                <a:spcPct val="20000"/>
              </a:spcBef>
              <a:buFont typeface="Arial"/>
              <a:buChar char="•"/>
              <a:defRPr/>
            </a:pPr>
            <a:endParaRPr lang="en-AU" sz="1200" b="1" dirty="0" smtClean="0">
              <a:solidFill>
                <a:schemeClr val="tx2"/>
              </a:solidFill>
              <a:latin typeface="Candara"/>
              <a:cs typeface="Candara"/>
            </a:endParaRPr>
          </a:p>
          <a:p>
            <a:pPr algn="just"/>
            <a:r>
              <a:rPr lang="en-US" sz="1200" b="1" dirty="0">
                <a:latin typeface="Candara"/>
                <a:cs typeface="Candara"/>
              </a:rPr>
              <a:t>Q7. “Age (Please select from the age ranges below)”</a:t>
            </a:r>
            <a:endParaRPr lang="en-US" sz="1200" dirty="0">
              <a:latin typeface="Candara"/>
              <a:cs typeface="Candara"/>
            </a:endParaRPr>
          </a:p>
          <a:p>
            <a:pPr algn="just"/>
            <a:r>
              <a:rPr lang="en-US" sz="1200" b="1" dirty="0">
                <a:latin typeface="Candara"/>
                <a:cs typeface="Candara"/>
              </a:rPr>
              <a:t> </a:t>
            </a:r>
            <a:endParaRPr lang="en-AU" sz="2400" b="1" dirty="0">
              <a:solidFill>
                <a:schemeClr val="tx2"/>
              </a:solidFill>
              <a:latin typeface="Candara"/>
              <a:cs typeface="Candara"/>
            </a:endParaRPr>
          </a:p>
          <a:p>
            <a:pPr marL="249600" algn="ctr">
              <a:lnSpc>
                <a:spcPct val="90000"/>
              </a:lnSpc>
              <a:spcBef>
                <a:spcPct val="20000"/>
              </a:spcBef>
              <a:tabLst>
                <a:tab pos="1344613" algn="l"/>
              </a:tabLst>
              <a:defRPr/>
            </a:pPr>
            <a:endParaRPr lang="en-AU" sz="2000" b="1" dirty="0">
              <a:latin typeface="Candara"/>
              <a:cs typeface="Candara"/>
            </a:endParaRPr>
          </a:p>
          <a:p>
            <a:pPr marL="249600" algn="ctr">
              <a:lnSpc>
                <a:spcPct val="90000"/>
              </a:lnSpc>
              <a:spcBef>
                <a:spcPct val="20000"/>
              </a:spcBef>
              <a:defRPr/>
            </a:pPr>
            <a:r>
              <a:rPr lang="en-AU" sz="2000" b="1" dirty="0">
                <a:latin typeface="Candara"/>
                <a:cs typeface="Candara"/>
              </a:rPr>
              <a:t>	</a:t>
            </a:r>
          </a:p>
          <a:p>
            <a:pPr marL="249600" algn="ctr">
              <a:lnSpc>
                <a:spcPct val="90000"/>
              </a:lnSpc>
              <a:spcBef>
                <a:spcPct val="20000"/>
              </a:spcBef>
              <a:defRPr/>
            </a:pPr>
            <a:endParaRPr lang="en-AU" sz="2000" b="1" dirty="0">
              <a:latin typeface="Candara"/>
              <a:cs typeface="Candara"/>
            </a:endParaRPr>
          </a:p>
          <a:p>
            <a:pPr marL="249600" algn="ctr">
              <a:lnSpc>
                <a:spcPct val="90000"/>
              </a:lnSpc>
              <a:spcBef>
                <a:spcPct val="20000"/>
              </a:spcBef>
              <a:defRPr/>
            </a:pPr>
            <a:endParaRPr lang="en-AU" sz="20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Results</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pic>
        <p:nvPicPr>
          <p:cNvPr id="5" name="Picture 4" descr="chart9904653710.png"/>
          <p:cNvPicPr/>
          <p:nvPr/>
        </p:nvPicPr>
        <p:blipFill>
          <a:blip r:embed="rId2"/>
          <a:stretch>
            <a:fillRect/>
          </a:stretch>
        </p:blipFill>
        <p:spPr>
          <a:xfrm>
            <a:off x="5436096" y="2276872"/>
            <a:ext cx="3600400" cy="3168351"/>
          </a:xfrm>
          <a:prstGeom prst="rect">
            <a:avLst/>
          </a:prstGeom>
          <a:effectLst>
            <a:glow rad="25400">
              <a:schemeClr val="tx1">
                <a:alpha val="75000"/>
              </a:schemeClr>
            </a:glow>
          </a:effectLst>
        </p:spPr>
      </p:pic>
      <p:pic>
        <p:nvPicPr>
          <p:cNvPr id="6" name="Picture 5" descr="table9904653710.png"/>
          <p:cNvPicPr/>
          <p:nvPr/>
        </p:nvPicPr>
        <p:blipFill>
          <a:blip r:embed="rId3"/>
          <a:stretch>
            <a:fillRect/>
          </a:stretch>
        </p:blipFill>
        <p:spPr>
          <a:xfrm>
            <a:off x="323528" y="2276872"/>
            <a:ext cx="4968552" cy="3168352"/>
          </a:xfrm>
          <a:prstGeom prst="rect">
            <a:avLst/>
          </a:prstGeom>
          <a:effectLst>
            <a:glow rad="25400">
              <a:schemeClr val="tx1">
                <a:alpha val="75000"/>
              </a:schemeClr>
            </a:glow>
          </a:effectLst>
        </p:spPr>
      </p:pic>
    </p:spTree>
    <p:extLst>
      <p:ext uri="{BB962C8B-B14F-4D97-AF65-F5344CB8AC3E}">
        <p14:creationId xmlns:p14="http://schemas.microsoft.com/office/powerpoint/2010/main" val="19421714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2736304" cy="3168352"/>
          </a:xfrm>
          <a:prstGeom prst="rect">
            <a:avLst/>
          </a:prstGeom>
          <a:noFill/>
          <a:ln w="9525">
            <a:noFill/>
            <a:miter lim="800000"/>
            <a:headEnd/>
            <a:tailEnd/>
          </a:ln>
        </p:spPr>
        <p:txBody>
          <a:bodyPr/>
          <a:lstStyle/>
          <a:p>
            <a:pPr algn="just"/>
            <a:r>
              <a:rPr lang="en-US" sz="1400" b="1" dirty="0">
                <a:latin typeface="Candara"/>
                <a:cs typeface="Candara"/>
              </a:rPr>
              <a:t> </a:t>
            </a:r>
            <a:r>
              <a:rPr lang="en-US" sz="1400" b="1" dirty="0" smtClean="0">
                <a:latin typeface="Candara"/>
                <a:cs typeface="Candara"/>
              </a:rPr>
              <a:t>Age &amp; Gender</a:t>
            </a:r>
            <a:endParaRPr lang="en-US" sz="1400" dirty="0">
              <a:latin typeface="Candara"/>
              <a:cs typeface="Candara"/>
            </a:endParaRPr>
          </a:p>
          <a:p>
            <a:pPr algn="just"/>
            <a:endParaRPr lang="en-US" sz="1400" dirty="0" smtClean="0">
              <a:latin typeface="Candara"/>
              <a:cs typeface="Candara"/>
            </a:endParaRPr>
          </a:p>
          <a:p>
            <a:pPr algn="just"/>
            <a:r>
              <a:rPr lang="en-US" sz="1400" dirty="0" smtClean="0">
                <a:latin typeface="Candara"/>
                <a:cs typeface="Candara"/>
              </a:rPr>
              <a:t>Of </a:t>
            </a:r>
            <a:r>
              <a:rPr lang="en-US" sz="1400" dirty="0">
                <a:latin typeface="Candara"/>
                <a:cs typeface="Candara"/>
              </a:rPr>
              <a:t>nine male and female respondents (26.5%) belonged to 26-30-age bracket, while 6 male (17.6%) and two female (5.9%) respondents fell under 31-35 age brackets. </a:t>
            </a:r>
          </a:p>
          <a:p>
            <a:pPr algn="just"/>
            <a:r>
              <a:rPr lang="en-US" sz="1400" dirty="0">
                <a:latin typeface="Candara"/>
                <a:cs typeface="Candara"/>
              </a:rPr>
              <a:t> </a:t>
            </a:r>
          </a:p>
          <a:p>
            <a:pPr algn="just"/>
            <a:r>
              <a:rPr lang="en-US" sz="1400" dirty="0">
                <a:latin typeface="Candara"/>
                <a:cs typeface="Candara"/>
              </a:rPr>
              <a:t>Only one male was between 51-55 years old. There was no female in that age category.</a:t>
            </a:r>
          </a:p>
          <a:p>
            <a:pPr marL="249600" algn="just">
              <a:lnSpc>
                <a:spcPct val="90000"/>
              </a:lnSpc>
              <a:spcBef>
                <a:spcPct val="20000"/>
              </a:spcBef>
              <a:tabLst>
                <a:tab pos="1344613" algn="l"/>
              </a:tabLst>
              <a:defRPr/>
            </a:pPr>
            <a:endParaRPr lang="en-AU" sz="2000" b="1" dirty="0">
              <a:latin typeface="Candara"/>
              <a:cs typeface="Candara"/>
            </a:endParaRPr>
          </a:p>
          <a:p>
            <a:pPr marL="249600" algn="just">
              <a:lnSpc>
                <a:spcPct val="90000"/>
              </a:lnSpc>
              <a:spcBef>
                <a:spcPct val="20000"/>
              </a:spcBef>
              <a:defRPr/>
            </a:pPr>
            <a:r>
              <a:rPr lang="en-AU" sz="2000" b="1" dirty="0">
                <a:latin typeface="Candara"/>
                <a:cs typeface="Candara"/>
              </a:rPr>
              <a:t>	</a:t>
            </a:r>
          </a:p>
          <a:p>
            <a:pPr marL="249600" algn="just">
              <a:lnSpc>
                <a:spcPct val="90000"/>
              </a:lnSpc>
              <a:spcBef>
                <a:spcPct val="20000"/>
              </a:spcBef>
              <a:defRPr/>
            </a:pPr>
            <a:endParaRPr lang="en-AU" sz="2000" b="1" dirty="0">
              <a:latin typeface="Candara"/>
              <a:cs typeface="Candara"/>
            </a:endParaRPr>
          </a:p>
          <a:p>
            <a:pPr marL="249600" algn="just">
              <a:lnSpc>
                <a:spcPct val="90000"/>
              </a:lnSpc>
              <a:spcBef>
                <a:spcPct val="20000"/>
              </a:spcBef>
              <a:defRPr/>
            </a:pPr>
            <a:endParaRPr lang="en-AU" sz="20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776"/>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Crosstabulations (two by two frequency tables)</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131840" y="1412776"/>
            <a:ext cx="5774556" cy="4824536"/>
          </a:xfrm>
          <a:prstGeom prst="rect">
            <a:avLst/>
          </a:prstGeom>
          <a:effectLst>
            <a:glow rad="25400">
              <a:schemeClr val="tx1">
                <a:alpha val="75000"/>
              </a:schemeClr>
            </a:glow>
          </a:effectLst>
        </p:spPr>
      </p:pic>
    </p:spTree>
    <p:extLst>
      <p:ext uri="{BB962C8B-B14F-4D97-AF65-F5344CB8AC3E}">
        <p14:creationId xmlns:p14="http://schemas.microsoft.com/office/powerpoint/2010/main" val="15939862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2736304" cy="3096344"/>
          </a:xfrm>
          <a:prstGeom prst="rect">
            <a:avLst/>
          </a:prstGeom>
          <a:noFill/>
          <a:ln w="9525">
            <a:noFill/>
            <a:miter lim="800000"/>
            <a:headEnd/>
            <a:tailEnd/>
          </a:ln>
        </p:spPr>
        <p:txBody>
          <a:bodyPr/>
          <a:lstStyle/>
          <a:p>
            <a:pPr lvl="0" algn="just"/>
            <a:r>
              <a:rPr lang="en-US" sz="1400" b="1" dirty="0">
                <a:latin typeface="Candara"/>
                <a:cs typeface="Candara"/>
              </a:rPr>
              <a:t> Age and Education Level</a:t>
            </a:r>
            <a:endParaRPr lang="en-US" sz="1400" dirty="0">
              <a:latin typeface="Candara"/>
              <a:cs typeface="Candara"/>
            </a:endParaRPr>
          </a:p>
          <a:p>
            <a:pPr algn="just"/>
            <a:r>
              <a:rPr lang="en-US" sz="1400" b="1" dirty="0">
                <a:latin typeface="Candara"/>
                <a:cs typeface="Candara"/>
              </a:rPr>
              <a:t> </a:t>
            </a:r>
            <a:endParaRPr lang="en-US" sz="1400" dirty="0">
              <a:latin typeface="Candara"/>
              <a:cs typeface="Candara"/>
            </a:endParaRPr>
          </a:p>
          <a:p>
            <a:pPr algn="just"/>
            <a:r>
              <a:rPr lang="en-US" sz="1400" dirty="0">
                <a:latin typeface="Candara"/>
                <a:cs typeface="Candara"/>
              </a:rPr>
              <a:t>Of 20 respondents who have bachelor’s degree, 16 respondents (47.1%) of the total are between 26-30, representing a young group of EIA professionals. </a:t>
            </a:r>
            <a:endParaRPr lang="en-US" sz="1400" dirty="0" smtClean="0">
              <a:latin typeface="Candara"/>
              <a:cs typeface="Candara"/>
            </a:endParaRPr>
          </a:p>
          <a:p>
            <a:pPr algn="just"/>
            <a:endParaRPr lang="en-US" sz="1400" dirty="0">
              <a:latin typeface="Candara"/>
              <a:cs typeface="Candara"/>
            </a:endParaRPr>
          </a:p>
          <a:p>
            <a:pPr algn="just"/>
            <a:r>
              <a:rPr lang="en-US" sz="1400" dirty="0" smtClean="0">
                <a:latin typeface="Candara"/>
                <a:cs typeface="Candara"/>
              </a:rPr>
              <a:t>4 </a:t>
            </a:r>
            <a:r>
              <a:rPr lang="en-US" sz="1400" dirty="0">
                <a:latin typeface="Candara"/>
                <a:cs typeface="Candara"/>
              </a:rPr>
              <a:t>respondents (11.8%) between 31- 35 years have master’s degree while another 4 respondents under same age category has bachelor’s degree. </a:t>
            </a:r>
          </a:p>
          <a:p>
            <a:pPr marL="249600" algn="just">
              <a:lnSpc>
                <a:spcPct val="90000"/>
              </a:lnSpc>
              <a:spcBef>
                <a:spcPct val="20000"/>
              </a:spcBef>
              <a:tabLst>
                <a:tab pos="1344613" algn="l"/>
              </a:tabLst>
              <a:defRPr/>
            </a:pPr>
            <a:endParaRPr lang="en-AU" sz="2000" b="1" dirty="0">
              <a:latin typeface="Candara"/>
              <a:cs typeface="Candara"/>
            </a:endParaRPr>
          </a:p>
          <a:p>
            <a:pPr marL="249600" algn="just">
              <a:lnSpc>
                <a:spcPct val="90000"/>
              </a:lnSpc>
              <a:spcBef>
                <a:spcPct val="20000"/>
              </a:spcBef>
              <a:defRPr/>
            </a:pPr>
            <a:r>
              <a:rPr lang="en-AU" sz="2000" b="1" dirty="0">
                <a:latin typeface="Candara"/>
                <a:cs typeface="Candara"/>
              </a:rPr>
              <a:t>	</a:t>
            </a:r>
          </a:p>
          <a:p>
            <a:pPr marL="249600" algn="just">
              <a:lnSpc>
                <a:spcPct val="90000"/>
              </a:lnSpc>
              <a:spcBef>
                <a:spcPct val="20000"/>
              </a:spcBef>
              <a:defRPr/>
            </a:pPr>
            <a:endParaRPr lang="en-AU" sz="2000" b="1" dirty="0">
              <a:latin typeface="Candara"/>
              <a:cs typeface="Candara"/>
            </a:endParaRPr>
          </a:p>
          <a:p>
            <a:pPr marL="249600" algn="just">
              <a:lnSpc>
                <a:spcPct val="90000"/>
              </a:lnSpc>
              <a:spcBef>
                <a:spcPct val="20000"/>
              </a:spcBef>
              <a:defRPr/>
            </a:pPr>
            <a:endParaRPr lang="en-AU" sz="20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776"/>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Crosstabulations (two by two frequency tables)</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3059832" y="1340768"/>
            <a:ext cx="5976664" cy="4896544"/>
          </a:xfrm>
          <a:prstGeom prst="rect">
            <a:avLst/>
          </a:prstGeom>
          <a:effectLst>
            <a:glow rad="25400">
              <a:schemeClr val="tx1">
                <a:alpha val="75000"/>
              </a:schemeClr>
            </a:glow>
          </a:effectLst>
        </p:spPr>
      </p:pic>
    </p:spTree>
    <p:extLst>
      <p:ext uri="{BB962C8B-B14F-4D97-AF65-F5344CB8AC3E}">
        <p14:creationId xmlns:p14="http://schemas.microsoft.com/office/powerpoint/2010/main" val="9784812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2736304" cy="4032448"/>
          </a:xfrm>
          <a:prstGeom prst="rect">
            <a:avLst/>
          </a:prstGeom>
          <a:noFill/>
          <a:ln w="9525">
            <a:noFill/>
            <a:miter lim="800000"/>
            <a:headEnd/>
            <a:tailEnd/>
          </a:ln>
        </p:spPr>
        <p:txBody>
          <a:bodyPr/>
          <a:lstStyle/>
          <a:p>
            <a:pPr lvl="0" algn="just"/>
            <a:r>
              <a:rPr lang="en-US" sz="1400" b="1" dirty="0">
                <a:latin typeface="Candara"/>
                <a:cs typeface="Candara"/>
              </a:rPr>
              <a:t> Occupational Category and Education Level</a:t>
            </a:r>
            <a:endParaRPr lang="en-US" sz="1400" dirty="0">
              <a:latin typeface="Candara"/>
              <a:cs typeface="Candara"/>
            </a:endParaRPr>
          </a:p>
          <a:p>
            <a:pPr algn="just"/>
            <a:r>
              <a:rPr lang="en-US" sz="1400" dirty="0">
                <a:latin typeface="Candara"/>
                <a:cs typeface="Candara"/>
              </a:rPr>
              <a:t> </a:t>
            </a:r>
          </a:p>
          <a:p>
            <a:pPr algn="just"/>
            <a:r>
              <a:rPr lang="en-US" sz="1400" dirty="0">
                <a:latin typeface="Candara"/>
                <a:cs typeface="Candara"/>
              </a:rPr>
              <a:t>Six respondents with master’s degree (17.6%) and eight respondents with bachelor’s (23.5%) are regulators, while two respondents with master’s (5.9%) and 10 Respondents with bachelor’s are Project Developers (29.4%). </a:t>
            </a:r>
          </a:p>
          <a:p>
            <a:pPr algn="just"/>
            <a:r>
              <a:rPr lang="en-US" sz="1400" dirty="0">
                <a:latin typeface="Candara"/>
                <a:cs typeface="Candara"/>
              </a:rPr>
              <a:t> </a:t>
            </a:r>
          </a:p>
          <a:p>
            <a:pPr algn="just"/>
            <a:r>
              <a:rPr lang="en-US" sz="1400" dirty="0">
                <a:latin typeface="Candara"/>
                <a:cs typeface="Candara"/>
              </a:rPr>
              <a:t>The lone respondent who has Post Graduate Diploma (2.9%) is a Project Developer.</a:t>
            </a:r>
          </a:p>
          <a:p>
            <a:pPr lvl="0" algn="just"/>
            <a:r>
              <a:rPr lang="en-AU" sz="2000" b="1" dirty="0">
                <a:latin typeface="Candara"/>
                <a:cs typeface="Candara"/>
              </a:rPr>
              <a:t>	</a:t>
            </a:r>
          </a:p>
          <a:p>
            <a:pPr marL="249600" algn="just">
              <a:lnSpc>
                <a:spcPct val="90000"/>
              </a:lnSpc>
              <a:spcBef>
                <a:spcPct val="20000"/>
              </a:spcBef>
              <a:defRPr/>
            </a:pPr>
            <a:endParaRPr lang="en-AU" sz="2000" b="1" dirty="0">
              <a:latin typeface="Candara"/>
              <a:cs typeface="Candara"/>
            </a:endParaRPr>
          </a:p>
          <a:p>
            <a:pPr marL="249600" algn="just">
              <a:lnSpc>
                <a:spcPct val="90000"/>
              </a:lnSpc>
              <a:spcBef>
                <a:spcPct val="20000"/>
              </a:spcBef>
              <a:defRPr/>
            </a:pPr>
            <a:endParaRPr lang="en-AU" sz="20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776"/>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Crosstabulations (two by two frequency tables)</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131840" y="1412776"/>
            <a:ext cx="5904656" cy="4968552"/>
          </a:xfrm>
          <a:prstGeom prst="rect">
            <a:avLst/>
          </a:prstGeom>
          <a:effectLst>
            <a:glow rad="25400">
              <a:schemeClr val="tx1">
                <a:alpha val="75000"/>
              </a:schemeClr>
            </a:glow>
          </a:effectLst>
        </p:spPr>
      </p:pic>
    </p:spTree>
    <p:extLst>
      <p:ext uri="{BB962C8B-B14F-4D97-AF65-F5344CB8AC3E}">
        <p14:creationId xmlns:p14="http://schemas.microsoft.com/office/powerpoint/2010/main" val="16944055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54868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36096"/>
            <a:ext cx="8851900" cy="584776"/>
          </a:xfrm>
          <a:prstGeom prst="rect">
            <a:avLst/>
          </a:prstGeom>
          <a:noFill/>
          <a:ln w="9525">
            <a:noFill/>
            <a:miter lim="800000"/>
            <a:headEnd/>
            <a:tailEnd/>
          </a:ln>
          <a:effectLst/>
        </p:spPr>
        <p:txBody>
          <a:bodyPr>
            <a:spAutoFit/>
          </a:bodyPr>
          <a:lstStyle/>
          <a:p>
            <a:pPr>
              <a:defRPr/>
            </a:pPr>
            <a:r>
              <a:rPr lang="en-US" sz="1600" b="1" dirty="0">
                <a:latin typeface="Candara"/>
                <a:cs typeface="Candara"/>
              </a:rPr>
              <a:t>Q10.  “To what extend do you agree or disagree with the following statements (Please select one from the drop down list)</a:t>
            </a:r>
            <a:r>
              <a:rPr lang="en-US" sz="1600" b="1" dirty="0" smtClean="0">
                <a:latin typeface="Candara"/>
                <a:cs typeface="Candara"/>
              </a:rPr>
              <a:t>”</a:t>
            </a:r>
            <a:endParaRPr lang="en-US" sz="1600" dirty="0">
              <a:latin typeface="Candara"/>
              <a:cs typeface="Candara"/>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168280" y="620688"/>
            <a:ext cx="4334296" cy="3096344"/>
          </a:xfrm>
          <a:prstGeom prst="rect">
            <a:avLst/>
          </a:prstGeom>
          <a:noFill/>
          <a:ln>
            <a:noFill/>
          </a:ln>
          <a:effectLst>
            <a:glow rad="25400">
              <a:schemeClr val="tx1">
                <a:alpha val="75000"/>
              </a:schemeClr>
            </a:glow>
          </a:effectLst>
        </p:spPr>
      </p:pic>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20688"/>
            <a:ext cx="4464496" cy="3096344"/>
          </a:xfrm>
          <a:prstGeom prst="rect">
            <a:avLst/>
          </a:prstGeom>
          <a:noFill/>
          <a:ln>
            <a:noFill/>
          </a:ln>
          <a:effectLst>
            <a:glow rad="25400">
              <a:schemeClr val="tx1">
                <a:alpha val="75000"/>
              </a:schemeClr>
            </a:glow>
          </a:effectLst>
        </p:spPr>
      </p:pic>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185048" y="3789040"/>
            <a:ext cx="4314944" cy="3068960"/>
          </a:xfrm>
          <a:prstGeom prst="rect">
            <a:avLst/>
          </a:prstGeom>
          <a:noFill/>
          <a:ln>
            <a:noFill/>
          </a:ln>
          <a:effectLst>
            <a:glow rad="25400">
              <a:schemeClr val="tx1">
                <a:alpha val="75000"/>
              </a:schemeClr>
            </a:glow>
          </a:effectLst>
        </p:spPr>
      </p:pic>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789040"/>
            <a:ext cx="4464496" cy="3068960"/>
          </a:xfrm>
          <a:prstGeom prst="rect">
            <a:avLst/>
          </a:prstGeom>
          <a:noFill/>
          <a:ln>
            <a:noFill/>
          </a:ln>
          <a:effectLst>
            <a:glow rad="25400">
              <a:schemeClr val="tx1">
                <a:alpha val="75000"/>
              </a:schemeClr>
            </a:glow>
          </a:effectLst>
        </p:spPr>
      </p:pic>
    </p:spTree>
    <p:extLst>
      <p:ext uri="{BB962C8B-B14F-4D97-AF65-F5344CB8AC3E}">
        <p14:creationId xmlns:p14="http://schemas.microsoft.com/office/powerpoint/2010/main" val="42825377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54868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36096"/>
            <a:ext cx="8851900" cy="584776"/>
          </a:xfrm>
          <a:prstGeom prst="rect">
            <a:avLst/>
          </a:prstGeom>
          <a:noFill/>
          <a:ln w="9525">
            <a:noFill/>
            <a:miter lim="800000"/>
            <a:headEnd/>
            <a:tailEnd/>
          </a:ln>
          <a:effectLst/>
        </p:spPr>
        <p:txBody>
          <a:bodyPr>
            <a:spAutoFit/>
          </a:bodyPr>
          <a:lstStyle/>
          <a:p>
            <a:pPr>
              <a:defRPr/>
            </a:pPr>
            <a:r>
              <a:rPr lang="en-US" sz="1600" b="1" dirty="0">
                <a:latin typeface="Candara"/>
                <a:cs typeface="Candara"/>
              </a:rPr>
              <a:t>Q10.  “To what extend do you agree or disagree with the following statements (Please select one from the drop down list)</a:t>
            </a:r>
            <a:r>
              <a:rPr lang="en-US" sz="1600" b="1" dirty="0" smtClean="0">
                <a:latin typeface="Candara"/>
                <a:cs typeface="Candara"/>
              </a:rPr>
              <a:t>”</a:t>
            </a:r>
            <a:endParaRPr lang="en-US" sz="1600" dirty="0">
              <a:latin typeface="Candara"/>
              <a:cs typeface="Candara"/>
            </a:endParaRP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251520" y="836712"/>
            <a:ext cx="8424936" cy="4032448"/>
          </a:xfrm>
          <a:prstGeom prst="rect">
            <a:avLst/>
          </a:prstGeom>
          <a:effectLst>
            <a:glow rad="25400">
              <a:schemeClr val="tx1">
                <a:alpha val="75000"/>
              </a:schemeClr>
            </a:glow>
          </a:effectLst>
        </p:spPr>
      </p:pic>
      <p:sp>
        <p:nvSpPr>
          <p:cNvPr id="2" name="Rectangle 1"/>
          <p:cNvSpPr/>
          <p:nvPr/>
        </p:nvSpPr>
        <p:spPr>
          <a:xfrm>
            <a:off x="1403648" y="5048016"/>
            <a:ext cx="6912768" cy="1477328"/>
          </a:xfrm>
          <a:prstGeom prst="rect">
            <a:avLst/>
          </a:prstGeom>
        </p:spPr>
        <p:txBody>
          <a:bodyPr wrap="square">
            <a:spAutoFit/>
          </a:bodyPr>
          <a:lstStyle/>
          <a:p>
            <a:pPr algn="just"/>
            <a:r>
              <a:rPr lang="en-US" dirty="0">
                <a:latin typeface="Candara"/>
                <a:cs typeface="Candara"/>
              </a:rPr>
              <a:t>Of 60.6% who agreed, 33.3% are regulators, 18.2% are project developers while 3% are others. </a:t>
            </a:r>
            <a:endParaRPr lang="en-US" dirty="0" smtClean="0">
              <a:latin typeface="Candara"/>
              <a:cs typeface="Candara"/>
            </a:endParaRPr>
          </a:p>
          <a:p>
            <a:pPr algn="just"/>
            <a:endParaRPr lang="en-US" dirty="0" smtClean="0">
              <a:latin typeface="Candara"/>
              <a:cs typeface="Candara"/>
            </a:endParaRPr>
          </a:p>
          <a:p>
            <a:pPr algn="just"/>
            <a:r>
              <a:rPr lang="en-US" dirty="0" smtClean="0">
                <a:latin typeface="Candara"/>
                <a:cs typeface="Candara"/>
              </a:rPr>
              <a:t>Similarly</a:t>
            </a:r>
            <a:r>
              <a:rPr lang="en-US" dirty="0">
                <a:latin typeface="Candara"/>
                <a:cs typeface="Candara"/>
              </a:rPr>
              <a:t>, of 24.2% who strongly agree, 9.1% are regulators, 2% others and 3% each are consultant and project developer. </a:t>
            </a:r>
          </a:p>
        </p:txBody>
      </p:sp>
    </p:spTree>
    <p:extLst>
      <p:ext uri="{BB962C8B-B14F-4D97-AF65-F5344CB8AC3E}">
        <p14:creationId xmlns:p14="http://schemas.microsoft.com/office/powerpoint/2010/main" val="23309912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107504" y="980728"/>
            <a:ext cx="6264696" cy="5256584"/>
          </a:xfrm>
          <a:prstGeom prst="rect">
            <a:avLst/>
          </a:prstGeom>
          <a:noFill/>
          <a:ln w="9525">
            <a:noFill/>
            <a:miter lim="800000"/>
            <a:headEnd/>
            <a:tailEnd/>
          </a:ln>
        </p:spPr>
        <p:txBody>
          <a:bodyPr/>
          <a:lstStyle/>
          <a:p>
            <a:pPr marL="249600" algn="just">
              <a:lnSpc>
                <a:spcPct val="90000"/>
              </a:lnSpc>
              <a:spcBef>
                <a:spcPct val="20000"/>
              </a:spcBef>
              <a:defRPr/>
            </a:pPr>
            <a:r>
              <a:rPr lang="en-US" sz="2000" b="1" dirty="0" smtClean="0">
                <a:latin typeface="Candara"/>
                <a:cs typeface="Candara"/>
              </a:rPr>
              <a:t>EIA and Bhutan</a:t>
            </a:r>
          </a:p>
          <a:p>
            <a:pPr marL="592500" indent="-342900" algn="just">
              <a:lnSpc>
                <a:spcPct val="90000"/>
              </a:lnSpc>
              <a:spcBef>
                <a:spcPct val="20000"/>
              </a:spcBef>
              <a:buFont typeface="Arial"/>
              <a:buChar char="•"/>
              <a:defRPr/>
            </a:pPr>
            <a:r>
              <a:rPr lang="en-US" sz="2000" dirty="0" smtClean="0">
                <a:latin typeface="Candara"/>
                <a:cs typeface="Candara"/>
              </a:rPr>
              <a:t>Bhutan </a:t>
            </a:r>
            <a:r>
              <a:rPr lang="en-US" sz="2000" dirty="0">
                <a:latin typeface="Candara"/>
                <a:cs typeface="Candara"/>
              </a:rPr>
              <a:t>introduced EIA into the decision-making process in the </a:t>
            </a:r>
            <a:r>
              <a:rPr lang="en-US" sz="2000" dirty="0" smtClean="0">
                <a:latin typeface="Candara"/>
                <a:cs typeface="Candara"/>
              </a:rPr>
              <a:t>2000s:</a:t>
            </a:r>
          </a:p>
          <a:p>
            <a:pPr marL="1049700" lvl="1" indent="-342900" algn="just">
              <a:lnSpc>
                <a:spcPct val="90000"/>
              </a:lnSpc>
              <a:spcBef>
                <a:spcPct val="20000"/>
              </a:spcBef>
              <a:buFont typeface="Arial"/>
              <a:buChar char="•"/>
              <a:defRPr/>
            </a:pPr>
            <a:r>
              <a:rPr lang="en-US" i="1" dirty="0" smtClean="0">
                <a:latin typeface="Candara"/>
                <a:cs typeface="Candara"/>
              </a:rPr>
              <a:t>Environment </a:t>
            </a:r>
            <a:r>
              <a:rPr lang="en-US" i="1" dirty="0">
                <a:latin typeface="Candara"/>
                <a:cs typeface="Candara"/>
              </a:rPr>
              <a:t>Assessment (EA) Act</a:t>
            </a:r>
            <a:r>
              <a:rPr lang="en-US" dirty="0">
                <a:latin typeface="Candara"/>
                <a:cs typeface="Candara"/>
              </a:rPr>
              <a:t> of 2000, </a:t>
            </a:r>
            <a:r>
              <a:rPr lang="en-US" dirty="0" smtClean="0">
                <a:latin typeface="Candara"/>
                <a:cs typeface="Candara"/>
              </a:rPr>
              <a:t>&amp; </a:t>
            </a:r>
            <a:r>
              <a:rPr lang="en-US" dirty="0">
                <a:latin typeface="Candara"/>
                <a:cs typeface="Candara"/>
              </a:rPr>
              <a:t>its </a:t>
            </a:r>
            <a:r>
              <a:rPr lang="en-US" i="1" dirty="0">
                <a:latin typeface="Candara"/>
                <a:cs typeface="Candara"/>
              </a:rPr>
              <a:t>Regulation for Environmental Clearance of Projects in 2002</a:t>
            </a:r>
            <a:r>
              <a:rPr lang="en-US" dirty="0">
                <a:latin typeface="Candara"/>
                <a:cs typeface="Candara"/>
              </a:rPr>
              <a:t>. </a:t>
            </a:r>
            <a:endParaRPr lang="en-US" dirty="0" smtClean="0">
              <a:latin typeface="Candara"/>
              <a:cs typeface="Candara"/>
            </a:endParaRPr>
          </a:p>
          <a:p>
            <a:pPr marL="1049700" lvl="1" indent="-342900" algn="just">
              <a:lnSpc>
                <a:spcPct val="90000"/>
              </a:lnSpc>
              <a:spcBef>
                <a:spcPct val="20000"/>
              </a:spcBef>
              <a:buFont typeface="Arial"/>
              <a:buChar char="•"/>
              <a:defRPr/>
            </a:pPr>
            <a:r>
              <a:rPr lang="en-US" dirty="0" smtClean="0">
                <a:latin typeface="Candara"/>
                <a:cs typeface="Candara"/>
              </a:rPr>
              <a:t>Guided </a:t>
            </a:r>
            <a:r>
              <a:rPr lang="en-US" dirty="0">
                <a:latin typeface="Candara"/>
                <a:cs typeface="Candara"/>
              </a:rPr>
              <a:t>by </a:t>
            </a:r>
            <a:r>
              <a:rPr lang="en-US" dirty="0" smtClean="0">
                <a:latin typeface="Candara"/>
                <a:cs typeface="Candara"/>
              </a:rPr>
              <a:t>development </a:t>
            </a:r>
            <a:r>
              <a:rPr lang="en-US" dirty="0">
                <a:latin typeface="Candara"/>
                <a:cs typeface="Candara"/>
              </a:rPr>
              <a:t>philosophy of </a:t>
            </a:r>
            <a:r>
              <a:rPr lang="en-US" dirty="0" smtClean="0">
                <a:latin typeface="Candara"/>
                <a:cs typeface="Candara"/>
              </a:rPr>
              <a:t>Gross National Happiness (GNH) - conservation </a:t>
            </a:r>
            <a:r>
              <a:rPr lang="en-US" dirty="0">
                <a:latin typeface="Candara"/>
                <a:cs typeface="Candara"/>
              </a:rPr>
              <a:t>of natural environmental as one of its four </a:t>
            </a:r>
            <a:r>
              <a:rPr lang="en-US" dirty="0" smtClean="0">
                <a:latin typeface="Candara"/>
                <a:cs typeface="Candara"/>
              </a:rPr>
              <a:t>pillars.</a:t>
            </a:r>
          </a:p>
          <a:p>
            <a:pPr marL="1049700" lvl="1" indent="-342900" algn="just">
              <a:lnSpc>
                <a:spcPct val="90000"/>
              </a:lnSpc>
              <a:spcBef>
                <a:spcPct val="20000"/>
              </a:spcBef>
              <a:buFont typeface="Arial"/>
              <a:buChar char="•"/>
              <a:defRPr/>
            </a:pPr>
            <a:r>
              <a:rPr lang="en-US" dirty="0" smtClean="0">
                <a:latin typeface="Candara"/>
                <a:cs typeface="Candara"/>
              </a:rPr>
              <a:t>Under </a:t>
            </a:r>
            <a:r>
              <a:rPr lang="en-US" dirty="0">
                <a:latin typeface="Candara"/>
                <a:cs typeface="Candara"/>
              </a:rPr>
              <a:t>this legislation, the applicant and project developers are mandated to conduct an Environmental </a:t>
            </a:r>
            <a:r>
              <a:rPr lang="en-US" dirty="0" smtClean="0">
                <a:latin typeface="Candara"/>
                <a:cs typeface="Candara"/>
              </a:rPr>
              <a:t>Assessment.</a:t>
            </a:r>
          </a:p>
          <a:p>
            <a:pPr marL="592500" indent="-342900" algn="just">
              <a:lnSpc>
                <a:spcPct val="90000"/>
              </a:lnSpc>
              <a:spcBef>
                <a:spcPct val="20000"/>
              </a:spcBef>
              <a:buFont typeface="Arial"/>
              <a:buChar char="•"/>
              <a:defRPr/>
            </a:pPr>
            <a:endParaRPr lang="en-US" sz="2000" dirty="0" smtClean="0">
              <a:latin typeface="Candara"/>
              <a:cs typeface="Candara"/>
            </a:endParaRPr>
          </a:p>
          <a:p>
            <a:pPr marL="592500" indent="-342900" algn="just">
              <a:lnSpc>
                <a:spcPct val="90000"/>
              </a:lnSpc>
              <a:spcBef>
                <a:spcPct val="20000"/>
              </a:spcBef>
              <a:buFont typeface="Arial"/>
              <a:buChar char="•"/>
              <a:defRPr/>
            </a:pPr>
            <a:r>
              <a:rPr lang="en-US" sz="2000" dirty="0" smtClean="0">
                <a:latin typeface="Candara"/>
                <a:cs typeface="Candara"/>
              </a:rPr>
              <a:t>Is iterative </a:t>
            </a:r>
            <a:r>
              <a:rPr lang="en-US" sz="2000" dirty="0">
                <a:latin typeface="Candara"/>
                <a:cs typeface="Candara"/>
              </a:rPr>
              <a:t>in </a:t>
            </a:r>
            <a:r>
              <a:rPr lang="en-US" sz="2000" dirty="0" smtClean="0">
                <a:latin typeface="Candara"/>
                <a:cs typeface="Candara"/>
              </a:rPr>
              <a:t>nature.</a:t>
            </a:r>
          </a:p>
          <a:p>
            <a:pPr marL="249600" algn="just">
              <a:lnSpc>
                <a:spcPct val="90000"/>
              </a:lnSpc>
              <a:spcBef>
                <a:spcPct val="20000"/>
              </a:spcBef>
              <a:defRPr/>
            </a:pPr>
            <a:r>
              <a:rPr lang="en-US" sz="2000" dirty="0" smtClean="0">
                <a:latin typeface="Candara"/>
                <a:cs typeface="Candara"/>
              </a:rPr>
              <a:t> </a:t>
            </a:r>
          </a:p>
          <a:p>
            <a:pPr marL="249600" algn="ctr">
              <a:lnSpc>
                <a:spcPct val="90000"/>
              </a:lnSpc>
              <a:spcBef>
                <a:spcPct val="20000"/>
              </a:spcBef>
              <a:tabLst>
                <a:tab pos="1344613" algn="l"/>
              </a:tabLst>
              <a:defRPr/>
            </a:pPr>
            <a:endParaRPr lang="en-AU" sz="1600" b="1" dirty="0">
              <a:latin typeface="Candara"/>
              <a:cs typeface="Candara"/>
            </a:endParaRPr>
          </a:p>
          <a:p>
            <a:pPr marL="249600" algn="ctr">
              <a:lnSpc>
                <a:spcPct val="90000"/>
              </a:lnSpc>
              <a:spcBef>
                <a:spcPct val="20000"/>
              </a:spcBef>
              <a:defRPr/>
            </a:pPr>
            <a:r>
              <a:rPr lang="en-AU" sz="1600" b="1" dirty="0">
                <a:latin typeface="Candara"/>
                <a:cs typeface="Candara"/>
              </a:rPr>
              <a:t>	</a:t>
            </a:r>
          </a:p>
          <a:p>
            <a:pPr marL="249600" algn="ctr">
              <a:lnSpc>
                <a:spcPct val="90000"/>
              </a:lnSpc>
              <a:spcBef>
                <a:spcPct val="20000"/>
              </a:spcBef>
              <a:defRPr/>
            </a:pPr>
            <a:endParaRPr lang="en-AU" sz="1600" b="1" dirty="0">
              <a:latin typeface="Candara"/>
              <a:cs typeface="Candara"/>
            </a:endParaRPr>
          </a:p>
          <a:p>
            <a:pPr marL="249600" algn="ctr">
              <a:lnSpc>
                <a:spcPct val="90000"/>
              </a:lnSpc>
              <a:spcBef>
                <a:spcPct val="20000"/>
              </a:spcBef>
              <a:defRPr/>
            </a:pPr>
            <a:endParaRPr lang="en-AU" sz="1600" dirty="0">
              <a:latin typeface="Candara"/>
              <a:cs typeface="Candara"/>
            </a:endParaRPr>
          </a:p>
        </p:txBody>
      </p:sp>
      <p:sp>
        <p:nvSpPr>
          <p:cNvPr id="7" name="Rectangle 9"/>
          <p:cNvSpPr>
            <a:spLocks noChangeArrowheads="1"/>
          </p:cNvSpPr>
          <p:nvPr/>
        </p:nvSpPr>
        <p:spPr bwMode="auto">
          <a:xfrm>
            <a:off x="-36512" y="-27384"/>
            <a:ext cx="9180512" cy="936104"/>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324520"/>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Introduction</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pic>
        <p:nvPicPr>
          <p:cNvPr id="2" name="Picture 1" descr="image0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0801" y="3573016"/>
            <a:ext cx="3854595" cy="2428324"/>
          </a:xfrm>
          <a:prstGeom prst="rect">
            <a:avLst/>
          </a:prstGeom>
        </p:spPr>
      </p:pic>
      <p:sp>
        <p:nvSpPr>
          <p:cNvPr id="3" name="TextBox 2"/>
          <p:cNvSpPr txBox="1"/>
          <p:nvPr/>
        </p:nvSpPr>
        <p:spPr>
          <a:xfrm>
            <a:off x="7441131" y="4571836"/>
            <a:ext cx="633933" cy="369332"/>
          </a:xfrm>
          <a:prstGeom prst="rect">
            <a:avLst/>
          </a:prstGeom>
          <a:noFill/>
        </p:spPr>
        <p:txBody>
          <a:bodyPr wrap="none" rtlCol="0">
            <a:spAutoFit/>
          </a:bodyPr>
          <a:lstStyle/>
          <a:p>
            <a:r>
              <a:rPr lang="en-US" b="1" dirty="0" smtClean="0">
                <a:solidFill>
                  <a:srgbClr val="0000FF"/>
                </a:solidFill>
                <a:latin typeface="Candara"/>
                <a:cs typeface="Candara"/>
              </a:rPr>
              <a:t>GNH</a:t>
            </a:r>
            <a:endParaRPr lang="en-US" b="1" dirty="0">
              <a:solidFill>
                <a:srgbClr val="0000FF"/>
              </a:solidFill>
              <a:latin typeface="Candara"/>
              <a:cs typeface="Candara"/>
            </a:endParaRPr>
          </a:p>
        </p:txBody>
      </p:sp>
      <p:sp>
        <p:nvSpPr>
          <p:cNvPr id="5" name="TextBox 4"/>
          <p:cNvSpPr txBox="1"/>
          <p:nvPr/>
        </p:nvSpPr>
        <p:spPr>
          <a:xfrm>
            <a:off x="179512" y="5592722"/>
            <a:ext cx="8704627" cy="1292662"/>
          </a:xfrm>
          <a:prstGeom prst="rect">
            <a:avLst/>
          </a:prstGeom>
          <a:noFill/>
        </p:spPr>
        <p:txBody>
          <a:bodyPr wrap="none" rtlCol="0">
            <a:spAutoFit/>
          </a:bodyPr>
          <a:lstStyle/>
          <a:p>
            <a:pPr marL="249600" algn="just">
              <a:lnSpc>
                <a:spcPct val="90000"/>
              </a:lnSpc>
              <a:spcBef>
                <a:spcPct val="20000"/>
              </a:spcBef>
              <a:defRPr/>
            </a:pPr>
            <a:r>
              <a:rPr lang="en-US" dirty="0" smtClean="0">
                <a:latin typeface="Candara"/>
                <a:cs typeface="Candara"/>
              </a:rPr>
              <a:t> </a:t>
            </a:r>
            <a:r>
              <a:rPr lang="en-US" sz="2000" b="1" dirty="0" smtClean="0">
                <a:latin typeface="Candara"/>
                <a:cs typeface="Candara"/>
              </a:rPr>
              <a:t>BUT:</a:t>
            </a:r>
            <a:endParaRPr lang="en-US" sz="2000" b="1" dirty="0">
              <a:latin typeface="Candara"/>
              <a:cs typeface="Candara"/>
            </a:endParaRPr>
          </a:p>
          <a:p>
            <a:pPr marL="285750" lvl="0" indent="-285750" algn="just">
              <a:buFont typeface="Arial"/>
              <a:buChar char="•"/>
            </a:pPr>
            <a:r>
              <a:rPr lang="en-US" sz="2000" dirty="0">
                <a:latin typeface="Candara"/>
                <a:cs typeface="Candara"/>
              </a:rPr>
              <a:t>How effective is Bhutan’s EIA system, in theory and in practice?</a:t>
            </a:r>
          </a:p>
          <a:p>
            <a:pPr marL="285750" lvl="0" indent="-285750" algn="just">
              <a:buFont typeface="Arial"/>
              <a:buChar char="•"/>
            </a:pPr>
            <a:r>
              <a:rPr lang="en-US" sz="2000" dirty="0">
                <a:latin typeface="Candara"/>
                <a:cs typeface="Candara"/>
              </a:rPr>
              <a:t>How does Bhutan perform in decision-making process using EIA framework?</a:t>
            </a:r>
          </a:p>
          <a:p>
            <a:endParaRPr lang="en-US" sz="2000" dirty="0"/>
          </a:p>
        </p:txBody>
      </p:sp>
      <p:pic>
        <p:nvPicPr>
          <p:cNvPr id="1026" name="Picture 2" descr="Image result for map of bhutan and surrounding count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044" y="980728"/>
            <a:ext cx="2552700" cy="257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5597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54868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36096"/>
            <a:ext cx="8851900" cy="584776"/>
          </a:xfrm>
          <a:prstGeom prst="rect">
            <a:avLst/>
          </a:prstGeom>
          <a:noFill/>
          <a:ln w="9525">
            <a:noFill/>
            <a:miter lim="800000"/>
            <a:headEnd/>
            <a:tailEnd/>
          </a:ln>
          <a:effectLst/>
        </p:spPr>
        <p:txBody>
          <a:bodyPr>
            <a:spAutoFit/>
          </a:bodyPr>
          <a:lstStyle/>
          <a:p>
            <a:pPr>
              <a:defRPr/>
            </a:pPr>
            <a:r>
              <a:rPr lang="en-US" sz="1600" b="1" dirty="0">
                <a:latin typeface="Candara"/>
                <a:cs typeface="Candara"/>
              </a:rPr>
              <a:t>Q10.  “To what extend do you agree or disagree with the following statements (Please select one from the drop down list)</a:t>
            </a:r>
            <a:r>
              <a:rPr lang="en-US" sz="1600" b="1" dirty="0" smtClean="0">
                <a:latin typeface="Candara"/>
                <a:cs typeface="Candara"/>
              </a:rPr>
              <a:t>”</a:t>
            </a:r>
            <a:endParaRPr lang="en-US" sz="1600" dirty="0">
              <a:latin typeface="Candara"/>
              <a:cs typeface="Candara"/>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13039" y="620688"/>
            <a:ext cx="4314851" cy="2952328"/>
          </a:xfrm>
          <a:prstGeom prst="rect">
            <a:avLst/>
          </a:prstGeom>
          <a:noFill/>
          <a:ln>
            <a:noFill/>
          </a:ln>
          <a:effectLst>
            <a:glow rad="25400">
              <a:schemeClr val="tx1">
                <a:alpha val="75000"/>
              </a:schemeClr>
            </a:glow>
          </a:effectLst>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499992" y="620688"/>
            <a:ext cx="4644008" cy="2952328"/>
          </a:xfrm>
          <a:prstGeom prst="rect">
            <a:avLst/>
          </a:prstGeom>
          <a:noFill/>
          <a:ln>
            <a:noFill/>
          </a:ln>
          <a:effectLst>
            <a:glow rad="25400">
              <a:schemeClr val="tx1">
                <a:alpha val="75000"/>
              </a:schemeClr>
            </a:glow>
          </a:effectLst>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107504" y="3645024"/>
            <a:ext cx="4320480" cy="3096344"/>
          </a:xfrm>
          <a:prstGeom prst="rect">
            <a:avLst/>
          </a:prstGeom>
          <a:noFill/>
          <a:ln>
            <a:noFill/>
          </a:ln>
          <a:effectLst>
            <a:glow rad="25400">
              <a:schemeClr val="tx1">
                <a:alpha val="75000"/>
              </a:schemeClr>
            </a:glow>
          </a:effectLst>
        </p:spPr>
      </p:pic>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4499992" y="3645024"/>
            <a:ext cx="4644008" cy="3096344"/>
          </a:xfrm>
          <a:prstGeom prst="rect">
            <a:avLst/>
          </a:prstGeom>
          <a:noFill/>
          <a:ln>
            <a:noFill/>
          </a:ln>
          <a:effectLst>
            <a:glow rad="25400">
              <a:schemeClr val="tx1">
                <a:alpha val="75000"/>
              </a:schemeClr>
            </a:glow>
          </a:effectLst>
        </p:spPr>
      </p:pic>
    </p:spTree>
    <p:extLst>
      <p:ext uri="{BB962C8B-B14F-4D97-AF65-F5344CB8AC3E}">
        <p14:creationId xmlns:p14="http://schemas.microsoft.com/office/powerpoint/2010/main" val="1378096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54868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36096"/>
            <a:ext cx="8851900" cy="584776"/>
          </a:xfrm>
          <a:prstGeom prst="rect">
            <a:avLst/>
          </a:prstGeom>
          <a:noFill/>
          <a:ln w="9525">
            <a:noFill/>
            <a:miter lim="800000"/>
            <a:headEnd/>
            <a:tailEnd/>
          </a:ln>
          <a:effectLst/>
        </p:spPr>
        <p:txBody>
          <a:bodyPr>
            <a:spAutoFit/>
          </a:bodyPr>
          <a:lstStyle/>
          <a:p>
            <a:pPr>
              <a:defRPr/>
            </a:pPr>
            <a:r>
              <a:rPr lang="en-US" sz="1600" b="1" dirty="0">
                <a:latin typeface="Candara"/>
                <a:cs typeface="Candara"/>
              </a:rPr>
              <a:t>Q10.  “To what extend do you agree or disagree with the following statements (Please select one from the drop down list)</a:t>
            </a:r>
            <a:r>
              <a:rPr lang="en-US" sz="1600" b="1" dirty="0" smtClean="0">
                <a:latin typeface="Candara"/>
                <a:cs typeface="Candara"/>
              </a:rPr>
              <a:t>”</a:t>
            </a:r>
            <a:endParaRPr lang="en-US" sz="1600" dirty="0">
              <a:latin typeface="Candara"/>
              <a:cs typeface="Candara"/>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79511" y="620688"/>
            <a:ext cx="4392489" cy="2880320"/>
          </a:xfrm>
          <a:prstGeom prst="rect">
            <a:avLst/>
          </a:prstGeom>
          <a:noFill/>
          <a:ln>
            <a:noFill/>
          </a:ln>
          <a:effectLst>
            <a:glow rad="25400">
              <a:schemeClr val="tx1">
                <a:alpha val="75000"/>
              </a:schemeClr>
            </a:glow>
          </a:effectLst>
        </p:spPr>
      </p:pic>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620689"/>
            <a:ext cx="4326626" cy="2880320"/>
          </a:xfrm>
          <a:prstGeom prst="rect">
            <a:avLst/>
          </a:prstGeom>
          <a:noFill/>
          <a:ln>
            <a:noFill/>
          </a:ln>
          <a:effectLst>
            <a:glow rad="25400">
              <a:schemeClr val="tx1">
                <a:alpha val="75000"/>
              </a:schemeClr>
            </a:glow>
          </a:effectLst>
        </p:spPr>
      </p:pic>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179512" y="3573016"/>
            <a:ext cx="4392488" cy="3168352"/>
          </a:xfrm>
          <a:prstGeom prst="rect">
            <a:avLst/>
          </a:prstGeom>
          <a:noFill/>
          <a:ln>
            <a:noFill/>
          </a:ln>
          <a:effectLst>
            <a:glow rad="25400">
              <a:schemeClr val="tx1">
                <a:alpha val="75000"/>
              </a:schemeClr>
            </a:glow>
          </a:effectLst>
        </p:spPr>
      </p:pic>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4650153" y="3573016"/>
            <a:ext cx="4320480" cy="3168352"/>
          </a:xfrm>
          <a:prstGeom prst="rect">
            <a:avLst/>
          </a:prstGeom>
          <a:noFill/>
          <a:ln>
            <a:noFill/>
          </a:ln>
          <a:effectLst>
            <a:glow rad="25400">
              <a:schemeClr val="tx1">
                <a:alpha val="75000"/>
              </a:schemeClr>
            </a:glow>
          </a:effectLst>
        </p:spPr>
      </p:pic>
    </p:spTree>
    <p:extLst>
      <p:ext uri="{BB962C8B-B14F-4D97-AF65-F5344CB8AC3E}">
        <p14:creationId xmlns:p14="http://schemas.microsoft.com/office/powerpoint/2010/main" val="2796200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54868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36096"/>
            <a:ext cx="8851900" cy="584776"/>
          </a:xfrm>
          <a:prstGeom prst="rect">
            <a:avLst/>
          </a:prstGeom>
          <a:noFill/>
          <a:ln w="9525">
            <a:noFill/>
            <a:miter lim="800000"/>
            <a:headEnd/>
            <a:tailEnd/>
          </a:ln>
          <a:effectLst/>
        </p:spPr>
        <p:txBody>
          <a:bodyPr>
            <a:spAutoFit/>
          </a:bodyPr>
          <a:lstStyle/>
          <a:p>
            <a:pPr>
              <a:defRPr/>
            </a:pPr>
            <a:r>
              <a:rPr lang="en-US" sz="1600" b="1" dirty="0">
                <a:latin typeface="Candara"/>
                <a:cs typeface="Candara"/>
              </a:rPr>
              <a:t>Q10.  “To what extend do you agree or disagree with the following statements (Please select one from the drop down list)</a:t>
            </a:r>
            <a:r>
              <a:rPr lang="en-US" sz="1600" b="1" dirty="0" smtClean="0">
                <a:latin typeface="Candara"/>
                <a:cs typeface="Candara"/>
              </a:rPr>
              <a:t>”</a:t>
            </a:r>
            <a:endParaRPr lang="en-US" sz="1600" dirty="0">
              <a:latin typeface="Candara"/>
              <a:cs typeface="Candara"/>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4392488" cy="3096344"/>
          </a:xfrm>
          <a:prstGeom prst="rect">
            <a:avLst/>
          </a:prstGeom>
          <a:noFill/>
          <a:ln>
            <a:noFill/>
          </a:ln>
          <a:effectLst>
            <a:glow rad="25400">
              <a:schemeClr val="tx1">
                <a:alpha val="75000"/>
              </a:schemeClr>
            </a:glow>
          </a:effectLst>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20688"/>
            <a:ext cx="4320480" cy="3086100"/>
          </a:xfrm>
          <a:prstGeom prst="rect">
            <a:avLst/>
          </a:prstGeom>
          <a:noFill/>
          <a:ln>
            <a:noFill/>
          </a:ln>
          <a:effectLst>
            <a:glow rad="25400">
              <a:schemeClr val="tx1">
                <a:alpha val="75000"/>
              </a:schemeClr>
            </a:glow>
          </a:effectLst>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107504" y="3789040"/>
            <a:ext cx="4392488" cy="2952328"/>
          </a:xfrm>
          <a:prstGeom prst="rect">
            <a:avLst/>
          </a:prstGeom>
          <a:noFill/>
          <a:ln>
            <a:noFill/>
          </a:ln>
          <a:effectLst>
            <a:glow rad="25400">
              <a:schemeClr val="tx1">
                <a:alpha val="75000"/>
              </a:schemeClr>
            </a:glow>
          </a:effectLst>
        </p:spPr>
      </p:pic>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789040"/>
            <a:ext cx="4320480" cy="2952328"/>
          </a:xfrm>
          <a:prstGeom prst="rect">
            <a:avLst/>
          </a:prstGeom>
          <a:noFill/>
          <a:ln>
            <a:noFill/>
          </a:ln>
          <a:effectLst>
            <a:glow rad="25400">
              <a:schemeClr val="tx1">
                <a:alpha val="75000"/>
              </a:schemeClr>
            </a:glow>
          </a:effectLst>
        </p:spPr>
      </p:pic>
    </p:spTree>
    <p:extLst>
      <p:ext uri="{BB962C8B-B14F-4D97-AF65-F5344CB8AC3E}">
        <p14:creationId xmlns:p14="http://schemas.microsoft.com/office/powerpoint/2010/main" val="41799469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54868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36096"/>
            <a:ext cx="8851900" cy="584776"/>
          </a:xfrm>
          <a:prstGeom prst="rect">
            <a:avLst/>
          </a:prstGeom>
          <a:noFill/>
          <a:ln w="9525">
            <a:noFill/>
            <a:miter lim="800000"/>
            <a:headEnd/>
            <a:tailEnd/>
          </a:ln>
          <a:effectLst/>
        </p:spPr>
        <p:txBody>
          <a:bodyPr>
            <a:spAutoFit/>
          </a:bodyPr>
          <a:lstStyle/>
          <a:p>
            <a:pPr>
              <a:defRPr/>
            </a:pPr>
            <a:r>
              <a:rPr lang="en-US" sz="1600" b="1" dirty="0">
                <a:latin typeface="Candara"/>
                <a:cs typeface="Candara"/>
              </a:rPr>
              <a:t>Q10.  “To what extend do you agree or disagree with the following statements (Please select one from the drop down list)</a:t>
            </a:r>
            <a:r>
              <a:rPr lang="en-US" sz="1600" b="1" dirty="0" smtClean="0">
                <a:latin typeface="Candara"/>
                <a:cs typeface="Candara"/>
              </a:rPr>
              <a:t>”</a:t>
            </a:r>
            <a:endParaRPr lang="en-US" sz="1600" dirty="0">
              <a:latin typeface="Candara"/>
              <a:cs typeface="Candara"/>
            </a:endParaRP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251520" y="692696"/>
            <a:ext cx="8640960" cy="3456384"/>
          </a:xfrm>
          <a:prstGeom prst="rect">
            <a:avLst/>
          </a:prstGeom>
          <a:effectLst>
            <a:glow rad="25400">
              <a:schemeClr val="tx1">
                <a:alpha val="75000"/>
              </a:schemeClr>
            </a:glow>
          </a:effectLst>
        </p:spPr>
      </p:pic>
      <p:sp>
        <p:nvSpPr>
          <p:cNvPr id="2" name="Rectangle 1"/>
          <p:cNvSpPr/>
          <p:nvPr/>
        </p:nvSpPr>
        <p:spPr>
          <a:xfrm>
            <a:off x="1691680" y="4437112"/>
            <a:ext cx="5904656" cy="923330"/>
          </a:xfrm>
          <a:prstGeom prst="rect">
            <a:avLst/>
          </a:prstGeom>
        </p:spPr>
        <p:txBody>
          <a:bodyPr wrap="square">
            <a:spAutoFit/>
          </a:bodyPr>
          <a:lstStyle/>
          <a:p>
            <a:pPr algn="just"/>
            <a:r>
              <a:rPr lang="en-US" dirty="0">
                <a:latin typeface="Candara"/>
                <a:cs typeface="Candara"/>
              </a:rPr>
              <a:t>Of the 50% who disagree, 20.6% or seven respondents each are regulators and a project developer while one respondent (2.9%) is consultant. </a:t>
            </a:r>
          </a:p>
        </p:txBody>
      </p:sp>
    </p:spTree>
    <p:extLst>
      <p:ext uri="{BB962C8B-B14F-4D97-AF65-F5344CB8AC3E}">
        <p14:creationId xmlns:p14="http://schemas.microsoft.com/office/powerpoint/2010/main" val="29227793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54868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36096"/>
            <a:ext cx="8851900" cy="584776"/>
          </a:xfrm>
          <a:prstGeom prst="rect">
            <a:avLst/>
          </a:prstGeom>
          <a:noFill/>
          <a:ln w="9525">
            <a:noFill/>
            <a:miter lim="800000"/>
            <a:headEnd/>
            <a:tailEnd/>
          </a:ln>
          <a:effectLst/>
        </p:spPr>
        <p:txBody>
          <a:bodyPr>
            <a:spAutoFit/>
          </a:bodyPr>
          <a:lstStyle/>
          <a:p>
            <a:pPr>
              <a:defRPr/>
            </a:pPr>
            <a:r>
              <a:rPr lang="en-US" sz="1600" b="1" dirty="0">
                <a:latin typeface="Candara"/>
                <a:cs typeface="Candara"/>
              </a:rPr>
              <a:t>Q10.  “To what extend do you agree or disagree with the following statements (Please select one from the drop down list)</a:t>
            </a:r>
            <a:r>
              <a:rPr lang="en-US" sz="1600" b="1" dirty="0" smtClean="0">
                <a:latin typeface="Candara"/>
                <a:cs typeface="Candara"/>
              </a:rPr>
              <a:t>”</a:t>
            </a:r>
            <a:endParaRPr lang="en-US" sz="1600" dirty="0">
              <a:latin typeface="Candara"/>
              <a:cs typeface="Candara"/>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3510280" cy="2806700"/>
          </a:xfrm>
          <a:prstGeom prst="rect">
            <a:avLst/>
          </a:prstGeom>
          <a:noFill/>
          <a:ln>
            <a:noFill/>
          </a:ln>
          <a:effectLst>
            <a:glow rad="25400">
              <a:schemeClr val="tx1">
                <a:alpha val="75000"/>
              </a:schemeClr>
            </a:glow>
          </a:effectLst>
        </p:spPr>
      </p:pic>
      <p:sp>
        <p:nvSpPr>
          <p:cNvPr id="3" name="Rectangle 2"/>
          <p:cNvSpPr/>
          <p:nvPr/>
        </p:nvSpPr>
        <p:spPr>
          <a:xfrm>
            <a:off x="4139952" y="764704"/>
            <a:ext cx="4572000" cy="5355313"/>
          </a:xfrm>
          <a:prstGeom prst="rect">
            <a:avLst/>
          </a:prstGeom>
        </p:spPr>
        <p:txBody>
          <a:bodyPr>
            <a:spAutoFit/>
          </a:bodyPr>
          <a:lstStyle/>
          <a:p>
            <a:pPr algn="just"/>
            <a:r>
              <a:rPr lang="en-US" dirty="0">
                <a:latin typeface="Candara"/>
                <a:cs typeface="Candara"/>
              </a:rPr>
              <a:t>Of 17.65% who strongly agree, 11.8% are regulators while 2.9% are the project developers. On the other hand, of another 17.65% who disagree, 11.8% are project developer and 2.9% are regulators. </a:t>
            </a:r>
          </a:p>
          <a:p>
            <a:pPr algn="just"/>
            <a:r>
              <a:rPr lang="en-US" dirty="0">
                <a:latin typeface="Candara"/>
                <a:cs typeface="Candara"/>
              </a:rPr>
              <a:t> </a:t>
            </a:r>
          </a:p>
          <a:p>
            <a:pPr algn="just"/>
            <a:r>
              <a:rPr lang="en-US" dirty="0">
                <a:latin typeface="Candara"/>
                <a:cs typeface="Candara"/>
              </a:rPr>
              <a:t>Hence, regulators and project developers have an equally divided opinion on this statement</a:t>
            </a:r>
            <a:r>
              <a:rPr lang="en-US" dirty="0" smtClean="0">
                <a:latin typeface="Candara"/>
                <a:cs typeface="Candara"/>
              </a:rPr>
              <a:t>.</a:t>
            </a:r>
          </a:p>
          <a:p>
            <a:pPr algn="just"/>
            <a:endParaRPr lang="en-US" dirty="0">
              <a:latin typeface="Candara"/>
              <a:cs typeface="Candara"/>
            </a:endParaRPr>
          </a:p>
          <a:p>
            <a:pPr algn="just"/>
            <a:endParaRPr lang="en-US" dirty="0" smtClean="0">
              <a:latin typeface="Candara"/>
              <a:cs typeface="Candara"/>
            </a:endParaRPr>
          </a:p>
          <a:p>
            <a:pPr algn="just"/>
            <a:endParaRPr lang="en-US" dirty="0" smtClean="0">
              <a:latin typeface="Candara"/>
              <a:cs typeface="Candara"/>
            </a:endParaRPr>
          </a:p>
          <a:p>
            <a:pPr algn="just"/>
            <a:endParaRPr lang="en-US" dirty="0" smtClean="0">
              <a:latin typeface="Candara"/>
              <a:cs typeface="Candara"/>
            </a:endParaRPr>
          </a:p>
          <a:p>
            <a:pPr algn="just"/>
            <a:r>
              <a:rPr lang="en-US" dirty="0">
                <a:latin typeface="Candara"/>
                <a:cs typeface="Candara"/>
              </a:rPr>
              <a:t>26.5% of regulators and 17.6 % of project developers agree that public participation is well integrated into the EIA process. Moreover, 8.8% of both regulator and project proponent strongly agree to the statement. </a:t>
            </a:r>
          </a:p>
          <a:p>
            <a:pPr algn="just"/>
            <a:endParaRPr lang="en-US" b="1" dirty="0">
              <a:latin typeface="Candara"/>
              <a:cs typeface="Candara"/>
            </a:endParaRP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17032"/>
            <a:ext cx="3538220" cy="2820035"/>
          </a:xfrm>
          <a:prstGeom prst="rect">
            <a:avLst/>
          </a:prstGeom>
          <a:noFill/>
          <a:ln>
            <a:noFill/>
          </a:ln>
          <a:effectLst>
            <a:glow rad="25400">
              <a:schemeClr val="tx1">
                <a:alpha val="75000"/>
              </a:schemeClr>
            </a:glow>
          </a:effectLst>
        </p:spPr>
      </p:pic>
    </p:spTree>
    <p:extLst>
      <p:ext uri="{BB962C8B-B14F-4D97-AF65-F5344CB8AC3E}">
        <p14:creationId xmlns:p14="http://schemas.microsoft.com/office/powerpoint/2010/main" val="25504614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54868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76562"/>
            <a:ext cx="8851900" cy="400110"/>
          </a:xfrm>
          <a:prstGeom prst="rect">
            <a:avLst/>
          </a:prstGeom>
          <a:noFill/>
          <a:ln w="9525">
            <a:noFill/>
            <a:miter lim="800000"/>
            <a:headEnd/>
            <a:tailEnd/>
          </a:ln>
          <a:effectLst/>
        </p:spPr>
        <p:txBody>
          <a:bodyPr>
            <a:spAutoFit/>
          </a:bodyPr>
          <a:lstStyle/>
          <a:p>
            <a:r>
              <a:rPr lang="en-US" sz="2000" b="1" dirty="0">
                <a:latin typeface="Candara"/>
                <a:cs typeface="Candara"/>
              </a:rPr>
              <a:t>Q11. “How do you rate the following stages of EIA in Bhutan?”</a:t>
            </a:r>
            <a:endParaRPr lang="en-US" sz="2000" dirty="0">
              <a:latin typeface="Candara"/>
              <a:cs typeface="Candara"/>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5496" y="620688"/>
            <a:ext cx="4392488" cy="2952328"/>
          </a:xfrm>
          <a:prstGeom prst="rect">
            <a:avLst/>
          </a:prstGeom>
          <a:noFill/>
          <a:ln>
            <a:noFill/>
          </a:ln>
          <a:effectLst>
            <a:glow rad="25400">
              <a:schemeClr val="tx1">
                <a:alpha val="75000"/>
              </a:schemeClr>
            </a:glow>
          </a:effectLst>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499992" y="620688"/>
            <a:ext cx="4551426" cy="2952328"/>
          </a:xfrm>
          <a:prstGeom prst="rect">
            <a:avLst/>
          </a:prstGeom>
          <a:noFill/>
          <a:ln>
            <a:noFill/>
          </a:ln>
          <a:effectLst>
            <a:glow rad="25400">
              <a:schemeClr val="tx1">
                <a:alpha val="75000"/>
              </a:schemeClr>
            </a:glow>
          </a:effectLst>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56148" y="3645024"/>
            <a:ext cx="4369583" cy="3168352"/>
          </a:xfrm>
          <a:prstGeom prst="rect">
            <a:avLst/>
          </a:prstGeom>
          <a:noFill/>
          <a:ln>
            <a:noFill/>
          </a:ln>
          <a:effectLst>
            <a:glow rad="25400">
              <a:schemeClr val="tx1">
                <a:alpha val="75000"/>
              </a:schemeClr>
            </a:glow>
          </a:effectLst>
        </p:spPr>
      </p:pic>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4499992" y="3645024"/>
            <a:ext cx="4608512" cy="3168352"/>
          </a:xfrm>
          <a:prstGeom prst="rect">
            <a:avLst/>
          </a:prstGeom>
          <a:noFill/>
          <a:ln>
            <a:noFill/>
          </a:ln>
          <a:effectLst>
            <a:glow rad="25400">
              <a:schemeClr val="tx1">
                <a:alpha val="75000"/>
              </a:schemeClr>
            </a:glow>
          </a:effectLst>
        </p:spPr>
      </p:pic>
    </p:spTree>
    <p:extLst>
      <p:ext uri="{BB962C8B-B14F-4D97-AF65-F5344CB8AC3E}">
        <p14:creationId xmlns:p14="http://schemas.microsoft.com/office/powerpoint/2010/main" val="10298107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8712968" cy="5184576"/>
          </a:xfrm>
          <a:prstGeom prst="rect">
            <a:avLst/>
          </a:prstGeom>
          <a:noFill/>
          <a:ln w="9525">
            <a:noFill/>
            <a:miter lim="800000"/>
            <a:headEnd/>
            <a:tailEnd/>
          </a:ln>
        </p:spPr>
        <p:txBody>
          <a:bodyPr/>
          <a:lstStyle/>
          <a:p>
            <a:pPr marL="249600" algn="just">
              <a:lnSpc>
                <a:spcPct val="90000"/>
              </a:lnSpc>
              <a:spcBef>
                <a:spcPct val="20000"/>
              </a:spcBef>
              <a:defRPr/>
            </a:pPr>
            <a:endParaRPr lang="en-AU" sz="11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57800" y="164373"/>
            <a:ext cx="8851900" cy="1077218"/>
          </a:xfrm>
          <a:prstGeom prst="rect">
            <a:avLst/>
          </a:prstGeom>
          <a:noFill/>
          <a:ln w="9525">
            <a:noFill/>
            <a:miter lim="800000"/>
            <a:headEnd/>
            <a:tailEnd/>
          </a:ln>
          <a:effectLst/>
        </p:spPr>
        <p:txBody>
          <a:bodyPr>
            <a:spAutoFit/>
          </a:bodyPr>
          <a:lstStyle/>
          <a:p>
            <a:pPr lvl="1"/>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Discussion</a:t>
            </a:r>
            <a:endParaRPr lang="en-US" sz="2400" b="1" dirty="0"/>
          </a:p>
          <a:p>
            <a:pPr>
              <a:defRPr/>
            </a:pP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
        <p:nvSpPr>
          <p:cNvPr id="3" name="Rectangle 2"/>
          <p:cNvSpPr/>
          <p:nvPr/>
        </p:nvSpPr>
        <p:spPr>
          <a:xfrm>
            <a:off x="179512" y="1268760"/>
            <a:ext cx="8964488" cy="5989334"/>
          </a:xfrm>
          <a:prstGeom prst="rect">
            <a:avLst/>
          </a:prstGeom>
        </p:spPr>
        <p:txBody>
          <a:bodyPr wrap="square">
            <a:spAutoFit/>
          </a:bodyPr>
          <a:lstStyle/>
          <a:p>
            <a:pPr lvl="2" algn="just"/>
            <a:r>
              <a:rPr lang="en-US" b="1" dirty="0" smtClean="0">
                <a:latin typeface="Candara"/>
                <a:cs typeface="Candara"/>
              </a:rPr>
              <a:t>5. EIA </a:t>
            </a:r>
            <a:r>
              <a:rPr lang="en-US" b="1" dirty="0">
                <a:latin typeface="Candara"/>
                <a:cs typeface="Candara"/>
              </a:rPr>
              <a:t>Documentation</a:t>
            </a:r>
          </a:p>
          <a:p>
            <a:pPr marL="285750" indent="-285750" algn="just">
              <a:buFont typeface="Arial"/>
              <a:buChar char="•"/>
            </a:pPr>
            <a:endParaRPr lang="en-US" dirty="0">
              <a:latin typeface="Candara"/>
              <a:cs typeface="Candara"/>
            </a:endParaRPr>
          </a:p>
          <a:p>
            <a:pPr marL="285750" indent="-285750" algn="just">
              <a:lnSpc>
                <a:spcPct val="110000"/>
              </a:lnSpc>
              <a:buFont typeface="Arial"/>
              <a:buChar char="•"/>
            </a:pPr>
            <a:r>
              <a:rPr lang="en-US" dirty="0" smtClean="0">
                <a:latin typeface="Candara"/>
                <a:cs typeface="Candara"/>
              </a:rPr>
              <a:t>EIA report as ‘</a:t>
            </a:r>
            <a:r>
              <a:rPr lang="en-US" dirty="0">
                <a:latin typeface="Candara"/>
                <a:cs typeface="Candara"/>
              </a:rPr>
              <a:t>face of the EIA process’ (Woods (2005, p. 176). </a:t>
            </a:r>
            <a:endParaRPr lang="en-US" dirty="0" smtClean="0">
              <a:latin typeface="Candara"/>
              <a:cs typeface="Candara"/>
            </a:endParaRPr>
          </a:p>
          <a:p>
            <a:pPr marL="285750" indent="-285750" algn="just">
              <a:lnSpc>
                <a:spcPct val="110000"/>
              </a:lnSpc>
              <a:buFont typeface="Arial"/>
              <a:buChar char="•"/>
            </a:pPr>
            <a:r>
              <a:rPr lang="en-US" dirty="0" smtClean="0">
                <a:latin typeface="Candara"/>
                <a:cs typeface="Candara"/>
              </a:rPr>
              <a:t>Bhutan - </a:t>
            </a:r>
            <a:r>
              <a:rPr lang="en-US" dirty="0">
                <a:latin typeface="Candara"/>
                <a:cs typeface="Candara"/>
              </a:rPr>
              <a:t>guided by ‘Environment Assessment Report Format’ (</a:t>
            </a:r>
            <a:r>
              <a:rPr lang="en-US" dirty="0" smtClean="0">
                <a:latin typeface="Candara"/>
                <a:cs typeface="Candara"/>
              </a:rPr>
              <a:t>Annex 3) - can </a:t>
            </a:r>
            <a:r>
              <a:rPr lang="en-US" dirty="0">
                <a:latin typeface="Candara"/>
                <a:cs typeface="Candara"/>
              </a:rPr>
              <a:t>adapt to project specific issues based on </a:t>
            </a:r>
            <a:r>
              <a:rPr lang="en-US" dirty="0" smtClean="0">
                <a:latin typeface="Candara"/>
                <a:cs typeface="Candara"/>
              </a:rPr>
              <a:t>ToR. </a:t>
            </a:r>
            <a:r>
              <a:rPr lang="en-US" dirty="0">
                <a:latin typeface="Candara"/>
                <a:cs typeface="Candara"/>
              </a:rPr>
              <a:t> </a:t>
            </a:r>
          </a:p>
          <a:p>
            <a:pPr marL="742950" lvl="1" indent="-285750" algn="just">
              <a:lnSpc>
                <a:spcPct val="110000"/>
              </a:lnSpc>
              <a:buFont typeface="Arial"/>
              <a:buChar char="•"/>
            </a:pPr>
            <a:r>
              <a:rPr lang="en-US" sz="1400" dirty="0">
                <a:latin typeface="Candara"/>
                <a:cs typeface="Candara"/>
              </a:rPr>
              <a:t>Title </a:t>
            </a:r>
            <a:r>
              <a:rPr lang="en-US" sz="1400" dirty="0" smtClean="0">
                <a:latin typeface="Candara"/>
                <a:cs typeface="Candara"/>
              </a:rPr>
              <a:t>Page, Table </a:t>
            </a:r>
            <a:r>
              <a:rPr lang="en-US" sz="1400" dirty="0">
                <a:latin typeface="Candara"/>
                <a:cs typeface="Candara"/>
              </a:rPr>
              <a:t>of </a:t>
            </a:r>
            <a:r>
              <a:rPr lang="en-US" sz="1400" dirty="0" smtClean="0">
                <a:latin typeface="Candara"/>
                <a:cs typeface="Candara"/>
              </a:rPr>
              <a:t>Contents, Terms </a:t>
            </a:r>
            <a:r>
              <a:rPr lang="en-US" sz="1400" dirty="0">
                <a:latin typeface="Candara"/>
                <a:cs typeface="Candara"/>
              </a:rPr>
              <a:t>of </a:t>
            </a:r>
            <a:r>
              <a:rPr lang="en-US" sz="1400" dirty="0" smtClean="0">
                <a:latin typeface="Candara"/>
                <a:cs typeface="Candara"/>
              </a:rPr>
              <a:t>Reference, Summary, Project Description, Alternatives </a:t>
            </a:r>
            <a:r>
              <a:rPr lang="en-US" sz="1400" dirty="0">
                <a:latin typeface="Candara"/>
                <a:cs typeface="Candara"/>
              </a:rPr>
              <a:t>to the </a:t>
            </a:r>
            <a:r>
              <a:rPr lang="en-US" sz="1400" dirty="0" smtClean="0">
                <a:latin typeface="Candara"/>
                <a:cs typeface="Candara"/>
              </a:rPr>
              <a:t>Project, Existing Environment, Assessment </a:t>
            </a:r>
            <a:r>
              <a:rPr lang="en-US" sz="1400" dirty="0">
                <a:latin typeface="Candara"/>
                <a:cs typeface="Candara"/>
              </a:rPr>
              <a:t>of </a:t>
            </a:r>
            <a:r>
              <a:rPr lang="en-US" sz="1400" dirty="0" smtClean="0">
                <a:latin typeface="Candara"/>
                <a:cs typeface="Candara"/>
              </a:rPr>
              <a:t>Impacts, Mitigation Measures, Compliance, Response </a:t>
            </a:r>
            <a:r>
              <a:rPr lang="en-US" sz="1400" dirty="0">
                <a:latin typeface="Candara"/>
                <a:cs typeface="Candara"/>
              </a:rPr>
              <a:t>to comments and </a:t>
            </a:r>
            <a:r>
              <a:rPr lang="en-US" sz="1400" dirty="0" smtClean="0">
                <a:latin typeface="Candara"/>
                <a:cs typeface="Candara"/>
              </a:rPr>
              <a:t>, Appendices </a:t>
            </a:r>
            <a:endParaRPr lang="en-US" sz="1400" dirty="0">
              <a:latin typeface="Candara"/>
              <a:cs typeface="Candara"/>
            </a:endParaRPr>
          </a:p>
          <a:p>
            <a:pPr marL="742950" lvl="1" indent="-285750" algn="just">
              <a:lnSpc>
                <a:spcPct val="110000"/>
              </a:lnSpc>
              <a:buFont typeface="Arial"/>
              <a:buChar char="•"/>
            </a:pPr>
            <a:r>
              <a:rPr lang="en-US" sz="1600" dirty="0" smtClean="0">
                <a:latin typeface="Candara"/>
                <a:cs typeface="Candara"/>
              </a:rPr>
              <a:t>This </a:t>
            </a:r>
            <a:r>
              <a:rPr lang="en-US" sz="1600" dirty="0">
                <a:latin typeface="Candara"/>
                <a:cs typeface="Candara"/>
              </a:rPr>
              <a:t>checklist </a:t>
            </a:r>
            <a:r>
              <a:rPr lang="en-US" sz="1600" dirty="0" smtClean="0">
                <a:latin typeface="Candara"/>
                <a:cs typeface="Candara"/>
              </a:rPr>
              <a:t>in </a:t>
            </a:r>
            <a:r>
              <a:rPr lang="en-US" sz="1600" dirty="0">
                <a:latin typeface="Candara"/>
                <a:cs typeface="Candara"/>
              </a:rPr>
              <a:t>conformity to other best practices such as the United States UK, The Netherlands, Canada and Commonwealth of Australia (based on (Woods 2005, p. 184-</a:t>
            </a:r>
            <a:r>
              <a:rPr lang="en-US" sz="1600" dirty="0" smtClean="0">
                <a:latin typeface="Candara"/>
                <a:cs typeface="Candara"/>
              </a:rPr>
              <a:t>191).</a:t>
            </a:r>
          </a:p>
          <a:p>
            <a:pPr marL="285750" indent="-285750" algn="just">
              <a:lnSpc>
                <a:spcPct val="110000"/>
              </a:lnSpc>
              <a:buFont typeface="Arial"/>
              <a:buChar char="•"/>
            </a:pPr>
            <a:r>
              <a:rPr lang="en-US" sz="1600" dirty="0">
                <a:latin typeface="Candara"/>
                <a:cs typeface="Candara"/>
              </a:rPr>
              <a:t>Survey: </a:t>
            </a:r>
            <a:r>
              <a:rPr lang="en-US" sz="1600" dirty="0" smtClean="0">
                <a:latin typeface="Candara"/>
                <a:cs typeface="Candara"/>
              </a:rPr>
              <a:t>EIA lead to </a:t>
            </a:r>
            <a:r>
              <a:rPr lang="en-US" sz="1600" dirty="0">
                <a:latin typeface="Candara"/>
                <a:cs typeface="Candara"/>
              </a:rPr>
              <a:t>informed decision making </a:t>
            </a:r>
            <a:endParaRPr lang="en-US" sz="1600" dirty="0" smtClean="0">
              <a:latin typeface="Candara"/>
              <a:cs typeface="Candara"/>
            </a:endParaRPr>
          </a:p>
          <a:p>
            <a:pPr marL="742950" lvl="1" indent="-285750" algn="just">
              <a:lnSpc>
                <a:spcPct val="110000"/>
              </a:lnSpc>
              <a:buFont typeface="Arial"/>
              <a:buChar char="•"/>
            </a:pPr>
            <a:r>
              <a:rPr lang="en-US" sz="1600" dirty="0" smtClean="0">
                <a:latin typeface="Candara"/>
                <a:cs typeface="Candara"/>
              </a:rPr>
              <a:t>60.61</a:t>
            </a:r>
            <a:r>
              <a:rPr lang="en-US" sz="1600" dirty="0">
                <a:latin typeface="Candara"/>
                <a:cs typeface="Candara"/>
              </a:rPr>
              <a:t>% agrees (and 24.24</a:t>
            </a:r>
            <a:r>
              <a:rPr lang="en-US" sz="1600" dirty="0" smtClean="0">
                <a:latin typeface="Candara"/>
                <a:cs typeface="Candara"/>
              </a:rPr>
              <a:t>% strongly agree);</a:t>
            </a:r>
          </a:p>
          <a:p>
            <a:pPr marL="742950" lvl="1" indent="-285750" algn="just">
              <a:lnSpc>
                <a:spcPct val="110000"/>
              </a:lnSpc>
              <a:buFont typeface="Arial"/>
              <a:buChar char="•"/>
            </a:pPr>
            <a:r>
              <a:rPr lang="en-US" sz="1600" dirty="0" smtClean="0">
                <a:latin typeface="Candara"/>
                <a:cs typeface="Candara"/>
              </a:rPr>
              <a:t>12.12% disagrees;</a:t>
            </a:r>
          </a:p>
          <a:p>
            <a:pPr marL="285750" indent="-285750" algn="just">
              <a:lnSpc>
                <a:spcPct val="110000"/>
              </a:lnSpc>
              <a:buFont typeface="Arial"/>
              <a:buChar char="•"/>
            </a:pPr>
            <a:r>
              <a:rPr lang="en-US" sz="1600" dirty="0" smtClean="0">
                <a:latin typeface="Candara"/>
                <a:cs typeface="Candara"/>
              </a:rPr>
              <a:t>Rating: </a:t>
            </a:r>
            <a:r>
              <a:rPr lang="en-US" sz="1600" dirty="0">
                <a:latin typeface="Candara"/>
                <a:cs typeface="Candara"/>
              </a:rPr>
              <a:t>EIA </a:t>
            </a:r>
            <a:r>
              <a:rPr lang="en-US" sz="1600" dirty="0" smtClean="0">
                <a:latin typeface="Candara"/>
                <a:cs typeface="Candara"/>
              </a:rPr>
              <a:t>documentation: </a:t>
            </a:r>
            <a:r>
              <a:rPr lang="en-US" sz="1600" dirty="0">
                <a:latin typeface="Candara"/>
                <a:cs typeface="Candara"/>
              </a:rPr>
              <a:t>5.88% </a:t>
            </a:r>
            <a:r>
              <a:rPr lang="en-US" sz="1600" dirty="0" smtClean="0">
                <a:latin typeface="Candara"/>
                <a:cs typeface="Candara"/>
              </a:rPr>
              <a:t>-‘excellent’, - 41.18</a:t>
            </a:r>
            <a:r>
              <a:rPr lang="en-US" sz="1600" dirty="0">
                <a:latin typeface="Candara"/>
                <a:cs typeface="Candara"/>
              </a:rPr>
              <a:t>% rate as ‘good’ followed by 32.35% </a:t>
            </a:r>
            <a:r>
              <a:rPr lang="en-US" sz="1600" dirty="0" smtClean="0">
                <a:latin typeface="Candara"/>
                <a:cs typeface="Candara"/>
              </a:rPr>
              <a:t>- </a:t>
            </a:r>
            <a:r>
              <a:rPr lang="en-US" sz="1600" dirty="0">
                <a:latin typeface="Candara"/>
                <a:cs typeface="Candara"/>
              </a:rPr>
              <a:t>‘satisfactory’. </a:t>
            </a:r>
            <a:endParaRPr lang="en-US" sz="1600" dirty="0" smtClean="0">
              <a:latin typeface="Candara"/>
              <a:cs typeface="Candara"/>
            </a:endParaRPr>
          </a:p>
          <a:p>
            <a:pPr marL="742950" lvl="1" indent="-285750" algn="just">
              <a:lnSpc>
                <a:spcPct val="110000"/>
              </a:lnSpc>
              <a:buFont typeface="Arial"/>
              <a:buChar char="•"/>
            </a:pPr>
            <a:r>
              <a:rPr lang="en-US" sz="1600" dirty="0" smtClean="0">
                <a:latin typeface="Candara"/>
                <a:cs typeface="Candara"/>
              </a:rPr>
              <a:t>20</a:t>
            </a:r>
            <a:r>
              <a:rPr lang="en-US" sz="1600" dirty="0">
                <a:latin typeface="Candara"/>
                <a:cs typeface="Candara"/>
              </a:rPr>
              <a:t>% </a:t>
            </a:r>
            <a:r>
              <a:rPr lang="en-US" sz="1600" dirty="0" smtClean="0">
                <a:latin typeface="Candara"/>
                <a:cs typeface="Candara"/>
              </a:rPr>
              <a:t>feel </a:t>
            </a:r>
            <a:r>
              <a:rPr lang="en-US" sz="1600" dirty="0">
                <a:latin typeface="Candara"/>
                <a:cs typeface="Candara"/>
              </a:rPr>
              <a:t>the need for </a:t>
            </a:r>
            <a:r>
              <a:rPr lang="en-US" sz="1600" dirty="0" smtClean="0">
                <a:latin typeface="Candara"/>
                <a:cs typeface="Candara"/>
              </a:rPr>
              <a:t>improvement.</a:t>
            </a:r>
          </a:p>
          <a:p>
            <a:pPr marL="742950" lvl="1" indent="-285750" algn="just">
              <a:lnSpc>
                <a:spcPct val="110000"/>
              </a:lnSpc>
              <a:buFont typeface="Arial"/>
              <a:buChar char="•"/>
            </a:pPr>
            <a:r>
              <a:rPr lang="en-US" sz="1600" dirty="0" smtClean="0">
                <a:latin typeface="Candara"/>
                <a:cs typeface="Candara"/>
              </a:rPr>
              <a:t>Should </a:t>
            </a:r>
            <a:r>
              <a:rPr lang="en-US" sz="1600" dirty="0">
                <a:latin typeface="Candara"/>
                <a:cs typeface="Candara"/>
              </a:rPr>
              <a:t>not be just ‘table scoped and bogus</a:t>
            </a:r>
            <a:r>
              <a:rPr lang="en-US" sz="1600" dirty="0" smtClean="0">
                <a:latin typeface="Candara"/>
                <a:cs typeface="Candara"/>
              </a:rPr>
              <a:t>’ </a:t>
            </a:r>
            <a:r>
              <a:rPr lang="en-US" sz="1600" dirty="0">
                <a:latin typeface="Candara"/>
                <a:cs typeface="Candara"/>
              </a:rPr>
              <a:t>(Respondent#4) </a:t>
            </a:r>
            <a:endParaRPr lang="en-US" sz="1600" dirty="0" smtClean="0">
              <a:latin typeface="Candara"/>
              <a:cs typeface="Candara"/>
            </a:endParaRPr>
          </a:p>
          <a:p>
            <a:pPr marL="742950" lvl="1" indent="-285750" algn="just">
              <a:lnSpc>
                <a:spcPct val="110000"/>
              </a:lnSpc>
              <a:buFont typeface="Arial"/>
              <a:buChar char="•"/>
            </a:pPr>
            <a:r>
              <a:rPr lang="en-US" sz="1600" dirty="0" smtClean="0">
                <a:latin typeface="Candara"/>
                <a:cs typeface="Candara"/>
              </a:rPr>
              <a:t>‘</a:t>
            </a:r>
            <a:r>
              <a:rPr lang="en-US" sz="1600" dirty="0">
                <a:latin typeface="Candara"/>
                <a:cs typeface="Candara"/>
              </a:rPr>
              <a:t>copying and pasting</a:t>
            </a:r>
            <a:r>
              <a:rPr lang="en-US" sz="1600" dirty="0" smtClean="0">
                <a:latin typeface="Candara"/>
                <a:cs typeface="Candara"/>
              </a:rPr>
              <a:t>’ practiced </a:t>
            </a:r>
            <a:r>
              <a:rPr lang="en-US" sz="1600" dirty="0">
                <a:latin typeface="Candara"/>
                <a:cs typeface="Candara"/>
              </a:rPr>
              <a:t>(Respondents#5 &amp; #7) </a:t>
            </a:r>
            <a:r>
              <a:rPr lang="en-US" sz="1600" dirty="0" smtClean="0">
                <a:latin typeface="Candara"/>
                <a:cs typeface="Candara"/>
              </a:rPr>
              <a:t>- </a:t>
            </a:r>
            <a:r>
              <a:rPr lang="en-US" sz="1600" dirty="0">
                <a:latin typeface="Candara"/>
                <a:cs typeface="Candara"/>
              </a:rPr>
              <a:t>anti-plagiarism </a:t>
            </a:r>
            <a:r>
              <a:rPr lang="en-US" sz="1600" dirty="0" smtClean="0">
                <a:latin typeface="Candara"/>
                <a:cs typeface="Candara"/>
              </a:rPr>
              <a:t>tools to review;</a:t>
            </a:r>
          </a:p>
          <a:p>
            <a:pPr marL="742950" lvl="1" indent="-285750" algn="just">
              <a:lnSpc>
                <a:spcPct val="110000"/>
              </a:lnSpc>
              <a:buFont typeface="Arial"/>
              <a:buChar char="•"/>
            </a:pPr>
            <a:r>
              <a:rPr lang="en-US" sz="1600" dirty="0">
                <a:latin typeface="Candara"/>
                <a:cs typeface="Candara"/>
              </a:rPr>
              <a:t>N</a:t>
            </a:r>
            <a:r>
              <a:rPr lang="en-US" sz="1600" dirty="0" smtClean="0">
                <a:latin typeface="Candara"/>
                <a:cs typeface="Candara"/>
              </a:rPr>
              <a:t>eed </a:t>
            </a:r>
            <a:r>
              <a:rPr lang="en-US" sz="1600" dirty="0">
                <a:latin typeface="Candara"/>
                <a:cs typeface="Candara"/>
              </a:rPr>
              <a:t>for capacity building (Respondent#26) to enhance the quality of reports. </a:t>
            </a:r>
          </a:p>
          <a:p>
            <a:pPr marL="742950" lvl="1" indent="-285750" algn="just">
              <a:buFont typeface="Arial"/>
              <a:buChar char="•"/>
            </a:pPr>
            <a:endParaRPr lang="en-US" sz="1600" dirty="0" smtClean="0">
              <a:latin typeface="Candara"/>
              <a:cs typeface="Candara"/>
            </a:endParaRPr>
          </a:p>
          <a:p>
            <a:pPr marL="742950" lvl="1" indent="-285750" algn="just">
              <a:buFont typeface="Arial"/>
              <a:buChar char="•"/>
            </a:pPr>
            <a:endParaRPr lang="en-US" sz="1600" dirty="0">
              <a:latin typeface="Candara"/>
              <a:cs typeface="Candara"/>
            </a:endParaRPr>
          </a:p>
          <a:p>
            <a:pPr marL="285750" indent="-285750" algn="just">
              <a:buFont typeface="Arial"/>
              <a:buChar char="•"/>
            </a:pPr>
            <a:endParaRPr lang="en-US" sz="1600" dirty="0">
              <a:latin typeface="Candara"/>
              <a:cs typeface="Candara"/>
            </a:endParaRPr>
          </a:p>
        </p:txBody>
      </p:sp>
    </p:spTree>
    <p:extLst>
      <p:ext uri="{BB962C8B-B14F-4D97-AF65-F5344CB8AC3E}">
        <p14:creationId xmlns:p14="http://schemas.microsoft.com/office/powerpoint/2010/main" val="26424368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980728"/>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292586"/>
            <a:ext cx="8851900" cy="400110"/>
          </a:xfrm>
          <a:prstGeom prst="rect">
            <a:avLst/>
          </a:prstGeom>
          <a:noFill/>
          <a:ln w="9525">
            <a:noFill/>
            <a:miter lim="800000"/>
            <a:headEnd/>
            <a:tailEnd/>
          </a:ln>
          <a:effectLst/>
        </p:spPr>
        <p:txBody>
          <a:bodyPr>
            <a:spAutoFit/>
          </a:bodyPr>
          <a:lstStyle/>
          <a:p>
            <a:r>
              <a:rPr lang="en-US" sz="2000" b="1" dirty="0">
                <a:latin typeface="Candara"/>
                <a:cs typeface="Candara"/>
              </a:rPr>
              <a:t>Q11. “How do you rate the following stages of EIA in Bhutan?”</a:t>
            </a:r>
            <a:endParaRPr lang="en-US" sz="2000" dirty="0">
              <a:latin typeface="Candara"/>
              <a:cs typeface="Candara"/>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44016" y="1052736"/>
            <a:ext cx="8892480" cy="4680520"/>
          </a:xfrm>
          <a:prstGeom prst="rect">
            <a:avLst/>
          </a:prstGeom>
          <a:effectLst>
            <a:glow rad="25400">
              <a:schemeClr val="tx1">
                <a:alpha val="75000"/>
              </a:schemeClr>
            </a:glow>
          </a:effectLst>
        </p:spPr>
      </p:pic>
    </p:spTree>
    <p:extLst>
      <p:ext uri="{BB962C8B-B14F-4D97-AF65-F5344CB8AC3E}">
        <p14:creationId xmlns:p14="http://schemas.microsoft.com/office/powerpoint/2010/main" val="39941537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980728"/>
            <a:ext cx="8712968" cy="5688632"/>
          </a:xfrm>
          <a:prstGeom prst="rect">
            <a:avLst/>
          </a:prstGeom>
          <a:noFill/>
          <a:ln w="9525">
            <a:noFill/>
            <a:miter lim="800000"/>
            <a:headEnd/>
            <a:tailEnd/>
          </a:ln>
        </p:spPr>
        <p:txBody>
          <a:bodyPr/>
          <a:lstStyle/>
          <a:p>
            <a:pPr marL="249600" algn="just">
              <a:lnSpc>
                <a:spcPct val="90000"/>
              </a:lnSpc>
              <a:spcBef>
                <a:spcPct val="20000"/>
              </a:spcBef>
              <a:defRPr/>
            </a:pPr>
            <a:endParaRPr lang="en-AU" sz="1200" b="1" dirty="0">
              <a:solidFill>
                <a:schemeClr val="tx2"/>
              </a:solidFill>
              <a:latin typeface="Candara"/>
              <a:cs typeface="Candara"/>
            </a:endParaRPr>
          </a:p>
          <a:p>
            <a:pPr marL="342900" indent="-342900" algn="just">
              <a:buFont typeface="+mj-lt"/>
              <a:buAutoNum type="arabicPeriod"/>
            </a:pPr>
            <a:r>
              <a:rPr lang="en-US" b="1" dirty="0">
                <a:latin typeface="Candara"/>
                <a:cs typeface="Candara"/>
              </a:rPr>
              <a:t>Respondent data and general information (profile of the respondents, experience, stakeholders and education level)</a:t>
            </a:r>
          </a:p>
          <a:p>
            <a:pPr algn="just"/>
            <a:r>
              <a:rPr lang="en-US" dirty="0">
                <a:latin typeface="Candara"/>
                <a:cs typeface="Candara"/>
              </a:rPr>
              <a:t> </a:t>
            </a:r>
          </a:p>
          <a:p>
            <a:pPr marL="628650" lvl="1" indent="-171450" algn="just">
              <a:buFont typeface="Arial"/>
              <a:buChar char="•"/>
            </a:pPr>
            <a:r>
              <a:rPr lang="en-US" dirty="0" smtClean="0">
                <a:latin typeface="Candara"/>
                <a:cs typeface="Candara"/>
              </a:rPr>
              <a:t>Majority </a:t>
            </a:r>
            <a:r>
              <a:rPr lang="en-US" b="1" dirty="0" smtClean="0">
                <a:latin typeface="Candara"/>
                <a:cs typeface="Candara"/>
              </a:rPr>
              <a:t>were </a:t>
            </a:r>
            <a:r>
              <a:rPr lang="en-US" b="1" dirty="0">
                <a:latin typeface="Candara"/>
                <a:cs typeface="Candara"/>
              </a:rPr>
              <a:t>regulators (41.2%) and project developers </a:t>
            </a:r>
            <a:r>
              <a:rPr lang="en-US" dirty="0">
                <a:latin typeface="Candara"/>
                <a:cs typeface="Candara"/>
              </a:rPr>
              <a:t>(38.2%). </a:t>
            </a:r>
            <a:endParaRPr lang="en-US" dirty="0" smtClean="0">
              <a:latin typeface="Candara"/>
              <a:cs typeface="Candara"/>
            </a:endParaRPr>
          </a:p>
          <a:p>
            <a:pPr marL="628650" lvl="1" indent="-171450" algn="just">
              <a:buFont typeface="Arial"/>
              <a:buChar char="•"/>
            </a:pPr>
            <a:r>
              <a:rPr lang="en-US" dirty="0" smtClean="0">
                <a:latin typeface="Candara"/>
                <a:cs typeface="Candara"/>
              </a:rPr>
              <a:t>EIA </a:t>
            </a:r>
            <a:r>
              <a:rPr lang="en-US" b="1" dirty="0">
                <a:latin typeface="Candara"/>
                <a:cs typeface="Candara"/>
              </a:rPr>
              <a:t>process came late </a:t>
            </a:r>
            <a:r>
              <a:rPr lang="en-US" dirty="0">
                <a:latin typeface="Candara"/>
                <a:cs typeface="Candara"/>
              </a:rPr>
              <a:t>into Bhutan’s policy </a:t>
            </a:r>
            <a:r>
              <a:rPr lang="en-US" dirty="0" smtClean="0">
                <a:latin typeface="Candara"/>
                <a:cs typeface="Candara"/>
              </a:rPr>
              <a:t>mainstream -practitioners are </a:t>
            </a:r>
            <a:r>
              <a:rPr lang="en-US" b="1" dirty="0">
                <a:latin typeface="Candara"/>
                <a:cs typeface="Candara"/>
              </a:rPr>
              <a:t>still at its </a:t>
            </a:r>
            <a:r>
              <a:rPr lang="en-US" b="1" dirty="0" smtClean="0">
                <a:latin typeface="Candara"/>
                <a:cs typeface="Candara"/>
              </a:rPr>
              <a:t>infancy</a:t>
            </a:r>
            <a:r>
              <a:rPr lang="en-US" dirty="0" smtClean="0">
                <a:latin typeface="Candara"/>
                <a:cs typeface="Candara"/>
              </a:rPr>
              <a:t>. </a:t>
            </a:r>
          </a:p>
          <a:p>
            <a:pPr marL="628650" lvl="1" indent="-171450" algn="just">
              <a:buFont typeface="Arial"/>
              <a:buChar char="•"/>
            </a:pPr>
            <a:r>
              <a:rPr lang="en-US" dirty="0" smtClean="0">
                <a:latin typeface="Candara"/>
                <a:cs typeface="Candara"/>
              </a:rPr>
              <a:t>Bhutan </a:t>
            </a:r>
            <a:r>
              <a:rPr lang="en-US" b="1" dirty="0">
                <a:latin typeface="Candara"/>
                <a:cs typeface="Candara"/>
              </a:rPr>
              <a:t>will need some more time </a:t>
            </a:r>
            <a:r>
              <a:rPr lang="en-US" dirty="0">
                <a:latin typeface="Candara"/>
                <a:cs typeface="Candara"/>
              </a:rPr>
              <a:t>before more experience is achieved on quality and professionalism in EIA. </a:t>
            </a:r>
            <a:endParaRPr lang="en-US" dirty="0" smtClean="0">
              <a:latin typeface="Candara"/>
              <a:cs typeface="Candara"/>
            </a:endParaRPr>
          </a:p>
          <a:p>
            <a:pPr marL="628650" lvl="1" indent="-171450" algn="just">
              <a:buFont typeface="Arial"/>
              <a:buChar char="•"/>
            </a:pPr>
            <a:endParaRPr lang="en-US" dirty="0" smtClean="0">
              <a:latin typeface="Candara"/>
              <a:cs typeface="Candara"/>
            </a:endParaRPr>
          </a:p>
          <a:p>
            <a:pPr algn="just"/>
            <a:r>
              <a:rPr lang="en-US" b="1" dirty="0">
                <a:latin typeface="Candara"/>
                <a:cs typeface="Candara"/>
              </a:rPr>
              <a:t>2. Legal and administrative aspects (SEA, transparency, best practices, informed decision making)</a:t>
            </a:r>
            <a:endParaRPr lang="en-US" sz="2400" b="1" dirty="0">
              <a:latin typeface="Candara"/>
              <a:cs typeface="Candara"/>
            </a:endParaRPr>
          </a:p>
          <a:p>
            <a:pPr marL="171450" indent="-171450" algn="just">
              <a:buFont typeface="Arial"/>
              <a:buChar char="•"/>
            </a:pPr>
            <a:endParaRPr lang="en-US" dirty="0" smtClean="0">
              <a:latin typeface="Candara"/>
              <a:cs typeface="Candara"/>
            </a:endParaRPr>
          </a:p>
          <a:p>
            <a:pPr marL="742950" lvl="1" indent="-285750" algn="just" fontAlgn="base">
              <a:buFont typeface="Arial"/>
              <a:buChar char="•"/>
            </a:pPr>
            <a:r>
              <a:rPr lang="en-US" b="1" dirty="0">
                <a:latin typeface="Candara"/>
                <a:cs typeface="Candara"/>
              </a:rPr>
              <a:t>Survey:  </a:t>
            </a:r>
            <a:r>
              <a:rPr lang="en-US" dirty="0">
                <a:latin typeface="Candara"/>
                <a:cs typeface="Candara"/>
              </a:rPr>
              <a:t>whether EIA legislation was in harmony with international requirements and best practices?</a:t>
            </a:r>
          </a:p>
          <a:p>
            <a:pPr marL="1085850" lvl="2" indent="-171450" algn="just" fontAlgn="base">
              <a:buFont typeface="Arial"/>
              <a:buChar char="•"/>
            </a:pPr>
            <a:r>
              <a:rPr lang="en-US" dirty="0">
                <a:latin typeface="Candara"/>
                <a:cs typeface="Candara"/>
              </a:rPr>
              <a:t>Most of the respondents (70.59% - agree and 20.59% - Strongly agree) </a:t>
            </a:r>
          </a:p>
          <a:p>
            <a:pPr marL="1085850" lvl="2" indent="-171450" algn="just" fontAlgn="base">
              <a:buFont typeface="Arial"/>
              <a:buChar char="•"/>
            </a:pPr>
            <a:r>
              <a:rPr lang="en-US" dirty="0">
                <a:latin typeface="Candara"/>
                <a:cs typeface="Candara"/>
              </a:rPr>
              <a:t>It led to informed decision-making (60.61% agree, 24.24% strongly agree). </a:t>
            </a:r>
          </a:p>
          <a:p>
            <a:pPr marL="1085850" lvl="2" indent="-171450" algn="just" fontAlgn="base">
              <a:buFont typeface="Arial"/>
              <a:buChar char="•"/>
            </a:pPr>
            <a:r>
              <a:rPr lang="en-US" dirty="0">
                <a:latin typeface="Candara"/>
                <a:cs typeface="Candara"/>
              </a:rPr>
              <a:t>Was transparent (54.55% agree, 12.12% strongly agree). </a:t>
            </a:r>
          </a:p>
          <a:p>
            <a:pPr marL="1049700" lvl="1" indent="-342900">
              <a:lnSpc>
                <a:spcPct val="90000"/>
              </a:lnSpc>
              <a:spcBef>
                <a:spcPct val="20000"/>
              </a:spcBef>
              <a:buFont typeface="Arial"/>
              <a:buChar char="•"/>
              <a:defRPr/>
            </a:pPr>
            <a:endParaRPr lang="en-AU" sz="1200" b="1" dirty="0" smtClean="0">
              <a:solidFill>
                <a:schemeClr val="tx2"/>
              </a:solidFill>
              <a:latin typeface="Candara"/>
              <a:cs typeface="Candara"/>
            </a:endParaRPr>
          </a:p>
          <a:p>
            <a:pPr marL="592500" indent="-342900">
              <a:lnSpc>
                <a:spcPct val="90000"/>
              </a:lnSpc>
              <a:spcBef>
                <a:spcPct val="20000"/>
              </a:spcBef>
              <a:buFont typeface="Arial"/>
              <a:buChar char="•"/>
              <a:defRPr/>
            </a:pPr>
            <a:endParaRPr lang="en-AU" sz="1200" b="1" dirty="0" smtClean="0">
              <a:solidFill>
                <a:schemeClr val="tx2"/>
              </a:solidFill>
              <a:latin typeface="Candara"/>
              <a:cs typeface="Candara"/>
            </a:endParaRPr>
          </a:p>
          <a:p>
            <a:pPr marL="249600" algn="ctr">
              <a:lnSpc>
                <a:spcPct val="90000"/>
              </a:lnSpc>
              <a:spcBef>
                <a:spcPct val="20000"/>
              </a:spcBef>
              <a:tabLst>
                <a:tab pos="1344613" algn="l"/>
              </a:tabLst>
              <a:defRPr/>
            </a:pPr>
            <a:endParaRPr lang="en-AU" sz="1200" b="1" dirty="0">
              <a:latin typeface="Candara"/>
              <a:cs typeface="Candara"/>
            </a:endParaRPr>
          </a:p>
          <a:p>
            <a:pPr marL="249600" algn="ctr">
              <a:lnSpc>
                <a:spcPct val="90000"/>
              </a:lnSpc>
              <a:spcBef>
                <a:spcPct val="20000"/>
              </a:spcBef>
              <a:defRPr/>
            </a:pPr>
            <a:r>
              <a:rPr lang="en-AU" sz="1200" b="1" dirty="0">
                <a:latin typeface="Candara"/>
                <a:cs typeface="Candara"/>
              </a:rPr>
              <a:t>	</a:t>
            </a:r>
          </a:p>
          <a:p>
            <a:pPr marL="249600" algn="ctr">
              <a:lnSpc>
                <a:spcPct val="90000"/>
              </a:lnSpc>
              <a:spcBef>
                <a:spcPct val="20000"/>
              </a:spcBef>
              <a:defRPr/>
            </a:pPr>
            <a:endParaRPr lang="en-AU" sz="1200" b="1" dirty="0">
              <a:latin typeface="Candara"/>
              <a:cs typeface="Candara"/>
            </a:endParaRPr>
          </a:p>
          <a:p>
            <a:pPr marL="249600" algn="ctr">
              <a:lnSpc>
                <a:spcPct val="90000"/>
              </a:lnSpc>
              <a:spcBef>
                <a:spcPct val="20000"/>
              </a:spcBef>
              <a:defRPr/>
            </a:pPr>
            <a:endParaRPr lang="en-AU" sz="12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Discussion</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Tree>
    <p:extLst>
      <p:ext uri="{BB962C8B-B14F-4D97-AF65-F5344CB8AC3E}">
        <p14:creationId xmlns:p14="http://schemas.microsoft.com/office/powerpoint/2010/main" val="5091060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0" y="1340768"/>
            <a:ext cx="9144000" cy="5328592"/>
          </a:xfrm>
          <a:prstGeom prst="rect">
            <a:avLst/>
          </a:prstGeom>
          <a:noFill/>
          <a:ln w="9525">
            <a:noFill/>
            <a:miter lim="800000"/>
            <a:headEnd/>
            <a:tailEnd/>
          </a:ln>
        </p:spPr>
        <p:txBody>
          <a:bodyPr/>
          <a:lstStyle/>
          <a:p>
            <a:r>
              <a:rPr lang="en-US" sz="2000" b="1" dirty="0" smtClean="0">
                <a:latin typeface="Candara"/>
                <a:cs typeface="Candara"/>
              </a:rPr>
              <a:t>4. Scoping</a:t>
            </a:r>
            <a:endParaRPr lang="en-US" sz="2000" b="1" dirty="0">
              <a:latin typeface="Candara"/>
              <a:cs typeface="Candara"/>
            </a:endParaRPr>
          </a:p>
          <a:p>
            <a:r>
              <a:rPr lang="en-US" sz="1600" dirty="0">
                <a:latin typeface="Candara"/>
                <a:cs typeface="Candara"/>
              </a:rPr>
              <a:t> </a:t>
            </a:r>
          </a:p>
          <a:p>
            <a:pPr marL="285750" indent="-285750" algn="just">
              <a:buFont typeface="Arial"/>
              <a:buChar char="•"/>
            </a:pPr>
            <a:r>
              <a:rPr lang="en-US" dirty="0">
                <a:latin typeface="Candara"/>
                <a:cs typeface="Candara"/>
              </a:rPr>
              <a:t>P</a:t>
            </a:r>
            <a:r>
              <a:rPr lang="en-US" dirty="0" smtClean="0">
                <a:latin typeface="Candara"/>
                <a:cs typeface="Candara"/>
              </a:rPr>
              <a:t>rocess </a:t>
            </a:r>
            <a:r>
              <a:rPr lang="en-US" dirty="0">
                <a:latin typeface="Candara"/>
                <a:cs typeface="Candara"/>
              </a:rPr>
              <a:t>of identifying the content and extent of the environmental information to be submitted to the competent authority under the EIA </a:t>
            </a:r>
            <a:r>
              <a:rPr lang="en-US" dirty="0" smtClean="0">
                <a:latin typeface="Candara"/>
                <a:cs typeface="Candara"/>
              </a:rPr>
              <a:t>procedure </a:t>
            </a:r>
            <a:r>
              <a:rPr lang="mr-IN" dirty="0" smtClean="0">
                <a:latin typeface="Candara"/>
                <a:cs typeface="Candara"/>
              </a:rPr>
              <a:t>–</a:t>
            </a:r>
            <a:r>
              <a:rPr lang="en-US" dirty="0" smtClean="0">
                <a:latin typeface="Candara"/>
                <a:cs typeface="Candara"/>
              </a:rPr>
              <a:t> ToR or Frame of Reference.</a:t>
            </a:r>
            <a:endParaRPr lang="en-US" dirty="0">
              <a:latin typeface="Candara"/>
              <a:cs typeface="Candara"/>
            </a:endParaRPr>
          </a:p>
          <a:p>
            <a:pPr marL="742950" lvl="1" indent="-285750" algn="just">
              <a:buFont typeface="Arial"/>
              <a:buChar char="•"/>
            </a:pPr>
            <a:r>
              <a:rPr lang="en-US" sz="1600" dirty="0" smtClean="0">
                <a:latin typeface="Candara"/>
                <a:cs typeface="Candara"/>
              </a:rPr>
              <a:t>In Bhutan</a:t>
            </a:r>
            <a:r>
              <a:rPr lang="en-US" sz="1600" dirty="0">
                <a:latin typeface="Candara"/>
                <a:cs typeface="Candara"/>
              </a:rPr>
              <a:t> </a:t>
            </a:r>
            <a:r>
              <a:rPr lang="mr-IN" sz="1600" dirty="0" smtClean="0">
                <a:latin typeface="Candara"/>
                <a:cs typeface="Candara"/>
              </a:rPr>
              <a:t>–</a:t>
            </a:r>
            <a:r>
              <a:rPr lang="en-US" sz="1600" dirty="0" smtClean="0">
                <a:latin typeface="Candara"/>
                <a:cs typeface="Candara"/>
              </a:rPr>
              <a:t> proponent required to prepare ToR to be endorsed by CA. (</a:t>
            </a:r>
            <a:r>
              <a:rPr lang="en-US" sz="1600" dirty="0">
                <a:latin typeface="Candara"/>
                <a:cs typeface="Candara"/>
              </a:rPr>
              <a:t>Section 29 </a:t>
            </a:r>
            <a:r>
              <a:rPr lang="en-US" sz="1600" dirty="0" smtClean="0">
                <a:latin typeface="Candara"/>
                <a:cs typeface="Candara"/>
              </a:rPr>
              <a:t>of </a:t>
            </a:r>
            <a:r>
              <a:rPr lang="en-US" sz="1600" dirty="0">
                <a:latin typeface="Candara"/>
                <a:cs typeface="Candara"/>
              </a:rPr>
              <a:t>Regulation 2002</a:t>
            </a:r>
            <a:r>
              <a:rPr lang="en-US" sz="1600" dirty="0" smtClean="0">
                <a:latin typeface="Candara"/>
                <a:cs typeface="Candara"/>
              </a:rPr>
              <a:t>).</a:t>
            </a:r>
          </a:p>
          <a:p>
            <a:pPr marL="742950" lvl="1" indent="-285750" algn="just">
              <a:buFont typeface="Arial"/>
              <a:buChar char="•"/>
            </a:pPr>
            <a:r>
              <a:rPr lang="en-US" sz="1600" dirty="0" smtClean="0">
                <a:latin typeface="Candara"/>
                <a:cs typeface="Candara"/>
              </a:rPr>
              <a:t>Canada </a:t>
            </a:r>
            <a:r>
              <a:rPr lang="en-US" sz="1600" dirty="0">
                <a:latin typeface="Candara"/>
                <a:cs typeface="Candara"/>
              </a:rPr>
              <a:t>and The Netherlands have a formal scoping stage </a:t>
            </a:r>
            <a:r>
              <a:rPr lang="en-US" sz="1600" dirty="0" smtClean="0">
                <a:latin typeface="Candara"/>
                <a:cs typeface="Candara"/>
              </a:rPr>
              <a:t>- developer </a:t>
            </a:r>
            <a:r>
              <a:rPr lang="en-US" sz="1600" dirty="0">
                <a:latin typeface="Candara"/>
                <a:cs typeface="Candara"/>
              </a:rPr>
              <a:t>agrees with the CA or EIA commission </a:t>
            </a:r>
            <a:r>
              <a:rPr lang="en-US" sz="1600" dirty="0" smtClean="0">
                <a:latin typeface="Candara"/>
                <a:cs typeface="Candara"/>
              </a:rPr>
              <a:t>on </a:t>
            </a:r>
            <a:r>
              <a:rPr lang="en-US" sz="1600" dirty="0">
                <a:latin typeface="Candara"/>
                <a:cs typeface="Candara"/>
              </a:rPr>
              <a:t>the aspects EIA </a:t>
            </a:r>
            <a:r>
              <a:rPr lang="en-US" sz="1600" dirty="0" smtClean="0">
                <a:latin typeface="Candara"/>
                <a:cs typeface="Candara"/>
              </a:rPr>
              <a:t>will. </a:t>
            </a:r>
            <a:endParaRPr lang="en-US" sz="1600" dirty="0">
              <a:latin typeface="Candara"/>
              <a:cs typeface="Candara"/>
            </a:endParaRPr>
          </a:p>
          <a:p>
            <a:pPr algn="just"/>
            <a:endParaRPr lang="en-US" sz="1600" dirty="0">
              <a:latin typeface="Candara"/>
              <a:cs typeface="Candara"/>
            </a:endParaRPr>
          </a:p>
          <a:p>
            <a:pPr marL="285750" indent="-285750" algn="just">
              <a:buFont typeface="Arial"/>
              <a:buChar char="•"/>
            </a:pPr>
            <a:r>
              <a:rPr lang="en-US" b="1" dirty="0" smtClean="0">
                <a:latin typeface="Candara"/>
                <a:cs typeface="Candara"/>
              </a:rPr>
              <a:t>Survey: Adequacy of Scoping?</a:t>
            </a:r>
          </a:p>
          <a:p>
            <a:pPr marL="742950" lvl="1" indent="-285750" algn="just">
              <a:buFont typeface="Arial"/>
              <a:buChar char="•"/>
            </a:pPr>
            <a:r>
              <a:rPr lang="en-US" sz="1600" dirty="0" smtClean="0">
                <a:latin typeface="Candara"/>
                <a:cs typeface="Candara"/>
              </a:rPr>
              <a:t>11.76</a:t>
            </a:r>
            <a:r>
              <a:rPr lang="en-US" sz="1600" dirty="0">
                <a:latin typeface="Candara"/>
                <a:cs typeface="Candara"/>
              </a:rPr>
              <a:t>% strongly agree and 58.82% agree</a:t>
            </a:r>
            <a:r>
              <a:rPr lang="en-US" sz="1600" dirty="0" smtClean="0">
                <a:latin typeface="Candara"/>
                <a:cs typeface="Candara"/>
              </a:rPr>
              <a:t>).</a:t>
            </a:r>
          </a:p>
          <a:p>
            <a:pPr marL="742950" lvl="1" indent="-285750" algn="just">
              <a:buFont typeface="Arial"/>
              <a:buChar char="•"/>
            </a:pPr>
            <a:r>
              <a:rPr lang="en-US" sz="1600" dirty="0" smtClean="0">
                <a:latin typeface="Candara"/>
                <a:cs typeface="Candara"/>
              </a:rPr>
              <a:t>8.8</a:t>
            </a:r>
            <a:r>
              <a:rPr lang="en-US" sz="1600" dirty="0">
                <a:latin typeface="Candara"/>
                <a:cs typeface="Candara"/>
              </a:rPr>
              <a:t>% each of regulator and project developers however </a:t>
            </a:r>
            <a:r>
              <a:rPr lang="en-US" sz="1600" dirty="0" smtClean="0">
                <a:latin typeface="Candara"/>
                <a:cs typeface="Candara"/>
              </a:rPr>
              <a:t>disagreed. </a:t>
            </a:r>
          </a:p>
          <a:p>
            <a:pPr marL="742950" lvl="1" indent="-285750" algn="just">
              <a:buFont typeface="Arial"/>
              <a:buChar char="•"/>
            </a:pPr>
            <a:r>
              <a:rPr lang="en-US" sz="1600" dirty="0" smtClean="0">
                <a:latin typeface="Candara"/>
                <a:cs typeface="Candara"/>
              </a:rPr>
              <a:t>20% </a:t>
            </a:r>
            <a:r>
              <a:rPr lang="en-US" sz="1600" dirty="0">
                <a:latin typeface="Candara"/>
                <a:cs typeface="Candara"/>
              </a:rPr>
              <a:t>responded to </a:t>
            </a:r>
            <a:r>
              <a:rPr lang="en-US" sz="1600" dirty="0" smtClean="0">
                <a:latin typeface="Candara"/>
                <a:cs typeface="Candara"/>
              </a:rPr>
              <a:t>improvement.</a:t>
            </a:r>
          </a:p>
          <a:p>
            <a:pPr marL="285750" indent="-285750" algn="just">
              <a:buFont typeface="Arial"/>
              <a:buChar char="•"/>
            </a:pPr>
            <a:r>
              <a:rPr lang="en-US" sz="1600" dirty="0" smtClean="0">
                <a:latin typeface="Candara"/>
                <a:cs typeface="Candara"/>
              </a:rPr>
              <a:t>Rating- 8.82</a:t>
            </a:r>
            <a:r>
              <a:rPr lang="en-US" sz="1600" dirty="0">
                <a:latin typeface="Candara"/>
                <a:cs typeface="Candara"/>
              </a:rPr>
              <a:t>% -</a:t>
            </a:r>
            <a:r>
              <a:rPr lang="en-US" sz="1600" dirty="0" smtClean="0">
                <a:latin typeface="Candara"/>
                <a:cs typeface="Candara"/>
              </a:rPr>
              <a:t> </a:t>
            </a:r>
            <a:r>
              <a:rPr lang="en-US" sz="1600" dirty="0">
                <a:latin typeface="Candara"/>
                <a:cs typeface="Candara"/>
              </a:rPr>
              <a:t>‘excellent’, 50.00% ‘good’, 23.53% ‘satisfactory’ and 11.76% as ‘average’</a:t>
            </a:r>
            <a:r>
              <a:rPr lang="en-US" sz="1400" dirty="0">
                <a:latin typeface="Candara"/>
                <a:cs typeface="Candara"/>
              </a:rPr>
              <a:t>. </a:t>
            </a:r>
            <a:endParaRPr lang="en-US" sz="1400" dirty="0" smtClean="0">
              <a:latin typeface="Candara"/>
              <a:cs typeface="Candara"/>
            </a:endParaRPr>
          </a:p>
          <a:p>
            <a:pPr algn="ctr"/>
            <a:endParaRPr lang="en-US" sz="1400" i="1" dirty="0" smtClean="0">
              <a:latin typeface="Candara"/>
              <a:cs typeface="Candara"/>
            </a:endParaRPr>
          </a:p>
          <a:p>
            <a:pPr algn="ctr"/>
            <a:r>
              <a:rPr lang="en-US" sz="1400" i="1" dirty="0" smtClean="0">
                <a:latin typeface="Candara"/>
                <a:cs typeface="Candara"/>
              </a:rPr>
              <a:t>‘Scoping </a:t>
            </a:r>
            <a:r>
              <a:rPr lang="en-US" sz="1400" i="1" dirty="0">
                <a:latin typeface="Candara"/>
                <a:cs typeface="Candara"/>
              </a:rPr>
              <a:t>should be carried out in consultation with all the involved parties so that only key environmental issues can be the focus of the study (Respondent#16)’.</a:t>
            </a:r>
            <a:endParaRPr lang="en-US" sz="1400" dirty="0">
              <a:latin typeface="Candara"/>
              <a:cs typeface="Candara"/>
            </a:endParaRPr>
          </a:p>
          <a:p>
            <a:pPr marL="285750" indent="-285750" algn="just">
              <a:buFont typeface="Arial"/>
              <a:buChar char="•"/>
            </a:pPr>
            <a:endParaRPr lang="en-US" sz="1400" dirty="0">
              <a:latin typeface="Candara"/>
              <a:cs typeface="Candara"/>
            </a:endParaRPr>
          </a:p>
          <a:p>
            <a:pPr algn="just"/>
            <a:endParaRPr lang="en-US" sz="1400" dirty="0">
              <a:latin typeface="Candara"/>
              <a:cs typeface="Candara"/>
            </a:endParaRPr>
          </a:p>
          <a:p>
            <a:pPr algn="just"/>
            <a:r>
              <a:rPr lang="en-US" sz="1400" dirty="0">
                <a:latin typeface="Candara"/>
                <a:cs typeface="Candara"/>
              </a:rPr>
              <a:t> </a:t>
            </a: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362074" y="0"/>
            <a:ext cx="8419852" cy="1569660"/>
          </a:xfrm>
          <a:prstGeom prst="rect">
            <a:avLst/>
          </a:prstGeom>
          <a:noFill/>
          <a:ln w="9525">
            <a:noFill/>
            <a:miter lim="800000"/>
            <a:headEnd/>
            <a:tailEnd/>
          </a:ln>
          <a:effectLst/>
        </p:spPr>
        <p:txBody>
          <a:bodyPr wrap="square">
            <a:spAutoFit/>
          </a:bodyPr>
          <a:lstStyle/>
          <a:p>
            <a:pPr lvl="1"/>
            <a:endPar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a:p>
            <a:pPr lvl="1"/>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Discussion </a:t>
            </a:r>
            <a:endParaRPr lang="en-US" sz="2400" b="1" dirty="0"/>
          </a:p>
          <a:p>
            <a:pPr>
              <a:defRPr/>
            </a:pP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Tree>
    <p:extLst>
      <p:ext uri="{BB962C8B-B14F-4D97-AF65-F5344CB8AC3E}">
        <p14:creationId xmlns:p14="http://schemas.microsoft.com/office/powerpoint/2010/main" val="27310567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6624736" cy="5040560"/>
          </a:xfrm>
          <a:prstGeom prst="rect">
            <a:avLst/>
          </a:prstGeom>
          <a:noFill/>
          <a:ln w="9525">
            <a:noFill/>
            <a:miter lim="800000"/>
            <a:headEnd/>
            <a:tailEnd/>
          </a:ln>
        </p:spPr>
        <p:txBody>
          <a:bodyPr/>
          <a:lstStyle/>
          <a:p>
            <a:pPr marL="592500" indent="-342900" algn="just">
              <a:lnSpc>
                <a:spcPct val="90000"/>
              </a:lnSpc>
              <a:spcBef>
                <a:spcPct val="20000"/>
              </a:spcBef>
              <a:buFont typeface="Arial"/>
              <a:buChar char="•"/>
              <a:defRPr/>
            </a:pPr>
            <a:endParaRPr lang="is-IS" sz="1600" b="1" dirty="0" smtClean="0">
              <a:solidFill>
                <a:schemeClr val="tx2"/>
              </a:solidFill>
              <a:latin typeface="Candara"/>
              <a:cs typeface="Candara"/>
            </a:endParaRPr>
          </a:p>
          <a:p>
            <a:pPr marL="592500" indent="-342900">
              <a:lnSpc>
                <a:spcPct val="90000"/>
              </a:lnSpc>
              <a:spcBef>
                <a:spcPct val="20000"/>
              </a:spcBef>
              <a:buFont typeface="Arial"/>
              <a:buChar char="•"/>
              <a:defRPr/>
            </a:pPr>
            <a:endParaRPr lang="en-AU" sz="1600" b="1" dirty="0" smtClean="0">
              <a:solidFill>
                <a:schemeClr val="tx2"/>
              </a:solidFill>
              <a:latin typeface="Candara"/>
              <a:cs typeface="Candara"/>
            </a:endParaRPr>
          </a:p>
          <a:p>
            <a:pPr marL="592500" indent="-342900">
              <a:lnSpc>
                <a:spcPct val="90000"/>
              </a:lnSpc>
              <a:spcBef>
                <a:spcPct val="20000"/>
              </a:spcBef>
              <a:buFont typeface="Arial"/>
              <a:buChar char="•"/>
              <a:defRPr/>
            </a:pPr>
            <a:endParaRPr lang="en-AU" sz="2400" b="1" dirty="0" smtClean="0">
              <a:solidFill>
                <a:schemeClr val="tx2"/>
              </a:solidFill>
              <a:latin typeface="Candara"/>
              <a:cs typeface="Candara"/>
            </a:endParaRPr>
          </a:p>
          <a:p>
            <a:pPr marL="249600" algn="ctr">
              <a:lnSpc>
                <a:spcPct val="90000"/>
              </a:lnSpc>
              <a:spcBef>
                <a:spcPct val="20000"/>
              </a:spcBef>
              <a:tabLst>
                <a:tab pos="1344613" algn="l"/>
              </a:tabLst>
              <a:defRPr/>
            </a:pPr>
            <a:endParaRPr lang="en-AU" sz="2000" b="1" dirty="0">
              <a:latin typeface="Candara"/>
              <a:cs typeface="Candara"/>
            </a:endParaRPr>
          </a:p>
          <a:p>
            <a:pPr marL="249600" algn="ctr">
              <a:lnSpc>
                <a:spcPct val="90000"/>
              </a:lnSpc>
              <a:spcBef>
                <a:spcPct val="20000"/>
              </a:spcBef>
              <a:defRPr/>
            </a:pPr>
            <a:r>
              <a:rPr lang="en-AU" sz="2000" b="1" dirty="0">
                <a:latin typeface="Candara"/>
                <a:cs typeface="Candara"/>
              </a:rPr>
              <a:t>	</a:t>
            </a:r>
          </a:p>
          <a:p>
            <a:pPr marL="249600" algn="ctr">
              <a:lnSpc>
                <a:spcPct val="90000"/>
              </a:lnSpc>
              <a:spcBef>
                <a:spcPct val="20000"/>
              </a:spcBef>
              <a:defRPr/>
            </a:pPr>
            <a:endParaRPr lang="en-AU" sz="2000" b="1" dirty="0">
              <a:latin typeface="Candara"/>
              <a:cs typeface="Candara"/>
            </a:endParaRPr>
          </a:p>
          <a:p>
            <a:pPr marL="249600" algn="ctr">
              <a:lnSpc>
                <a:spcPct val="90000"/>
              </a:lnSpc>
              <a:spcBef>
                <a:spcPct val="20000"/>
              </a:spcBef>
              <a:defRPr/>
            </a:pPr>
            <a:endParaRPr lang="en-AU" sz="20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07504" y="-99392"/>
            <a:ext cx="7560840" cy="523220"/>
          </a:xfrm>
          <a:prstGeom prst="rect">
            <a:avLst/>
          </a:prstGeom>
          <a:noFill/>
          <a:ln w="9525">
            <a:noFill/>
            <a:miter lim="800000"/>
            <a:headEnd/>
            <a:tailEnd/>
          </a:ln>
          <a:effectLst/>
        </p:spPr>
        <p:txBody>
          <a:bodyPr wrap="square">
            <a:spAutoFit/>
          </a:bodyPr>
          <a:lstStyle/>
          <a:p>
            <a:pPr>
              <a:defRPr/>
            </a:pPr>
            <a:r>
              <a:rPr lang="en-AU" sz="28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Review of Literature</a:t>
            </a:r>
            <a:endParaRPr lang="en-AU" sz="28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graphicFrame>
        <p:nvGraphicFramePr>
          <p:cNvPr id="3" name="Table 2"/>
          <p:cNvGraphicFramePr>
            <a:graphicFrameLocks noGrp="1"/>
          </p:cNvGraphicFramePr>
          <p:nvPr>
            <p:extLst>
              <p:ext uri="{D42A27DB-BD31-4B8C-83A1-F6EECF244321}">
                <p14:modId xmlns:p14="http://schemas.microsoft.com/office/powerpoint/2010/main" val="3493450397"/>
              </p:ext>
            </p:extLst>
          </p:nvPr>
        </p:nvGraphicFramePr>
        <p:xfrm>
          <a:off x="0" y="404664"/>
          <a:ext cx="9144000" cy="6430376"/>
        </p:xfrm>
        <a:graphic>
          <a:graphicData uri="http://schemas.openxmlformats.org/drawingml/2006/table">
            <a:tbl>
              <a:tblPr firstRow="1" bandRow="1">
                <a:tableStyleId>{5C22544A-7EE6-4342-B048-85BDC9FD1C3A}</a:tableStyleId>
              </a:tblPr>
              <a:tblGrid>
                <a:gridCol w="395536"/>
                <a:gridCol w="1008112"/>
                <a:gridCol w="1152128"/>
                <a:gridCol w="1800200"/>
                <a:gridCol w="3168352"/>
                <a:gridCol w="1619672"/>
              </a:tblGrid>
              <a:tr h="454267">
                <a:tc>
                  <a:txBody>
                    <a:bodyPr/>
                    <a:lstStyle/>
                    <a:p>
                      <a:pPr algn="ctr">
                        <a:lnSpc>
                          <a:spcPct val="110000"/>
                        </a:lnSpc>
                        <a:spcAft>
                          <a:spcPts val="0"/>
                        </a:spcAft>
                      </a:pPr>
                      <a:r>
                        <a:rPr lang="en-AU" sz="1100" b="1" dirty="0" smtClean="0">
                          <a:solidFill>
                            <a:srgbClr val="000000"/>
                          </a:solidFill>
                          <a:effectLst/>
                          <a:latin typeface="Candara"/>
                          <a:ea typeface="Times New Roman"/>
                          <a:cs typeface="Candara"/>
                        </a:rPr>
                        <a:t>SN</a:t>
                      </a:r>
                      <a:endParaRPr lang="en-US" sz="1100" dirty="0">
                        <a:effectLst/>
                        <a:latin typeface="Candara"/>
                        <a:ea typeface="ＭＳ 明朝"/>
                        <a:cs typeface="Candara"/>
                      </a:endParaRPr>
                    </a:p>
                  </a:txBody>
                  <a:tcPr marL="68580" marR="68580" marT="0" marB="0" anchor="ctr"/>
                </a:tc>
                <a:tc>
                  <a:txBody>
                    <a:bodyPr/>
                    <a:lstStyle/>
                    <a:p>
                      <a:pPr algn="ctr">
                        <a:lnSpc>
                          <a:spcPct val="110000"/>
                        </a:lnSpc>
                        <a:spcAft>
                          <a:spcPts val="0"/>
                        </a:spcAft>
                      </a:pPr>
                      <a:r>
                        <a:rPr lang="en-AU" sz="1100" b="1" dirty="0">
                          <a:solidFill>
                            <a:srgbClr val="000000"/>
                          </a:solidFill>
                          <a:effectLst/>
                          <a:latin typeface="Candara"/>
                          <a:ea typeface="Times New Roman"/>
                          <a:cs typeface="Candara"/>
                        </a:rPr>
                        <a:t>Study/ Research</a:t>
                      </a:r>
                      <a:endParaRPr lang="en-US" sz="1100" dirty="0">
                        <a:effectLst/>
                        <a:latin typeface="Candara"/>
                        <a:ea typeface="ＭＳ 明朝"/>
                        <a:cs typeface="Candara"/>
                      </a:endParaRPr>
                    </a:p>
                  </a:txBody>
                  <a:tcPr marL="68580" marR="68580" marT="0" marB="0" anchor="ctr"/>
                </a:tc>
                <a:tc>
                  <a:txBody>
                    <a:bodyPr/>
                    <a:lstStyle/>
                    <a:p>
                      <a:pPr algn="ctr">
                        <a:lnSpc>
                          <a:spcPct val="110000"/>
                        </a:lnSpc>
                        <a:spcAft>
                          <a:spcPts val="0"/>
                        </a:spcAft>
                      </a:pPr>
                      <a:r>
                        <a:rPr lang="en-AU" sz="1100" b="1" dirty="0">
                          <a:solidFill>
                            <a:srgbClr val="000000"/>
                          </a:solidFill>
                          <a:effectLst/>
                          <a:latin typeface="Candara"/>
                          <a:ea typeface="Times New Roman"/>
                          <a:cs typeface="Candara"/>
                        </a:rPr>
                        <a:t>Study Area</a:t>
                      </a:r>
                      <a:endParaRPr lang="en-US" sz="1100" dirty="0">
                        <a:effectLst/>
                        <a:latin typeface="Candara"/>
                        <a:ea typeface="ＭＳ 明朝"/>
                        <a:cs typeface="Candara"/>
                      </a:endParaRPr>
                    </a:p>
                  </a:txBody>
                  <a:tcPr marL="68580" marR="68580" marT="0" marB="0" anchor="ctr"/>
                </a:tc>
                <a:tc>
                  <a:txBody>
                    <a:bodyPr/>
                    <a:lstStyle/>
                    <a:p>
                      <a:pPr algn="ctr">
                        <a:lnSpc>
                          <a:spcPct val="110000"/>
                        </a:lnSpc>
                        <a:spcAft>
                          <a:spcPts val="0"/>
                        </a:spcAft>
                      </a:pPr>
                      <a:r>
                        <a:rPr lang="en-AU" sz="1100" b="1" dirty="0">
                          <a:effectLst/>
                          <a:latin typeface="Candara"/>
                          <a:ea typeface="ＭＳ 明朝"/>
                          <a:cs typeface="Candara"/>
                        </a:rPr>
                        <a:t>The Study</a:t>
                      </a:r>
                      <a:endParaRPr lang="en-US" sz="1100" dirty="0">
                        <a:effectLst/>
                        <a:latin typeface="Candara"/>
                        <a:ea typeface="ＭＳ 明朝"/>
                        <a:cs typeface="Candara"/>
                      </a:endParaRPr>
                    </a:p>
                  </a:txBody>
                  <a:tcPr marL="68580" marR="68580" marT="0" marB="0" anchor="ctr"/>
                </a:tc>
                <a:tc>
                  <a:txBody>
                    <a:bodyPr/>
                    <a:lstStyle/>
                    <a:p>
                      <a:pPr algn="ctr">
                        <a:lnSpc>
                          <a:spcPct val="110000"/>
                        </a:lnSpc>
                        <a:spcAft>
                          <a:spcPts val="0"/>
                        </a:spcAft>
                      </a:pPr>
                      <a:r>
                        <a:rPr lang="en-AU" sz="1100" b="1" dirty="0">
                          <a:solidFill>
                            <a:srgbClr val="000000"/>
                          </a:solidFill>
                          <a:effectLst/>
                          <a:latin typeface="Candara"/>
                          <a:ea typeface="Times New Roman"/>
                          <a:cs typeface="Candara"/>
                        </a:rPr>
                        <a:t>EIA Attributes</a:t>
                      </a:r>
                      <a:endParaRPr lang="en-US" sz="1100" dirty="0">
                        <a:effectLst/>
                        <a:latin typeface="Candara"/>
                        <a:ea typeface="ＭＳ 明朝"/>
                        <a:cs typeface="Candara"/>
                      </a:endParaRPr>
                    </a:p>
                  </a:txBody>
                  <a:tcPr marL="68580" marR="68580" marT="0" marB="0" anchor="ctr"/>
                </a:tc>
                <a:tc>
                  <a:txBody>
                    <a:bodyPr/>
                    <a:lstStyle/>
                    <a:p>
                      <a:pPr algn="ctr">
                        <a:lnSpc>
                          <a:spcPct val="110000"/>
                        </a:lnSpc>
                        <a:spcAft>
                          <a:spcPts val="0"/>
                        </a:spcAft>
                      </a:pPr>
                      <a:r>
                        <a:rPr lang="en-AU" sz="1100" b="1" dirty="0">
                          <a:solidFill>
                            <a:srgbClr val="000000"/>
                          </a:solidFill>
                          <a:effectLst/>
                          <a:latin typeface="Candara"/>
                          <a:ea typeface="Times New Roman"/>
                          <a:cs typeface="Candara"/>
                        </a:rPr>
                        <a:t>Approach/Method</a:t>
                      </a:r>
                      <a:endParaRPr lang="en-US" sz="1100" dirty="0">
                        <a:effectLst/>
                        <a:latin typeface="Candara"/>
                        <a:ea typeface="ＭＳ 明朝"/>
                        <a:cs typeface="Candara"/>
                      </a:endParaRPr>
                    </a:p>
                  </a:txBody>
                  <a:tcPr marL="68580" marR="68580" marT="0" marB="0" anchor="ctr"/>
                </a:tc>
              </a:tr>
              <a:tr h="769869">
                <a:tc>
                  <a:txBody>
                    <a:bodyPr/>
                    <a:lstStyle/>
                    <a:p>
                      <a:pPr algn="ctr">
                        <a:lnSpc>
                          <a:spcPct val="110000"/>
                        </a:lnSpc>
                        <a:spcAft>
                          <a:spcPts val="0"/>
                        </a:spcAft>
                      </a:pPr>
                      <a:r>
                        <a:rPr lang="en-US" sz="1100" dirty="0" smtClean="0">
                          <a:effectLst/>
                          <a:latin typeface="Candara"/>
                          <a:ea typeface="ＭＳ 明朝"/>
                          <a:cs typeface="Candara"/>
                        </a:rPr>
                        <a:t>1</a:t>
                      </a:r>
                      <a:endParaRPr lang="en-US" sz="1100" dirty="0">
                        <a:effectLst/>
                        <a:latin typeface="Candara"/>
                        <a:ea typeface="ＭＳ 明朝"/>
                        <a:cs typeface="Candara"/>
                      </a:endParaRPr>
                    </a:p>
                  </a:txBody>
                  <a:tcPr marL="68580" marR="68580" marT="0" marB="0" anchor="ctr"/>
                </a:tc>
                <a:tc>
                  <a:txBody>
                    <a:bodyPr/>
                    <a:lstStyle/>
                    <a:p>
                      <a:pPr algn="l">
                        <a:lnSpc>
                          <a:spcPct val="110000"/>
                        </a:lnSpc>
                        <a:spcAft>
                          <a:spcPts val="0"/>
                        </a:spcAft>
                      </a:pPr>
                      <a:r>
                        <a:rPr lang="en-US" sz="1100" dirty="0" smtClean="0">
                          <a:effectLst/>
                          <a:latin typeface="Candara"/>
                          <a:ea typeface="ＭＳ 明朝"/>
                          <a:cs typeface="Candara"/>
                        </a:rPr>
                        <a:t>Clarke</a:t>
                      </a:r>
                      <a:r>
                        <a:rPr lang="en-US" sz="1100" baseline="0" dirty="0" smtClean="0">
                          <a:effectLst/>
                          <a:latin typeface="Candara"/>
                          <a:ea typeface="ＭＳ 明朝"/>
                          <a:cs typeface="Candara"/>
                        </a:rPr>
                        <a:t> and Menadue (2015)</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US" sz="1100" dirty="0" smtClean="0">
                          <a:effectLst/>
                          <a:latin typeface="Candara"/>
                          <a:ea typeface="ＭＳ 明朝"/>
                          <a:cs typeface="Candara"/>
                        </a:rPr>
                        <a:t>South</a:t>
                      </a:r>
                      <a:r>
                        <a:rPr lang="en-US" sz="1100" baseline="0" dirty="0" smtClean="0">
                          <a:effectLst/>
                          <a:latin typeface="Candara"/>
                          <a:ea typeface="ＭＳ 明朝"/>
                          <a:cs typeface="Candara"/>
                        </a:rPr>
                        <a:t> Australia</a:t>
                      </a:r>
                      <a:endParaRPr lang="en-US" sz="1100" dirty="0">
                        <a:effectLst/>
                        <a:latin typeface="Candara"/>
                        <a:ea typeface="ＭＳ 明朝"/>
                        <a:cs typeface="Candara"/>
                      </a:endParaRPr>
                    </a:p>
                  </a:txBody>
                  <a:tcPr marL="68580" marR="68580" marT="0" marB="0" anchor="ctr"/>
                </a:tc>
                <a:tc>
                  <a:txBody>
                    <a:bodyPr/>
                    <a:lstStyle/>
                    <a:p>
                      <a:pPr algn="just">
                        <a:lnSpc>
                          <a:spcPct val="110000"/>
                        </a:lnSpc>
                      </a:pPr>
                      <a:r>
                        <a:rPr lang="en-US" sz="1100" b="0" i="0" u="none" strike="noStrike" kern="1200" baseline="0" dirty="0" smtClean="0">
                          <a:solidFill>
                            <a:schemeClr val="dk1"/>
                          </a:solidFill>
                          <a:latin typeface="Candara"/>
                          <a:ea typeface="+mn-ea"/>
                          <a:cs typeface="Candara"/>
                        </a:rPr>
                        <a:t>Has looked at robustness of EIA screening systems</a:t>
                      </a:r>
                    </a:p>
                    <a:p>
                      <a:pPr algn="just">
                        <a:lnSpc>
                          <a:spcPct val="110000"/>
                        </a:lnSpc>
                      </a:pPr>
                      <a:r>
                        <a:rPr lang="en-US" sz="1100" b="0" i="0" u="none" strike="noStrike" kern="1200" baseline="0" dirty="0" smtClean="0">
                          <a:solidFill>
                            <a:schemeClr val="dk1"/>
                          </a:solidFill>
                          <a:latin typeface="Candara"/>
                          <a:ea typeface="+mn-ea"/>
                          <a:cs typeface="Candara"/>
                        </a:rPr>
                        <a:t>for land-use planning.</a:t>
                      </a:r>
                      <a:endParaRPr lang="en-US" sz="1100" dirty="0">
                        <a:effectLst/>
                        <a:latin typeface="Candara"/>
                        <a:ea typeface="ＭＳ 明朝"/>
                        <a:cs typeface="Candara"/>
                      </a:endParaRPr>
                    </a:p>
                  </a:txBody>
                  <a:tcPr marL="68580" marR="68580" marT="0" marB="0" anchor="ctr"/>
                </a:tc>
                <a:tc>
                  <a:txBody>
                    <a:bodyPr/>
                    <a:lstStyle/>
                    <a:p>
                      <a:pPr algn="just">
                        <a:lnSpc>
                          <a:spcPct val="110000"/>
                        </a:lnSpc>
                      </a:pPr>
                      <a:r>
                        <a:rPr lang="en-US" sz="1100" b="0" i="0" u="none" strike="noStrike" kern="1200" baseline="0" dirty="0" smtClean="0">
                          <a:solidFill>
                            <a:schemeClr val="dk1"/>
                          </a:solidFill>
                          <a:latin typeface="Candara"/>
                          <a:ea typeface="+mn-ea"/>
                          <a:cs typeface="Candara"/>
                        </a:rPr>
                        <a:t>Has investigated the adequacy of its</a:t>
                      </a:r>
                    </a:p>
                    <a:p>
                      <a:pPr algn="just">
                        <a:lnSpc>
                          <a:spcPct val="110000"/>
                        </a:lnSpc>
                      </a:pPr>
                      <a:r>
                        <a:rPr lang="en-US" sz="1100" b="0" i="0" u="none" strike="noStrike" kern="1200" baseline="0" dirty="0" smtClean="0">
                          <a:solidFill>
                            <a:schemeClr val="dk1"/>
                          </a:solidFill>
                          <a:latin typeface="Candara"/>
                          <a:ea typeface="+mn-ea"/>
                          <a:cs typeface="Candara"/>
                        </a:rPr>
                        <a:t>discretionary ‘screening’ process.</a:t>
                      </a:r>
                      <a:endParaRPr lang="en-US" sz="1100" dirty="0">
                        <a:effectLst/>
                        <a:latin typeface="Candara"/>
                        <a:ea typeface="ＭＳ 明朝"/>
                        <a:cs typeface="Candara"/>
                      </a:endParaRPr>
                    </a:p>
                  </a:txBody>
                  <a:tcPr marL="68580" marR="68580" marT="0" marB="0" anchor="ctr"/>
                </a:tc>
                <a:tc>
                  <a:txBody>
                    <a:bodyPr/>
                    <a:lstStyle/>
                    <a:p>
                      <a:pPr marR="20955" algn="just">
                        <a:lnSpc>
                          <a:spcPct val="110000"/>
                        </a:lnSpc>
                        <a:spcAft>
                          <a:spcPts val="0"/>
                        </a:spcAft>
                      </a:pPr>
                      <a:r>
                        <a:rPr lang="en-US" sz="1100" dirty="0" smtClean="0">
                          <a:effectLst/>
                          <a:latin typeface="Candara"/>
                          <a:ea typeface="ＭＳ 明朝"/>
                          <a:cs typeface="Candara"/>
                        </a:rPr>
                        <a:t>Examined the screening</a:t>
                      </a:r>
                      <a:r>
                        <a:rPr lang="en-US" sz="1100" baseline="0" dirty="0" smtClean="0">
                          <a:effectLst/>
                          <a:latin typeface="Candara"/>
                          <a:ea typeface="ＭＳ 明朝"/>
                          <a:cs typeface="Candara"/>
                        </a:rPr>
                        <a:t> approach through evaluation of </a:t>
                      </a:r>
                      <a:r>
                        <a:rPr lang="en-US" sz="1100" b="0" i="0" u="none" strike="noStrike" kern="1200" baseline="0" dirty="0" smtClean="0">
                          <a:solidFill>
                            <a:schemeClr val="dk1"/>
                          </a:solidFill>
                          <a:latin typeface="Candara"/>
                          <a:ea typeface="+mn-ea"/>
                          <a:cs typeface="Candara"/>
                        </a:rPr>
                        <a:t> Major Developments Directory (MMD)</a:t>
                      </a:r>
                      <a:endParaRPr lang="en-US" sz="1100" dirty="0">
                        <a:effectLst/>
                        <a:latin typeface="Candara"/>
                        <a:ea typeface="ＭＳ 明朝"/>
                        <a:cs typeface="Candara"/>
                      </a:endParaRPr>
                    </a:p>
                  </a:txBody>
                  <a:tcPr marL="68580" marR="68580" marT="0" marB="0" anchor="ctr"/>
                </a:tc>
              </a:tr>
              <a:tr h="1341804">
                <a:tc>
                  <a:txBody>
                    <a:bodyPr/>
                    <a:lstStyle/>
                    <a:p>
                      <a:pPr algn="ctr">
                        <a:lnSpc>
                          <a:spcPct val="110000"/>
                        </a:lnSpc>
                        <a:spcAft>
                          <a:spcPts val="0"/>
                        </a:spcAft>
                      </a:pPr>
                      <a:r>
                        <a:rPr lang="en-AU" sz="1100" dirty="0" smtClean="0">
                          <a:effectLst/>
                          <a:latin typeface="Candara"/>
                          <a:ea typeface="ＭＳ 明朝"/>
                          <a:cs typeface="Candara"/>
                        </a:rPr>
                        <a:t>2</a:t>
                      </a:r>
                      <a:endParaRPr lang="en-US" sz="1100" dirty="0">
                        <a:effectLst/>
                        <a:latin typeface="Candara"/>
                        <a:ea typeface="ＭＳ 明朝"/>
                        <a:cs typeface="Candara"/>
                      </a:endParaRPr>
                    </a:p>
                  </a:txBody>
                  <a:tcPr marL="68580" marR="68580" marT="0" marB="0" anchor="ctr"/>
                </a:tc>
                <a:tc>
                  <a:txBody>
                    <a:bodyPr/>
                    <a:lstStyle/>
                    <a:p>
                      <a:pPr algn="l">
                        <a:lnSpc>
                          <a:spcPct val="110000"/>
                        </a:lnSpc>
                        <a:spcAft>
                          <a:spcPts val="0"/>
                        </a:spcAft>
                      </a:pPr>
                      <a:r>
                        <a:rPr lang="en-AU" sz="1100" dirty="0">
                          <a:solidFill>
                            <a:srgbClr val="222222"/>
                          </a:solidFill>
                          <a:effectLst/>
                          <a:latin typeface="Candara"/>
                          <a:ea typeface="Times New Roman"/>
                          <a:cs typeface="Candara"/>
                        </a:rPr>
                        <a:t>Wood, C (2003)</a:t>
                      </a:r>
                      <a:endParaRPr lang="en-US" sz="1100" dirty="0">
                        <a:effectLst/>
                        <a:latin typeface="Candara"/>
                        <a:ea typeface="ＭＳ 明朝"/>
                        <a:cs typeface="Candara"/>
                      </a:endParaRPr>
                    </a:p>
                  </a:txBody>
                  <a:tcPr marL="68580" marR="68580" marT="0" marB="0" anchor="ctr"/>
                </a:tc>
                <a:tc>
                  <a:txBody>
                    <a:bodyPr/>
                    <a:lstStyle/>
                    <a:p>
                      <a:pPr algn="l">
                        <a:lnSpc>
                          <a:spcPct val="110000"/>
                        </a:lnSpc>
                        <a:spcAft>
                          <a:spcPts val="0"/>
                        </a:spcAft>
                      </a:pPr>
                      <a:r>
                        <a:rPr lang="en-AU" sz="1100" dirty="0">
                          <a:effectLst/>
                          <a:latin typeface="Candara"/>
                          <a:ea typeface="ＭＳ 明朝"/>
                          <a:cs typeface="Candara"/>
                        </a:rPr>
                        <a:t>US, UK, EU, Netherlands, Canada, the Commonwealth of Australia, New Zealand and South Africa</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dirty="0">
                          <a:effectLst/>
                          <a:latin typeface="Candara"/>
                          <a:ea typeface="ＭＳ 明朝"/>
                          <a:cs typeface="Candara"/>
                        </a:rPr>
                        <a:t>Has done comprehensive comparative review of the EIAs.</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dirty="0">
                          <a:effectLst/>
                          <a:latin typeface="Candara"/>
                          <a:ea typeface="ＭＳ 明朝"/>
                          <a:cs typeface="Candara"/>
                        </a:rPr>
                        <a:t>Has looked at various EIA attributes like respective EIA legal basis, coverage of EIA systems, consideration of alternatives, screening, scoping, report preparation, review, decision making, monitoring and </a:t>
                      </a:r>
                      <a:r>
                        <a:rPr lang="en-AU" sz="1100" kern="1200" dirty="0">
                          <a:solidFill>
                            <a:schemeClr val="dk1"/>
                          </a:solidFill>
                          <a:effectLst/>
                          <a:latin typeface="Candara"/>
                          <a:ea typeface="ＭＳ 明朝"/>
                          <a:cs typeface="Candara"/>
                        </a:rPr>
                        <a:t>auditing</a:t>
                      </a:r>
                      <a:r>
                        <a:rPr lang="en-AU" sz="1100" dirty="0">
                          <a:effectLst/>
                          <a:latin typeface="Candara"/>
                          <a:ea typeface="ＭＳ 明朝"/>
                          <a:cs typeface="Candara"/>
                        </a:rPr>
                        <a:t>, mitigation of impacts, consultation and participation and strategic environmental assessment.</a:t>
                      </a:r>
                      <a:endParaRPr lang="en-US" sz="1100" dirty="0">
                        <a:effectLst/>
                        <a:latin typeface="Candara"/>
                        <a:ea typeface="ＭＳ 明朝"/>
                        <a:cs typeface="Candara"/>
                      </a:endParaRPr>
                    </a:p>
                  </a:txBody>
                  <a:tcPr marL="68580" marR="68580" marT="0" marB="0" anchor="ctr"/>
                </a:tc>
                <a:tc>
                  <a:txBody>
                    <a:bodyPr/>
                    <a:lstStyle/>
                    <a:p>
                      <a:pPr marR="20955" algn="just">
                        <a:lnSpc>
                          <a:spcPct val="110000"/>
                        </a:lnSpc>
                        <a:spcAft>
                          <a:spcPts val="0"/>
                        </a:spcAft>
                      </a:pPr>
                      <a:r>
                        <a:rPr lang="en-AU" sz="1100" dirty="0">
                          <a:effectLst/>
                          <a:latin typeface="Candara"/>
                          <a:ea typeface="ＭＳ 明朝"/>
                          <a:cs typeface="Candara"/>
                        </a:rPr>
                        <a:t>Comparative review using certain EIA system evaluation criteria.</a:t>
                      </a:r>
                      <a:endParaRPr lang="en-US" sz="1100" dirty="0">
                        <a:effectLst/>
                        <a:latin typeface="Candara"/>
                        <a:ea typeface="ＭＳ 明朝"/>
                        <a:cs typeface="Candara"/>
                      </a:endParaRPr>
                    </a:p>
                  </a:txBody>
                  <a:tcPr marL="68580" marR="68580" marT="0" marB="0" anchor="ctr"/>
                </a:tc>
              </a:tr>
              <a:tr h="1458373">
                <a:tc>
                  <a:txBody>
                    <a:bodyPr/>
                    <a:lstStyle/>
                    <a:p>
                      <a:pPr algn="ctr">
                        <a:lnSpc>
                          <a:spcPct val="110000"/>
                        </a:lnSpc>
                        <a:spcAft>
                          <a:spcPts val="0"/>
                        </a:spcAft>
                      </a:pPr>
                      <a:r>
                        <a:rPr lang="en-AU" sz="1100" dirty="0" smtClean="0">
                          <a:effectLst/>
                          <a:latin typeface="Candara"/>
                          <a:ea typeface="ＭＳ 明朝"/>
                          <a:cs typeface="Candara"/>
                        </a:rPr>
                        <a:t>3</a:t>
                      </a:r>
                      <a:endParaRPr lang="en-US" sz="1100" dirty="0">
                        <a:effectLst/>
                        <a:latin typeface="Candara"/>
                        <a:ea typeface="ＭＳ 明朝"/>
                        <a:cs typeface="Candara"/>
                      </a:endParaRPr>
                    </a:p>
                  </a:txBody>
                  <a:tcPr marL="68580" marR="68580" marT="0" marB="0" anchor="ctr"/>
                </a:tc>
                <a:tc>
                  <a:txBody>
                    <a:bodyPr/>
                    <a:lstStyle/>
                    <a:p>
                      <a:pPr algn="l">
                        <a:lnSpc>
                          <a:spcPct val="110000"/>
                        </a:lnSpc>
                        <a:spcAft>
                          <a:spcPts val="0"/>
                        </a:spcAft>
                      </a:pPr>
                      <a:r>
                        <a:rPr lang="en-AU" sz="1100" dirty="0" err="1">
                          <a:effectLst/>
                          <a:latin typeface="Candara"/>
                          <a:ea typeface="ＭＳ 明朝"/>
                          <a:cs typeface="Candara"/>
                        </a:rPr>
                        <a:t>Heinma</a:t>
                      </a:r>
                      <a:r>
                        <a:rPr lang="en-AU" sz="1100" dirty="0">
                          <a:effectLst/>
                          <a:latin typeface="Candara"/>
                          <a:ea typeface="ＭＳ 明朝"/>
                          <a:cs typeface="Candara"/>
                        </a:rPr>
                        <a:t> and </a:t>
                      </a:r>
                      <a:r>
                        <a:rPr lang="en-AU" sz="1100" dirty="0" err="1">
                          <a:effectLst/>
                          <a:latin typeface="Candara"/>
                          <a:ea typeface="ＭＳ 明朝"/>
                          <a:cs typeface="Candara"/>
                        </a:rPr>
                        <a:t>Põder</a:t>
                      </a:r>
                      <a:r>
                        <a:rPr lang="en-AU" sz="1100" dirty="0">
                          <a:effectLst/>
                          <a:latin typeface="Candara"/>
                          <a:ea typeface="ＭＳ 明朝"/>
                          <a:cs typeface="Candara"/>
                        </a:rPr>
                        <a:t> (2010)</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dirty="0">
                          <a:effectLst/>
                          <a:latin typeface="Candara"/>
                          <a:ea typeface="ＭＳ 明朝"/>
                          <a:cs typeface="Candara"/>
                        </a:rPr>
                        <a:t>Estonia</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dirty="0">
                          <a:effectLst/>
                          <a:latin typeface="Candara"/>
                          <a:ea typeface="ＭＳ 明朝"/>
                          <a:cs typeface="Candara"/>
                        </a:rPr>
                        <a:t>Has looked at effectiveness of EIA by examining projects without EIA causing significant environmental effects and measure of EIA that has no influence on decision.</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dirty="0">
                          <a:effectLst/>
                          <a:latin typeface="Candara"/>
                          <a:ea typeface="ＭＳ 明朝"/>
                          <a:cs typeface="Candara"/>
                        </a:rPr>
                        <a:t>The study has focused on post EIA decisions looking specifically at documented violations of permit conditions and complaints to determine the effectiveness of EIA in minimizing significant environmental effects. </a:t>
                      </a:r>
                      <a:endParaRPr lang="en-US" sz="1100" dirty="0">
                        <a:effectLst/>
                        <a:latin typeface="Candara"/>
                        <a:ea typeface="ＭＳ 明朝"/>
                        <a:cs typeface="Candara"/>
                      </a:endParaRPr>
                    </a:p>
                  </a:txBody>
                  <a:tcPr marL="68580" marR="68580" marT="0" marB="0" anchor="ctr"/>
                </a:tc>
                <a:tc>
                  <a:txBody>
                    <a:bodyPr/>
                    <a:lstStyle/>
                    <a:p>
                      <a:pPr marR="20955" algn="just">
                        <a:lnSpc>
                          <a:spcPct val="110000"/>
                        </a:lnSpc>
                        <a:spcAft>
                          <a:spcPts val="0"/>
                        </a:spcAft>
                      </a:pPr>
                      <a:r>
                        <a:rPr lang="en-AU" sz="1100" dirty="0">
                          <a:effectLst/>
                          <a:latin typeface="Candara"/>
                          <a:ea typeface="ＭＳ 明朝"/>
                          <a:cs typeface="Candara"/>
                        </a:rPr>
                        <a:t>Extensive survey with e-mail distributed questionnaires to governmental agencies, developers </a:t>
                      </a:r>
                      <a:endParaRPr lang="en-US" sz="1100" dirty="0">
                        <a:effectLst/>
                        <a:latin typeface="Candara"/>
                        <a:ea typeface="ＭＳ 明朝"/>
                        <a:cs typeface="Candara"/>
                      </a:endParaRPr>
                    </a:p>
                  </a:txBody>
                  <a:tcPr marL="68580" marR="68580" marT="0" marB="0" anchor="ctr"/>
                </a:tc>
              </a:tr>
              <a:tr h="643472">
                <a:tc>
                  <a:txBody>
                    <a:bodyPr/>
                    <a:lstStyle/>
                    <a:p>
                      <a:pPr algn="ctr">
                        <a:lnSpc>
                          <a:spcPct val="110000"/>
                        </a:lnSpc>
                        <a:spcAft>
                          <a:spcPts val="0"/>
                        </a:spcAft>
                      </a:pPr>
                      <a:r>
                        <a:rPr lang="en-AU" sz="1100" dirty="0" smtClean="0">
                          <a:effectLst/>
                          <a:latin typeface="Candara"/>
                          <a:ea typeface="ＭＳ 明朝"/>
                          <a:cs typeface="Candara"/>
                        </a:rPr>
                        <a:t>4</a:t>
                      </a:r>
                      <a:endParaRPr lang="en-US" sz="1100" dirty="0">
                        <a:effectLst/>
                        <a:latin typeface="Candara"/>
                        <a:ea typeface="ＭＳ 明朝"/>
                        <a:cs typeface="Candara"/>
                      </a:endParaRPr>
                    </a:p>
                  </a:txBody>
                  <a:tcPr marL="68580" marR="68580" marT="0" marB="0" anchor="ctr"/>
                </a:tc>
                <a:tc>
                  <a:txBody>
                    <a:bodyPr/>
                    <a:lstStyle/>
                    <a:p>
                      <a:pPr algn="l">
                        <a:lnSpc>
                          <a:spcPct val="110000"/>
                        </a:lnSpc>
                        <a:spcAft>
                          <a:spcPts val="0"/>
                        </a:spcAft>
                      </a:pPr>
                      <a:r>
                        <a:rPr lang="en-AU" sz="1100" dirty="0" err="1">
                          <a:effectLst/>
                          <a:latin typeface="Candara"/>
                          <a:ea typeface="ＭＳ 明朝"/>
                          <a:cs typeface="Candara"/>
                        </a:rPr>
                        <a:t>Pölönen</a:t>
                      </a:r>
                      <a:r>
                        <a:rPr lang="en-AU" sz="1100" dirty="0">
                          <a:effectLst/>
                          <a:latin typeface="Candara"/>
                          <a:ea typeface="ＭＳ 明朝"/>
                          <a:cs typeface="Candara"/>
                        </a:rPr>
                        <a:t>, </a:t>
                      </a:r>
                      <a:r>
                        <a:rPr lang="en-AU" sz="1100" dirty="0" err="1">
                          <a:effectLst/>
                          <a:latin typeface="Candara"/>
                          <a:ea typeface="ＭＳ 明朝"/>
                          <a:cs typeface="Candara"/>
                        </a:rPr>
                        <a:t>Hokkanen</a:t>
                      </a:r>
                      <a:r>
                        <a:rPr lang="en-AU" sz="1100" dirty="0">
                          <a:effectLst/>
                          <a:latin typeface="Candara"/>
                          <a:ea typeface="ＭＳ 明朝"/>
                          <a:cs typeface="Candara"/>
                        </a:rPr>
                        <a:t> and </a:t>
                      </a:r>
                      <a:r>
                        <a:rPr lang="en-AU" sz="1100" dirty="0" err="1">
                          <a:effectLst/>
                          <a:latin typeface="Candara"/>
                          <a:ea typeface="ＭＳ 明朝"/>
                          <a:cs typeface="Candara"/>
                        </a:rPr>
                        <a:t>Jalava</a:t>
                      </a:r>
                      <a:r>
                        <a:rPr lang="en-AU" sz="1100" dirty="0">
                          <a:effectLst/>
                          <a:latin typeface="Candara"/>
                          <a:ea typeface="ＭＳ 明朝"/>
                          <a:cs typeface="Candara"/>
                        </a:rPr>
                        <a:t> (2011)</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dirty="0">
                          <a:effectLst/>
                          <a:latin typeface="Candara"/>
                          <a:ea typeface="ＭＳ 明朝"/>
                          <a:cs typeface="Candara"/>
                        </a:rPr>
                        <a:t>Finland</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a:effectLst/>
                          <a:latin typeface="Candara"/>
                          <a:ea typeface="ＭＳ 明朝"/>
                          <a:cs typeface="Candara"/>
                        </a:rPr>
                        <a:t>Focus of effectiveness of EIA system by examining weaknesses and strengths.</a:t>
                      </a:r>
                      <a:endParaRPr lang="en-US" sz="110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dirty="0">
                          <a:effectLst/>
                          <a:latin typeface="Candara"/>
                          <a:ea typeface="ＭＳ 明朝"/>
                          <a:cs typeface="Candara"/>
                        </a:rPr>
                        <a:t>Has looked at Finish legislation, screening system, quality of environmental impact statements, linkage of EIA and decision-making, public participation, and follow-ups. </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dirty="0">
                          <a:effectLst/>
                          <a:latin typeface="Candara"/>
                          <a:ea typeface="ＭＳ 明朝"/>
                          <a:cs typeface="Candara"/>
                        </a:rPr>
                        <a:t>Adopted surveys and document analysis to evaluate EIA practices.</a:t>
                      </a:r>
                      <a:endParaRPr lang="en-US" sz="1100" dirty="0">
                        <a:effectLst/>
                        <a:latin typeface="Candara"/>
                        <a:ea typeface="ＭＳ 明朝"/>
                        <a:cs typeface="Candara"/>
                      </a:endParaRPr>
                    </a:p>
                  </a:txBody>
                  <a:tcPr marL="68580" marR="68580" marT="0" marB="0" anchor="ctr"/>
                </a:tc>
              </a:tr>
              <a:tr h="1516297">
                <a:tc>
                  <a:txBody>
                    <a:bodyPr/>
                    <a:lstStyle/>
                    <a:p>
                      <a:pPr algn="ctr">
                        <a:lnSpc>
                          <a:spcPct val="110000"/>
                        </a:lnSpc>
                        <a:spcAft>
                          <a:spcPts val="0"/>
                        </a:spcAft>
                      </a:pPr>
                      <a:r>
                        <a:rPr lang="en-AU" sz="1100" dirty="0" smtClean="0">
                          <a:effectLst/>
                          <a:latin typeface="Candara"/>
                          <a:ea typeface="ＭＳ 明朝"/>
                          <a:cs typeface="Candara"/>
                        </a:rPr>
                        <a:t>5</a:t>
                      </a:r>
                      <a:endParaRPr lang="en-US" sz="1100" dirty="0">
                        <a:effectLst/>
                        <a:latin typeface="Candara"/>
                        <a:ea typeface="ＭＳ 明朝"/>
                        <a:cs typeface="Candara"/>
                      </a:endParaRPr>
                    </a:p>
                  </a:txBody>
                  <a:tcPr marL="68580" marR="68580" marT="0" marB="0" anchor="ctr"/>
                </a:tc>
                <a:tc>
                  <a:txBody>
                    <a:bodyPr/>
                    <a:lstStyle/>
                    <a:p>
                      <a:pPr algn="l">
                        <a:lnSpc>
                          <a:spcPct val="110000"/>
                        </a:lnSpc>
                        <a:spcAft>
                          <a:spcPts val="0"/>
                        </a:spcAft>
                      </a:pPr>
                      <a:r>
                        <a:rPr lang="en-AU" sz="1100" dirty="0">
                          <a:effectLst/>
                          <a:latin typeface="Candara"/>
                          <a:ea typeface="ＭＳ 明朝"/>
                          <a:cs typeface="Candara"/>
                        </a:rPr>
                        <a:t>Clausen, Vu and </a:t>
                      </a:r>
                      <a:r>
                        <a:rPr lang="en-AU" sz="1100" dirty="0" err="1">
                          <a:effectLst/>
                          <a:latin typeface="Candara"/>
                          <a:ea typeface="ＭＳ 明朝"/>
                          <a:cs typeface="Candara"/>
                        </a:rPr>
                        <a:t>Pedrono</a:t>
                      </a:r>
                      <a:r>
                        <a:rPr lang="en-AU" sz="1100" dirty="0">
                          <a:effectLst/>
                          <a:latin typeface="Candara"/>
                          <a:ea typeface="ＭＳ 明朝"/>
                          <a:cs typeface="Candara"/>
                        </a:rPr>
                        <a:t> (2011)</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dirty="0">
                          <a:effectLst/>
                          <a:latin typeface="Candara"/>
                          <a:ea typeface="ＭＳ 明朝"/>
                          <a:cs typeface="Candara"/>
                        </a:rPr>
                        <a:t>Vietnam</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dirty="0">
                          <a:effectLst/>
                          <a:latin typeface="Candara"/>
                          <a:ea typeface="ＭＳ 明朝"/>
                          <a:cs typeface="Candara"/>
                        </a:rPr>
                        <a:t>Study on the EIA gap between theory and practice. </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dirty="0">
                          <a:effectLst/>
                          <a:latin typeface="Candara"/>
                          <a:ea typeface="ＭＳ 明朝"/>
                          <a:cs typeface="Candara"/>
                        </a:rPr>
                        <a:t>Emphasis on the policy and practice aspects of EIA with special focus on EIA inclusiveness in project cycle, capacity of EIA practitioners, screening, EIA from pre-construction to operation, meaningful public participation, EIA commitments and appraisal enforcement and harmonization of EIA requirements with best practice. </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dirty="0">
                          <a:effectLst/>
                          <a:latin typeface="Candara"/>
                          <a:ea typeface="ＭＳ 明朝"/>
                          <a:cs typeface="Candara"/>
                        </a:rPr>
                        <a:t>Evaluation of the EIA framework against various EIA attributes. </a:t>
                      </a:r>
                      <a:endParaRPr lang="en-US" sz="1100" dirty="0">
                        <a:effectLst/>
                        <a:latin typeface="Candara"/>
                        <a:ea typeface="ＭＳ 明朝"/>
                        <a:cs typeface="Candara"/>
                      </a:endParaRPr>
                    </a:p>
                  </a:txBody>
                  <a:tcPr marL="68580" marR="68580" marT="0" marB="0" anchor="ctr"/>
                </a:tc>
              </a:tr>
            </a:tbl>
          </a:graphicData>
        </a:graphic>
      </p:graphicFrame>
      <p:pic>
        <p:nvPicPr>
          <p:cNvPr id="2" name="Picture 1" descr="Screen Shot 2016-10-19 at 7.29.31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32" y="-27384"/>
            <a:ext cx="648072" cy="598642"/>
          </a:xfrm>
          <a:prstGeom prst="rect">
            <a:avLst/>
          </a:prstGeom>
        </p:spPr>
      </p:pic>
    </p:spTree>
    <p:extLst>
      <p:ext uri="{BB962C8B-B14F-4D97-AF65-F5344CB8AC3E}">
        <p14:creationId xmlns:p14="http://schemas.microsoft.com/office/powerpoint/2010/main" val="14546905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8712968" cy="5256584"/>
          </a:xfrm>
          <a:prstGeom prst="rect">
            <a:avLst/>
          </a:prstGeom>
          <a:noFill/>
          <a:ln w="9525">
            <a:noFill/>
            <a:miter lim="800000"/>
            <a:headEnd/>
            <a:tailEnd/>
          </a:ln>
        </p:spPr>
        <p:txBody>
          <a:bodyPr/>
          <a:lstStyle/>
          <a:p>
            <a:pPr marL="285750" indent="-285750" algn="just">
              <a:buFont typeface="Arial"/>
              <a:buChar char="•"/>
            </a:pPr>
            <a:r>
              <a:rPr lang="en-US" sz="2400" dirty="0">
                <a:latin typeface="Candara"/>
                <a:cs typeface="Candara"/>
              </a:rPr>
              <a:t> Scoping </a:t>
            </a:r>
            <a:r>
              <a:rPr lang="en-US" sz="2400" dirty="0" smtClean="0">
                <a:latin typeface="Candara"/>
                <a:cs typeface="Candara"/>
              </a:rPr>
              <a:t>treated differently </a:t>
            </a:r>
            <a:r>
              <a:rPr lang="en-US" sz="2400" dirty="0">
                <a:latin typeface="Candara"/>
                <a:cs typeface="Candara"/>
              </a:rPr>
              <a:t>in different countries &amp; institutions.</a:t>
            </a:r>
          </a:p>
          <a:p>
            <a:pPr marL="742950" lvl="1" indent="-285750" algn="just">
              <a:buFont typeface="Arial"/>
              <a:buChar char="•"/>
            </a:pPr>
            <a:endParaRPr lang="en-US" dirty="0" smtClean="0">
              <a:latin typeface="Candara"/>
              <a:cs typeface="Candara"/>
            </a:endParaRPr>
          </a:p>
          <a:p>
            <a:pPr marL="742950" lvl="1" indent="-285750" algn="just">
              <a:buFont typeface="Arial"/>
              <a:buChar char="•"/>
            </a:pPr>
            <a:r>
              <a:rPr lang="en-US" b="1" i="1" dirty="0" smtClean="0">
                <a:latin typeface="Candara"/>
                <a:cs typeface="Candara"/>
              </a:rPr>
              <a:t>NEPA </a:t>
            </a:r>
            <a:r>
              <a:rPr lang="en-US" b="1" i="1" dirty="0">
                <a:latin typeface="Candara"/>
                <a:cs typeface="Candara"/>
              </a:rPr>
              <a:t>1969 </a:t>
            </a:r>
            <a:r>
              <a:rPr lang="en-US" dirty="0">
                <a:latin typeface="Candara"/>
                <a:cs typeface="Candara"/>
              </a:rPr>
              <a:t>silent about the scoping in almost all EIA - it was introduced only with 1978 CEQ Regulations.</a:t>
            </a:r>
          </a:p>
          <a:p>
            <a:pPr marL="742950" lvl="1" indent="-285750" algn="just">
              <a:buFont typeface="Arial"/>
              <a:buChar char="•"/>
            </a:pPr>
            <a:r>
              <a:rPr lang="en-US" dirty="0" smtClean="0">
                <a:latin typeface="Candara"/>
                <a:cs typeface="Candara"/>
              </a:rPr>
              <a:t>US </a:t>
            </a:r>
            <a:r>
              <a:rPr lang="en-US" dirty="0">
                <a:latin typeface="Candara"/>
                <a:cs typeface="Candara"/>
              </a:rPr>
              <a:t>system </a:t>
            </a:r>
            <a:r>
              <a:rPr lang="en-US" b="1" dirty="0">
                <a:latin typeface="Candara"/>
                <a:cs typeface="Candara"/>
              </a:rPr>
              <a:t>does not </a:t>
            </a:r>
            <a:r>
              <a:rPr lang="en-US" dirty="0">
                <a:latin typeface="Candara"/>
                <a:cs typeface="Candara"/>
              </a:rPr>
              <a:t>have prescribed list of impacts that must be included in EISs </a:t>
            </a:r>
            <a:r>
              <a:rPr lang="en-US" dirty="0" smtClean="0">
                <a:latin typeface="Candara"/>
                <a:cs typeface="Candara"/>
              </a:rPr>
              <a:t>. </a:t>
            </a:r>
            <a:endParaRPr lang="en-US" dirty="0">
              <a:latin typeface="Candara"/>
              <a:cs typeface="Candara"/>
            </a:endParaRPr>
          </a:p>
          <a:p>
            <a:pPr marL="285750" indent="-285750" algn="just">
              <a:buFont typeface="Arial"/>
              <a:buChar char="•"/>
            </a:pPr>
            <a:endParaRPr lang="en-US" dirty="0" smtClean="0">
              <a:latin typeface="Candara"/>
              <a:cs typeface="Candara"/>
            </a:endParaRPr>
          </a:p>
          <a:p>
            <a:pPr marL="285750" indent="-285750" algn="just">
              <a:buFont typeface="Arial"/>
              <a:buChar char="•"/>
            </a:pPr>
            <a:r>
              <a:rPr lang="en-US" dirty="0" smtClean="0">
                <a:latin typeface="Candara"/>
                <a:cs typeface="Candara"/>
              </a:rPr>
              <a:t>Bhutan </a:t>
            </a:r>
            <a:r>
              <a:rPr lang="en-US" dirty="0">
                <a:latin typeface="Candara"/>
                <a:cs typeface="Candara"/>
              </a:rPr>
              <a:t>in the recent </a:t>
            </a:r>
            <a:r>
              <a:rPr lang="en-US" dirty="0" smtClean="0">
                <a:latin typeface="Candara"/>
                <a:cs typeface="Candara"/>
              </a:rPr>
              <a:t>development (2012) </a:t>
            </a:r>
            <a:r>
              <a:rPr lang="en-US" dirty="0">
                <a:latin typeface="Candara"/>
                <a:cs typeface="Candara"/>
              </a:rPr>
              <a:t>has made this list exhaustive with introduction of eight sectorial guidelines -</a:t>
            </a:r>
            <a:r>
              <a:rPr lang="en-US" dirty="0" smtClean="0">
                <a:latin typeface="Candara"/>
                <a:cs typeface="Candara"/>
              </a:rPr>
              <a:t> </a:t>
            </a:r>
            <a:r>
              <a:rPr lang="en-US" dirty="0">
                <a:solidFill>
                  <a:schemeClr val="accent2"/>
                </a:solidFill>
                <a:latin typeface="Candara"/>
                <a:cs typeface="Candara"/>
              </a:rPr>
              <a:t>Bhutan in terms of such procedural guidance is hence better than the US</a:t>
            </a:r>
            <a:r>
              <a:rPr lang="en-US" dirty="0">
                <a:latin typeface="Candara"/>
                <a:cs typeface="Candara"/>
              </a:rPr>
              <a:t>. </a:t>
            </a:r>
          </a:p>
          <a:p>
            <a:pPr marL="742950" lvl="1" indent="-285750" algn="just">
              <a:buFont typeface="Arial"/>
              <a:buChar char="•"/>
            </a:pPr>
            <a:endParaRPr lang="en-US" dirty="0" smtClean="0">
              <a:latin typeface="Candara"/>
              <a:cs typeface="Candara"/>
            </a:endParaRPr>
          </a:p>
          <a:p>
            <a:pPr marL="742950" lvl="1" indent="-285750" algn="just">
              <a:buFont typeface="Arial"/>
              <a:buChar char="•"/>
            </a:pPr>
            <a:r>
              <a:rPr lang="en-US" dirty="0" smtClean="0">
                <a:latin typeface="Candara"/>
                <a:cs typeface="Candara"/>
              </a:rPr>
              <a:t>Dutch </a:t>
            </a:r>
            <a:r>
              <a:rPr lang="en-US" dirty="0">
                <a:latin typeface="Candara"/>
                <a:cs typeface="Candara"/>
              </a:rPr>
              <a:t>EIA system has </a:t>
            </a:r>
            <a:r>
              <a:rPr lang="en-US" b="1" dirty="0">
                <a:latin typeface="Candara"/>
                <a:cs typeface="Candara"/>
              </a:rPr>
              <a:t>made scoping a requirement </a:t>
            </a:r>
            <a:r>
              <a:rPr lang="en-US" dirty="0">
                <a:latin typeface="Candara"/>
                <a:cs typeface="Candara"/>
              </a:rPr>
              <a:t>since its introduction in 1987 </a:t>
            </a:r>
            <a:r>
              <a:rPr lang="en-US" dirty="0" smtClean="0">
                <a:latin typeface="Candara"/>
                <a:cs typeface="Candara"/>
              </a:rPr>
              <a:t>with </a:t>
            </a:r>
            <a:r>
              <a:rPr lang="en-US" dirty="0">
                <a:latin typeface="Candara"/>
                <a:cs typeface="Candara"/>
              </a:rPr>
              <a:t>detailed </a:t>
            </a:r>
            <a:r>
              <a:rPr lang="en-US" dirty="0" smtClean="0">
                <a:latin typeface="Candara"/>
                <a:cs typeface="Candara"/>
              </a:rPr>
              <a:t>guideline. </a:t>
            </a:r>
          </a:p>
          <a:p>
            <a:pPr marL="742950" lvl="1" indent="-285750" algn="just">
              <a:buFont typeface="Arial"/>
              <a:buChar char="•"/>
            </a:pPr>
            <a:r>
              <a:rPr lang="en-US" dirty="0" smtClean="0">
                <a:latin typeface="Candara"/>
                <a:cs typeface="Candara"/>
              </a:rPr>
              <a:t>Canada </a:t>
            </a:r>
            <a:r>
              <a:rPr lang="en-US" dirty="0">
                <a:latin typeface="Candara"/>
                <a:cs typeface="Candara"/>
              </a:rPr>
              <a:t>has made scoping </a:t>
            </a:r>
            <a:r>
              <a:rPr lang="en-US" b="1" dirty="0">
                <a:latin typeface="Candara"/>
                <a:cs typeface="Candara"/>
              </a:rPr>
              <a:t>mandatory</a:t>
            </a:r>
            <a:r>
              <a:rPr lang="en-US" dirty="0">
                <a:latin typeface="Candara"/>
                <a:cs typeface="Candara"/>
              </a:rPr>
              <a:t> under </a:t>
            </a:r>
            <a:r>
              <a:rPr lang="en-US" i="1" dirty="0">
                <a:latin typeface="Candara"/>
                <a:cs typeface="Candara"/>
              </a:rPr>
              <a:t>Canadian Environmental Assessment Act of </a:t>
            </a:r>
            <a:r>
              <a:rPr lang="en-US" i="1" dirty="0" smtClean="0">
                <a:latin typeface="Candara"/>
                <a:cs typeface="Candara"/>
              </a:rPr>
              <a:t>1992</a:t>
            </a:r>
            <a:r>
              <a:rPr lang="en-US" dirty="0" smtClean="0">
                <a:latin typeface="Candara"/>
                <a:cs typeface="Candara"/>
              </a:rPr>
              <a:t>.</a:t>
            </a:r>
          </a:p>
          <a:p>
            <a:pPr marL="742950" lvl="1" indent="-285750" algn="just">
              <a:buFont typeface="Arial"/>
              <a:buChar char="•"/>
            </a:pPr>
            <a:r>
              <a:rPr lang="en-US" dirty="0" smtClean="0">
                <a:latin typeface="Candara"/>
                <a:cs typeface="Candara"/>
              </a:rPr>
              <a:t>Is </a:t>
            </a:r>
            <a:r>
              <a:rPr lang="en-US" dirty="0">
                <a:latin typeface="Candara"/>
                <a:cs typeface="Candara"/>
              </a:rPr>
              <a:t>also a </a:t>
            </a:r>
            <a:r>
              <a:rPr lang="en-US" b="1" dirty="0">
                <a:latin typeface="Candara"/>
                <a:cs typeface="Candara"/>
              </a:rPr>
              <a:t>requirement</a:t>
            </a:r>
            <a:r>
              <a:rPr lang="en-US" dirty="0">
                <a:latin typeface="Candara"/>
                <a:cs typeface="Candara"/>
              </a:rPr>
              <a:t> in Commonwealth of Australia, but with formal consultation and public </a:t>
            </a:r>
            <a:r>
              <a:rPr lang="en-US" dirty="0" smtClean="0">
                <a:latin typeface="Candara"/>
                <a:cs typeface="Candara"/>
              </a:rPr>
              <a:t>participation (Woods 2003, p. 169). </a:t>
            </a:r>
          </a:p>
          <a:p>
            <a:pPr marL="742950" lvl="1" indent="-285750" algn="just">
              <a:buFont typeface="Arial"/>
              <a:buChar char="•"/>
            </a:pPr>
            <a:endParaRPr lang="en-US" sz="1400" dirty="0">
              <a:latin typeface="Candara"/>
              <a:cs typeface="Candara"/>
            </a:endParaRPr>
          </a:p>
          <a:p>
            <a:endParaRPr lang="en-US" sz="1400" dirty="0">
              <a:latin typeface="Candara"/>
              <a:cs typeface="Candara"/>
            </a:endParaRPr>
          </a:p>
          <a:p>
            <a:pPr algn="just"/>
            <a:r>
              <a:rPr lang="en-US" sz="1400" dirty="0">
                <a:latin typeface="Candara"/>
                <a:cs typeface="Candara"/>
              </a:rPr>
              <a:t> </a:t>
            </a:r>
          </a:p>
          <a:p>
            <a:pPr marL="249600" algn="just">
              <a:lnSpc>
                <a:spcPct val="90000"/>
              </a:lnSpc>
              <a:spcBef>
                <a:spcPct val="20000"/>
              </a:spcBef>
              <a:defRPr/>
            </a:pPr>
            <a:endParaRPr lang="en-AU" sz="14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2054" y="263550"/>
            <a:ext cx="8851900" cy="1077218"/>
          </a:xfrm>
          <a:prstGeom prst="rect">
            <a:avLst/>
          </a:prstGeom>
          <a:noFill/>
          <a:ln w="9525">
            <a:noFill/>
            <a:miter lim="800000"/>
            <a:headEnd/>
            <a:tailEnd/>
          </a:ln>
          <a:effectLst/>
        </p:spPr>
        <p:txBody>
          <a:bodyPr>
            <a:spAutoFit/>
          </a:bodyPr>
          <a:lstStyle/>
          <a:p>
            <a:pPr lvl="1"/>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Discussion</a:t>
            </a:r>
            <a:endParaRPr lang="en-US" sz="2400" b="1" dirty="0"/>
          </a:p>
          <a:p>
            <a:pPr>
              <a:defRPr/>
            </a:pP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Tree>
    <p:extLst>
      <p:ext uri="{BB962C8B-B14F-4D97-AF65-F5344CB8AC3E}">
        <p14:creationId xmlns:p14="http://schemas.microsoft.com/office/powerpoint/2010/main" val="26937495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8712968" cy="5184576"/>
          </a:xfrm>
          <a:prstGeom prst="rect">
            <a:avLst/>
          </a:prstGeom>
          <a:noFill/>
          <a:ln w="9525">
            <a:noFill/>
            <a:miter lim="800000"/>
            <a:headEnd/>
            <a:tailEnd/>
          </a:ln>
        </p:spPr>
        <p:txBody>
          <a:bodyPr/>
          <a:lstStyle/>
          <a:p>
            <a:pPr marL="249600" algn="just">
              <a:lnSpc>
                <a:spcPct val="90000"/>
              </a:lnSpc>
              <a:spcBef>
                <a:spcPct val="20000"/>
              </a:spcBef>
              <a:defRPr/>
            </a:pPr>
            <a:endParaRPr lang="en-AU" sz="1100" dirty="0">
              <a:latin typeface="Candara"/>
              <a:cs typeface="Candara"/>
            </a:endParaRPr>
          </a:p>
        </p:txBody>
      </p:sp>
      <p:sp>
        <p:nvSpPr>
          <p:cNvPr id="7" name="Rectangle 9"/>
          <p:cNvSpPr>
            <a:spLocks noChangeArrowheads="1"/>
          </p:cNvSpPr>
          <p:nvPr/>
        </p:nvSpPr>
        <p:spPr bwMode="auto">
          <a:xfrm>
            <a:off x="-36004" y="-104183"/>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220092" y="235090"/>
            <a:ext cx="8851900" cy="1077218"/>
          </a:xfrm>
          <a:prstGeom prst="rect">
            <a:avLst/>
          </a:prstGeom>
          <a:noFill/>
          <a:ln w="9525">
            <a:noFill/>
            <a:miter lim="800000"/>
            <a:headEnd/>
            <a:tailEnd/>
          </a:ln>
          <a:effectLst/>
        </p:spPr>
        <p:txBody>
          <a:bodyPr>
            <a:spAutoFit/>
          </a:bodyPr>
          <a:lstStyle/>
          <a:p>
            <a:pPr lvl="1"/>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Discussion</a:t>
            </a:r>
            <a:endParaRPr lang="en-US" sz="2400" b="1" dirty="0"/>
          </a:p>
          <a:p>
            <a:pPr>
              <a:defRPr/>
            </a:pP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
        <p:nvSpPr>
          <p:cNvPr id="3" name="Rectangle 2"/>
          <p:cNvSpPr/>
          <p:nvPr/>
        </p:nvSpPr>
        <p:spPr>
          <a:xfrm>
            <a:off x="0" y="1312308"/>
            <a:ext cx="9144000" cy="276999"/>
          </a:xfrm>
          <a:prstGeom prst="rect">
            <a:avLst/>
          </a:prstGeom>
        </p:spPr>
        <p:txBody>
          <a:bodyPr wrap="square">
            <a:spAutoFit/>
          </a:bodyPr>
          <a:lstStyle/>
          <a:p>
            <a:pPr algn="just"/>
            <a:r>
              <a:rPr lang="en-US" sz="1200" dirty="0"/>
              <a:t> </a:t>
            </a:r>
          </a:p>
        </p:txBody>
      </p:sp>
      <p:sp>
        <p:nvSpPr>
          <p:cNvPr id="2" name="Rectangle 1"/>
          <p:cNvSpPr/>
          <p:nvPr/>
        </p:nvSpPr>
        <p:spPr>
          <a:xfrm>
            <a:off x="179512" y="1196752"/>
            <a:ext cx="8712968" cy="5355312"/>
          </a:xfrm>
          <a:prstGeom prst="rect">
            <a:avLst/>
          </a:prstGeom>
        </p:spPr>
        <p:txBody>
          <a:bodyPr wrap="square">
            <a:spAutoFit/>
          </a:bodyPr>
          <a:lstStyle/>
          <a:p>
            <a:pPr algn="just"/>
            <a:r>
              <a:rPr lang="en-US" sz="2000" b="1" dirty="0" smtClean="0">
                <a:latin typeface="Candara"/>
                <a:cs typeface="Candara"/>
              </a:rPr>
              <a:t>6. Impact </a:t>
            </a:r>
            <a:r>
              <a:rPr lang="en-US" sz="2000" b="1" dirty="0">
                <a:latin typeface="Candara"/>
                <a:cs typeface="Candara"/>
              </a:rPr>
              <a:t>Prediction, Mitigation Measures and Environment Management Plans (EMP)</a:t>
            </a:r>
          </a:p>
          <a:p>
            <a:pPr algn="just"/>
            <a:r>
              <a:rPr lang="en-US" sz="1600" dirty="0">
                <a:latin typeface="Candara"/>
                <a:cs typeface="Candara"/>
              </a:rPr>
              <a:t> </a:t>
            </a:r>
          </a:p>
          <a:p>
            <a:pPr marL="171450" indent="-171450" algn="just">
              <a:buFont typeface="Arial"/>
              <a:buChar char="•"/>
            </a:pPr>
            <a:r>
              <a:rPr lang="en-US" dirty="0">
                <a:latin typeface="Candara"/>
                <a:cs typeface="Candara"/>
              </a:rPr>
              <a:t>The heart of EIA </a:t>
            </a:r>
            <a:r>
              <a:rPr lang="en-US" dirty="0" smtClean="0">
                <a:latin typeface="Candara"/>
                <a:cs typeface="Candara"/>
              </a:rPr>
              <a:t>process: Bhutan’s </a:t>
            </a:r>
            <a:r>
              <a:rPr lang="en-US" dirty="0">
                <a:latin typeface="Candara"/>
                <a:cs typeface="Candara"/>
              </a:rPr>
              <a:t>Sectorial Guidelines </a:t>
            </a:r>
            <a:r>
              <a:rPr lang="en-US" dirty="0" smtClean="0">
                <a:latin typeface="Candara"/>
                <a:cs typeface="Candara"/>
              </a:rPr>
              <a:t>2012 provide </a:t>
            </a:r>
            <a:r>
              <a:rPr lang="en-US" dirty="0">
                <a:latin typeface="Candara"/>
                <a:cs typeface="Candara"/>
              </a:rPr>
              <a:t>exhaustive checklist of all aspects that need to be considered during environment assessment. </a:t>
            </a:r>
            <a:endParaRPr lang="en-US" dirty="0" smtClean="0">
              <a:latin typeface="Candara"/>
              <a:cs typeface="Candara"/>
            </a:endParaRPr>
          </a:p>
          <a:p>
            <a:pPr marL="171450" indent="-171450" algn="just">
              <a:buFont typeface="Arial"/>
              <a:buChar char="•"/>
            </a:pPr>
            <a:endParaRPr lang="en-US" dirty="0">
              <a:latin typeface="Candara"/>
              <a:cs typeface="Candara"/>
            </a:endParaRPr>
          </a:p>
          <a:p>
            <a:pPr marL="171450" indent="-171450" algn="just">
              <a:buFont typeface="Arial"/>
              <a:buChar char="•"/>
            </a:pPr>
            <a:r>
              <a:rPr lang="en-US" b="1" dirty="0" smtClean="0">
                <a:latin typeface="Candara"/>
                <a:cs typeface="Candara"/>
              </a:rPr>
              <a:t>Survey </a:t>
            </a:r>
            <a:endParaRPr lang="en-AU" dirty="0">
              <a:latin typeface="Candara"/>
              <a:cs typeface="Candara"/>
            </a:endParaRPr>
          </a:p>
          <a:p>
            <a:pPr marL="628650" lvl="1" indent="-171450" algn="just">
              <a:buFont typeface="Arial"/>
              <a:buChar char="•"/>
            </a:pPr>
            <a:r>
              <a:rPr lang="en-US" dirty="0" smtClean="0">
                <a:latin typeface="Candara"/>
                <a:cs typeface="Candara"/>
              </a:rPr>
              <a:t> 36.67</a:t>
            </a:r>
            <a:r>
              <a:rPr lang="en-US" dirty="0">
                <a:latin typeface="Candara"/>
                <a:cs typeface="Candara"/>
              </a:rPr>
              <a:t>% of the </a:t>
            </a:r>
            <a:r>
              <a:rPr lang="en-US" dirty="0" smtClean="0">
                <a:latin typeface="Candara"/>
                <a:cs typeface="Candara"/>
              </a:rPr>
              <a:t>suggested </a:t>
            </a:r>
            <a:r>
              <a:rPr lang="en-US" dirty="0">
                <a:latin typeface="Candara"/>
                <a:cs typeface="Candara"/>
              </a:rPr>
              <a:t>the need for improvement of the impact assessment.  </a:t>
            </a:r>
            <a:endParaRPr lang="en-US" dirty="0" smtClean="0">
              <a:latin typeface="Candara"/>
              <a:cs typeface="Candara"/>
            </a:endParaRPr>
          </a:p>
          <a:p>
            <a:pPr marL="628650" lvl="1" indent="-171450" algn="just">
              <a:buFont typeface="Arial"/>
              <a:buChar char="•"/>
            </a:pPr>
            <a:r>
              <a:rPr lang="en-US" dirty="0" smtClean="0">
                <a:latin typeface="Candara"/>
                <a:cs typeface="Candara"/>
              </a:rPr>
              <a:t>need </a:t>
            </a:r>
            <a:r>
              <a:rPr lang="en-US" dirty="0">
                <a:latin typeface="Candara"/>
                <a:cs typeface="Candara"/>
              </a:rPr>
              <a:t>for consideration of only ‘significant’ impacts rather than including all </a:t>
            </a:r>
            <a:r>
              <a:rPr lang="en-US" dirty="0" smtClean="0">
                <a:latin typeface="Candara"/>
                <a:cs typeface="Candara"/>
              </a:rPr>
              <a:t>impacts (Respondent# 3); </a:t>
            </a:r>
          </a:p>
          <a:p>
            <a:pPr marL="628650" lvl="1" indent="-171450" algn="just">
              <a:buFont typeface="Arial"/>
              <a:buChar char="•"/>
            </a:pPr>
            <a:r>
              <a:rPr lang="en-US" dirty="0" smtClean="0">
                <a:latin typeface="Candara"/>
                <a:cs typeface="Candara"/>
              </a:rPr>
              <a:t>need for good ‘baseline data through field visits’, and ‘adequate consultations’ (Respondent#4 &amp; #30);</a:t>
            </a:r>
          </a:p>
          <a:p>
            <a:pPr marL="628650" lvl="1" indent="-171450" algn="just">
              <a:buFont typeface="Arial"/>
              <a:buChar char="•"/>
            </a:pPr>
            <a:r>
              <a:rPr lang="en-US" dirty="0" smtClean="0">
                <a:latin typeface="Candara"/>
                <a:cs typeface="Candara"/>
              </a:rPr>
              <a:t>use </a:t>
            </a:r>
            <a:r>
              <a:rPr lang="en-US" dirty="0">
                <a:latin typeface="Candara"/>
                <a:cs typeface="Candara"/>
              </a:rPr>
              <a:t>‘scientific methods and tools ’(Respondent#4, #7 &amp; #20</a:t>
            </a:r>
            <a:r>
              <a:rPr lang="en-US" dirty="0" smtClean="0">
                <a:latin typeface="Candara"/>
                <a:cs typeface="Candara"/>
              </a:rPr>
              <a:t>);</a:t>
            </a:r>
          </a:p>
          <a:p>
            <a:pPr marL="628650" lvl="1" indent="-171450" algn="just">
              <a:buFont typeface="Arial"/>
              <a:buChar char="•"/>
            </a:pPr>
            <a:r>
              <a:rPr lang="en-US" dirty="0">
                <a:latin typeface="Candara"/>
                <a:cs typeface="Candara"/>
              </a:rPr>
              <a:t>need for ‘cumulative impacts’ (Respondent#11</a:t>
            </a:r>
            <a:r>
              <a:rPr lang="en-US" dirty="0" smtClean="0">
                <a:latin typeface="Candara"/>
                <a:cs typeface="Candara"/>
              </a:rPr>
              <a:t>) </a:t>
            </a:r>
          </a:p>
          <a:p>
            <a:pPr marL="628650" lvl="1" indent="-171450" algn="just">
              <a:buFont typeface="Arial"/>
              <a:buChar char="•"/>
            </a:pPr>
            <a:r>
              <a:rPr lang="en-US" dirty="0" smtClean="0">
                <a:latin typeface="Candara"/>
                <a:cs typeface="Candara"/>
              </a:rPr>
              <a:t>55.88</a:t>
            </a:r>
            <a:r>
              <a:rPr lang="en-US" dirty="0">
                <a:latin typeface="Candara"/>
                <a:cs typeface="Candara"/>
              </a:rPr>
              <a:t>% agree while 29.41% </a:t>
            </a:r>
            <a:r>
              <a:rPr lang="en-US" dirty="0" smtClean="0">
                <a:latin typeface="Candara"/>
                <a:cs typeface="Candara"/>
              </a:rPr>
              <a:t>disagree - </a:t>
            </a:r>
            <a:r>
              <a:rPr lang="en-US" dirty="0">
                <a:latin typeface="Candara"/>
                <a:cs typeface="Candara"/>
              </a:rPr>
              <a:t>mechanism existed for assessment of complex projects including consideration of cumulative </a:t>
            </a:r>
            <a:r>
              <a:rPr lang="en-US" dirty="0" smtClean="0">
                <a:latin typeface="Candara"/>
                <a:cs typeface="Candara"/>
              </a:rPr>
              <a:t>impacts.</a:t>
            </a:r>
          </a:p>
          <a:p>
            <a:pPr algn="just"/>
            <a:endParaRPr lang="en-US" sz="1400" dirty="0" smtClean="0">
              <a:latin typeface="Candara"/>
              <a:cs typeface="Candara"/>
            </a:endParaRPr>
          </a:p>
          <a:p>
            <a:pPr marL="628650" lvl="1" indent="-171450" algn="just">
              <a:buFont typeface="Arial"/>
              <a:buChar char="•"/>
            </a:pPr>
            <a:endParaRPr lang="en-US" sz="1400" dirty="0" smtClean="0">
              <a:latin typeface="Candara"/>
              <a:cs typeface="Candara"/>
            </a:endParaRPr>
          </a:p>
          <a:p>
            <a:pPr marL="628650" lvl="1" indent="-171450" algn="just">
              <a:buFont typeface="Arial"/>
              <a:buChar char="•"/>
            </a:pPr>
            <a:endParaRPr lang="en-US" sz="1200" dirty="0">
              <a:latin typeface="Candara"/>
              <a:cs typeface="Candara"/>
            </a:endParaRPr>
          </a:p>
          <a:p>
            <a:pPr algn="just"/>
            <a:r>
              <a:rPr lang="en-US" sz="1200" dirty="0">
                <a:latin typeface="Candara"/>
                <a:cs typeface="Candara"/>
              </a:rPr>
              <a:t> </a:t>
            </a:r>
          </a:p>
        </p:txBody>
      </p:sp>
    </p:spTree>
    <p:extLst>
      <p:ext uri="{BB962C8B-B14F-4D97-AF65-F5344CB8AC3E}">
        <p14:creationId xmlns:p14="http://schemas.microsoft.com/office/powerpoint/2010/main" val="286106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8712968" cy="5184576"/>
          </a:xfrm>
          <a:prstGeom prst="rect">
            <a:avLst/>
          </a:prstGeom>
          <a:noFill/>
          <a:ln w="9525">
            <a:noFill/>
            <a:miter lim="800000"/>
            <a:headEnd/>
            <a:tailEnd/>
          </a:ln>
        </p:spPr>
        <p:txBody>
          <a:bodyPr/>
          <a:lstStyle/>
          <a:p>
            <a:pPr marL="249600" algn="just">
              <a:lnSpc>
                <a:spcPct val="90000"/>
              </a:lnSpc>
              <a:spcBef>
                <a:spcPct val="20000"/>
              </a:spcBef>
              <a:defRPr/>
            </a:pPr>
            <a:endParaRPr lang="en-AU" sz="11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1077218"/>
          </a:xfrm>
          <a:prstGeom prst="rect">
            <a:avLst/>
          </a:prstGeom>
          <a:noFill/>
          <a:ln w="9525">
            <a:noFill/>
            <a:miter lim="800000"/>
            <a:headEnd/>
            <a:tailEnd/>
          </a:ln>
          <a:effectLst/>
        </p:spPr>
        <p:txBody>
          <a:bodyPr>
            <a:spAutoFit/>
          </a:bodyPr>
          <a:lstStyle/>
          <a:p>
            <a:pPr lvl="1"/>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Discussion</a:t>
            </a:r>
            <a:endParaRPr lang="en-US" sz="2400" b="1" dirty="0"/>
          </a:p>
          <a:p>
            <a:pPr>
              <a:defRPr/>
            </a:pP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
        <p:nvSpPr>
          <p:cNvPr id="3" name="Rectangle 2"/>
          <p:cNvSpPr/>
          <p:nvPr/>
        </p:nvSpPr>
        <p:spPr>
          <a:xfrm>
            <a:off x="0" y="1312308"/>
            <a:ext cx="9144000" cy="276999"/>
          </a:xfrm>
          <a:prstGeom prst="rect">
            <a:avLst/>
          </a:prstGeom>
        </p:spPr>
        <p:txBody>
          <a:bodyPr wrap="square">
            <a:spAutoFit/>
          </a:bodyPr>
          <a:lstStyle/>
          <a:p>
            <a:pPr algn="just"/>
            <a:r>
              <a:rPr lang="en-US" sz="1200" dirty="0"/>
              <a:t> </a:t>
            </a:r>
          </a:p>
        </p:txBody>
      </p:sp>
      <p:sp>
        <p:nvSpPr>
          <p:cNvPr id="2" name="Rectangle 1"/>
          <p:cNvSpPr/>
          <p:nvPr/>
        </p:nvSpPr>
        <p:spPr>
          <a:xfrm>
            <a:off x="107504" y="1196752"/>
            <a:ext cx="8856984" cy="5416868"/>
          </a:xfrm>
          <a:prstGeom prst="rect">
            <a:avLst/>
          </a:prstGeom>
        </p:spPr>
        <p:txBody>
          <a:bodyPr wrap="square">
            <a:spAutoFit/>
          </a:bodyPr>
          <a:lstStyle/>
          <a:p>
            <a:pPr algn="just"/>
            <a:r>
              <a:rPr lang="en-US" sz="2000" b="1" dirty="0" smtClean="0">
                <a:latin typeface="Candara"/>
                <a:cs typeface="Candara"/>
              </a:rPr>
              <a:t>6. Impact </a:t>
            </a:r>
            <a:r>
              <a:rPr lang="en-US" sz="2000" b="1" dirty="0">
                <a:latin typeface="Candara"/>
                <a:cs typeface="Candara"/>
              </a:rPr>
              <a:t>Prediction, Mitigation Measures and Environment Management Plans (EMP)</a:t>
            </a:r>
          </a:p>
          <a:p>
            <a:pPr algn="just"/>
            <a:r>
              <a:rPr lang="en-US" sz="1600" dirty="0">
                <a:latin typeface="Candara"/>
                <a:cs typeface="Candara"/>
              </a:rPr>
              <a:t> </a:t>
            </a:r>
            <a:endParaRPr lang="en-US" sz="1400" dirty="0" smtClean="0">
              <a:latin typeface="Candara"/>
              <a:cs typeface="Candara"/>
            </a:endParaRPr>
          </a:p>
          <a:p>
            <a:pPr marL="171450" indent="-171450" algn="just">
              <a:buFont typeface="Arial"/>
              <a:buChar char="•"/>
            </a:pPr>
            <a:r>
              <a:rPr lang="en-US" dirty="0" smtClean="0">
                <a:latin typeface="Candara"/>
                <a:cs typeface="Candara"/>
              </a:rPr>
              <a:t>EIA </a:t>
            </a:r>
            <a:r>
              <a:rPr lang="en-US" dirty="0">
                <a:latin typeface="Candara"/>
                <a:cs typeface="Candara"/>
              </a:rPr>
              <a:t>addressed environment management at all stage of project from pre-construction to </a:t>
            </a:r>
            <a:r>
              <a:rPr lang="en-US" dirty="0" smtClean="0">
                <a:latin typeface="Candara"/>
                <a:cs typeface="Candara"/>
              </a:rPr>
              <a:t>operation</a:t>
            </a:r>
            <a:r>
              <a:rPr lang="en-US" dirty="0">
                <a:latin typeface="Candara"/>
                <a:cs typeface="Candara"/>
              </a:rPr>
              <a:t> </a:t>
            </a:r>
            <a:r>
              <a:rPr lang="en-US" dirty="0" smtClean="0">
                <a:latin typeface="Candara"/>
                <a:cs typeface="Candara"/>
              </a:rPr>
              <a:t>- 35.29</a:t>
            </a:r>
            <a:r>
              <a:rPr lang="en-US" dirty="0">
                <a:latin typeface="Candara"/>
                <a:cs typeface="Candara"/>
              </a:rPr>
              <a:t>% </a:t>
            </a:r>
            <a:r>
              <a:rPr lang="en-US" dirty="0" smtClean="0">
                <a:latin typeface="Candara"/>
                <a:cs typeface="Candara"/>
              </a:rPr>
              <a:t>strongly </a:t>
            </a:r>
            <a:r>
              <a:rPr lang="en-US" dirty="0">
                <a:latin typeface="Candara"/>
                <a:cs typeface="Candara"/>
              </a:rPr>
              <a:t>agreed while 55.88% agreed. </a:t>
            </a:r>
            <a:endParaRPr lang="en-US" dirty="0" smtClean="0">
              <a:latin typeface="Candara"/>
              <a:cs typeface="Candara"/>
            </a:endParaRPr>
          </a:p>
          <a:p>
            <a:pPr marL="628650" lvl="1" indent="-171450" algn="just">
              <a:buFont typeface="Arial"/>
              <a:buChar char="•"/>
            </a:pPr>
            <a:r>
              <a:rPr lang="en-US" dirty="0" smtClean="0">
                <a:latin typeface="Candara"/>
                <a:cs typeface="Candara"/>
              </a:rPr>
              <a:t>Rating of EMP: 8.82% </a:t>
            </a:r>
            <a:r>
              <a:rPr lang="en-US" dirty="0">
                <a:latin typeface="Candara"/>
                <a:cs typeface="Candara"/>
              </a:rPr>
              <a:t>excellent</a:t>
            </a:r>
            <a:r>
              <a:rPr lang="en-US" dirty="0" smtClean="0">
                <a:latin typeface="Candara"/>
                <a:cs typeface="Candara"/>
              </a:rPr>
              <a:t>, </a:t>
            </a:r>
            <a:r>
              <a:rPr lang="en-US" dirty="0">
                <a:latin typeface="Candara"/>
                <a:cs typeface="Candara"/>
              </a:rPr>
              <a:t>44.12</a:t>
            </a:r>
            <a:r>
              <a:rPr lang="en-US" dirty="0" smtClean="0">
                <a:latin typeface="Candara"/>
                <a:cs typeface="Candara"/>
              </a:rPr>
              <a:t>% good  </a:t>
            </a:r>
            <a:r>
              <a:rPr lang="en-US" dirty="0">
                <a:latin typeface="Candara"/>
                <a:cs typeface="Candara"/>
              </a:rPr>
              <a:t>and 23.53</a:t>
            </a:r>
            <a:r>
              <a:rPr lang="en-US" dirty="0" smtClean="0">
                <a:latin typeface="Candara"/>
                <a:cs typeface="Candara"/>
              </a:rPr>
              <a:t>% satisfactory.</a:t>
            </a:r>
          </a:p>
          <a:p>
            <a:pPr marL="628650" lvl="1" indent="-171450" algn="just">
              <a:buFont typeface="Arial"/>
              <a:buChar char="•"/>
            </a:pPr>
            <a:r>
              <a:rPr lang="en-US" dirty="0" smtClean="0">
                <a:latin typeface="Candara"/>
                <a:cs typeface="Candara"/>
              </a:rPr>
              <a:t>while </a:t>
            </a:r>
            <a:r>
              <a:rPr lang="en-US" dirty="0">
                <a:latin typeface="Candara"/>
                <a:cs typeface="Candara"/>
              </a:rPr>
              <a:t>the performance of MM and EMP is fairly doing well, improvement to meet some practical challenges is still required.</a:t>
            </a:r>
          </a:p>
          <a:p>
            <a:pPr algn="just"/>
            <a:r>
              <a:rPr lang="en-US" dirty="0">
                <a:latin typeface="Candara"/>
                <a:cs typeface="Candara"/>
              </a:rPr>
              <a:t> </a:t>
            </a:r>
          </a:p>
          <a:p>
            <a:pPr marL="171450" indent="-171450" algn="just">
              <a:buFont typeface="Arial"/>
              <a:buChar char="•"/>
            </a:pPr>
            <a:r>
              <a:rPr lang="en-US" dirty="0" smtClean="0">
                <a:latin typeface="Candara"/>
                <a:cs typeface="Candara"/>
              </a:rPr>
              <a:t>US</a:t>
            </a:r>
            <a:r>
              <a:rPr lang="en-US" dirty="0">
                <a:latin typeface="Candara"/>
                <a:cs typeface="Candara"/>
              </a:rPr>
              <a:t>, UK, The Netherlands, Canada, New Zealand, Commonwealth of Australia and South Africa takes impact prediction and hence mitigation measures as the central determinant of EIA process. </a:t>
            </a:r>
            <a:endParaRPr lang="en-US" dirty="0" smtClean="0">
              <a:latin typeface="Candara"/>
              <a:cs typeface="Candara"/>
            </a:endParaRPr>
          </a:p>
          <a:p>
            <a:pPr marL="628650" lvl="1" indent="-171450" algn="just">
              <a:buFont typeface="Arial"/>
              <a:buChar char="•"/>
            </a:pPr>
            <a:r>
              <a:rPr lang="en-US" dirty="0" smtClean="0">
                <a:latin typeface="Candara"/>
                <a:cs typeface="Candara"/>
              </a:rPr>
              <a:t>Mitigation has </a:t>
            </a:r>
            <a:r>
              <a:rPr lang="en-US" dirty="0">
                <a:latin typeface="Candara"/>
                <a:cs typeface="Candara"/>
              </a:rPr>
              <a:t>been the great strength of South Africa </a:t>
            </a:r>
            <a:r>
              <a:rPr lang="en-US" dirty="0" smtClean="0">
                <a:latin typeface="Candara"/>
                <a:cs typeface="Candara"/>
              </a:rPr>
              <a:t>as </a:t>
            </a:r>
            <a:r>
              <a:rPr lang="en-US" dirty="0">
                <a:latin typeface="Candara"/>
                <a:cs typeface="Candara"/>
              </a:rPr>
              <a:t>per its integrated environmental management (IEM) guideline.  </a:t>
            </a:r>
            <a:endParaRPr lang="en-US" dirty="0" smtClean="0">
              <a:latin typeface="Candara"/>
              <a:cs typeface="Candara"/>
            </a:endParaRPr>
          </a:p>
          <a:p>
            <a:pPr marL="628650" lvl="1" indent="-171450" algn="just">
              <a:buFont typeface="Arial"/>
              <a:buChar char="•"/>
            </a:pPr>
            <a:r>
              <a:rPr lang="en-US" dirty="0" smtClean="0">
                <a:latin typeface="Candara"/>
                <a:cs typeface="Candara"/>
              </a:rPr>
              <a:t>However </a:t>
            </a:r>
            <a:r>
              <a:rPr lang="en-US" dirty="0">
                <a:latin typeface="Candara"/>
                <a:cs typeface="Candara"/>
              </a:rPr>
              <a:t>generally, there is considerable scope for improvement of the mitigation measures (associated with monitoring) in all above countries with respect to improvement in practice (Woods 2003, p.274). </a:t>
            </a:r>
          </a:p>
          <a:p>
            <a:pPr marL="628650" lvl="1" indent="-171450" algn="just">
              <a:buFont typeface="Arial"/>
              <a:buChar char="•"/>
            </a:pPr>
            <a:endParaRPr lang="en-US" sz="1400" dirty="0" smtClean="0">
              <a:latin typeface="Candara"/>
              <a:cs typeface="Candara"/>
            </a:endParaRPr>
          </a:p>
          <a:p>
            <a:pPr marL="628650" lvl="1" indent="-171450" algn="just">
              <a:buFont typeface="Arial"/>
              <a:buChar char="•"/>
            </a:pPr>
            <a:endParaRPr lang="en-US" sz="1200" dirty="0">
              <a:latin typeface="Candara"/>
              <a:cs typeface="Candara"/>
            </a:endParaRPr>
          </a:p>
          <a:p>
            <a:pPr algn="just"/>
            <a:r>
              <a:rPr lang="en-US" sz="1200" dirty="0">
                <a:latin typeface="Candara"/>
                <a:cs typeface="Candara"/>
              </a:rPr>
              <a:t> </a:t>
            </a:r>
          </a:p>
        </p:txBody>
      </p:sp>
    </p:spTree>
    <p:extLst>
      <p:ext uri="{BB962C8B-B14F-4D97-AF65-F5344CB8AC3E}">
        <p14:creationId xmlns:p14="http://schemas.microsoft.com/office/powerpoint/2010/main" val="42442757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8712968" cy="5184576"/>
          </a:xfrm>
          <a:prstGeom prst="rect">
            <a:avLst/>
          </a:prstGeom>
          <a:noFill/>
          <a:ln w="9525">
            <a:noFill/>
            <a:miter lim="800000"/>
            <a:headEnd/>
            <a:tailEnd/>
          </a:ln>
        </p:spPr>
        <p:txBody>
          <a:bodyPr/>
          <a:lstStyle/>
          <a:p>
            <a:pPr marL="249600" algn="just">
              <a:lnSpc>
                <a:spcPct val="90000"/>
              </a:lnSpc>
              <a:spcBef>
                <a:spcPct val="20000"/>
              </a:spcBef>
              <a:defRPr/>
            </a:pPr>
            <a:endParaRPr lang="en-AU" sz="11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1077218"/>
          </a:xfrm>
          <a:prstGeom prst="rect">
            <a:avLst/>
          </a:prstGeom>
          <a:noFill/>
          <a:ln w="9525">
            <a:noFill/>
            <a:miter lim="800000"/>
            <a:headEnd/>
            <a:tailEnd/>
          </a:ln>
          <a:effectLst/>
        </p:spPr>
        <p:txBody>
          <a:bodyPr>
            <a:spAutoFit/>
          </a:bodyPr>
          <a:lstStyle/>
          <a:p>
            <a:pPr lvl="1"/>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Discussion</a:t>
            </a:r>
            <a:endParaRPr lang="en-US" sz="2400" b="1" dirty="0"/>
          </a:p>
          <a:p>
            <a:pPr>
              <a:defRPr/>
            </a:pP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
        <p:nvSpPr>
          <p:cNvPr id="3" name="Rectangle 2"/>
          <p:cNvSpPr/>
          <p:nvPr/>
        </p:nvSpPr>
        <p:spPr>
          <a:xfrm>
            <a:off x="0" y="1312308"/>
            <a:ext cx="9144000" cy="276999"/>
          </a:xfrm>
          <a:prstGeom prst="rect">
            <a:avLst/>
          </a:prstGeom>
        </p:spPr>
        <p:txBody>
          <a:bodyPr wrap="square">
            <a:spAutoFit/>
          </a:bodyPr>
          <a:lstStyle/>
          <a:p>
            <a:pPr algn="just"/>
            <a:r>
              <a:rPr lang="en-US" sz="1200" dirty="0"/>
              <a:t> </a:t>
            </a:r>
          </a:p>
        </p:txBody>
      </p:sp>
      <p:sp>
        <p:nvSpPr>
          <p:cNvPr id="2" name="Rectangle 1"/>
          <p:cNvSpPr/>
          <p:nvPr/>
        </p:nvSpPr>
        <p:spPr>
          <a:xfrm>
            <a:off x="0" y="1268760"/>
            <a:ext cx="9144000" cy="5724644"/>
          </a:xfrm>
          <a:prstGeom prst="rect">
            <a:avLst/>
          </a:prstGeom>
        </p:spPr>
        <p:txBody>
          <a:bodyPr wrap="square">
            <a:spAutoFit/>
          </a:bodyPr>
          <a:lstStyle/>
          <a:p>
            <a:pPr algn="just"/>
            <a:r>
              <a:rPr lang="en-US" sz="2000" b="1" dirty="0" smtClean="0">
                <a:latin typeface="Candara"/>
                <a:cs typeface="Candara"/>
              </a:rPr>
              <a:t>8. Audit </a:t>
            </a:r>
            <a:r>
              <a:rPr lang="en-US" sz="2000" b="1" dirty="0">
                <a:latin typeface="Candara"/>
                <a:cs typeface="Candara"/>
              </a:rPr>
              <a:t>of Predicted Impacts</a:t>
            </a:r>
          </a:p>
          <a:p>
            <a:pPr algn="just"/>
            <a:r>
              <a:rPr lang="en-US" sz="1200" dirty="0">
                <a:latin typeface="Candara"/>
                <a:cs typeface="Candara"/>
              </a:rPr>
              <a:t> </a:t>
            </a:r>
          </a:p>
          <a:p>
            <a:pPr marL="171450" indent="-171450" algn="just">
              <a:buFont typeface="Arial"/>
              <a:buChar char="•"/>
            </a:pPr>
            <a:r>
              <a:rPr lang="en-US" sz="1600" dirty="0" smtClean="0">
                <a:latin typeface="Candara"/>
                <a:cs typeface="Candara"/>
              </a:rPr>
              <a:t>To </a:t>
            </a:r>
            <a:r>
              <a:rPr lang="en-US" sz="1600" dirty="0">
                <a:latin typeface="Candara"/>
                <a:cs typeface="Candara"/>
              </a:rPr>
              <a:t>compare the results of implementation and impact monitoring and the forecasts and commitments made earlier in EIA </a:t>
            </a:r>
            <a:r>
              <a:rPr lang="en-US" sz="1600" dirty="0" smtClean="0">
                <a:latin typeface="Candara"/>
                <a:cs typeface="Candara"/>
              </a:rPr>
              <a:t>process.</a:t>
            </a:r>
          </a:p>
          <a:p>
            <a:pPr marL="171450" indent="-171450" algn="just">
              <a:buFont typeface="Arial"/>
              <a:buChar char="•"/>
            </a:pPr>
            <a:endParaRPr lang="en-US" sz="1600" dirty="0">
              <a:latin typeface="Candara"/>
              <a:cs typeface="Candara"/>
            </a:endParaRPr>
          </a:p>
          <a:p>
            <a:pPr marL="171450" indent="-171450" algn="just">
              <a:buFont typeface="Arial"/>
              <a:buChar char="•"/>
            </a:pPr>
            <a:r>
              <a:rPr lang="en-US" sz="1600" dirty="0" smtClean="0">
                <a:latin typeface="Candara"/>
                <a:cs typeface="Candara"/>
              </a:rPr>
              <a:t>Survey results:</a:t>
            </a:r>
          </a:p>
          <a:p>
            <a:pPr marL="628650" lvl="1" indent="-171450" algn="just">
              <a:buFont typeface="Arial"/>
              <a:buChar char="•"/>
            </a:pPr>
            <a:r>
              <a:rPr lang="en-US" sz="1600" dirty="0" smtClean="0">
                <a:latin typeface="Candara"/>
                <a:cs typeface="Candara"/>
              </a:rPr>
              <a:t>reveal </a:t>
            </a:r>
            <a:r>
              <a:rPr lang="en-US" sz="1600" dirty="0">
                <a:latin typeface="Candara"/>
                <a:cs typeface="Candara"/>
              </a:rPr>
              <a:t>a weak post-monitoring and auditing practice in Bhutan. </a:t>
            </a:r>
            <a:endParaRPr lang="en-US" sz="1600" dirty="0" smtClean="0">
              <a:latin typeface="Candara"/>
              <a:cs typeface="Candara"/>
            </a:endParaRPr>
          </a:p>
          <a:p>
            <a:pPr marL="628650" lvl="1" indent="-171450" algn="just">
              <a:buFont typeface="Arial"/>
              <a:buChar char="•"/>
            </a:pPr>
            <a:r>
              <a:rPr lang="en-US" sz="1600" dirty="0" smtClean="0">
                <a:latin typeface="Candara"/>
                <a:cs typeface="Candara"/>
              </a:rPr>
              <a:t>Almost </a:t>
            </a:r>
            <a:r>
              <a:rPr lang="en-US" sz="1600" dirty="0">
                <a:latin typeface="Candara"/>
                <a:cs typeface="Candara"/>
              </a:rPr>
              <a:t>50% </a:t>
            </a:r>
            <a:r>
              <a:rPr lang="en-US" sz="1600" dirty="0" smtClean="0">
                <a:latin typeface="Candara"/>
                <a:cs typeface="Candara"/>
              </a:rPr>
              <a:t>disagreed </a:t>
            </a:r>
            <a:r>
              <a:rPr lang="en-US" sz="1600" dirty="0">
                <a:latin typeface="Candara"/>
                <a:cs typeface="Candara"/>
              </a:rPr>
              <a:t>that auditing of predicted impacts were conducted of which, almost 20.6% of respondents were regulators. </a:t>
            </a:r>
            <a:endParaRPr lang="en-US" sz="1600" dirty="0" smtClean="0">
              <a:latin typeface="Candara"/>
              <a:cs typeface="Candara"/>
            </a:endParaRPr>
          </a:p>
          <a:p>
            <a:pPr marL="628650" lvl="1" indent="-171450" algn="just">
              <a:buFont typeface="Arial"/>
              <a:buChar char="•"/>
            </a:pPr>
            <a:endParaRPr lang="en-US" sz="1600" dirty="0">
              <a:latin typeface="Candara"/>
              <a:cs typeface="Candara"/>
            </a:endParaRPr>
          </a:p>
          <a:p>
            <a:pPr marL="628650" lvl="1" indent="-171450" algn="just">
              <a:buFont typeface="Arial"/>
              <a:buChar char="•"/>
            </a:pPr>
            <a:r>
              <a:rPr lang="en-US" sz="1600" dirty="0">
                <a:latin typeface="Candara"/>
                <a:cs typeface="Candara"/>
              </a:rPr>
              <a:t>46.67% of respondents provided their suggestions on improvement. </a:t>
            </a:r>
          </a:p>
          <a:p>
            <a:pPr algn="ctr"/>
            <a:r>
              <a:rPr lang="en-US" sz="1400" i="1" dirty="0">
                <a:solidFill>
                  <a:schemeClr val="accent2"/>
                </a:solidFill>
                <a:latin typeface="Candara"/>
                <a:cs typeface="Candara"/>
              </a:rPr>
              <a:t>‘It is in my opinion the </a:t>
            </a:r>
            <a:r>
              <a:rPr lang="en-US" sz="1400" b="1" i="1" dirty="0">
                <a:solidFill>
                  <a:schemeClr val="accent2"/>
                </a:solidFill>
                <a:latin typeface="Candara"/>
                <a:cs typeface="Candara"/>
              </a:rPr>
              <a:t>weakest element of the whole EIA process in Bhutan</a:t>
            </a:r>
            <a:r>
              <a:rPr lang="en-US" sz="1400" i="1" dirty="0">
                <a:solidFill>
                  <a:schemeClr val="accent2"/>
                </a:solidFill>
                <a:latin typeface="Candara"/>
                <a:cs typeface="Candara"/>
              </a:rPr>
              <a:t>. The follow up in Bhutan is only concerned with what has been already documented in EIA document. Auditing can be used as a tool to assess how effective was the EIA process and to what extent are the actual impacts comparable with the ones predicted</a:t>
            </a:r>
            <a:r>
              <a:rPr lang="en-US" sz="1400" dirty="0">
                <a:solidFill>
                  <a:schemeClr val="accent2"/>
                </a:solidFill>
                <a:latin typeface="Candara"/>
                <a:cs typeface="Candara"/>
              </a:rPr>
              <a:t>’ (Respondent#16).</a:t>
            </a:r>
          </a:p>
          <a:p>
            <a:pPr algn="ctr"/>
            <a:r>
              <a:rPr lang="en-US" sz="1400" dirty="0">
                <a:latin typeface="Candara"/>
                <a:cs typeface="Candara"/>
              </a:rPr>
              <a:t> </a:t>
            </a:r>
          </a:p>
          <a:p>
            <a:pPr algn="ctr"/>
            <a:r>
              <a:rPr lang="mr-IN" sz="1400" dirty="0" smtClean="0">
                <a:latin typeface="Candara"/>
                <a:cs typeface="Candara"/>
              </a:rPr>
              <a:t>…</a:t>
            </a:r>
            <a:r>
              <a:rPr lang="en-US" sz="1400" dirty="0" smtClean="0">
                <a:latin typeface="Candara"/>
                <a:cs typeface="Candara"/>
              </a:rPr>
              <a:t> </a:t>
            </a:r>
            <a:r>
              <a:rPr lang="en-US" sz="1400" i="1" dirty="0">
                <a:latin typeface="Candara"/>
                <a:cs typeface="Candara"/>
              </a:rPr>
              <a:t>‘non-existent as of now’ </a:t>
            </a:r>
            <a:r>
              <a:rPr lang="en-US" sz="1400" dirty="0">
                <a:latin typeface="Candara"/>
                <a:cs typeface="Candara"/>
              </a:rPr>
              <a:t>(Respondent#25</a:t>
            </a:r>
            <a:r>
              <a:rPr lang="en-US" sz="1400" dirty="0" smtClean="0">
                <a:latin typeface="Candara"/>
                <a:cs typeface="Candara"/>
              </a:rPr>
              <a:t>)</a:t>
            </a:r>
          </a:p>
          <a:p>
            <a:pPr lvl="1"/>
            <a:r>
              <a:rPr lang="en-US" sz="1600" b="1" dirty="0" smtClean="0">
                <a:latin typeface="Candara"/>
                <a:cs typeface="Candara"/>
              </a:rPr>
              <a:t>Elsewhere: </a:t>
            </a:r>
          </a:p>
          <a:p>
            <a:pPr lvl="1"/>
            <a:endParaRPr lang="en-US" sz="1600" b="1" dirty="0">
              <a:latin typeface="Candara"/>
              <a:cs typeface="Candara"/>
            </a:endParaRPr>
          </a:p>
          <a:p>
            <a:pPr marL="742950" lvl="1" indent="-285750">
              <a:buFont typeface="Arial" panose="020B0604020202020204" pitchFamily="34" charset="0"/>
              <a:buChar char="•"/>
            </a:pPr>
            <a:r>
              <a:rPr lang="en-US" sz="1600" dirty="0" smtClean="0">
                <a:latin typeface="Candara"/>
                <a:cs typeface="Candara"/>
              </a:rPr>
              <a:t>There </a:t>
            </a:r>
            <a:r>
              <a:rPr lang="en-US" sz="1600" dirty="0">
                <a:latin typeface="Candara"/>
                <a:cs typeface="Candara"/>
              </a:rPr>
              <a:t>appears to no standardized audit </a:t>
            </a:r>
            <a:r>
              <a:rPr lang="en-US" sz="1600" dirty="0" smtClean="0">
                <a:latin typeface="Candara"/>
                <a:cs typeface="Candara"/>
              </a:rPr>
              <a:t>methodologies (</a:t>
            </a:r>
            <a:r>
              <a:rPr lang="en-US" sz="1600" dirty="0">
                <a:latin typeface="Candara"/>
                <a:cs typeface="Candara"/>
              </a:rPr>
              <a:t>Woods (2003, p. 243) </a:t>
            </a:r>
            <a:r>
              <a:rPr lang="en-US" sz="1600" dirty="0" smtClean="0">
                <a:latin typeface="Candara"/>
                <a:cs typeface="Candara"/>
              </a:rPr>
              <a:t>)</a:t>
            </a:r>
          </a:p>
          <a:p>
            <a:pPr marL="628650" lvl="1" indent="-171450">
              <a:buFont typeface="Arial"/>
              <a:buChar char="•"/>
            </a:pPr>
            <a:r>
              <a:rPr lang="en-US" sz="1600" dirty="0" smtClean="0">
                <a:latin typeface="Candara"/>
                <a:cs typeface="Candara"/>
              </a:rPr>
              <a:t>In </a:t>
            </a:r>
            <a:r>
              <a:rPr lang="en-US" sz="1600" dirty="0">
                <a:latin typeface="Candara"/>
                <a:cs typeface="Candara"/>
              </a:rPr>
              <a:t>UK, auditing is not a requirement although voluntary proponent auditing is emerge </a:t>
            </a:r>
            <a:r>
              <a:rPr lang="en-US" sz="1600" dirty="0" smtClean="0">
                <a:latin typeface="Candara"/>
                <a:cs typeface="Candara"/>
              </a:rPr>
              <a:t>and </a:t>
            </a:r>
          </a:p>
          <a:p>
            <a:pPr marL="628650" lvl="1" indent="-171450">
              <a:buFont typeface="Arial"/>
              <a:buChar char="•"/>
            </a:pPr>
            <a:r>
              <a:rPr lang="en-US" sz="1600" dirty="0" smtClean="0">
                <a:latin typeface="Candara"/>
                <a:cs typeface="Candara"/>
              </a:rPr>
              <a:t>‘</a:t>
            </a:r>
            <a:r>
              <a:rPr lang="en-US" sz="1600" dirty="0">
                <a:latin typeface="Candara"/>
                <a:cs typeface="Candara"/>
              </a:rPr>
              <a:t>environmental monitoring’ is</a:t>
            </a:r>
            <a:r>
              <a:rPr lang="en-US" sz="1600" b="1" dirty="0">
                <a:latin typeface="Candara"/>
                <a:cs typeface="Candara"/>
              </a:rPr>
              <a:t> discretionary </a:t>
            </a:r>
            <a:r>
              <a:rPr lang="en-US" sz="1600" dirty="0">
                <a:latin typeface="Candara"/>
                <a:cs typeface="Candara"/>
              </a:rPr>
              <a:t>under Environment Minister in Commonwealth of Australia (Woods 2003, p.252</a:t>
            </a:r>
            <a:r>
              <a:rPr lang="en-US" sz="1600" dirty="0" smtClean="0">
                <a:latin typeface="Candara"/>
                <a:cs typeface="Candara"/>
              </a:rPr>
              <a:t>).</a:t>
            </a:r>
            <a:endParaRPr lang="en-US" sz="1200" dirty="0">
              <a:latin typeface="Candara"/>
              <a:cs typeface="Candara"/>
            </a:endParaRPr>
          </a:p>
          <a:p>
            <a:pPr algn="ctr"/>
            <a:endParaRPr lang="en-US" sz="1200" dirty="0">
              <a:latin typeface="Candara"/>
              <a:cs typeface="Candara"/>
            </a:endParaRPr>
          </a:p>
          <a:p>
            <a:pPr algn="ctr"/>
            <a:r>
              <a:rPr lang="en-US" sz="1200" dirty="0">
                <a:latin typeface="Candara"/>
                <a:cs typeface="Candara"/>
              </a:rPr>
              <a:t> </a:t>
            </a:r>
          </a:p>
        </p:txBody>
      </p:sp>
    </p:spTree>
    <p:extLst>
      <p:ext uri="{BB962C8B-B14F-4D97-AF65-F5344CB8AC3E}">
        <p14:creationId xmlns:p14="http://schemas.microsoft.com/office/powerpoint/2010/main" val="37112289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8712968" cy="5184576"/>
          </a:xfrm>
          <a:prstGeom prst="rect">
            <a:avLst/>
          </a:prstGeom>
          <a:noFill/>
          <a:ln w="9525">
            <a:noFill/>
            <a:miter lim="800000"/>
            <a:headEnd/>
            <a:tailEnd/>
          </a:ln>
        </p:spPr>
        <p:txBody>
          <a:bodyPr/>
          <a:lstStyle/>
          <a:p>
            <a:pPr marL="249600" algn="just">
              <a:lnSpc>
                <a:spcPct val="90000"/>
              </a:lnSpc>
              <a:spcBef>
                <a:spcPct val="20000"/>
              </a:spcBef>
              <a:defRPr/>
            </a:pPr>
            <a:endParaRPr lang="en-AU" sz="11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1077218"/>
          </a:xfrm>
          <a:prstGeom prst="rect">
            <a:avLst/>
          </a:prstGeom>
          <a:noFill/>
          <a:ln w="9525">
            <a:noFill/>
            <a:miter lim="800000"/>
            <a:headEnd/>
            <a:tailEnd/>
          </a:ln>
          <a:effectLst/>
        </p:spPr>
        <p:txBody>
          <a:bodyPr>
            <a:spAutoFit/>
          </a:bodyPr>
          <a:lstStyle/>
          <a:p>
            <a:pPr lvl="1"/>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Discussion</a:t>
            </a:r>
            <a:endParaRPr lang="en-US" sz="2400" b="1" dirty="0"/>
          </a:p>
          <a:p>
            <a:pPr>
              <a:defRPr/>
            </a:pP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
        <p:nvSpPr>
          <p:cNvPr id="3" name="Rectangle 2"/>
          <p:cNvSpPr/>
          <p:nvPr/>
        </p:nvSpPr>
        <p:spPr>
          <a:xfrm>
            <a:off x="0" y="1312308"/>
            <a:ext cx="9144000" cy="276999"/>
          </a:xfrm>
          <a:prstGeom prst="rect">
            <a:avLst/>
          </a:prstGeom>
        </p:spPr>
        <p:txBody>
          <a:bodyPr wrap="square">
            <a:spAutoFit/>
          </a:bodyPr>
          <a:lstStyle/>
          <a:p>
            <a:pPr algn="just"/>
            <a:r>
              <a:rPr lang="en-US" sz="1200" dirty="0"/>
              <a:t> </a:t>
            </a:r>
          </a:p>
        </p:txBody>
      </p:sp>
      <p:sp>
        <p:nvSpPr>
          <p:cNvPr id="2" name="Rectangle 1"/>
          <p:cNvSpPr/>
          <p:nvPr/>
        </p:nvSpPr>
        <p:spPr>
          <a:xfrm>
            <a:off x="179512" y="1244943"/>
            <a:ext cx="8784976" cy="5324536"/>
          </a:xfrm>
          <a:prstGeom prst="rect">
            <a:avLst/>
          </a:prstGeom>
        </p:spPr>
        <p:txBody>
          <a:bodyPr wrap="square">
            <a:spAutoFit/>
          </a:bodyPr>
          <a:lstStyle/>
          <a:p>
            <a:pPr algn="just"/>
            <a:r>
              <a:rPr lang="en-US" sz="2000" b="1" dirty="0" smtClean="0">
                <a:latin typeface="Candara"/>
                <a:cs typeface="Candara"/>
              </a:rPr>
              <a:t>9. Public </a:t>
            </a:r>
            <a:r>
              <a:rPr lang="en-US" sz="2000" b="1" dirty="0">
                <a:latin typeface="Candara"/>
                <a:cs typeface="Candara"/>
              </a:rPr>
              <a:t>Consultation and Disclosure (EIA document accessibility, integration of EIA from beginning)</a:t>
            </a:r>
          </a:p>
          <a:p>
            <a:pPr algn="just"/>
            <a:r>
              <a:rPr lang="en-US" sz="1200" dirty="0">
                <a:latin typeface="Candara"/>
                <a:cs typeface="Candara"/>
              </a:rPr>
              <a:t> </a:t>
            </a:r>
          </a:p>
          <a:p>
            <a:pPr algn="just"/>
            <a:r>
              <a:rPr lang="en-US" sz="1600" dirty="0">
                <a:latin typeface="Candara"/>
                <a:cs typeface="Candara"/>
              </a:rPr>
              <a:t> </a:t>
            </a:r>
          </a:p>
          <a:p>
            <a:pPr marL="171450" indent="-171450" algn="just">
              <a:buFont typeface="Arial"/>
              <a:buChar char="•"/>
            </a:pPr>
            <a:r>
              <a:rPr lang="en-US" sz="1600" dirty="0">
                <a:latin typeface="Candara"/>
                <a:cs typeface="Candara"/>
              </a:rPr>
              <a:t>50% </a:t>
            </a:r>
            <a:r>
              <a:rPr lang="en-US" sz="1600" dirty="0" smtClean="0">
                <a:latin typeface="Candara"/>
                <a:cs typeface="Candara"/>
              </a:rPr>
              <a:t>response on </a:t>
            </a:r>
            <a:r>
              <a:rPr lang="en-US" sz="1600" dirty="0">
                <a:latin typeface="Candara"/>
                <a:cs typeface="Candara"/>
              </a:rPr>
              <a:t>the </a:t>
            </a:r>
            <a:r>
              <a:rPr lang="en-US" sz="1600" dirty="0" smtClean="0">
                <a:latin typeface="Candara"/>
                <a:cs typeface="Candara"/>
              </a:rPr>
              <a:t>improvement:</a:t>
            </a:r>
          </a:p>
          <a:p>
            <a:pPr marL="628650" lvl="1" indent="-171450" algn="just">
              <a:buFont typeface="Arial"/>
              <a:buChar char="•"/>
            </a:pPr>
            <a:r>
              <a:rPr lang="en-US" sz="1600" dirty="0" smtClean="0">
                <a:latin typeface="Candara"/>
                <a:cs typeface="Candara"/>
              </a:rPr>
              <a:t>need </a:t>
            </a:r>
            <a:r>
              <a:rPr lang="en-US" sz="1600" dirty="0">
                <a:latin typeface="Candara"/>
                <a:cs typeface="Candara"/>
              </a:rPr>
              <a:t>for working out clear procedure for public consultation and mechanism for public disclosure (Respondent#2 and #26). </a:t>
            </a:r>
            <a:endParaRPr lang="en-US" sz="1600" dirty="0" smtClean="0">
              <a:latin typeface="Candara"/>
              <a:cs typeface="Candara"/>
            </a:endParaRPr>
          </a:p>
          <a:p>
            <a:pPr marL="628650" lvl="1" indent="-171450" algn="just">
              <a:buFont typeface="Arial"/>
              <a:buChar char="•"/>
            </a:pPr>
            <a:r>
              <a:rPr lang="en-US" sz="1600" dirty="0" smtClean="0">
                <a:latin typeface="Candara"/>
                <a:cs typeface="Candara"/>
              </a:rPr>
              <a:t>, </a:t>
            </a:r>
            <a:r>
              <a:rPr lang="en-US" sz="1600" i="1" dirty="0">
                <a:latin typeface="Candara"/>
                <a:cs typeface="Candara"/>
              </a:rPr>
              <a:t>‘…public awareness to draw realistic EMP is mandatory and availability of the documents on Public domain should be a requirement in EIA approval</a:t>
            </a:r>
            <a:r>
              <a:rPr lang="en-US" sz="1600" dirty="0">
                <a:latin typeface="Candara"/>
                <a:cs typeface="Candara"/>
              </a:rPr>
              <a:t> (Respondent#4). </a:t>
            </a:r>
            <a:endParaRPr lang="en-US" sz="1600" dirty="0" smtClean="0">
              <a:latin typeface="Candara"/>
              <a:cs typeface="Candara"/>
            </a:endParaRPr>
          </a:p>
          <a:p>
            <a:pPr marL="628650" lvl="1" indent="-171450" algn="just">
              <a:buFont typeface="Arial"/>
              <a:buChar char="•"/>
            </a:pPr>
            <a:r>
              <a:rPr lang="en-US" sz="1600" dirty="0" smtClean="0">
                <a:latin typeface="Candara"/>
                <a:cs typeface="Candara"/>
              </a:rPr>
              <a:t>Another </a:t>
            </a:r>
            <a:r>
              <a:rPr lang="en-US" sz="1600" dirty="0">
                <a:latin typeface="Candara"/>
                <a:cs typeface="Candara"/>
              </a:rPr>
              <a:t>respondent felt that there was need for regulator to web host EIA reports as practiced by other international financial institutes such as Asian Development Bank (ADB) (Respondent#11 and #7) to solicit comments and opinions from stakeholders (Respondent#25). </a:t>
            </a:r>
            <a:endParaRPr lang="en-US" sz="1600" dirty="0" smtClean="0">
              <a:latin typeface="Candara"/>
              <a:cs typeface="Candara"/>
            </a:endParaRPr>
          </a:p>
          <a:p>
            <a:pPr algn="just"/>
            <a:endParaRPr lang="en-US" sz="1600" dirty="0" smtClean="0">
              <a:latin typeface="Candara"/>
              <a:cs typeface="Candara"/>
            </a:endParaRPr>
          </a:p>
          <a:p>
            <a:pPr marL="171450" indent="-171450" algn="just">
              <a:buFont typeface="Arial"/>
              <a:buChar char="•"/>
            </a:pPr>
            <a:r>
              <a:rPr lang="en-US" sz="1600" b="1" dirty="0" smtClean="0">
                <a:latin typeface="Candara"/>
                <a:cs typeface="Candara"/>
              </a:rPr>
              <a:t>Bhutan </a:t>
            </a:r>
            <a:r>
              <a:rPr lang="en-US" sz="1600" b="1" dirty="0">
                <a:latin typeface="Candara"/>
                <a:cs typeface="Candara"/>
              </a:rPr>
              <a:t>has seriously taken consultation and participation into its policy mainstream and EIA process comparable to any best practices although need for improvements are still foreseen. </a:t>
            </a:r>
            <a:endParaRPr lang="en-US" sz="1600" b="1" dirty="0" smtClean="0">
              <a:latin typeface="Candara"/>
              <a:cs typeface="Candara"/>
            </a:endParaRPr>
          </a:p>
          <a:p>
            <a:pPr marL="171450" indent="-171450" algn="just">
              <a:buFont typeface="Arial"/>
              <a:buChar char="•"/>
            </a:pPr>
            <a:r>
              <a:rPr lang="en-US" sz="1600" dirty="0" smtClean="0">
                <a:latin typeface="Candara"/>
                <a:cs typeface="Candara"/>
              </a:rPr>
              <a:t>Countries </a:t>
            </a:r>
            <a:r>
              <a:rPr lang="en-US" sz="1600" dirty="0">
                <a:latin typeface="Candara"/>
                <a:cs typeface="Candara"/>
              </a:rPr>
              <a:t>like the US, The Netherlands, Canada and Commonwealth of Australia insists on taking consultation and participation prior to and following the EIA report publication (Woods 2003, p. 298), which is a good practice in principle. </a:t>
            </a:r>
            <a:endParaRPr lang="en-US" sz="1600" dirty="0" smtClean="0">
              <a:latin typeface="Candara"/>
              <a:cs typeface="Candara"/>
            </a:endParaRPr>
          </a:p>
          <a:p>
            <a:pPr marL="171450" indent="-171450" algn="just">
              <a:buFont typeface="Arial"/>
              <a:buChar char="•"/>
            </a:pPr>
            <a:r>
              <a:rPr lang="en-US" sz="1600" dirty="0" smtClean="0">
                <a:latin typeface="Candara"/>
                <a:cs typeface="Candara"/>
              </a:rPr>
              <a:t>However</a:t>
            </a:r>
            <a:r>
              <a:rPr lang="en-US" sz="1600" dirty="0">
                <a:latin typeface="Candara"/>
                <a:cs typeface="Candara"/>
              </a:rPr>
              <a:t>, in countries like UK, while consultation often take place prior to environment statement (ES), it rarely happens if scoping has been already done. </a:t>
            </a:r>
          </a:p>
        </p:txBody>
      </p:sp>
    </p:spTree>
    <p:extLst>
      <p:ext uri="{BB962C8B-B14F-4D97-AF65-F5344CB8AC3E}">
        <p14:creationId xmlns:p14="http://schemas.microsoft.com/office/powerpoint/2010/main" val="3885182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8712968" cy="5184576"/>
          </a:xfrm>
          <a:prstGeom prst="rect">
            <a:avLst/>
          </a:prstGeom>
          <a:noFill/>
          <a:ln w="9525">
            <a:noFill/>
            <a:miter lim="800000"/>
            <a:headEnd/>
            <a:tailEnd/>
          </a:ln>
        </p:spPr>
        <p:txBody>
          <a:bodyPr/>
          <a:lstStyle/>
          <a:p>
            <a:pPr marL="249600" algn="just">
              <a:lnSpc>
                <a:spcPct val="90000"/>
              </a:lnSpc>
              <a:spcBef>
                <a:spcPct val="20000"/>
              </a:spcBef>
              <a:defRPr/>
            </a:pPr>
            <a:endParaRPr lang="en-AU" sz="11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1077218"/>
          </a:xfrm>
          <a:prstGeom prst="rect">
            <a:avLst/>
          </a:prstGeom>
          <a:noFill/>
          <a:ln w="9525">
            <a:noFill/>
            <a:miter lim="800000"/>
            <a:headEnd/>
            <a:tailEnd/>
          </a:ln>
          <a:effectLst/>
        </p:spPr>
        <p:txBody>
          <a:bodyPr>
            <a:spAutoFit/>
          </a:bodyPr>
          <a:lstStyle/>
          <a:p>
            <a:pPr lvl="1"/>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Discussion</a:t>
            </a:r>
            <a:endParaRPr lang="en-US" sz="2400" b="1" dirty="0"/>
          </a:p>
          <a:p>
            <a:pPr>
              <a:defRPr/>
            </a:pP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sp>
        <p:nvSpPr>
          <p:cNvPr id="3" name="Rectangle 2"/>
          <p:cNvSpPr/>
          <p:nvPr/>
        </p:nvSpPr>
        <p:spPr>
          <a:xfrm>
            <a:off x="0" y="1312308"/>
            <a:ext cx="9144000" cy="276999"/>
          </a:xfrm>
          <a:prstGeom prst="rect">
            <a:avLst/>
          </a:prstGeom>
        </p:spPr>
        <p:txBody>
          <a:bodyPr wrap="square">
            <a:spAutoFit/>
          </a:bodyPr>
          <a:lstStyle/>
          <a:p>
            <a:pPr algn="just"/>
            <a:r>
              <a:rPr lang="en-US" sz="1200" dirty="0"/>
              <a:t> </a:t>
            </a:r>
          </a:p>
        </p:txBody>
      </p:sp>
      <p:sp>
        <p:nvSpPr>
          <p:cNvPr id="2" name="Rectangle 1"/>
          <p:cNvSpPr/>
          <p:nvPr/>
        </p:nvSpPr>
        <p:spPr>
          <a:xfrm>
            <a:off x="179512" y="1150286"/>
            <a:ext cx="8964488" cy="5601534"/>
          </a:xfrm>
          <a:prstGeom prst="rect">
            <a:avLst/>
          </a:prstGeom>
        </p:spPr>
        <p:txBody>
          <a:bodyPr wrap="square">
            <a:spAutoFit/>
          </a:bodyPr>
          <a:lstStyle/>
          <a:p>
            <a:pPr algn="just"/>
            <a:r>
              <a:rPr lang="en-US" sz="2000" b="1" dirty="0" smtClean="0">
                <a:latin typeface="Candara"/>
                <a:cs typeface="Candara"/>
              </a:rPr>
              <a:t>10. EIA </a:t>
            </a:r>
            <a:r>
              <a:rPr lang="en-US" sz="2000" b="1" dirty="0">
                <a:latin typeface="Candara"/>
                <a:cs typeface="Candara"/>
              </a:rPr>
              <a:t>Decision Making and </a:t>
            </a:r>
            <a:r>
              <a:rPr lang="en-US" sz="2000" b="1" dirty="0" smtClean="0">
                <a:latin typeface="Candara"/>
                <a:cs typeface="Candara"/>
              </a:rPr>
              <a:t>Approval</a:t>
            </a:r>
          </a:p>
          <a:p>
            <a:pPr marL="0" lvl="2" indent="-342900" algn="just">
              <a:buFont typeface="Arial"/>
              <a:buChar char="•"/>
            </a:pPr>
            <a:r>
              <a:rPr lang="en-US" sz="1600" dirty="0" smtClean="0">
                <a:latin typeface="Candara"/>
                <a:cs typeface="Candara"/>
              </a:rPr>
              <a:t>Ultimate purpose of EIA</a:t>
            </a:r>
            <a:endParaRPr lang="en-US" sz="1600" dirty="0">
              <a:latin typeface="Candara"/>
              <a:cs typeface="Candara"/>
            </a:endParaRPr>
          </a:p>
          <a:p>
            <a:pPr marL="457200" lvl="3" indent="-342900" algn="just">
              <a:buFont typeface="Arial"/>
              <a:buChar char="•"/>
            </a:pPr>
            <a:r>
              <a:rPr lang="en-US" sz="1600" dirty="0" smtClean="0">
                <a:latin typeface="Candara"/>
                <a:cs typeface="Candara"/>
              </a:rPr>
              <a:t>Survey: EIA </a:t>
            </a:r>
            <a:r>
              <a:rPr lang="en-US" sz="1600" dirty="0">
                <a:latin typeface="Candara"/>
                <a:cs typeface="Candara"/>
              </a:rPr>
              <a:t>in Bhutan leads to informed decision-making </a:t>
            </a:r>
            <a:r>
              <a:rPr lang="mr-IN" sz="1600" dirty="0" smtClean="0">
                <a:latin typeface="Candara"/>
                <a:cs typeface="Candara"/>
              </a:rPr>
              <a:t>–</a:t>
            </a:r>
            <a:endParaRPr lang="en-US" sz="1600" dirty="0" smtClean="0">
              <a:latin typeface="Candara"/>
              <a:cs typeface="Candara"/>
            </a:endParaRPr>
          </a:p>
          <a:p>
            <a:pPr marL="914400" lvl="4" indent="-342900" algn="just">
              <a:buFont typeface="Arial"/>
              <a:buChar char="•"/>
            </a:pPr>
            <a:r>
              <a:rPr lang="en-US" sz="1600" dirty="0" smtClean="0">
                <a:latin typeface="Candara"/>
                <a:cs typeface="Candara"/>
              </a:rPr>
              <a:t> </a:t>
            </a:r>
            <a:r>
              <a:rPr lang="en-US" sz="1400" dirty="0" smtClean="0">
                <a:solidFill>
                  <a:schemeClr val="accent2"/>
                </a:solidFill>
                <a:latin typeface="Candara"/>
                <a:cs typeface="Candara"/>
              </a:rPr>
              <a:t>24.24</a:t>
            </a:r>
            <a:r>
              <a:rPr lang="en-US" sz="1400" dirty="0">
                <a:solidFill>
                  <a:schemeClr val="accent2"/>
                </a:solidFill>
                <a:latin typeface="Candara"/>
                <a:cs typeface="Candara"/>
              </a:rPr>
              <a:t>% strongly agree, 60.61% </a:t>
            </a:r>
            <a:r>
              <a:rPr lang="en-US" sz="1400" dirty="0" smtClean="0">
                <a:solidFill>
                  <a:schemeClr val="accent2"/>
                </a:solidFill>
                <a:latin typeface="Candara"/>
                <a:cs typeface="Candara"/>
              </a:rPr>
              <a:t>agree.</a:t>
            </a:r>
          </a:p>
          <a:p>
            <a:pPr marL="914400" lvl="4" indent="-342900" algn="just">
              <a:buFont typeface="Arial"/>
              <a:buChar char="•"/>
            </a:pPr>
            <a:r>
              <a:rPr lang="en-US" sz="1400" dirty="0" smtClean="0">
                <a:latin typeface="Candara"/>
                <a:cs typeface="Candara"/>
              </a:rPr>
              <a:t> </a:t>
            </a:r>
            <a:r>
              <a:rPr lang="en-US" sz="1400" dirty="0">
                <a:latin typeface="Candara"/>
                <a:cs typeface="Candara"/>
              </a:rPr>
              <a:t>Therefore, this may be the strength of EIA in Bhutan since the objective of EIA is met through ability to make informed decisions. </a:t>
            </a:r>
            <a:endParaRPr lang="en-US" sz="1400" dirty="0" smtClean="0">
              <a:latin typeface="Candara"/>
              <a:cs typeface="Candara"/>
            </a:endParaRPr>
          </a:p>
          <a:p>
            <a:pPr marL="114300" lvl="3" algn="just"/>
            <a:r>
              <a:rPr lang="en-US" sz="1600" dirty="0">
                <a:latin typeface="Candara"/>
                <a:cs typeface="Candara"/>
              </a:rPr>
              <a:t> </a:t>
            </a:r>
          </a:p>
          <a:p>
            <a:pPr marL="457200" lvl="3" indent="-342900" algn="just">
              <a:buFont typeface="Arial"/>
              <a:buChar char="•"/>
            </a:pPr>
            <a:r>
              <a:rPr lang="en-US" sz="1600" dirty="0" smtClean="0">
                <a:latin typeface="Candara"/>
                <a:cs typeface="Candara"/>
              </a:rPr>
              <a:t>40</a:t>
            </a:r>
            <a:r>
              <a:rPr lang="en-US" sz="1600" dirty="0">
                <a:latin typeface="Candara"/>
                <a:cs typeface="Candara"/>
              </a:rPr>
              <a:t>% </a:t>
            </a:r>
            <a:r>
              <a:rPr lang="en-US" sz="1600" dirty="0" smtClean="0">
                <a:latin typeface="Candara"/>
                <a:cs typeface="Candara"/>
              </a:rPr>
              <a:t>responded</a:t>
            </a:r>
            <a:r>
              <a:rPr lang="en-US" sz="1600" dirty="0">
                <a:latin typeface="Candara"/>
                <a:cs typeface="Candara"/>
              </a:rPr>
              <a:t> </a:t>
            </a:r>
            <a:r>
              <a:rPr lang="en-US" sz="1600" dirty="0" smtClean="0">
                <a:latin typeface="Candara"/>
                <a:cs typeface="Candara"/>
              </a:rPr>
              <a:t>for </a:t>
            </a:r>
            <a:r>
              <a:rPr lang="en-US" sz="1600" dirty="0">
                <a:latin typeface="Candara"/>
                <a:cs typeface="Candara"/>
              </a:rPr>
              <a:t>further </a:t>
            </a:r>
            <a:r>
              <a:rPr lang="en-US" sz="1600" dirty="0" smtClean="0">
                <a:latin typeface="Candara"/>
                <a:cs typeface="Candara"/>
              </a:rPr>
              <a:t>improvement </a:t>
            </a:r>
            <a:r>
              <a:rPr lang="mr-IN" sz="1600" dirty="0" smtClean="0">
                <a:latin typeface="Candara"/>
                <a:cs typeface="Candara"/>
              </a:rPr>
              <a:t>–</a:t>
            </a:r>
            <a:endParaRPr lang="en-US" sz="1600" dirty="0" smtClean="0">
              <a:latin typeface="Candara"/>
              <a:cs typeface="Candara"/>
            </a:endParaRPr>
          </a:p>
          <a:p>
            <a:pPr marL="914400" lvl="4" indent="-342900" algn="just">
              <a:buFont typeface="Arial"/>
              <a:buChar char="•"/>
            </a:pPr>
            <a:r>
              <a:rPr lang="en-US" sz="1400" dirty="0" smtClean="0">
                <a:latin typeface="Candara"/>
                <a:cs typeface="Candara"/>
              </a:rPr>
              <a:t>One </a:t>
            </a:r>
            <a:r>
              <a:rPr lang="en-US" sz="1400" dirty="0">
                <a:latin typeface="Candara"/>
                <a:cs typeface="Candara"/>
              </a:rPr>
              <a:t>of the main issues </a:t>
            </a:r>
            <a:r>
              <a:rPr lang="en-US" sz="1400" dirty="0" smtClean="0">
                <a:latin typeface="Candara"/>
                <a:cs typeface="Candara"/>
              </a:rPr>
              <a:t>was </a:t>
            </a:r>
            <a:r>
              <a:rPr lang="en-US" sz="1400" dirty="0">
                <a:latin typeface="Candara"/>
                <a:cs typeface="Candara"/>
              </a:rPr>
              <a:t>on time taken by competent authorities (and other statutory clearances) to accord decision (Respondent#1, #7 and #14) and applicable time limits (Annex 1 of Regulation 2002) was too long (Respondent#6, #15 and #17). A respondent for instance stated that:</a:t>
            </a:r>
          </a:p>
          <a:p>
            <a:pPr algn="just"/>
            <a:r>
              <a:rPr lang="en-US" sz="1600" dirty="0">
                <a:latin typeface="Candara"/>
                <a:cs typeface="Candara"/>
              </a:rPr>
              <a:t> </a:t>
            </a:r>
          </a:p>
          <a:p>
            <a:pPr algn="ctr"/>
            <a:r>
              <a:rPr lang="en-US" sz="1600" i="1" dirty="0">
                <a:latin typeface="Candara"/>
                <a:cs typeface="Candara"/>
              </a:rPr>
              <a:t>‘</a:t>
            </a:r>
            <a:r>
              <a:rPr lang="en-US" sz="1400" i="1" dirty="0">
                <a:latin typeface="Candara"/>
                <a:cs typeface="Candara"/>
              </a:rPr>
              <a:t>Regulators may abide by the timeline prescribed in the rules so that proponents do not have to waste months waiting for approval. To fast tight approval process the developer should not be allowed to make presentations separately for regulators after all stakeholder consultations’</a:t>
            </a:r>
            <a:r>
              <a:rPr lang="en-US" sz="1400" dirty="0">
                <a:latin typeface="Candara"/>
                <a:cs typeface="Candara"/>
              </a:rPr>
              <a:t> (Respondent#11)</a:t>
            </a:r>
            <a:r>
              <a:rPr lang="en-US" sz="1400" dirty="0" smtClean="0">
                <a:latin typeface="Candara"/>
                <a:cs typeface="Candara"/>
              </a:rPr>
              <a:t>.</a:t>
            </a:r>
            <a:endParaRPr lang="en-US" sz="1400" dirty="0">
              <a:latin typeface="Candara"/>
              <a:cs typeface="Candara"/>
            </a:endParaRPr>
          </a:p>
          <a:p>
            <a:pPr algn="just"/>
            <a:r>
              <a:rPr lang="en-US" sz="1600" dirty="0">
                <a:latin typeface="Candara"/>
                <a:cs typeface="Candara"/>
              </a:rPr>
              <a:t> </a:t>
            </a:r>
          </a:p>
          <a:p>
            <a:pPr algn="just"/>
            <a:r>
              <a:rPr lang="en-US" sz="1600" b="1" dirty="0" smtClean="0">
                <a:latin typeface="Candara"/>
                <a:cs typeface="Candara"/>
              </a:rPr>
              <a:t>Elsewhere:</a:t>
            </a:r>
          </a:p>
          <a:p>
            <a:pPr marL="171450" indent="-171450" algn="just">
              <a:buFont typeface="Arial"/>
              <a:buChar char="•"/>
            </a:pPr>
            <a:r>
              <a:rPr lang="en-US" sz="1600" dirty="0" smtClean="0">
                <a:latin typeface="Candara"/>
                <a:cs typeface="Candara"/>
              </a:rPr>
              <a:t>Comparative </a:t>
            </a:r>
            <a:r>
              <a:rPr lang="en-US" sz="1600" dirty="0">
                <a:latin typeface="Candara"/>
                <a:cs typeface="Candara"/>
              </a:rPr>
              <a:t>study of Woods (2003, p.238) when investigated on </a:t>
            </a:r>
            <a:r>
              <a:rPr lang="en-US" sz="1600" i="1" dirty="0">
                <a:latin typeface="Candara"/>
                <a:cs typeface="Candara"/>
              </a:rPr>
              <a:t>‘Must the finding of EIA report and review be a central determinant of the decision on action’</a:t>
            </a:r>
            <a:r>
              <a:rPr lang="en-US" sz="1600" dirty="0">
                <a:latin typeface="Candara"/>
                <a:cs typeface="Candara"/>
              </a:rPr>
              <a:t> found that most of countries like US, UK, Netherlands, Canada, Commonwealth of Australia and New Zealand only ‘partially’ met this criteria. </a:t>
            </a:r>
            <a:endParaRPr lang="en-US" sz="1600" dirty="0" smtClean="0">
              <a:latin typeface="Candara"/>
              <a:cs typeface="Candara"/>
            </a:endParaRPr>
          </a:p>
          <a:p>
            <a:pPr marL="171450" indent="-171450" algn="just">
              <a:buFont typeface="Arial"/>
              <a:buChar char="•"/>
            </a:pPr>
            <a:r>
              <a:rPr lang="en-US" sz="1600" dirty="0" smtClean="0">
                <a:latin typeface="Candara"/>
                <a:cs typeface="Candara"/>
              </a:rPr>
              <a:t>For </a:t>
            </a:r>
            <a:r>
              <a:rPr lang="en-US" sz="1600" dirty="0">
                <a:latin typeface="Candara"/>
                <a:cs typeface="Candara"/>
              </a:rPr>
              <a:t>instance, Woods found that in while ES was material information in UK was not necessarily a central determinant as practices </a:t>
            </a:r>
            <a:r>
              <a:rPr lang="en-US" sz="1600" dirty="0" smtClean="0">
                <a:latin typeface="Candara"/>
                <a:cs typeface="Candara"/>
              </a:rPr>
              <a:t>varies.</a:t>
            </a:r>
          </a:p>
          <a:p>
            <a:pPr marL="171450" indent="-171450" algn="just">
              <a:buFont typeface="Arial"/>
              <a:buChar char="•"/>
            </a:pPr>
            <a:r>
              <a:rPr lang="en-US" sz="1600" dirty="0" smtClean="0">
                <a:latin typeface="Candara"/>
                <a:cs typeface="Candara"/>
              </a:rPr>
              <a:t>However</a:t>
            </a:r>
            <a:r>
              <a:rPr lang="en-US" sz="1600" dirty="0">
                <a:latin typeface="Candara"/>
                <a:cs typeface="Candara"/>
              </a:rPr>
              <a:t>, it is to acknowledge that EIA in Bhutan influences informed decision-making at large. </a:t>
            </a:r>
          </a:p>
        </p:txBody>
      </p:sp>
    </p:spTree>
    <p:extLst>
      <p:ext uri="{BB962C8B-B14F-4D97-AF65-F5344CB8AC3E}">
        <p14:creationId xmlns:p14="http://schemas.microsoft.com/office/powerpoint/2010/main" val="6570839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8712968" cy="5184576"/>
          </a:xfrm>
          <a:prstGeom prst="rect">
            <a:avLst/>
          </a:prstGeom>
          <a:noFill/>
          <a:ln w="9525">
            <a:noFill/>
            <a:miter lim="800000"/>
            <a:headEnd/>
            <a:tailEnd/>
          </a:ln>
        </p:spPr>
        <p:txBody>
          <a:bodyPr/>
          <a:lstStyle/>
          <a:p>
            <a:pPr marL="249600" algn="just">
              <a:lnSpc>
                <a:spcPct val="90000"/>
              </a:lnSpc>
              <a:spcBef>
                <a:spcPct val="20000"/>
              </a:spcBef>
              <a:defRPr/>
            </a:pPr>
            <a:endParaRPr lang="en-AU" sz="11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3" name="Rectangle 2"/>
          <p:cNvSpPr/>
          <p:nvPr/>
        </p:nvSpPr>
        <p:spPr>
          <a:xfrm>
            <a:off x="0" y="1312308"/>
            <a:ext cx="9144000" cy="276999"/>
          </a:xfrm>
          <a:prstGeom prst="rect">
            <a:avLst/>
          </a:prstGeom>
        </p:spPr>
        <p:txBody>
          <a:bodyPr wrap="square">
            <a:spAutoFit/>
          </a:bodyPr>
          <a:lstStyle/>
          <a:p>
            <a:pPr algn="just"/>
            <a:r>
              <a:rPr lang="en-US" sz="1200" dirty="0"/>
              <a:t> </a:t>
            </a:r>
          </a:p>
        </p:txBody>
      </p:sp>
      <p:pic>
        <p:nvPicPr>
          <p:cNvPr id="4" name="Picture 3" descr="the_en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1988840"/>
            <a:ext cx="4464224" cy="2494384"/>
          </a:xfrm>
          <a:prstGeom prst="rect">
            <a:avLst/>
          </a:prstGeom>
        </p:spPr>
      </p:pic>
    </p:spTree>
    <p:extLst>
      <p:ext uri="{BB962C8B-B14F-4D97-AF65-F5344CB8AC3E}">
        <p14:creationId xmlns:p14="http://schemas.microsoft.com/office/powerpoint/2010/main" val="31103680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467639219"/>
              </p:ext>
            </p:extLst>
          </p:nvPr>
        </p:nvGraphicFramePr>
        <p:xfrm>
          <a:off x="0" y="1"/>
          <a:ext cx="9144000" cy="6858000"/>
        </p:xfrm>
        <a:graphic>
          <a:graphicData uri="http://schemas.openxmlformats.org/drawingml/2006/table">
            <a:tbl>
              <a:tblPr firstRow="1" bandRow="1">
                <a:tableStyleId>{5C22544A-7EE6-4342-B048-85BDC9FD1C3A}</a:tableStyleId>
              </a:tblPr>
              <a:tblGrid>
                <a:gridCol w="395536"/>
                <a:gridCol w="1008112"/>
                <a:gridCol w="1152128"/>
                <a:gridCol w="1656184"/>
                <a:gridCol w="2520280"/>
                <a:gridCol w="2411760"/>
              </a:tblGrid>
              <a:tr h="612190">
                <a:tc>
                  <a:txBody>
                    <a:bodyPr/>
                    <a:lstStyle/>
                    <a:p>
                      <a:pPr algn="ctr">
                        <a:lnSpc>
                          <a:spcPct val="110000"/>
                        </a:lnSpc>
                        <a:spcAft>
                          <a:spcPts val="0"/>
                        </a:spcAft>
                      </a:pPr>
                      <a:r>
                        <a:rPr lang="en-AU" sz="1100" b="1" dirty="0" smtClean="0">
                          <a:solidFill>
                            <a:srgbClr val="000000"/>
                          </a:solidFill>
                          <a:effectLst/>
                          <a:latin typeface="Candara"/>
                          <a:ea typeface="Times New Roman"/>
                          <a:cs typeface="Candara"/>
                        </a:rPr>
                        <a:t>SN</a:t>
                      </a:r>
                      <a:endParaRPr lang="en-US" sz="1100" dirty="0">
                        <a:effectLst/>
                        <a:latin typeface="Candara"/>
                        <a:ea typeface="ＭＳ 明朝"/>
                        <a:cs typeface="Candara"/>
                      </a:endParaRPr>
                    </a:p>
                  </a:txBody>
                  <a:tcPr marL="68580" marR="68580" marT="0" marB="0" anchor="ctr"/>
                </a:tc>
                <a:tc>
                  <a:txBody>
                    <a:bodyPr/>
                    <a:lstStyle/>
                    <a:p>
                      <a:pPr algn="ctr">
                        <a:lnSpc>
                          <a:spcPct val="110000"/>
                        </a:lnSpc>
                        <a:spcAft>
                          <a:spcPts val="0"/>
                        </a:spcAft>
                      </a:pPr>
                      <a:r>
                        <a:rPr lang="en-AU" sz="1100" b="1" dirty="0">
                          <a:solidFill>
                            <a:srgbClr val="000000"/>
                          </a:solidFill>
                          <a:effectLst/>
                          <a:latin typeface="Candara"/>
                          <a:ea typeface="Times New Roman"/>
                          <a:cs typeface="Candara"/>
                        </a:rPr>
                        <a:t>Study/ Research</a:t>
                      </a:r>
                      <a:endParaRPr lang="en-US" sz="1100" dirty="0">
                        <a:effectLst/>
                        <a:latin typeface="Candara"/>
                        <a:ea typeface="ＭＳ 明朝"/>
                        <a:cs typeface="Candara"/>
                      </a:endParaRPr>
                    </a:p>
                  </a:txBody>
                  <a:tcPr marL="68580" marR="68580" marT="0" marB="0" anchor="ctr"/>
                </a:tc>
                <a:tc>
                  <a:txBody>
                    <a:bodyPr/>
                    <a:lstStyle/>
                    <a:p>
                      <a:pPr algn="ctr">
                        <a:lnSpc>
                          <a:spcPct val="110000"/>
                        </a:lnSpc>
                        <a:spcAft>
                          <a:spcPts val="0"/>
                        </a:spcAft>
                      </a:pPr>
                      <a:r>
                        <a:rPr lang="en-AU" sz="1100" b="1" dirty="0">
                          <a:solidFill>
                            <a:srgbClr val="000000"/>
                          </a:solidFill>
                          <a:effectLst/>
                          <a:latin typeface="Candara"/>
                          <a:ea typeface="Times New Roman"/>
                          <a:cs typeface="Candara"/>
                        </a:rPr>
                        <a:t>Study Area</a:t>
                      </a:r>
                      <a:endParaRPr lang="en-US" sz="1100" dirty="0">
                        <a:effectLst/>
                        <a:latin typeface="Candara"/>
                        <a:ea typeface="ＭＳ 明朝"/>
                        <a:cs typeface="Candara"/>
                      </a:endParaRPr>
                    </a:p>
                  </a:txBody>
                  <a:tcPr marL="68580" marR="68580" marT="0" marB="0" anchor="ctr"/>
                </a:tc>
                <a:tc>
                  <a:txBody>
                    <a:bodyPr/>
                    <a:lstStyle/>
                    <a:p>
                      <a:pPr algn="ctr">
                        <a:lnSpc>
                          <a:spcPct val="110000"/>
                        </a:lnSpc>
                        <a:spcAft>
                          <a:spcPts val="0"/>
                        </a:spcAft>
                      </a:pPr>
                      <a:r>
                        <a:rPr lang="en-AU" sz="1100" b="1" dirty="0">
                          <a:effectLst/>
                          <a:latin typeface="Candara"/>
                          <a:ea typeface="ＭＳ 明朝"/>
                          <a:cs typeface="Candara"/>
                        </a:rPr>
                        <a:t>The Study</a:t>
                      </a:r>
                      <a:endParaRPr lang="en-US" sz="1100" dirty="0">
                        <a:effectLst/>
                        <a:latin typeface="Candara"/>
                        <a:ea typeface="ＭＳ 明朝"/>
                        <a:cs typeface="Candara"/>
                      </a:endParaRPr>
                    </a:p>
                  </a:txBody>
                  <a:tcPr marL="68580" marR="68580" marT="0" marB="0" anchor="ctr"/>
                </a:tc>
                <a:tc>
                  <a:txBody>
                    <a:bodyPr/>
                    <a:lstStyle/>
                    <a:p>
                      <a:pPr algn="ctr">
                        <a:lnSpc>
                          <a:spcPct val="110000"/>
                        </a:lnSpc>
                        <a:spcAft>
                          <a:spcPts val="0"/>
                        </a:spcAft>
                      </a:pPr>
                      <a:r>
                        <a:rPr lang="en-AU" sz="1100" b="1" dirty="0">
                          <a:solidFill>
                            <a:srgbClr val="000000"/>
                          </a:solidFill>
                          <a:effectLst/>
                          <a:latin typeface="Candara"/>
                          <a:ea typeface="Times New Roman"/>
                          <a:cs typeface="Candara"/>
                        </a:rPr>
                        <a:t>EIA Attributes</a:t>
                      </a:r>
                      <a:endParaRPr lang="en-US" sz="1100" dirty="0">
                        <a:effectLst/>
                        <a:latin typeface="Candara"/>
                        <a:ea typeface="ＭＳ 明朝"/>
                        <a:cs typeface="Candara"/>
                      </a:endParaRPr>
                    </a:p>
                  </a:txBody>
                  <a:tcPr marL="68580" marR="68580" marT="0" marB="0" anchor="ctr"/>
                </a:tc>
                <a:tc>
                  <a:txBody>
                    <a:bodyPr/>
                    <a:lstStyle/>
                    <a:p>
                      <a:pPr algn="ctr">
                        <a:lnSpc>
                          <a:spcPct val="110000"/>
                        </a:lnSpc>
                        <a:spcAft>
                          <a:spcPts val="0"/>
                        </a:spcAft>
                      </a:pPr>
                      <a:r>
                        <a:rPr lang="en-AU" sz="1100" b="1" dirty="0">
                          <a:solidFill>
                            <a:srgbClr val="000000"/>
                          </a:solidFill>
                          <a:effectLst/>
                          <a:latin typeface="Candara"/>
                          <a:ea typeface="Times New Roman"/>
                          <a:cs typeface="Candara"/>
                        </a:rPr>
                        <a:t>Approach/Method</a:t>
                      </a:r>
                      <a:endParaRPr lang="en-US" sz="1100" dirty="0">
                        <a:effectLst/>
                        <a:latin typeface="Candara"/>
                        <a:ea typeface="ＭＳ 明朝"/>
                        <a:cs typeface="Candara"/>
                      </a:endParaRPr>
                    </a:p>
                  </a:txBody>
                  <a:tcPr marL="68580" marR="68580" marT="0" marB="0" anchor="ctr"/>
                </a:tc>
              </a:tr>
              <a:tr h="941410">
                <a:tc>
                  <a:txBody>
                    <a:bodyPr/>
                    <a:lstStyle/>
                    <a:p>
                      <a:pPr algn="ctr">
                        <a:lnSpc>
                          <a:spcPct val="110000"/>
                        </a:lnSpc>
                        <a:spcAft>
                          <a:spcPts val="0"/>
                        </a:spcAft>
                      </a:pPr>
                      <a:r>
                        <a:rPr lang="en-AU" sz="1100" dirty="0" smtClean="0">
                          <a:effectLst/>
                          <a:latin typeface="Candara"/>
                          <a:ea typeface="ＭＳ 明朝"/>
                          <a:cs typeface="Candara"/>
                        </a:rPr>
                        <a:t>6</a:t>
                      </a:r>
                      <a:endParaRPr lang="en-US" sz="1100" dirty="0">
                        <a:effectLst/>
                        <a:latin typeface="Candara"/>
                        <a:ea typeface="ＭＳ 明朝"/>
                        <a:cs typeface="Candara"/>
                      </a:endParaRPr>
                    </a:p>
                  </a:txBody>
                  <a:tcPr marL="68580" marR="68580" marT="0" marB="0" anchor="ctr"/>
                </a:tc>
                <a:tc>
                  <a:txBody>
                    <a:bodyPr/>
                    <a:lstStyle/>
                    <a:p>
                      <a:pPr algn="l">
                        <a:lnSpc>
                          <a:spcPct val="110000"/>
                        </a:lnSpc>
                        <a:spcAft>
                          <a:spcPts val="0"/>
                        </a:spcAft>
                      </a:pPr>
                      <a:r>
                        <a:rPr lang="en-AU" sz="1100" dirty="0" err="1">
                          <a:effectLst/>
                          <a:latin typeface="Candara"/>
                          <a:ea typeface="ＭＳ 明朝"/>
                          <a:cs typeface="Candara"/>
                        </a:rPr>
                        <a:t>Azri</a:t>
                      </a:r>
                      <a:r>
                        <a:rPr lang="en-AU" sz="1100" dirty="0">
                          <a:effectLst/>
                          <a:latin typeface="Candara"/>
                          <a:ea typeface="ＭＳ 明朝"/>
                          <a:cs typeface="Candara"/>
                        </a:rPr>
                        <a:t>, </a:t>
                      </a:r>
                      <a:r>
                        <a:rPr lang="en-AU" sz="1100" dirty="0" err="1">
                          <a:effectLst/>
                          <a:latin typeface="Candara"/>
                          <a:ea typeface="ＭＳ 明朝"/>
                          <a:cs typeface="Candara"/>
                        </a:rPr>
                        <a:t>Busiadi</a:t>
                      </a:r>
                      <a:r>
                        <a:rPr lang="en-AU" sz="1100" dirty="0">
                          <a:effectLst/>
                          <a:latin typeface="Candara"/>
                          <a:ea typeface="ＭＳ 明朝"/>
                          <a:cs typeface="Candara"/>
                        </a:rPr>
                        <a:t> and </a:t>
                      </a:r>
                      <a:r>
                        <a:rPr lang="en-AU" sz="1100" dirty="0" err="1">
                          <a:effectLst/>
                          <a:latin typeface="Candara"/>
                          <a:ea typeface="ＭＳ 明朝"/>
                          <a:cs typeface="Candara"/>
                        </a:rPr>
                        <a:t>Sulaiman</a:t>
                      </a:r>
                      <a:r>
                        <a:rPr lang="en-AU" sz="1100" dirty="0">
                          <a:effectLst/>
                          <a:latin typeface="Candara"/>
                          <a:ea typeface="ＭＳ 明朝"/>
                          <a:cs typeface="Candara"/>
                        </a:rPr>
                        <a:t> (2013)</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dirty="0">
                          <a:effectLst/>
                          <a:latin typeface="Candara"/>
                          <a:ea typeface="ＭＳ 明朝"/>
                          <a:cs typeface="Candara"/>
                        </a:rPr>
                        <a:t>Gulf Cooperation Council (GCC)</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dirty="0">
                          <a:effectLst/>
                          <a:latin typeface="Candara"/>
                          <a:ea typeface="ＭＳ 明朝"/>
                          <a:cs typeface="Candara"/>
                        </a:rPr>
                        <a:t>Study on status of EIA legislation and comparative evaluations of EIA systems in GCC states.</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a:effectLst/>
                          <a:latin typeface="Candara"/>
                          <a:ea typeface="ＭＳ 明朝"/>
                          <a:cs typeface="Candara"/>
                        </a:rPr>
                        <a:t>Has focused on EIA legislation, EIA administration and EIA process.</a:t>
                      </a:r>
                      <a:endParaRPr lang="en-US" sz="110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a:effectLst/>
                          <a:latin typeface="Candara"/>
                          <a:ea typeface="ＭＳ 明朝"/>
                          <a:cs typeface="Candara"/>
                        </a:rPr>
                        <a:t>Adopted descriptive assessment criteria to evaluate the comparison. </a:t>
                      </a:r>
                      <a:endParaRPr lang="en-US" sz="1100">
                        <a:effectLst/>
                        <a:latin typeface="Candara"/>
                        <a:ea typeface="ＭＳ 明朝"/>
                        <a:cs typeface="Candara"/>
                      </a:endParaRPr>
                    </a:p>
                  </a:txBody>
                  <a:tcPr marL="68580" marR="68580" marT="0" marB="0" anchor="ctr"/>
                </a:tc>
              </a:tr>
              <a:tr h="1113072">
                <a:tc>
                  <a:txBody>
                    <a:bodyPr/>
                    <a:lstStyle/>
                    <a:p>
                      <a:pPr algn="ctr">
                        <a:lnSpc>
                          <a:spcPct val="110000"/>
                        </a:lnSpc>
                        <a:spcAft>
                          <a:spcPts val="0"/>
                        </a:spcAft>
                      </a:pPr>
                      <a:r>
                        <a:rPr lang="en-AU" sz="1100" dirty="0" smtClean="0">
                          <a:effectLst/>
                          <a:latin typeface="Candara"/>
                          <a:ea typeface="ＭＳ 明朝"/>
                          <a:cs typeface="Candara"/>
                        </a:rPr>
                        <a:t>7</a:t>
                      </a:r>
                      <a:endParaRPr lang="en-US" sz="1100" dirty="0">
                        <a:effectLst/>
                        <a:latin typeface="Candara"/>
                        <a:ea typeface="ＭＳ 明朝"/>
                        <a:cs typeface="Candara"/>
                      </a:endParaRPr>
                    </a:p>
                  </a:txBody>
                  <a:tcPr marL="68580" marR="68580" marT="0" marB="0" anchor="ctr"/>
                </a:tc>
                <a:tc>
                  <a:txBody>
                    <a:bodyPr/>
                    <a:lstStyle/>
                    <a:p>
                      <a:pPr algn="l">
                        <a:lnSpc>
                          <a:spcPct val="110000"/>
                        </a:lnSpc>
                        <a:spcAft>
                          <a:spcPts val="0"/>
                        </a:spcAft>
                      </a:pPr>
                      <a:r>
                        <a:rPr lang="en-AU" sz="1100" dirty="0" err="1">
                          <a:effectLst/>
                          <a:latin typeface="Candara"/>
                          <a:ea typeface="ＭＳ 明朝"/>
                          <a:cs typeface="Candara"/>
                        </a:rPr>
                        <a:t>Marara</a:t>
                      </a:r>
                      <a:r>
                        <a:rPr lang="en-AU" sz="1100" dirty="0">
                          <a:effectLst/>
                          <a:latin typeface="Candara"/>
                          <a:ea typeface="ＭＳ 明朝"/>
                          <a:cs typeface="Candara"/>
                        </a:rPr>
                        <a:t> et al. (2011)</a:t>
                      </a:r>
                      <a:endParaRPr lang="en-US" sz="1100" dirty="0">
                        <a:effectLst/>
                        <a:latin typeface="Candara"/>
                        <a:ea typeface="ＭＳ 明朝"/>
                        <a:cs typeface="Candara"/>
                      </a:endParaRPr>
                    </a:p>
                  </a:txBody>
                  <a:tcPr marL="68580" marR="68580" marT="0" marB="0" anchor="ctr"/>
                </a:tc>
                <a:tc>
                  <a:txBody>
                    <a:bodyPr/>
                    <a:lstStyle/>
                    <a:p>
                      <a:pPr algn="l">
                        <a:lnSpc>
                          <a:spcPct val="110000"/>
                        </a:lnSpc>
                        <a:spcAft>
                          <a:spcPts val="0"/>
                        </a:spcAft>
                      </a:pPr>
                      <a:r>
                        <a:rPr lang="en-AU" sz="1100" dirty="0">
                          <a:effectLst/>
                          <a:latin typeface="Candara"/>
                          <a:ea typeface="ＭＳ 明朝"/>
                          <a:cs typeface="Candara"/>
                        </a:rPr>
                        <a:t>East African countries of Kenya, Rwanda and Tanzania</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a:effectLst/>
                          <a:latin typeface="Candara"/>
                          <a:ea typeface="ＭＳ 明朝"/>
                          <a:cs typeface="Candara"/>
                        </a:rPr>
                        <a:t>Reviews and compares condition of EIA in three countries. </a:t>
                      </a:r>
                      <a:endParaRPr lang="en-US" sz="110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dirty="0">
                          <a:effectLst/>
                          <a:latin typeface="Candara"/>
                          <a:ea typeface="ＭＳ 明朝"/>
                          <a:cs typeface="Candara"/>
                        </a:rPr>
                        <a:t>Has looked at the legal, administrative and procedural frameworks.  </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a:effectLst/>
                          <a:latin typeface="Candara"/>
                          <a:ea typeface="ＭＳ 明朝"/>
                          <a:cs typeface="Candara"/>
                        </a:rPr>
                        <a:t>Combination of different research approach including literature review and structured interview questionnaires to analyse different elements of analytical framework.  </a:t>
                      </a:r>
                      <a:endParaRPr lang="en-US" sz="1100">
                        <a:effectLst/>
                        <a:latin typeface="Candara"/>
                        <a:ea typeface="ＭＳ 明朝"/>
                        <a:cs typeface="Candara"/>
                      </a:endParaRPr>
                    </a:p>
                  </a:txBody>
                  <a:tcPr marL="68580" marR="68580" marT="0" marB="0" anchor="ctr"/>
                </a:tc>
              </a:tr>
              <a:tr h="1569660">
                <a:tc>
                  <a:txBody>
                    <a:bodyPr/>
                    <a:lstStyle/>
                    <a:p>
                      <a:pPr algn="ctr">
                        <a:lnSpc>
                          <a:spcPct val="110000"/>
                        </a:lnSpc>
                        <a:spcAft>
                          <a:spcPts val="0"/>
                        </a:spcAft>
                      </a:pPr>
                      <a:r>
                        <a:rPr lang="en-AU" sz="1100" dirty="0" smtClean="0">
                          <a:effectLst/>
                          <a:latin typeface="Candara"/>
                          <a:ea typeface="ＭＳ 明朝"/>
                          <a:cs typeface="Candara"/>
                        </a:rPr>
                        <a:t>8</a:t>
                      </a:r>
                      <a:endParaRPr lang="en-US" sz="1100" dirty="0">
                        <a:effectLst/>
                        <a:latin typeface="Candara"/>
                        <a:ea typeface="ＭＳ 明朝"/>
                        <a:cs typeface="Candara"/>
                      </a:endParaRPr>
                    </a:p>
                  </a:txBody>
                  <a:tcPr marL="68580" marR="68580" marT="0" marB="0" anchor="ctr"/>
                </a:tc>
                <a:tc>
                  <a:txBody>
                    <a:bodyPr/>
                    <a:lstStyle/>
                    <a:p>
                      <a:pPr algn="l">
                        <a:lnSpc>
                          <a:spcPct val="110000"/>
                        </a:lnSpc>
                        <a:spcAft>
                          <a:spcPts val="0"/>
                        </a:spcAft>
                      </a:pPr>
                      <a:r>
                        <a:rPr lang="en-AU" sz="1100" dirty="0">
                          <a:effectLst/>
                          <a:latin typeface="Candara"/>
                          <a:ea typeface="ＭＳ 明朝"/>
                          <a:cs typeface="Candara"/>
                        </a:rPr>
                        <a:t>Chen, Zhang and </a:t>
                      </a:r>
                      <a:r>
                        <a:rPr lang="en-AU" sz="1100" dirty="0" err="1">
                          <a:effectLst/>
                          <a:latin typeface="Candara"/>
                          <a:ea typeface="ＭＳ 明朝"/>
                          <a:cs typeface="Candara"/>
                        </a:rPr>
                        <a:t>Ekroos</a:t>
                      </a:r>
                      <a:r>
                        <a:rPr lang="en-AU" sz="1100" dirty="0">
                          <a:effectLst/>
                          <a:latin typeface="Candara"/>
                          <a:ea typeface="ＭＳ 明朝"/>
                          <a:cs typeface="Candara"/>
                        </a:rPr>
                        <a:t> (2007)</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dirty="0" smtClean="0">
                          <a:effectLst/>
                          <a:latin typeface="Candara"/>
                          <a:ea typeface="ＭＳ 明朝"/>
                          <a:cs typeface="Candara"/>
                        </a:rPr>
                        <a:t>China</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a:effectLst/>
                          <a:latin typeface="Candara"/>
                          <a:ea typeface="ＭＳ 明朝"/>
                          <a:cs typeface="Candara"/>
                        </a:rPr>
                        <a:t>Comparison of China’s EIA with European Union Directive.</a:t>
                      </a:r>
                      <a:endParaRPr lang="en-US" sz="110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dirty="0">
                          <a:effectLst/>
                          <a:latin typeface="Candara"/>
                          <a:ea typeface="ＭＳ 明朝"/>
                          <a:cs typeface="Candara"/>
                        </a:rPr>
                        <a:t>Study has done comprehensive comparison of China’s EIA framework with EU Directive and has also compared EIA process (scoping, reporting, review of report, decision-making, monitoring, public participation and sanctions and control).</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dirty="0">
                          <a:effectLst/>
                          <a:latin typeface="Candara"/>
                          <a:ea typeface="ＭＳ 明朝"/>
                          <a:cs typeface="Candara"/>
                        </a:rPr>
                        <a:t>Review of development of EIA in China and comparison with EU EIA Directive.</a:t>
                      </a:r>
                      <a:endParaRPr lang="en-US" sz="1100" dirty="0">
                        <a:effectLst/>
                        <a:latin typeface="Candara"/>
                        <a:ea typeface="ＭＳ 明朝"/>
                        <a:cs typeface="Candara"/>
                      </a:endParaRPr>
                    </a:p>
                  </a:txBody>
                  <a:tcPr marL="68580" marR="68580" marT="0" marB="0" anchor="ctr"/>
                </a:tc>
              </a:tr>
              <a:tr h="1540314">
                <a:tc>
                  <a:txBody>
                    <a:bodyPr/>
                    <a:lstStyle/>
                    <a:p>
                      <a:pPr algn="ctr">
                        <a:lnSpc>
                          <a:spcPct val="110000"/>
                        </a:lnSpc>
                        <a:spcAft>
                          <a:spcPts val="0"/>
                        </a:spcAft>
                      </a:pPr>
                      <a:r>
                        <a:rPr lang="en-AU" sz="1100" dirty="0" smtClean="0">
                          <a:effectLst/>
                          <a:latin typeface="Candara"/>
                          <a:ea typeface="ＭＳ 明朝"/>
                          <a:cs typeface="Candara"/>
                        </a:rPr>
                        <a:t>9</a:t>
                      </a:r>
                      <a:endParaRPr lang="en-US" sz="1100" dirty="0">
                        <a:effectLst/>
                        <a:latin typeface="Candara"/>
                        <a:ea typeface="ＭＳ 明朝"/>
                        <a:cs typeface="Candara"/>
                      </a:endParaRPr>
                    </a:p>
                  </a:txBody>
                  <a:tcPr marL="68580" marR="68580" marT="0" marB="0" anchor="ctr"/>
                </a:tc>
                <a:tc>
                  <a:txBody>
                    <a:bodyPr/>
                    <a:lstStyle/>
                    <a:p>
                      <a:pPr algn="l">
                        <a:lnSpc>
                          <a:spcPct val="110000"/>
                        </a:lnSpc>
                        <a:spcAft>
                          <a:spcPts val="0"/>
                        </a:spcAft>
                      </a:pPr>
                      <a:r>
                        <a:rPr lang="en-AU" sz="1100" dirty="0" err="1">
                          <a:effectLst/>
                          <a:latin typeface="Candara"/>
                          <a:ea typeface="ＭＳ 明朝"/>
                          <a:cs typeface="Candara"/>
                        </a:rPr>
                        <a:t>Bassi</a:t>
                      </a:r>
                      <a:r>
                        <a:rPr lang="en-AU" sz="1100" dirty="0">
                          <a:effectLst/>
                          <a:latin typeface="Candara"/>
                          <a:ea typeface="ＭＳ 明朝"/>
                          <a:cs typeface="Candara"/>
                        </a:rPr>
                        <a:t> et al. (2012)</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a:effectLst/>
                          <a:latin typeface="Candara"/>
                          <a:ea typeface="ＭＳ 明朝"/>
                          <a:cs typeface="Candara"/>
                        </a:rPr>
                        <a:t>UK and Italy</a:t>
                      </a:r>
                      <a:endParaRPr lang="en-US" sz="110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a:effectLst/>
                          <a:latin typeface="Candara"/>
                          <a:ea typeface="ＭＳ 明朝"/>
                          <a:cs typeface="Candara"/>
                        </a:rPr>
                        <a:t>Comparative study on the management practice in construction industry.</a:t>
                      </a:r>
                      <a:endParaRPr lang="en-US" sz="110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dirty="0">
                          <a:effectLst/>
                          <a:latin typeface="Candara"/>
                          <a:ea typeface="ＭＳ 明朝"/>
                          <a:cs typeface="Candara"/>
                        </a:rPr>
                        <a:t>Has looked at all EIA stages that includes screening, scoping, impact analysis, mitigation design, preparation of environmental statements, review, decision making, follow-up and public involvement. </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dirty="0">
                          <a:effectLst/>
                          <a:latin typeface="Candara"/>
                          <a:ea typeface="ＭＳ 明朝"/>
                          <a:cs typeface="Candara"/>
                        </a:rPr>
                        <a:t>Representative case studies, review of environmental statements and related documents and design and administration of questionnaires for key informants. </a:t>
                      </a:r>
                      <a:endParaRPr lang="en-US" sz="1100" dirty="0">
                        <a:effectLst/>
                        <a:latin typeface="Candara"/>
                        <a:ea typeface="ＭＳ 明朝"/>
                        <a:cs typeface="Candara"/>
                      </a:endParaRPr>
                    </a:p>
                  </a:txBody>
                  <a:tcPr marL="68580" marR="68580" marT="0" marB="0" anchor="ctr"/>
                </a:tc>
              </a:tr>
              <a:tr h="1081354">
                <a:tc>
                  <a:txBody>
                    <a:bodyPr/>
                    <a:lstStyle/>
                    <a:p>
                      <a:pPr algn="ctr">
                        <a:lnSpc>
                          <a:spcPct val="110000"/>
                        </a:lnSpc>
                        <a:spcAft>
                          <a:spcPts val="0"/>
                        </a:spcAft>
                      </a:pPr>
                      <a:r>
                        <a:rPr lang="en-AU" sz="1100" dirty="0" smtClean="0">
                          <a:effectLst/>
                          <a:latin typeface="Candara"/>
                          <a:ea typeface="ＭＳ 明朝"/>
                          <a:cs typeface="Candara"/>
                        </a:rPr>
                        <a:t>10</a:t>
                      </a:r>
                      <a:endParaRPr lang="en-US" sz="1100" dirty="0">
                        <a:effectLst/>
                        <a:latin typeface="Candara"/>
                        <a:ea typeface="ＭＳ 明朝"/>
                        <a:cs typeface="Candara"/>
                      </a:endParaRPr>
                    </a:p>
                  </a:txBody>
                  <a:tcPr marL="68580" marR="68580" marT="0" marB="0" anchor="ctr"/>
                </a:tc>
                <a:tc>
                  <a:txBody>
                    <a:bodyPr/>
                    <a:lstStyle/>
                    <a:p>
                      <a:pPr algn="l">
                        <a:lnSpc>
                          <a:spcPct val="110000"/>
                        </a:lnSpc>
                        <a:spcAft>
                          <a:spcPts val="0"/>
                        </a:spcAft>
                      </a:pPr>
                      <a:r>
                        <a:rPr lang="en-AU" sz="1100" dirty="0" err="1">
                          <a:effectLst/>
                          <a:latin typeface="Candara"/>
                          <a:ea typeface="ＭＳ 明朝"/>
                          <a:cs typeface="Candara"/>
                        </a:rPr>
                        <a:t>Samarakoon</a:t>
                      </a:r>
                      <a:r>
                        <a:rPr lang="en-AU" sz="1100" dirty="0">
                          <a:effectLst/>
                          <a:latin typeface="Candara"/>
                          <a:ea typeface="ＭＳ 明朝"/>
                          <a:cs typeface="Candara"/>
                        </a:rPr>
                        <a:t> and Rowan (2008)</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a:effectLst/>
                          <a:latin typeface="Candara"/>
                          <a:ea typeface="ＭＳ 明朝"/>
                          <a:cs typeface="Candara"/>
                        </a:rPr>
                        <a:t>Sri Lanka</a:t>
                      </a:r>
                      <a:endParaRPr lang="en-US" sz="110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a:effectLst/>
                          <a:latin typeface="Candara"/>
                          <a:ea typeface="ＭＳ 明朝"/>
                          <a:cs typeface="Candara"/>
                        </a:rPr>
                        <a:t>Review of EIS with reference to Ecological Impact Assessment. </a:t>
                      </a:r>
                      <a:endParaRPr lang="en-US" sz="110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dirty="0">
                          <a:effectLst/>
                          <a:latin typeface="Candara"/>
                          <a:ea typeface="ＭＳ 明朝"/>
                          <a:cs typeface="Candara"/>
                        </a:rPr>
                        <a:t>Has critically examined EIS and EIA documents from the national archives with particular focus on detailed ecological appraisal.  </a:t>
                      </a:r>
                      <a:endParaRPr lang="en-US" sz="1100" dirty="0">
                        <a:effectLst/>
                        <a:latin typeface="Candara"/>
                        <a:ea typeface="ＭＳ 明朝"/>
                        <a:cs typeface="Candara"/>
                      </a:endParaRPr>
                    </a:p>
                  </a:txBody>
                  <a:tcPr marL="68580" marR="68580" marT="0" marB="0" anchor="ctr"/>
                </a:tc>
                <a:tc>
                  <a:txBody>
                    <a:bodyPr/>
                    <a:lstStyle/>
                    <a:p>
                      <a:pPr algn="just">
                        <a:lnSpc>
                          <a:spcPct val="110000"/>
                        </a:lnSpc>
                        <a:spcAft>
                          <a:spcPts val="0"/>
                        </a:spcAft>
                      </a:pPr>
                      <a:r>
                        <a:rPr lang="en-AU" sz="1100" dirty="0">
                          <a:effectLst/>
                          <a:latin typeface="Candara"/>
                          <a:ea typeface="ＭＳ 明朝"/>
                          <a:cs typeface="Candara"/>
                        </a:rPr>
                        <a:t>Sampling of documents, and review and evaluation using checklist of common ecological review criteria. </a:t>
                      </a:r>
                      <a:endParaRPr lang="en-US" sz="1100" dirty="0">
                        <a:effectLst/>
                        <a:latin typeface="Candara"/>
                        <a:ea typeface="ＭＳ 明朝"/>
                        <a:cs typeface="Candara"/>
                      </a:endParaRPr>
                    </a:p>
                  </a:txBody>
                  <a:tcPr marL="68580" marR="68580" marT="0" marB="0" anchor="ctr"/>
                </a:tc>
              </a:tr>
            </a:tbl>
          </a:graphicData>
        </a:graphic>
      </p:graphicFrame>
    </p:spTree>
    <p:extLst>
      <p:ext uri="{BB962C8B-B14F-4D97-AF65-F5344CB8AC3E}">
        <p14:creationId xmlns:p14="http://schemas.microsoft.com/office/powerpoint/2010/main" val="5733388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251520" y="1340768"/>
            <a:ext cx="6480720" cy="5256584"/>
          </a:xfrm>
          <a:prstGeom prst="rect">
            <a:avLst/>
          </a:prstGeom>
          <a:noFill/>
          <a:ln w="9525">
            <a:noFill/>
            <a:miter lim="800000"/>
            <a:headEnd/>
            <a:tailEnd/>
          </a:ln>
        </p:spPr>
        <p:txBody>
          <a:bodyPr/>
          <a:lstStyle/>
          <a:p>
            <a:pPr marL="535350" indent="-285750" algn="just">
              <a:lnSpc>
                <a:spcPct val="90000"/>
              </a:lnSpc>
              <a:spcBef>
                <a:spcPct val="20000"/>
              </a:spcBef>
              <a:buFont typeface="Arial"/>
              <a:buChar char="•"/>
              <a:defRPr/>
            </a:pPr>
            <a:r>
              <a:rPr lang="en-AU" sz="2400" dirty="0" smtClean="0">
                <a:latin typeface="Candara"/>
                <a:cs typeface="Candara"/>
              </a:rPr>
              <a:t>However, </a:t>
            </a:r>
            <a:r>
              <a:rPr lang="en-AU" sz="2400" b="1" dirty="0" smtClean="0">
                <a:latin typeface="Candara"/>
                <a:cs typeface="Candara"/>
              </a:rPr>
              <a:t>NOT</a:t>
            </a:r>
            <a:r>
              <a:rPr lang="en-AU" sz="2400" dirty="0" smtClean="0">
                <a:latin typeface="Candara"/>
                <a:cs typeface="Candara"/>
              </a:rPr>
              <a:t> </a:t>
            </a:r>
            <a:r>
              <a:rPr lang="en-AU" sz="2400" b="1" dirty="0" smtClean="0">
                <a:latin typeface="Candara"/>
                <a:cs typeface="Candara"/>
              </a:rPr>
              <a:t>a single study done in Bhutan </a:t>
            </a:r>
            <a:r>
              <a:rPr lang="en-AU" sz="2400" dirty="0" smtClean="0">
                <a:latin typeface="Candara"/>
                <a:cs typeface="Candara"/>
              </a:rPr>
              <a:t>t0 date.</a:t>
            </a:r>
          </a:p>
          <a:p>
            <a:pPr marL="249600" algn="just">
              <a:lnSpc>
                <a:spcPct val="90000"/>
              </a:lnSpc>
              <a:spcBef>
                <a:spcPct val="20000"/>
              </a:spcBef>
              <a:defRPr/>
            </a:pPr>
            <a:endParaRPr lang="en-AU" sz="2400" b="1" dirty="0" smtClean="0">
              <a:latin typeface="Candara"/>
              <a:cs typeface="Candara"/>
            </a:endParaRPr>
          </a:p>
          <a:p>
            <a:pPr marL="535350" indent="-285750" algn="just">
              <a:lnSpc>
                <a:spcPct val="90000"/>
              </a:lnSpc>
              <a:spcBef>
                <a:spcPct val="20000"/>
              </a:spcBef>
              <a:buFont typeface="Arial"/>
              <a:buChar char="•"/>
              <a:defRPr/>
            </a:pPr>
            <a:r>
              <a:rPr lang="en-US" sz="2400" dirty="0" smtClean="0">
                <a:latin typeface="Candara"/>
                <a:cs typeface="Candara"/>
              </a:rPr>
              <a:t>Hence, </a:t>
            </a:r>
            <a:r>
              <a:rPr lang="en-US" sz="2400" b="1" dirty="0" smtClean="0">
                <a:latin typeface="Candara"/>
                <a:cs typeface="Candara"/>
              </a:rPr>
              <a:t>the study evaluated </a:t>
            </a:r>
            <a:r>
              <a:rPr lang="en-US" sz="2400" b="1" dirty="0">
                <a:latin typeface="Candara"/>
                <a:cs typeface="Candara"/>
              </a:rPr>
              <a:t>the structure, practice and outcomes of the EIA process in </a:t>
            </a:r>
            <a:r>
              <a:rPr lang="en-US" sz="2400" b="1" dirty="0" smtClean="0">
                <a:latin typeface="Candara"/>
                <a:cs typeface="Candara"/>
              </a:rPr>
              <a:t>Bhutan </a:t>
            </a:r>
            <a:r>
              <a:rPr lang="en-US" sz="2400" dirty="0" smtClean="0">
                <a:latin typeface="Candara"/>
                <a:cs typeface="Candara"/>
              </a:rPr>
              <a:t>by:</a:t>
            </a:r>
          </a:p>
          <a:p>
            <a:pPr marL="992550" lvl="1" indent="-285750" algn="just">
              <a:lnSpc>
                <a:spcPct val="90000"/>
              </a:lnSpc>
              <a:spcBef>
                <a:spcPct val="20000"/>
              </a:spcBef>
              <a:buFont typeface="Arial"/>
              <a:buChar char="•"/>
              <a:defRPr/>
            </a:pPr>
            <a:r>
              <a:rPr lang="en-US" sz="2400" dirty="0">
                <a:latin typeface="Candara"/>
                <a:cs typeface="Candara"/>
              </a:rPr>
              <a:t>C</a:t>
            </a:r>
            <a:r>
              <a:rPr lang="en-US" sz="2400" dirty="0" smtClean="0">
                <a:latin typeface="Candara"/>
                <a:cs typeface="Candara"/>
              </a:rPr>
              <a:t>omparing </a:t>
            </a:r>
            <a:r>
              <a:rPr lang="en-US" sz="2400" dirty="0">
                <a:latin typeface="Candara"/>
                <a:cs typeface="Candara"/>
              </a:rPr>
              <a:t>and </a:t>
            </a:r>
            <a:r>
              <a:rPr lang="en-US" sz="2400" dirty="0" smtClean="0">
                <a:latin typeface="Candara"/>
                <a:cs typeface="Candara"/>
              </a:rPr>
              <a:t>contrasting the EIA framework with international practice;</a:t>
            </a:r>
          </a:p>
          <a:p>
            <a:pPr marL="992550" lvl="1" indent="-285750" algn="just">
              <a:lnSpc>
                <a:spcPct val="90000"/>
              </a:lnSpc>
              <a:spcBef>
                <a:spcPct val="20000"/>
              </a:spcBef>
              <a:buFont typeface="Arial"/>
              <a:buChar char="•"/>
              <a:defRPr/>
            </a:pPr>
            <a:r>
              <a:rPr lang="en-US" sz="2400" dirty="0">
                <a:latin typeface="Candara"/>
                <a:cs typeface="Candara"/>
              </a:rPr>
              <a:t>E</a:t>
            </a:r>
            <a:r>
              <a:rPr lang="en-US" sz="2400" dirty="0" smtClean="0">
                <a:latin typeface="Candara"/>
                <a:cs typeface="Candara"/>
              </a:rPr>
              <a:t>valuating </a:t>
            </a:r>
            <a:r>
              <a:rPr lang="en-US" sz="2400" dirty="0">
                <a:latin typeface="Candara"/>
                <a:cs typeface="Candara"/>
              </a:rPr>
              <a:t>views of EIA practitioners in </a:t>
            </a:r>
            <a:r>
              <a:rPr lang="en-US" sz="2400" dirty="0" smtClean="0">
                <a:latin typeface="Candara"/>
                <a:cs typeface="Candara"/>
              </a:rPr>
              <a:t>Bhutan;</a:t>
            </a:r>
          </a:p>
          <a:p>
            <a:pPr marL="992550" lvl="1" indent="-285750" algn="just">
              <a:lnSpc>
                <a:spcPct val="90000"/>
              </a:lnSpc>
              <a:spcBef>
                <a:spcPct val="20000"/>
              </a:spcBef>
              <a:buFont typeface="Arial"/>
              <a:buChar char="•"/>
              <a:defRPr/>
            </a:pPr>
            <a:r>
              <a:rPr lang="en-US" sz="2400" dirty="0" smtClean="0">
                <a:latin typeface="Candara"/>
                <a:cs typeface="Candara"/>
              </a:rPr>
              <a:t>Examining effectiveness of EIA.</a:t>
            </a:r>
          </a:p>
          <a:p>
            <a:pPr marL="285750" indent="-285750" algn="just">
              <a:buFont typeface="Arial"/>
              <a:buChar char="•"/>
            </a:pPr>
            <a:endParaRPr lang="en-US" sz="1600" dirty="0">
              <a:solidFill>
                <a:srgbClr val="FF0000"/>
              </a:solidFill>
              <a:latin typeface="Candara"/>
              <a:cs typeface="Candara"/>
            </a:endParaRPr>
          </a:p>
          <a:p>
            <a:pPr marL="592500" indent="-342900" algn="just">
              <a:lnSpc>
                <a:spcPct val="90000"/>
              </a:lnSpc>
              <a:spcBef>
                <a:spcPct val="20000"/>
              </a:spcBef>
              <a:buFont typeface="Arial"/>
              <a:buChar char="•"/>
              <a:defRPr/>
            </a:pPr>
            <a:endParaRPr lang="is-IS" sz="1600" b="1" dirty="0" smtClean="0">
              <a:solidFill>
                <a:schemeClr val="tx2"/>
              </a:solidFill>
              <a:latin typeface="Candara"/>
              <a:cs typeface="Candara"/>
            </a:endParaRPr>
          </a:p>
          <a:p>
            <a:pPr marL="592500" indent="-342900">
              <a:lnSpc>
                <a:spcPct val="90000"/>
              </a:lnSpc>
              <a:spcBef>
                <a:spcPct val="20000"/>
              </a:spcBef>
              <a:buFont typeface="Arial"/>
              <a:buChar char="•"/>
              <a:defRPr/>
            </a:pPr>
            <a:endParaRPr lang="en-AU" sz="1600" b="1" dirty="0" smtClean="0">
              <a:solidFill>
                <a:schemeClr val="tx2"/>
              </a:solidFill>
              <a:latin typeface="Candara"/>
              <a:cs typeface="Candara"/>
            </a:endParaRPr>
          </a:p>
          <a:p>
            <a:pPr marL="592500" indent="-342900">
              <a:lnSpc>
                <a:spcPct val="90000"/>
              </a:lnSpc>
              <a:spcBef>
                <a:spcPct val="20000"/>
              </a:spcBef>
              <a:buFont typeface="Arial"/>
              <a:buChar char="•"/>
              <a:defRPr/>
            </a:pPr>
            <a:endParaRPr lang="en-AU" sz="2400" b="1" dirty="0">
              <a:solidFill>
                <a:schemeClr val="tx2"/>
              </a:solidFill>
              <a:latin typeface="Candara"/>
              <a:cs typeface="Candara"/>
            </a:endParaRPr>
          </a:p>
          <a:p>
            <a:pPr marL="249600" algn="ctr">
              <a:lnSpc>
                <a:spcPct val="90000"/>
              </a:lnSpc>
              <a:spcBef>
                <a:spcPct val="20000"/>
              </a:spcBef>
              <a:tabLst>
                <a:tab pos="1344613" algn="l"/>
              </a:tabLst>
              <a:defRPr/>
            </a:pPr>
            <a:endParaRPr lang="en-AU" sz="2000" b="1" dirty="0">
              <a:latin typeface="Candara"/>
              <a:cs typeface="Candara"/>
            </a:endParaRPr>
          </a:p>
          <a:p>
            <a:pPr marL="249600" algn="ctr">
              <a:lnSpc>
                <a:spcPct val="90000"/>
              </a:lnSpc>
              <a:spcBef>
                <a:spcPct val="20000"/>
              </a:spcBef>
              <a:defRPr/>
            </a:pPr>
            <a:r>
              <a:rPr lang="en-AU" sz="2000" b="1" dirty="0">
                <a:latin typeface="Candara"/>
                <a:cs typeface="Candara"/>
              </a:rPr>
              <a:t>	</a:t>
            </a:r>
          </a:p>
          <a:p>
            <a:pPr marL="249600" algn="ctr">
              <a:lnSpc>
                <a:spcPct val="90000"/>
              </a:lnSpc>
              <a:spcBef>
                <a:spcPct val="20000"/>
              </a:spcBef>
              <a:defRPr/>
            </a:pPr>
            <a:endParaRPr lang="en-AU" sz="2000" b="1" dirty="0">
              <a:latin typeface="Candara"/>
              <a:cs typeface="Candara"/>
            </a:endParaRPr>
          </a:p>
          <a:p>
            <a:pPr marL="249600" algn="ctr">
              <a:lnSpc>
                <a:spcPct val="90000"/>
              </a:lnSpc>
              <a:spcBef>
                <a:spcPct val="20000"/>
              </a:spcBef>
              <a:defRPr/>
            </a:pPr>
            <a:endParaRPr lang="en-AU" sz="2000" dirty="0">
              <a:latin typeface="Candara"/>
              <a:cs typeface="Candara"/>
            </a:endParaRPr>
          </a:p>
        </p:txBody>
      </p:sp>
      <p:sp>
        <p:nvSpPr>
          <p:cNvPr id="7" name="Rectangle 9"/>
          <p:cNvSpPr>
            <a:spLocks noChangeArrowheads="1"/>
          </p:cNvSpPr>
          <p:nvPr/>
        </p:nvSpPr>
        <p:spPr bwMode="auto">
          <a:xfrm>
            <a:off x="0" y="0"/>
            <a:ext cx="9144000" cy="1214422"/>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defRPr/>
            </a:pPr>
            <a:endParaRPr lang="en-US" sz="2400" dirty="0">
              <a:latin typeface="Times New Roman" pitchFamily="18" charset="0"/>
              <a:ea typeface="ＭＳ Ｐゴシック" pitchFamily="-106" charset="-128"/>
              <a:cs typeface="+mn-cs"/>
            </a:endParaRPr>
          </a:p>
        </p:txBody>
      </p:sp>
      <p:sp>
        <p:nvSpPr>
          <p:cNvPr id="18" name="Text Box 3"/>
          <p:cNvSpPr txBox="1">
            <a:spLocks noChangeArrowheads="1"/>
          </p:cNvSpPr>
          <p:nvPr/>
        </p:nvSpPr>
        <p:spPr bwMode="auto">
          <a:xfrm>
            <a:off x="184596" y="428625"/>
            <a:ext cx="8851900" cy="584200"/>
          </a:xfrm>
          <a:prstGeom prst="rect">
            <a:avLst/>
          </a:prstGeom>
          <a:noFill/>
          <a:ln w="9525">
            <a:noFill/>
            <a:miter lim="800000"/>
            <a:headEnd/>
            <a:tailEnd/>
          </a:ln>
          <a:effectLst/>
        </p:spPr>
        <p:txBody>
          <a:bodyPr>
            <a:spAutoFit/>
          </a:bodyPr>
          <a:lstStyle/>
          <a:p>
            <a:pPr>
              <a:defRPr/>
            </a:pPr>
            <a:r>
              <a:rPr lang="en-AU" sz="3200" b="1" dirty="0" smtClean="0">
                <a:solidFill>
                  <a:schemeClr val="bg1"/>
                </a:solidFill>
                <a:effectLst>
                  <a:outerShdw blurRad="38100" dist="38100" dir="2700000" algn="tl">
                    <a:srgbClr val="000000">
                      <a:alpha val="43137"/>
                    </a:srgbClr>
                  </a:outerShdw>
                </a:effectLst>
                <a:latin typeface="Candara"/>
                <a:ea typeface="ＭＳ Ｐゴシック" pitchFamily="-106" charset="-128"/>
                <a:cs typeface="Candara"/>
              </a:rPr>
              <a:t>Research Gap</a:t>
            </a:r>
            <a:endParaRPr lang="en-AU" sz="3200" b="1" dirty="0">
              <a:solidFill>
                <a:schemeClr val="bg1"/>
              </a:solidFill>
              <a:effectLst>
                <a:outerShdw blurRad="38100" dist="38100" dir="2700000" algn="tl">
                  <a:srgbClr val="000000">
                    <a:alpha val="43137"/>
                  </a:srgbClr>
                </a:outerShdw>
              </a:effectLst>
              <a:latin typeface="Candara"/>
              <a:ea typeface="ＭＳ Ｐゴシック" pitchFamily="-106" charset="-128"/>
              <a:cs typeface="Candara"/>
            </a:endParaRPr>
          </a:p>
        </p:txBody>
      </p:sp>
      <p:pic>
        <p:nvPicPr>
          <p:cNvPr id="2" name="Picture 1" descr="question-mark-fac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2060848"/>
            <a:ext cx="2195736" cy="2368972"/>
          </a:xfrm>
          <a:prstGeom prst="rect">
            <a:avLst/>
          </a:prstGeom>
        </p:spPr>
      </p:pic>
    </p:spTree>
    <p:extLst>
      <p:ext uri="{BB962C8B-B14F-4D97-AF65-F5344CB8AC3E}">
        <p14:creationId xmlns:p14="http://schemas.microsoft.com/office/powerpoint/2010/main" val="31011368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13041</TotalTime>
  <Words>3228</Words>
  <Application>Microsoft Macintosh PowerPoint</Application>
  <PresentationFormat>On-screen Show (4:3)</PresentationFormat>
  <Paragraphs>797</Paragraphs>
  <Slides>76</Slides>
  <Notes>3</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all for your kind attention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dc:creator>
  <cp:lastModifiedBy>Pema Dorji</cp:lastModifiedBy>
  <cp:revision>924</cp:revision>
  <dcterms:created xsi:type="dcterms:W3CDTF">2011-06-28T01:48:07Z</dcterms:created>
  <dcterms:modified xsi:type="dcterms:W3CDTF">2017-09-17T23:49:28Z</dcterms:modified>
</cp:coreProperties>
</file>