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56" r:id="rId2"/>
    <p:sldId id="259" r:id="rId3"/>
    <p:sldId id="275" r:id="rId4"/>
    <p:sldId id="276" r:id="rId5"/>
    <p:sldId id="262" r:id="rId6"/>
    <p:sldId id="277" r:id="rId7"/>
    <p:sldId id="263" r:id="rId8"/>
    <p:sldId id="264" r:id="rId9"/>
    <p:sldId id="268" r:id="rId10"/>
    <p:sldId id="281" r:id="rId11"/>
    <p:sldId id="271" r:id="rId12"/>
    <p:sldId id="270" r:id="rId13"/>
    <p:sldId id="269" r:id="rId14"/>
    <p:sldId id="272" r:id="rId15"/>
    <p:sldId id="273" r:id="rId16"/>
    <p:sldId id="274" r:id="rId17"/>
    <p:sldId id="278" r:id="rId18"/>
    <p:sldId id="279" r:id="rId19"/>
    <p:sldId id="280"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2880" userDrawn="1">
          <p15:clr>
            <a:srgbClr val="A4A3A4"/>
          </p15:clr>
        </p15:guide>
        <p15:guide id="3" orient="horz"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A46B"/>
    <a:srgbClr val="1268BD"/>
    <a:srgbClr val="008E8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66" autoAdjust="0"/>
    <p:restoredTop sz="79273" autoAdjust="0"/>
  </p:normalViewPr>
  <p:slideViewPr>
    <p:cSldViewPr snapToGrid="0" showGuides="1">
      <p:cViewPr varScale="1">
        <p:scale>
          <a:sx n="60" d="100"/>
          <a:sy n="60" d="100"/>
        </p:scale>
        <p:origin x="1692" y="66"/>
      </p:cViewPr>
      <p:guideLst>
        <p:guide pos="2880"/>
        <p:guide orient="horz" pos="216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25D3BF-84EE-4F27-AA55-373C2704CCE4}" type="datetimeFigureOut">
              <a:rPr lang="en-NZ" smtClean="0"/>
              <a:t>19/09/2017</a:t>
            </a:fld>
            <a:endParaRPr lang="en-NZ"/>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27F3FD-364B-4686-AF13-C45BC9DDFFB2}" type="slidenum">
              <a:rPr lang="en-NZ" smtClean="0"/>
              <a:t>‹#›</a:t>
            </a:fld>
            <a:endParaRPr lang="en-NZ"/>
          </a:p>
        </p:txBody>
      </p:sp>
    </p:spTree>
    <p:extLst>
      <p:ext uri="{BB962C8B-B14F-4D97-AF65-F5344CB8AC3E}">
        <p14:creationId xmlns:p14="http://schemas.microsoft.com/office/powerpoint/2010/main" val="2995593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The Waikato River settlement is a historic claim to grievances caused by the NZ Government from 1863 to 1987. The River settlement followed the Lands Settlement of 1995, which partially resolved matters relating to the confiscation of 1.2M acres of lands south of Auckland, belonging to the Waikato-Tainui tribe. The claim saw the Crown apologise for the wrongful confiscation of lands and accusations deeming the tribe as rebels against the Crown. Redress totalled $170M of which $40M was cash and the remainder made up of the commercial values of government lands returned. The catch cry for the claim was “I </a:t>
            </a:r>
            <a:r>
              <a:rPr lang="en-NZ" dirty="0" err="1" smtClean="0"/>
              <a:t>riro</a:t>
            </a:r>
            <a:r>
              <a:rPr lang="en-NZ" dirty="0" smtClean="0"/>
              <a:t> whenua </a:t>
            </a:r>
            <a:r>
              <a:rPr lang="en-NZ" dirty="0" err="1" smtClean="0"/>
              <a:t>atu</a:t>
            </a:r>
            <a:r>
              <a:rPr lang="en-NZ" dirty="0" smtClean="0"/>
              <a:t>, me </a:t>
            </a:r>
            <a:r>
              <a:rPr lang="en-NZ" dirty="0" err="1" smtClean="0"/>
              <a:t>hoki</a:t>
            </a:r>
            <a:r>
              <a:rPr lang="en-NZ" dirty="0" smtClean="0"/>
              <a:t> whenua </a:t>
            </a:r>
            <a:r>
              <a:rPr lang="en-NZ" dirty="0" err="1" smtClean="0"/>
              <a:t>mai</a:t>
            </a:r>
            <a:r>
              <a:rPr lang="en-NZ" dirty="0" smtClean="0"/>
              <a:t>” or “As land was taken, so shall it be returned”. Only 3% of the confiscated lands were returned to the tribe. The tribe decided it was time to move on from grievance to developing its future. </a:t>
            </a:r>
          </a:p>
          <a:p>
            <a:r>
              <a:rPr lang="en-NZ" dirty="0" smtClean="0"/>
              <a:t>The River Settlement was left out of that Settlement, deemed to be too hard. It should be remembered that Waikato-Tainui held domain over the natural resources within its area. All decisions about its use sat solely with the tribe. History about the area is littered with stories related to the tribe including many battles, establishment of communities, deceit, love and laughter. After confiscation, Waikato-Tainui were removed from the rivers care, lands drained, communities flattened, and waters degraded. Waikato-Tainui wanted to restore its right of care. The River Settlement was resolved in 2009 with a clear focus on the health and well being of the Waikato River. The River is a </a:t>
            </a:r>
            <a:r>
              <a:rPr lang="en-NZ" dirty="0" err="1" smtClean="0"/>
              <a:t>tupuna</a:t>
            </a:r>
            <a:r>
              <a:rPr lang="en-NZ" dirty="0" smtClean="0"/>
              <a:t> (ancestor) to the Waikato-Tainui tribe, from where it derived its name. However, there were more than just the interests of the tribe to consider. Four other tribes have interests in the Waikato, and </a:t>
            </a:r>
            <a:r>
              <a:rPr lang="en-NZ" dirty="0" err="1" smtClean="0"/>
              <a:t>Waipaa</a:t>
            </a:r>
            <a:r>
              <a:rPr lang="en-NZ" dirty="0" smtClean="0"/>
              <a:t> River. The River also feeds NZs largest city (Auckland), and the fourth largest being Hamilton. It is also an important “asset” to the region and nation, sustaining many primary industries. Therefore a collaborative approach was required for the entire River, not just the interests of Waikato-Tainui, hence the creation of the Vision and Strategy to unify policy and people to better care for the Rivers. The approach focussed on co-management, sharing resources, coordination and leadership at the highest level. This was not the time to blame people, or organisations, for the current health issues of the River, but instead to acknowledge that everyone has a responsibility, likened to caring for your mother. The current resource management framework did not empower tribes to uphold their responsibilities as guardians, and so joint management agreements were compulsorily established between tribes and Authorities. Funding was provided to the tribes for their own activities of restoration and training. Funding was also negotiated for a regional clean up trust of $210M over 30 years. </a:t>
            </a:r>
            <a:endParaRPr lang="en-NZ" dirty="0"/>
          </a:p>
        </p:txBody>
      </p:sp>
      <p:sp>
        <p:nvSpPr>
          <p:cNvPr id="4" name="Slide Number Placeholder 3"/>
          <p:cNvSpPr>
            <a:spLocks noGrp="1"/>
          </p:cNvSpPr>
          <p:nvPr>
            <p:ph type="sldNum" sz="quarter" idx="10"/>
          </p:nvPr>
        </p:nvSpPr>
        <p:spPr/>
        <p:txBody>
          <a:bodyPr/>
          <a:lstStyle/>
          <a:p>
            <a:fld id="{2A27F3FD-364B-4686-AF13-C45BC9DDFFB2}" type="slidenum">
              <a:rPr lang="en-NZ" smtClean="0"/>
              <a:t>3</a:t>
            </a:fld>
            <a:endParaRPr lang="en-NZ"/>
          </a:p>
        </p:txBody>
      </p:sp>
    </p:spTree>
    <p:extLst>
      <p:ext uri="{BB962C8B-B14F-4D97-AF65-F5344CB8AC3E}">
        <p14:creationId xmlns:p14="http://schemas.microsoft.com/office/powerpoint/2010/main" val="6200160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This diagram shows the two principles of the Waikato River Settlement. Te Mana o te Wai at the apex of the model. Te Mana o te Wai refers to the mana (Authority, prestige and power) of the Waikato River. Its prestige must be acknowledged and protected. To achieve Te Mana o te Wai and the overarching purpose which is to restore the health and well being of the Waikato River, the tribe negotiated tools and entities to stand at the forefront of this new change. The Waikato River Authority is an independent entity governed by the five River Iwi and five appointees by the Government. They have two levers to achieve the overarching purpose of the settlement, Te Ture Whaimana which </a:t>
            </a:r>
            <a:r>
              <a:rPr lang="en-NZ" dirty="0" err="1" smtClean="0"/>
              <a:t>influcences</a:t>
            </a:r>
            <a:r>
              <a:rPr lang="en-NZ" dirty="0" smtClean="0"/>
              <a:t> over 20 pieces of legislation, and the Clean up Trust to support restoration activities delivered by communities, iwi and local organisations. The Waikato River Authority is responsible for the entire river.</a:t>
            </a:r>
          </a:p>
          <a:p>
            <a:r>
              <a:rPr lang="en-NZ" dirty="0" smtClean="0"/>
              <a:t>The other principle of the River Settlement is Mana </a:t>
            </a:r>
            <a:r>
              <a:rPr lang="en-NZ" dirty="0" err="1" smtClean="0"/>
              <a:t>Whakahaere</a:t>
            </a:r>
            <a:r>
              <a:rPr lang="en-NZ" dirty="0" smtClean="0"/>
              <a:t> which is to restore the rights of the tribe. Each of the five tribes hold tools which empower their respective aspirations. It could be likened to each tribe taking care of their own house, whilst contributing to the vision of the wider community. Each iwi had river related lands returned, established joint management agreements with councils, have accords with government agencies and have their own co-management fund. All of these support the iwi to become effective guardians, in todays world. Regardless of your role, status or position, you are expected to strive towards improving the health and well being of the Waikato river. </a:t>
            </a:r>
          </a:p>
          <a:p>
            <a:endParaRPr lang="en-NZ" dirty="0" smtClean="0"/>
          </a:p>
          <a:p>
            <a:r>
              <a:rPr lang="en-NZ" dirty="0" smtClean="0"/>
              <a:t>Note: This model is called Te </a:t>
            </a:r>
            <a:r>
              <a:rPr lang="en-NZ" dirty="0" err="1" smtClean="0"/>
              <a:t>Kawau</a:t>
            </a:r>
            <a:r>
              <a:rPr lang="en-NZ" dirty="0" smtClean="0"/>
              <a:t> </a:t>
            </a:r>
            <a:r>
              <a:rPr lang="en-NZ" dirty="0" err="1" smtClean="0"/>
              <a:t>Maro</a:t>
            </a:r>
            <a:r>
              <a:rPr lang="en-NZ" dirty="0" smtClean="0"/>
              <a:t> and is a battle formation based on the flight formation of the shag. It concentrates all efforts to its apex to split enemy ranks and achieve its goal.</a:t>
            </a:r>
            <a:endParaRPr lang="en-NZ" dirty="0"/>
          </a:p>
        </p:txBody>
      </p:sp>
      <p:sp>
        <p:nvSpPr>
          <p:cNvPr id="4" name="Slide Number Placeholder 3"/>
          <p:cNvSpPr>
            <a:spLocks noGrp="1"/>
          </p:cNvSpPr>
          <p:nvPr>
            <p:ph type="sldNum" sz="quarter" idx="10"/>
          </p:nvPr>
        </p:nvSpPr>
        <p:spPr/>
        <p:txBody>
          <a:bodyPr/>
          <a:lstStyle/>
          <a:p>
            <a:fld id="{2A27F3FD-364B-4686-AF13-C45BC9DDFFB2}" type="slidenum">
              <a:rPr lang="en-NZ" smtClean="0"/>
              <a:t>4</a:t>
            </a:fld>
            <a:endParaRPr lang="en-NZ"/>
          </a:p>
        </p:txBody>
      </p:sp>
    </p:spTree>
    <p:extLst>
      <p:ext uri="{BB962C8B-B14F-4D97-AF65-F5344CB8AC3E}">
        <p14:creationId xmlns:p14="http://schemas.microsoft.com/office/powerpoint/2010/main" val="40706361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55AD5A3-6871-4623-BDBC-0A043D365282}" type="datetimeFigureOut">
              <a:rPr lang="en-AU" smtClean="0"/>
              <a:pPr/>
              <a:t>19/09/2017</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1C238C77-FDCD-4874-B3FF-6CCFD4A0B09A}" type="slidenum">
              <a:rPr lang="en-AU" smtClean="0"/>
              <a:pPr/>
              <a:t>‹#›</a:t>
            </a:fld>
            <a:endParaRPr lang="en-AU" dirty="0"/>
          </a:p>
        </p:txBody>
      </p:sp>
    </p:spTree>
    <p:extLst>
      <p:ext uri="{BB962C8B-B14F-4D97-AF65-F5344CB8AC3E}">
        <p14:creationId xmlns:p14="http://schemas.microsoft.com/office/powerpoint/2010/main" val="26710001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5AD5A3-6871-4623-BDBC-0A043D365282}" type="datetimeFigureOut">
              <a:rPr lang="en-AU" smtClean="0"/>
              <a:pPr/>
              <a:t>19/09/2017</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1C238C77-FDCD-4874-B3FF-6CCFD4A0B09A}" type="slidenum">
              <a:rPr lang="en-AU" smtClean="0"/>
              <a:pPr/>
              <a:t>‹#›</a:t>
            </a:fld>
            <a:endParaRPr lang="en-AU" dirty="0"/>
          </a:p>
        </p:txBody>
      </p:sp>
    </p:spTree>
    <p:extLst>
      <p:ext uri="{BB962C8B-B14F-4D97-AF65-F5344CB8AC3E}">
        <p14:creationId xmlns:p14="http://schemas.microsoft.com/office/powerpoint/2010/main" val="10725791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5AD5A3-6871-4623-BDBC-0A043D365282}" type="datetimeFigureOut">
              <a:rPr lang="en-AU" smtClean="0"/>
              <a:pPr/>
              <a:t>19/09/2017</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1C238C77-FDCD-4874-B3FF-6CCFD4A0B09A}" type="slidenum">
              <a:rPr lang="en-AU" smtClean="0"/>
              <a:pPr/>
              <a:t>‹#›</a:t>
            </a:fld>
            <a:endParaRPr lang="en-AU" dirty="0"/>
          </a:p>
        </p:txBody>
      </p:sp>
    </p:spTree>
    <p:extLst>
      <p:ext uri="{BB962C8B-B14F-4D97-AF65-F5344CB8AC3E}">
        <p14:creationId xmlns:p14="http://schemas.microsoft.com/office/powerpoint/2010/main" val="14241159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5AD5A3-6871-4623-BDBC-0A043D365282}" type="datetimeFigureOut">
              <a:rPr lang="en-AU" smtClean="0"/>
              <a:pPr/>
              <a:t>19/09/2017</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1C238C77-FDCD-4874-B3FF-6CCFD4A0B09A}" type="slidenum">
              <a:rPr lang="en-AU" smtClean="0"/>
              <a:pPr/>
              <a:t>‹#›</a:t>
            </a:fld>
            <a:endParaRPr lang="en-AU" dirty="0"/>
          </a:p>
        </p:txBody>
      </p:sp>
    </p:spTree>
    <p:extLst>
      <p:ext uri="{BB962C8B-B14F-4D97-AF65-F5344CB8AC3E}">
        <p14:creationId xmlns:p14="http://schemas.microsoft.com/office/powerpoint/2010/main" val="26490025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55AD5A3-6871-4623-BDBC-0A043D365282}" type="datetimeFigureOut">
              <a:rPr lang="en-AU" smtClean="0"/>
              <a:pPr/>
              <a:t>19/09/2017</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1C238C77-FDCD-4874-B3FF-6CCFD4A0B09A}" type="slidenum">
              <a:rPr lang="en-AU" smtClean="0"/>
              <a:pPr/>
              <a:t>‹#›</a:t>
            </a:fld>
            <a:endParaRPr lang="en-AU" dirty="0"/>
          </a:p>
        </p:txBody>
      </p:sp>
    </p:spTree>
    <p:extLst>
      <p:ext uri="{BB962C8B-B14F-4D97-AF65-F5344CB8AC3E}">
        <p14:creationId xmlns:p14="http://schemas.microsoft.com/office/powerpoint/2010/main" val="1345253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55AD5A3-6871-4623-BDBC-0A043D365282}" type="datetimeFigureOut">
              <a:rPr lang="en-AU" smtClean="0"/>
              <a:pPr/>
              <a:t>19/09/2017</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1C238C77-FDCD-4874-B3FF-6CCFD4A0B09A}" type="slidenum">
              <a:rPr lang="en-AU" smtClean="0"/>
              <a:pPr/>
              <a:t>‹#›</a:t>
            </a:fld>
            <a:endParaRPr lang="en-AU" dirty="0"/>
          </a:p>
        </p:txBody>
      </p:sp>
    </p:spTree>
    <p:extLst>
      <p:ext uri="{BB962C8B-B14F-4D97-AF65-F5344CB8AC3E}">
        <p14:creationId xmlns:p14="http://schemas.microsoft.com/office/powerpoint/2010/main" val="35413809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55AD5A3-6871-4623-BDBC-0A043D365282}" type="datetimeFigureOut">
              <a:rPr lang="en-AU" smtClean="0"/>
              <a:pPr/>
              <a:t>19/09/2017</a:t>
            </a:fld>
            <a:endParaRPr lang="en-AU" dirty="0"/>
          </a:p>
        </p:txBody>
      </p:sp>
      <p:sp>
        <p:nvSpPr>
          <p:cNvPr id="8" name="Footer Placeholder 7"/>
          <p:cNvSpPr>
            <a:spLocks noGrp="1"/>
          </p:cNvSpPr>
          <p:nvPr>
            <p:ph type="ftr" sz="quarter" idx="11"/>
          </p:nvPr>
        </p:nvSpPr>
        <p:spPr/>
        <p:txBody>
          <a:bodyPr/>
          <a:lstStyle/>
          <a:p>
            <a:endParaRPr lang="en-AU" dirty="0"/>
          </a:p>
        </p:txBody>
      </p:sp>
      <p:sp>
        <p:nvSpPr>
          <p:cNvPr id="9" name="Slide Number Placeholder 8"/>
          <p:cNvSpPr>
            <a:spLocks noGrp="1"/>
          </p:cNvSpPr>
          <p:nvPr>
            <p:ph type="sldNum" sz="quarter" idx="12"/>
          </p:nvPr>
        </p:nvSpPr>
        <p:spPr/>
        <p:txBody>
          <a:bodyPr/>
          <a:lstStyle/>
          <a:p>
            <a:fld id="{1C238C77-FDCD-4874-B3FF-6CCFD4A0B09A}" type="slidenum">
              <a:rPr lang="en-AU" smtClean="0"/>
              <a:pPr/>
              <a:t>‹#›</a:t>
            </a:fld>
            <a:endParaRPr lang="en-AU" dirty="0"/>
          </a:p>
        </p:txBody>
      </p:sp>
    </p:spTree>
    <p:extLst>
      <p:ext uri="{BB962C8B-B14F-4D97-AF65-F5344CB8AC3E}">
        <p14:creationId xmlns:p14="http://schemas.microsoft.com/office/powerpoint/2010/main" val="4126498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55AD5A3-6871-4623-BDBC-0A043D365282}" type="datetimeFigureOut">
              <a:rPr lang="en-AU" smtClean="0"/>
              <a:pPr/>
              <a:t>19/09/2017</a:t>
            </a:fld>
            <a:endParaRPr lang="en-AU" dirty="0"/>
          </a:p>
        </p:txBody>
      </p:sp>
      <p:sp>
        <p:nvSpPr>
          <p:cNvPr id="4" name="Footer Placeholder 3"/>
          <p:cNvSpPr>
            <a:spLocks noGrp="1"/>
          </p:cNvSpPr>
          <p:nvPr>
            <p:ph type="ftr" sz="quarter" idx="11"/>
          </p:nvPr>
        </p:nvSpPr>
        <p:spPr/>
        <p:txBody>
          <a:bodyPr/>
          <a:lstStyle/>
          <a:p>
            <a:endParaRPr lang="en-AU" dirty="0"/>
          </a:p>
        </p:txBody>
      </p:sp>
      <p:sp>
        <p:nvSpPr>
          <p:cNvPr id="5" name="Slide Number Placeholder 4"/>
          <p:cNvSpPr>
            <a:spLocks noGrp="1"/>
          </p:cNvSpPr>
          <p:nvPr>
            <p:ph type="sldNum" sz="quarter" idx="12"/>
          </p:nvPr>
        </p:nvSpPr>
        <p:spPr/>
        <p:txBody>
          <a:bodyPr/>
          <a:lstStyle/>
          <a:p>
            <a:fld id="{1C238C77-FDCD-4874-B3FF-6CCFD4A0B09A}" type="slidenum">
              <a:rPr lang="en-AU" smtClean="0"/>
              <a:pPr/>
              <a:t>‹#›</a:t>
            </a:fld>
            <a:endParaRPr lang="en-AU" dirty="0"/>
          </a:p>
        </p:txBody>
      </p:sp>
    </p:spTree>
    <p:extLst>
      <p:ext uri="{BB962C8B-B14F-4D97-AF65-F5344CB8AC3E}">
        <p14:creationId xmlns:p14="http://schemas.microsoft.com/office/powerpoint/2010/main" val="3737066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5AD5A3-6871-4623-BDBC-0A043D365282}" type="datetimeFigureOut">
              <a:rPr lang="en-AU" smtClean="0"/>
              <a:pPr/>
              <a:t>19/09/2017</a:t>
            </a:fld>
            <a:endParaRPr lang="en-AU" dirty="0"/>
          </a:p>
        </p:txBody>
      </p:sp>
      <p:sp>
        <p:nvSpPr>
          <p:cNvPr id="3" name="Footer Placeholder 2"/>
          <p:cNvSpPr>
            <a:spLocks noGrp="1"/>
          </p:cNvSpPr>
          <p:nvPr>
            <p:ph type="ftr" sz="quarter" idx="11"/>
          </p:nvPr>
        </p:nvSpPr>
        <p:spPr/>
        <p:txBody>
          <a:bodyPr/>
          <a:lstStyle/>
          <a:p>
            <a:endParaRPr lang="en-AU" dirty="0"/>
          </a:p>
        </p:txBody>
      </p:sp>
      <p:sp>
        <p:nvSpPr>
          <p:cNvPr id="4" name="Slide Number Placeholder 3"/>
          <p:cNvSpPr>
            <a:spLocks noGrp="1"/>
          </p:cNvSpPr>
          <p:nvPr>
            <p:ph type="sldNum" sz="quarter" idx="12"/>
          </p:nvPr>
        </p:nvSpPr>
        <p:spPr/>
        <p:txBody>
          <a:bodyPr/>
          <a:lstStyle/>
          <a:p>
            <a:fld id="{1C238C77-FDCD-4874-B3FF-6CCFD4A0B09A}" type="slidenum">
              <a:rPr lang="en-AU" smtClean="0"/>
              <a:pPr/>
              <a:t>‹#›</a:t>
            </a:fld>
            <a:endParaRPr lang="en-AU" dirty="0"/>
          </a:p>
        </p:txBody>
      </p:sp>
    </p:spTree>
    <p:extLst>
      <p:ext uri="{BB962C8B-B14F-4D97-AF65-F5344CB8AC3E}">
        <p14:creationId xmlns:p14="http://schemas.microsoft.com/office/powerpoint/2010/main" val="22229948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55AD5A3-6871-4623-BDBC-0A043D365282}" type="datetimeFigureOut">
              <a:rPr lang="en-AU" smtClean="0"/>
              <a:pPr/>
              <a:t>19/09/2017</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1C238C77-FDCD-4874-B3FF-6CCFD4A0B09A}" type="slidenum">
              <a:rPr lang="en-AU" smtClean="0"/>
              <a:pPr/>
              <a:t>‹#›</a:t>
            </a:fld>
            <a:endParaRPr lang="en-AU" dirty="0"/>
          </a:p>
        </p:txBody>
      </p:sp>
    </p:spTree>
    <p:extLst>
      <p:ext uri="{BB962C8B-B14F-4D97-AF65-F5344CB8AC3E}">
        <p14:creationId xmlns:p14="http://schemas.microsoft.com/office/powerpoint/2010/main" val="30567368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55AD5A3-6871-4623-BDBC-0A043D365282}" type="datetimeFigureOut">
              <a:rPr lang="en-AU" smtClean="0"/>
              <a:pPr/>
              <a:t>19/09/2017</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1C238C77-FDCD-4874-B3FF-6CCFD4A0B09A}" type="slidenum">
              <a:rPr lang="en-AU" smtClean="0"/>
              <a:pPr/>
              <a:t>‹#›</a:t>
            </a:fld>
            <a:endParaRPr lang="en-AU" dirty="0"/>
          </a:p>
        </p:txBody>
      </p:sp>
    </p:spTree>
    <p:extLst>
      <p:ext uri="{BB962C8B-B14F-4D97-AF65-F5344CB8AC3E}">
        <p14:creationId xmlns:p14="http://schemas.microsoft.com/office/powerpoint/2010/main" val="11719143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5AD5A3-6871-4623-BDBC-0A043D365282}" type="datetimeFigureOut">
              <a:rPr lang="en-AU" smtClean="0"/>
              <a:pPr/>
              <a:t>19/09/2017</a:t>
            </a:fld>
            <a:endParaRPr lang="en-AU"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238C77-FDCD-4874-B3FF-6CCFD4A0B09A}" type="slidenum">
              <a:rPr lang="en-AU" smtClean="0"/>
              <a:pPr/>
              <a:t>‹#›</a:t>
            </a:fld>
            <a:endParaRPr lang="en-AU" dirty="0"/>
          </a:p>
        </p:txBody>
      </p:sp>
    </p:spTree>
    <p:extLst>
      <p:ext uri="{BB962C8B-B14F-4D97-AF65-F5344CB8AC3E}">
        <p14:creationId xmlns:p14="http://schemas.microsoft.com/office/powerpoint/2010/main" val="27489560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2.png"/><Relationship Id="rId7" Type="http://schemas.openxmlformats.org/officeDocument/2006/relationships/image" Target="../media/image14.JP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16.jpeg"/></Relationships>
</file>

<file path=ppt/slides/_rels/slide11.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2.png"/><Relationship Id="rId7" Type="http://schemas.openxmlformats.org/officeDocument/2006/relationships/image" Target="../media/image17.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19.jpe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hyperlink" Target="http://www.infer.org/"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0.JP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2.png"/><Relationship Id="rId7" Type="http://schemas.openxmlformats.org/officeDocument/2006/relationships/image" Target="../media/image21.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23.jpeg"/></Relationships>
</file>

<file path=ppt/slides/_rels/slide16.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png"/><Relationship Id="rId7" Type="http://schemas.openxmlformats.org/officeDocument/2006/relationships/image" Target="../media/image24.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26.jpeg"/></Relationships>
</file>

<file path=ppt/slides/_rels/slide17.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png"/><Relationship Id="rId7" Type="http://schemas.openxmlformats.org/officeDocument/2006/relationships/image" Target="../media/image27.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29.jpe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2.png"/><Relationship Id="rId7"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13.jpe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08373" y="6083808"/>
            <a:ext cx="2119060" cy="472207"/>
          </a:xfrm>
          <a:prstGeom prst="rect">
            <a:avLst/>
          </a:prstGeom>
        </p:spPr>
      </p:pic>
      <p:sp>
        <p:nvSpPr>
          <p:cNvPr id="16" name="TextBox 15"/>
          <p:cNvSpPr txBox="1"/>
          <p:nvPr/>
        </p:nvSpPr>
        <p:spPr>
          <a:xfrm>
            <a:off x="249898" y="6318958"/>
            <a:ext cx="4093442" cy="300082"/>
          </a:xfrm>
          <a:prstGeom prst="rect">
            <a:avLst/>
          </a:prstGeom>
          <a:noFill/>
        </p:spPr>
        <p:txBody>
          <a:bodyPr wrap="square" rtlCol="0">
            <a:spAutoFit/>
          </a:bodyPr>
          <a:lstStyle/>
          <a:p>
            <a:r>
              <a:rPr lang="en-AU" sz="1350" dirty="0" smtClean="0">
                <a:solidFill>
                  <a:srgbClr val="1268BD"/>
                </a:solidFill>
              </a:rPr>
              <a:t>BRISBANE, AUSTRALIA |  18 - 20 </a:t>
            </a:r>
            <a:r>
              <a:rPr lang="en-AU" sz="1350" dirty="0">
                <a:solidFill>
                  <a:srgbClr val="1268BD"/>
                </a:solidFill>
              </a:rPr>
              <a:t>SEPTEMBER </a:t>
            </a:r>
            <a:r>
              <a:rPr lang="en-AU" sz="1350" dirty="0" smtClean="0">
                <a:solidFill>
                  <a:srgbClr val="1268BD"/>
                </a:solidFill>
              </a:rPr>
              <a:t>2017</a:t>
            </a:r>
            <a:endParaRPr lang="en-AU" sz="1350" dirty="0">
              <a:solidFill>
                <a:srgbClr val="1268BD"/>
              </a:solidFill>
            </a:endParaRPr>
          </a:p>
        </p:txBody>
      </p:sp>
      <p:pic>
        <p:nvPicPr>
          <p:cNvPr id="8" name="Picture 7" descr="RS17 ID long_blue.png"/>
          <p:cNvPicPr>
            <a:picLocks noChangeAspect="1"/>
          </p:cNvPicPr>
          <p:nvPr/>
        </p:nvPicPr>
        <p:blipFill>
          <a:blip r:embed="rId3" cstate="print"/>
          <a:stretch>
            <a:fillRect/>
          </a:stretch>
        </p:blipFill>
        <p:spPr>
          <a:xfrm>
            <a:off x="185057" y="170689"/>
            <a:ext cx="3842657" cy="915730"/>
          </a:xfrm>
          <a:prstGeom prst="rect">
            <a:avLst/>
          </a:prstGeom>
        </p:spPr>
      </p:pic>
      <p:cxnSp>
        <p:nvCxnSpPr>
          <p:cNvPr id="11" name="Straight Connector 10"/>
          <p:cNvCxnSpPr/>
          <p:nvPr/>
        </p:nvCxnSpPr>
        <p:spPr>
          <a:xfrm flipV="1">
            <a:off x="220762" y="1113064"/>
            <a:ext cx="8564690" cy="3810"/>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420613" y="6318957"/>
            <a:ext cx="1284987" cy="300082"/>
          </a:xfrm>
          <a:prstGeom prst="rect">
            <a:avLst/>
          </a:prstGeom>
          <a:noFill/>
        </p:spPr>
        <p:txBody>
          <a:bodyPr wrap="square" rtlCol="0">
            <a:spAutoFit/>
          </a:bodyPr>
          <a:lstStyle/>
          <a:p>
            <a:r>
              <a:rPr lang="en-AU" sz="1350" dirty="0" smtClean="0">
                <a:solidFill>
                  <a:srgbClr val="1268BD"/>
                </a:solidFill>
              </a:rPr>
              <a:t>MANAGED BY</a:t>
            </a:r>
            <a:endParaRPr lang="en-AU" sz="1350" dirty="0">
              <a:solidFill>
                <a:srgbClr val="1268BD"/>
              </a:solidFill>
            </a:endParaRPr>
          </a:p>
        </p:txBody>
      </p:sp>
      <p:grpSp>
        <p:nvGrpSpPr>
          <p:cNvPr id="4" name="Group 3"/>
          <p:cNvGrpSpPr/>
          <p:nvPr/>
        </p:nvGrpSpPr>
        <p:grpSpPr>
          <a:xfrm>
            <a:off x="6705601" y="174171"/>
            <a:ext cx="2013856" cy="859971"/>
            <a:chOff x="6705601" y="174171"/>
            <a:chExt cx="2013856" cy="859971"/>
          </a:xfrm>
        </p:grpSpPr>
        <p:sp>
          <p:nvSpPr>
            <p:cNvPr id="7" name="Rectangle 6"/>
            <p:cNvSpPr/>
            <p:nvPr/>
          </p:nvSpPr>
          <p:spPr>
            <a:xfrm>
              <a:off x="6705601" y="174171"/>
              <a:ext cx="2013856" cy="8599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10"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45710" y="203753"/>
              <a:ext cx="1933638" cy="363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2"/>
            <p:cNvPicPr>
              <a:picLocks noChangeAspect="1" noChangeArrowheads="1"/>
            </p:cNvPicPr>
            <p:nvPr/>
          </p:nvPicPr>
          <p:blipFill>
            <a:blip r:embed="rId5">
              <a:extLst>
                <a:ext uri="{28A0092B-C50C-407E-A947-70E740481C1C}">
                  <a14:useLocalDpi xmlns:a14="http://schemas.microsoft.com/office/drawing/2010/main" val="0"/>
                </a:ext>
              </a:extLst>
            </a:blip>
            <a:srcRect l="18854" t="7521" r="67651" b="80237"/>
            <a:stretch>
              <a:fillRect/>
            </a:stretch>
          </p:blipFill>
          <p:spPr bwMode="auto">
            <a:xfrm>
              <a:off x="6730314" y="630248"/>
              <a:ext cx="980303" cy="402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1"/>
            <p:cNvPicPr>
              <a:picLocks noChangeAspect="1" noChangeArrowheads="1"/>
            </p:cNvPicPr>
            <p:nvPr/>
          </p:nvPicPr>
          <p:blipFill>
            <a:blip r:embed="rId6" cstate="print">
              <a:extLst>
                <a:ext uri="{28A0092B-C50C-407E-A947-70E740481C1C}">
                  <a14:useLocalDpi xmlns:a14="http://schemas.microsoft.com/office/drawing/2010/main" val="0"/>
                </a:ext>
              </a:extLst>
            </a:blip>
            <a:srcRect l="15623" t="34308" r="13232" b="28458"/>
            <a:stretch>
              <a:fillRect/>
            </a:stretch>
          </p:blipFill>
          <p:spPr bwMode="auto">
            <a:xfrm>
              <a:off x="7713632" y="687550"/>
              <a:ext cx="1005825" cy="266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1"/>
          <p:cNvSpPr>
            <a:spLocks noGrp="1"/>
          </p:cNvSpPr>
          <p:nvPr>
            <p:ph type="ctrTitle"/>
          </p:nvPr>
        </p:nvSpPr>
        <p:spPr>
          <a:xfrm>
            <a:off x="551935" y="1488739"/>
            <a:ext cx="8075498" cy="1729934"/>
          </a:xfrm>
        </p:spPr>
        <p:txBody>
          <a:bodyPr>
            <a:normAutofit fontScale="90000"/>
          </a:bodyPr>
          <a:lstStyle/>
          <a:p>
            <a:r>
              <a:rPr lang="en-NZ" sz="3600" b="1" dirty="0" smtClean="0"/>
              <a:t>Waikato and Waipa Rivers Restoration Strategy</a:t>
            </a:r>
            <a:br>
              <a:rPr lang="en-NZ" sz="3600" b="1" dirty="0" smtClean="0"/>
            </a:br>
            <a:r>
              <a:rPr lang="en-NZ" sz="3200" b="1" dirty="0" smtClean="0"/>
              <a:t> </a:t>
            </a:r>
            <a:br>
              <a:rPr lang="en-NZ" sz="3200" b="1" dirty="0" smtClean="0"/>
            </a:br>
            <a:r>
              <a:rPr lang="en-NZ" sz="3100" dirty="0" smtClean="0"/>
              <a:t>An action plan for the restoration of New Zealand’s longest river</a:t>
            </a:r>
            <a:endParaRPr lang="en-NZ" sz="3100" dirty="0"/>
          </a:p>
        </p:txBody>
      </p:sp>
      <p:sp>
        <p:nvSpPr>
          <p:cNvPr id="3" name="Subtitle 2"/>
          <p:cNvSpPr>
            <a:spLocks noGrp="1"/>
          </p:cNvSpPr>
          <p:nvPr>
            <p:ph type="subTitle" idx="1"/>
          </p:nvPr>
        </p:nvSpPr>
        <p:spPr>
          <a:xfrm>
            <a:off x="741405" y="3478471"/>
            <a:ext cx="7886028" cy="1007076"/>
          </a:xfrm>
        </p:spPr>
        <p:txBody>
          <a:bodyPr/>
          <a:lstStyle/>
          <a:p>
            <a:r>
              <a:rPr lang="en-NZ" dirty="0" smtClean="0"/>
              <a:t>Keri Neilson, Michelle Hodges, Julian Williams, Nigel Bradly</a:t>
            </a:r>
            <a:endParaRPr lang="en-NZ" dirty="0"/>
          </a:p>
        </p:txBody>
      </p:sp>
      <p:pic>
        <p:nvPicPr>
          <p:cNvPr id="19" name="Picture 1"/>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32456" y="4289062"/>
            <a:ext cx="2903925" cy="1526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344249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08373" y="6083808"/>
            <a:ext cx="2119060" cy="472207"/>
          </a:xfrm>
          <a:prstGeom prst="rect">
            <a:avLst/>
          </a:prstGeom>
        </p:spPr>
      </p:pic>
      <p:sp>
        <p:nvSpPr>
          <p:cNvPr id="16" name="TextBox 15"/>
          <p:cNvSpPr txBox="1"/>
          <p:nvPr/>
        </p:nvSpPr>
        <p:spPr>
          <a:xfrm>
            <a:off x="249898" y="6318958"/>
            <a:ext cx="4093442" cy="300082"/>
          </a:xfrm>
          <a:prstGeom prst="rect">
            <a:avLst/>
          </a:prstGeom>
          <a:noFill/>
        </p:spPr>
        <p:txBody>
          <a:bodyPr wrap="square" rtlCol="0">
            <a:spAutoFit/>
          </a:bodyPr>
          <a:lstStyle/>
          <a:p>
            <a:r>
              <a:rPr lang="en-AU" sz="1350" dirty="0" smtClean="0">
                <a:solidFill>
                  <a:srgbClr val="1268BD"/>
                </a:solidFill>
              </a:rPr>
              <a:t>BRISBANE, AUSTRALIA |  18 - 20 </a:t>
            </a:r>
            <a:r>
              <a:rPr lang="en-AU" sz="1350" dirty="0">
                <a:solidFill>
                  <a:srgbClr val="1268BD"/>
                </a:solidFill>
              </a:rPr>
              <a:t>SEPTEMBER </a:t>
            </a:r>
            <a:r>
              <a:rPr lang="en-AU" sz="1350" dirty="0" smtClean="0">
                <a:solidFill>
                  <a:srgbClr val="1268BD"/>
                </a:solidFill>
              </a:rPr>
              <a:t>2017</a:t>
            </a:r>
            <a:endParaRPr lang="en-AU" sz="1350" dirty="0">
              <a:solidFill>
                <a:srgbClr val="1268BD"/>
              </a:solidFill>
            </a:endParaRPr>
          </a:p>
        </p:txBody>
      </p:sp>
      <p:pic>
        <p:nvPicPr>
          <p:cNvPr id="8" name="Picture 7" descr="RS17 ID long_blue.png"/>
          <p:cNvPicPr>
            <a:picLocks noChangeAspect="1"/>
          </p:cNvPicPr>
          <p:nvPr/>
        </p:nvPicPr>
        <p:blipFill>
          <a:blip r:embed="rId3" cstate="print"/>
          <a:stretch>
            <a:fillRect/>
          </a:stretch>
        </p:blipFill>
        <p:spPr>
          <a:xfrm>
            <a:off x="185057" y="170689"/>
            <a:ext cx="3842657" cy="915730"/>
          </a:xfrm>
          <a:prstGeom prst="rect">
            <a:avLst/>
          </a:prstGeom>
        </p:spPr>
      </p:pic>
      <p:cxnSp>
        <p:nvCxnSpPr>
          <p:cNvPr id="11" name="Straight Connector 10"/>
          <p:cNvCxnSpPr/>
          <p:nvPr/>
        </p:nvCxnSpPr>
        <p:spPr>
          <a:xfrm flipV="1">
            <a:off x="220762" y="1113064"/>
            <a:ext cx="8564690" cy="3810"/>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420613" y="6318957"/>
            <a:ext cx="1284987" cy="300082"/>
          </a:xfrm>
          <a:prstGeom prst="rect">
            <a:avLst/>
          </a:prstGeom>
          <a:noFill/>
        </p:spPr>
        <p:txBody>
          <a:bodyPr wrap="square" rtlCol="0">
            <a:spAutoFit/>
          </a:bodyPr>
          <a:lstStyle/>
          <a:p>
            <a:r>
              <a:rPr lang="en-AU" sz="1350" dirty="0" smtClean="0">
                <a:solidFill>
                  <a:srgbClr val="1268BD"/>
                </a:solidFill>
              </a:rPr>
              <a:t>MANAGED BY</a:t>
            </a:r>
            <a:endParaRPr lang="en-AU" sz="1350" dirty="0">
              <a:solidFill>
                <a:srgbClr val="1268BD"/>
              </a:solidFill>
            </a:endParaRPr>
          </a:p>
        </p:txBody>
      </p:sp>
      <p:sp>
        <p:nvSpPr>
          <p:cNvPr id="10" name="Title 1"/>
          <p:cNvSpPr txBox="1">
            <a:spLocks/>
          </p:cNvSpPr>
          <p:nvPr/>
        </p:nvSpPr>
        <p:spPr>
          <a:xfrm>
            <a:off x="597587" y="1032330"/>
            <a:ext cx="7886700" cy="75240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NZ" sz="3600" dirty="0" smtClean="0"/>
              <a:t>Project assessment form</a:t>
            </a:r>
            <a:endParaRPr lang="en-NZ" sz="3600" dirty="0"/>
          </a:p>
        </p:txBody>
      </p:sp>
      <p:sp>
        <p:nvSpPr>
          <p:cNvPr id="13" name="Content Placeholder 2"/>
          <p:cNvSpPr txBox="1">
            <a:spLocks/>
          </p:cNvSpPr>
          <p:nvPr/>
        </p:nvSpPr>
        <p:spPr>
          <a:xfrm>
            <a:off x="769038" y="1863655"/>
            <a:ext cx="4298722" cy="442484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1">
              <a:defRPr/>
            </a:pPr>
            <a:endParaRPr lang="en-NZ" altLang="en-US" dirty="0" smtClean="0"/>
          </a:p>
        </p:txBody>
      </p:sp>
      <p:grpSp>
        <p:nvGrpSpPr>
          <p:cNvPr id="18" name="Group 17"/>
          <p:cNvGrpSpPr/>
          <p:nvPr/>
        </p:nvGrpSpPr>
        <p:grpSpPr>
          <a:xfrm>
            <a:off x="6705601" y="174171"/>
            <a:ext cx="2013856" cy="859971"/>
            <a:chOff x="6705601" y="174171"/>
            <a:chExt cx="2013856" cy="859971"/>
          </a:xfrm>
        </p:grpSpPr>
        <p:sp>
          <p:nvSpPr>
            <p:cNvPr id="19" name="Rectangle 18"/>
            <p:cNvSpPr/>
            <p:nvPr/>
          </p:nvSpPr>
          <p:spPr>
            <a:xfrm>
              <a:off x="6705601" y="174171"/>
              <a:ext cx="2013856" cy="8599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20"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45710" y="203753"/>
              <a:ext cx="1933638" cy="363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12"/>
            <p:cNvPicPr>
              <a:picLocks noChangeAspect="1" noChangeArrowheads="1"/>
            </p:cNvPicPr>
            <p:nvPr/>
          </p:nvPicPr>
          <p:blipFill>
            <a:blip r:embed="rId5">
              <a:extLst>
                <a:ext uri="{28A0092B-C50C-407E-A947-70E740481C1C}">
                  <a14:useLocalDpi xmlns:a14="http://schemas.microsoft.com/office/drawing/2010/main" val="0"/>
                </a:ext>
              </a:extLst>
            </a:blip>
            <a:srcRect l="18854" t="7521" r="67651" b="80237"/>
            <a:stretch>
              <a:fillRect/>
            </a:stretch>
          </p:blipFill>
          <p:spPr bwMode="auto">
            <a:xfrm>
              <a:off x="6730314" y="630248"/>
              <a:ext cx="980303" cy="402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11"/>
            <p:cNvPicPr>
              <a:picLocks noChangeAspect="1" noChangeArrowheads="1"/>
            </p:cNvPicPr>
            <p:nvPr/>
          </p:nvPicPr>
          <p:blipFill>
            <a:blip r:embed="rId6" cstate="print">
              <a:extLst>
                <a:ext uri="{28A0092B-C50C-407E-A947-70E740481C1C}">
                  <a14:useLocalDpi xmlns:a14="http://schemas.microsoft.com/office/drawing/2010/main" val="0"/>
                </a:ext>
              </a:extLst>
            </a:blip>
            <a:srcRect l="15623" t="34308" r="13232" b="28458"/>
            <a:stretch>
              <a:fillRect/>
            </a:stretch>
          </p:blipFill>
          <p:spPr bwMode="auto">
            <a:xfrm>
              <a:off x="7713632" y="687550"/>
              <a:ext cx="1005825" cy="266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 name="Pictur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2019882"/>
            <a:ext cx="9144000" cy="3819181"/>
          </a:xfrm>
          <a:prstGeom prst="rect">
            <a:avLst/>
          </a:prstGeom>
        </p:spPr>
      </p:pic>
      <p:pic>
        <p:nvPicPr>
          <p:cNvPr id="3" name="Picture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6257479" y="4787847"/>
            <a:ext cx="833084" cy="1207444"/>
          </a:xfrm>
          <a:prstGeom prst="rect">
            <a:avLst/>
          </a:prstGeom>
        </p:spPr>
      </p:pic>
      <p:pic>
        <p:nvPicPr>
          <p:cNvPr id="4" name="Picture 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214236" y="4787846"/>
            <a:ext cx="1775555" cy="1207444"/>
          </a:xfrm>
          <a:prstGeom prst="rect">
            <a:avLst/>
          </a:prstGeom>
        </p:spPr>
      </p:pic>
    </p:spTree>
    <p:extLst>
      <p:ext uri="{BB962C8B-B14F-4D97-AF65-F5344CB8AC3E}">
        <p14:creationId xmlns:p14="http://schemas.microsoft.com/office/powerpoint/2010/main" val="29681532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08373" y="6083808"/>
            <a:ext cx="2119060" cy="472207"/>
          </a:xfrm>
          <a:prstGeom prst="rect">
            <a:avLst/>
          </a:prstGeom>
        </p:spPr>
      </p:pic>
      <p:sp>
        <p:nvSpPr>
          <p:cNvPr id="16" name="TextBox 15"/>
          <p:cNvSpPr txBox="1"/>
          <p:nvPr/>
        </p:nvSpPr>
        <p:spPr>
          <a:xfrm>
            <a:off x="249898" y="6318958"/>
            <a:ext cx="4093442" cy="300082"/>
          </a:xfrm>
          <a:prstGeom prst="rect">
            <a:avLst/>
          </a:prstGeom>
          <a:noFill/>
        </p:spPr>
        <p:txBody>
          <a:bodyPr wrap="square" rtlCol="0">
            <a:spAutoFit/>
          </a:bodyPr>
          <a:lstStyle/>
          <a:p>
            <a:r>
              <a:rPr lang="en-AU" sz="1350" dirty="0" smtClean="0">
                <a:solidFill>
                  <a:srgbClr val="1268BD"/>
                </a:solidFill>
              </a:rPr>
              <a:t>BRISBANE, AUSTRALIA |  18 - 20 </a:t>
            </a:r>
            <a:r>
              <a:rPr lang="en-AU" sz="1350" dirty="0">
                <a:solidFill>
                  <a:srgbClr val="1268BD"/>
                </a:solidFill>
              </a:rPr>
              <a:t>SEPTEMBER </a:t>
            </a:r>
            <a:r>
              <a:rPr lang="en-AU" sz="1350" dirty="0" smtClean="0">
                <a:solidFill>
                  <a:srgbClr val="1268BD"/>
                </a:solidFill>
              </a:rPr>
              <a:t>2017</a:t>
            </a:r>
            <a:endParaRPr lang="en-AU" sz="1350" dirty="0">
              <a:solidFill>
                <a:srgbClr val="1268BD"/>
              </a:solidFill>
            </a:endParaRPr>
          </a:p>
        </p:txBody>
      </p:sp>
      <p:pic>
        <p:nvPicPr>
          <p:cNvPr id="8" name="Picture 7" descr="RS17 ID long_blue.png"/>
          <p:cNvPicPr>
            <a:picLocks noChangeAspect="1"/>
          </p:cNvPicPr>
          <p:nvPr/>
        </p:nvPicPr>
        <p:blipFill>
          <a:blip r:embed="rId3" cstate="print"/>
          <a:stretch>
            <a:fillRect/>
          </a:stretch>
        </p:blipFill>
        <p:spPr>
          <a:xfrm>
            <a:off x="185057" y="170689"/>
            <a:ext cx="3842657" cy="915730"/>
          </a:xfrm>
          <a:prstGeom prst="rect">
            <a:avLst/>
          </a:prstGeom>
        </p:spPr>
      </p:pic>
      <p:cxnSp>
        <p:nvCxnSpPr>
          <p:cNvPr id="11" name="Straight Connector 10"/>
          <p:cNvCxnSpPr/>
          <p:nvPr/>
        </p:nvCxnSpPr>
        <p:spPr>
          <a:xfrm flipV="1">
            <a:off x="220762" y="1113064"/>
            <a:ext cx="8564690" cy="3810"/>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420613" y="6318957"/>
            <a:ext cx="1284987" cy="300082"/>
          </a:xfrm>
          <a:prstGeom prst="rect">
            <a:avLst/>
          </a:prstGeom>
          <a:noFill/>
        </p:spPr>
        <p:txBody>
          <a:bodyPr wrap="square" rtlCol="0">
            <a:spAutoFit/>
          </a:bodyPr>
          <a:lstStyle/>
          <a:p>
            <a:r>
              <a:rPr lang="en-AU" sz="1350" dirty="0" smtClean="0">
                <a:solidFill>
                  <a:srgbClr val="1268BD"/>
                </a:solidFill>
              </a:rPr>
              <a:t>MANAGED BY</a:t>
            </a:r>
            <a:endParaRPr lang="en-AU" sz="1350" dirty="0">
              <a:solidFill>
                <a:srgbClr val="1268BD"/>
              </a:solidFill>
            </a:endParaRPr>
          </a:p>
        </p:txBody>
      </p:sp>
      <p:sp>
        <p:nvSpPr>
          <p:cNvPr id="18" name="Content Placeholder 2"/>
          <p:cNvSpPr txBox="1">
            <a:spLocks/>
          </p:cNvSpPr>
          <p:nvPr/>
        </p:nvSpPr>
        <p:spPr>
          <a:xfrm>
            <a:off x="337553" y="1786202"/>
            <a:ext cx="4885976" cy="456565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lvl="1" indent="-342900" algn="l">
              <a:buFont typeface="Arial" panose="020B0604020202020204" pitchFamily="34" charset="0"/>
              <a:buChar char="•"/>
              <a:defRPr/>
            </a:pPr>
            <a:r>
              <a:rPr lang="en-NZ" altLang="en-US" sz="2800" dirty="0" smtClean="0"/>
              <a:t>Catchment based workshops held to prioritise identified projects</a:t>
            </a:r>
          </a:p>
          <a:p>
            <a:pPr marL="342900" lvl="1" indent="-342900" algn="l">
              <a:buFont typeface="Arial" panose="020B0604020202020204" pitchFamily="34" charset="0"/>
              <a:buChar char="•"/>
              <a:defRPr/>
            </a:pPr>
            <a:r>
              <a:rPr lang="en-NZ" altLang="en-US" sz="2800" dirty="0" smtClean="0"/>
              <a:t>Iwi, landowners, stakeholders</a:t>
            </a:r>
          </a:p>
          <a:p>
            <a:pPr marL="800100" lvl="2" indent="-342900" algn="l">
              <a:buFont typeface="Arial" panose="020B0604020202020204" pitchFamily="34" charset="0"/>
              <a:buChar char="•"/>
              <a:defRPr/>
            </a:pPr>
            <a:r>
              <a:rPr lang="en-NZ" altLang="en-US" sz="2400" dirty="0" smtClean="0"/>
              <a:t>Industry</a:t>
            </a:r>
          </a:p>
          <a:p>
            <a:pPr marL="800100" lvl="2" indent="-342900" algn="l">
              <a:buFont typeface="Arial" panose="020B0604020202020204" pitchFamily="34" charset="0"/>
              <a:buChar char="•"/>
              <a:defRPr/>
            </a:pPr>
            <a:r>
              <a:rPr lang="en-NZ" altLang="en-US" sz="2400" dirty="0" smtClean="0"/>
              <a:t>Conservation organisations</a:t>
            </a:r>
          </a:p>
          <a:p>
            <a:pPr marL="800100" lvl="2" indent="-342900" algn="l">
              <a:buFont typeface="Arial" panose="020B0604020202020204" pitchFamily="34" charset="0"/>
              <a:buChar char="•"/>
              <a:defRPr/>
            </a:pPr>
            <a:r>
              <a:rPr lang="en-NZ" altLang="en-US" sz="2400" dirty="0" smtClean="0"/>
              <a:t>Territorial authorities</a:t>
            </a:r>
          </a:p>
          <a:p>
            <a:pPr marL="800100" lvl="2" indent="-342900" algn="l">
              <a:buFont typeface="Arial" panose="020B0604020202020204" pitchFamily="34" charset="0"/>
              <a:buChar char="•"/>
              <a:defRPr/>
            </a:pPr>
            <a:r>
              <a:rPr lang="en-NZ" altLang="en-US" sz="2400" dirty="0" smtClean="0"/>
              <a:t>Care groups</a:t>
            </a:r>
          </a:p>
          <a:p>
            <a:pPr marL="342900" lvl="1" indent="-342900" algn="l">
              <a:buFont typeface="Arial" panose="020B0604020202020204" pitchFamily="34" charset="0"/>
              <a:buChar char="•"/>
              <a:defRPr/>
            </a:pPr>
            <a:r>
              <a:rPr lang="en-NZ" altLang="en-US" sz="2800" dirty="0" smtClean="0"/>
              <a:t>Assessed factors within the “INFFER” framework</a:t>
            </a:r>
          </a:p>
          <a:p>
            <a:pPr marL="0" lvl="1" algn="l">
              <a:defRPr/>
            </a:pPr>
            <a:endParaRPr lang="en-NZ" altLang="en-US" sz="3200" dirty="0" smtClean="0"/>
          </a:p>
          <a:p>
            <a:pPr lvl="1" algn="l">
              <a:defRPr/>
            </a:pPr>
            <a:endParaRPr lang="en-NZ" altLang="en-US" dirty="0" smtClean="0"/>
          </a:p>
        </p:txBody>
      </p:sp>
      <p:grpSp>
        <p:nvGrpSpPr>
          <p:cNvPr id="12" name="Group 11"/>
          <p:cNvGrpSpPr/>
          <p:nvPr/>
        </p:nvGrpSpPr>
        <p:grpSpPr>
          <a:xfrm>
            <a:off x="6705601" y="174171"/>
            <a:ext cx="2013856" cy="859971"/>
            <a:chOff x="6705601" y="174171"/>
            <a:chExt cx="2013856" cy="859971"/>
          </a:xfrm>
        </p:grpSpPr>
        <p:sp>
          <p:nvSpPr>
            <p:cNvPr id="13" name="Rectangle 12"/>
            <p:cNvSpPr/>
            <p:nvPr/>
          </p:nvSpPr>
          <p:spPr>
            <a:xfrm>
              <a:off x="6705601" y="174171"/>
              <a:ext cx="2013856" cy="8599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15"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45710" y="203753"/>
              <a:ext cx="1933638" cy="363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2"/>
            <p:cNvPicPr>
              <a:picLocks noChangeAspect="1" noChangeArrowheads="1"/>
            </p:cNvPicPr>
            <p:nvPr/>
          </p:nvPicPr>
          <p:blipFill>
            <a:blip r:embed="rId5">
              <a:extLst>
                <a:ext uri="{28A0092B-C50C-407E-A947-70E740481C1C}">
                  <a14:useLocalDpi xmlns:a14="http://schemas.microsoft.com/office/drawing/2010/main" val="0"/>
                </a:ext>
              </a:extLst>
            </a:blip>
            <a:srcRect l="18854" t="7521" r="67651" b="80237"/>
            <a:stretch>
              <a:fillRect/>
            </a:stretch>
          </p:blipFill>
          <p:spPr bwMode="auto">
            <a:xfrm>
              <a:off x="6730314" y="630248"/>
              <a:ext cx="980303" cy="402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1"/>
            <p:cNvPicPr>
              <a:picLocks noChangeAspect="1" noChangeArrowheads="1"/>
            </p:cNvPicPr>
            <p:nvPr/>
          </p:nvPicPr>
          <p:blipFill>
            <a:blip r:embed="rId6" cstate="print">
              <a:extLst>
                <a:ext uri="{28A0092B-C50C-407E-A947-70E740481C1C}">
                  <a14:useLocalDpi xmlns:a14="http://schemas.microsoft.com/office/drawing/2010/main" val="0"/>
                </a:ext>
              </a:extLst>
            </a:blip>
            <a:srcRect l="15623" t="34308" r="13232" b="28458"/>
            <a:stretch>
              <a:fillRect/>
            </a:stretch>
          </p:blipFill>
          <p:spPr bwMode="auto">
            <a:xfrm>
              <a:off x="7713632" y="687550"/>
              <a:ext cx="1005825" cy="266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 name="Pictur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420613" y="3101280"/>
            <a:ext cx="3364839" cy="1418132"/>
          </a:xfrm>
          <a:prstGeom prst="rect">
            <a:avLst/>
          </a:prstGeom>
        </p:spPr>
      </p:pic>
      <p:pic>
        <p:nvPicPr>
          <p:cNvPr id="4" name="Picture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420613" y="4520995"/>
            <a:ext cx="3364839" cy="1504407"/>
          </a:xfrm>
          <a:prstGeom prst="rect">
            <a:avLst/>
          </a:prstGeom>
        </p:spPr>
      </p:pic>
      <p:pic>
        <p:nvPicPr>
          <p:cNvPr id="5" name="Picture 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420612" y="1786202"/>
            <a:ext cx="3364839" cy="1316443"/>
          </a:xfrm>
          <a:prstGeom prst="rect">
            <a:avLst/>
          </a:prstGeom>
        </p:spPr>
      </p:pic>
    </p:spTree>
    <p:extLst>
      <p:ext uri="{BB962C8B-B14F-4D97-AF65-F5344CB8AC3E}">
        <p14:creationId xmlns:p14="http://schemas.microsoft.com/office/powerpoint/2010/main" val="13301317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08373" y="6083808"/>
            <a:ext cx="2119060" cy="472207"/>
          </a:xfrm>
          <a:prstGeom prst="rect">
            <a:avLst/>
          </a:prstGeom>
        </p:spPr>
      </p:pic>
      <p:sp>
        <p:nvSpPr>
          <p:cNvPr id="16" name="TextBox 15"/>
          <p:cNvSpPr txBox="1"/>
          <p:nvPr/>
        </p:nvSpPr>
        <p:spPr>
          <a:xfrm>
            <a:off x="249898" y="6318958"/>
            <a:ext cx="4093442" cy="300082"/>
          </a:xfrm>
          <a:prstGeom prst="rect">
            <a:avLst/>
          </a:prstGeom>
          <a:noFill/>
        </p:spPr>
        <p:txBody>
          <a:bodyPr wrap="square" rtlCol="0">
            <a:spAutoFit/>
          </a:bodyPr>
          <a:lstStyle/>
          <a:p>
            <a:r>
              <a:rPr lang="en-AU" sz="1350" dirty="0" smtClean="0">
                <a:solidFill>
                  <a:srgbClr val="1268BD"/>
                </a:solidFill>
              </a:rPr>
              <a:t>BRISBANE, AUSTRALIA |  18 - 20 </a:t>
            </a:r>
            <a:r>
              <a:rPr lang="en-AU" sz="1350" dirty="0">
                <a:solidFill>
                  <a:srgbClr val="1268BD"/>
                </a:solidFill>
              </a:rPr>
              <a:t>SEPTEMBER </a:t>
            </a:r>
            <a:r>
              <a:rPr lang="en-AU" sz="1350" dirty="0" smtClean="0">
                <a:solidFill>
                  <a:srgbClr val="1268BD"/>
                </a:solidFill>
              </a:rPr>
              <a:t>2017</a:t>
            </a:r>
            <a:endParaRPr lang="en-AU" sz="1350" dirty="0">
              <a:solidFill>
                <a:srgbClr val="1268BD"/>
              </a:solidFill>
            </a:endParaRPr>
          </a:p>
        </p:txBody>
      </p:sp>
      <p:pic>
        <p:nvPicPr>
          <p:cNvPr id="8" name="Picture 7" descr="RS17 ID long_blue.png"/>
          <p:cNvPicPr>
            <a:picLocks noChangeAspect="1"/>
          </p:cNvPicPr>
          <p:nvPr/>
        </p:nvPicPr>
        <p:blipFill>
          <a:blip r:embed="rId3" cstate="print"/>
          <a:stretch>
            <a:fillRect/>
          </a:stretch>
        </p:blipFill>
        <p:spPr>
          <a:xfrm>
            <a:off x="185057" y="170689"/>
            <a:ext cx="3842657" cy="915730"/>
          </a:xfrm>
          <a:prstGeom prst="rect">
            <a:avLst/>
          </a:prstGeom>
        </p:spPr>
      </p:pic>
      <p:cxnSp>
        <p:nvCxnSpPr>
          <p:cNvPr id="11" name="Straight Connector 10"/>
          <p:cNvCxnSpPr/>
          <p:nvPr/>
        </p:nvCxnSpPr>
        <p:spPr>
          <a:xfrm flipV="1">
            <a:off x="220762" y="1113064"/>
            <a:ext cx="8564690" cy="3810"/>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420613" y="6318957"/>
            <a:ext cx="1284987" cy="300082"/>
          </a:xfrm>
          <a:prstGeom prst="rect">
            <a:avLst/>
          </a:prstGeom>
          <a:noFill/>
        </p:spPr>
        <p:txBody>
          <a:bodyPr wrap="square" rtlCol="0">
            <a:spAutoFit/>
          </a:bodyPr>
          <a:lstStyle/>
          <a:p>
            <a:r>
              <a:rPr lang="en-AU" sz="1350" dirty="0" smtClean="0">
                <a:solidFill>
                  <a:srgbClr val="1268BD"/>
                </a:solidFill>
              </a:rPr>
              <a:t>MANAGED BY</a:t>
            </a:r>
            <a:endParaRPr lang="en-AU" sz="1350" dirty="0">
              <a:solidFill>
                <a:srgbClr val="1268BD"/>
              </a:solidFill>
            </a:endParaRPr>
          </a:p>
        </p:txBody>
      </p:sp>
      <p:sp>
        <p:nvSpPr>
          <p:cNvPr id="10" name="Title 1"/>
          <p:cNvSpPr txBox="1">
            <a:spLocks/>
          </p:cNvSpPr>
          <p:nvPr/>
        </p:nvSpPr>
        <p:spPr>
          <a:xfrm>
            <a:off x="597587" y="1032330"/>
            <a:ext cx="7886700" cy="75240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NZ" sz="3600" dirty="0" smtClean="0"/>
              <a:t>INFFER</a:t>
            </a:r>
            <a:endParaRPr lang="en-NZ" sz="3600" dirty="0"/>
          </a:p>
        </p:txBody>
      </p:sp>
      <p:sp>
        <p:nvSpPr>
          <p:cNvPr id="18" name="Content Placeholder 2"/>
          <p:cNvSpPr txBox="1">
            <a:spLocks/>
          </p:cNvSpPr>
          <p:nvPr/>
        </p:nvSpPr>
        <p:spPr>
          <a:xfrm>
            <a:off x="769037" y="1625726"/>
            <a:ext cx="7543800" cy="4693231"/>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lvl="1" indent="-342900" algn="l">
              <a:buFont typeface="Arial" panose="020B0604020202020204" pitchFamily="34" charset="0"/>
              <a:buChar char="•"/>
              <a:defRPr/>
            </a:pPr>
            <a:endParaRPr lang="en-NZ" altLang="en-US" sz="3200" dirty="0" smtClean="0"/>
          </a:p>
          <a:p>
            <a:pPr marL="342900" lvl="1" indent="-342900" algn="l">
              <a:buFont typeface="Arial" panose="020B0604020202020204" pitchFamily="34" charset="0"/>
              <a:buChar char="•"/>
              <a:defRPr/>
            </a:pPr>
            <a:r>
              <a:rPr lang="en-NZ" altLang="en-US" sz="2800" dirty="0"/>
              <a:t>Investment Framework for Environmental </a:t>
            </a:r>
            <a:r>
              <a:rPr lang="en-NZ" altLang="en-US" sz="2800" dirty="0" smtClean="0"/>
              <a:t>Resources </a:t>
            </a:r>
            <a:r>
              <a:rPr lang="en-NZ" altLang="en-US" sz="2800" dirty="0"/>
              <a:t>– (Natural decisions </a:t>
            </a:r>
            <a:r>
              <a:rPr lang="en-NZ" altLang="en-US" sz="2800" dirty="0">
                <a:hlinkClick r:id="rId4"/>
              </a:rPr>
              <a:t>www.infer.org</a:t>
            </a:r>
            <a:r>
              <a:rPr lang="en-NZ" altLang="en-US" sz="2800" dirty="0" smtClean="0"/>
              <a:t>)</a:t>
            </a:r>
          </a:p>
          <a:p>
            <a:pPr marL="457200" indent="-457200" algn="l">
              <a:buFont typeface="Arial" panose="020B0604020202020204" pitchFamily="34" charset="0"/>
              <a:buChar char="•"/>
              <a:defRPr/>
            </a:pPr>
            <a:r>
              <a:rPr lang="en-NZ" altLang="en-US" sz="2800" dirty="0"/>
              <a:t>Decision support tool for funders/managers</a:t>
            </a:r>
          </a:p>
          <a:p>
            <a:pPr marL="457200" indent="-457200" algn="l">
              <a:buFont typeface="Arial" panose="020B0604020202020204" pitchFamily="34" charset="0"/>
              <a:buChar char="•"/>
              <a:defRPr/>
            </a:pPr>
            <a:r>
              <a:rPr lang="en-NZ" altLang="en-US" sz="2800" dirty="0"/>
              <a:t>Provides a Cost Benefit Assessment based on:</a:t>
            </a:r>
          </a:p>
          <a:p>
            <a:pPr marL="800100" lvl="1" indent="-342900" algn="l">
              <a:buFont typeface="Arial" panose="020B0604020202020204" pitchFamily="34" charset="0"/>
              <a:buChar char="•"/>
              <a:defRPr/>
            </a:pPr>
            <a:r>
              <a:rPr lang="en-NZ" altLang="en-US" sz="2400" dirty="0"/>
              <a:t>Significance of the site/feature</a:t>
            </a:r>
          </a:p>
          <a:p>
            <a:pPr marL="800100" lvl="1" indent="-342900" algn="l">
              <a:buFont typeface="Arial" panose="020B0604020202020204" pitchFamily="34" charset="0"/>
              <a:buChar char="•"/>
              <a:defRPr/>
            </a:pPr>
            <a:r>
              <a:rPr lang="en-NZ" altLang="en-US" sz="2400" dirty="0"/>
              <a:t>Effectiveness of proposed works</a:t>
            </a:r>
          </a:p>
          <a:p>
            <a:pPr marL="800100" lvl="1" indent="-342900" algn="l">
              <a:buFont typeface="Arial" panose="020B0604020202020204" pitchFamily="34" charset="0"/>
              <a:buChar char="•"/>
              <a:defRPr/>
            </a:pPr>
            <a:r>
              <a:rPr lang="en-NZ" altLang="en-US" sz="2400" dirty="0"/>
              <a:t>Technical risks</a:t>
            </a:r>
          </a:p>
          <a:p>
            <a:pPr marL="800100" lvl="1" indent="-342900" algn="l">
              <a:buFont typeface="Arial" panose="020B0604020202020204" pitchFamily="34" charset="0"/>
              <a:buChar char="•"/>
              <a:defRPr/>
            </a:pPr>
            <a:r>
              <a:rPr lang="en-NZ" altLang="en-US" sz="2400" dirty="0"/>
              <a:t>Adoptability of works</a:t>
            </a:r>
          </a:p>
          <a:p>
            <a:pPr marL="800100" lvl="1" indent="-342900" algn="l">
              <a:buFont typeface="Arial" panose="020B0604020202020204" pitchFamily="34" charset="0"/>
              <a:buChar char="•"/>
              <a:defRPr/>
            </a:pPr>
            <a:r>
              <a:rPr lang="en-NZ" altLang="en-US" sz="2400" dirty="0"/>
              <a:t>Socio-political risks</a:t>
            </a:r>
          </a:p>
          <a:p>
            <a:pPr marL="800100" lvl="1" indent="-342900" algn="l">
              <a:buFont typeface="Arial" panose="020B0604020202020204" pitchFamily="34" charset="0"/>
              <a:buChar char="•"/>
              <a:defRPr/>
            </a:pPr>
            <a:r>
              <a:rPr lang="en-NZ" altLang="en-US" sz="2400" dirty="0"/>
              <a:t>Time lag until results would be seen</a:t>
            </a:r>
          </a:p>
          <a:p>
            <a:pPr marL="800100" lvl="1" indent="-342900" algn="l">
              <a:buFont typeface="Arial" panose="020B0604020202020204" pitchFamily="34" charset="0"/>
              <a:buChar char="•"/>
              <a:defRPr/>
            </a:pPr>
            <a:r>
              <a:rPr lang="en-NZ" altLang="en-US" sz="2400" dirty="0"/>
              <a:t>Costs</a:t>
            </a:r>
          </a:p>
          <a:p>
            <a:pPr marL="342900" lvl="1" indent="-342900" algn="l">
              <a:buFont typeface="Arial" panose="020B0604020202020204" pitchFamily="34" charset="0"/>
              <a:buChar char="•"/>
              <a:defRPr/>
            </a:pPr>
            <a:endParaRPr lang="en-NZ" altLang="en-US" sz="3200" dirty="0" smtClean="0"/>
          </a:p>
          <a:p>
            <a:pPr marL="342900" lvl="1" indent="-342900" algn="l">
              <a:buFont typeface="Arial" panose="020B0604020202020204" pitchFamily="34" charset="0"/>
              <a:buChar char="•"/>
              <a:defRPr/>
            </a:pPr>
            <a:endParaRPr lang="en-NZ" altLang="en-US" sz="3200" dirty="0"/>
          </a:p>
          <a:p>
            <a:pPr marL="0" lvl="1" algn="l">
              <a:defRPr/>
            </a:pPr>
            <a:endParaRPr lang="en-NZ" altLang="en-US" sz="3200" dirty="0" smtClean="0"/>
          </a:p>
          <a:p>
            <a:pPr lvl="1" algn="l">
              <a:defRPr/>
            </a:pPr>
            <a:endParaRPr lang="en-NZ" altLang="en-US" dirty="0" smtClean="0"/>
          </a:p>
        </p:txBody>
      </p:sp>
      <p:grpSp>
        <p:nvGrpSpPr>
          <p:cNvPr id="12" name="Group 11"/>
          <p:cNvGrpSpPr/>
          <p:nvPr/>
        </p:nvGrpSpPr>
        <p:grpSpPr>
          <a:xfrm>
            <a:off x="6705601" y="174171"/>
            <a:ext cx="2013856" cy="859971"/>
            <a:chOff x="6705601" y="174171"/>
            <a:chExt cx="2013856" cy="859971"/>
          </a:xfrm>
        </p:grpSpPr>
        <p:sp>
          <p:nvSpPr>
            <p:cNvPr id="13" name="Rectangle 12"/>
            <p:cNvSpPr/>
            <p:nvPr/>
          </p:nvSpPr>
          <p:spPr>
            <a:xfrm>
              <a:off x="6705601" y="174171"/>
              <a:ext cx="2013856" cy="8599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15"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45710" y="203753"/>
              <a:ext cx="1933638" cy="363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2"/>
            <p:cNvPicPr>
              <a:picLocks noChangeAspect="1" noChangeArrowheads="1"/>
            </p:cNvPicPr>
            <p:nvPr/>
          </p:nvPicPr>
          <p:blipFill>
            <a:blip r:embed="rId6">
              <a:extLst>
                <a:ext uri="{28A0092B-C50C-407E-A947-70E740481C1C}">
                  <a14:useLocalDpi xmlns:a14="http://schemas.microsoft.com/office/drawing/2010/main" val="0"/>
                </a:ext>
              </a:extLst>
            </a:blip>
            <a:srcRect l="18854" t="7521" r="67651" b="80237"/>
            <a:stretch>
              <a:fillRect/>
            </a:stretch>
          </p:blipFill>
          <p:spPr bwMode="auto">
            <a:xfrm>
              <a:off x="6730314" y="630248"/>
              <a:ext cx="980303" cy="402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1"/>
            <p:cNvPicPr>
              <a:picLocks noChangeAspect="1" noChangeArrowheads="1"/>
            </p:cNvPicPr>
            <p:nvPr/>
          </p:nvPicPr>
          <p:blipFill>
            <a:blip r:embed="rId7" cstate="print">
              <a:extLst>
                <a:ext uri="{28A0092B-C50C-407E-A947-70E740481C1C}">
                  <a14:useLocalDpi xmlns:a14="http://schemas.microsoft.com/office/drawing/2010/main" val="0"/>
                </a:ext>
              </a:extLst>
            </a:blip>
            <a:srcRect l="15623" t="34308" r="13232" b="28458"/>
            <a:stretch>
              <a:fillRect/>
            </a:stretch>
          </p:blipFill>
          <p:spPr bwMode="auto">
            <a:xfrm>
              <a:off x="7713632" y="687550"/>
              <a:ext cx="1005825" cy="266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2335421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08373" y="6083808"/>
            <a:ext cx="2119060" cy="472207"/>
          </a:xfrm>
          <a:prstGeom prst="rect">
            <a:avLst/>
          </a:prstGeom>
        </p:spPr>
      </p:pic>
      <p:sp>
        <p:nvSpPr>
          <p:cNvPr id="16" name="TextBox 15"/>
          <p:cNvSpPr txBox="1"/>
          <p:nvPr/>
        </p:nvSpPr>
        <p:spPr>
          <a:xfrm>
            <a:off x="249898" y="6318958"/>
            <a:ext cx="4093442" cy="300082"/>
          </a:xfrm>
          <a:prstGeom prst="rect">
            <a:avLst/>
          </a:prstGeom>
          <a:noFill/>
        </p:spPr>
        <p:txBody>
          <a:bodyPr wrap="square" rtlCol="0">
            <a:spAutoFit/>
          </a:bodyPr>
          <a:lstStyle/>
          <a:p>
            <a:r>
              <a:rPr lang="en-AU" sz="1350" dirty="0" smtClean="0">
                <a:solidFill>
                  <a:srgbClr val="1268BD"/>
                </a:solidFill>
              </a:rPr>
              <a:t>BRISBANE, AUSTRALIA |  18 - 20 </a:t>
            </a:r>
            <a:r>
              <a:rPr lang="en-AU" sz="1350" dirty="0">
                <a:solidFill>
                  <a:srgbClr val="1268BD"/>
                </a:solidFill>
              </a:rPr>
              <a:t>SEPTEMBER </a:t>
            </a:r>
            <a:r>
              <a:rPr lang="en-AU" sz="1350" dirty="0" smtClean="0">
                <a:solidFill>
                  <a:srgbClr val="1268BD"/>
                </a:solidFill>
              </a:rPr>
              <a:t>2017</a:t>
            </a:r>
            <a:endParaRPr lang="en-AU" sz="1350" dirty="0">
              <a:solidFill>
                <a:srgbClr val="1268BD"/>
              </a:solidFill>
            </a:endParaRPr>
          </a:p>
        </p:txBody>
      </p:sp>
      <p:pic>
        <p:nvPicPr>
          <p:cNvPr id="8" name="Picture 7" descr="RS17 ID long_blue.png"/>
          <p:cNvPicPr>
            <a:picLocks noChangeAspect="1"/>
          </p:cNvPicPr>
          <p:nvPr/>
        </p:nvPicPr>
        <p:blipFill>
          <a:blip r:embed="rId3" cstate="print"/>
          <a:stretch>
            <a:fillRect/>
          </a:stretch>
        </p:blipFill>
        <p:spPr>
          <a:xfrm>
            <a:off x="185057" y="170689"/>
            <a:ext cx="3842657" cy="915730"/>
          </a:xfrm>
          <a:prstGeom prst="rect">
            <a:avLst/>
          </a:prstGeom>
        </p:spPr>
      </p:pic>
      <p:cxnSp>
        <p:nvCxnSpPr>
          <p:cNvPr id="11" name="Straight Connector 10"/>
          <p:cNvCxnSpPr/>
          <p:nvPr/>
        </p:nvCxnSpPr>
        <p:spPr>
          <a:xfrm flipV="1">
            <a:off x="220762" y="1113064"/>
            <a:ext cx="8564690" cy="3810"/>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420613" y="6318957"/>
            <a:ext cx="1284987" cy="300082"/>
          </a:xfrm>
          <a:prstGeom prst="rect">
            <a:avLst/>
          </a:prstGeom>
          <a:noFill/>
        </p:spPr>
        <p:txBody>
          <a:bodyPr wrap="square" rtlCol="0">
            <a:spAutoFit/>
          </a:bodyPr>
          <a:lstStyle/>
          <a:p>
            <a:r>
              <a:rPr lang="en-AU" sz="1350" dirty="0" smtClean="0">
                <a:solidFill>
                  <a:srgbClr val="1268BD"/>
                </a:solidFill>
              </a:rPr>
              <a:t>MANAGED BY</a:t>
            </a:r>
            <a:endParaRPr lang="en-AU" sz="1350" dirty="0">
              <a:solidFill>
                <a:srgbClr val="1268BD"/>
              </a:solidFill>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28865" y="1152774"/>
            <a:ext cx="3890592" cy="4888012"/>
          </a:xfrm>
          <a:prstGeom prst="rect">
            <a:avLst/>
          </a:prstGeom>
        </p:spPr>
      </p:pic>
      <p:grpSp>
        <p:nvGrpSpPr>
          <p:cNvPr id="10" name="Group 9"/>
          <p:cNvGrpSpPr/>
          <p:nvPr/>
        </p:nvGrpSpPr>
        <p:grpSpPr>
          <a:xfrm>
            <a:off x="6705601" y="174171"/>
            <a:ext cx="2013856" cy="859971"/>
            <a:chOff x="6705601" y="174171"/>
            <a:chExt cx="2013856" cy="859971"/>
          </a:xfrm>
        </p:grpSpPr>
        <p:sp>
          <p:nvSpPr>
            <p:cNvPr id="12" name="Rectangle 11"/>
            <p:cNvSpPr/>
            <p:nvPr/>
          </p:nvSpPr>
          <p:spPr>
            <a:xfrm>
              <a:off x="6705601" y="174171"/>
              <a:ext cx="2013856" cy="8599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13"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45710" y="203753"/>
              <a:ext cx="1933638" cy="363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2"/>
            <p:cNvPicPr>
              <a:picLocks noChangeAspect="1" noChangeArrowheads="1"/>
            </p:cNvPicPr>
            <p:nvPr/>
          </p:nvPicPr>
          <p:blipFill>
            <a:blip r:embed="rId6">
              <a:extLst>
                <a:ext uri="{28A0092B-C50C-407E-A947-70E740481C1C}">
                  <a14:useLocalDpi xmlns:a14="http://schemas.microsoft.com/office/drawing/2010/main" val="0"/>
                </a:ext>
              </a:extLst>
            </a:blip>
            <a:srcRect l="18854" t="7521" r="67651" b="80237"/>
            <a:stretch>
              <a:fillRect/>
            </a:stretch>
          </p:blipFill>
          <p:spPr bwMode="auto">
            <a:xfrm>
              <a:off x="6730314" y="630248"/>
              <a:ext cx="980303" cy="402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1"/>
            <p:cNvPicPr>
              <a:picLocks noChangeAspect="1" noChangeArrowheads="1"/>
            </p:cNvPicPr>
            <p:nvPr/>
          </p:nvPicPr>
          <p:blipFill>
            <a:blip r:embed="rId7" cstate="print">
              <a:extLst>
                <a:ext uri="{28A0092B-C50C-407E-A947-70E740481C1C}">
                  <a14:useLocalDpi xmlns:a14="http://schemas.microsoft.com/office/drawing/2010/main" val="0"/>
                </a:ext>
              </a:extLst>
            </a:blip>
            <a:srcRect l="15623" t="34308" r="13232" b="28458"/>
            <a:stretch>
              <a:fillRect/>
            </a:stretch>
          </p:blipFill>
          <p:spPr bwMode="auto">
            <a:xfrm>
              <a:off x="7713632" y="687550"/>
              <a:ext cx="1005825" cy="266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TextBox 2"/>
          <p:cNvSpPr txBox="1"/>
          <p:nvPr/>
        </p:nvSpPr>
        <p:spPr>
          <a:xfrm>
            <a:off x="249897" y="1122742"/>
            <a:ext cx="4578967" cy="5447645"/>
          </a:xfrm>
          <a:prstGeom prst="rect">
            <a:avLst/>
          </a:prstGeom>
          <a:noFill/>
        </p:spPr>
        <p:txBody>
          <a:bodyPr wrap="square" rtlCol="0">
            <a:spAutoFit/>
          </a:bodyPr>
          <a:lstStyle/>
          <a:p>
            <a:r>
              <a:rPr lang="en-NZ" sz="2400" dirty="0" smtClean="0"/>
              <a:t>Priority projects - Upper Waikato</a:t>
            </a:r>
          </a:p>
          <a:p>
            <a:pPr marL="285750" indent="-285750">
              <a:buFont typeface="Arial" panose="020B0604020202020204" pitchFamily="34" charset="0"/>
              <a:buChar char="•"/>
            </a:pPr>
            <a:endParaRPr lang="en-NZ" dirty="0" smtClean="0"/>
          </a:p>
          <a:p>
            <a:pPr marL="285750" indent="-285750">
              <a:buFont typeface="Arial" panose="020B0604020202020204" pitchFamily="34" charset="0"/>
              <a:buChar char="•"/>
            </a:pPr>
            <a:r>
              <a:rPr lang="en-NZ" dirty="0" smtClean="0"/>
              <a:t>Erosion and sedimentation</a:t>
            </a:r>
          </a:p>
          <a:p>
            <a:pPr marL="742950" lvl="1" indent="-285750">
              <a:buFont typeface="Arial" panose="020B0604020202020204" pitchFamily="34" charset="0"/>
              <a:buChar char="•"/>
            </a:pPr>
            <a:r>
              <a:rPr lang="en-NZ" dirty="0" smtClean="0"/>
              <a:t>Pole planting</a:t>
            </a:r>
          </a:p>
          <a:p>
            <a:pPr marL="742950" lvl="1" indent="-285750">
              <a:buFont typeface="Arial" panose="020B0604020202020204" pitchFamily="34" charset="0"/>
              <a:buChar char="•"/>
            </a:pPr>
            <a:r>
              <a:rPr lang="en-NZ" dirty="0" smtClean="0"/>
              <a:t>Manuka/pine</a:t>
            </a:r>
          </a:p>
          <a:p>
            <a:pPr marL="742950" lvl="1" indent="-285750">
              <a:buFont typeface="Arial" panose="020B0604020202020204" pitchFamily="34" charset="0"/>
              <a:buChar char="•"/>
            </a:pPr>
            <a:r>
              <a:rPr lang="en-NZ" dirty="0" smtClean="0"/>
              <a:t>Stabilising river/stream banks</a:t>
            </a:r>
          </a:p>
          <a:p>
            <a:pPr marL="285750" indent="-285750">
              <a:buFont typeface="Arial" panose="020B0604020202020204" pitchFamily="34" charset="0"/>
              <a:buChar char="•"/>
            </a:pPr>
            <a:r>
              <a:rPr lang="en-NZ" dirty="0" smtClean="0"/>
              <a:t>Nutrients/E. coli</a:t>
            </a:r>
          </a:p>
          <a:p>
            <a:pPr marL="742950" lvl="1" indent="-285750">
              <a:buFont typeface="Arial" panose="020B0604020202020204" pitchFamily="34" charset="0"/>
              <a:buChar char="•"/>
            </a:pPr>
            <a:r>
              <a:rPr lang="en-NZ" dirty="0" smtClean="0"/>
              <a:t>Retirement of wetlands, seeps and ephemeral streams</a:t>
            </a:r>
          </a:p>
          <a:p>
            <a:pPr marL="285750" indent="-285750">
              <a:buFont typeface="Arial" panose="020B0604020202020204" pitchFamily="34" charset="0"/>
              <a:buChar char="•"/>
            </a:pPr>
            <a:r>
              <a:rPr lang="en-NZ" dirty="0" smtClean="0"/>
              <a:t>Fish habitat</a:t>
            </a:r>
          </a:p>
          <a:p>
            <a:pPr marL="742950" lvl="1" indent="-285750">
              <a:buFont typeface="Arial" panose="020B0604020202020204" pitchFamily="34" charset="0"/>
              <a:buChar char="•"/>
            </a:pPr>
            <a:r>
              <a:rPr lang="en-NZ" dirty="0" smtClean="0"/>
              <a:t>Fencing/planting</a:t>
            </a:r>
          </a:p>
          <a:p>
            <a:pPr marL="742950" lvl="1" indent="-285750">
              <a:buFont typeface="Arial" panose="020B0604020202020204" pitchFamily="34" charset="0"/>
              <a:buChar char="•"/>
            </a:pPr>
            <a:r>
              <a:rPr lang="en-NZ" dirty="0" smtClean="0"/>
              <a:t>Installation of habitat</a:t>
            </a:r>
          </a:p>
          <a:p>
            <a:pPr marL="742950" lvl="1" indent="-285750">
              <a:buFont typeface="Arial" panose="020B0604020202020204" pitchFamily="34" charset="0"/>
              <a:buChar char="•"/>
            </a:pPr>
            <a:r>
              <a:rPr lang="en-NZ" dirty="0" smtClean="0"/>
              <a:t>Trap and transfer below dams</a:t>
            </a:r>
          </a:p>
          <a:p>
            <a:pPr marL="285750" indent="-285750">
              <a:buFont typeface="Arial" panose="020B0604020202020204" pitchFamily="34" charset="0"/>
              <a:buChar char="•"/>
            </a:pPr>
            <a:r>
              <a:rPr lang="en-NZ" dirty="0" smtClean="0"/>
              <a:t>Access and recreation</a:t>
            </a:r>
          </a:p>
          <a:p>
            <a:pPr marL="742950" lvl="1" indent="-285750">
              <a:buFont typeface="Arial" panose="020B0604020202020204" pitchFamily="34" charset="0"/>
              <a:buChar char="•"/>
            </a:pPr>
            <a:r>
              <a:rPr lang="en-NZ" dirty="0" smtClean="0"/>
              <a:t>Cycle way</a:t>
            </a:r>
          </a:p>
          <a:p>
            <a:pPr marL="742950" lvl="1" indent="-285750">
              <a:buFont typeface="Arial" panose="020B0604020202020204" pitchFamily="34" charset="0"/>
              <a:buChar char="•"/>
            </a:pPr>
            <a:r>
              <a:rPr lang="en-NZ" dirty="0" smtClean="0"/>
              <a:t>2 walkways</a:t>
            </a:r>
          </a:p>
          <a:p>
            <a:pPr marL="742950" lvl="1" indent="-285750">
              <a:buFont typeface="Arial" panose="020B0604020202020204" pitchFamily="34" charset="0"/>
              <a:buChar char="•"/>
            </a:pPr>
            <a:r>
              <a:rPr lang="en-NZ" dirty="0" smtClean="0"/>
              <a:t>Camping ground</a:t>
            </a:r>
          </a:p>
          <a:p>
            <a:pPr marL="285750" indent="-285750">
              <a:buFont typeface="Arial" panose="020B0604020202020204" pitchFamily="34" charset="0"/>
              <a:buChar char="•"/>
            </a:pPr>
            <a:r>
              <a:rPr lang="en-NZ" dirty="0" smtClean="0"/>
              <a:t>Iwi cultural priorities (see other papers)</a:t>
            </a:r>
          </a:p>
          <a:p>
            <a:pPr marL="742950" lvl="1" indent="-285750">
              <a:buFont typeface="Arial" panose="020B0604020202020204" pitchFamily="34" charset="0"/>
              <a:buChar char="•"/>
            </a:pPr>
            <a:endParaRPr lang="en-NZ" dirty="0"/>
          </a:p>
        </p:txBody>
      </p:sp>
    </p:spTree>
    <p:extLst>
      <p:ext uri="{BB962C8B-B14F-4D97-AF65-F5344CB8AC3E}">
        <p14:creationId xmlns:p14="http://schemas.microsoft.com/office/powerpoint/2010/main" val="36033728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08373" y="6083808"/>
            <a:ext cx="2119060" cy="472207"/>
          </a:xfrm>
          <a:prstGeom prst="rect">
            <a:avLst/>
          </a:prstGeom>
        </p:spPr>
      </p:pic>
      <p:sp>
        <p:nvSpPr>
          <p:cNvPr id="16" name="TextBox 15"/>
          <p:cNvSpPr txBox="1"/>
          <p:nvPr/>
        </p:nvSpPr>
        <p:spPr>
          <a:xfrm>
            <a:off x="249898" y="6318958"/>
            <a:ext cx="4093442" cy="300082"/>
          </a:xfrm>
          <a:prstGeom prst="rect">
            <a:avLst/>
          </a:prstGeom>
          <a:noFill/>
        </p:spPr>
        <p:txBody>
          <a:bodyPr wrap="square" rtlCol="0">
            <a:spAutoFit/>
          </a:bodyPr>
          <a:lstStyle/>
          <a:p>
            <a:r>
              <a:rPr lang="en-AU" sz="1350" dirty="0" smtClean="0">
                <a:solidFill>
                  <a:srgbClr val="1268BD"/>
                </a:solidFill>
              </a:rPr>
              <a:t>BRISBANE, AUSTRALIA |  18 - 20 </a:t>
            </a:r>
            <a:r>
              <a:rPr lang="en-AU" sz="1350" dirty="0">
                <a:solidFill>
                  <a:srgbClr val="1268BD"/>
                </a:solidFill>
              </a:rPr>
              <a:t>SEPTEMBER </a:t>
            </a:r>
            <a:r>
              <a:rPr lang="en-AU" sz="1350" dirty="0" smtClean="0">
                <a:solidFill>
                  <a:srgbClr val="1268BD"/>
                </a:solidFill>
              </a:rPr>
              <a:t>2017</a:t>
            </a:r>
            <a:endParaRPr lang="en-AU" sz="1350" dirty="0">
              <a:solidFill>
                <a:srgbClr val="1268BD"/>
              </a:solidFill>
            </a:endParaRPr>
          </a:p>
        </p:txBody>
      </p:sp>
      <p:pic>
        <p:nvPicPr>
          <p:cNvPr id="8" name="Picture 7" descr="RS17 ID long_blue.png"/>
          <p:cNvPicPr>
            <a:picLocks noChangeAspect="1"/>
          </p:cNvPicPr>
          <p:nvPr/>
        </p:nvPicPr>
        <p:blipFill>
          <a:blip r:embed="rId3" cstate="print"/>
          <a:stretch>
            <a:fillRect/>
          </a:stretch>
        </p:blipFill>
        <p:spPr>
          <a:xfrm>
            <a:off x="185057" y="170689"/>
            <a:ext cx="3842657" cy="915730"/>
          </a:xfrm>
          <a:prstGeom prst="rect">
            <a:avLst/>
          </a:prstGeom>
        </p:spPr>
      </p:pic>
      <p:cxnSp>
        <p:nvCxnSpPr>
          <p:cNvPr id="11" name="Straight Connector 10"/>
          <p:cNvCxnSpPr/>
          <p:nvPr/>
        </p:nvCxnSpPr>
        <p:spPr>
          <a:xfrm flipV="1">
            <a:off x="220762" y="1113064"/>
            <a:ext cx="8564690" cy="3810"/>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420613" y="6318957"/>
            <a:ext cx="1284987" cy="300082"/>
          </a:xfrm>
          <a:prstGeom prst="rect">
            <a:avLst/>
          </a:prstGeom>
          <a:noFill/>
        </p:spPr>
        <p:txBody>
          <a:bodyPr wrap="square" rtlCol="0">
            <a:spAutoFit/>
          </a:bodyPr>
          <a:lstStyle/>
          <a:p>
            <a:r>
              <a:rPr lang="en-AU" sz="1350" dirty="0" smtClean="0">
                <a:solidFill>
                  <a:srgbClr val="1268BD"/>
                </a:solidFill>
              </a:rPr>
              <a:t>MANAGED BY</a:t>
            </a:r>
            <a:endParaRPr lang="en-AU" sz="1350" dirty="0">
              <a:solidFill>
                <a:srgbClr val="1268BD"/>
              </a:solidFill>
            </a:endParaRPr>
          </a:p>
        </p:txBody>
      </p:sp>
      <p:sp>
        <p:nvSpPr>
          <p:cNvPr id="10" name="Title 1"/>
          <p:cNvSpPr txBox="1">
            <a:spLocks/>
          </p:cNvSpPr>
          <p:nvPr/>
        </p:nvSpPr>
        <p:spPr>
          <a:xfrm>
            <a:off x="597587" y="1032330"/>
            <a:ext cx="7886700" cy="75240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NZ" sz="3600" dirty="0" smtClean="0"/>
              <a:t>Overall proposed work</a:t>
            </a:r>
            <a:endParaRPr lang="en-NZ" sz="3600" dirty="0"/>
          </a:p>
        </p:txBody>
      </p:sp>
      <p:sp>
        <p:nvSpPr>
          <p:cNvPr id="18" name="Content Placeholder 2"/>
          <p:cNvSpPr txBox="1">
            <a:spLocks/>
          </p:cNvSpPr>
          <p:nvPr/>
        </p:nvSpPr>
        <p:spPr>
          <a:xfrm>
            <a:off x="769037" y="1625726"/>
            <a:ext cx="7543800" cy="469323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lvl="1" indent="-342900" algn="l">
              <a:buFont typeface="Arial" panose="020B0604020202020204" pitchFamily="34" charset="0"/>
              <a:buChar char="•"/>
              <a:defRPr/>
            </a:pPr>
            <a:endParaRPr lang="en-NZ" altLang="en-US" sz="3200" dirty="0" smtClean="0"/>
          </a:p>
          <a:p>
            <a:pPr marL="0" lvl="1" algn="l">
              <a:defRPr/>
            </a:pPr>
            <a:endParaRPr lang="en-NZ" altLang="en-US" sz="3200" dirty="0" smtClean="0"/>
          </a:p>
          <a:p>
            <a:pPr marL="342900" lvl="1" indent="-342900" algn="l">
              <a:buFont typeface="Arial" panose="020B0604020202020204" pitchFamily="34" charset="0"/>
              <a:buChar char="•"/>
              <a:defRPr/>
            </a:pPr>
            <a:endParaRPr lang="en-NZ" altLang="en-US" sz="3200" dirty="0"/>
          </a:p>
          <a:p>
            <a:pPr marL="0" lvl="1" algn="l">
              <a:defRPr/>
            </a:pPr>
            <a:endParaRPr lang="en-NZ" altLang="en-US" sz="3200" dirty="0" smtClean="0"/>
          </a:p>
          <a:p>
            <a:pPr lvl="1" algn="l">
              <a:defRPr/>
            </a:pPr>
            <a:endParaRPr lang="en-NZ" altLang="en-US" dirty="0" smtClean="0"/>
          </a:p>
        </p:txBody>
      </p:sp>
      <p:grpSp>
        <p:nvGrpSpPr>
          <p:cNvPr id="12" name="Group 11"/>
          <p:cNvGrpSpPr/>
          <p:nvPr/>
        </p:nvGrpSpPr>
        <p:grpSpPr>
          <a:xfrm>
            <a:off x="6705601" y="174171"/>
            <a:ext cx="2013856" cy="859971"/>
            <a:chOff x="6705601" y="174171"/>
            <a:chExt cx="2013856" cy="859971"/>
          </a:xfrm>
        </p:grpSpPr>
        <p:sp>
          <p:nvSpPr>
            <p:cNvPr id="13" name="Rectangle 12"/>
            <p:cNvSpPr/>
            <p:nvPr/>
          </p:nvSpPr>
          <p:spPr>
            <a:xfrm>
              <a:off x="6705601" y="174171"/>
              <a:ext cx="2013856" cy="8599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15"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45710" y="203753"/>
              <a:ext cx="1933638" cy="363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2"/>
            <p:cNvPicPr>
              <a:picLocks noChangeAspect="1" noChangeArrowheads="1"/>
            </p:cNvPicPr>
            <p:nvPr/>
          </p:nvPicPr>
          <p:blipFill>
            <a:blip r:embed="rId5">
              <a:extLst>
                <a:ext uri="{28A0092B-C50C-407E-A947-70E740481C1C}">
                  <a14:useLocalDpi xmlns:a14="http://schemas.microsoft.com/office/drawing/2010/main" val="0"/>
                </a:ext>
              </a:extLst>
            </a:blip>
            <a:srcRect l="18854" t="7521" r="67651" b="80237"/>
            <a:stretch>
              <a:fillRect/>
            </a:stretch>
          </p:blipFill>
          <p:spPr bwMode="auto">
            <a:xfrm>
              <a:off x="6730314" y="630248"/>
              <a:ext cx="980303" cy="402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1"/>
            <p:cNvPicPr>
              <a:picLocks noChangeAspect="1" noChangeArrowheads="1"/>
            </p:cNvPicPr>
            <p:nvPr/>
          </p:nvPicPr>
          <p:blipFill>
            <a:blip r:embed="rId6" cstate="print">
              <a:extLst>
                <a:ext uri="{28A0092B-C50C-407E-A947-70E740481C1C}">
                  <a14:useLocalDpi xmlns:a14="http://schemas.microsoft.com/office/drawing/2010/main" val="0"/>
                </a:ext>
              </a:extLst>
            </a:blip>
            <a:srcRect l="15623" t="34308" r="13232" b="28458"/>
            <a:stretch>
              <a:fillRect/>
            </a:stretch>
          </p:blipFill>
          <p:spPr bwMode="auto">
            <a:xfrm>
              <a:off x="7713632" y="687550"/>
              <a:ext cx="1005825" cy="266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aphicFrame>
        <p:nvGraphicFramePr>
          <p:cNvPr id="2" name="Table 1"/>
          <p:cNvGraphicFramePr>
            <a:graphicFrameLocks noGrp="1"/>
          </p:cNvGraphicFramePr>
          <p:nvPr>
            <p:extLst>
              <p:ext uri="{D42A27DB-BD31-4B8C-83A1-F6EECF244321}">
                <p14:modId xmlns:p14="http://schemas.microsoft.com/office/powerpoint/2010/main" val="2395483961"/>
              </p:ext>
            </p:extLst>
          </p:nvPr>
        </p:nvGraphicFramePr>
        <p:xfrm>
          <a:off x="866274" y="1976910"/>
          <a:ext cx="7361340" cy="3835590"/>
        </p:xfrm>
        <a:graphic>
          <a:graphicData uri="http://schemas.openxmlformats.org/drawingml/2006/table">
            <a:tbl>
              <a:tblPr firstRow="1" bandRow="1">
                <a:tableStyleId>{5C22544A-7EE6-4342-B048-85BDC9FD1C3A}</a:tableStyleId>
              </a:tblPr>
              <a:tblGrid>
                <a:gridCol w="1840335"/>
                <a:gridCol w="1840335"/>
                <a:gridCol w="1840335"/>
                <a:gridCol w="1840335"/>
              </a:tblGrid>
              <a:tr h="639102">
                <a:tc>
                  <a:txBody>
                    <a:bodyPr/>
                    <a:lstStyle/>
                    <a:p>
                      <a:r>
                        <a:rPr lang="en-NZ" dirty="0" smtClean="0"/>
                        <a:t>Catchment</a:t>
                      </a:r>
                      <a:endParaRPr lang="en-NZ" dirty="0"/>
                    </a:p>
                  </a:txBody>
                  <a:tcPr/>
                </a:tc>
                <a:tc>
                  <a:txBody>
                    <a:bodyPr/>
                    <a:lstStyle/>
                    <a:p>
                      <a:r>
                        <a:rPr lang="en-NZ" dirty="0" smtClean="0"/>
                        <a:t>Fencing (km)</a:t>
                      </a:r>
                      <a:endParaRPr lang="en-NZ" dirty="0"/>
                    </a:p>
                  </a:txBody>
                  <a:tcPr/>
                </a:tc>
                <a:tc>
                  <a:txBody>
                    <a:bodyPr/>
                    <a:lstStyle/>
                    <a:p>
                      <a:r>
                        <a:rPr lang="en-NZ" dirty="0" smtClean="0"/>
                        <a:t>Planting (ha)</a:t>
                      </a:r>
                      <a:endParaRPr lang="en-NZ" dirty="0"/>
                    </a:p>
                  </a:txBody>
                  <a:tcPr/>
                </a:tc>
                <a:tc>
                  <a:txBody>
                    <a:bodyPr/>
                    <a:lstStyle/>
                    <a:p>
                      <a:r>
                        <a:rPr lang="en-NZ" dirty="0" smtClean="0"/>
                        <a:t>Revegetation (ha)</a:t>
                      </a:r>
                      <a:endParaRPr lang="en-NZ" dirty="0"/>
                    </a:p>
                  </a:txBody>
                  <a:tcPr/>
                </a:tc>
              </a:tr>
              <a:tr h="639102">
                <a:tc>
                  <a:txBody>
                    <a:bodyPr/>
                    <a:lstStyle/>
                    <a:p>
                      <a:r>
                        <a:rPr lang="en-NZ" dirty="0" smtClean="0"/>
                        <a:t>Lower/Central</a:t>
                      </a:r>
                      <a:endParaRPr lang="en-NZ" dirty="0"/>
                    </a:p>
                  </a:txBody>
                  <a:tcPr/>
                </a:tc>
                <a:tc>
                  <a:txBody>
                    <a:bodyPr/>
                    <a:lstStyle/>
                    <a:p>
                      <a:pPr algn="r"/>
                      <a:r>
                        <a:rPr lang="en-NZ" dirty="0" smtClean="0"/>
                        <a:t>1590</a:t>
                      </a:r>
                      <a:endParaRPr lang="en-NZ" dirty="0"/>
                    </a:p>
                  </a:txBody>
                  <a:tcPr/>
                </a:tc>
                <a:tc>
                  <a:txBody>
                    <a:bodyPr/>
                    <a:lstStyle/>
                    <a:p>
                      <a:pPr algn="r"/>
                      <a:r>
                        <a:rPr lang="en-NZ" dirty="0" smtClean="0"/>
                        <a:t>385</a:t>
                      </a:r>
                      <a:endParaRPr lang="en-NZ" dirty="0"/>
                    </a:p>
                  </a:txBody>
                  <a:tcPr/>
                </a:tc>
                <a:tc>
                  <a:txBody>
                    <a:bodyPr/>
                    <a:lstStyle/>
                    <a:p>
                      <a:pPr algn="r"/>
                      <a:r>
                        <a:rPr lang="en-NZ" dirty="0" smtClean="0"/>
                        <a:t>9150</a:t>
                      </a:r>
                      <a:endParaRPr lang="en-NZ" dirty="0"/>
                    </a:p>
                  </a:txBody>
                  <a:tcPr/>
                </a:tc>
              </a:tr>
              <a:tr h="639102">
                <a:tc>
                  <a:txBody>
                    <a:bodyPr/>
                    <a:lstStyle/>
                    <a:p>
                      <a:r>
                        <a:rPr lang="en-NZ" dirty="0" smtClean="0"/>
                        <a:t>Upper</a:t>
                      </a:r>
                      <a:endParaRPr lang="en-NZ" dirty="0"/>
                    </a:p>
                  </a:txBody>
                  <a:tcPr/>
                </a:tc>
                <a:tc>
                  <a:txBody>
                    <a:bodyPr/>
                    <a:lstStyle/>
                    <a:p>
                      <a:pPr algn="r"/>
                      <a:r>
                        <a:rPr lang="en-NZ" dirty="0" smtClean="0"/>
                        <a:t>990</a:t>
                      </a:r>
                      <a:endParaRPr lang="en-NZ" dirty="0"/>
                    </a:p>
                  </a:txBody>
                  <a:tcPr/>
                </a:tc>
                <a:tc>
                  <a:txBody>
                    <a:bodyPr/>
                    <a:lstStyle/>
                    <a:p>
                      <a:pPr algn="r"/>
                      <a:r>
                        <a:rPr lang="en-NZ" dirty="0" smtClean="0"/>
                        <a:t>270</a:t>
                      </a:r>
                      <a:endParaRPr lang="en-NZ" dirty="0"/>
                    </a:p>
                  </a:txBody>
                  <a:tcPr/>
                </a:tc>
                <a:tc>
                  <a:txBody>
                    <a:bodyPr/>
                    <a:lstStyle/>
                    <a:p>
                      <a:pPr algn="r"/>
                      <a:r>
                        <a:rPr lang="en-NZ" dirty="0" smtClean="0"/>
                        <a:t>4050</a:t>
                      </a:r>
                      <a:endParaRPr lang="en-NZ" dirty="0"/>
                    </a:p>
                  </a:txBody>
                  <a:tcPr/>
                </a:tc>
              </a:tr>
              <a:tr h="639102">
                <a:tc>
                  <a:txBody>
                    <a:bodyPr/>
                    <a:lstStyle/>
                    <a:p>
                      <a:r>
                        <a:rPr lang="en-NZ" dirty="0" smtClean="0"/>
                        <a:t>Waipa</a:t>
                      </a:r>
                      <a:endParaRPr lang="en-NZ" dirty="0"/>
                    </a:p>
                  </a:txBody>
                  <a:tcPr/>
                </a:tc>
                <a:tc>
                  <a:txBody>
                    <a:bodyPr/>
                    <a:lstStyle/>
                    <a:p>
                      <a:pPr algn="r"/>
                      <a:r>
                        <a:rPr lang="en-NZ" dirty="0" smtClean="0"/>
                        <a:t>1200</a:t>
                      </a:r>
                      <a:endParaRPr lang="en-NZ" dirty="0"/>
                    </a:p>
                  </a:txBody>
                  <a:tcPr/>
                </a:tc>
                <a:tc>
                  <a:txBody>
                    <a:bodyPr/>
                    <a:lstStyle/>
                    <a:p>
                      <a:pPr algn="r"/>
                      <a:r>
                        <a:rPr lang="en-NZ" dirty="0" smtClean="0"/>
                        <a:t>410</a:t>
                      </a:r>
                      <a:endParaRPr lang="en-NZ" dirty="0"/>
                    </a:p>
                  </a:txBody>
                  <a:tcPr/>
                </a:tc>
                <a:tc>
                  <a:txBody>
                    <a:bodyPr/>
                    <a:lstStyle/>
                    <a:p>
                      <a:pPr algn="r"/>
                      <a:r>
                        <a:rPr lang="en-NZ" dirty="0" smtClean="0"/>
                        <a:t>7850</a:t>
                      </a:r>
                      <a:endParaRPr lang="en-NZ" dirty="0"/>
                    </a:p>
                  </a:txBody>
                  <a:tcPr/>
                </a:tc>
              </a:tr>
              <a:tr h="639102">
                <a:tc>
                  <a:txBody>
                    <a:bodyPr/>
                    <a:lstStyle/>
                    <a:p>
                      <a:r>
                        <a:rPr lang="en-NZ" dirty="0" smtClean="0"/>
                        <a:t>Lakes</a:t>
                      </a:r>
                      <a:endParaRPr lang="en-NZ" dirty="0"/>
                    </a:p>
                  </a:txBody>
                  <a:tcPr/>
                </a:tc>
                <a:tc>
                  <a:txBody>
                    <a:bodyPr/>
                    <a:lstStyle/>
                    <a:p>
                      <a:pPr algn="r"/>
                      <a:r>
                        <a:rPr lang="en-NZ" dirty="0" smtClean="0"/>
                        <a:t>87</a:t>
                      </a:r>
                      <a:endParaRPr lang="en-NZ" dirty="0"/>
                    </a:p>
                  </a:txBody>
                  <a:tcPr/>
                </a:tc>
                <a:tc>
                  <a:txBody>
                    <a:bodyPr/>
                    <a:lstStyle/>
                    <a:p>
                      <a:pPr algn="r"/>
                      <a:r>
                        <a:rPr lang="en-NZ" dirty="0" smtClean="0"/>
                        <a:t>230</a:t>
                      </a:r>
                      <a:endParaRPr lang="en-NZ" dirty="0"/>
                    </a:p>
                  </a:txBody>
                  <a:tcPr/>
                </a:tc>
                <a:tc>
                  <a:txBody>
                    <a:bodyPr/>
                    <a:lstStyle/>
                    <a:p>
                      <a:pPr algn="r"/>
                      <a:r>
                        <a:rPr lang="en-NZ" dirty="0" smtClean="0"/>
                        <a:t>-</a:t>
                      </a:r>
                      <a:endParaRPr lang="en-NZ" dirty="0"/>
                    </a:p>
                  </a:txBody>
                  <a:tcPr/>
                </a:tc>
              </a:tr>
              <a:tr h="639102">
                <a:tc>
                  <a:txBody>
                    <a:bodyPr/>
                    <a:lstStyle/>
                    <a:p>
                      <a:r>
                        <a:rPr lang="en-NZ" dirty="0" smtClean="0"/>
                        <a:t>TOTALS</a:t>
                      </a:r>
                      <a:endParaRPr lang="en-NZ" dirty="0"/>
                    </a:p>
                  </a:txBody>
                  <a:tcPr/>
                </a:tc>
                <a:tc>
                  <a:txBody>
                    <a:bodyPr/>
                    <a:lstStyle/>
                    <a:p>
                      <a:pPr algn="r"/>
                      <a:r>
                        <a:rPr lang="en-NZ" dirty="0" smtClean="0"/>
                        <a:t>3,867 km</a:t>
                      </a:r>
                      <a:endParaRPr lang="en-NZ" dirty="0"/>
                    </a:p>
                  </a:txBody>
                  <a:tcPr/>
                </a:tc>
                <a:tc>
                  <a:txBody>
                    <a:bodyPr/>
                    <a:lstStyle/>
                    <a:p>
                      <a:pPr algn="r"/>
                      <a:r>
                        <a:rPr lang="en-NZ" dirty="0" smtClean="0"/>
                        <a:t>1,295 ha</a:t>
                      </a:r>
                      <a:endParaRPr lang="en-NZ" dirty="0"/>
                    </a:p>
                  </a:txBody>
                  <a:tcPr/>
                </a:tc>
                <a:tc>
                  <a:txBody>
                    <a:bodyPr/>
                    <a:lstStyle/>
                    <a:p>
                      <a:pPr algn="r"/>
                      <a:r>
                        <a:rPr lang="en-NZ" dirty="0" smtClean="0"/>
                        <a:t>21,050 ha</a:t>
                      </a:r>
                      <a:endParaRPr lang="en-NZ" dirty="0"/>
                    </a:p>
                  </a:txBody>
                  <a:tcPr/>
                </a:tc>
              </a:tr>
            </a:tbl>
          </a:graphicData>
        </a:graphic>
      </p:graphicFrame>
    </p:spTree>
    <p:extLst>
      <p:ext uri="{BB962C8B-B14F-4D97-AF65-F5344CB8AC3E}">
        <p14:creationId xmlns:p14="http://schemas.microsoft.com/office/powerpoint/2010/main" val="26331211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08373" y="6083808"/>
            <a:ext cx="2119060" cy="472207"/>
          </a:xfrm>
          <a:prstGeom prst="rect">
            <a:avLst/>
          </a:prstGeom>
        </p:spPr>
      </p:pic>
      <p:sp>
        <p:nvSpPr>
          <p:cNvPr id="16" name="TextBox 15"/>
          <p:cNvSpPr txBox="1"/>
          <p:nvPr/>
        </p:nvSpPr>
        <p:spPr>
          <a:xfrm>
            <a:off x="249898" y="6318958"/>
            <a:ext cx="4093442" cy="300082"/>
          </a:xfrm>
          <a:prstGeom prst="rect">
            <a:avLst/>
          </a:prstGeom>
          <a:noFill/>
        </p:spPr>
        <p:txBody>
          <a:bodyPr wrap="square" rtlCol="0">
            <a:spAutoFit/>
          </a:bodyPr>
          <a:lstStyle/>
          <a:p>
            <a:r>
              <a:rPr lang="en-AU" sz="1350" dirty="0" smtClean="0">
                <a:solidFill>
                  <a:srgbClr val="1268BD"/>
                </a:solidFill>
              </a:rPr>
              <a:t>BRISBANE, AUSTRALIA |  18 - 20 </a:t>
            </a:r>
            <a:r>
              <a:rPr lang="en-AU" sz="1350" dirty="0">
                <a:solidFill>
                  <a:srgbClr val="1268BD"/>
                </a:solidFill>
              </a:rPr>
              <a:t>SEPTEMBER </a:t>
            </a:r>
            <a:r>
              <a:rPr lang="en-AU" sz="1350" dirty="0" smtClean="0">
                <a:solidFill>
                  <a:srgbClr val="1268BD"/>
                </a:solidFill>
              </a:rPr>
              <a:t>2017</a:t>
            </a:r>
            <a:endParaRPr lang="en-AU" sz="1350" dirty="0">
              <a:solidFill>
                <a:srgbClr val="1268BD"/>
              </a:solidFill>
            </a:endParaRPr>
          </a:p>
        </p:txBody>
      </p:sp>
      <p:pic>
        <p:nvPicPr>
          <p:cNvPr id="8" name="Picture 7" descr="RS17 ID long_blue.png"/>
          <p:cNvPicPr>
            <a:picLocks noChangeAspect="1"/>
          </p:cNvPicPr>
          <p:nvPr/>
        </p:nvPicPr>
        <p:blipFill>
          <a:blip r:embed="rId3" cstate="print"/>
          <a:stretch>
            <a:fillRect/>
          </a:stretch>
        </p:blipFill>
        <p:spPr>
          <a:xfrm>
            <a:off x="185057" y="170689"/>
            <a:ext cx="3842657" cy="915730"/>
          </a:xfrm>
          <a:prstGeom prst="rect">
            <a:avLst/>
          </a:prstGeom>
        </p:spPr>
      </p:pic>
      <p:cxnSp>
        <p:nvCxnSpPr>
          <p:cNvPr id="11" name="Straight Connector 10"/>
          <p:cNvCxnSpPr/>
          <p:nvPr/>
        </p:nvCxnSpPr>
        <p:spPr>
          <a:xfrm flipV="1">
            <a:off x="220762" y="1113064"/>
            <a:ext cx="8564690" cy="3810"/>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420613" y="6318957"/>
            <a:ext cx="1284987" cy="300082"/>
          </a:xfrm>
          <a:prstGeom prst="rect">
            <a:avLst/>
          </a:prstGeom>
          <a:noFill/>
        </p:spPr>
        <p:txBody>
          <a:bodyPr wrap="square" rtlCol="0">
            <a:spAutoFit/>
          </a:bodyPr>
          <a:lstStyle/>
          <a:p>
            <a:r>
              <a:rPr lang="en-AU" sz="1350" dirty="0" smtClean="0">
                <a:solidFill>
                  <a:srgbClr val="1268BD"/>
                </a:solidFill>
              </a:rPr>
              <a:t>MANAGED BY</a:t>
            </a:r>
            <a:endParaRPr lang="en-AU" sz="1350" dirty="0">
              <a:solidFill>
                <a:srgbClr val="1268BD"/>
              </a:solidFill>
            </a:endParaRPr>
          </a:p>
        </p:txBody>
      </p:sp>
      <p:sp>
        <p:nvSpPr>
          <p:cNvPr id="10" name="Title 1"/>
          <p:cNvSpPr txBox="1">
            <a:spLocks/>
          </p:cNvSpPr>
          <p:nvPr/>
        </p:nvSpPr>
        <p:spPr>
          <a:xfrm>
            <a:off x="597587" y="1032330"/>
            <a:ext cx="7886700" cy="75240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NZ" sz="3600" dirty="0" smtClean="0"/>
              <a:t>Example outcomes</a:t>
            </a:r>
            <a:endParaRPr lang="en-NZ" sz="3600" dirty="0"/>
          </a:p>
        </p:txBody>
      </p:sp>
      <p:sp>
        <p:nvSpPr>
          <p:cNvPr id="18" name="Content Placeholder 2"/>
          <p:cNvSpPr txBox="1">
            <a:spLocks/>
          </p:cNvSpPr>
          <p:nvPr/>
        </p:nvSpPr>
        <p:spPr>
          <a:xfrm>
            <a:off x="769037" y="1625726"/>
            <a:ext cx="7543800" cy="469323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lvl="1" indent="-342900" algn="l">
              <a:buFont typeface="Arial" panose="020B0604020202020204" pitchFamily="34" charset="0"/>
              <a:buChar char="•"/>
              <a:defRPr/>
            </a:pPr>
            <a:endParaRPr lang="en-NZ" altLang="en-US" sz="3200" dirty="0" smtClean="0"/>
          </a:p>
          <a:p>
            <a:pPr marL="342900" lvl="1" indent="-342900" algn="l">
              <a:buFont typeface="Arial" panose="020B0604020202020204" pitchFamily="34" charset="0"/>
              <a:buChar char="•"/>
              <a:defRPr/>
            </a:pPr>
            <a:r>
              <a:rPr lang="en-NZ" altLang="en-US" sz="2800" dirty="0" smtClean="0"/>
              <a:t>70% of all potential whitebait spawning sites protected, vegetated with suitable spawning habitat</a:t>
            </a:r>
            <a:endParaRPr lang="en-NZ" altLang="en-US" sz="2400" dirty="0" smtClean="0"/>
          </a:p>
          <a:p>
            <a:pPr marL="342900" lvl="1" indent="-342900" algn="l">
              <a:buFont typeface="Arial" panose="020B0604020202020204" pitchFamily="34" charset="0"/>
              <a:buChar char="•"/>
              <a:defRPr/>
            </a:pPr>
            <a:endParaRPr lang="en-NZ" altLang="en-US" sz="3200" dirty="0" smtClean="0"/>
          </a:p>
          <a:p>
            <a:pPr marL="342900" lvl="1" indent="-342900" algn="l">
              <a:buFont typeface="Arial" panose="020B0604020202020204" pitchFamily="34" charset="0"/>
              <a:buChar char="•"/>
              <a:defRPr/>
            </a:pPr>
            <a:endParaRPr lang="en-NZ" altLang="en-US" sz="3200" dirty="0"/>
          </a:p>
          <a:p>
            <a:pPr marL="0" lvl="1" algn="l">
              <a:defRPr/>
            </a:pPr>
            <a:endParaRPr lang="en-NZ" altLang="en-US" sz="3200" dirty="0" smtClean="0"/>
          </a:p>
          <a:p>
            <a:pPr lvl="1" algn="l">
              <a:defRPr/>
            </a:pPr>
            <a:endParaRPr lang="en-NZ" altLang="en-US" dirty="0" smtClean="0"/>
          </a:p>
        </p:txBody>
      </p:sp>
      <p:grpSp>
        <p:nvGrpSpPr>
          <p:cNvPr id="12" name="Group 11"/>
          <p:cNvGrpSpPr/>
          <p:nvPr/>
        </p:nvGrpSpPr>
        <p:grpSpPr>
          <a:xfrm>
            <a:off x="6705601" y="174171"/>
            <a:ext cx="2013856" cy="859971"/>
            <a:chOff x="6705601" y="174171"/>
            <a:chExt cx="2013856" cy="859971"/>
          </a:xfrm>
        </p:grpSpPr>
        <p:sp>
          <p:nvSpPr>
            <p:cNvPr id="13" name="Rectangle 12"/>
            <p:cNvSpPr/>
            <p:nvPr/>
          </p:nvSpPr>
          <p:spPr>
            <a:xfrm>
              <a:off x="6705601" y="174171"/>
              <a:ext cx="2013856" cy="8599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15"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45710" y="203753"/>
              <a:ext cx="1933638" cy="363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2"/>
            <p:cNvPicPr>
              <a:picLocks noChangeAspect="1" noChangeArrowheads="1"/>
            </p:cNvPicPr>
            <p:nvPr/>
          </p:nvPicPr>
          <p:blipFill>
            <a:blip r:embed="rId5">
              <a:extLst>
                <a:ext uri="{28A0092B-C50C-407E-A947-70E740481C1C}">
                  <a14:useLocalDpi xmlns:a14="http://schemas.microsoft.com/office/drawing/2010/main" val="0"/>
                </a:ext>
              </a:extLst>
            </a:blip>
            <a:srcRect l="18854" t="7521" r="67651" b="80237"/>
            <a:stretch>
              <a:fillRect/>
            </a:stretch>
          </p:blipFill>
          <p:spPr bwMode="auto">
            <a:xfrm>
              <a:off x="6730314" y="630248"/>
              <a:ext cx="980303" cy="402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1"/>
            <p:cNvPicPr>
              <a:picLocks noChangeAspect="1" noChangeArrowheads="1"/>
            </p:cNvPicPr>
            <p:nvPr/>
          </p:nvPicPr>
          <p:blipFill>
            <a:blip r:embed="rId6" cstate="print">
              <a:extLst>
                <a:ext uri="{28A0092B-C50C-407E-A947-70E740481C1C}">
                  <a14:useLocalDpi xmlns:a14="http://schemas.microsoft.com/office/drawing/2010/main" val="0"/>
                </a:ext>
              </a:extLst>
            </a:blip>
            <a:srcRect l="15623" t="34308" r="13232" b="28458"/>
            <a:stretch>
              <a:fillRect/>
            </a:stretch>
          </p:blipFill>
          <p:spPr bwMode="auto">
            <a:xfrm>
              <a:off x="7713632" y="687550"/>
              <a:ext cx="1005825" cy="266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1" name="Picture 20"/>
          <p:cNvPicPr/>
          <p:nvPr/>
        </p:nvPicPr>
        <p:blipFill>
          <a:blip r:embed="rId7">
            <a:extLst>
              <a:ext uri="{28A0092B-C50C-407E-A947-70E740481C1C}">
                <a14:useLocalDpi xmlns:a14="http://schemas.microsoft.com/office/drawing/2010/main" val="0"/>
              </a:ext>
            </a:extLst>
          </a:blip>
          <a:srcRect/>
          <a:stretch>
            <a:fillRect/>
          </a:stretch>
        </p:blipFill>
        <p:spPr bwMode="auto">
          <a:xfrm>
            <a:off x="3433553" y="3524955"/>
            <a:ext cx="2633337" cy="2097768"/>
          </a:xfrm>
          <a:prstGeom prst="rect">
            <a:avLst/>
          </a:prstGeom>
          <a:noFill/>
        </p:spPr>
      </p:pic>
      <p:pic>
        <p:nvPicPr>
          <p:cNvPr id="1026" name="Picture 2" descr="https://www.sciencelearn.org.nz/system/images/images/000/000/447/embed/Whitebait20151023-30767-1niasd9.jpg?144704062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49897" y="3522875"/>
            <a:ext cx="3148535" cy="209776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grow.treesthatcount.co.nz/assets/content/avatar/4c6fa1b33c86f59c8d94.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102012" y="3528077"/>
            <a:ext cx="2790088" cy="20925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1462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08373" y="6083808"/>
            <a:ext cx="2119060" cy="472207"/>
          </a:xfrm>
          <a:prstGeom prst="rect">
            <a:avLst/>
          </a:prstGeom>
        </p:spPr>
      </p:pic>
      <p:sp>
        <p:nvSpPr>
          <p:cNvPr id="16" name="TextBox 15"/>
          <p:cNvSpPr txBox="1"/>
          <p:nvPr/>
        </p:nvSpPr>
        <p:spPr>
          <a:xfrm>
            <a:off x="249898" y="6318958"/>
            <a:ext cx="4093442" cy="300082"/>
          </a:xfrm>
          <a:prstGeom prst="rect">
            <a:avLst/>
          </a:prstGeom>
          <a:noFill/>
        </p:spPr>
        <p:txBody>
          <a:bodyPr wrap="square" rtlCol="0">
            <a:spAutoFit/>
          </a:bodyPr>
          <a:lstStyle/>
          <a:p>
            <a:r>
              <a:rPr lang="en-AU" sz="1350" dirty="0" smtClean="0">
                <a:solidFill>
                  <a:srgbClr val="1268BD"/>
                </a:solidFill>
              </a:rPr>
              <a:t>BRISBANE, AUSTRALIA |  18 - 20 </a:t>
            </a:r>
            <a:r>
              <a:rPr lang="en-AU" sz="1350" dirty="0">
                <a:solidFill>
                  <a:srgbClr val="1268BD"/>
                </a:solidFill>
              </a:rPr>
              <a:t>SEPTEMBER </a:t>
            </a:r>
            <a:r>
              <a:rPr lang="en-AU" sz="1350" dirty="0" smtClean="0">
                <a:solidFill>
                  <a:srgbClr val="1268BD"/>
                </a:solidFill>
              </a:rPr>
              <a:t>2017</a:t>
            </a:r>
            <a:endParaRPr lang="en-AU" sz="1350" dirty="0">
              <a:solidFill>
                <a:srgbClr val="1268BD"/>
              </a:solidFill>
            </a:endParaRPr>
          </a:p>
        </p:txBody>
      </p:sp>
      <p:pic>
        <p:nvPicPr>
          <p:cNvPr id="8" name="Picture 7" descr="RS17 ID long_blue.png"/>
          <p:cNvPicPr>
            <a:picLocks noChangeAspect="1"/>
          </p:cNvPicPr>
          <p:nvPr/>
        </p:nvPicPr>
        <p:blipFill>
          <a:blip r:embed="rId3" cstate="print"/>
          <a:stretch>
            <a:fillRect/>
          </a:stretch>
        </p:blipFill>
        <p:spPr>
          <a:xfrm>
            <a:off x="185057" y="170689"/>
            <a:ext cx="3842657" cy="915730"/>
          </a:xfrm>
          <a:prstGeom prst="rect">
            <a:avLst/>
          </a:prstGeom>
        </p:spPr>
      </p:pic>
      <p:cxnSp>
        <p:nvCxnSpPr>
          <p:cNvPr id="11" name="Straight Connector 10"/>
          <p:cNvCxnSpPr/>
          <p:nvPr/>
        </p:nvCxnSpPr>
        <p:spPr>
          <a:xfrm flipV="1">
            <a:off x="220762" y="1113064"/>
            <a:ext cx="8564690" cy="3810"/>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420613" y="6318957"/>
            <a:ext cx="1284987" cy="300082"/>
          </a:xfrm>
          <a:prstGeom prst="rect">
            <a:avLst/>
          </a:prstGeom>
          <a:noFill/>
        </p:spPr>
        <p:txBody>
          <a:bodyPr wrap="square" rtlCol="0">
            <a:spAutoFit/>
          </a:bodyPr>
          <a:lstStyle/>
          <a:p>
            <a:r>
              <a:rPr lang="en-AU" sz="1350" dirty="0" smtClean="0">
                <a:solidFill>
                  <a:srgbClr val="1268BD"/>
                </a:solidFill>
              </a:rPr>
              <a:t>MANAGED BY</a:t>
            </a:r>
            <a:endParaRPr lang="en-AU" sz="1350" dirty="0">
              <a:solidFill>
                <a:srgbClr val="1268BD"/>
              </a:solidFill>
            </a:endParaRPr>
          </a:p>
        </p:txBody>
      </p:sp>
      <p:sp>
        <p:nvSpPr>
          <p:cNvPr id="10" name="Title 1"/>
          <p:cNvSpPr txBox="1">
            <a:spLocks/>
          </p:cNvSpPr>
          <p:nvPr/>
        </p:nvSpPr>
        <p:spPr>
          <a:xfrm>
            <a:off x="597587" y="1032330"/>
            <a:ext cx="7886700" cy="75240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NZ" sz="3600" dirty="0" smtClean="0"/>
              <a:t>Example outcomes</a:t>
            </a:r>
            <a:endParaRPr lang="en-NZ" sz="3600" dirty="0"/>
          </a:p>
        </p:txBody>
      </p:sp>
      <p:sp>
        <p:nvSpPr>
          <p:cNvPr id="18" name="Content Placeholder 2"/>
          <p:cNvSpPr txBox="1">
            <a:spLocks/>
          </p:cNvSpPr>
          <p:nvPr/>
        </p:nvSpPr>
        <p:spPr>
          <a:xfrm>
            <a:off x="769037" y="1625726"/>
            <a:ext cx="7543800" cy="469323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lvl="1" indent="-342900" algn="l">
              <a:buFont typeface="Arial" panose="020B0604020202020204" pitchFamily="34" charset="0"/>
              <a:buChar char="•"/>
              <a:defRPr/>
            </a:pPr>
            <a:endParaRPr lang="en-NZ" altLang="en-US" sz="3200" dirty="0" smtClean="0"/>
          </a:p>
          <a:p>
            <a:pPr marL="342900" lvl="1" indent="-342900" algn="l">
              <a:buFont typeface="Arial" panose="020B0604020202020204" pitchFamily="34" charset="0"/>
              <a:buChar char="•"/>
              <a:defRPr/>
            </a:pPr>
            <a:r>
              <a:rPr lang="en-NZ" altLang="en-US" sz="2800" dirty="0" smtClean="0"/>
              <a:t>Estimated 15% reduction in sediment load to the Waipa River</a:t>
            </a:r>
          </a:p>
          <a:p>
            <a:pPr marL="0" lvl="1" algn="l">
              <a:defRPr/>
            </a:pPr>
            <a:endParaRPr lang="en-NZ" altLang="en-US" sz="2400" dirty="0"/>
          </a:p>
          <a:p>
            <a:pPr marL="342900" lvl="1" indent="-342900" algn="l">
              <a:buFont typeface="Arial" panose="020B0604020202020204" pitchFamily="34" charset="0"/>
              <a:buChar char="•"/>
              <a:defRPr/>
            </a:pPr>
            <a:endParaRPr lang="en-NZ" altLang="en-US" sz="3200" dirty="0" smtClean="0"/>
          </a:p>
          <a:p>
            <a:pPr marL="342900" lvl="1" indent="-342900" algn="l">
              <a:buFont typeface="Arial" panose="020B0604020202020204" pitchFamily="34" charset="0"/>
              <a:buChar char="•"/>
              <a:defRPr/>
            </a:pPr>
            <a:endParaRPr lang="en-NZ" altLang="en-US" sz="3200" dirty="0"/>
          </a:p>
          <a:p>
            <a:pPr marL="0" lvl="1" algn="l">
              <a:defRPr/>
            </a:pPr>
            <a:endParaRPr lang="en-NZ" altLang="en-US" sz="3200" dirty="0" smtClean="0"/>
          </a:p>
          <a:p>
            <a:pPr lvl="1" algn="l">
              <a:defRPr/>
            </a:pPr>
            <a:endParaRPr lang="en-NZ" altLang="en-US" dirty="0" smtClean="0"/>
          </a:p>
        </p:txBody>
      </p:sp>
      <p:grpSp>
        <p:nvGrpSpPr>
          <p:cNvPr id="12" name="Group 11"/>
          <p:cNvGrpSpPr/>
          <p:nvPr/>
        </p:nvGrpSpPr>
        <p:grpSpPr>
          <a:xfrm>
            <a:off x="6705601" y="174171"/>
            <a:ext cx="2013856" cy="859971"/>
            <a:chOff x="6705601" y="174171"/>
            <a:chExt cx="2013856" cy="859971"/>
          </a:xfrm>
        </p:grpSpPr>
        <p:sp>
          <p:nvSpPr>
            <p:cNvPr id="13" name="Rectangle 12"/>
            <p:cNvSpPr/>
            <p:nvPr/>
          </p:nvSpPr>
          <p:spPr>
            <a:xfrm>
              <a:off x="6705601" y="174171"/>
              <a:ext cx="2013856" cy="8599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15"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45710" y="203753"/>
              <a:ext cx="1933638" cy="363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2"/>
            <p:cNvPicPr>
              <a:picLocks noChangeAspect="1" noChangeArrowheads="1"/>
            </p:cNvPicPr>
            <p:nvPr/>
          </p:nvPicPr>
          <p:blipFill>
            <a:blip r:embed="rId5">
              <a:extLst>
                <a:ext uri="{28A0092B-C50C-407E-A947-70E740481C1C}">
                  <a14:useLocalDpi xmlns:a14="http://schemas.microsoft.com/office/drawing/2010/main" val="0"/>
                </a:ext>
              </a:extLst>
            </a:blip>
            <a:srcRect l="18854" t="7521" r="67651" b="80237"/>
            <a:stretch>
              <a:fillRect/>
            </a:stretch>
          </p:blipFill>
          <p:spPr bwMode="auto">
            <a:xfrm>
              <a:off x="6730314" y="630248"/>
              <a:ext cx="980303" cy="402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1"/>
            <p:cNvPicPr>
              <a:picLocks noChangeAspect="1" noChangeArrowheads="1"/>
            </p:cNvPicPr>
            <p:nvPr/>
          </p:nvPicPr>
          <p:blipFill>
            <a:blip r:embed="rId6" cstate="print">
              <a:extLst>
                <a:ext uri="{28A0092B-C50C-407E-A947-70E740481C1C}">
                  <a14:useLocalDpi xmlns:a14="http://schemas.microsoft.com/office/drawing/2010/main" val="0"/>
                </a:ext>
              </a:extLst>
            </a:blip>
            <a:srcRect l="15623" t="34308" r="13232" b="28458"/>
            <a:stretch>
              <a:fillRect/>
            </a:stretch>
          </p:blipFill>
          <p:spPr bwMode="auto">
            <a:xfrm>
              <a:off x="7713632" y="687550"/>
              <a:ext cx="1005825" cy="266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0" name="Picture 19"/>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147881" y="3355519"/>
            <a:ext cx="2751340" cy="2132726"/>
          </a:xfrm>
          <a:prstGeom prst="rect">
            <a:avLst/>
          </a:prstGeom>
          <a:noFill/>
        </p:spPr>
      </p:pic>
      <p:pic>
        <p:nvPicPr>
          <p:cNvPr id="21" name="Picture 20"/>
          <p:cNvPicPr/>
          <p:nvPr/>
        </p:nvPicPr>
        <p:blipFill rotWithShape="1">
          <a:blip r:embed="rId8">
            <a:extLst>
              <a:ext uri="{28A0092B-C50C-407E-A947-70E740481C1C}">
                <a14:useLocalDpi xmlns:a14="http://schemas.microsoft.com/office/drawing/2010/main" val="0"/>
              </a:ext>
            </a:extLst>
          </a:blip>
          <a:srcRect r="792" b="8971"/>
          <a:stretch/>
        </p:blipFill>
        <p:spPr bwMode="auto">
          <a:xfrm>
            <a:off x="3641938" y="3096800"/>
            <a:ext cx="2114955" cy="2847205"/>
          </a:xfrm>
          <a:prstGeom prst="rect">
            <a:avLst/>
          </a:prstGeom>
          <a:noFill/>
          <a:ln>
            <a:noFill/>
          </a:ln>
          <a:extLst>
            <a:ext uri="{53640926-AAD7-44D8-BBD7-CCE9431645EC}">
              <a14:shadowObscured xmlns:a14="http://schemas.microsoft.com/office/drawing/2010/main"/>
            </a:ext>
          </a:extLst>
        </p:spPr>
      </p:pic>
      <p:pic>
        <p:nvPicPr>
          <p:cNvPr id="22" name="Picture 21" descr="F:\Waitomo\13.jpg"/>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56682" y="3355520"/>
            <a:ext cx="2872901" cy="2132726"/>
          </a:xfrm>
          <a:prstGeom prst="rect">
            <a:avLst/>
          </a:prstGeom>
          <a:noFill/>
          <a:ln>
            <a:noFill/>
          </a:ln>
        </p:spPr>
      </p:pic>
    </p:spTree>
    <p:extLst>
      <p:ext uri="{BB962C8B-B14F-4D97-AF65-F5344CB8AC3E}">
        <p14:creationId xmlns:p14="http://schemas.microsoft.com/office/powerpoint/2010/main" val="26233437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08373" y="6083808"/>
            <a:ext cx="2119060" cy="472207"/>
          </a:xfrm>
          <a:prstGeom prst="rect">
            <a:avLst/>
          </a:prstGeom>
        </p:spPr>
      </p:pic>
      <p:sp>
        <p:nvSpPr>
          <p:cNvPr id="16" name="TextBox 15"/>
          <p:cNvSpPr txBox="1"/>
          <p:nvPr/>
        </p:nvSpPr>
        <p:spPr>
          <a:xfrm>
            <a:off x="249898" y="6318958"/>
            <a:ext cx="4093442" cy="300082"/>
          </a:xfrm>
          <a:prstGeom prst="rect">
            <a:avLst/>
          </a:prstGeom>
          <a:noFill/>
        </p:spPr>
        <p:txBody>
          <a:bodyPr wrap="square" rtlCol="0">
            <a:spAutoFit/>
          </a:bodyPr>
          <a:lstStyle/>
          <a:p>
            <a:r>
              <a:rPr lang="en-AU" sz="1350" dirty="0" smtClean="0">
                <a:solidFill>
                  <a:srgbClr val="1268BD"/>
                </a:solidFill>
              </a:rPr>
              <a:t>BRISBANE, AUSTRALIA |  18 - 20 </a:t>
            </a:r>
            <a:r>
              <a:rPr lang="en-AU" sz="1350" dirty="0">
                <a:solidFill>
                  <a:srgbClr val="1268BD"/>
                </a:solidFill>
              </a:rPr>
              <a:t>SEPTEMBER </a:t>
            </a:r>
            <a:r>
              <a:rPr lang="en-AU" sz="1350" dirty="0" smtClean="0">
                <a:solidFill>
                  <a:srgbClr val="1268BD"/>
                </a:solidFill>
              </a:rPr>
              <a:t>2017</a:t>
            </a:r>
            <a:endParaRPr lang="en-AU" sz="1350" dirty="0">
              <a:solidFill>
                <a:srgbClr val="1268BD"/>
              </a:solidFill>
            </a:endParaRPr>
          </a:p>
        </p:txBody>
      </p:sp>
      <p:pic>
        <p:nvPicPr>
          <p:cNvPr id="8" name="Picture 7" descr="RS17 ID long_blue.png"/>
          <p:cNvPicPr>
            <a:picLocks noChangeAspect="1"/>
          </p:cNvPicPr>
          <p:nvPr/>
        </p:nvPicPr>
        <p:blipFill>
          <a:blip r:embed="rId3" cstate="print"/>
          <a:stretch>
            <a:fillRect/>
          </a:stretch>
        </p:blipFill>
        <p:spPr>
          <a:xfrm>
            <a:off x="185057" y="170689"/>
            <a:ext cx="3842657" cy="915730"/>
          </a:xfrm>
          <a:prstGeom prst="rect">
            <a:avLst/>
          </a:prstGeom>
        </p:spPr>
      </p:pic>
      <p:cxnSp>
        <p:nvCxnSpPr>
          <p:cNvPr id="11" name="Straight Connector 10"/>
          <p:cNvCxnSpPr/>
          <p:nvPr/>
        </p:nvCxnSpPr>
        <p:spPr>
          <a:xfrm flipV="1">
            <a:off x="220762" y="1113064"/>
            <a:ext cx="8564690" cy="3810"/>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420613" y="6318957"/>
            <a:ext cx="1284987" cy="300082"/>
          </a:xfrm>
          <a:prstGeom prst="rect">
            <a:avLst/>
          </a:prstGeom>
          <a:noFill/>
        </p:spPr>
        <p:txBody>
          <a:bodyPr wrap="square" rtlCol="0">
            <a:spAutoFit/>
          </a:bodyPr>
          <a:lstStyle/>
          <a:p>
            <a:r>
              <a:rPr lang="en-AU" sz="1350" dirty="0" smtClean="0">
                <a:solidFill>
                  <a:srgbClr val="1268BD"/>
                </a:solidFill>
              </a:rPr>
              <a:t>MANAGED BY</a:t>
            </a:r>
            <a:endParaRPr lang="en-AU" sz="1350" dirty="0">
              <a:solidFill>
                <a:srgbClr val="1268BD"/>
              </a:solidFill>
            </a:endParaRPr>
          </a:p>
        </p:txBody>
      </p:sp>
      <p:sp>
        <p:nvSpPr>
          <p:cNvPr id="10" name="Title 1"/>
          <p:cNvSpPr txBox="1">
            <a:spLocks/>
          </p:cNvSpPr>
          <p:nvPr/>
        </p:nvSpPr>
        <p:spPr>
          <a:xfrm>
            <a:off x="597587" y="1032330"/>
            <a:ext cx="7886700" cy="75240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NZ" sz="3600" dirty="0" smtClean="0"/>
              <a:t>Example outcomes</a:t>
            </a:r>
            <a:endParaRPr lang="en-NZ" sz="3600" dirty="0"/>
          </a:p>
        </p:txBody>
      </p:sp>
      <p:sp>
        <p:nvSpPr>
          <p:cNvPr id="18" name="Content Placeholder 2"/>
          <p:cNvSpPr txBox="1">
            <a:spLocks/>
          </p:cNvSpPr>
          <p:nvPr/>
        </p:nvSpPr>
        <p:spPr>
          <a:xfrm>
            <a:off x="769037" y="1483056"/>
            <a:ext cx="7543800" cy="469323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lvl="1" indent="-342900" algn="l">
              <a:buFont typeface="Arial" panose="020B0604020202020204" pitchFamily="34" charset="0"/>
              <a:buChar char="•"/>
              <a:defRPr/>
            </a:pPr>
            <a:endParaRPr lang="en-NZ" altLang="en-US" sz="3200" dirty="0" smtClean="0"/>
          </a:p>
          <a:p>
            <a:pPr marL="342900" lvl="1" indent="-342900" algn="l">
              <a:buFont typeface="Arial" panose="020B0604020202020204" pitchFamily="34" charset="0"/>
              <a:buChar char="•"/>
              <a:defRPr/>
            </a:pPr>
            <a:r>
              <a:rPr lang="en-NZ" altLang="en-US" sz="2800" dirty="0" smtClean="0"/>
              <a:t>Top 15% of representative aquatic biodiversity priority sites protected and enhanced</a:t>
            </a:r>
          </a:p>
          <a:p>
            <a:pPr marL="0" lvl="1" algn="l">
              <a:defRPr/>
            </a:pPr>
            <a:endParaRPr lang="en-NZ" altLang="en-US" sz="2400" dirty="0"/>
          </a:p>
          <a:p>
            <a:pPr marL="342900" lvl="1" indent="-342900" algn="l">
              <a:buFont typeface="Arial" panose="020B0604020202020204" pitchFamily="34" charset="0"/>
              <a:buChar char="•"/>
              <a:defRPr/>
            </a:pPr>
            <a:endParaRPr lang="en-NZ" altLang="en-US" sz="3200" dirty="0" smtClean="0"/>
          </a:p>
          <a:p>
            <a:pPr marL="342900" lvl="1" indent="-342900" algn="l">
              <a:buFont typeface="Arial" panose="020B0604020202020204" pitchFamily="34" charset="0"/>
              <a:buChar char="•"/>
              <a:defRPr/>
            </a:pPr>
            <a:endParaRPr lang="en-NZ" altLang="en-US" sz="3200" dirty="0"/>
          </a:p>
          <a:p>
            <a:pPr marL="0" lvl="1" algn="l">
              <a:defRPr/>
            </a:pPr>
            <a:endParaRPr lang="en-NZ" altLang="en-US" sz="3200" dirty="0" smtClean="0"/>
          </a:p>
          <a:p>
            <a:pPr lvl="1" algn="l">
              <a:defRPr/>
            </a:pPr>
            <a:endParaRPr lang="en-NZ" altLang="en-US" dirty="0" smtClean="0"/>
          </a:p>
        </p:txBody>
      </p:sp>
      <p:grpSp>
        <p:nvGrpSpPr>
          <p:cNvPr id="12" name="Group 11"/>
          <p:cNvGrpSpPr/>
          <p:nvPr/>
        </p:nvGrpSpPr>
        <p:grpSpPr>
          <a:xfrm>
            <a:off x="6705601" y="174171"/>
            <a:ext cx="2013856" cy="859971"/>
            <a:chOff x="6705601" y="174171"/>
            <a:chExt cx="2013856" cy="859971"/>
          </a:xfrm>
        </p:grpSpPr>
        <p:sp>
          <p:nvSpPr>
            <p:cNvPr id="13" name="Rectangle 12"/>
            <p:cNvSpPr/>
            <p:nvPr/>
          </p:nvSpPr>
          <p:spPr>
            <a:xfrm>
              <a:off x="6705601" y="174171"/>
              <a:ext cx="2013856" cy="8599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15"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45710" y="203753"/>
              <a:ext cx="1933638" cy="363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2"/>
            <p:cNvPicPr>
              <a:picLocks noChangeAspect="1" noChangeArrowheads="1"/>
            </p:cNvPicPr>
            <p:nvPr/>
          </p:nvPicPr>
          <p:blipFill>
            <a:blip r:embed="rId5">
              <a:extLst>
                <a:ext uri="{28A0092B-C50C-407E-A947-70E740481C1C}">
                  <a14:useLocalDpi xmlns:a14="http://schemas.microsoft.com/office/drawing/2010/main" val="0"/>
                </a:ext>
              </a:extLst>
            </a:blip>
            <a:srcRect l="18854" t="7521" r="67651" b="80237"/>
            <a:stretch>
              <a:fillRect/>
            </a:stretch>
          </p:blipFill>
          <p:spPr bwMode="auto">
            <a:xfrm>
              <a:off x="6730314" y="630248"/>
              <a:ext cx="980303" cy="402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1"/>
            <p:cNvPicPr>
              <a:picLocks noChangeAspect="1" noChangeArrowheads="1"/>
            </p:cNvPicPr>
            <p:nvPr/>
          </p:nvPicPr>
          <p:blipFill>
            <a:blip r:embed="rId6" cstate="print">
              <a:extLst>
                <a:ext uri="{28A0092B-C50C-407E-A947-70E740481C1C}">
                  <a14:useLocalDpi xmlns:a14="http://schemas.microsoft.com/office/drawing/2010/main" val="0"/>
                </a:ext>
              </a:extLst>
            </a:blip>
            <a:srcRect l="15623" t="34308" r="13232" b="28458"/>
            <a:stretch>
              <a:fillRect/>
            </a:stretch>
          </p:blipFill>
          <p:spPr bwMode="auto">
            <a:xfrm>
              <a:off x="7713632" y="687550"/>
              <a:ext cx="1005825" cy="266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3" name="Picture 22" descr="C:\Users\Michelle\AppData\Local\Microsoft\Windows\INetCache\Content.Outlook\LL4B7HBO\Waiotapu from lookout (002).jp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34215" y="3321915"/>
            <a:ext cx="2765666" cy="2054239"/>
          </a:xfrm>
          <a:prstGeom prst="rect">
            <a:avLst/>
          </a:prstGeom>
          <a:noFill/>
          <a:ln>
            <a:noFill/>
          </a:ln>
        </p:spPr>
      </p:pic>
      <p:pic>
        <p:nvPicPr>
          <p:cNvPr id="24" name="Picture 23" descr="C:\Users\Michelle\AppData\Local\Microsoft\Windows\INetCache\Content.Word\IMG_3313.jpg"/>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072910" y="3321915"/>
            <a:ext cx="2735809" cy="2051416"/>
          </a:xfrm>
          <a:prstGeom prst="rect">
            <a:avLst/>
          </a:prstGeom>
          <a:noFill/>
          <a:ln>
            <a:noFill/>
          </a:ln>
        </p:spPr>
      </p:pic>
      <p:pic>
        <p:nvPicPr>
          <p:cNvPr id="25" name="Picture 24" descr="C:\Users\Michelle\AppData\Local\Microsoft\Windows\INetCache\Content.Outlook\LL4B7HBO\3710-2- Clean Stream_Middle Waikato_Karapiro_Andree-Wiltens (2697441).JPG"/>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099881" y="3321915"/>
            <a:ext cx="2973029" cy="2051416"/>
          </a:xfrm>
          <a:prstGeom prst="rect">
            <a:avLst/>
          </a:prstGeom>
          <a:noFill/>
          <a:ln>
            <a:noFill/>
          </a:ln>
        </p:spPr>
      </p:pic>
    </p:spTree>
    <p:extLst>
      <p:ext uri="{BB962C8B-B14F-4D97-AF65-F5344CB8AC3E}">
        <p14:creationId xmlns:p14="http://schemas.microsoft.com/office/powerpoint/2010/main" val="21094096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08373" y="6083808"/>
            <a:ext cx="2119060" cy="472207"/>
          </a:xfrm>
          <a:prstGeom prst="rect">
            <a:avLst/>
          </a:prstGeom>
        </p:spPr>
      </p:pic>
      <p:sp>
        <p:nvSpPr>
          <p:cNvPr id="16" name="TextBox 15"/>
          <p:cNvSpPr txBox="1"/>
          <p:nvPr/>
        </p:nvSpPr>
        <p:spPr>
          <a:xfrm>
            <a:off x="249898" y="6318958"/>
            <a:ext cx="4093442" cy="300082"/>
          </a:xfrm>
          <a:prstGeom prst="rect">
            <a:avLst/>
          </a:prstGeom>
          <a:noFill/>
        </p:spPr>
        <p:txBody>
          <a:bodyPr wrap="square" rtlCol="0">
            <a:spAutoFit/>
          </a:bodyPr>
          <a:lstStyle/>
          <a:p>
            <a:r>
              <a:rPr lang="en-AU" sz="1350" dirty="0" smtClean="0">
                <a:solidFill>
                  <a:srgbClr val="1268BD"/>
                </a:solidFill>
              </a:rPr>
              <a:t>BRISBANE, AUSTRALIA |  18 - 20 </a:t>
            </a:r>
            <a:r>
              <a:rPr lang="en-AU" sz="1350" dirty="0">
                <a:solidFill>
                  <a:srgbClr val="1268BD"/>
                </a:solidFill>
              </a:rPr>
              <a:t>SEPTEMBER </a:t>
            </a:r>
            <a:r>
              <a:rPr lang="en-AU" sz="1350" dirty="0" smtClean="0">
                <a:solidFill>
                  <a:srgbClr val="1268BD"/>
                </a:solidFill>
              </a:rPr>
              <a:t>2017</a:t>
            </a:r>
            <a:endParaRPr lang="en-AU" sz="1350" dirty="0">
              <a:solidFill>
                <a:srgbClr val="1268BD"/>
              </a:solidFill>
            </a:endParaRPr>
          </a:p>
        </p:txBody>
      </p:sp>
      <p:pic>
        <p:nvPicPr>
          <p:cNvPr id="8" name="Picture 7" descr="RS17 ID long_blue.png"/>
          <p:cNvPicPr>
            <a:picLocks noChangeAspect="1"/>
          </p:cNvPicPr>
          <p:nvPr/>
        </p:nvPicPr>
        <p:blipFill>
          <a:blip r:embed="rId3" cstate="print"/>
          <a:stretch>
            <a:fillRect/>
          </a:stretch>
        </p:blipFill>
        <p:spPr>
          <a:xfrm>
            <a:off x="185057" y="170689"/>
            <a:ext cx="3842657" cy="915730"/>
          </a:xfrm>
          <a:prstGeom prst="rect">
            <a:avLst/>
          </a:prstGeom>
        </p:spPr>
      </p:pic>
      <p:cxnSp>
        <p:nvCxnSpPr>
          <p:cNvPr id="11" name="Straight Connector 10"/>
          <p:cNvCxnSpPr/>
          <p:nvPr/>
        </p:nvCxnSpPr>
        <p:spPr>
          <a:xfrm flipV="1">
            <a:off x="220762" y="1113064"/>
            <a:ext cx="8564690" cy="3810"/>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420613" y="6318957"/>
            <a:ext cx="1284987" cy="300082"/>
          </a:xfrm>
          <a:prstGeom prst="rect">
            <a:avLst/>
          </a:prstGeom>
          <a:noFill/>
        </p:spPr>
        <p:txBody>
          <a:bodyPr wrap="square" rtlCol="0">
            <a:spAutoFit/>
          </a:bodyPr>
          <a:lstStyle/>
          <a:p>
            <a:r>
              <a:rPr lang="en-AU" sz="1350" dirty="0" smtClean="0">
                <a:solidFill>
                  <a:srgbClr val="1268BD"/>
                </a:solidFill>
              </a:rPr>
              <a:t>MANAGED BY</a:t>
            </a:r>
            <a:endParaRPr lang="en-AU" sz="1350" dirty="0">
              <a:solidFill>
                <a:srgbClr val="1268BD"/>
              </a:solidFill>
            </a:endParaRPr>
          </a:p>
        </p:txBody>
      </p:sp>
      <p:sp>
        <p:nvSpPr>
          <p:cNvPr id="10" name="Title 1"/>
          <p:cNvSpPr txBox="1">
            <a:spLocks/>
          </p:cNvSpPr>
          <p:nvPr/>
        </p:nvSpPr>
        <p:spPr>
          <a:xfrm>
            <a:off x="597587" y="1032330"/>
            <a:ext cx="7886700" cy="75240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NZ" sz="3600" dirty="0" smtClean="0"/>
              <a:t>Next steps</a:t>
            </a:r>
            <a:endParaRPr lang="en-NZ" sz="3600" dirty="0"/>
          </a:p>
        </p:txBody>
      </p:sp>
      <p:sp>
        <p:nvSpPr>
          <p:cNvPr id="18" name="Content Placeholder 2"/>
          <p:cNvSpPr txBox="1">
            <a:spLocks/>
          </p:cNvSpPr>
          <p:nvPr/>
        </p:nvSpPr>
        <p:spPr>
          <a:xfrm>
            <a:off x="769037" y="1448977"/>
            <a:ext cx="7543800" cy="469323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lvl="1" indent="-342900" algn="l">
              <a:buFont typeface="Arial" panose="020B0604020202020204" pitchFamily="34" charset="0"/>
              <a:buChar char="•"/>
              <a:defRPr/>
            </a:pPr>
            <a:endParaRPr lang="en-NZ" altLang="en-US" sz="3200" dirty="0" smtClean="0"/>
          </a:p>
          <a:p>
            <a:pPr marL="342900" lvl="1" indent="-342900" algn="l">
              <a:buFont typeface="Arial" panose="020B0604020202020204" pitchFamily="34" charset="0"/>
              <a:buChar char="•"/>
              <a:defRPr/>
            </a:pPr>
            <a:r>
              <a:rPr lang="en-NZ" altLang="en-US" sz="2800" dirty="0" smtClean="0"/>
              <a:t>Restoration Strategy to be launched in November 2017</a:t>
            </a:r>
          </a:p>
          <a:p>
            <a:pPr marL="342900" lvl="1" indent="-342900" algn="l">
              <a:buFont typeface="Arial" panose="020B0604020202020204" pitchFamily="34" charset="0"/>
              <a:buChar char="•"/>
              <a:defRPr/>
            </a:pPr>
            <a:r>
              <a:rPr lang="en-NZ" altLang="en-US" sz="2800" dirty="0" smtClean="0"/>
              <a:t>Work with iwi to increase capacity to deliver restoration projects</a:t>
            </a:r>
          </a:p>
          <a:p>
            <a:pPr marL="342900" lvl="1" indent="-342900" algn="l">
              <a:buFont typeface="Arial" panose="020B0604020202020204" pitchFamily="34" charset="0"/>
              <a:buChar char="•"/>
              <a:defRPr/>
            </a:pPr>
            <a:r>
              <a:rPr lang="en-NZ" altLang="en-US" sz="2800" dirty="0" smtClean="0"/>
              <a:t>Work with industry to encourage and support landowner uptake</a:t>
            </a:r>
          </a:p>
          <a:p>
            <a:pPr marL="342900" lvl="1" indent="-342900" algn="l">
              <a:buFont typeface="Arial" panose="020B0604020202020204" pitchFamily="34" charset="0"/>
              <a:buChar char="•"/>
              <a:defRPr/>
            </a:pPr>
            <a:r>
              <a:rPr lang="en-NZ" altLang="en-US" sz="2800" dirty="0" smtClean="0"/>
              <a:t>Effectiveness measured through Waikato and Waipa River Report Card (Baseline 2015)</a:t>
            </a:r>
            <a:endParaRPr lang="en-NZ" altLang="en-US" sz="2400" dirty="0"/>
          </a:p>
          <a:p>
            <a:pPr marL="342900" lvl="1" indent="-342900" algn="l">
              <a:buFont typeface="Arial" panose="020B0604020202020204" pitchFamily="34" charset="0"/>
              <a:buChar char="•"/>
              <a:defRPr/>
            </a:pPr>
            <a:endParaRPr lang="en-NZ" altLang="en-US" sz="3200" dirty="0" smtClean="0"/>
          </a:p>
          <a:p>
            <a:pPr marL="342900" lvl="1" indent="-342900" algn="l">
              <a:buFont typeface="Arial" panose="020B0604020202020204" pitchFamily="34" charset="0"/>
              <a:buChar char="•"/>
              <a:defRPr/>
            </a:pPr>
            <a:endParaRPr lang="en-NZ" altLang="en-US" sz="3200" dirty="0"/>
          </a:p>
          <a:p>
            <a:pPr marL="0" lvl="1" algn="l">
              <a:defRPr/>
            </a:pPr>
            <a:endParaRPr lang="en-NZ" altLang="en-US" sz="3200" dirty="0" smtClean="0"/>
          </a:p>
          <a:p>
            <a:pPr lvl="1" algn="l">
              <a:defRPr/>
            </a:pPr>
            <a:endParaRPr lang="en-NZ" altLang="en-US" dirty="0" smtClean="0"/>
          </a:p>
        </p:txBody>
      </p:sp>
      <p:grpSp>
        <p:nvGrpSpPr>
          <p:cNvPr id="12" name="Group 11"/>
          <p:cNvGrpSpPr/>
          <p:nvPr/>
        </p:nvGrpSpPr>
        <p:grpSpPr>
          <a:xfrm>
            <a:off x="6705601" y="174171"/>
            <a:ext cx="2013856" cy="859971"/>
            <a:chOff x="6705601" y="174171"/>
            <a:chExt cx="2013856" cy="859971"/>
          </a:xfrm>
        </p:grpSpPr>
        <p:sp>
          <p:nvSpPr>
            <p:cNvPr id="13" name="Rectangle 12"/>
            <p:cNvSpPr/>
            <p:nvPr/>
          </p:nvSpPr>
          <p:spPr>
            <a:xfrm>
              <a:off x="6705601" y="174171"/>
              <a:ext cx="2013856" cy="8599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15"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45710" y="203753"/>
              <a:ext cx="1933638" cy="363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2"/>
            <p:cNvPicPr>
              <a:picLocks noChangeAspect="1" noChangeArrowheads="1"/>
            </p:cNvPicPr>
            <p:nvPr/>
          </p:nvPicPr>
          <p:blipFill>
            <a:blip r:embed="rId5">
              <a:extLst>
                <a:ext uri="{28A0092B-C50C-407E-A947-70E740481C1C}">
                  <a14:useLocalDpi xmlns:a14="http://schemas.microsoft.com/office/drawing/2010/main" val="0"/>
                </a:ext>
              </a:extLst>
            </a:blip>
            <a:srcRect l="18854" t="7521" r="67651" b="80237"/>
            <a:stretch>
              <a:fillRect/>
            </a:stretch>
          </p:blipFill>
          <p:spPr bwMode="auto">
            <a:xfrm>
              <a:off x="6730314" y="630248"/>
              <a:ext cx="980303" cy="402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1"/>
            <p:cNvPicPr>
              <a:picLocks noChangeAspect="1" noChangeArrowheads="1"/>
            </p:cNvPicPr>
            <p:nvPr/>
          </p:nvPicPr>
          <p:blipFill>
            <a:blip r:embed="rId6" cstate="print">
              <a:extLst>
                <a:ext uri="{28A0092B-C50C-407E-A947-70E740481C1C}">
                  <a14:useLocalDpi xmlns:a14="http://schemas.microsoft.com/office/drawing/2010/main" val="0"/>
                </a:ext>
              </a:extLst>
            </a:blip>
            <a:srcRect l="15623" t="34308" r="13232" b="28458"/>
            <a:stretch>
              <a:fillRect/>
            </a:stretch>
          </p:blipFill>
          <p:spPr bwMode="auto">
            <a:xfrm>
              <a:off x="7713632" y="687550"/>
              <a:ext cx="1005825" cy="266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0681982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08373" y="6083808"/>
            <a:ext cx="2119060" cy="472207"/>
          </a:xfrm>
          <a:prstGeom prst="rect">
            <a:avLst/>
          </a:prstGeom>
        </p:spPr>
      </p:pic>
      <p:sp>
        <p:nvSpPr>
          <p:cNvPr id="16" name="TextBox 15"/>
          <p:cNvSpPr txBox="1"/>
          <p:nvPr/>
        </p:nvSpPr>
        <p:spPr>
          <a:xfrm>
            <a:off x="249898" y="6318958"/>
            <a:ext cx="4093442" cy="300082"/>
          </a:xfrm>
          <a:prstGeom prst="rect">
            <a:avLst/>
          </a:prstGeom>
          <a:noFill/>
        </p:spPr>
        <p:txBody>
          <a:bodyPr wrap="square" rtlCol="0">
            <a:spAutoFit/>
          </a:bodyPr>
          <a:lstStyle/>
          <a:p>
            <a:r>
              <a:rPr lang="en-AU" sz="1350" dirty="0" smtClean="0">
                <a:solidFill>
                  <a:srgbClr val="1268BD"/>
                </a:solidFill>
              </a:rPr>
              <a:t>BRISBANE, AUSTRALIA |  18 - 20 </a:t>
            </a:r>
            <a:r>
              <a:rPr lang="en-AU" sz="1350" dirty="0">
                <a:solidFill>
                  <a:srgbClr val="1268BD"/>
                </a:solidFill>
              </a:rPr>
              <a:t>SEPTEMBER </a:t>
            </a:r>
            <a:r>
              <a:rPr lang="en-AU" sz="1350" dirty="0" smtClean="0">
                <a:solidFill>
                  <a:srgbClr val="1268BD"/>
                </a:solidFill>
              </a:rPr>
              <a:t>2017</a:t>
            </a:r>
            <a:endParaRPr lang="en-AU" sz="1350" dirty="0">
              <a:solidFill>
                <a:srgbClr val="1268BD"/>
              </a:solidFill>
            </a:endParaRPr>
          </a:p>
        </p:txBody>
      </p:sp>
      <p:pic>
        <p:nvPicPr>
          <p:cNvPr id="8" name="Picture 7" descr="RS17 ID long_blue.png"/>
          <p:cNvPicPr>
            <a:picLocks noChangeAspect="1"/>
          </p:cNvPicPr>
          <p:nvPr/>
        </p:nvPicPr>
        <p:blipFill>
          <a:blip r:embed="rId3" cstate="print"/>
          <a:stretch>
            <a:fillRect/>
          </a:stretch>
        </p:blipFill>
        <p:spPr>
          <a:xfrm>
            <a:off x="185057" y="170689"/>
            <a:ext cx="3842657" cy="915730"/>
          </a:xfrm>
          <a:prstGeom prst="rect">
            <a:avLst/>
          </a:prstGeom>
        </p:spPr>
      </p:pic>
      <p:cxnSp>
        <p:nvCxnSpPr>
          <p:cNvPr id="11" name="Straight Connector 10"/>
          <p:cNvCxnSpPr/>
          <p:nvPr/>
        </p:nvCxnSpPr>
        <p:spPr>
          <a:xfrm flipV="1">
            <a:off x="220762" y="1113064"/>
            <a:ext cx="8564690" cy="3810"/>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420613" y="6318957"/>
            <a:ext cx="1284987" cy="300082"/>
          </a:xfrm>
          <a:prstGeom prst="rect">
            <a:avLst/>
          </a:prstGeom>
          <a:noFill/>
        </p:spPr>
        <p:txBody>
          <a:bodyPr wrap="square" rtlCol="0">
            <a:spAutoFit/>
          </a:bodyPr>
          <a:lstStyle/>
          <a:p>
            <a:r>
              <a:rPr lang="en-AU" sz="1350" dirty="0" smtClean="0">
                <a:solidFill>
                  <a:srgbClr val="1268BD"/>
                </a:solidFill>
              </a:rPr>
              <a:t>MANAGED BY</a:t>
            </a:r>
            <a:endParaRPr lang="en-AU" sz="1350" dirty="0">
              <a:solidFill>
                <a:srgbClr val="1268BD"/>
              </a:solidFill>
            </a:endParaRPr>
          </a:p>
        </p:txBody>
      </p:sp>
      <p:sp>
        <p:nvSpPr>
          <p:cNvPr id="10" name="Title 1"/>
          <p:cNvSpPr txBox="1">
            <a:spLocks/>
          </p:cNvSpPr>
          <p:nvPr/>
        </p:nvSpPr>
        <p:spPr>
          <a:xfrm>
            <a:off x="597587" y="1032330"/>
            <a:ext cx="7886700" cy="75240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NZ" sz="3600" dirty="0" smtClean="0"/>
              <a:t>Acknowledgements</a:t>
            </a:r>
            <a:endParaRPr lang="en-NZ" sz="3600" dirty="0"/>
          </a:p>
        </p:txBody>
      </p:sp>
      <p:sp>
        <p:nvSpPr>
          <p:cNvPr id="18" name="Content Placeholder 2"/>
          <p:cNvSpPr txBox="1">
            <a:spLocks/>
          </p:cNvSpPr>
          <p:nvPr/>
        </p:nvSpPr>
        <p:spPr>
          <a:xfrm>
            <a:off x="769037" y="1508151"/>
            <a:ext cx="7543800" cy="469323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lvl="1" indent="-342900" algn="l">
              <a:buFont typeface="Arial" panose="020B0604020202020204" pitchFamily="34" charset="0"/>
              <a:buChar char="•"/>
              <a:defRPr/>
            </a:pPr>
            <a:endParaRPr lang="en-NZ" altLang="en-US" sz="3200" dirty="0" smtClean="0">
              <a:solidFill>
                <a:srgbClr val="FF0000"/>
              </a:solidFill>
            </a:endParaRPr>
          </a:p>
          <a:p>
            <a:pPr marL="342900" lvl="1" indent="-342900" algn="l">
              <a:buFont typeface="Arial" panose="020B0604020202020204" pitchFamily="34" charset="0"/>
              <a:buChar char="•"/>
              <a:defRPr/>
            </a:pPr>
            <a:r>
              <a:rPr lang="en-NZ" altLang="en-US" sz="2400" dirty="0" smtClean="0"/>
              <a:t>Project funders – Waikato River Authority, Waikato Regional Council, DairyNZ</a:t>
            </a:r>
          </a:p>
          <a:p>
            <a:pPr marL="342900" lvl="1" indent="-342900" algn="l">
              <a:buFont typeface="Arial" panose="020B0604020202020204" pitchFamily="34" charset="0"/>
              <a:buChar char="•"/>
              <a:defRPr/>
            </a:pPr>
            <a:r>
              <a:rPr lang="en-NZ" altLang="en-US" sz="2400" dirty="0" smtClean="0"/>
              <a:t>Technical advisory group – Erina Watene-Rawiri, Karen Fisher, Naomi Simmonds, Alice Barnett, John Quinn, Maui Hudson, Tane Desmond, Reece Hill, Bruno David, Blair Keenan, David Burger</a:t>
            </a:r>
          </a:p>
          <a:p>
            <a:pPr marL="342900" lvl="1" indent="-342900" algn="l">
              <a:buFont typeface="Arial" panose="020B0604020202020204" pitchFamily="34" charset="0"/>
              <a:buChar char="•"/>
              <a:defRPr/>
            </a:pPr>
            <a:r>
              <a:rPr lang="en-NZ" altLang="en-US" sz="2400" dirty="0" smtClean="0"/>
              <a:t>Natural Decisions – Geoff Park, Anna Roberts</a:t>
            </a:r>
          </a:p>
          <a:p>
            <a:pPr marL="342900" lvl="1" indent="-342900" algn="l">
              <a:buFont typeface="Arial" panose="020B0604020202020204" pitchFamily="34" charset="0"/>
              <a:buChar char="•"/>
              <a:defRPr/>
            </a:pPr>
            <a:r>
              <a:rPr lang="en-NZ" altLang="en-US" sz="2400" dirty="0" smtClean="0"/>
              <a:t>Waikato and Waipa River Iwi</a:t>
            </a:r>
          </a:p>
          <a:p>
            <a:pPr marL="342900" lvl="1" indent="-342900" algn="l">
              <a:buFont typeface="Arial" panose="020B0604020202020204" pitchFamily="34" charset="0"/>
              <a:buChar char="•"/>
              <a:defRPr/>
            </a:pPr>
            <a:r>
              <a:rPr lang="en-NZ" altLang="en-US" sz="2400" dirty="0" smtClean="0"/>
              <a:t>Landowner and stakeholder representatives</a:t>
            </a:r>
          </a:p>
          <a:p>
            <a:pPr marL="342900" lvl="1" indent="-342900" algn="l">
              <a:buFont typeface="Arial" panose="020B0604020202020204" pitchFamily="34" charset="0"/>
              <a:buChar char="•"/>
              <a:defRPr/>
            </a:pPr>
            <a:endParaRPr lang="en-NZ" altLang="en-US" sz="3200" dirty="0" smtClean="0"/>
          </a:p>
          <a:p>
            <a:pPr marL="342900" lvl="1" indent="-342900" algn="l">
              <a:buFont typeface="Arial" panose="020B0604020202020204" pitchFamily="34" charset="0"/>
              <a:buChar char="•"/>
              <a:defRPr/>
            </a:pPr>
            <a:endParaRPr lang="en-NZ" altLang="en-US" sz="3200" dirty="0"/>
          </a:p>
          <a:p>
            <a:pPr marL="0" lvl="1" algn="l">
              <a:defRPr/>
            </a:pPr>
            <a:endParaRPr lang="en-NZ" altLang="en-US" sz="3200" dirty="0" smtClean="0"/>
          </a:p>
          <a:p>
            <a:pPr lvl="1" algn="l">
              <a:defRPr/>
            </a:pPr>
            <a:endParaRPr lang="en-NZ" altLang="en-US" dirty="0" smtClean="0"/>
          </a:p>
        </p:txBody>
      </p:sp>
      <p:grpSp>
        <p:nvGrpSpPr>
          <p:cNvPr id="12" name="Group 11"/>
          <p:cNvGrpSpPr/>
          <p:nvPr/>
        </p:nvGrpSpPr>
        <p:grpSpPr>
          <a:xfrm>
            <a:off x="6705601" y="174171"/>
            <a:ext cx="2013856" cy="859971"/>
            <a:chOff x="6705601" y="174171"/>
            <a:chExt cx="2013856" cy="859971"/>
          </a:xfrm>
        </p:grpSpPr>
        <p:sp>
          <p:nvSpPr>
            <p:cNvPr id="13" name="Rectangle 12"/>
            <p:cNvSpPr/>
            <p:nvPr/>
          </p:nvSpPr>
          <p:spPr>
            <a:xfrm>
              <a:off x="6705601" y="174171"/>
              <a:ext cx="2013856" cy="8599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15"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45710" y="203753"/>
              <a:ext cx="1933638" cy="363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2"/>
            <p:cNvPicPr>
              <a:picLocks noChangeAspect="1" noChangeArrowheads="1"/>
            </p:cNvPicPr>
            <p:nvPr/>
          </p:nvPicPr>
          <p:blipFill>
            <a:blip r:embed="rId5">
              <a:extLst>
                <a:ext uri="{28A0092B-C50C-407E-A947-70E740481C1C}">
                  <a14:useLocalDpi xmlns:a14="http://schemas.microsoft.com/office/drawing/2010/main" val="0"/>
                </a:ext>
              </a:extLst>
            </a:blip>
            <a:srcRect l="18854" t="7521" r="67651" b="80237"/>
            <a:stretch>
              <a:fillRect/>
            </a:stretch>
          </p:blipFill>
          <p:spPr bwMode="auto">
            <a:xfrm>
              <a:off x="6730314" y="630248"/>
              <a:ext cx="980303" cy="402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1"/>
            <p:cNvPicPr>
              <a:picLocks noChangeAspect="1" noChangeArrowheads="1"/>
            </p:cNvPicPr>
            <p:nvPr/>
          </p:nvPicPr>
          <p:blipFill>
            <a:blip r:embed="rId6" cstate="print">
              <a:extLst>
                <a:ext uri="{28A0092B-C50C-407E-A947-70E740481C1C}">
                  <a14:useLocalDpi xmlns:a14="http://schemas.microsoft.com/office/drawing/2010/main" val="0"/>
                </a:ext>
              </a:extLst>
            </a:blip>
            <a:srcRect l="15623" t="34308" r="13232" b="28458"/>
            <a:stretch>
              <a:fillRect/>
            </a:stretch>
          </p:blipFill>
          <p:spPr bwMode="auto">
            <a:xfrm>
              <a:off x="7713632" y="687550"/>
              <a:ext cx="1005825" cy="266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5691568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08373" y="6083808"/>
            <a:ext cx="2119060" cy="472207"/>
          </a:xfrm>
          <a:prstGeom prst="rect">
            <a:avLst/>
          </a:prstGeom>
        </p:spPr>
      </p:pic>
      <p:sp>
        <p:nvSpPr>
          <p:cNvPr id="16" name="TextBox 15"/>
          <p:cNvSpPr txBox="1"/>
          <p:nvPr/>
        </p:nvSpPr>
        <p:spPr>
          <a:xfrm>
            <a:off x="249898" y="6318958"/>
            <a:ext cx="4093442" cy="300082"/>
          </a:xfrm>
          <a:prstGeom prst="rect">
            <a:avLst/>
          </a:prstGeom>
          <a:noFill/>
        </p:spPr>
        <p:txBody>
          <a:bodyPr wrap="square" rtlCol="0">
            <a:spAutoFit/>
          </a:bodyPr>
          <a:lstStyle/>
          <a:p>
            <a:r>
              <a:rPr lang="en-AU" sz="1350" dirty="0" smtClean="0">
                <a:solidFill>
                  <a:srgbClr val="1268BD"/>
                </a:solidFill>
              </a:rPr>
              <a:t>BRISBANE, AUSTRALIA |  18 - 20 </a:t>
            </a:r>
            <a:r>
              <a:rPr lang="en-AU" sz="1350" dirty="0">
                <a:solidFill>
                  <a:srgbClr val="1268BD"/>
                </a:solidFill>
              </a:rPr>
              <a:t>SEPTEMBER </a:t>
            </a:r>
            <a:r>
              <a:rPr lang="en-AU" sz="1350" dirty="0" smtClean="0">
                <a:solidFill>
                  <a:srgbClr val="1268BD"/>
                </a:solidFill>
              </a:rPr>
              <a:t>2017</a:t>
            </a:r>
            <a:endParaRPr lang="en-AU" sz="1350" dirty="0">
              <a:solidFill>
                <a:srgbClr val="1268BD"/>
              </a:solidFill>
            </a:endParaRPr>
          </a:p>
        </p:txBody>
      </p:sp>
      <p:pic>
        <p:nvPicPr>
          <p:cNvPr id="8" name="Picture 7" descr="RS17 ID long_blue.png"/>
          <p:cNvPicPr>
            <a:picLocks noChangeAspect="1"/>
          </p:cNvPicPr>
          <p:nvPr/>
        </p:nvPicPr>
        <p:blipFill>
          <a:blip r:embed="rId3" cstate="print"/>
          <a:stretch>
            <a:fillRect/>
          </a:stretch>
        </p:blipFill>
        <p:spPr>
          <a:xfrm>
            <a:off x="185057" y="170689"/>
            <a:ext cx="3842657" cy="915730"/>
          </a:xfrm>
          <a:prstGeom prst="rect">
            <a:avLst/>
          </a:prstGeom>
        </p:spPr>
      </p:pic>
      <p:cxnSp>
        <p:nvCxnSpPr>
          <p:cNvPr id="11" name="Straight Connector 10"/>
          <p:cNvCxnSpPr/>
          <p:nvPr/>
        </p:nvCxnSpPr>
        <p:spPr>
          <a:xfrm flipV="1">
            <a:off x="220762" y="1113064"/>
            <a:ext cx="8564690" cy="3810"/>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420613" y="6318957"/>
            <a:ext cx="1284987" cy="300082"/>
          </a:xfrm>
          <a:prstGeom prst="rect">
            <a:avLst/>
          </a:prstGeom>
          <a:noFill/>
        </p:spPr>
        <p:txBody>
          <a:bodyPr wrap="square" rtlCol="0">
            <a:spAutoFit/>
          </a:bodyPr>
          <a:lstStyle/>
          <a:p>
            <a:r>
              <a:rPr lang="en-AU" sz="1350" dirty="0" smtClean="0">
                <a:solidFill>
                  <a:srgbClr val="1268BD"/>
                </a:solidFill>
              </a:rPr>
              <a:t>MANAGED BY</a:t>
            </a:r>
            <a:endParaRPr lang="en-AU" sz="1350" dirty="0">
              <a:solidFill>
                <a:srgbClr val="1268BD"/>
              </a:solidFill>
            </a:endParaRPr>
          </a:p>
        </p:txBody>
      </p:sp>
      <p:sp>
        <p:nvSpPr>
          <p:cNvPr id="2" name="Rectangle 1"/>
          <p:cNvSpPr/>
          <p:nvPr/>
        </p:nvSpPr>
        <p:spPr>
          <a:xfrm>
            <a:off x="333632" y="2147638"/>
            <a:ext cx="4572000" cy="3170099"/>
          </a:xfrm>
          <a:prstGeom prst="rect">
            <a:avLst/>
          </a:prstGeom>
        </p:spPr>
        <p:txBody>
          <a:bodyPr>
            <a:spAutoFit/>
          </a:bodyPr>
          <a:lstStyle/>
          <a:p>
            <a:pPr marL="285750" indent="-285750">
              <a:buFont typeface="Arial" panose="020B0604020202020204" pitchFamily="34" charset="0"/>
              <a:buChar char="•"/>
            </a:pPr>
            <a:r>
              <a:rPr lang="en-NZ" sz="2000" dirty="0"/>
              <a:t>425 km from Lake Taupo to Port Waikato</a:t>
            </a:r>
          </a:p>
          <a:p>
            <a:pPr marL="285750" indent="-285750">
              <a:buFont typeface="Arial" panose="020B0604020202020204" pitchFamily="34" charset="0"/>
              <a:buChar char="•"/>
            </a:pPr>
            <a:r>
              <a:rPr lang="en-NZ" sz="2000" dirty="0"/>
              <a:t>Physical and spiritual sustenance to Maori for at least 800 </a:t>
            </a:r>
            <a:r>
              <a:rPr lang="en-NZ" sz="2000" dirty="0" smtClean="0"/>
              <a:t>years</a:t>
            </a:r>
          </a:p>
          <a:p>
            <a:pPr marL="285750" indent="-285750">
              <a:buFont typeface="Arial" panose="020B0604020202020204" pitchFamily="34" charset="0"/>
              <a:buChar char="•"/>
            </a:pPr>
            <a:r>
              <a:rPr lang="en-NZ" sz="2000" dirty="0" smtClean="0"/>
              <a:t>1860s: &gt;3500 sq km confiscated</a:t>
            </a:r>
          </a:p>
          <a:p>
            <a:pPr marL="285750" indent="-285750">
              <a:buFont typeface="Arial" panose="020B0604020202020204" pitchFamily="34" charset="0"/>
              <a:buChar char="•"/>
            </a:pPr>
            <a:r>
              <a:rPr lang="en-NZ" sz="2000" dirty="0" smtClean="0"/>
              <a:t>Forestry, sheep, dairy</a:t>
            </a:r>
            <a:endParaRPr lang="en-NZ" sz="2000" dirty="0"/>
          </a:p>
          <a:p>
            <a:pPr marL="285750" indent="-285750">
              <a:buFont typeface="Arial" panose="020B0604020202020204" pitchFamily="34" charset="0"/>
              <a:buChar char="•"/>
            </a:pPr>
            <a:r>
              <a:rPr lang="en-NZ" sz="2000" dirty="0"/>
              <a:t>8 hydro electric </a:t>
            </a:r>
            <a:r>
              <a:rPr lang="en-NZ" sz="2000" dirty="0" smtClean="0"/>
              <a:t>dams</a:t>
            </a:r>
          </a:p>
          <a:p>
            <a:pPr marL="285750" indent="-285750">
              <a:buFont typeface="Arial" panose="020B0604020202020204" pitchFamily="34" charset="0"/>
              <a:buChar char="•"/>
            </a:pPr>
            <a:r>
              <a:rPr lang="en-NZ" sz="2000" dirty="0" smtClean="0"/>
              <a:t>1980s onwards – intensification</a:t>
            </a:r>
          </a:p>
          <a:p>
            <a:pPr marL="285750" indent="-285750">
              <a:buFont typeface="Arial" panose="020B0604020202020204" pitchFamily="34" charset="0"/>
              <a:buChar char="•"/>
            </a:pPr>
            <a:r>
              <a:rPr lang="en-NZ" sz="2000" dirty="0"/>
              <a:t>Condition changes dramatically as river flows north </a:t>
            </a:r>
          </a:p>
        </p:txBody>
      </p:sp>
      <p:pic>
        <p:nvPicPr>
          <p:cNvPr id="10" name="Picture 2" descr="http://www.waikatoriver.org.nz/wp-content/uploads/2011/07/River-Authority-Map-Sept-2012.jpeg"/>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989586" y="1178011"/>
            <a:ext cx="3878223" cy="4847780"/>
          </a:xfrm>
          <a:prstGeom prst="rect">
            <a:avLst/>
          </a:prstGeom>
          <a:noFill/>
          <a:extLst>
            <a:ext uri="{909E8E84-426E-40DD-AFC4-6F175D3DCCD1}">
              <a14:hiddenFill xmlns:a14="http://schemas.microsoft.com/office/drawing/2010/main">
                <a:solidFill>
                  <a:srgbClr val="FFFFFF"/>
                </a:solidFill>
              </a14:hiddenFill>
            </a:ext>
          </a:extLst>
        </p:spPr>
      </p:pic>
      <p:sp>
        <p:nvSpPr>
          <p:cNvPr id="12" name="Title 1"/>
          <p:cNvSpPr txBox="1">
            <a:spLocks/>
          </p:cNvSpPr>
          <p:nvPr/>
        </p:nvSpPr>
        <p:spPr>
          <a:xfrm>
            <a:off x="846502" y="1190640"/>
            <a:ext cx="2900233" cy="697555"/>
          </a:xfrm>
          <a:prstGeom prst="rect">
            <a:avLst/>
          </a:prstGeom>
        </p:spPr>
        <p:txBody>
          <a:bodyPr vert="horz" lIns="91440" tIns="45720" rIns="91440" bIns="45720" rtlCol="0" anchor="b">
            <a:normAutofit fontScale="7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NZ" dirty="0" smtClean="0"/>
              <a:t>Background</a:t>
            </a:r>
            <a:endParaRPr lang="en-NZ" dirty="0"/>
          </a:p>
        </p:txBody>
      </p:sp>
      <p:pic>
        <p:nvPicPr>
          <p:cNvPr id="13"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45710" y="203753"/>
            <a:ext cx="1933638" cy="363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5" name="Group 14"/>
          <p:cNvGrpSpPr/>
          <p:nvPr/>
        </p:nvGrpSpPr>
        <p:grpSpPr>
          <a:xfrm>
            <a:off x="6705601" y="174171"/>
            <a:ext cx="2013856" cy="859971"/>
            <a:chOff x="6705601" y="174171"/>
            <a:chExt cx="2013856" cy="859971"/>
          </a:xfrm>
        </p:grpSpPr>
        <p:sp>
          <p:nvSpPr>
            <p:cNvPr id="17" name="Rectangle 16"/>
            <p:cNvSpPr/>
            <p:nvPr/>
          </p:nvSpPr>
          <p:spPr>
            <a:xfrm>
              <a:off x="6705601" y="174171"/>
              <a:ext cx="2013856" cy="8599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18"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45710" y="203753"/>
              <a:ext cx="1933638" cy="363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2"/>
            <p:cNvPicPr>
              <a:picLocks noChangeAspect="1" noChangeArrowheads="1"/>
            </p:cNvPicPr>
            <p:nvPr/>
          </p:nvPicPr>
          <p:blipFill>
            <a:blip r:embed="rId6">
              <a:extLst>
                <a:ext uri="{28A0092B-C50C-407E-A947-70E740481C1C}">
                  <a14:useLocalDpi xmlns:a14="http://schemas.microsoft.com/office/drawing/2010/main" val="0"/>
                </a:ext>
              </a:extLst>
            </a:blip>
            <a:srcRect l="18854" t="7521" r="67651" b="80237"/>
            <a:stretch>
              <a:fillRect/>
            </a:stretch>
          </p:blipFill>
          <p:spPr bwMode="auto">
            <a:xfrm>
              <a:off x="6730314" y="630248"/>
              <a:ext cx="980303" cy="402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1"/>
            <p:cNvPicPr>
              <a:picLocks noChangeAspect="1" noChangeArrowheads="1"/>
            </p:cNvPicPr>
            <p:nvPr/>
          </p:nvPicPr>
          <p:blipFill>
            <a:blip r:embed="rId7" cstate="print">
              <a:extLst>
                <a:ext uri="{28A0092B-C50C-407E-A947-70E740481C1C}">
                  <a14:useLocalDpi xmlns:a14="http://schemas.microsoft.com/office/drawing/2010/main" val="0"/>
                </a:ext>
              </a:extLst>
            </a:blip>
            <a:srcRect l="15623" t="34308" r="13232" b="28458"/>
            <a:stretch>
              <a:fillRect/>
            </a:stretch>
          </p:blipFill>
          <p:spPr bwMode="auto">
            <a:xfrm>
              <a:off x="7713632" y="687550"/>
              <a:ext cx="1005825" cy="266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4407493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08373" y="6083808"/>
            <a:ext cx="2119060" cy="472207"/>
          </a:xfrm>
          <a:prstGeom prst="rect">
            <a:avLst/>
          </a:prstGeom>
        </p:spPr>
      </p:pic>
      <p:sp>
        <p:nvSpPr>
          <p:cNvPr id="16" name="TextBox 15"/>
          <p:cNvSpPr txBox="1"/>
          <p:nvPr/>
        </p:nvSpPr>
        <p:spPr>
          <a:xfrm>
            <a:off x="249898" y="6318958"/>
            <a:ext cx="4093442" cy="300082"/>
          </a:xfrm>
          <a:prstGeom prst="rect">
            <a:avLst/>
          </a:prstGeom>
          <a:noFill/>
        </p:spPr>
        <p:txBody>
          <a:bodyPr wrap="square" rtlCol="0">
            <a:spAutoFit/>
          </a:bodyPr>
          <a:lstStyle/>
          <a:p>
            <a:r>
              <a:rPr lang="en-AU" sz="1350" dirty="0" smtClean="0">
                <a:solidFill>
                  <a:srgbClr val="1268BD"/>
                </a:solidFill>
              </a:rPr>
              <a:t>BRISBANE, AUSTRALIA |  18 - 20 </a:t>
            </a:r>
            <a:r>
              <a:rPr lang="en-AU" sz="1350" dirty="0">
                <a:solidFill>
                  <a:srgbClr val="1268BD"/>
                </a:solidFill>
              </a:rPr>
              <a:t>SEPTEMBER </a:t>
            </a:r>
            <a:r>
              <a:rPr lang="en-AU" sz="1350" dirty="0" smtClean="0">
                <a:solidFill>
                  <a:srgbClr val="1268BD"/>
                </a:solidFill>
              </a:rPr>
              <a:t>2017</a:t>
            </a:r>
            <a:endParaRPr lang="en-AU" sz="1350" dirty="0">
              <a:solidFill>
                <a:srgbClr val="1268BD"/>
              </a:solidFill>
            </a:endParaRPr>
          </a:p>
        </p:txBody>
      </p:sp>
      <p:pic>
        <p:nvPicPr>
          <p:cNvPr id="8" name="Picture 7" descr="RS17 ID long_blue.png"/>
          <p:cNvPicPr>
            <a:picLocks noChangeAspect="1"/>
          </p:cNvPicPr>
          <p:nvPr/>
        </p:nvPicPr>
        <p:blipFill>
          <a:blip r:embed="rId4" cstate="print"/>
          <a:stretch>
            <a:fillRect/>
          </a:stretch>
        </p:blipFill>
        <p:spPr>
          <a:xfrm>
            <a:off x="185057" y="170689"/>
            <a:ext cx="3842657" cy="915730"/>
          </a:xfrm>
          <a:prstGeom prst="rect">
            <a:avLst/>
          </a:prstGeom>
        </p:spPr>
      </p:pic>
      <p:cxnSp>
        <p:nvCxnSpPr>
          <p:cNvPr id="11" name="Straight Connector 10"/>
          <p:cNvCxnSpPr/>
          <p:nvPr/>
        </p:nvCxnSpPr>
        <p:spPr>
          <a:xfrm flipV="1">
            <a:off x="220762" y="1113064"/>
            <a:ext cx="8564690" cy="3810"/>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420613" y="6318957"/>
            <a:ext cx="1284987" cy="300082"/>
          </a:xfrm>
          <a:prstGeom prst="rect">
            <a:avLst/>
          </a:prstGeom>
          <a:noFill/>
        </p:spPr>
        <p:txBody>
          <a:bodyPr wrap="square" rtlCol="0">
            <a:spAutoFit/>
          </a:bodyPr>
          <a:lstStyle/>
          <a:p>
            <a:r>
              <a:rPr lang="en-AU" sz="1350" dirty="0" smtClean="0">
                <a:solidFill>
                  <a:srgbClr val="1268BD"/>
                </a:solidFill>
              </a:rPr>
              <a:t>MANAGED BY</a:t>
            </a:r>
            <a:endParaRPr lang="en-AU" sz="1350" dirty="0">
              <a:solidFill>
                <a:srgbClr val="1268BD"/>
              </a:solidFill>
            </a:endParaRPr>
          </a:p>
        </p:txBody>
      </p:sp>
      <p:sp>
        <p:nvSpPr>
          <p:cNvPr id="2" name="Rectangle 1"/>
          <p:cNvSpPr/>
          <p:nvPr/>
        </p:nvSpPr>
        <p:spPr>
          <a:xfrm>
            <a:off x="333632" y="2147638"/>
            <a:ext cx="4572000" cy="4278094"/>
          </a:xfrm>
          <a:prstGeom prst="rect">
            <a:avLst/>
          </a:prstGeom>
        </p:spPr>
        <p:txBody>
          <a:bodyPr>
            <a:spAutoFit/>
          </a:bodyPr>
          <a:lstStyle/>
          <a:p>
            <a:pPr marL="285750" indent="-285750">
              <a:buFont typeface="Arial" panose="020B0604020202020204" pitchFamily="34" charset="0"/>
              <a:buChar char="•"/>
            </a:pPr>
            <a:r>
              <a:rPr lang="en-NZ" dirty="0" smtClean="0"/>
              <a:t>Waikato </a:t>
            </a:r>
            <a:r>
              <a:rPr lang="en-NZ" dirty="0"/>
              <a:t>River is the benefactor</a:t>
            </a:r>
          </a:p>
          <a:p>
            <a:pPr marL="285750" indent="-285750">
              <a:buFont typeface="Arial" panose="020B0604020202020204" pitchFamily="34" charset="0"/>
              <a:buChar char="•"/>
            </a:pPr>
            <a:r>
              <a:rPr lang="en-NZ" dirty="0"/>
              <a:t>Restoring the entire River and the relationship with the River</a:t>
            </a:r>
          </a:p>
          <a:p>
            <a:pPr marL="285750" indent="-285750">
              <a:buFont typeface="Arial" panose="020B0604020202020204" pitchFamily="34" charset="0"/>
              <a:buChar char="•"/>
            </a:pPr>
            <a:r>
              <a:rPr lang="en-NZ" dirty="0"/>
              <a:t>We all have a </a:t>
            </a:r>
            <a:r>
              <a:rPr lang="en-NZ" dirty="0" smtClean="0"/>
              <a:t>responsibility – co-management</a:t>
            </a:r>
            <a:endParaRPr lang="en-NZ" dirty="0"/>
          </a:p>
          <a:p>
            <a:pPr marL="742950" lvl="1" indent="-285750">
              <a:buFont typeface="Arial" panose="020B0604020202020204" pitchFamily="34" charset="0"/>
              <a:buChar char="•"/>
            </a:pPr>
            <a:r>
              <a:rPr lang="en-NZ" dirty="0"/>
              <a:t>Iwi, Hapuu &amp; Marae</a:t>
            </a:r>
          </a:p>
          <a:p>
            <a:pPr marL="742950" lvl="1" indent="-285750">
              <a:buFont typeface="Arial" panose="020B0604020202020204" pitchFamily="34" charset="0"/>
              <a:buChar char="•"/>
            </a:pPr>
            <a:r>
              <a:rPr lang="en-NZ" dirty="0"/>
              <a:t>All of Government &amp; Community</a:t>
            </a:r>
          </a:p>
          <a:p>
            <a:pPr marL="285750" indent="-285750">
              <a:buFont typeface="Arial" panose="020B0604020202020204" pitchFamily="34" charset="0"/>
              <a:buChar char="•"/>
            </a:pPr>
            <a:r>
              <a:rPr lang="en-NZ" dirty="0"/>
              <a:t>Be the decision maker, and influence the decision making framework</a:t>
            </a:r>
          </a:p>
          <a:p>
            <a:pPr marL="742950" lvl="1" indent="-285750">
              <a:buFont typeface="Arial" panose="020B0604020202020204" pitchFamily="34" charset="0"/>
              <a:buChar char="•"/>
            </a:pPr>
            <a:r>
              <a:rPr lang="en-NZ" dirty="0"/>
              <a:t>Policy</a:t>
            </a:r>
          </a:p>
          <a:p>
            <a:pPr marL="742950" lvl="1" indent="-285750">
              <a:buFont typeface="Arial" panose="020B0604020202020204" pitchFamily="34" charset="0"/>
              <a:buChar char="•"/>
            </a:pPr>
            <a:r>
              <a:rPr lang="en-NZ" dirty="0"/>
              <a:t>Partnerships</a:t>
            </a:r>
          </a:p>
          <a:p>
            <a:pPr marL="742950" lvl="1" indent="-285750">
              <a:buFont typeface="Arial" panose="020B0604020202020204" pitchFamily="34" charset="0"/>
              <a:buChar char="•"/>
            </a:pPr>
            <a:r>
              <a:rPr lang="en-NZ" dirty="0"/>
              <a:t>Joint Management Agreements</a:t>
            </a:r>
          </a:p>
          <a:p>
            <a:pPr marL="742950" lvl="1" indent="-285750">
              <a:buFont typeface="Arial" panose="020B0604020202020204" pitchFamily="34" charset="0"/>
              <a:buChar char="•"/>
            </a:pPr>
            <a:r>
              <a:rPr lang="en-NZ" dirty="0" smtClean="0"/>
              <a:t>Funding</a:t>
            </a:r>
          </a:p>
          <a:p>
            <a:pPr marL="742950" lvl="1" indent="-285750">
              <a:buFont typeface="Arial" panose="020B0604020202020204" pitchFamily="34" charset="0"/>
              <a:buChar char="•"/>
            </a:pPr>
            <a:r>
              <a:rPr lang="en-NZ" dirty="0" smtClean="0"/>
              <a:t>$220m Clean-Up Fund</a:t>
            </a:r>
            <a:endParaRPr lang="en-NZ" dirty="0"/>
          </a:p>
          <a:p>
            <a:pPr marL="285750" indent="-285750">
              <a:buFont typeface="Arial" panose="020B0604020202020204" pitchFamily="34" charset="0"/>
              <a:buChar char="•"/>
            </a:pPr>
            <a:endParaRPr lang="en-NZ" sz="2000" dirty="0"/>
          </a:p>
        </p:txBody>
      </p:sp>
      <p:sp>
        <p:nvSpPr>
          <p:cNvPr id="12" name="Title 1"/>
          <p:cNvSpPr txBox="1">
            <a:spLocks/>
          </p:cNvSpPr>
          <p:nvPr/>
        </p:nvSpPr>
        <p:spPr>
          <a:xfrm>
            <a:off x="185057" y="1351636"/>
            <a:ext cx="4633377" cy="69755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NZ" sz="3200" dirty="0" smtClean="0"/>
              <a:t>Waikato River Settlement 2009</a:t>
            </a:r>
            <a:endParaRPr lang="en-NZ" sz="3200" dirty="0"/>
          </a:p>
        </p:txBody>
      </p:sp>
      <p:pic>
        <p:nvPicPr>
          <p:cNvPr id="13"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45710" y="203753"/>
            <a:ext cx="1933638" cy="363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5" name="Group 14"/>
          <p:cNvGrpSpPr/>
          <p:nvPr/>
        </p:nvGrpSpPr>
        <p:grpSpPr>
          <a:xfrm>
            <a:off x="6705601" y="174171"/>
            <a:ext cx="2013856" cy="859971"/>
            <a:chOff x="6705601" y="174171"/>
            <a:chExt cx="2013856" cy="859971"/>
          </a:xfrm>
        </p:grpSpPr>
        <p:sp>
          <p:nvSpPr>
            <p:cNvPr id="17" name="Rectangle 16"/>
            <p:cNvSpPr/>
            <p:nvPr/>
          </p:nvSpPr>
          <p:spPr>
            <a:xfrm>
              <a:off x="6705601" y="174171"/>
              <a:ext cx="2013856" cy="8599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18"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45710" y="203753"/>
              <a:ext cx="1933638" cy="363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2"/>
            <p:cNvPicPr>
              <a:picLocks noChangeAspect="1" noChangeArrowheads="1"/>
            </p:cNvPicPr>
            <p:nvPr/>
          </p:nvPicPr>
          <p:blipFill>
            <a:blip r:embed="rId6">
              <a:extLst>
                <a:ext uri="{28A0092B-C50C-407E-A947-70E740481C1C}">
                  <a14:useLocalDpi xmlns:a14="http://schemas.microsoft.com/office/drawing/2010/main" val="0"/>
                </a:ext>
              </a:extLst>
            </a:blip>
            <a:srcRect l="18854" t="7521" r="67651" b="80237"/>
            <a:stretch>
              <a:fillRect/>
            </a:stretch>
          </p:blipFill>
          <p:spPr bwMode="auto">
            <a:xfrm>
              <a:off x="6730314" y="630248"/>
              <a:ext cx="980303" cy="402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1"/>
            <p:cNvPicPr>
              <a:picLocks noChangeAspect="1" noChangeArrowheads="1"/>
            </p:cNvPicPr>
            <p:nvPr/>
          </p:nvPicPr>
          <p:blipFill>
            <a:blip r:embed="rId7" cstate="print">
              <a:extLst>
                <a:ext uri="{28A0092B-C50C-407E-A947-70E740481C1C}">
                  <a14:useLocalDpi xmlns:a14="http://schemas.microsoft.com/office/drawing/2010/main" val="0"/>
                </a:ext>
              </a:extLst>
            </a:blip>
            <a:srcRect l="15623" t="34308" r="13232" b="28458"/>
            <a:stretch>
              <a:fillRect/>
            </a:stretch>
          </p:blipFill>
          <p:spPr bwMode="auto">
            <a:xfrm>
              <a:off x="7713632" y="687550"/>
              <a:ext cx="1005825" cy="266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 name="Picture 2"/>
          <p:cNvPicPr>
            <a:picLocks noChangeAspect="1"/>
          </p:cNvPicPr>
          <p:nvPr/>
        </p:nvPicPr>
        <p:blipFill>
          <a:blip r:embed="rId8"/>
          <a:stretch>
            <a:fillRect/>
          </a:stretch>
        </p:blipFill>
        <p:spPr>
          <a:xfrm>
            <a:off x="4919645" y="1467400"/>
            <a:ext cx="3621338" cy="4023709"/>
          </a:xfrm>
          <a:prstGeom prst="rect">
            <a:avLst/>
          </a:prstGeom>
        </p:spPr>
      </p:pic>
    </p:spTree>
    <p:extLst>
      <p:ext uri="{BB962C8B-B14F-4D97-AF65-F5344CB8AC3E}">
        <p14:creationId xmlns:p14="http://schemas.microsoft.com/office/powerpoint/2010/main" val="5237799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08373" y="6083808"/>
            <a:ext cx="2119060" cy="472207"/>
          </a:xfrm>
          <a:prstGeom prst="rect">
            <a:avLst/>
          </a:prstGeom>
        </p:spPr>
      </p:pic>
      <p:sp>
        <p:nvSpPr>
          <p:cNvPr id="16" name="TextBox 15"/>
          <p:cNvSpPr txBox="1"/>
          <p:nvPr/>
        </p:nvSpPr>
        <p:spPr>
          <a:xfrm>
            <a:off x="249898" y="6318958"/>
            <a:ext cx="4093442" cy="300082"/>
          </a:xfrm>
          <a:prstGeom prst="rect">
            <a:avLst/>
          </a:prstGeom>
          <a:noFill/>
        </p:spPr>
        <p:txBody>
          <a:bodyPr wrap="square" rtlCol="0">
            <a:spAutoFit/>
          </a:bodyPr>
          <a:lstStyle/>
          <a:p>
            <a:r>
              <a:rPr lang="en-AU" sz="1350" dirty="0" smtClean="0">
                <a:solidFill>
                  <a:srgbClr val="1268BD"/>
                </a:solidFill>
              </a:rPr>
              <a:t>BRISBANE, AUSTRALIA |  18 - 20 </a:t>
            </a:r>
            <a:r>
              <a:rPr lang="en-AU" sz="1350" dirty="0">
                <a:solidFill>
                  <a:srgbClr val="1268BD"/>
                </a:solidFill>
              </a:rPr>
              <a:t>SEPTEMBER </a:t>
            </a:r>
            <a:r>
              <a:rPr lang="en-AU" sz="1350" dirty="0" smtClean="0">
                <a:solidFill>
                  <a:srgbClr val="1268BD"/>
                </a:solidFill>
              </a:rPr>
              <a:t>2017</a:t>
            </a:r>
            <a:endParaRPr lang="en-AU" sz="1350" dirty="0">
              <a:solidFill>
                <a:srgbClr val="1268BD"/>
              </a:solidFill>
            </a:endParaRPr>
          </a:p>
        </p:txBody>
      </p:sp>
      <p:pic>
        <p:nvPicPr>
          <p:cNvPr id="8" name="Picture 7" descr="RS17 ID long_blue.png"/>
          <p:cNvPicPr>
            <a:picLocks noChangeAspect="1"/>
          </p:cNvPicPr>
          <p:nvPr/>
        </p:nvPicPr>
        <p:blipFill>
          <a:blip r:embed="rId4" cstate="print"/>
          <a:stretch>
            <a:fillRect/>
          </a:stretch>
        </p:blipFill>
        <p:spPr>
          <a:xfrm>
            <a:off x="185057" y="170689"/>
            <a:ext cx="3842657" cy="915730"/>
          </a:xfrm>
          <a:prstGeom prst="rect">
            <a:avLst/>
          </a:prstGeom>
        </p:spPr>
      </p:pic>
      <p:cxnSp>
        <p:nvCxnSpPr>
          <p:cNvPr id="11" name="Straight Connector 10"/>
          <p:cNvCxnSpPr/>
          <p:nvPr/>
        </p:nvCxnSpPr>
        <p:spPr>
          <a:xfrm flipV="1">
            <a:off x="220762" y="1113064"/>
            <a:ext cx="8564690" cy="3810"/>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420613" y="6318957"/>
            <a:ext cx="1284987" cy="300082"/>
          </a:xfrm>
          <a:prstGeom prst="rect">
            <a:avLst/>
          </a:prstGeom>
          <a:noFill/>
        </p:spPr>
        <p:txBody>
          <a:bodyPr wrap="square" rtlCol="0">
            <a:spAutoFit/>
          </a:bodyPr>
          <a:lstStyle/>
          <a:p>
            <a:r>
              <a:rPr lang="en-AU" sz="1350" dirty="0" smtClean="0">
                <a:solidFill>
                  <a:srgbClr val="1268BD"/>
                </a:solidFill>
              </a:rPr>
              <a:t>MANAGED BY</a:t>
            </a:r>
            <a:endParaRPr lang="en-AU" sz="1350" dirty="0">
              <a:solidFill>
                <a:srgbClr val="1268BD"/>
              </a:solidFill>
            </a:endParaRPr>
          </a:p>
        </p:txBody>
      </p:sp>
      <p:pic>
        <p:nvPicPr>
          <p:cNvPr id="13"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45710" y="203753"/>
            <a:ext cx="1933638" cy="363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5" name="Group 14"/>
          <p:cNvGrpSpPr/>
          <p:nvPr/>
        </p:nvGrpSpPr>
        <p:grpSpPr>
          <a:xfrm>
            <a:off x="6705601" y="174171"/>
            <a:ext cx="2013856" cy="859971"/>
            <a:chOff x="6705601" y="174171"/>
            <a:chExt cx="2013856" cy="859971"/>
          </a:xfrm>
        </p:grpSpPr>
        <p:sp>
          <p:nvSpPr>
            <p:cNvPr id="17" name="Rectangle 16"/>
            <p:cNvSpPr/>
            <p:nvPr/>
          </p:nvSpPr>
          <p:spPr>
            <a:xfrm>
              <a:off x="6705601" y="174171"/>
              <a:ext cx="2013856" cy="8599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18"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45710" y="203753"/>
              <a:ext cx="1933638" cy="363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2"/>
            <p:cNvPicPr>
              <a:picLocks noChangeAspect="1" noChangeArrowheads="1"/>
            </p:cNvPicPr>
            <p:nvPr/>
          </p:nvPicPr>
          <p:blipFill>
            <a:blip r:embed="rId6">
              <a:extLst>
                <a:ext uri="{28A0092B-C50C-407E-A947-70E740481C1C}">
                  <a14:useLocalDpi xmlns:a14="http://schemas.microsoft.com/office/drawing/2010/main" val="0"/>
                </a:ext>
              </a:extLst>
            </a:blip>
            <a:srcRect l="18854" t="7521" r="67651" b="80237"/>
            <a:stretch>
              <a:fillRect/>
            </a:stretch>
          </p:blipFill>
          <p:spPr bwMode="auto">
            <a:xfrm>
              <a:off x="6730314" y="630248"/>
              <a:ext cx="980303" cy="402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1"/>
            <p:cNvPicPr>
              <a:picLocks noChangeAspect="1" noChangeArrowheads="1"/>
            </p:cNvPicPr>
            <p:nvPr/>
          </p:nvPicPr>
          <p:blipFill>
            <a:blip r:embed="rId7" cstate="print">
              <a:extLst>
                <a:ext uri="{28A0092B-C50C-407E-A947-70E740481C1C}">
                  <a14:useLocalDpi xmlns:a14="http://schemas.microsoft.com/office/drawing/2010/main" val="0"/>
                </a:ext>
              </a:extLst>
            </a:blip>
            <a:srcRect l="15623" t="34308" r="13232" b="28458"/>
            <a:stretch>
              <a:fillRect/>
            </a:stretch>
          </p:blipFill>
          <p:spPr bwMode="auto">
            <a:xfrm>
              <a:off x="7713632" y="687550"/>
              <a:ext cx="1005825" cy="266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3" name="Group 22"/>
          <p:cNvGrpSpPr/>
          <p:nvPr/>
        </p:nvGrpSpPr>
        <p:grpSpPr>
          <a:xfrm>
            <a:off x="2788596" y="1195797"/>
            <a:ext cx="6153829" cy="4794362"/>
            <a:chOff x="3253307" y="198181"/>
            <a:chExt cx="8360982" cy="6385486"/>
          </a:xfrm>
        </p:grpSpPr>
        <p:sp>
          <p:nvSpPr>
            <p:cNvPr id="24" name="AutoShape 2"/>
            <p:cNvSpPr>
              <a:spLocks noChangeArrowheads="1"/>
            </p:cNvSpPr>
            <p:nvPr/>
          </p:nvSpPr>
          <p:spPr bwMode="auto">
            <a:xfrm>
              <a:off x="6202761" y="198181"/>
              <a:ext cx="2416154" cy="2033369"/>
            </a:xfrm>
            <a:prstGeom prst="triangle">
              <a:avLst>
                <a:gd name="adj" fmla="val 50000"/>
              </a:avLst>
            </a:prstGeom>
            <a:solidFill>
              <a:schemeClr val="accent2">
                <a:lumMod val="75000"/>
              </a:schemeClr>
            </a:solidFill>
            <a:ln w="9525">
              <a:solidFill>
                <a:schemeClr val="tx1"/>
              </a:solidFill>
              <a:miter lim="800000"/>
              <a:headEnd/>
              <a:tailEnd/>
            </a:ln>
          </p:spPr>
          <p:txBody>
            <a:bodyPr wrap="none" anchor="ctr"/>
            <a:lstStyle/>
            <a:p>
              <a:pPr algn="ctr">
                <a:defRPr/>
              </a:pPr>
              <a:r>
                <a:rPr lang="en-US" sz="1600" b="1" dirty="0">
                  <a:solidFill>
                    <a:srgbClr val="FFFF00"/>
                  </a:solidFill>
                  <a:cs typeface="Arial" charset="0"/>
                </a:rPr>
                <a:t>Mana o te Awa</a:t>
              </a:r>
            </a:p>
          </p:txBody>
        </p:sp>
        <p:sp>
          <p:nvSpPr>
            <p:cNvPr id="25" name="AutoShape 3"/>
            <p:cNvSpPr>
              <a:spLocks noChangeArrowheads="1"/>
            </p:cNvSpPr>
            <p:nvPr/>
          </p:nvSpPr>
          <p:spPr bwMode="auto">
            <a:xfrm rot="10800000">
              <a:off x="6202761" y="2390075"/>
              <a:ext cx="2439114" cy="2033369"/>
            </a:xfrm>
            <a:prstGeom prst="triangle">
              <a:avLst>
                <a:gd name="adj" fmla="val 50000"/>
              </a:avLst>
            </a:prstGeom>
            <a:solidFill>
              <a:srgbClr val="0070C0"/>
            </a:solidFill>
            <a:ln w="9525">
              <a:solidFill>
                <a:schemeClr val="tx1"/>
              </a:solidFill>
              <a:miter lim="800000"/>
              <a:headEnd/>
              <a:tailEnd/>
            </a:ln>
          </p:spPr>
          <p:txBody>
            <a:bodyPr rot="10800000" wrap="none" anchor="ctr"/>
            <a:lstStyle>
              <a:lvl1pPr eaLnBrk="0" hangingPunct="0">
                <a:defRPr>
                  <a:solidFill>
                    <a:schemeClr val="tx1"/>
                  </a:solidFill>
                  <a:latin typeface="Century Gothic" pitchFamily="34" charset="0"/>
                </a:defRPr>
              </a:lvl1pPr>
              <a:lvl2pPr marL="742950" indent="-285750" eaLnBrk="0" hangingPunct="0">
                <a:defRPr>
                  <a:solidFill>
                    <a:schemeClr val="tx1"/>
                  </a:solidFill>
                  <a:latin typeface="Century Gothic" pitchFamily="34" charset="0"/>
                </a:defRPr>
              </a:lvl2pPr>
              <a:lvl3pPr marL="1143000" indent="-228600" eaLnBrk="0" hangingPunct="0">
                <a:defRPr>
                  <a:solidFill>
                    <a:schemeClr val="tx1"/>
                  </a:solidFill>
                  <a:latin typeface="Century Gothic" pitchFamily="34" charset="0"/>
                </a:defRPr>
              </a:lvl3pPr>
              <a:lvl4pPr marL="1600200" indent="-228600" eaLnBrk="0" hangingPunct="0">
                <a:defRPr>
                  <a:solidFill>
                    <a:schemeClr val="tx1"/>
                  </a:solidFill>
                  <a:latin typeface="Century Gothic" pitchFamily="34" charset="0"/>
                </a:defRPr>
              </a:lvl4pPr>
              <a:lvl5pPr marL="2057400" indent="-228600" eaLnBrk="0" hangingPunct="0">
                <a:defRPr>
                  <a:solidFill>
                    <a:schemeClr val="tx1"/>
                  </a:solidFill>
                  <a:latin typeface="Century Gothic" pitchFamily="34" charset="0"/>
                </a:defRPr>
              </a:lvl5pPr>
              <a:lvl6pPr marL="2514600" indent="-228600" eaLnBrk="0" fontAlgn="base" hangingPunct="0">
                <a:spcBef>
                  <a:spcPct val="0"/>
                </a:spcBef>
                <a:spcAft>
                  <a:spcPct val="0"/>
                </a:spcAft>
                <a:defRPr>
                  <a:solidFill>
                    <a:schemeClr val="tx1"/>
                  </a:solidFill>
                  <a:latin typeface="Century Gothic" pitchFamily="34" charset="0"/>
                </a:defRPr>
              </a:lvl6pPr>
              <a:lvl7pPr marL="2971800" indent="-228600" eaLnBrk="0" fontAlgn="base" hangingPunct="0">
                <a:spcBef>
                  <a:spcPct val="0"/>
                </a:spcBef>
                <a:spcAft>
                  <a:spcPct val="0"/>
                </a:spcAft>
                <a:defRPr>
                  <a:solidFill>
                    <a:schemeClr val="tx1"/>
                  </a:solidFill>
                  <a:latin typeface="Century Gothic" pitchFamily="34" charset="0"/>
                </a:defRPr>
              </a:lvl7pPr>
              <a:lvl8pPr marL="3429000" indent="-228600" eaLnBrk="0" fontAlgn="base" hangingPunct="0">
                <a:spcBef>
                  <a:spcPct val="0"/>
                </a:spcBef>
                <a:spcAft>
                  <a:spcPct val="0"/>
                </a:spcAft>
                <a:defRPr>
                  <a:solidFill>
                    <a:schemeClr val="tx1"/>
                  </a:solidFill>
                  <a:latin typeface="Century Gothic" pitchFamily="34" charset="0"/>
                </a:defRPr>
              </a:lvl8pPr>
              <a:lvl9pPr marL="3886200" indent="-228600" eaLnBrk="0" fontAlgn="base" hangingPunct="0">
                <a:spcBef>
                  <a:spcPct val="0"/>
                </a:spcBef>
                <a:spcAft>
                  <a:spcPct val="0"/>
                </a:spcAft>
                <a:defRPr>
                  <a:solidFill>
                    <a:schemeClr val="tx1"/>
                  </a:solidFill>
                  <a:latin typeface="Century Gothic" pitchFamily="34" charset="0"/>
                </a:defRPr>
              </a:lvl9pPr>
            </a:lstStyle>
            <a:p>
              <a:pPr algn="ctr" eaLnBrk="1" hangingPunct="1"/>
              <a:r>
                <a:rPr lang="en-US" altLang="en-US" sz="1600" b="1" dirty="0">
                  <a:solidFill>
                    <a:srgbClr val="000000"/>
                  </a:solidFill>
                  <a:latin typeface="Arial" pitchFamily="34" charset="0"/>
                  <a:cs typeface="Arial" pitchFamily="34" charset="0"/>
                </a:rPr>
                <a:t>Waikato River</a:t>
              </a:r>
            </a:p>
            <a:p>
              <a:pPr algn="ctr" eaLnBrk="1" hangingPunct="1"/>
              <a:r>
                <a:rPr lang="en-US" altLang="en-US" sz="1600" b="1" dirty="0">
                  <a:solidFill>
                    <a:srgbClr val="000000"/>
                  </a:solidFill>
                  <a:latin typeface="Arial" pitchFamily="34" charset="0"/>
                  <a:cs typeface="Arial" pitchFamily="34" charset="0"/>
                </a:rPr>
                <a:t>Authority</a:t>
              </a:r>
            </a:p>
          </p:txBody>
        </p:sp>
        <p:sp>
          <p:nvSpPr>
            <p:cNvPr id="26" name="AutoShape 4"/>
            <p:cNvSpPr>
              <a:spLocks noChangeArrowheads="1"/>
            </p:cNvSpPr>
            <p:nvPr/>
          </p:nvSpPr>
          <p:spPr bwMode="auto">
            <a:xfrm>
              <a:off x="4704421" y="2390075"/>
              <a:ext cx="2534257" cy="2033369"/>
            </a:xfrm>
            <a:prstGeom prst="triangle">
              <a:avLst>
                <a:gd name="adj" fmla="val 50000"/>
              </a:avLst>
            </a:prstGeom>
            <a:solidFill>
              <a:srgbClr val="0070C0"/>
            </a:solidFill>
            <a:ln w="9525">
              <a:solidFill>
                <a:schemeClr val="tx1"/>
              </a:solidFill>
              <a:miter lim="800000"/>
              <a:headEnd/>
              <a:tailEnd/>
            </a:ln>
          </p:spPr>
          <p:txBody>
            <a:bodyPr wrap="none" tIns="36000" bIns="108000" anchor="ctr"/>
            <a:lstStyle>
              <a:lvl1pPr eaLnBrk="0" hangingPunct="0">
                <a:defRPr>
                  <a:solidFill>
                    <a:schemeClr val="tx1"/>
                  </a:solidFill>
                  <a:latin typeface="Century Gothic" pitchFamily="34" charset="0"/>
                </a:defRPr>
              </a:lvl1pPr>
              <a:lvl2pPr marL="742950" indent="-285750" eaLnBrk="0" hangingPunct="0">
                <a:defRPr>
                  <a:solidFill>
                    <a:schemeClr val="tx1"/>
                  </a:solidFill>
                  <a:latin typeface="Century Gothic" pitchFamily="34" charset="0"/>
                </a:defRPr>
              </a:lvl2pPr>
              <a:lvl3pPr marL="1143000" indent="-228600" eaLnBrk="0" hangingPunct="0">
                <a:defRPr>
                  <a:solidFill>
                    <a:schemeClr val="tx1"/>
                  </a:solidFill>
                  <a:latin typeface="Century Gothic" pitchFamily="34" charset="0"/>
                </a:defRPr>
              </a:lvl3pPr>
              <a:lvl4pPr marL="1600200" indent="-228600" eaLnBrk="0" hangingPunct="0">
                <a:defRPr>
                  <a:solidFill>
                    <a:schemeClr val="tx1"/>
                  </a:solidFill>
                  <a:latin typeface="Century Gothic" pitchFamily="34" charset="0"/>
                </a:defRPr>
              </a:lvl4pPr>
              <a:lvl5pPr marL="2057400" indent="-228600" eaLnBrk="0" hangingPunct="0">
                <a:defRPr>
                  <a:solidFill>
                    <a:schemeClr val="tx1"/>
                  </a:solidFill>
                  <a:latin typeface="Century Gothic" pitchFamily="34" charset="0"/>
                </a:defRPr>
              </a:lvl5pPr>
              <a:lvl6pPr marL="2514600" indent="-228600" eaLnBrk="0" fontAlgn="base" hangingPunct="0">
                <a:spcBef>
                  <a:spcPct val="0"/>
                </a:spcBef>
                <a:spcAft>
                  <a:spcPct val="0"/>
                </a:spcAft>
                <a:defRPr>
                  <a:solidFill>
                    <a:schemeClr val="tx1"/>
                  </a:solidFill>
                  <a:latin typeface="Century Gothic" pitchFamily="34" charset="0"/>
                </a:defRPr>
              </a:lvl6pPr>
              <a:lvl7pPr marL="2971800" indent="-228600" eaLnBrk="0" fontAlgn="base" hangingPunct="0">
                <a:spcBef>
                  <a:spcPct val="0"/>
                </a:spcBef>
                <a:spcAft>
                  <a:spcPct val="0"/>
                </a:spcAft>
                <a:defRPr>
                  <a:solidFill>
                    <a:schemeClr val="tx1"/>
                  </a:solidFill>
                  <a:latin typeface="Century Gothic" pitchFamily="34" charset="0"/>
                </a:defRPr>
              </a:lvl7pPr>
              <a:lvl8pPr marL="3429000" indent="-228600" eaLnBrk="0" fontAlgn="base" hangingPunct="0">
                <a:spcBef>
                  <a:spcPct val="0"/>
                </a:spcBef>
                <a:spcAft>
                  <a:spcPct val="0"/>
                </a:spcAft>
                <a:defRPr>
                  <a:solidFill>
                    <a:schemeClr val="tx1"/>
                  </a:solidFill>
                  <a:latin typeface="Century Gothic" pitchFamily="34" charset="0"/>
                </a:defRPr>
              </a:lvl8pPr>
              <a:lvl9pPr marL="3886200" indent="-228600" eaLnBrk="0" fontAlgn="base" hangingPunct="0">
                <a:spcBef>
                  <a:spcPct val="0"/>
                </a:spcBef>
                <a:spcAft>
                  <a:spcPct val="0"/>
                </a:spcAft>
                <a:defRPr>
                  <a:solidFill>
                    <a:schemeClr val="tx1"/>
                  </a:solidFill>
                  <a:latin typeface="Century Gothic" pitchFamily="34" charset="0"/>
                </a:defRPr>
              </a:lvl9pPr>
            </a:lstStyle>
            <a:p>
              <a:pPr algn="ctr" eaLnBrk="1" hangingPunct="1"/>
              <a:r>
                <a:rPr lang="en-US" altLang="en-US" sz="1200" b="1" dirty="0">
                  <a:solidFill>
                    <a:srgbClr val="FFFFFF"/>
                  </a:solidFill>
                  <a:latin typeface="Arial" pitchFamily="34" charset="0"/>
                  <a:cs typeface="Arial" pitchFamily="34" charset="0"/>
                </a:rPr>
                <a:t>Te </a:t>
              </a:r>
            </a:p>
            <a:p>
              <a:pPr algn="ctr" eaLnBrk="1" hangingPunct="1"/>
              <a:r>
                <a:rPr lang="en-US" altLang="en-US" sz="1200" b="1" dirty="0">
                  <a:solidFill>
                    <a:srgbClr val="FFFFFF"/>
                  </a:solidFill>
                  <a:latin typeface="Arial" pitchFamily="34" charset="0"/>
                  <a:cs typeface="Arial" pitchFamily="34" charset="0"/>
                </a:rPr>
                <a:t>Ture Whaimana</a:t>
              </a:r>
            </a:p>
            <a:p>
              <a:pPr algn="ctr" eaLnBrk="1" hangingPunct="1"/>
              <a:r>
                <a:rPr lang="en-US" altLang="en-US" sz="1200" b="1" dirty="0">
                  <a:solidFill>
                    <a:srgbClr val="FFFFFF"/>
                  </a:solidFill>
                  <a:latin typeface="Arial" pitchFamily="34" charset="0"/>
                  <a:cs typeface="Arial" pitchFamily="34" charset="0"/>
                </a:rPr>
                <a:t>Vision</a:t>
              </a:r>
            </a:p>
            <a:p>
              <a:pPr algn="ctr" eaLnBrk="1" hangingPunct="1"/>
              <a:r>
                <a:rPr lang="en-US" altLang="en-US" sz="1200" b="1" dirty="0">
                  <a:solidFill>
                    <a:srgbClr val="FFFFFF"/>
                  </a:solidFill>
                  <a:latin typeface="Arial" pitchFamily="34" charset="0"/>
                  <a:cs typeface="Arial" pitchFamily="34" charset="0"/>
                </a:rPr>
                <a:t>&amp; Strategy</a:t>
              </a:r>
            </a:p>
          </p:txBody>
        </p:sp>
        <p:sp>
          <p:nvSpPr>
            <p:cNvPr id="27" name="AutoShape 5"/>
            <p:cNvSpPr>
              <a:spLocks noChangeArrowheads="1"/>
            </p:cNvSpPr>
            <p:nvPr/>
          </p:nvSpPr>
          <p:spPr bwMode="auto">
            <a:xfrm>
              <a:off x="7685673" y="2390075"/>
              <a:ext cx="2454542" cy="2033369"/>
            </a:xfrm>
            <a:prstGeom prst="triangle">
              <a:avLst>
                <a:gd name="adj" fmla="val 50000"/>
              </a:avLst>
            </a:prstGeom>
            <a:solidFill>
              <a:srgbClr val="0070C0"/>
            </a:solidFill>
            <a:ln w="9525">
              <a:solidFill>
                <a:schemeClr val="tx1"/>
              </a:solidFill>
              <a:miter lim="800000"/>
              <a:headEnd/>
              <a:tailEnd/>
            </a:ln>
          </p:spPr>
          <p:txBody>
            <a:bodyPr wrap="none" anchor="ctr"/>
            <a:lstStyle>
              <a:lvl1pPr eaLnBrk="0" hangingPunct="0">
                <a:defRPr>
                  <a:solidFill>
                    <a:schemeClr val="tx1"/>
                  </a:solidFill>
                  <a:latin typeface="Century Gothic" pitchFamily="34" charset="0"/>
                </a:defRPr>
              </a:lvl1pPr>
              <a:lvl2pPr marL="742950" indent="-285750" eaLnBrk="0" hangingPunct="0">
                <a:defRPr>
                  <a:solidFill>
                    <a:schemeClr val="tx1"/>
                  </a:solidFill>
                  <a:latin typeface="Century Gothic" pitchFamily="34" charset="0"/>
                </a:defRPr>
              </a:lvl2pPr>
              <a:lvl3pPr marL="1143000" indent="-228600" eaLnBrk="0" hangingPunct="0">
                <a:defRPr>
                  <a:solidFill>
                    <a:schemeClr val="tx1"/>
                  </a:solidFill>
                  <a:latin typeface="Century Gothic" pitchFamily="34" charset="0"/>
                </a:defRPr>
              </a:lvl3pPr>
              <a:lvl4pPr marL="1600200" indent="-228600" eaLnBrk="0" hangingPunct="0">
                <a:defRPr>
                  <a:solidFill>
                    <a:schemeClr val="tx1"/>
                  </a:solidFill>
                  <a:latin typeface="Century Gothic" pitchFamily="34" charset="0"/>
                </a:defRPr>
              </a:lvl4pPr>
              <a:lvl5pPr marL="2057400" indent="-228600" eaLnBrk="0" hangingPunct="0">
                <a:defRPr>
                  <a:solidFill>
                    <a:schemeClr val="tx1"/>
                  </a:solidFill>
                  <a:latin typeface="Century Gothic" pitchFamily="34" charset="0"/>
                </a:defRPr>
              </a:lvl5pPr>
              <a:lvl6pPr marL="2514600" indent="-228600" eaLnBrk="0" fontAlgn="base" hangingPunct="0">
                <a:spcBef>
                  <a:spcPct val="0"/>
                </a:spcBef>
                <a:spcAft>
                  <a:spcPct val="0"/>
                </a:spcAft>
                <a:defRPr>
                  <a:solidFill>
                    <a:schemeClr val="tx1"/>
                  </a:solidFill>
                  <a:latin typeface="Century Gothic" pitchFamily="34" charset="0"/>
                </a:defRPr>
              </a:lvl6pPr>
              <a:lvl7pPr marL="2971800" indent="-228600" eaLnBrk="0" fontAlgn="base" hangingPunct="0">
                <a:spcBef>
                  <a:spcPct val="0"/>
                </a:spcBef>
                <a:spcAft>
                  <a:spcPct val="0"/>
                </a:spcAft>
                <a:defRPr>
                  <a:solidFill>
                    <a:schemeClr val="tx1"/>
                  </a:solidFill>
                  <a:latin typeface="Century Gothic" pitchFamily="34" charset="0"/>
                </a:defRPr>
              </a:lvl7pPr>
              <a:lvl8pPr marL="3429000" indent="-228600" eaLnBrk="0" fontAlgn="base" hangingPunct="0">
                <a:spcBef>
                  <a:spcPct val="0"/>
                </a:spcBef>
                <a:spcAft>
                  <a:spcPct val="0"/>
                </a:spcAft>
                <a:defRPr>
                  <a:solidFill>
                    <a:schemeClr val="tx1"/>
                  </a:solidFill>
                  <a:latin typeface="Century Gothic" pitchFamily="34" charset="0"/>
                </a:defRPr>
              </a:lvl8pPr>
              <a:lvl9pPr marL="3886200" indent="-228600" eaLnBrk="0" fontAlgn="base" hangingPunct="0">
                <a:spcBef>
                  <a:spcPct val="0"/>
                </a:spcBef>
                <a:spcAft>
                  <a:spcPct val="0"/>
                </a:spcAft>
                <a:defRPr>
                  <a:solidFill>
                    <a:schemeClr val="tx1"/>
                  </a:solidFill>
                  <a:latin typeface="Century Gothic" pitchFamily="34" charset="0"/>
                </a:defRPr>
              </a:lvl9pPr>
            </a:lstStyle>
            <a:p>
              <a:pPr algn="ctr" eaLnBrk="1" hangingPunct="1"/>
              <a:r>
                <a:rPr lang="en-US" altLang="en-US" sz="1600" b="1" dirty="0">
                  <a:solidFill>
                    <a:srgbClr val="FFFFFF"/>
                  </a:solidFill>
                  <a:latin typeface="Arial" pitchFamily="34" charset="0"/>
                  <a:cs typeface="Arial" pitchFamily="34" charset="0"/>
                </a:rPr>
                <a:t>Clean Up</a:t>
              </a:r>
            </a:p>
            <a:p>
              <a:pPr algn="ctr" eaLnBrk="1" hangingPunct="1"/>
              <a:r>
                <a:rPr lang="en-US" altLang="en-US" sz="1600" b="1" dirty="0">
                  <a:solidFill>
                    <a:srgbClr val="FFFFFF"/>
                  </a:solidFill>
                  <a:latin typeface="Arial" pitchFamily="34" charset="0"/>
                  <a:cs typeface="Arial" pitchFamily="34" charset="0"/>
                </a:rPr>
                <a:t>Trust</a:t>
              </a:r>
            </a:p>
          </p:txBody>
        </p:sp>
        <p:sp>
          <p:nvSpPr>
            <p:cNvPr id="28" name="AutoShape 2">
              <a:extLst>
                <a:ext uri="{FF2B5EF4-FFF2-40B4-BE49-F238E27FC236}">
                  <a16:creationId xmlns="" xmlns:a16="http://schemas.microsoft.com/office/drawing/2014/main" id="{D3B7B0E6-FB22-46F6-80C2-D42A689DDB6D}"/>
                </a:ext>
              </a:extLst>
            </p:cNvPr>
            <p:cNvSpPr>
              <a:spLocks noChangeArrowheads="1"/>
            </p:cNvSpPr>
            <p:nvPr/>
          </p:nvSpPr>
          <p:spPr bwMode="auto">
            <a:xfrm>
              <a:off x="6196171" y="4550298"/>
              <a:ext cx="2445704" cy="1919164"/>
            </a:xfrm>
            <a:prstGeom prst="triangle">
              <a:avLst>
                <a:gd name="adj" fmla="val 50000"/>
              </a:avLst>
            </a:prstGeom>
            <a:solidFill>
              <a:schemeClr val="accent2">
                <a:lumMod val="75000"/>
              </a:schemeClr>
            </a:solidFill>
            <a:ln w="9525">
              <a:solidFill>
                <a:schemeClr val="tx1"/>
              </a:solidFill>
              <a:miter lim="800000"/>
              <a:headEnd/>
              <a:tailEnd/>
            </a:ln>
          </p:spPr>
          <p:txBody>
            <a:bodyPr wrap="none" anchor="ctr"/>
            <a:lstStyle/>
            <a:p>
              <a:pPr algn="ctr">
                <a:defRPr/>
              </a:pPr>
              <a:r>
                <a:rPr lang="en-US" sz="2000" b="1" dirty="0">
                  <a:solidFill>
                    <a:srgbClr val="FFFF00"/>
                  </a:solidFill>
                  <a:cs typeface="Arial" charset="0"/>
                </a:rPr>
                <a:t>Mana </a:t>
              </a:r>
            </a:p>
            <a:p>
              <a:pPr algn="ctr">
                <a:defRPr/>
              </a:pPr>
              <a:r>
                <a:rPr lang="en-US" sz="2000" b="1" dirty="0">
                  <a:solidFill>
                    <a:srgbClr val="FFFF00"/>
                  </a:solidFill>
                  <a:cs typeface="Arial" charset="0"/>
                </a:rPr>
                <a:t>Whakahaere</a:t>
              </a:r>
            </a:p>
          </p:txBody>
        </p:sp>
        <p:sp>
          <p:nvSpPr>
            <p:cNvPr id="29" name="AutoShape 4">
              <a:extLst>
                <a:ext uri="{FF2B5EF4-FFF2-40B4-BE49-F238E27FC236}">
                  <a16:creationId xmlns="" xmlns:a16="http://schemas.microsoft.com/office/drawing/2014/main" id="{226BBA6F-7E49-4419-B7B9-6C20E1BEC48D}"/>
                </a:ext>
              </a:extLst>
            </p:cNvPr>
            <p:cNvSpPr>
              <a:spLocks noChangeArrowheads="1"/>
            </p:cNvSpPr>
            <p:nvPr/>
          </p:nvSpPr>
          <p:spPr bwMode="auto">
            <a:xfrm>
              <a:off x="3253307" y="4484036"/>
              <a:ext cx="2534257" cy="2033369"/>
            </a:xfrm>
            <a:prstGeom prst="triangle">
              <a:avLst>
                <a:gd name="adj" fmla="val 50000"/>
              </a:avLst>
            </a:prstGeom>
            <a:solidFill>
              <a:srgbClr val="0070C0"/>
            </a:solidFill>
            <a:ln w="9525">
              <a:solidFill>
                <a:schemeClr val="tx1"/>
              </a:solidFill>
              <a:miter lim="800000"/>
              <a:headEnd/>
              <a:tailEnd/>
            </a:ln>
          </p:spPr>
          <p:txBody>
            <a:bodyPr wrap="none" tIns="36000" bIns="108000" anchor="ctr"/>
            <a:lstStyle>
              <a:lvl1pPr eaLnBrk="0" hangingPunct="0">
                <a:defRPr>
                  <a:solidFill>
                    <a:schemeClr val="tx1"/>
                  </a:solidFill>
                  <a:latin typeface="Century Gothic" pitchFamily="34" charset="0"/>
                </a:defRPr>
              </a:lvl1pPr>
              <a:lvl2pPr marL="742950" indent="-285750" eaLnBrk="0" hangingPunct="0">
                <a:defRPr>
                  <a:solidFill>
                    <a:schemeClr val="tx1"/>
                  </a:solidFill>
                  <a:latin typeface="Century Gothic" pitchFamily="34" charset="0"/>
                </a:defRPr>
              </a:lvl2pPr>
              <a:lvl3pPr marL="1143000" indent="-228600" eaLnBrk="0" hangingPunct="0">
                <a:defRPr>
                  <a:solidFill>
                    <a:schemeClr val="tx1"/>
                  </a:solidFill>
                  <a:latin typeface="Century Gothic" pitchFamily="34" charset="0"/>
                </a:defRPr>
              </a:lvl3pPr>
              <a:lvl4pPr marL="1600200" indent="-228600" eaLnBrk="0" hangingPunct="0">
                <a:defRPr>
                  <a:solidFill>
                    <a:schemeClr val="tx1"/>
                  </a:solidFill>
                  <a:latin typeface="Century Gothic" pitchFamily="34" charset="0"/>
                </a:defRPr>
              </a:lvl4pPr>
              <a:lvl5pPr marL="2057400" indent="-228600" eaLnBrk="0" hangingPunct="0">
                <a:defRPr>
                  <a:solidFill>
                    <a:schemeClr val="tx1"/>
                  </a:solidFill>
                  <a:latin typeface="Century Gothic" pitchFamily="34" charset="0"/>
                </a:defRPr>
              </a:lvl5pPr>
              <a:lvl6pPr marL="2514600" indent="-228600" eaLnBrk="0" fontAlgn="base" hangingPunct="0">
                <a:spcBef>
                  <a:spcPct val="0"/>
                </a:spcBef>
                <a:spcAft>
                  <a:spcPct val="0"/>
                </a:spcAft>
                <a:defRPr>
                  <a:solidFill>
                    <a:schemeClr val="tx1"/>
                  </a:solidFill>
                  <a:latin typeface="Century Gothic" pitchFamily="34" charset="0"/>
                </a:defRPr>
              </a:lvl6pPr>
              <a:lvl7pPr marL="2971800" indent="-228600" eaLnBrk="0" fontAlgn="base" hangingPunct="0">
                <a:spcBef>
                  <a:spcPct val="0"/>
                </a:spcBef>
                <a:spcAft>
                  <a:spcPct val="0"/>
                </a:spcAft>
                <a:defRPr>
                  <a:solidFill>
                    <a:schemeClr val="tx1"/>
                  </a:solidFill>
                  <a:latin typeface="Century Gothic" pitchFamily="34" charset="0"/>
                </a:defRPr>
              </a:lvl7pPr>
              <a:lvl8pPr marL="3429000" indent="-228600" eaLnBrk="0" fontAlgn="base" hangingPunct="0">
                <a:spcBef>
                  <a:spcPct val="0"/>
                </a:spcBef>
                <a:spcAft>
                  <a:spcPct val="0"/>
                </a:spcAft>
                <a:defRPr>
                  <a:solidFill>
                    <a:schemeClr val="tx1"/>
                  </a:solidFill>
                  <a:latin typeface="Century Gothic" pitchFamily="34" charset="0"/>
                </a:defRPr>
              </a:lvl8pPr>
              <a:lvl9pPr marL="3886200" indent="-228600" eaLnBrk="0" fontAlgn="base" hangingPunct="0">
                <a:spcBef>
                  <a:spcPct val="0"/>
                </a:spcBef>
                <a:spcAft>
                  <a:spcPct val="0"/>
                </a:spcAft>
                <a:defRPr>
                  <a:solidFill>
                    <a:schemeClr val="tx1"/>
                  </a:solidFill>
                  <a:latin typeface="Century Gothic" pitchFamily="34" charset="0"/>
                </a:defRPr>
              </a:lvl9pPr>
            </a:lstStyle>
            <a:p>
              <a:pPr algn="ctr" eaLnBrk="1" hangingPunct="1"/>
              <a:r>
                <a:rPr lang="en-US" altLang="en-US" sz="1600" b="1" dirty="0">
                  <a:solidFill>
                    <a:srgbClr val="FFFFFF"/>
                  </a:solidFill>
                  <a:latin typeface="Arial" pitchFamily="34" charset="0"/>
                  <a:cs typeface="Arial" pitchFamily="34" charset="0"/>
                </a:rPr>
                <a:t>Ministerial</a:t>
              </a:r>
            </a:p>
            <a:p>
              <a:pPr algn="ctr" eaLnBrk="1" hangingPunct="1"/>
              <a:r>
                <a:rPr lang="en-US" altLang="en-US" sz="1600" b="1" dirty="0">
                  <a:solidFill>
                    <a:srgbClr val="FFFFFF"/>
                  </a:solidFill>
                  <a:latin typeface="Arial" pitchFamily="34" charset="0"/>
                  <a:cs typeface="Arial" pitchFamily="34" charset="0"/>
                </a:rPr>
                <a:t>Accords</a:t>
              </a:r>
            </a:p>
          </p:txBody>
        </p:sp>
        <p:sp>
          <p:nvSpPr>
            <p:cNvPr id="30" name="AutoShape 4">
              <a:extLst>
                <a:ext uri="{FF2B5EF4-FFF2-40B4-BE49-F238E27FC236}">
                  <a16:creationId xmlns="" xmlns:a16="http://schemas.microsoft.com/office/drawing/2014/main" id="{85F194FB-51B0-44DF-8F89-0CC9E2C61377}"/>
                </a:ext>
              </a:extLst>
            </p:cNvPr>
            <p:cNvSpPr>
              <a:spLocks noChangeArrowheads="1"/>
            </p:cNvSpPr>
            <p:nvPr/>
          </p:nvSpPr>
          <p:spPr bwMode="auto">
            <a:xfrm>
              <a:off x="9080032" y="4539828"/>
              <a:ext cx="2534257" cy="2033369"/>
            </a:xfrm>
            <a:prstGeom prst="triangle">
              <a:avLst>
                <a:gd name="adj" fmla="val 50000"/>
              </a:avLst>
            </a:prstGeom>
            <a:solidFill>
              <a:srgbClr val="0070C0"/>
            </a:solidFill>
            <a:ln w="9525">
              <a:solidFill>
                <a:schemeClr val="tx1"/>
              </a:solidFill>
              <a:miter lim="800000"/>
              <a:headEnd/>
              <a:tailEnd/>
            </a:ln>
          </p:spPr>
          <p:txBody>
            <a:bodyPr wrap="none" tIns="36000" bIns="108000" anchor="ctr"/>
            <a:lstStyle>
              <a:lvl1pPr eaLnBrk="0" hangingPunct="0">
                <a:defRPr>
                  <a:solidFill>
                    <a:schemeClr val="tx1"/>
                  </a:solidFill>
                  <a:latin typeface="Century Gothic" pitchFamily="34" charset="0"/>
                </a:defRPr>
              </a:lvl1pPr>
              <a:lvl2pPr marL="742950" indent="-285750" eaLnBrk="0" hangingPunct="0">
                <a:defRPr>
                  <a:solidFill>
                    <a:schemeClr val="tx1"/>
                  </a:solidFill>
                  <a:latin typeface="Century Gothic" pitchFamily="34" charset="0"/>
                </a:defRPr>
              </a:lvl2pPr>
              <a:lvl3pPr marL="1143000" indent="-228600" eaLnBrk="0" hangingPunct="0">
                <a:defRPr>
                  <a:solidFill>
                    <a:schemeClr val="tx1"/>
                  </a:solidFill>
                  <a:latin typeface="Century Gothic" pitchFamily="34" charset="0"/>
                </a:defRPr>
              </a:lvl3pPr>
              <a:lvl4pPr marL="1600200" indent="-228600" eaLnBrk="0" hangingPunct="0">
                <a:defRPr>
                  <a:solidFill>
                    <a:schemeClr val="tx1"/>
                  </a:solidFill>
                  <a:latin typeface="Century Gothic" pitchFamily="34" charset="0"/>
                </a:defRPr>
              </a:lvl4pPr>
              <a:lvl5pPr marL="2057400" indent="-228600" eaLnBrk="0" hangingPunct="0">
                <a:defRPr>
                  <a:solidFill>
                    <a:schemeClr val="tx1"/>
                  </a:solidFill>
                  <a:latin typeface="Century Gothic" pitchFamily="34" charset="0"/>
                </a:defRPr>
              </a:lvl5pPr>
              <a:lvl6pPr marL="2514600" indent="-228600" eaLnBrk="0" fontAlgn="base" hangingPunct="0">
                <a:spcBef>
                  <a:spcPct val="0"/>
                </a:spcBef>
                <a:spcAft>
                  <a:spcPct val="0"/>
                </a:spcAft>
                <a:defRPr>
                  <a:solidFill>
                    <a:schemeClr val="tx1"/>
                  </a:solidFill>
                  <a:latin typeface="Century Gothic" pitchFamily="34" charset="0"/>
                </a:defRPr>
              </a:lvl6pPr>
              <a:lvl7pPr marL="2971800" indent="-228600" eaLnBrk="0" fontAlgn="base" hangingPunct="0">
                <a:spcBef>
                  <a:spcPct val="0"/>
                </a:spcBef>
                <a:spcAft>
                  <a:spcPct val="0"/>
                </a:spcAft>
                <a:defRPr>
                  <a:solidFill>
                    <a:schemeClr val="tx1"/>
                  </a:solidFill>
                  <a:latin typeface="Century Gothic" pitchFamily="34" charset="0"/>
                </a:defRPr>
              </a:lvl7pPr>
              <a:lvl8pPr marL="3429000" indent="-228600" eaLnBrk="0" fontAlgn="base" hangingPunct="0">
                <a:spcBef>
                  <a:spcPct val="0"/>
                </a:spcBef>
                <a:spcAft>
                  <a:spcPct val="0"/>
                </a:spcAft>
                <a:defRPr>
                  <a:solidFill>
                    <a:schemeClr val="tx1"/>
                  </a:solidFill>
                  <a:latin typeface="Century Gothic" pitchFamily="34" charset="0"/>
                </a:defRPr>
              </a:lvl8pPr>
              <a:lvl9pPr marL="3886200" indent="-228600" eaLnBrk="0" fontAlgn="base" hangingPunct="0">
                <a:spcBef>
                  <a:spcPct val="0"/>
                </a:spcBef>
                <a:spcAft>
                  <a:spcPct val="0"/>
                </a:spcAft>
                <a:defRPr>
                  <a:solidFill>
                    <a:schemeClr val="tx1"/>
                  </a:solidFill>
                  <a:latin typeface="Century Gothic" pitchFamily="34" charset="0"/>
                </a:defRPr>
              </a:lvl9pPr>
            </a:lstStyle>
            <a:p>
              <a:pPr algn="ctr" eaLnBrk="1" hangingPunct="1"/>
              <a:r>
                <a:rPr lang="en-US" altLang="en-US" sz="1600" b="1" dirty="0">
                  <a:solidFill>
                    <a:srgbClr val="FFFFFF"/>
                  </a:solidFill>
                  <a:latin typeface="Arial" pitchFamily="34" charset="0"/>
                  <a:cs typeface="Arial" pitchFamily="34" charset="0"/>
                </a:rPr>
                <a:t>Initiatives</a:t>
              </a:r>
            </a:p>
            <a:p>
              <a:pPr algn="ctr" eaLnBrk="1" hangingPunct="1"/>
              <a:r>
                <a:rPr lang="en-US" altLang="en-US" sz="1600" b="1" dirty="0">
                  <a:solidFill>
                    <a:srgbClr val="FFFFFF"/>
                  </a:solidFill>
                  <a:latin typeface="Arial" pitchFamily="34" charset="0"/>
                  <a:cs typeface="Arial" pitchFamily="34" charset="0"/>
                </a:rPr>
                <a:t>Fund</a:t>
              </a:r>
            </a:p>
          </p:txBody>
        </p:sp>
        <p:sp>
          <p:nvSpPr>
            <p:cNvPr id="31" name="AutoShape 3">
              <a:extLst>
                <a:ext uri="{FF2B5EF4-FFF2-40B4-BE49-F238E27FC236}">
                  <a16:creationId xmlns="" xmlns:a16="http://schemas.microsoft.com/office/drawing/2014/main" id="{8332A134-D091-4790-BC6E-3F3645A6BF56}"/>
                </a:ext>
              </a:extLst>
            </p:cNvPr>
            <p:cNvSpPr>
              <a:spLocks noChangeArrowheads="1"/>
            </p:cNvSpPr>
            <p:nvPr/>
          </p:nvSpPr>
          <p:spPr bwMode="auto">
            <a:xfrm rot="10800000">
              <a:off x="4703542" y="4539828"/>
              <a:ext cx="2439114" cy="2033369"/>
            </a:xfrm>
            <a:prstGeom prst="triangle">
              <a:avLst>
                <a:gd name="adj" fmla="val 50000"/>
              </a:avLst>
            </a:prstGeom>
            <a:solidFill>
              <a:srgbClr val="0070C0"/>
            </a:solidFill>
            <a:ln w="9525">
              <a:solidFill>
                <a:schemeClr val="tx1"/>
              </a:solidFill>
              <a:miter lim="800000"/>
              <a:headEnd/>
              <a:tailEnd/>
            </a:ln>
          </p:spPr>
          <p:txBody>
            <a:bodyPr rot="10800000" wrap="none" anchor="ctr"/>
            <a:lstStyle>
              <a:lvl1pPr eaLnBrk="0" hangingPunct="0">
                <a:defRPr>
                  <a:solidFill>
                    <a:schemeClr val="tx1"/>
                  </a:solidFill>
                  <a:latin typeface="Century Gothic" pitchFamily="34" charset="0"/>
                </a:defRPr>
              </a:lvl1pPr>
              <a:lvl2pPr marL="742950" indent="-285750" eaLnBrk="0" hangingPunct="0">
                <a:defRPr>
                  <a:solidFill>
                    <a:schemeClr val="tx1"/>
                  </a:solidFill>
                  <a:latin typeface="Century Gothic" pitchFamily="34" charset="0"/>
                </a:defRPr>
              </a:lvl2pPr>
              <a:lvl3pPr marL="1143000" indent="-228600" eaLnBrk="0" hangingPunct="0">
                <a:defRPr>
                  <a:solidFill>
                    <a:schemeClr val="tx1"/>
                  </a:solidFill>
                  <a:latin typeface="Century Gothic" pitchFamily="34" charset="0"/>
                </a:defRPr>
              </a:lvl3pPr>
              <a:lvl4pPr marL="1600200" indent="-228600" eaLnBrk="0" hangingPunct="0">
                <a:defRPr>
                  <a:solidFill>
                    <a:schemeClr val="tx1"/>
                  </a:solidFill>
                  <a:latin typeface="Century Gothic" pitchFamily="34" charset="0"/>
                </a:defRPr>
              </a:lvl4pPr>
              <a:lvl5pPr marL="2057400" indent="-228600" eaLnBrk="0" hangingPunct="0">
                <a:defRPr>
                  <a:solidFill>
                    <a:schemeClr val="tx1"/>
                  </a:solidFill>
                  <a:latin typeface="Century Gothic" pitchFamily="34" charset="0"/>
                </a:defRPr>
              </a:lvl5pPr>
              <a:lvl6pPr marL="2514600" indent="-228600" eaLnBrk="0" fontAlgn="base" hangingPunct="0">
                <a:spcBef>
                  <a:spcPct val="0"/>
                </a:spcBef>
                <a:spcAft>
                  <a:spcPct val="0"/>
                </a:spcAft>
                <a:defRPr>
                  <a:solidFill>
                    <a:schemeClr val="tx1"/>
                  </a:solidFill>
                  <a:latin typeface="Century Gothic" pitchFamily="34" charset="0"/>
                </a:defRPr>
              </a:lvl6pPr>
              <a:lvl7pPr marL="2971800" indent="-228600" eaLnBrk="0" fontAlgn="base" hangingPunct="0">
                <a:spcBef>
                  <a:spcPct val="0"/>
                </a:spcBef>
                <a:spcAft>
                  <a:spcPct val="0"/>
                </a:spcAft>
                <a:defRPr>
                  <a:solidFill>
                    <a:schemeClr val="tx1"/>
                  </a:solidFill>
                  <a:latin typeface="Century Gothic" pitchFamily="34" charset="0"/>
                </a:defRPr>
              </a:lvl7pPr>
              <a:lvl8pPr marL="3429000" indent="-228600" eaLnBrk="0" fontAlgn="base" hangingPunct="0">
                <a:spcBef>
                  <a:spcPct val="0"/>
                </a:spcBef>
                <a:spcAft>
                  <a:spcPct val="0"/>
                </a:spcAft>
                <a:defRPr>
                  <a:solidFill>
                    <a:schemeClr val="tx1"/>
                  </a:solidFill>
                  <a:latin typeface="Century Gothic" pitchFamily="34" charset="0"/>
                </a:defRPr>
              </a:lvl8pPr>
              <a:lvl9pPr marL="3886200" indent="-228600" eaLnBrk="0" fontAlgn="base" hangingPunct="0">
                <a:spcBef>
                  <a:spcPct val="0"/>
                </a:spcBef>
                <a:spcAft>
                  <a:spcPct val="0"/>
                </a:spcAft>
                <a:defRPr>
                  <a:solidFill>
                    <a:schemeClr val="tx1"/>
                  </a:solidFill>
                  <a:latin typeface="Century Gothic" pitchFamily="34" charset="0"/>
                </a:defRPr>
              </a:lvl9pPr>
            </a:lstStyle>
            <a:p>
              <a:pPr algn="ctr" eaLnBrk="1" hangingPunct="1"/>
              <a:r>
                <a:rPr lang="en-US" altLang="en-US" sz="1200" b="1" dirty="0">
                  <a:solidFill>
                    <a:schemeClr val="bg1"/>
                  </a:solidFill>
                  <a:latin typeface="Arial" pitchFamily="34" charset="0"/>
                  <a:cs typeface="Arial" pitchFamily="34" charset="0"/>
                </a:rPr>
                <a:t>Joint Management</a:t>
              </a:r>
            </a:p>
            <a:p>
              <a:pPr algn="ctr" eaLnBrk="1" hangingPunct="1"/>
              <a:r>
                <a:rPr lang="en-US" altLang="en-US" sz="1200" b="1" dirty="0">
                  <a:solidFill>
                    <a:schemeClr val="bg1"/>
                  </a:solidFill>
                  <a:latin typeface="Arial" pitchFamily="34" charset="0"/>
                  <a:cs typeface="Arial" pitchFamily="34" charset="0"/>
                </a:rPr>
                <a:t>Agreements</a:t>
              </a:r>
            </a:p>
          </p:txBody>
        </p:sp>
        <p:sp>
          <p:nvSpPr>
            <p:cNvPr id="32" name="AutoShape 3">
              <a:extLst>
                <a:ext uri="{FF2B5EF4-FFF2-40B4-BE49-F238E27FC236}">
                  <a16:creationId xmlns="" xmlns:a16="http://schemas.microsoft.com/office/drawing/2014/main" id="{33559A13-9D4C-446B-9237-A83685C7DAE6}"/>
                </a:ext>
              </a:extLst>
            </p:cNvPr>
            <p:cNvSpPr>
              <a:spLocks noChangeArrowheads="1"/>
            </p:cNvSpPr>
            <p:nvPr/>
          </p:nvSpPr>
          <p:spPr bwMode="auto">
            <a:xfrm rot="10800000">
              <a:off x="7685673" y="4550298"/>
              <a:ext cx="2439114" cy="2033369"/>
            </a:xfrm>
            <a:prstGeom prst="triangle">
              <a:avLst>
                <a:gd name="adj" fmla="val 50000"/>
              </a:avLst>
            </a:prstGeom>
            <a:solidFill>
              <a:srgbClr val="0070C0"/>
            </a:solidFill>
            <a:ln w="9525">
              <a:solidFill>
                <a:schemeClr val="tx1"/>
              </a:solidFill>
              <a:miter lim="800000"/>
              <a:headEnd/>
              <a:tailEnd/>
            </a:ln>
          </p:spPr>
          <p:txBody>
            <a:bodyPr rot="10800000" wrap="none" anchor="ctr"/>
            <a:lstStyle>
              <a:lvl1pPr eaLnBrk="0" hangingPunct="0">
                <a:defRPr>
                  <a:solidFill>
                    <a:schemeClr val="tx1"/>
                  </a:solidFill>
                  <a:latin typeface="Century Gothic" pitchFamily="34" charset="0"/>
                </a:defRPr>
              </a:lvl1pPr>
              <a:lvl2pPr marL="742950" indent="-285750" eaLnBrk="0" hangingPunct="0">
                <a:defRPr>
                  <a:solidFill>
                    <a:schemeClr val="tx1"/>
                  </a:solidFill>
                  <a:latin typeface="Century Gothic" pitchFamily="34" charset="0"/>
                </a:defRPr>
              </a:lvl2pPr>
              <a:lvl3pPr marL="1143000" indent="-228600" eaLnBrk="0" hangingPunct="0">
                <a:defRPr>
                  <a:solidFill>
                    <a:schemeClr val="tx1"/>
                  </a:solidFill>
                  <a:latin typeface="Century Gothic" pitchFamily="34" charset="0"/>
                </a:defRPr>
              </a:lvl3pPr>
              <a:lvl4pPr marL="1600200" indent="-228600" eaLnBrk="0" hangingPunct="0">
                <a:defRPr>
                  <a:solidFill>
                    <a:schemeClr val="tx1"/>
                  </a:solidFill>
                  <a:latin typeface="Century Gothic" pitchFamily="34" charset="0"/>
                </a:defRPr>
              </a:lvl4pPr>
              <a:lvl5pPr marL="2057400" indent="-228600" eaLnBrk="0" hangingPunct="0">
                <a:defRPr>
                  <a:solidFill>
                    <a:schemeClr val="tx1"/>
                  </a:solidFill>
                  <a:latin typeface="Century Gothic" pitchFamily="34" charset="0"/>
                </a:defRPr>
              </a:lvl5pPr>
              <a:lvl6pPr marL="2514600" indent="-228600" eaLnBrk="0" fontAlgn="base" hangingPunct="0">
                <a:spcBef>
                  <a:spcPct val="0"/>
                </a:spcBef>
                <a:spcAft>
                  <a:spcPct val="0"/>
                </a:spcAft>
                <a:defRPr>
                  <a:solidFill>
                    <a:schemeClr val="tx1"/>
                  </a:solidFill>
                  <a:latin typeface="Century Gothic" pitchFamily="34" charset="0"/>
                </a:defRPr>
              </a:lvl6pPr>
              <a:lvl7pPr marL="2971800" indent="-228600" eaLnBrk="0" fontAlgn="base" hangingPunct="0">
                <a:spcBef>
                  <a:spcPct val="0"/>
                </a:spcBef>
                <a:spcAft>
                  <a:spcPct val="0"/>
                </a:spcAft>
                <a:defRPr>
                  <a:solidFill>
                    <a:schemeClr val="tx1"/>
                  </a:solidFill>
                  <a:latin typeface="Century Gothic" pitchFamily="34" charset="0"/>
                </a:defRPr>
              </a:lvl7pPr>
              <a:lvl8pPr marL="3429000" indent="-228600" eaLnBrk="0" fontAlgn="base" hangingPunct="0">
                <a:spcBef>
                  <a:spcPct val="0"/>
                </a:spcBef>
                <a:spcAft>
                  <a:spcPct val="0"/>
                </a:spcAft>
                <a:defRPr>
                  <a:solidFill>
                    <a:schemeClr val="tx1"/>
                  </a:solidFill>
                  <a:latin typeface="Century Gothic" pitchFamily="34" charset="0"/>
                </a:defRPr>
              </a:lvl8pPr>
              <a:lvl9pPr marL="3886200" indent="-228600" eaLnBrk="0" fontAlgn="base" hangingPunct="0">
                <a:spcBef>
                  <a:spcPct val="0"/>
                </a:spcBef>
                <a:spcAft>
                  <a:spcPct val="0"/>
                </a:spcAft>
                <a:defRPr>
                  <a:solidFill>
                    <a:schemeClr val="tx1"/>
                  </a:solidFill>
                  <a:latin typeface="Century Gothic" pitchFamily="34" charset="0"/>
                </a:defRPr>
              </a:lvl9pPr>
            </a:lstStyle>
            <a:p>
              <a:pPr algn="ctr" eaLnBrk="1" hangingPunct="1"/>
              <a:r>
                <a:rPr lang="en-US" altLang="en-US" sz="1600" b="1" dirty="0">
                  <a:solidFill>
                    <a:schemeClr val="bg1"/>
                  </a:solidFill>
                  <a:latin typeface="Arial" pitchFamily="34" charset="0"/>
                  <a:cs typeface="Arial" pitchFamily="34" charset="0"/>
                </a:rPr>
                <a:t>R</a:t>
              </a:r>
              <a:r>
                <a:rPr lang="en-US" altLang="en-US" sz="1400" b="1" dirty="0">
                  <a:solidFill>
                    <a:schemeClr val="bg1"/>
                  </a:solidFill>
                  <a:latin typeface="Arial" pitchFamily="34" charset="0"/>
                  <a:cs typeface="Arial" pitchFamily="34" charset="0"/>
                </a:rPr>
                <a:t>eturn of</a:t>
              </a:r>
            </a:p>
            <a:p>
              <a:pPr algn="ctr" eaLnBrk="1" hangingPunct="1"/>
              <a:r>
                <a:rPr lang="en-US" altLang="en-US" sz="1400" b="1" dirty="0">
                  <a:solidFill>
                    <a:schemeClr val="bg1"/>
                  </a:solidFill>
                  <a:latin typeface="Arial" pitchFamily="34" charset="0"/>
                  <a:cs typeface="Arial" pitchFamily="34" charset="0"/>
                </a:rPr>
                <a:t>River Related</a:t>
              </a:r>
            </a:p>
            <a:p>
              <a:pPr algn="ctr" eaLnBrk="1" hangingPunct="1"/>
              <a:r>
                <a:rPr lang="en-US" altLang="en-US" sz="1400" b="1" dirty="0">
                  <a:solidFill>
                    <a:schemeClr val="bg1"/>
                  </a:solidFill>
                  <a:latin typeface="Arial" pitchFamily="34" charset="0"/>
                  <a:cs typeface="Arial" pitchFamily="34" charset="0"/>
                </a:rPr>
                <a:t>Lands</a:t>
              </a:r>
            </a:p>
          </p:txBody>
        </p:sp>
      </p:grpSp>
      <p:pic>
        <p:nvPicPr>
          <p:cNvPr id="3" name="Picture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20762" y="1275917"/>
            <a:ext cx="3083169" cy="3411166"/>
          </a:xfrm>
          <a:prstGeom prst="rect">
            <a:avLst/>
          </a:prstGeom>
        </p:spPr>
      </p:pic>
    </p:spTree>
    <p:extLst>
      <p:ext uri="{BB962C8B-B14F-4D97-AF65-F5344CB8AC3E}">
        <p14:creationId xmlns:p14="http://schemas.microsoft.com/office/powerpoint/2010/main" val="11008445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08373" y="6083808"/>
            <a:ext cx="2119060" cy="472207"/>
          </a:xfrm>
          <a:prstGeom prst="rect">
            <a:avLst/>
          </a:prstGeom>
        </p:spPr>
      </p:pic>
      <p:sp>
        <p:nvSpPr>
          <p:cNvPr id="16" name="TextBox 15"/>
          <p:cNvSpPr txBox="1"/>
          <p:nvPr/>
        </p:nvSpPr>
        <p:spPr>
          <a:xfrm>
            <a:off x="249898" y="6318958"/>
            <a:ext cx="4093442" cy="300082"/>
          </a:xfrm>
          <a:prstGeom prst="rect">
            <a:avLst/>
          </a:prstGeom>
          <a:noFill/>
        </p:spPr>
        <p:txBody>
          <a:bodyPr wrap="square" rtlCol="0">
            <a:spAutoFit/>
          </a:bodyPr>
          <a:lstStyle/>
          <a:p>
            <a:r>
              <a:rPr lang="en-AU" sz="1350" dirty="0" smtClean="0">
                <a:solidFill>
                  <a:srgbClr val="1268BD"/>
                </a:solidFill>
              </a:rPr>
              <a:t>BRISBANE, AUSTRALIA |  18 - 20 </a:t>
            </a:r>
            <a:r>
              <a:rPr lang="en-AU" sz="1350" dirty="0">
                <a:solidFill>
                  <a:srgbClr val="1268BD"/>
                </a:solidFill>
              </a:rPr>
              <a:t>SEPTEMBER </a:t>
            </a:r>
            <a:r>
              <a:rPr lang="en-AU" sz="1350" dirty="0" smtClean="0">
                <a:solidFill>
                  <a:srgbClr val="1268BD"/>
                </a:solidFill>
              </a:rPr>
              <a:t>2017</a:t>
            </a:r>
            <a:endParaRPr lang="en-AU" sz="1350" dirty="0">
              <a:solidFill>
                <a:srgbClr val="1268BD"/>
              </a:solidFill>
            </a:endParaRPr>
          </a:p>
        </p:txBody>
      </p:sp>
      <p:pic>
        <p:nvPicPr>
          <p:cNvPr id="8" name="Picture 7" descr="RS17 ID long_blue.png"/>
          <p:cNvPicPr>
            <a:picLocks noChangeAspect="1"/>
          </p:cNvPicPr>
          <p:nvPr/>
        </p:nvPicPr>
        <p:blipFill>
          <a:blip r:embed="rId3" cstate="print"/>
          <a:stretch>
            <a:fillRect/>
          </a:stretch>
        </p:blipFill>
        <p:spPr>
          <a:xfrm>
            <a:off x="185057" y="170689"/>
            <a:ext cx="3842657" cy="915730"/>
          </a:xfrm>
          <a:prstGeom prst="rect">
            <a:avLst/>
          </a:prstGeom>
        </p:spPr>
      </p:pic>
      <p:cxnSp>
        <p:nvCxnSpPr>
          <p:cNvPr id="11" name="Straight Connector 10"/>
          <p:cNvCxnSpPr/>
          <p:nvPr/>
        </p:nvCxnSpPr>
        <p:spPr>
          <a:xfrm flipV="1">
            <a:off x="220762" y="1113064"/>
            <a:ext cx="8564690" cy="3810"/>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420613" y="6318957"/>
            <a:ext cx="1284987" cy="300082"/>
          </a:xfrm>
          <a:prstGeom prst="rect">
            <a:avLst/>
          </a:prstGeom>
          <a:noFill/>
        </p:spPr>
        <p:txBody>
          <a:bodyPr wrap="square" rtlCol="0">
            <a:spAutoFit/>
          </a:bodyPr>
          <a:lstStyle/>
          <a:p>
            <a:r>
              <a:rPr lang="en-AU" sz="1350" dirty="0" smtClean="0">
                <a:solidFill>
                  <a:srgbClr val="1268BD"/>
                </a:solidFill>
              </a:rPr>
              <a:t>MANAGED BY</a:t>
            </a:r>
            <a:endParaRPr lang="en-AU" sz="1350" dirty="0">
              <a:solidFill>
                <a:srgbClr val="1268BD"/>
              </a:solidFill>
            </a:endParaRPr>
          </a:p>
        </p:txBody>
      </p:sp>
      <p:sp>
        <p:nvSpPr>
          <p:cNvPr id="10" name="Title 1"/>
          <p:cNvSpPr txBox="1">
            <a:spLocks/>
          </p:cNvSpPr>
          <p:nvPr/>
        </p:nvSpPr>
        <p:spPr>
          <a:xfrm>
            <a:off x="597587" y="1032331"/>
            <a:ext cx="7886700" cy="73810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NZ" sz="3600" dirty="0" smtClean="0"/>
              <a:t>Challenge</a:t>
            </a:r>
            <a:endParaRPr lang="en-NZ" sz="3600" dirty="0"/>
          </a:p>
        </p:txBody>
      </p:sp>
      <p:sp>
        <p:nvSpPr>
          <p:cNvPr id="12" name="Content Placeholder 2"/>
          <p:cNvSpPr txBox="1">
            <a:spLocks/>
          </p:cNvSpPr>
          <p:nvPr/>
        </p:nvSpPr>
        <p:spPr>
          <a:xfrm>
            <a:off x="559757" y="1929478"/>
            <a:ext cx="7886700" cy="500536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en-NZ" dirty="0" smtClean="0"/>
              <a:t>Independent scoping study identified a cost of $2b to clean up the river</a:t>
            </a:r>
          </a:p>
          <a:p>
            <a:pPr marL="342900" indent="-342900" algn="l">
              <a:buFont typeface="Arial" panose="020B0604020202020204" pitchFamily="34" charset="0"/>
              <a:buChar char="•"/>
            </a:pPr>
            <a:r>
              <a:rPr lang="en-NZ" dirty="0" smtClean="0"/>
              <a:t>$220m awarded through the settlement</a:t>
            </a:r>
          </a:p>
          <a:p>
            <a:pPr marL="342900" indent="-342900" algn="l">
              <a:buFont typeface="Arial" panose="020B0604020202020204" pitchFamily="34" charset="0"/>
              <a:buChar char="•"/>
            </a:pPr>
            <a:r>
              <a:rPr lang="en-NZ" dirty="0" smtClean="0"/>
              <a:t>Multi-pronged approach and strong collaboration required to achieve Vision &amp; Strategy</a:t>
            </a:r>
          </a:p>
          <a:p>
            <a:pPr marL="800100" lvl="1" indent="-342900" algn="l">
              <a:buFont typeface="Arial" panose="020B0604020202020204" pitchFamily="34" charset="0"/>
              <a:buChar char="•"/>
            </a:pPr>
            <a:r>
              <a:rPr lang="en-NZ" dirty="0" smtClean="0"/>
              <a:t>Regulation</a:t>
            </a:r>
          </a:p>
          <a:p>
            <a:pPr marL="800100" lvl="1" indent="-342900" algn="l">
              <a:buFont typeface="Arial" panose="020B0604020202020204" pitchFamily="34" charset="0"/>
              <a:buChar char="•"/>
            </a:pPr>
            <a:r>
              <a:rPr lang="en-NZ" dirty="0" smtClean="0"/>
              <a:t>Industry standard</a:t>
            </a:r>
          </a:p>
          <a:p>
            <a:pPr marL="800100" lvl="1" indent="-342900" algn="l">
              <a:buFont typeface="Arial" panose="020B0604020202020204" pitchFamily="34" charset="0"/>
              <a:buChar char="•"/>
            </a:pPr>
            <a:r>
              <a:rPr lang="en-NZ" dirty="0" smtClean="0"/>
              <a:t>Incentives</a:t>
            </a:r>
          </a:p>
          <a:p>
            <a:pPr marL="342900" indent="-342900" algn="l">
              <a:buFont typeface="Arial" panose="020B0604020202020204" pitchFamily="34" charset="0"/>
              <a:buChar char="•"/>
            </a:pPr>
            <a:r>
              <a:rPr lang="en-NZ" dirty="0" smtClean="0"/>
              <a:t>Question for funders – what to do and where to do it?</a:t>
            </a:r>
            <a:endParaRPr lang="en-NZ" dirty="0"/>
          </a:p>
        </p:txBody>
      </p:sp>
      <p:grpSp>
        <p:nvGrpSpPr>
          <p:cNvPr id="13" name="Group 12"/>
          <p:cNvGrpSpPr/>
          <p:nvPr/>
        </p:nvGrpSpPr>
        <p:grpSpPr>
          <a:xfrm>
            <a:off x="6705601" y="174171"/>
            <a:ext cx="2013856" cy="859971"/>
            <a:chOff x="6705601" y="174171"/>
            <a:chExt cx="2013856" cy="859971"/>
          </a:xfrm>
        </p:grpSpPr>
        <p:sp>
          <p:nvSpPr>
            <p:cNvPr id="15" name="Rectangle 14"/>
            <p:cNvSpPr/>
            <p:nvPr/>
          </p:nvSpPr>
          <p:spPr>
            <a:xfrm>
              <a:off x="6705601" y="174171"/>
              <a:ext cx="2013856" cy="8599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17"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45710" y="203753"/>
              <a:ext cx="1933638" cy="363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2"/>
            <p:cNvPicPr>
              <a:picLocks noChangeAspect="1" noChangeArrowheads="1"/>
            </p:cNvPicPr>
            <p:nvPr/>
          </p:nvPicPr>
          <p:blipFill>
            <a:blip r:embed="rId5">
              <a:extLst>
                <a:ext uri="{28A0092B-C50C-407E-A947-70E740481C1C}">
                  <a14:useLocalDpi xmlns:a14="http://schemas.microsoft.com/office/drawing/2010/main" val="0"/>
                </a:ext>
              </a:extLst>
            </a:blip>
            <a:srcRect l="18854" t="7521" r="67651" b="80237"/>
            <a:stretch>
              <a:fillRect/>
            </a:stretch>
          </p:blipFill>
          <p:spPr bwMode="auto">
            <a:xfrm>
              <a:off x="6730314" y="630248"/>
              <a:ext cx="980303" cy="402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1"/>
            <p:cNvPicPr>
              <a:picLocks noChangeAspect="1" noChangeArrowheads="1"/>
            </p:cNvPicPr>
            <p:nvPr/>
          </p:nvPicPr>
          <p:blipFill>
            <a:blip r:embed="rId6" cstate="print">
              <a:extLst>
                <a:ext uri="{28A0092B-C50C-407E-A947-70E740481C1C}">
                  <a14:useLocalDpi xmlns:a14="http://schemas.microsoft.com/office/drawing/2010/main" val="0"/>
                </a:ext>
              </a:extLst>
            </a:blip>
            <a:srcRect l="15623" t="34308" r="13232" b="28458"/>
            <a:stretch>
              <a:fillRect/>
            </a:stretch>
          </p:blipFill>
          <p:spPr bwMode="auto">
            <a:xfrm>
              <a:off x="7713632" y="687550"/>
              <a:ext cx="1005825" cy="266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7195322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08373" y="6083808"/>
            <a:ext cx="2119060" cy="472207"/>
          </a:xfrm>
          <a:prstGeom prst="rect">
            <a:avLst/>
          </a:prstGeom>
        </p:spPr>
      </p:pic>
      <p:sp>
        <p:nvSpPr>
          <p:cNvPr id="16" name="TextBox 15"/>
          <p:cNvSpPr txBox="1"/>
          <p:nvPr/>
        </p:nvSpPr>
        <p:spPr>
          <a:xfrm>
            <a:off x="249898" y="6318958"/>
            <a:ext cx="4093442" cy="300082"/>
          </a:xfrm>
          <a:prstGeom prst="rect">
            <a:avLst/>
          </a:prstGeom>
          <a:noFill/>
        </p:spPr>
        <p:txBody>
          <a:bodyPr wrap="square" rtlCol="0">
            <a:spAutoFit/>
          </a:bodyPr>
          <a:lstStyle/>
          <a:p>
            <a:r>
              <a:rPr lang="en-AU" sz="1350" dirty="0" smtClean="0">
                <a:solidFill>
                  <a:srgbClr val="1268BD"/>
                </a:solidFill>
              </a:rPr>
              <a:t>BRISBANE, AUSTRALIA |  18 - 20 </a:t>
            </a:r>
            <a:r>
              <a:rPr lang="en-AU" sz="1350" dirty="0">
                <a:solidFill>
                  <a:srgbClr val="1268BD"/>
                </a:solidFill>
              </a:rPr>
              <a:t>SEPTEMBER </a:t>
            </a:r>
            <a:r>
              <a:rPr lang="en-AU" sz="1350" dirty="0" smtClean="0">
                <a:solidFill>
                  <a:srgbClr val="1268BD"/>
                </a:solidFill>
              </a:rPr>
              <a:t>2017</a:t>
            </a:r>
            <a:endParaRPr lang="en-AU" sz="1350" dirty="0">
              <a:solidFill>
                <a:srgbClr val="1268BD"/>
              </a:solidFill>
            </a:endParaRPr>
          </a:p>
        </p:txBody>
      </p:sp>
      <p:pic>
        <p:nvPicPr>
          <p:cNvPr id="8" name="Picture 7" descr="RS17 ID long_blue.png"/>
          <p:cNvPicPr>
            <a:picLocks noChangeAspect="1"/>
          </p:cNvPicPr>
          <p:nvPr/>
        </p:nvPicPr>
        <p:blipFill>
          <a:blip r:embed="rId3" cstate="print"/>
          <a:stretch>
            <a:fillRect/>
          </a:stretch>
        </p:blipFill>
        <p:spPr>
          <a:xfrm>
            <a:off x="185057" y="170689"/>
            <a:ext cx="3842657" cy="915730"/>
          </a:xfrm>
          <a:prstGeom prst="rect">
            <a:avLst/>
          </a:prstGeom>
        </p:spPr>
      </p:pic>
      <p:cxnSp>
        <p:nvCxnSpPr>
          <p:cNvPr id="11" name="Straight Connector 10"/>
          <p:cNvCxnSpPr/>
          <p:nvPr/>
        </p:nvCxnSpPr>
        <p:spPr>
          <a:xfrm flipV="1">
            <a:off x="220762" y="1113064"/>
            <a:ext cx="8564690" cy="3810"/>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420613" y="6318957"/>
            <a:ext cx="1284987" cy="300082"/>
          </a:xfrm>
          <a:prstGeom prst="rect">
            <a:avLst/>
          </a:prstGeom>
          <a:noFill/>
        </p:spPr>
        <p:txBody>
          <a:bodyPr wrap="square" rtlCol="0">
            <a:spAutoFit/>
          </a:bodyPr>
          <a:lstStyle/>
          <a:p>
            <a:r>
              <a:rPr lang="en-AU" sz="1350" dirty="0" smtClean="0">
                <a:solidFill>
                  <a:srgbClr val="1268BD"/>
                </a:solidFill>
              </a:rPr>
              <a:t>MANAGED BY</a:t>
            </a:r>
            <a:endParaRPr lang="en-AU" sz="1350" dirty="0">
              <a:solidFill>
                <a:srgbClr val="1268BD"/>
              </a:solidFill>
            </a:endParaRPr>
          </a:p>
        </p:txBody>
      </p:sp>
      <p:sp>
        <p:nvSpPr>
          <p:cNvPr id="10" name="Title 1"/>
          <p:cNvSpPr txBox="1">
            <a:spLocks/>
          </p:cNvSpPr>
          <p:nvPr/>
        </p:nvSpPr>
        <p:spPr>
          <a:xfrm>
            <a:off x="597587" y="1032330"/>
            <a:ext cx="78867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NZ" sz="3600" dirty="0" smtClean="0"/>
              <a:t>Waikato and Waipa River Restoration Strategy</a:t>
            </a:r>
            <a:endParaRPr lang="en-NZ" sz="3600" dirty="0"/>
          </a:p>
        </p:txBody>
      </p:sp>
      <p:sp>
        <p:nvSpPr>
          <p:cNvPr id="12" name="Content Placeholder 2"/>
          <p:cNvSpPr txBox="1">
            <a:spLocks/>
          </p:cNvSpPr>
          <p:nvPr/>
        </p:nvSpPr>
        <p:spPr>
          <a:xfrm>
            <a:off x="559757" y="2583506"/>
            <a:ext cx="7886700" cy="435133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defRPr/>
            </a:pPr>
            <a:r>
              <a:rPr lang="en-NZ" altLang="en-US" dirty="0" smtClean="0"/>
              <a:t>Purpose: </a:t>
            </a:r>
          </a:p>
          <a:p>
            <a:pPr marL="342900" indent="-342900" algn="l">
              <a:buFont typeface="Arial" panose="020B0604020202020204" pitchFamily="34" charset="0"/>
              <a:buChar char="•"/>
              <a:defRPr/>
            </a:pPr>
            <a:r>
              <a:rPr lang="en-US" altLang="en-US" i="1" dirty="0" smtClean="0"/>
              <a:t>To guide future ‘on the ground’ activities for all organisations undertaking restoration through identification of specific, achievable, prioritised actions</a:t>
            </a:r>
          </a:p>
          <a:p>
            <a:pPr marL="342900" indent="-342900" algn="l">
              <a:buFont typeface="Arial" panose="020B0604020202020204" pitchFamily="34" charset="0"/>
              <a:buChar char="•"/>
              <a:defRPr/>
            </a:pPr>
            <a:r>
              <a:rPr lang="en-US" altLang="en-US" dirty="0" smtClean="0"/>
              <a:t>Scope: Water quality, erosion/sedimentation, biodiversity, fisheries, cultural values, access/recreation</a:t>
            </a:r>
          </a:p>
          <a:p>
            <a:pPr marL="342900" indent="-342900" algn="l">
              <a:buFont typeface="Arial" panose="020B0604020202020204" pitchFamily="34" charset="0"/>
              <a:buChar char="•"/>
              <a:defRPr/>
            </a:pPr>
            <a:r>
              <a:rPr lang="en-US" altLang="en-US" dirty="0" smtClean="0"/>
              <a:t>Non-regulatory</a:t>
            </a:r>
          </a:p>
          <a:p>
            <a:pPr marL="342900" indent="-342900" algn="l">
              <a:buFont typeface="Arial" panose="020B0604020202020204" pitchFamily="34" charset="0"/>
              <a:buChar char="•"/>
              <a:defRPr/>
            </a:pPr>
            <a:r>
              <a:rPr lang="en-US" altLang="en-US" dirty="0" smtClean="0"/>
              <a:t>Focused on priorities for $400 m across the catchment</a:t>
            </a:r>
          </a:p>
          <a:p>
            <a:endParaRPr lang="en-NZ" dirty="0"/>
          </a:p>
        </p:txBody>
      </p:sp>
      <p:grpSp>
        <p:nvGrpSpPr>
          <p:cNvPr id="13" name="Group 12"/>
          <p:cNvGrpSpPr/>
          <p:nvPr/>
        </p:nvGrpSpPr>
        <p:grpSpPr>
          <a:xfrm>
            <a:off x="6705601" y="174171"/>
            <a:ext cx="2013856" cy="859971"/>
            <a:chOff x="6705601" y="174171"/>
            <a:chExt cx="2013856" cy="859971"/>
          </a:xfrm>
        </p:grpSpPr>
        <p:sp>
          <p:nvSpPr>
            <p:cNvPr id="15" name="Rectangle 14"/>
            <p:cNvSpPr/>
            <p:nvPr/>
          </p:nvSpPr>
          <p:spPr>
            <a:xfrm>
              <a:off x="6705601" y="174171"/>
              <a:ext cx="2013856" cy="8599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17"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45710" y="203753"/>
              <a:ext cx="1933638" cy="363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2"/>
            <p:cNvPicPr>
              <a:picLocks noChangeAspect="1" noChangeArrowheads="1"/>
            </p:cNvPicPr>
            <p:nvPr/>
          </p:nvPicPr>
          <p:blipFill>
            <a:blip r:embed="rId5">
              <a:extLst>
                <a:ext uri="{28A0092B-C50C-407E-A947-70E740481C1C}">
                  <a14:useLocalDpi xmlns:a14="http://schemas.microsoft.com/office/drawing/2010/main" val="0"/>
                </a:ext>
              </a:extLst>
            </a:blip>
            <a:srcRect l="18854" t="7521" r="67651" b="80237"/>
            <a:stretch>
              <a:fillRect/>
            </a:stretch>
          </p:blipFill>
          <p:spPr bwMode="auto">
            <a:xfrm>
              <a:off x="6730314" y="630248"/>
              <a:ext cx="980303" cy="402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1"/>
            <p:cNvPicPr>
              <a:picLocks noChangeAspect="1" noChangeArrowheads="1"/>
            </p:cNvPicPr>
            <p:nvPr/>
          </p:nvPicPr>
          <p:blipFill>
            <a:blip r:embed="rId6" cstate="print">
              <a:extLst>
                <a:ext uri="{28A0092B-C50C-407E-A947-70E740481C1C}">
                  <a14:useLocalDpi xmlns:a14="http://schemas.microsoft.com/office/drawing/2010/main" val="0"/>
                </a:ext>
              </a:extLst>
            </a:blip>
            <a:srcRect l="15623" t="34308" r="13232" b="28458"/>
            <a:stretch>
              <a:fillRect/>
            </a:stretch>
          </p:blipFill>
          <p:spPr bwMode="auto">
            <a:xfrm>
              <a:off x="7713632" y="687550"/>
              <a:ext cx="1005825" cy="266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6052643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08373" y="6083808"/>
            <a:ext cx="2119060" cy="472207"/>
          </a:xfrm>
          <a:prstGeom prst="rect">
            <a:avLst/>
          </a:prstGeom>
        </p:spPr>
      </p:pic>
      <p:sp>
        <p:nvSpPr>
          <p:cNvPr id="16" name="TextBox 15"/>
          <p:cNvSpPr txBox="1"/>
          <p:nvPr/>
        </p:nvSpPr>
        <p:spPr>
          <a:xfrm>
            <a:off x="249898" y="6318958"/>
            <a:ext cx="4093442" cy="300082"/>
          </a:xfrm>
          <a:prstGeom prst="rect">
            <a:avLst/>
          </a:prstGeom>
          <a:noFill/>
        </p:spPr>
        <p:txBody>
          <a:bodyPr wrap="square" rtlCol="0">
            <a:spAutoFit/>
          </a:bodyPr>
          <a:lstStyle/>
          <a:p>
            <a:r>
              <a:rPr lang="en-AU" sz="1350" dirty="0" smtClean="0">
                <a:solidFill>
                  <a:srgbClr val="1268BD"/>
                </a:solidFill>
              </a:rPr>
              <a:t>BRISBANE, AUSTRALIA |  18 - 20 </a:t>
            </a:r>
            <a:r>
              <a:rPr lang="en-AU" sz="1350" dirty="0">
                <a:solidFill>
                  <a:srgbClr val="1268BD"/>
                </a:solidFill>
              </a:rPr>
              <a:t>SEPTEMBER </a:t>
            </a:r>
            <a:r>
              <a:rPr lang="en-AU" sz="1350" dirty="0" smtClean="0">
                <a:solidFill>
                  <a:srgbClr val="1268BD"/>
                </a:solidFill>
              </a:rPr>
              <a:t>2017</a:t>
            </a:r>
            <a:endParaRPr lang="en-AU" sz="1350" dirty="0">
              <a:solidFill>
                <a:srgbClr val="1268BD"/>
              </a:solidFill>
            </a:endParaRPr>
          </a:p>
        </p:txBody>
      </p:sp>
      <p:pic>
        <p:nvPicPr>
          <p:cNvPr id="8" name="Picture 7" descr="RS17 ID long_blue.png"/>
          <p:cNvPicPr>
            <a:picLocks noChangeAspect="1"/>
          </p:cNvPicPr>
          <p:nvPr/>
        </p:nvPicPr>
        <p:blipFill>
          <a:blip r:embed="rId3" cstate="print"/>
          <a:stretch>
            <a:fillRect/>
          </a:stretch>
        </p:blipFill>
        <p:spPr>
          <a:xfrm>
            <a:off x="185057" y="170689"/>
            <a:ext cx="3842657" cy="915730"/>
          </a:xfrm>
          <a:prstGeom prst="rect">
            <a:avLst/>
          </a:prstGeom>
        </p:spPr>
      </p:pic>
      <p:cxnSp>
        <p:nvCxnSpPr>
          <p:cNvPr id="11" name="Straight Connector 10"/>
          <p:cNvCxnSpPr/>
          <p:nvPr/>
        </p:nvCxnSpPr>
        <p:spPr>
          <a:xfrm flipV="1">
            <a:off x="220762" y="1113064"/>
            <a:ext cx="8564690" cy="3810"/>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420613" y="6318957"/>
            <a:ext cx="1284987" cy="300082"/>
          </a:xfrm>
          <a:prstGeom prst="rect">
            <a:avLst/>
          </a:prstGeom>
          <a:noFill/>
        </p:spPr>
        <p:txBody>
          <a:bodyPr wrap="square" rtlCol="0">
            <a:spAutoFit/>
          </a:bodyPr>
          <a:lstStyle/>
          <a:p>
            <a:r>
              <a:rPr lang="en-AU" sz="1350" dirty="0" smtClean="0">
                <a:solidFill>
                  <a:srgbClr val="1268BD"/>
                </a:solidFill>
              </a:rPr>
              <a:t>MANAGED BY</a:t>
            </a:r>
            <a:endParaRPr lang="en-AU" sz="1350" dirty="0">
              <a:solidFill>
                <a:srgbClr val="1268BD"/>
              </a:solidFill>
            </a:endParaRPr>
          </a:p>
        </p:txBody>
      </p:sp>
      <p:sp>
        <p:nvSpPr>
          <p:cNvPr id="10" name="Title 1"/>
          <p:cNvSpPr txBox="1">
            <a:spLocks/>
          </p:cNvSpPr>
          <p:nvPr/>
        </p:nvSpPr>
        <p:spPr>
          <a:xfrm>
            <a:off x="597587" y="1032330"/>
            <a:ext cx="7886700" cy="75240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NZ" sz="3600" dirty="0" smtClean="0"/>
              <a:t>Process of development</a:t>
            </a:r>
            <a:endParaRPr lang="en-NZ" sz="3600" dirty="0"/>
          </a:p>
        </p:txBody>
      </p:sp>
      <p:sp>
        <p:nvSpPr>
          <p:cNvPr id="12" name="Content Placeholder 2"/>
          <p:cNvSpPr txBox="1">
            <a:spLocks/>
          </p:cNvSpPr>
          <p:nvPr/>
        </p:nvSpPr>
        <p:spPr>
          <a:xfrm>
            <a:off x="597587" y="2186815"/>
            <a:ext cx="7886700" cy="485265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defRPr/>
            </a:pPr>
            <a:r>
              <a:rPr lang="en-US" altLang="en-US" dirty="0" smtClean="0"/>
              <a:t>Review of work to date</a:t>
            </a:r>
          </a:p>
          <a:p>
            <a:pPr marL="342900" indent="-342900" algn="l">
              <a:buFont typeface="Arial" panose="020B0604020202020204" pitchFamily="34" charset="0"/>
              <a:buChar char="•"/>
              <a:defRPr/>
            </a:pPr>
            <a:r>
              <a:rPr lang="en-US" altLang="en-US" dirty="0" smtClean="0"/>
              <a:t>Development of goals to direct Strategy</a:t>
            </a:r>
          </a:p>
          <a:p>
            <a:pPr marL="800100" lvl="1" indent="-342900" algn="l">
              <a:buFont typeface="Arial" panose="020B0604020202020204" pitchFamily="34" charset="0"/>
              <a:buChar char="•"/>
              <a:defRPr/>
            </a:pPr>
            <a:r>
              <a:rPr lang="en-US" altLang="en-US" sz="2400" dirty="0" smtClean="0"/>
              <a:t>That iwi and community consider will best give effect to the V&amp;S over the next 5-15 years</a:t>
            </a:r>
          </a:p>
          <a:p>
            <a:pPr marL="342900" indent="-342900" algn="l">
              <a:buFont typeface="Arial" panose="020B0604020202020204" pitchFamily="34" charset="0"/>
              <a:buChar char="•"/>
              <a:defRPr/>
            </a:pPr>
            <a:r>
              <a:rPr lang="en-US" altLang="en-US" dirty="0" smtClean="0"/>
              <a:t>Identification of priority locations and actions</a:t>
            </a:r>
          </a:p>
          <a:p>
            <a:pPr marL="800100" lvl="1" indent="-342900" algn="l">
              <a:buFont typeface="Arial" panose="020B0604020202020204" pitchFamily="34" charset="0"/>
              <a:buChar char="•"/>
              <a:defRPr/>
            </a:pPr>
            <a:r>
              <a:rPr lang="en-US" altLang="en-US" sz="2400" dirty="0" smtClean="0"/>
              <a:t>Modelling (sediment, nutrient, biodiversity, lakes)</a:t>
            </a:r>
          </a:p>
          <a:p>
            <a:pPr marL="800100" lvl="1" indent="-342900" algn="l">
              <a:buFont typeface="Arial" panose="020B0604020202020204" pitchFamily="34" charset="0"/>
              <a:buChar char="•"/>
              <a:defRPr/>
            </a:pPr>
            <a:r>
              <a:rPr lang="en-US" altLang="en-US" sz="2400" dirty="0" smtClean="0"/>
              <a:t>Expert workshops</a:t>
            </a:r>
          </a:p>
          <a:p>
            <a:pPr marL="800100" lvl="1" indent="-342900" algn="l">
              <a:buFont typeface="Arial" panose="020B0604020202020204" pitchFamily="34" charset="0"/>
              <a:buChar char="•"/>
              <a:defRPr/>
            </a:pPr>
            <a:r>
              <a:rPr lang="en-US" altLang="en-US" sz="2400" dirty="0" smtClean="0"/>
              <a:t>Review of historic and current programmes</a:t>
            </a:r>
          </a:p>
          <a:p>
            <a:endParaRPr lang="en-NZ" dirty="0"/>
          </a:p>
        </p:txBody>
      </p:sp>
      <p:grpSp>
        <p:nvGrpSpPr>
          <p:cNvPr id="13" name="Group 12"/>
          <p:cNvGrpSpPr/>
          <p:nvPr/>
        </p:nvGrpSpPr>
        <p:grpSpPr>
          <a:xfrm>
            <a:off x="6705601" y="174171"/>
            <a:ext cx="2013856" cy="859971"/>
            <a:chOff x="6705601" y="174171"/>
            <a:chExt cx="2013856" cy="859971"/>
          </a:xfrm>
        </p:grpSpPr>
        <p:sp>
          <p:nvSpPr>
            <p:cNvPr id="15" name="Rectangle 14"/>
            <p:cNvSpPr/>
            <p:nvPr/>
          </p:nvSpPr>
          <p:spPr>
            <a:xfrm>
              <a:off x="6705601" y="174171"/>
              <a:ext cx="2013856" cy="8599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17"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45710" y="203753"/>
              <a:ext cx="1933638" cy="363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2"/>
            <p:cNvPicPr>
              <a:picLocks noChangeAspect="1" noChangeArrowheads="1"/>
            </p:cNvPicPr>
            <p:nvPr/>
          </p:nvPicPr>
          <p:blipFill>
            <a:blip r:embed="rId5">
              <a:extLst>
                <a:ext uri="{28A0092B-C50C-407E-A947-70E740481C1C}">
                  <a14:useLocalDpi xmlns:a14="http://schemas.microsoft.com/office/drawing/2010/main" val="0"/>
                </a:ext>
              </a:extLst>
            </a:blip>
            <a:srcRect l="18854" t="7521" r="67651" b="80237"/>
            <a:stretch>
              <a:fillRect/>
            </a:stretch>
          </p:blipFill>
          <p:spPr bwMode="auto">
            <a:xfrm>
              <a:off x="6730314" y="630248"/>
              <a:ext cx="980303" cy="402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1"/>
            <p:cNvPicPr>
              <a:picLocks noChangeAspect="1" noChangeArrowheads="1"/>
            </p:cNvPicPr>
            <p:nvPr/>
          </p:nvPicPr>
          <p:blipFill>
            <a:blip r:embed="rId6" cstate="print">
              <a:extLst>
                <a:ext uri="{28A0092B-C50C-407E-A947-70E740481C1C}">
                  <a14:useLocalDpi xmlns:a14="http://schemas.microsoft.com/office/drawing/2010/main" val="0"/>
                </a:ext>
              </a:extLst>
            </a:blip>
            <a:srcRect l="15623" t="34308" r="13232" b="28458"/>
            <a:stretch>
              <a:fillRect/>
            </a:stretch>
          </p:blipFill>
          <p:spPr bwMode="auto">
            <a:xfrm>
              <a:off x="7713632" y="687550"/>
              <a:ext cx="1005825" cy="266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41500675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08373" y="6083808"/>
            <a:ext cx="2119060" cy="472207"/>
          </a:xfrm>
          <a:prstGeom prst="rect">
            <a:avLst/>
          </a:prstGeom>
        </p:spPr>
      </p:pic>
      <p:sp>
        <p:nvSpPr>
          <p:cNvPr id="16" name="TextBox 15"/>
          <p:cNvSpPr txBox="1"/>
          <p:nvPr/>
        </p:nvSpPr>
        <p:spPr>
          <a:xfrm>
            <a:off x="249898" y="6318958"/>
            <a:ext cx="4093442" cy="300082"/>
          </a:xfrm>
          <a:prstGeom prst="rect">
            <a:avLst/>
          </a:prstGeom>
          <a:noFill/>
        </p:spPr>
        <p:txBody>
          <a:bodyPr wrap="square" rtlCol="0">
            <a:spAutoFit/>
          </a:bodyPr>
          <a:lstStyle/>
          <a:p>
            <a:r>
              <a:rPr lang="en-AU" sz="1350" dirty="0" smtClean="0">
                <a:solidFill>
                  <a:srgbClr val="1268BD"/>
                </a:solidFill>
              </a:rPr>
              <a:t>BRISBANE, AUSTRALIA |  18 - 20 </a:t>
            </a:r>
            <a:r>
              <a:rPr lang="en-AU" sz="1350" dirty="0">
                <a:solidFill>
                  <a:srgbClr val="1268BD"/>
                </a:solidFill>
              </a:rPr>
              <a:t>SEPTEMBER </a:t>
            </a:r>
            <a:r>
              <a:rPr lang="en-AU" sz="1350" dirty="0" smtClean="0">
                <a:solidFill>
                  <a:srgbClr val="1268BD"/>
                </a:solidFill>
              </a:rPr>
              <a:t>2017</a:t>
            </a:r>
            <a:endParaRPr lang="en-AU" sz="1350" dirty="0">
              <a:solidFill>
                <a:srgbClr val="1268BD"/>
              </a:solidFill>
            </a:endParaRPr>
          </a:p>
        </p:txBody>
      </p:sp>
      <p:pic>
        <p:nvPicPr>
          <p:cNvPr id="8" name="Picture 7" descr="RS17 ID long_blue.png"/>
          <p:cNvPicPr>
            <a:picLocks noChangeAspect="1"/>
          </p:cNvPicPr>
          <p:nvPr/>
        </p:nvPicPr>
        <p:blipFill>
          <a:blip r:embed="rId3" cstate="print"/>
          <a:stretch>
            <a:fillRect/>
          </a:stretch>
        </p:blipFill>
        <p:spPr>
          <a:xfrm>
            <a:off x="185057" y="170689"/>
            <a:ext cx="3842657" cy="915730"/>
          </a:xfrm>
          <a:prstGeom prst="rect">
            <a:avLst/>
          </a:prstGeom>
        </p:spPr>
      </p:pic>
      <p:cxnSp>
        <p:nvCxnSpPr>
          <p:cNvPr id="11" name="Straight Connector 10"/>
          <p:cNvCxnSpPr/>
          <p:nvPr/>
        </p:nvCxnSpPr>
        <p:spPr>
          <a:xfrm flipV="1">
            <a:off x="220762" y="1113064"/>
            <a:ext cx="8564690" cy="3810"/>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420613" y="6318957"/>
            <a:ext cx="1284987" cy="300082"/>
          </a:xfrm>
          <a:prstGeom prst="rect">
            <a:avLst/>
          </a:prstGeom>
          <a:noFill/>
        </p:spPr>
        <p:txBody>
          <a:bodyPr wrap="square" rtlCol="0">
            <a:spAutoFit/>
          </a:bodyPr>
          <a:lstStyle/>
          <a:p>
            <a:r>
              <a:rPr lang="en-AU" sz="1350" dirty="0" smtClean="0">
                <a:solidFill>
                  <a:srgbClr val="1268BD"/>
                </a:solidFill>
              </a:rPr>
              <a:t>MANAGED BY</a:t>
            </a:r>
            <a:endParaRPr lang="en-AU" sz="1350" dirty="0">
              <a:solidFill>
                <a:srgbClr val="1268BD"/>
              </a:solidFill>
            </a:endParaRPr>
          </a:p>
        </p:txBody>
      </p:sp>
      <p:grpSp>
        <p:nvGrpSpPr>
          <p:cNvPr id="13" name="Group 12"/>
          <p:cNvGrpSpPr/>
          <p:nvPr/>
        </p:nvGrpSpPr>
        <p:grpSpPr>
          <a:xfrm>
            <a:off x="6705601" y="174171"/>
            <a:ext cx="2013856" cy="859971"/>
            <a:chOff x="6705601" y="174171"/>
            <a:chExt cx="2013856" cy="859971"/>
          </a:xfrm>
        </p:grpSpPr>
        <p:sp>
          <p:nvSpPr>
            <p:cNvPr id="15" name="Rectangle 14"/>
            <p:cNvSpPr/>
            <p:nvPr/>
          </p:nvSpPr>
          <p:spPr>
            <a:xfrm>
              <a:off x="6705601" y="174171"/>
              <a:ext cx="2013856" cy="8599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17"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45710" y="203753"/>
              <a:ext cx="1933638" cy="363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2"/>
            <p:cNvPicPr>
              <a:picLocks noChangeAspect="1" noChangeArrowheads="1"/>
            </p:cNvPicPr>
            <p:nvPr/>
          </p:nvPicPr>
          <p:blipFill>
            <a:blip r:embed="rId5">
              <a:extLst>
                <a:ext uri="{28A0092B-C50C-407E-A947-70E740481C1C}">
                  <a14:useLocalDpi xmlns:a14="http://schemas.microsoft.com/office/drawing/2010/main" val="0"/>
                </a:ext>
              </a:extLst>
            </a:blip>
            <a:srcRect l="18854" t="7521" r="67651" b="80237"/>
            <a:stretch>
              <a:fillRect/>
            </a:stretch>
          </p:blipFill>
          <p:spPr bwMode="auto">
            <a:xfrm>
              <a:off x="6730314" y="630248"/>
              <a:ext cx="980303" cy="402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1"/>
            <p:cNvPicPr>
              <a:picLocks noChangeAspect="1" noChangeArrowheads="1"/>
            </p:cNvPicPr>
            <p:nvPr/>
          </p:nvPicPr>
          <p:blipFill>
            <a:blip r:embed="rId6" cstate="print">
              <a:extLst>
                <a:ext uri="{28A0092B-C50C-407E-A947-70E740481C1C}">
                  <a14:useLocalDpi xmlns:a14="http://schemas.microsoft.com/office/drawing/2010/main" val="0"/>
                </a:ext>
              </a:extLst>
            </a:blip>
            <a:srcRect l="15623" t="34308" r="13232" b="28458"/>
            <a:stretch>
              <a:fillRect/>
            </a:stretch>
          </p:blipFill>
          <p:spPr bwMode="auto">
            <a:xfrm>
              <a:off x="7713632" y="687550"/>
              <a:ext cx="1005825" cy="266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extBox 1"/>
          <p:cNvSpPr txBox="1"/>
          <p:nvPr/>
        </p:nvSpPr>
        <p:spPr>
          <a:xfrm>
            <a:off x="3145276" y="5950403"/>
            <a:ext cx="3884579" cy="369332"/>
          </a:xfrm>
          <a:prstGeom prst="rect">
            <a:avLst/>
          </a:prstGeom>
          <a:noFill/>
        </p:spPr>
        <p:txBody>
          <a:bodyPr wrap="square" rtlCol="0">
            <a:spAutoFit/>
          </a:bodyPr>
          <a:lstStyle/>
          <a:p>
            <a:r>
              <a:rPr lang="en-NZ" dirty="0" smtClean="0"/>
              <a:t>See presentation by Reece Hill</a:t>
            </a:r>
            <a:endParaRPr lang="en-NZ" dirty="0"/>
          </a:p>
        </p:txBody>
      </p:sp>
      <p:pic>
        <p:nvPicPr>
          <p:cNvPr id="3" name="Picture 2"/>
          <p:cNvPicPr>
            <a:picLocks noChangeAspect="1"/>
          </p:cNvPicPr>
          <p:nvPr/>
        </p:nvPicPr>
        <p:blipFill>
          <a:blip r:embed="rId7"/>
          <a:stretch>
            <a:fillRect/>
          </a:stretch>
        </p:blipFill>
        <p:spPr>
          <a:xfrm>
            <a:off x="5029382" y="1215588"/>
            <a:ext cx="3401863" cy="4804064"/>
          </a:xfrm>
          <a:prstGeom prst="rect">
            <a:avLst/>
          </a:prstGeom>
        </p:spPr>
      </p:pic>
      <p:pic>
        <p:nvPicPr>
          <p:cNvPr id="4" name="Picture 3"/>
          <p:cNvPicPr>
            <a:picLocks noChangeAspect="1"/>
          </p:cNvPicPr>
          <p:nvPr/>
        </p:nvPicPr>
        <p:blipFill>
          <a:blip r:embed="rId8"/>
          <a:stretch>
            <a:fillRect/>
          </a:stretch>
        </p:blipFill>
        <p:spPr>
          <a:xfrm>
            <a:off x="796612" y="1213037"/>
            <a:ext cx="3426249" cy="4834547"/>
          </a:xfrm>
          <a:prstGeom prst="rect">
            <a:avLst/>
          </a:prstGeom>
        </p:spPr>
      </p:pic>
    </p:spTree>
    <p:extLst>
      <p:ext uri="{BB962C8B-B14F-4D97-AF65-F5344CB8AC3E}">
        <p14:creationId xmlns:p14="http://schemas.microsoft.com/office/powerpoint/2010/main" val="25708892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08373" y="6083808"/>
            <a:ext cx="2119060" cy="472207"/>
          </a:xfrm>
          <a:prstGeom prst="rect">
            <a:avLst/>
          </a:prstGeom>
        </p:spPr>
      </p:pic>
      <p:sp>
        <p:nvSpPr>
          <p:cNvPr id="16" name="TextBox 15"/>
          <p:cNvSpPr txBox="1"/>
          <p:nvPr/>
        </p:nvSpPr>
        <p:spPr>
          <a:xfrm>
            <a:off x="249898" y="6318958"/>
            <a:ext cx="4093442" cy="300082"/>
          </a:xfrm>
          <a:prstGeom prst="rect">
            <a:avLst/>
          </a:prstGeom>
          <a:noFill/>
        </p:spPr>
        <p:txBody>
          <a:bodyPr wrap="square" rtlCol="0">
            <a:spAutoFit/>
          </a:bodyPr>
          <a:lstStyle/>
          <a:p>
            <a:r>
              <a:rPr lang="en-AU" sz="1350" dirty="0" smtClean="0">
                <a:solidFill>
                  <a:srgbClr val="1268BD"/>
                </a:solidFill>
              </a:rPr>
              <a:t>BRISBANE, AUSTRALIA |  18 - 20 </a:t>
            </a:r>
            <a:r>
              <a:rPr lang="en-AU" sz="1350" dirty="0">
                <a:solidFill>
                  <a:srgbClr val="1268BD"/>
                </a:solidFill>
              </a:rPr>
              <a:t>SEPTEMBER </a:t>
            </a:r>
            <a:r>
              <a:rPr lang="en-AU" sz="1350" dirty="0" smtClean="0">
                <a:solidFill>
                  <a:srgbClr val="1268BD"/>
                </a:solidFill>
              </a:rPr>
              <a:t>2017</a:t>
            </a:r>
            <a:endParaRPr lang="en-AU" sz="1350" dirty="0">
              <a:solidFill>
                <a:srgbClr val="1268BD"/>
              </a:solidFill>
            </a:endParaRPr>
          </a:p>
        </p:txBody>
      </p:sp>
      <p:pic>
        <p:nvPicPr>
          <p:cNvPr id="8" name="Picture 7" descr="RS17 ID long_blue.png"/>
          <p:cNvPicPr>
            <a:picLocks noChangeAspect="1"/>
          </p:cNvPicPr>
          <p:nvPr/>
        </p:nvPicPr>
        <p:blipFill>
          <a:blip r:embed="rId3" cstate="print"/>
          <a:stretch>
            <a:fillRect/>
          </a:stretch>
        </p:blipFill>
        <p:spPr>
          <a:xfrm>
            <a:off x="185057" y="170689"/>
            <a:ext cx="3842657" cy="915730"/>
          </a:xfrm>
          <a:prstGeom prst="rect">
            <a:avLst/>
          </a:prstGeom>
        </p:spPr>
      </p:pic>
      <p:cxnSp>
        <p:nvCxnSpPr>
          <p:cNvPr id="11" name="Straight Connector 10"/>
          <p:cNvCxnSpPr/>
          <p:nvPr/>
        </p:nvCxnSpPr>
        <p:spPr>
          <a:xfrm flipV="1">
            <a:off x="220762" y="1113064"/>
            <a:ext cx="8564690" cy="3810"/>
          </a:xfrm>
          <a:prstGeom prst="line">
            <a:avLst/>
          </a:prstGeom>
          <a:ln w="9525">
            <a:solidFill>
              <a:srgbClr val="D4A46B"/>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420613" y="6318957"/>
            <a:ext cx="1284987" cy="300082"/>
          </a:xfrm>
          <a:prstGeom prst="rect">
            <a:avLst/>
          </a:prstGeom>
          <a:noFill/>
        </p:spPr>
        <p:txBody>
          <a:bodyPr wrap="square" rtlCol="0">
            <a:spAutoFit/>
          </a:bodyPr>
          <a:lstStyle/>
          <a:p>
            <a:r>
              <a:rPr lang="en-AU" sz="1350" dirty="0" smtClean="0">
                <a:solidFill>
                  <a:srgbClr val="1268BD"/>
                </a:solidFill>
              </a:rPr>
              <a:t>MANAGED BY</a:t>
            </a:r>
            <a:endParaRPr lang="en-AU" sz="1350" dirty="0">
              <a:solidFill>
                <a:srgbClr val="1268BD"/>
              </a:solidFill>
            </a:endParaRPr>
          </a:p>
        </p:txBody>
      </p:sp>
      <p:sp>
        <p:nvSpPr>
          <p:cNvPr id="10" name="Title 1"/>
          <p:cNvSpPr txBox="1">
            <a:spLocks/>
          </p:cNvSpPr>
          <p:nvPr/>
        </p:nvSpPr>
        <p:spPr>
          <a:xfrm>
            <a:off x="597587" y="1032330"/>
            <a:ext cx="7886700" cy="75240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NZ" sz="3600" dirty="0" smtClean="0"/>
              <a:t>Locations and actions</a:t>
            </a:r>
            <a:endParaRPr lang="en-NZ" sz="3600" dirty="0"/>
          </a:p>
        </p:txBody>
      </p:sp>
      <p:sp>
        <p:nvSpPr>
          <p:cNvPr id="13" name="Content Placeholder 2"/>
          <p:cNvSpPr txBox="1">
            <a:spLocks/>
          </p:cNvSpPr>
          <p:nvPr/>
        </p:nvSpPr>
        <p:spPr>
          <a:xfrm>
            <a:off x="769038" y="1863655"/>
            <a:ext cx="4298722" cy="442484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lvl="1" indent="-342900" algn="l">
              <a:buFont typeface="Arial" panose="020B0604020202020204" pitchFamily="34" charset="0"/>
              <a:buChar char="•"/>
              <a:defRPr/>
            </a:pPr>
            <a:r>
              <a:rPr lang="en-NZ" altLang="en-US" sz="2400" dirty="0" smtClean="0"/>
              <a:t>Priority locations and actions established</a:t>
            </a:r>
          </a:p>
          <a:p>
            <a:pPr marL="342900" lvl="1" indent="-342900" algn="l">
              <a:buFont typeface="Arial" panose="020B0604020202020204" pitchFamily="34" charset="0"/>
              <a:buChar char="•"/>
              <a:defRPr/>
            </a:pPr>
            <a:r>
              <a:rPr lang="en-NZ" altLang="en-US" sz="2400" dirty="0" smtClean="0"/>
              <a:t>Preferred non-regulatory actions agreed</a:t>
            </a:r>
          </a:p>
          <a:p>
            <a:pPr marL="342900" lvl="1" indent="-342900" algn="l">
              <a:buFont typeface="Arial" panose="020B0604020202020204" pitchFamily="34" charset="0"/>
              <a:buChar char="•"/>
              <a:defRPr/>
            </a:pPr>
            <a:r>
              <a:rPr lang="en-NZ" altLang="en-US" sz="2400" dirty="0" smtClean="0"/>
              <a:t>Quantity of works estimated</a:t>
            </a:r>
          </a:p>
          <a:p>
            <a:pPr marL="342900" lvl="1" indent="-342900" algn="l">
              <a:buFont typeface="Arial" panose="020B0604020202020204" pitchFamily="34" charset="0"/>
              <a:buChar char="•"/>
              <a:defRPr/>
            </a:pPr>
            <a:r>
              <a:rPr lang="en-NZ" altLang="en-US" sz="2400" dirty="0" smtClean="0"/>
              <a:t>Standard costs developed</a:t>
            </a:r>
          </a:p>
          <a:p>
            <a:pPr marL="342900" lvl="1" indent="-342900" algn="l">
              <a:buFont typeface="Arial" panose="020B0604020202020204" pitchFamily="34" charset="0"/>
              <a:buChar char="•"/>
              <a:defRPr/>
            </a:pPr>
            <a:r>
              <a:rPr lang="en-NZ" altLang="en-US" sz="2400" dirty="0" smtClean="0"/>
              <a:t>Full costs per location per project estimated</a:t>
            </a:r>
          </a:p>
          <a:p>
            <a:pPr marL="342900" lvl="1" indent="-342900" algn="l">
              <a:buFont typeface="Arial" panose="020B0604020202020204" pitchFamily="34" charset="0"/>
              <a:buChar char="•"/>
              <a:defRPr/>
            </a:pPr>
            <a:r>
              <a:rPr lang="en-NZ" altLang="en-US" sz="2400" dirty="0" smtClean="0"/>
              <a:t>Project assessments completed for each project</a:t>
            </a:r>
          </a:p>
          <a:p>
            <a:pPr marL="342900" lvl="1" indent="-342900" algn="l">
              <a:buFont typeface="Arial" panose="020B0604020202020204" pitchFamily="34" charset="0"/>
              <a:buChar char="•"/>
              <a:defRPr/>
            </a:pPr>
            <a:r>
              <a:rPr lang="en-NZ" altLang="en-US" sz="2400" dirty="0" smtClean="0"/>
              <a:t>~200 projects</a:t>
            </a:r>
          </a:p>
          <a:p>
            <a:pPr lvl="1">
              <a:defRPr/>
            </a:pPr>
            <a:endParaRPr lang="en-NZ" altLang="en-US" dirty="0" smtClean="0"/>
          </a:p>
        </p:txBody>
      </p:sp>
      <p:pic>
        <p:nvPicPr>
          <p:cNvPr id="15"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09351" y="3573043"/>
            <a:ext cx="1947234" cy="1923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09350" y="1754607"/>
            <a:ext cx="1947234" cy="1630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8" name="Group 17"/>
          <p:cNvGrpSpPr/>
          <p:nvPr/>
        </p:nvGrpSpPr>
        <p:grpSpPr>
          <a:xfrm>
            <a:off x="6705601" y="174171"/>
            <a:ext cx="2013856" cy="859971"/>
            <a:chOff x="6705601" y="174171"/>
            <a:chExt cx="2013856" cy="859971"/>
          </a:xfrm>
        </p:grpSpPr>
        <p:sp>
          <p:nvSpPr>
            <p:cNvPr id="19" name="Rectangle 18"/>
            <p:cNvSpPr/>
            <p:nvPr/>
          </p:nvSpPr>
          <p:spPr>
            <a:xfrm>
              <a:off x="6705601" y="174171"/>
              <a:ext cx="2013856" cy="85997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20" name="Picture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45710" y="203753"/>
              <a:ext cx="1933638" cy="363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12"/>
            <p:cNvPicPr>
              <a:picLocks noChangeAspect="1" noChangeArrowheads="1"/>
            </p:cNvPicPr>
            <p:nvPr/>
          </p:nvPicPr>
          <p:blipFill>
            <a:blip r:embed="rId7">
              <a:extLst>
                <a:ext uri="{28A0092B-C50C-407E-A947-70E740481C1C}">
                  <a14:useLocalDpi xmlns:a14="http://schemas.microsoft.com/office/drawing/2010/main" val="0"/>
                </a:ext>
              </a:extLst>
            </a:blip>
            <a:srcRect l="18854" t="7521" r="67651" b="80237"/>
            <a:stretch>
              <a:fillRect/>
            </a:stretch>
          </p:blipFill>
          <p:spPr bwMode="auto">
            <a:xfrm>
              <a:off x="6730314" y="630248"/>
              <a:ext cx="980303" cy="402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11"/>
            <p:cNvPicPr>
              <a:picLocks noChangeAspect="1" noChangeArrowheads="1"/>
            </p:cNvPicPr>
            <p:nvPr/>
          </p:nvPicPr>
          <p:blipFill>
            <a:blip r:embed="rId8" cstate="print">
              <a:extLst>
                <a:ext uri="{28A0092B-C50C-407E-A947-70E740481C1C}">
                  <a14:useLocalDpi xmlns:a14="http://schemas.microsoft.com/office/drawing/2010/main" val="0"/>
                </a:ext>
              </a:extLst>
            </a:blip>
            <a:srcRect l="15623" t="34308" r="13232" b="28458"/>
            <a:stretch>
              <a:fillRect/>
            </a:stretch>
          </p:blipFill>
          <p:spPr bwMode="auto">
            <a:xfrm>
              <a:off x="7713632" y="687550"/>
              <a:ext cx="1005825" cy="266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56753903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1643</TotalTime>
  <Words>1737</Words>
  <Application>Microsoft Office PowerPoint</Application>
  <PresentationFormat>On-screen Show (4:3)</PresentationFormat>
  <Paragraphs>220</Paragraphs>
  <Slides>19</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Calibri Light</vt:lpstr>
      <vt:lpstr>Office Theme</vt:lpstr>
      <vt:lpstr>Waikato and Waipa Rivers Restoration Strategy   An action plan for the restoration of New Zealand’s longest river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Tanushree Rao</dc:creator>
  <cp:lastModifiedBy>Technicals@bcec.com.au</cp:lastModifiedBy>
  <cp:revision>55</cp:revision>
  <dcterms:created xsi:type="dcterms:W3CDTF">2016-07-18T05:53:10Z</dcterms:created>
  <dcterms:modified xsi:type="dcterms:W3CDTF">2017-09-19T00:41:11Z</dcterms:modified>
</cp:coreProperties>
</file>