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83" r:id="rId3"/>
    <p:sldId id="260" r:id="rId4"/>
    <p:sldId id="276" r:id="rId5"/>
    <p:sldId id="277" r:id="rId6"/>
    <p:sldId id="278" r:id="rId7"/>
    <p:sldId id="279" r:id="rId8"/>
    <p:sldId id="280" r:id="rId9"/>
    <p:sldId id="281" r:id="rId10"/>
    <p:sldId id="263" r:id="rId11"/>
    <p:sldId id="282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880" userDrawn="1">
          <p15:clr>
            <a:srgbClr val="A4A3A4"/>
          </p15:clr>
        </p15:guide>
        <p15:guide id="3" orient="horz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A46B"/>
    <a:srgbClr val="1268BD"/>
    <a:srgbClr val="008E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76" autoAdjust="0"/>
    <p:restoredTop sz="79402" autoAdjust="0"/>
  </p:normalViewPr>
  <p:slideViewPr>
    <p:cSldViewPr snapToGrid="0" showGuides="1">
      <p:cViewPr varScale="1">
        <p:scale>
          <a:sx n="86" d="100"/>
          <a:sy n="86" d="100"/>
        </p:scale>
        <p:origin x="864" y="96"/>
      </p:cViewPr>
      <p:guideLst>
        <p:guide pos="288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F1E0CC-DB49-49E4-8792-9A2A6E4BD59E}" type="datetimeFigureOut">
              <a:rPr lang="en-AU" smtClean="0"/>
              <a:t>21/08/2017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337F04-56D2-41BD-93E0-D1DC65D6482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23003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*brief overview</a:t>
            </a:r>
            <a:r>
              <a:rPr lang="en-AU" baseline="0" dirty="0" smtClean="0"/>
              <a:t> AMLR NRM region – not dissimilar to CMA</a:t>
            </a:r>
          </a:p>
          <a:p>
            <a:r>
              <a:rPr lang="en-AU" baseline="0" dirty="0" smtClean="0"/>
              <a:t>*what we are responsible for (that is WAP and e-flows)</a:t>
            </a:r>
          </a:p>
          <a:p>
            <a:r>
              <a:rPr lang="en-AU" baseline="0" dirty="0" smtClean="0"/>
              <a:t>*to-date, aboriginal engagement has been ad-hoc, project based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baseline="0" dirty="0" smtClean="0"/>
              <a:t>Desire to engage meaningfully, but as water-managers, we’re not aboriginal engagement experts – needed expertise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baseline="0" dirty="0" smtClean="0"/>
              <a:t>The rest of the talk showcases our journey so far, and the learnings and challenges we’ve come across. We say journey because we’re not presented a completed method.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337F04-56D2-41BD-93E0-D1DC65D64823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538968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337F04-56D2-41BD-93E0-D1DC65D64823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067914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337F04-56D2-41BD-93E0-D1DC65D64823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735761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337F04-56D2-41BD-93E0-D1DC65D64823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393265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337F04-56D2-41BD-93E0-D1DC65D64823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964380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337F04-56D2-41BD-93E0-D1DC65D64823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509751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337F04-56D2-41BD-93E0-D1DC65D64823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710654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337F04-56D2-41BD-93E0-D1DC65D64823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76775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21/08/2017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71000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21/08/2017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72579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21/08/2017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4115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21/08/2017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49002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21/08/2017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45253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21/08/2017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41380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21/08/2017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26498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21/08/2017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3706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21/08/2017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22994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21/08/2017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56736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21/08/2017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71914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5AD5A3-6871-4623-BDBC-0A043D365282}" type="datetimeFigureOut">
              <a:rPr lang="en-AU" smtClean="0"/>
              <a:pPr/>
              <a:t>21/08/2017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38C77-FDCD-4874-B3FF-6CCFD4A0B09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48956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4.emf"/><Relationship Id="rId7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10" Type="http://schemas.openxmlformats.org/officeDocument/2006/relationships/image" Target="../media/image3.png"/><Relationship Id="rId4" Type="http://schemas.openxmlformats.org/officeDocument/2006/relationships/image" Target="../media/image5.emf"/><Relationship Id="rId9" Type="http://schemas.openxmlformats.org/officeDocument/2006/relationships/image" Target="../media/image8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.pn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.pn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.pn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373" y="6083808"/>
            <a:ext cx="2119060" cy="47220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6318958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 smtClean="0">
                <a:solidFill>
                  <a:srgbClr val="1268BD"/>
                </a:solidFill>
              </a:rPr>
              <a:t>BRISBANE, AUSTRALIA |  18 - 20 </a:t>
            </a:r>
            <a:r>
              <a:rPr lang="en-AU" sz="1350" dirty="0">
                <a:solidFill>
                  <a:srgbClr val="1268BD"/>
                </a:solidFill>
              </a:rPr>
              <a:t>SEPTEMBER </a:t>
            </a:r>
            <a:r>
              <a:rPr lang="en-AU" sz="1350" dirty="0" smtClean="0">
                <a:solidFill>
                  <a:srgbClr val="1268BD"/>
                </a:solidFill>
              </a:rPr>
              <a:t>2017</a:t>
            </a:r>
            <a:endParaRPr lang="en-AU" sz="1350" dirty="0">
              <a:solidFill>
                <a:srgbClr val="1268BD"/>
              </a:solidFill>
            </a:endParaRPr>
          </a:p>
        </p:txBody>
      </p:sp>
      <p:pic>
        <p:nvPicPr>
          <p:cNvPr id="8" name="Picture 7" descr="RS17 ID long_blu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5057" y="170689"/>
            <a:ext cx="3842657" cy="91573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20762" y="1113064"/>
            <a:ext cx="8564690" cy="3810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420613" y="6318957"/>
            <a:ext cx="12849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 smtClean="0">
                <a:solidFill>
                  <a:srgbClr val="1268BD"/>
                </a:solidFill>
              </a:rPr>
              <a:t>MANAGED BY</a:t>
            </a:r>
            <a:endParaRPr lang="en-AU" sz="1350" dirty="0">
              <a:solidFill>
                <a:srgbClr val="1268BD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34977" y="1787992"/>
            <a:ext cx="693625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800" i="1" dirty="0" smtClean="0"/>
              <a:t>Taking the time</a:t>
            </a:r>
            <a:r>
              <a:rPr lang="en-AU" sz="4000" dirty="0" smtClean="0"/>
              <a:t>: </a:t>
            </a:r>
            <a:br>
              <a:rPr lang="en-AU" sz="4000" dirty="0" smtClean="0"/>
            </a:br>
            <a:r>
              <a:rPr lang="en-AU" sz="3600" dirty="0"/>
              <a:t>I</a:t>
            </a:r>
            <a:r>
              <a:rPr lang="en-AU" sz="3600" dirty="0" smtClean="0"/>
              <a:t>ncorporating Aboriginal engagement into </a:t>
            </a:r>
            <a:br>
              <a:rPr lang="en-AU" sz="3600" dirty="0" smtClean="0"/>
            </a:br>
            <a:r>
              <a:rPr lang="en-AU" sz="3600" dirty="0" smtClean="0"/>
              <a:t>water resource management in the Adelaide &amp; Mt Lofty Ranges</a:t>
            </a:r>
            <a:endParaRPr lang="en-AU" sz="4000" dirty="0" smtClean="0"/>
          </a:p>
          <a:p>
            <a:pPr algn="ctr"/>
            <a:endParaRPr lang="en-AU" sz="2400" dirty="0" smtClean="0"/>
          </a:p>
          <a:p>
            <a:pPr algn="ctr"/>
            <a:r>
              <a:rPr lang="en-AU" sz="2000" dirty="0" smtClean="0"/>
              <a:t>Nadine Kilsby, Michael Field, James Peters</a:t>
            </a:r>
            <a:endParaRPr lang="en-AU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340" y="337760"/>
            <a:ext cx="4808238" cy="581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42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373" y="6083808"/>
            <a:ext cx="2119060" cy="47220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6318958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 smtClean="0">
                <a:solidFill>
                  <a:srgbClr val="1268BD"/>
                </a:solidFill>
              </a:rPr>
              <a:t>BRISBANE, AUSTRALIA |  18 - 20 </a:t>
            </a:r>
            <a:r>
              <a:rPr lang="en-AU" sz="1350" dirty="0">
                <a:solidFill>
                  <a:srgbClr val="1268BD"/>
                </a:solidFill>
              </a:rPr>
              <a:t>SEPTEMBER </a:t>
            </a:r>
            <a:r>
              <a:rPr lang="en-AU" sz="1350" dirty="0" smtClean="0">
                <a:solidFill>
                  <a:srgbClr val="1268BD"/>
                </a:solidFill>
              </a:rPr>
              <a:t>2017</a:t>
            </a:r>
            <a:endParaRPr lang="en-AU" sz="1350" dirty="0">
              <a:solidFill>
                <a:srgbClr val="1268BD"/>
              </a:solidFill>
            </a:endParaRPr>
          </a:p>
        </p:txBody>
      </p:sp>
      <p:pic>
        <p:nvPicPr>
          <p:cNvPr id="8" name="Picture 7" descr="RS17 ID long_blu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5057" y="170689"/>
            <a:ext cx="3842657" cy="91573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20762" y="1113064"/>
            <a:ext cx="8564690" cy="3810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420613" y="6318957"/>
            <a:ext cx="12849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 smtClean="0">
                <a:solidFill>
                  <a:srgbClr val="1268BD"/>
                </a:solidFill>
              </a:rPr>
              <a:t>MANAGED BY</a:t>
            </a:r>
            <a:endParaRPr lang="en-AU" sz="1350" dirty="0">
              <a:solidFill>
                <a:srgbClr val="1268BD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54687" y="101837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4000" dirty="0" smtClean="0"/>
              <a:t>Next steps</a:t>
            </a:r>
            <a:endParaRPr lang="en-AU" sz="4000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388307" y="2161371"/>
            <a:ext cx="8229600" cy="26427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000" dirty="0" smtClean="0">
                <a:solidFill>
                  <a:schemeClr val="tx1"/>
                </a:solidFill>
              </a:rPr>
              <a:t>Further workshops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000" dirty="0" smtClean="0">
                <a:solidFill>
                  <a:schemeClr val="tx1"/>
                </a:solidFill>
              </a:rPr>
              <a:t>Improvement of AWA Tool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000" dirty="0" smtClean="0">
                <a:solidFill>
                  <a:schemeClr val="tx1"/>
                </a:solidFill>
              </a:rPr>
              <a:t>Develop </a:t>
            </a:r>
            <a:r>
              <a:rPr lang="en-AU" sz="2000" dirty="0">
                <a:solidFill>
                  <a:schemeClr val="tx1"/>
                </a:solidFill>
              </a:rPr>
              <a:t>engagement method which works for everyone into the future </a:t>
            </a:r>
            <a:endParaRPr lang="en-AU" sz="2000" dirty="0" smtClean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000" dirty="0" smtClean="0">
                <a:solidFill>
                  <a:schemeClr val="tx1"/>
                </a:solidFill>
              </a:rPr>
              <a:t>Demonstrate change in projects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000" dirty="0" smtClean="0">
                <a:solidFill>
                  <a:schemeClr val="tx1"/>
                </a:solidFill>
              </a:rPr>
              <a:t>Identify other AMLR projects</a:t>
            </a:r>
            <a:endParaRPr lang="en-AU" sz="2000" dirty="0">
              <a:solidFill>
                <a:schemeClr val="tx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340" y="337760"/>
            <a:ext cx="4808238" cy="581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431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373" y="6083808"/>
            <a:ext cx="2119060" cy="47220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6318958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 smtClean="0">
                <a:solidFill>
                  <a:srgbClr val="1268BD"/>
                </a:solidFill>
              </a:rPr>
              <a:t>BRISBANE, AUSTRALIA |  18 - 20 </a:t>
            </a:r>
            <a:r>
              <a:rPr lang="en-AU" sz="1350" dirty="0">
                <a:solidFill>
                  <a:srgbClr val="1268BD"/>
                </a:solidFill>
              </a:rPr>
              <a:t>SEPTEMBER </a:t>
            </a:r>
            <a:r>
              <a:rPr lang="en-AU" sz="1350" dirty="0" smtClean="0">
                <a:solidFill>
                  <a:srgbClr val="1268BD"/>
                </a:solidFill>
              </a:rPr>
              <a:t>2017</a:t>
            </a:r>
            <a:endParaRPr lang="en-AU" sz="1350" dirty="0">
              <a:solidFill>
                <a:srgbClr val="1268BD"/>
              </a:solidFill>
            </a:endParaRPr>
          </a:p>
        </p:txBody>
      </p:sp>
      <p:pic>
        <p:nvPicPr>
          <p:cNvPr id="8" name="Picture 7" descr="RS17 ID long_blu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5057" y="170689"/>
            <a:ext cx="3842657" cy="91573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20762" y="1113064"/>
            <a:ext cx="8564690" cy="3810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420613" y="6318957"/>
            <a:ext cx="12849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 smtClean="0">
                <a:solidFill>
                  <a:srgbClr val="1268BD"/>
                </a:solidFill>
              </a:rPr>
              <a:t>MANAGED BY</a:t>
            </a:r>
            <a:endParaRPr lang="en-AU" sz="1350" dirty="0">
              <a:solidFill>
                <a:srgbClr val="1268BD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785" y="1352023"/>
            <a:ext cx="7864644" cy="4423862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388307" y="3378359"/>
            <a:ext cx="8229600" cy="67911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b="1" dirty="0" smtClean="0">
                <a:solidFill>
                  <a:schemeClr val="bg1"/>
                </a:solidFill>
              </a:rPr>
              <a:t>Thank You</a:t>
            </a:r>
            <a:endParaRPr lang="en-AU" b="1" dirty="0">
              <a:solidFill>
                <a:schemeClr val="bg1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340" y="337760"/>
            <a:ext cx="4808238" cy="581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166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8513" y="1557915"/>
            <a:ext cx="5709188" cy="4320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8606" y="1557915"/>
            <a:ext cx="5109002" cy="4320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373" y="6083808"/>
            <a:ext cx="2119060" cy="47220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6318958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 smtClean="0">
                <a:solidFill>
                  <a:srgbClr val="1268BD"/>
                </a:solidFill>
              </a:rPr>
              <a:t>BRISBANE, AUSTRALIA |  18 - 20 </a:t>
            </a:r>
            <a:r>
              <a:rPr lang="en-AU" sz="1350" dirty="0">
                <a:solidFill>
                  <a:srgbClr val="1268BD"/>
                </a:solidFill>
              </a:rPr>
              <a:t>SEPTEMBER </a:t>
            </a:r>
            <a:r>
              <a:rPr lang="en-AU" sz="1350" dirty="0" smtClean="0">
                <a:solidFill>
                  <a:srgbClr val="1268BD"/>
                </a:solidFill>
              </a:rPr>
              <a:t>2017</a:t>
            </a:r>
            <a:endParaRPr lang="en-AU" sz="1350" dirty="0">
              <a:solidFill>
                <a:srgbClr val="1268BD"/>
              </a:solidFill>
            </a:endParaRPr>
          </a:p>
        </p:txBody>
      </p:sp>
      <p:pic>
        <p:nvPicPr>
          <p:cNvPr id="8" name="Picture 7" descr="RS17 ID long_blue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85057" y="170689"/>
            <a:ext cx="3842657" cy="91573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20762" y="1113064"/>
            <a:ext cx="8564690" cy="3810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420613" y="6318957"/>
            <a:ext cx="12849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 smtClean="0">
                <a:solidFill>
                  <a:srgbClr val="1268BD"/>
                </a:solidFill>
              </a:rPr>
              <a:t>MANAGED BY</a:t>
            </a:r>
            <a:endParaRPr lang="en-AU" sz="1350" dirty="0">
              <a:solidFill>
                <a:srgbClr val="1268BD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0222" y="1574289"/>
            <a:ext cx="4925770" cy="4320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1878" y="1466234"/>
            <a:ext cx="6122458" cy="4500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9287" y="1347461"/>
            <a:ext cx="6287639" cy="46800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340" y="337760"/>
            <a:ext cx="4808238" cy="581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907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373" y="6083808"/>
            <a:ext cx="2119060" cy="47220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6318958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 smtClean="0">
                <a:solidFill>
                  <a:srgbClr val="1268BD"/>
                </a:solidFill>
              </a:rPr>
              <a:t>BRISBANE, AUSTRALIA |  18 - 20 </a:t>
            </a:r>
            <a:r>
              <a:rPr lang="en-AU" sz="1350" dirty="0">
                <a:solidFill>
                  <a:srgbClr val="1268BD"/>
                </a:solidFill>
              </a:rPr>
              <a:t>SEPTEMBER </a:t>
            </a:r>
            <a:r>
              <a:rPr lang="en-AU" sz="1350" dirty="0" smtClean="0">
                <a:solidFill>
                  <a:srgbClr val="1268BD"/>
                </a:solidFill>
              </a:rPr>
              <a:t>2017</a:t>
            </a:r>
            <a:endParaRPr lang="en-AU" sz="1350" dirty="0">
              <a:solidFill>
                <a:srgbClr val="1268BD"/>
              </a:solidFill>
            </a:endParaRPr>
          </a:p>
        </p:txBody>
      </p:sp>
      <p:pic>
        <p:nvPicPr>
          <p:cNvPr id="8" name="Picture 7" descr="RS17 ID long_blu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5057" y="170689"/>
            <a:ext cx="3842657" cy="91573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20762" y="1113064"/>
            <a:ext cx="8564690" cy="3810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420613" y="6318957"/>
            <a:ext cx="12849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 smtClean="0">
                <a:solidFill>
                  <a:srgbClr val="1268BD"/>
                </a:solidFill>
              </a:rPr>
              <a:t>MANAGED BY</a:t>
            </a:r>
            <a:endParaRPr lang="en-AU" sz="1350" dirty="0">
              <a:solidFill>
                <a:srgbClr val="1268BD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-983293" y="951130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4000" dirty="0" smtClean="0"/>
              <a:t>Challenges</a:t>
            </a:r>
            <a:endParaRPr lang="en-AU" sz="4000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415181" y="2120775"/>
            <a:ext cx="8175852" cy="34881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000" dirty="0" smtClean="0">
                <a:solidFill>
                  <a:schemeClr val="tx1"/>
                </a:solidFill>
              </a:rPr>
              <a:t>Previously limited, ad hoc, rushed engagement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000" dirty="0" smtClean="0">
                <a:solidFill>
                  <a:schemeClr val="tx1"/>
                </a:solidFill>
              </a:rPr>
              <a:t>Native Title vs Traditional boundaries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000" dirty="0" smtClean="0">
                <a:solidFill>
                  <a:schemeClr val="tx1"/>
                </a:solidFill>
              </a:rPr>
              <a:t>State government advice on who to engage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000" dirty="0" smtClean="0">
                <a:solidFill>
                  <a:schemeClr val="tx1"/>
                </a:solidFill>
              </a:rPr>
              <a:t>Our own connections (from Board to Ranger)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000" dirty="0" smtClean="0">
                <a:solidFill>
                  <a:schemeClr val="tx1"/>
                </a:solidFill>
              </a:rPr>
              <a:t>Change in political climate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000" dirty="0" smtClean="0">
                <a:solidFill>
                  <a:schemeClr val="tx1"/>
                </a:solidFill>
              </a:rPr>
              <a:t>Change in players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000" dirty="0" smtClean="0">
                <a:solidFill>
                  <a:schemeClr val="tx1"/>
                </a:solidFill>
              </a:rPr>
              <a:t>Nation capacity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000" dirty="0" smtClean="0">
                <a:solidFill>
                  <a:schemeClr val="tx1"/>
                </a:solidFill>
              </a:rPr>
              <a:t>Consideration for how others engage (LG,ENGOs etc.)</a:t>
            </a:r>
          </a:p>
          <a:p>
            <a:endParaRPr lang="en-AU" dirty="0" smtClean="0"/>
          </a:p>
          <a:p>
            <a:endParaRPr lang="en-AU" dirty="0" smtClean="0"/>
          </a:p>
          <a:p>
            <a:endParaRPr lang="en-AU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340" y="337760"/>
            <a:ext cx="4808238" cy="581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886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373" y="6083808"/>
            <a:ext cx="2119060" cy="47220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6318958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 smtClean="0">
                <a:solidFill>
                  <a:srgbClr val="1268BD"/>
                </a:solidFill>
              </a:rPr>
              <a:t>BRISBANE, AUSTRALIA |  18 - 20 </a:t>
            </a:r>
            <a:r>
              <a:rPr lang="en-AU" sz="1350" dirty="0">
                <a:solidFill>
                  <a:srgbClr val="1268BD"/>
                </a:solidFill>
              </a:rPr>
              <a:t>SEPTEMBER </a:t>
            </a:r>
            <a:r>
              <a:rPr lang="en-AU" sz="1350" dirty="0" smtClean="0">
                <a:solidFill>
                  <a:srgbClr val="1268BD"/>
                </a:solidFill>
              </a:rPr>
              <a:t>2017</a:t>
            </a:r>
            <a:endParaRPr lang="en-AU" sz="1350" dirty="0">
              <a:solidFill>
                <a:srgbClr val="1268BD"/>
              </a:solidFill>
            </a:endParaRPr>
          </a:p>
        </p:txBody>
      </p:sp>
      <p:pic>
        <p:nvPicPr>
          <p:cNvPr id="8" name="Picture 7" descr="RS17 ID long_blu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5057" y="170689"/>
            <a:ext cx="3842657" cy="91573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20762" y="1113064"/>
            <a:ext cx="8564690" cy="3810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420613" y="6318957"/>
            <a:ext cx="12849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 smtClean="0">
                <a:solidFill>
                  <a:srgbClr val="1268BD"/>
                </a:solidFill>
              </a:rPr>
              <a:t>MANAGED BY</a:t>
            </a:r>
            <a:endParaRPr lang="en-AU" sz="1350" dirty="0">
              <a:solidFill>
                <a:srgbClr val="1268BD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-983293" y="951130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4000" dirty="0"/>
              <a:t>Aboriginal Waterways </a:t>
            </a:r>
            <a:r>
              <a:rPr lang="en-AU" sz="4000" dirty="0" smtClean="0"/>
              <a:t>Assessment</a:t>
            </a:r>
            <a:endParaRPr lang="en-AU" sz="4000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388307" y="2329279"/>
            <a:ext cx="8229600" cy="35421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000" dirty="0" smtClean="0">
                <a:solidFill>
                  <a:schemeClr val="tx1"/>
                </a:solidFill>
              </a:rPr>
              <a:t>Developed by the Murray-Darling Basin Authority (MDBA) &amp; Murray Lower Darling Rivers Indigenous Nations (MLDRIN) – based on a method determined by Māori scholars in New Zealand.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AU" sz="2000" dirty="0" smtClean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000" dirty="0" smtClean="0">
                <a:solidFill>
                  <a:schemeClr val="tx1"/>
                </a:solidFill>
              </a:rPr>
              <a:t>Guides Traditional Owners through considering the cultural values, uses and health of water on Country.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AU" sz="2000" dirty="0" smtClean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000" dirty="0" smtClean="0">
                <a:solidFill>
                  <a:schemeClr val="tx1"/>
                </a:solidFill>
              </a:rPr>
              <a:t>Process led by Traditional Owners and information remains the property of Traditional Owners – ensuring Cultural Knowledge is protected.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AU" sz="2000" dirty="0" smtClean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000" dirty="0" smtClean="0">
                <a:solidFill>
                  <a:schemeClr val="tx1"/>
                </a:solidFill>
              </a:rPr>
              <a:t>A way to engage with Traditional Owners on Country…</a:t>
            </a:r>
          </a:p>
          <a:p>
            <a:endParaRPr lang="en-AU" sz="135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340" y="337760"/>
            <a:ext cx="4808238" cy="581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30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373" y="6083808"/>
            <a:ext cx="2119060" cy="47220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6318958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 smtClean="0">
                <a:solidFill>
                  <a:srgbClr val="1268BD"/>
                </a:solidFill>
              </a:rPr>
              <a:t>BRISBANE, AUSTRALIA |  18 - 20 </a:t>
            </a:r>
            <a:r>
              <a:rPr lang="en-AU" sz="1350" dirty="0">
                <a:solidFill>
                  <a:srgbClr val="1268BD"/>
                </a:solidFill>
              </a:rPr>
              <a:t>SEPTEMBER </a:t>
            </a:r>
            <a:r>
              <a:rPr lang="en-AU" sz="1350" dirty="0" smtClean="0">
                <a:solidFill>
                  <a:srgbClr val="1268BD"/>
                </a:solidFill>
              </a:rPr>
              <a:t>2017</a:t>
            </a:r>
            <a:endParaRPr lang="en-AU" sz="1350" dirty="0">
              <a:solidFill>
                <a:srgbClr val="1268BD"/>
              </a:solidFill>
            </a:endParaRPr>
          </a:p>
        </p:txBody>
      </p:sp>
      <p:pic>
        <p:nvPicPr>
          <p:cNvPr id="8" name="Picture 7" descr="RS17 ID long_blu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5057" y="170689"/>
            <a:ext cx="3842657" cy="91573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20762" y="1113064"/>
            <a:ext cx="8564690" cy="3810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420613" y="6318957"/>
            <a:ext cx="12849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 smtClean="0">
                <a:solidFill>
                  <a:srgbClr val="1268BD"/>
                </a:solidFill>
              </a:rPr>
              <a:t>MANAGED BY</a:t>
            </a:r>
            <a:endParaRPr lang="en-AU" sz="1350" dirty="0">
              <a:solidFill>
                <a:srgbClr val="1268BD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-983293" y="951130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4000" dirty="0" smtClean="0"/>
              <a:t>North Para River at Penrice</a:t>
            </a:r>
            <a:endParaRPr lang="en-AU" sz="4000" dirty="0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4554125" y="2219204"/>
            <a:ext cx="4231327" cy="982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 smtClean="0">
                <a:solidFill>
                  <a:schemeClr val="tx1"/>
                </a:solidFill>
              </a:rPr>
              <a:t>Bringing together 3 nations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 smtClean="0">
                <a:solidFill>
                  <a:schemeClr val="tx1"/>
                </a:solidFill>
              </a:rPr>
              <a:t>Introduction to science</a:t>
            </a:r>
            <a:endParaRPr lang="en-AU" sz="2000" dirty="0">
              <a:solidFill>
                <a:schemeClr val="tx1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3340" y="3327273"/>
            <a:ext cx="4284093" cy="269351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730" y="2047438"/>
            <a:ext cx="3657610" cy="189537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730" y="3942815"/>
            <a:ext cx="3657610" cy="207796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340" y="337760"/>
            <a:ext cx="4808238" cy="581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519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373" y="6083808"/>
            <a:ext cx="2119060" cy="47220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6318958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 smtClean="0">
                <a:solidFill>
                  <a:srgbClr val="1268BD"/>
                </a:solidFill>
              </a:rPr>
              <a:t>BRISBANE, AUSTRALIA |  18 - 20 </a:t>
            </a:r>
            <a:r>
              <a:rPr lang="en-AU" sz="1350" dirty="0">
                <a:solidFill>
                  <a:srgbClr val="1268BD"/>
                </a:solidFill>
              </a:rPr>
              <a:t>SEPTEMBER </a:t>
            </a:r>
            <a:r>
              <a:rPr lang="en-AU" sz="1350" dirty="0" smtClean="0">
                <a:solidFill>
                  <a:srgbClr val="1268BD"/>
                </a:solidFill>
              </a:rPr>
              <a:t>2017</a:t>
            </a:r>
            <a:endParaRPr lang="en-AU" sz="1350" dirty="0">
              <a:solidFill>
                <a:srgbClr val="1268BD"/>
              </a:solidFill>
            </a:endParaRPr>
          </a:p>
        </p:txBody>
      </p:sp>
      <p:pic>
        <p:nvPicPr>
          <p:cNvPr id="8" name="Picture 7" descr="RS17 ID long_blu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5057" y="170689"/>
            <a:ext cx="3842657" cy="91573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20762" y="1113064"/>
            <a:ext cx="8564690" cy="3810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420613" y="6318957"/>
            <a:ext cx="12849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 smtClean="0">
                <a:solidFill>
                  <a:srgbClr val="1268BD"/>
                </a:solidFill>
              </a:rPr>
              <a:t>MANAGED BY</a:t>
            </a:r>
            <a:endParaRPr lang="en-AU" sz="1350" dirty="0">
              <a:solidFill>
                <a:srgbClr val="1268BD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-983293" y="951130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4000" dirty="0" smtClean="0"/>
              <a:t>Tanunda Creek</a:t>
            </a:r>
            <a:endParaRPr lang="en-AU" sz="40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898" y="2223534"/>
            <a:ext cx="4304288" cy="375407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4186" y="3730671"/>
            <a:ext cx="3930101" cy="2246942"/>
          </a:xfrm>
          <a:prstGeom prst="rect">
            <a:avLst/>
          </a:prstGeom>
        </p:spPr>
      </p:pic>
      <p:sp>
        <p:nvSpPr>
          <p:cNvPr id="17" name="Content Placeholder 2"/>
          <p:cNvSpPr txBox="1">
            <a:spLocks/>
          </p:cNvSpPr>
          <p:nvPr/>
        </p:nvSpPr>
        <p:spPr>
          <a:xfrm>
            <a:off x="4554186" y="2200325"/>
            <a:ext cx="4353331" cy="15071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 smtClean="0">
                <a:solidFill>
                  <a:schemeClr val="tx1"/>
                </a:solidFill>
              </a:rPr>
              <a:t>Relationship building through open and honest discussion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 smtClean="0">
                <a:solidFill>
                  <a:schemeClr val="tx1"/>
                </a:solidFill>
              </a:rPr>
              <a:t>Introduction to water allocation planning</a:t>
            </a:r>
            <a:endParaRPr lang="en-AU" sz="2000" dirty="0">
              <a:solidFill>
                <a:schemeClr val="tx1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340" y="337760"/>
            <a:ext cx="4808238" cy="581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549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373" y="6083808"/>
            <a:ext cx="2119060" cy="47220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6318958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 smtClean="0">
                <a:solidFill>
                  <a:srgbClr val="1268BD"/>
                </a:solidFill>
              </a:rPr>
              <a:t>BRISBANE, AUSTRALIA |  18 - 20 </a:t>
            </a:r>
            <a:r>
              <a:rPr lang="en-AU" sz="1350" dirty="0">
                <a:solidFill>
                  <a:srgbClr val="1268BD"/>
                </a:solidFill>
              </a:rPr>
              <a:t>SEPTEMBER </a:t>
            </a:r>
            <a:r>
              <a:rPr lang="en-AU" sz="1350" dirty="0" smtClean="0">
                <a:solidFill>
                  <a:srgbClr val="1268BD"/>
                </a:solidFill>
              </a:rPr>
              <a:t>2017</a:t>
            </a:r>
            <a:endParaRPr lang="en-AU" sz="1350" dirty="0">
              <a:solidFill>
                <a:srgbClr val="1268BD"/>
              </a:solidFill>
            </a:endParaRPr>
          </a:p>
        </p:txBody>
      </p:sp>
      <p:pic>
        <p:nvPicPr>
          <p:cNvPr id="8" name="Picture 7" descr="RS17 ID long_blu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5057" y="170689"/>
            <a:ext cx="3842657" cy="91573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20762" y="1113064"/>
            <a:ext cx="8564690" cy="3810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420613" y="6318957"/>
            <a:ext cx="12849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 smtClean="0">
                <a:solidFill>
                  <a:srgbClr val="1268BD"/>
                </a:solidFill>
              </a:rPr>
              <a:t>MANAGED BY</a:t>
            </a:r>
            <a:endParaRPr lang="en-AU" sz="1350" dirty="0">
              <a:solidFill>
                <a:srgbClr val="1268BD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-983293" y="951130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4000" dirty="0" smtClean="0"/>
              <a:t>South Para River at Para Wirra</a:t>
            </a:r>
            <a:endParaRPr lang="en-AU" sz="4000" dirty="0"/>
          </a:p>
        </p:txBody>
      </p:sp>
      <p:sp>
        <p:nvSpPr>
          <p:cNvPr id="2" name="Rectangle 1"/>
          <p:cNvSpPr/>
          <p:nvPr/>
        </p:nvSpPr>
        <p:spPr>
          <a:xfrm>
            <a:off x="4461459" y="2397508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/>
              <a:t>Environmental flows introduced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/>
              <a:t>Cultural learning </a:t>
            </a:r>
            <a:r>
              <a:rPr lang="en-AU" sz="2000" dirty="0" smtClean="0"/>
              <a:t>for </a:t>
            </a:r>
            <a:r>
              <a:rPr lang="en-AU" sz="2000" dirty="0"/>
              <a:t>staff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5126" y="3441484"/>
            <a:ext cx="3965254" cy="257420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057" y="3941379"/>
            <a:ext cx="3817544" cy="207431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055" y="2127520"/>
            <a:ext cx="3793070" cy="195574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340" y="337760"/>
            <a:ext cx="4808238" cy="581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664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373" y="6083808"/>
            <a:ext cx="2119060" cy="47220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6318958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 smtClean="0">
                <a:solidFill>
                  <a:srgbClr val="1268BD"/>
                </a:solidFill>
              </a:rPr>
              <a:t>BRISBANE, AUSTRALIA |  18 - 20 </a:t>
            </a:r>
            <a:r>
              <a:rPr lang="en-AU" sz="1350" dirty="0">
                <a:solidFill>
                  <a:srgbClr val="1268BD"/>
                </a:solidFill>
              </a:rPr>
              <a:t>SEPTEMBER </a:t>
            </a:r>
            <a:r>
              <a:rPr lang="en-AU" sz="1350" dirty="0" smtClean="0">
                <a:solidFill>
                  <a:srgbClr val="1268BD"/>
                </a:solidFill>
              </a:rPr>
              <a:t>2017</a:t>
            </a:r>
            <a:endParaRPr lang="en-AU" sz="1350" dirty="0">
              <a:solidFill>
                <a:srgbClr val="1268BD"/>
              </a:solidFill>
            </a:endParaRPr>
          </a:p>
        </p:txBody>
      </p:sp>
      <p:pic>
        <p:nvPicPr>
          <p:cNvPr id="8" name="Picture 7" descr="RS17 ID long_blu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5057" y="170689"/>
            <a:ext cx="3842657" cy="91573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20762" y="1113064"/>
            <a:ext cx="8564690" cy="3810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420613" y="6318957"/>
            <a:ext cx="12849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 smtClean="0">
                <a:solidFill>
                  <a:srgbClr val="1268BD"/>
                </a:solidFill>
              </a:rPr>
              <a:t>MANAGED BY</a:t>
            </a:r>
            <a:endParaRPr lang="en-AU" sz="1350" dirty="0">
              <a:solidFill>
                <a:srgbClr val="1268BD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-983293" y="951130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4000" dirty="0" smtClean="0"/>
              <a:t>South Para River at Nolan’s</a:t>
            </a:r>
            <a:endParaRPr lang="en-AU" sz="4000" dirty="0"/>
          </a:p>
        </p:txBody>
      </p:sp>
      <p:sp>
        <p:nvSpPr>
          <p:cNvPr id="2" name="Rectangle 1"/>
          <p:cNvSpPr/>
          <p:nvPr/>
        </p:nvSpPr>
        <p:spPr>
          <a:xfrm>
            <a:off x="4044920" y="2292268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 smtClean="0"/>
              <a:t>Knowledge sharing </a:t>
            </a:r>
            <a:r>
              <a:rPr lang="en-AU" sz="2000" dirty="0"/>
              <a:t>on Country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/>
              <a:t>Complexities of private land </a:t>
            </a:r>
            <a:r>
              <a:rPr lang="en-AU" sz="2000" dirty="0" smtClean="0"/>
              <a:t>ownership</a:t>
            </a:r>
            <a:endParaRPr lang="en-AU" sz="20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661" y="1997321"/>
            <a:ext cx="3173401" cy="180228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661" y="3639984"/>
            <a:ext cx="3173401" cy="238005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9062" y="3385983"/>
            <a:ext cx="4847858" cy="263405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340" y="337760"/>
            <a:ext cx="4808238" cy="581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678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373" y="6083808"/>
            <a:ext cx="2119060" cy="47220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6318958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 smtClean="0">
                <a:solidFill>
                  <a:srgbClr val="1268BD"/>
                </a:solidFill>
              </a:rPr>
              <a:t>BRISBANE, AUSTRALIA |  18 - 20 </a:t>
            </a:r>
            <a:r>
              <a:rPr lang="en-AU" sz="1350" dirty="0">
                <a:solidFill>
                  <a:srgbClr val="1268BD"/>
                </a:solidFill>
              </a:rPr>
              <a:t>SEPTEMBER </a:t>
            </a:r>
            <a:r>
              <a:rPr lang="en-AU" sz="1350" dirty="0" smtClean="0">
                <a:solidFill>
                  <a:srgbClr val="1268BD"/>
                </a:solidFill>
              </a:rPr>
              <a:t>2017</a:t>
            </a:r>
            <a:endParaRPr lang="en-AU" sz="1350" dirty="0">
              <a:solidFill>
                <a:srgbClr val="1268BD"/>
              </a:solidFill>
            </a:endParaRPr>
          </a:p>
        </p:txBody>
      </p:sp>
      <p:pic>
        <p:nvPicPr>
          <p:cNvPr id="8" name="Picture 7" descr="RS17 ID long_blu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5057" y="170689"/>
            <a:ext cx="3842657" cy="91573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20762" y="1113064"/>
            <a:ext cx="8564690" cy="3810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420613" y="6318957"/>
            <a:ext cx="12849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 smtClean="0">
                <a:solidFill>
                  <a:srgbClr val="1268BD"/>
                </a:solidFill>
              </a:rPr>
              <a:t>MANAGED BY</a:t>
            </a:r>
            <a:endParaRPr lang="en-AU" sz="1350" dirty="0">
              <a:solidFill>
                <a:srgbClr val="1268BD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-983293" y="951130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4000" dirty="0" smtClean="0"/>
              <a:t>South Para River at Para Woodlands</a:t>
            </a:r>
            <a:endParaRPr lang="en-AU" sz="4000" dirty="0"/>
          </a:p>
        </p:txBody>
      </p:sp>
      <p:sp>
        <p:nvSpPr>
          <p:cNvPr id="2" name="Rectangle 1"/>
          <p:cNvSpPr/>
          <p:nvPr/>
        </p:nvSpPr>
        <p:spPr>
          <a:xfrm>
            <a:off x="4038599" y="2256064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/>
              <a:t>Opportunities for improvement and further collaboration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/>
              <a:t>Recognition that </a:t>
            </a:r>
            <a:r>
              <a:rPr lang="en-AU" sz="2000" dirty="0" smtClean="0"/>
              <a:t>trust and relationships </a:t>
            </a:r>
            <a:r>
              <a:rPr lang="en-AU" sz="2000" dirty="0"/>
              <a:t>take time to build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29742" y="3812763"/>
            <a:ext cx="4789714" cy="220068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197" y="3816349"/>
            <a:ext cx="3327351" cy="21971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392" y="2094130"/>
            <a:ext cx="3321155" cy="172042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340" y="337760"/>
            <a:ext cx="4808238" cy="581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862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311</TotalTime>
  <Words>448</Words>
  <Application>Microsoft Office PowerPoint</Application>
  <PresentationFormat>On-screen Show (4:3)</PresentationFormat>
  <Paragraphs>78</Paragraphs>
  <Slides>11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Tanushree Rao</dc:creator>
  <cp:lastModifiedBy>James Peters</cp:lastModifiedBy>
  <cp:revision>38</cp:revision>
  <dcterms:created xsi:type="dcterms:W3CDTF">2016-07-18T05:53:10Z</dcterms:created>
  <dcterms:modified xsi:type="dcterms:W3CDTF">2017-08-21T07:52:28Z</dcterms:modified>
</cp:coreProperties>
</file>