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70" r:id="rId4"/>
    <p:sldId id="260" r:id="rId5"/>
    <p:sldId id="269" r:id="rId6"/>
    <p:sldId id="259" r:id="rId7"/>
    <p:sldId id="261" r:id="rId8"/>
    <p:sldId id="264" r:id="rId9"/>
    <p:sldId id="265" r:id="rId10"/>
    <p:sldId id="262" r:id="rId11"/>
    <p:sldId id="263" r:id="rId12"/>
    <p:sldId id="267" r:id="rId13"/>
    <p:sldId id="266"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0CE9A3-8170-46FF-9321-A00FF2B81487}">
          <p14:sldIdLst>
            <p14:sldId id="257"/>
            <p14:sldId id="258"/>
            <p14:sldId id="270"/>
            <p14:sldId id="260"/>
            <p14:sldId id="269"/>
            <p14:sldId id="259"/>
            <p14:sldId id="261"/>
            <p14:sldId id="264"/>
            <p14:sldId id="265"/>
            <p14:sldId id="262"/>
            <p14:sldId id="263"/>
            <p14:sldId id="267"/>
            <p14:sldId id="266"/>
            <p14:sldId id="268"/>
          </p14:sldIdLst>
        </p14:section>
      </p14:sectionLst>
    </p:ex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28AF73"/>
    <a:srgbClr val="6D6D6D"/>
    <a:srgbClr val="FFFFFF"/>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13" autoAdjust="0"/>
    <p:restoredTop sz="81756" autoAdjust="0"/>
  </p:normalViewPr>
  <p:slideViewPr>
    <p:cSldViewPr snapToGrid="0" showGuides="1">
      <p:cViewPr varScale="1">
        <p:scale>
          <a:sx n="93" d="100"/>
          <a:sy n="93" d="100"/>
        </p:scale>
        <p:origin x="1692" y="84"/>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329B1-871B-4138-8E23-3171F79F3866}" type="datetimeFigureOut">
              <a:rPr lang="en-AU" smtClean="0"/>
              <a:t>3/08/2017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BA721-8889-4563-AC4D-D282467F25DC}" type="slidenum">
              <a:rPr lang="en-AU" smtClean="0"/>
              <a:t>‹#›</a:t>
            </a:fld>
            <a:endParaRPr lang="en-AU"/>
          </a:p>
        </p:txBody>
      </p:sp>
    </p:spTree>
    <p:extLst>
      <p:ext uri="{BB962C8B-B14F-4D97-AF65-F5344CB8AC3E}">
        <p14:creationId xmlns:p14="http://schemas.microsoft.com/office/powerpoint/2010/main" val="52207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Definition of the</a:t>
            </a:r>
            <a:r>
              <a:rPr lang="en-AU" baseline="0" dirty="0" smtClean="0"/>
              <a:t> movement:</a:t>
            </a:r>
          </a:p>
          <a:p>
            <a:r>
              <a:rPr lang="en-AU" dirty="0" smtClean="0"/>
              <a:t>-wil</a:t>
            </a:r>
            <a:r>
              <a:rPr lang="en-AU" baseline="0" dirty="0" smtClean="0"/>
              <a:t>d swimming in the city</a:t>
            </a:r>
          </a:p>
          <a:p>
            <a:r>
              <a:rPr lang="en-AU" baseline="0" dirty="0" smtClean="0"/>
              <a:t>-challenge the perspective of using urban water</a:t>
            </a:r>
            <a:endParaRPr lang="en-AU" dirty="0" smtClean="0"/>
          </a:p>
          <a:p>
            <a:endParaRPr lang="en-AU" dirty="0"/>
          </a:p>
        </p:txBody>
      </p:sp>
      <p:sp>
        <p:nvSpPr>
          <p:cNvPr id="4" name="Slide Number Placeholder 3"/>
          <p:cNvSpPr>
            <a:spLocks noGrp="1"/>
          </p:cNvSpPr>
          <p:nvPr>
            <p:ph type="sldNum" sz="quarter" idx="10"/>
          </p:nvPr>
        </p:nvSpPr>
        <p:spPr/>
        <p:txBody>
          <a:bodyPr/>
          <a:lstStyle/>
          <a:p>
            <a:fld id="{31ABA721-8889-4563-AC4D-D282467F25DC}" type="slidenum">
              <a:rPr lang="en-AU" smtClean="0"/>
              <a:t>2</a:t>
            </a:fld>
            <a:endParaRPr lang="en-AU"/>
          </a:p>
        </p:txBody>
      </p:sp>
    </p:spTree>
    <p:extLst>
      <p:ext uri="{BB962C8B-B14F-4D97-AF65-F5344CB8AC3E}">
        <p14:creationId xmlns:p14="http://schemas.microsoft.com/office/powerpoint/2010/main" val="379563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River </a:t>
            </a:r>
            <a:r>
              <a:rPr lang="en-AU" dirty="0" err="1" smtClean="0"/>
              <a:t>torrens</a:t>
            </a:r>
            <a:r>
              <a:rPr lang="en-AU" dirty="0" smtClean="0"/>
              <a:t> (Adelaide): http://www.abc.net.au/news/2014-12-11/taking-a-dip-in-adelaides-river-torrens/5960626</a:t>
            </a:r>
          </a:p>
          <a:p>
            <a:r>
              <a:rPr lang="en-AU" dirty="0" smtClean="0"/>
              <a:t>Jim Courier (Yarra):</a:t>
            </a:r>
            <a:r>
              <a:rPr lang="en-AU" baseline="0" dirty="0" smtClean="0"/>
              <a:t> </a:t>
            </a:r>
            <a:r>
              <a:rPr lang="en-AU" sz="1200" b="0" i="0" kern="1200" dirty="0" smtClean="0">
                <a:solidFill>
                  <a:schemeClr val="tx1"/>
                </a:solidFill>
                <a:effectLst/>
                <a:latin typeface="+mn-lt"/>
                <a:ea typeface="+mn-ea"/>
                <a:cs typeface="+mn-cs"/>
              </a:rPr>
              <a:t>Jim Courier dives into the Yarra to cool off after his second Australian Open title win in 1993. </a:t>
            </a:r>
            <a:endParaRPr lang="en-AU" dirty="0" smtClean="0"/>
          </a:p>
          <a:p>
            <a:endParaRPr lang="en-AU" dirty="0"/>
          </a:p>
        </p:txBody>
      </p:sp>
      <p:sp>
        <p:nvSpPr>
          <p:cNvPr id="4" name="Slide Number Placeholder 3"/>
          <p:cNvSpPr>
            <a:spLocks noGrp="1"/>
          </p:cNvSpPr>
          <p:nvPr>
            <p:ph type="sldNum" sz="quarter" idx="10"/>
          </p:nvPr>
        </p:nvSpPr>
        <p:spPr/>
        <p:txBody>
          <a:bodyPr/>
          <a:lstStyle/>
          <a:p>
            <a:fld id="{31ABA721-8889-4563-AC4D-D282467F25DC}" type="slidenum">
              <a:rPr lang="en-AU" smtClean="0"/>
              <a:t>3</a:t>
            </a:fld>
            <a:endParaRPr lang="en-AU"/>
          </a:p>
        </p:txBody>
      </p:sp>
    </p:spTree>
    <p:extLst>
      <p:ext uri="{BB962C8B-B14F-4D97-AF65-F5344CB8AC3E}">
        <p14:creationId xmlns:p14="http://schemas.microsoft.com/office/powerpoint/2010/main" val="96232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1ABA721-8889-4563-AC4D-D282467F25DC}" type="slidenum">
              <a:rPr lang="en-AU" smtClean="0"/>
              <a:t>4</a:t>
            </a:fld>
            <a:endParaRPr lang="en-AU"/>
          </a:p>
        </p:txBody>
      </p:sp>
    </p:spTree>
    <p:extLst>
      <p:ext uri="{BB962C8B-B14F-4D97-AF65-F5344CB8AC3E}">
        <p14:creationId xmlns:p14="http://schemas.microsoft.com/office/powerpoint/2010/main" val="40390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89801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srgbClr val="000000"/>
                </a:solidFill>
                <a:effectLst/>
                <a:uLnTx/>
                <a:uFillTx/>
                <a:latin typeface="Times New Roman"/>
                <a:ea typeface="ＭＳ Ｐゴシック"/>
              </a:rPr>
              <a:t>Arup is working with New York City design studios Family and PlayLab on feasibility studies for a new floating pool that would filter New York City river water – “like a giant strainer dropped in the river,” according to the designers.</a:t>
            </a:r>
          </a:p>
          <a:p>
            <a:pPr marL="0" marR="0" lvl="0" indent="0" defTabSz="89801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srgbClr val="000000"/>
                </a:solidFill>
                <a:effectLst/>
                <a:uLnTx/>
                <a:uFillTx/>
                <a:latin typeface="Times New Roman"/>
                <a:ea typeface="ＭＳ Ｐゴシック"/>
              </a:rPr>
              <a:t> </a:t>
            </a:r>
          </a:p>
          <a:p>
            <a:pPr marL="0" marR="0" lvl="0" indent="0" defTabSz="89801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dirty="0">
                <a:ln>
                  <a:noFill/>
                </a:ln>
                <a:solidFill>
                  <a:srgbClr val="000000"/>
                </a:solidFill>
                <a:effectLst/>
                <a:uLnTx/>
                <a:uFillTx/>
                <a:latin typeface="Times New Roman"/>
                <a:ea typeface="ＭＳ Ｐゴシック"/>
              </a:rPr>
              <a:t>+ Pool’s proposed innovative river water filtration system represents a new model for swimming pools. The concept proposes to filter river water through concentric layers of materials integrated directly into the pool walls, leaving only safe and swimmable water that meets relevant standards of quality and produces a high psychological level of comfort in order to appeal to the public. To this end, Arup’s primary challenge has been to explore using both mechanical and passive filters to be embedded in the walls to maintain safe water quality and provide sufficient</a:t>
            </a:r>
          </a:p>
          <a:p>
            <a:endParaRPr lang="en-AU" dirty="0"/>
          </a:p>
        </p:txBody>
      </p:sp>
      <p:sp>
        <p:nvSpPr>
          <p:cNvPr id="4" name="Slide Number Placeholder 3"/>
          <p:cNvSpPr>
            <a:spLocks noGrp="1"/>
          </p:cNvSpPr>
          <p:nvPr>
            <p:ph type="sldNum" sz="quarter" idx="10"/>
          </p:nvPr>
        </p:nvSpPr>
        <p:spPr/>
        <p:txBody>
          <a:bodyPr/>
          <a:lstStyle/>
          <a:p>
            <a:fld id="{31ABA721-8889-4563-AC4D-D282467F25DC}" type="slidenum">
              <a:rPr lang="en-AU" smtClean="0"/>
              <a:t>9</a:t>
            </a:fld>
            <a:endParaRPr lang="en-AU"/>
          </a:p>
        </p:txBody>
      </p:sp>
    </p:spTree>
    <p:extLst>
      <p:ext uri="{BB962C8B-B14F-4D97-AF65-F5344CB8AC3E}">
        <p14:creationId xmlns:p14="http://schemas.microsoft.com/office/powerpoint/2010/main" val="259286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Times New Roman" panose="02020603050405020304" pitchFamily="18" charset="0"/>
                <a:cs typeface="Times New Roman" panose="02020603050405020304" pitchFamily="18" charset="0"/>
              </a:rPr>
              <a:t>Arup works with port authority to deliver a “heated, treated swimming pool” and urban beach</a:t>
            </a:r>
          </a:p>
          <a:p>
            <a:r>
              <a:rPr lang="en-AU" sz="1200" dirty="0">
                <a:latin typeface="Times New Roman" panose="02020603050405020304" pitchFamily="18" charset="0"/>
                <a:cs typeface="Times New Roman" panose="02020603050405020304" pitchFamily="18" charset="0"/>
              </a:rPr>
              <a:t>As part of their masterplan implementation, DLHC are planning to develop an urban beach and floating swimming pool on the East pier of the harbour. The proposed development is based on the successful Berlin </a:t>
            </a:r>
            <a:r>
              <a:rPr lang="en-AU" sz="1200" dirty="0" err="1">
                <a:latin typeface="Times New Roman" panose="02020603050405020304" pitchFamily="18" charset="0"/>
                <a:cs typeface="Times New Roman" panose="02020603050405020304" pitchFamily="18" charset="0"/>
              </a:rPr>
              <a:t>Badeschiff</a:t>
            </a:r>
            <a:r>
              <a:rPr lang="en-AU" sz="1200" dirty="0">
                <a:latin typeface="Times New Roman" panose="02020603050405020304" pitchFamily="18" charset="0"/>
                <a:cs typeface="Times New Roman" panose="02020603050405020304" pitchFamily="18" charset="0"/>
              </a:rPr>
              <a:t> development which is a floating swimming pool on the River Spree in Germany. DLHC’s aim is that the facility will act as a significant public amenity and tourist attraction, and will create a hub of activity within the harbour.</a:t>
            </a:r>
          </a:p>
          <a:p>
            <a:endParaRPr lang="en-AU" dirty="0"/>
          </a:p>
        </p:txBody>
      </p:sp>
      <p:sp>
        <p:nvSpPr>
          <p:cNvPr id="4" name="Slide Number Placeholder 3"/>
          <p:cNvSpPr>
            <a:spLocks noGrp="1"/>
          </p:cNvSpPr>
          <p:nvPr>
            <p:ph type="sldNum" sz="quarter" idx="10"/>
          </p:nvPr>
        </p:nvSpPr>
        <p:spPr/>
        <p:txBody>
          <a:bodyPr/>
          <a:lstStyle/>
          <a:p>
            <a:fld id="{31ABA721-8889-4563-AC4D-D282467F25DC}" type="slidenum">
              <a:rPr lang="en-AU" smtClean="0"/>
              <a:t>11</a:t>
            </a:fld>
            <a:endParaRPr lang="en-AU"/>
          </a:p>
        </p:txBody>
      </p:sp>
    </p:spTree>
    <p:extLst>
      <p:ext uri="{BB962C8B-B14F-4D97-AF65-F5344CB8AC3E}">
        <p14:creationId xmlns:p14="http://schemas.microsoft.com/office/powerpoint/2010/main" val="152848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1ABA721-8889-4563-AC4D-D282467F25DC}" type="slidenum">
              <a:rPr lang="en-AU" smtClean="0"/>
              <a:t>13</a:t>
            </a:fld>
            <a:endParaRPr lang="en-AU"/>
          </a:p>
        </p:txBody>
      </p:sp>
    </p:spTree>
    <p:extLst>
      <p:ext uri="{BB962C8B-B14F-4D97-AF65-F5344CB8AC3E}">
        <p14:creationId xmlns:p14="http://schemas.microsoft.com/office/powerpoint/2010/main" val="53383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3/08/2017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3/08/2017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3/08/2017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3/08/2017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3/08/2017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3/08/2017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3/08/2017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3/08/2017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3/08/2017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3/08/2017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3/08/2017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3/08/2017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3.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jpeg"/><Relationship Id="rId7"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3.jpeg"/><Relationship Id="rId10" Type="http://schemas.openxmlformats.org/officeDocument/2006/relationships/image" Target="../media/image25.jpeg"/><Relationship Id="rId4" Type="http://schemas.openxmlformats.org/officeDocument/2006/relationships/image" Target="../media/image22.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2EAB641-6740-4FA1-8952-54E9CFBB6C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7035" y="103482"/>
            <a:ext cx="1862870" cy="996260"/>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2" name="TextBox 1">
            <a:extLst>
              <a:ext uri="{FF2B5EF4-FFF2-40B4-BE49-F238E27FC236}">
                <a16:creationId xmlns="" xmlns:a16="http://schemas.microsoft.com/office/drawing/2014/main" id="{8CA8166D-961A-497E-8CAD-3D70AF9A4FB8}"/>
              </a:ext>
            </a:extLst>
          </p:cNvPr>
          <p:cNvSpPr txBox="1"/>
          <p:nvPr/>
        </p:nvSpPr>
        <p:spPr>
          <a:xfrm>
            <a:off x="985359" y="3049257"/>
            <a:ext cx="7046495" cy="1323439"/>
          </a:xfrm>
          <a:prstGeom prst="rect">
            <a:avLst/>
          </a:prstGeom>
          <a:noFill/>
        </p:spPr>
        <p:txBody>
          <a:bodyPr wrap="square" rtlCol="0">
            <a:spAutoFit/>
          </a:bodyPr>
          <a:lstStyle/>
          <a:p>
            <a:r>
              <a:rPr lang="en-AU" sz="2200" b="1" dirty="0">
                <a:latin typeface="Times New Roman" panose="02020603050405020304" pitchFamily="18" charset="0"/>
                <a:cs typeface="Times New Roman" panose="02020603050405020304" pitchFamily="18" charset="0"/>
              </a:rPr>
              <a:t>Urban </a:t>
            </a:r>
            <a:r>
              <a:rPr lang="en-AU" sz="2200" b="1" dirty="0" err="1">
                <a:latin typeface="Times New Roman" panose="02020603050405020304" pitchFamily="18" charset="0"/>
                <a:cs typeface="Times New Roman" panose="02020603050405020304" pitchFamily="18" charset="0"/>
              </a:rPr>
              <a:t>Swimmability</a:t>
            </a:r>
            <a:r>
              <a:rPr lang="en-AU" sz="2200" b="1" dirty="0">
                <a:latin typeface="Times New Roman" panose="02020603050405020304" pitchFamily="18" charset="0"/>
                <a:cs typeface="Times New Roman" panose="02020603050405020304" pitchFamily="18" charset="0"/>
              </a:rPr>
              <a:t>:</a:t>
            </a:r>
          </a:p>
          <a:p>
            <a:r>
              <a:rPr lang="en-AU" sz="2000" dirty="0">
                <a:latin typeface="Times New Roman" panose="02020603050405020304" pitchFamily="18" charset="0"/>
                <a:cs typeface="Times New Roman" panose="02020603050405020304" pitchFamily="18" charset="0"/>
              </a:rPr>
              <a:t>A driver for sustainable and liveable cities</a:t>
            </a:r>
          </a:p>
          <a:p>
            <a:endParaRPr lang="en-AU" sz="800" dirty="0">
              <a:latin typeface="Times New Roman" panose="02020603050405020304" pitchFamily="18" charset="0"/>
              <a:cs typeface="Times New Roman" panose="02020603050405020304" pitchFamily="18" charset="0"/>
            </a:endParaRPr>
          </a:p>
          <a:p>
            <a:r>
              <a:rPr lang="en-AU" sz="1500" dirty="0">
                <a:solidFill>
                  <a:srgbClr val="6D6D6D"/>
                </a:solidFill>
                <a:latin typeface="Times New Roman" panose="02020603050405020304" pitchFamily="18" charset="0"/>
                <a:cs typeface="Times New Roman" panose="02020603050405020304" pitchFamily="18" charset="0"/>
              </a:rPr>
              <a:t>Rhys Anderson	</a:t>
            </a:r>
          </a:p>
          <a:p>
            <a:r>
              <a:rPr lang="en-AU" sz="1500" dirty="0">
                <a:solidFill>
                  <a:srgbClr val="6D6D6D"/>
                </a:solidFill>
                <a:latin typeface="Times New Roman" panose="02020603050405020304" pitchFamily="18" charset="0"/>
                <a:cs typeface="Times New Roman" panose="02020603050405020304" pitchFamily="18" charset="0"/>
              </a:rPr>
              <a:t>Geoffrey Hsu</a:t>
            </a:r>
          </a:p>
        </p:txBody>
      </p:sp>
      <p:pic>
        <p:nvPicPr>
          <p:cNvPr id="10" name="Picture 2">
            <a:extLst>
              <a:ext uri="{FF2B5EF4-FFF2-40B4-BE49-F238E27FC236}">
                <a16:creationId xmlns="" xmlns:a16="http://schemas.microsoft.com/office/drawing/2014/main" id="{D4183AFE-0035-4814-A9FA-AD918E7F3B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4988" r="4988"/>
          <a:stretch>
            <a:fillRect/>
          </a:stretch>
        </p:blipFill>
        <p:spPr bwMode="auto">
          <a:xfrm>
            <a:off x="1033894" y="4372533"/>
            <a:ext cx="2144982" cy="1571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Content Placeholder 6" descr="mirror008.jpg">
            <a:extLst>
              <a:ext uri="{FF2B5EF4-FFF2-40B4-BE49-F238E27FC236}">
                <a16:creationId xmlns="" xmlns:a16="http://schemas.microsoft.com/office/drawing/2014/main" id="{4F5CF9F3-33E8-46DE-9BF6-89672DC32D79}"/>
              </a:ext>
            </a:extLst>
          </p:cNvPr>
          <p:cNvPicPr>
            <a:picLocks/>
          </p:cNvPicPr>
          <p:nvPr/>
        </p:nvPicPr>
        <p:blipFill>
          <a:blip r:embed="rId6" cstate="print"/>
          <a:srcRect l="4512" r="4512"/>
          <a:stretch>
            <a:fillRect/>
          </a:stretch>
        </p:blipFill>
        <p:spPr>
          <a:xfrm>
            <a:off x="3436116" y="4372370"/>
            <a:ext cx="2144982" cy="1571045"/>
          </a:xfrm>
          <a:prstGeom prst="rect">
            <a:avLst/>
          </a:prstGeom>
        </p:spPr>
      </p:pic>
      <p:pic>
        <p:nvPicPr>
          <p:cNvPr id="13" name="Picture Placeholder 10" descr="\\acinas01\group_data\Infrastructure\Water\Skills Networks\Americas\R&amp;D\Urban Swimming Areas\Arup Examples\MELBOURNE WAVE POOL\Final Renders\View-4-Flat.jpg">
            <a:extLst>
              <a:ext uri="{FF2B5EF4-FFF2-40B4-BE49-F238E27FC236}">
                <a16:creationId xmlns="" xmlns:a16="http://schemas.microsoft.com/office/drawing/2014/main" id="{7C8BC285-1442-4608-995D-2711D1970022}"/>
              </a:ext>
            </a:extLst>
          </p:cNvPr>
          <p:cNvPicPr>
            <a:picLocks/>
          </p:cNvPicPr>
          <p:nvPr/>
        </p:nvPicPr>
        <p:blipFill>
          <a:blip r:embed="rId7" cstate="print">
            <a:extLst>
              <a:ext uri="{28A0092B-C50C-407E-A947-70E740481C1C}">
                <a14:useLocalDpi xmlns:a14="http://schemas.microsoft.com/office/drawing/2010/main" val="0"/>
              </a:ext>
            </a:extLst>
          </a:blip>
          <a:srcRect l="11676" r="11676"/>
          <a:stretch>
            <a:fillRect/>
          </a:stretch>
        </p:blipFill>
        <p:spPr bwMode="auto">
          <a:xfrm>
            <a:off x="1112484" y="1333397"/>
            <a:ext cx="2144982" cy="1571045"/>
          </a:xfrm>
          <a:prstGeom prst="rect">
            <a:avLst/>
          </a:prstGeom>
          <a:noFill/>
          <a:ln>
            <a:noFill/>
          </a:ln>
        </p:spPr>
      </p:pic>
      <p:pic>
        <p:nvPicPr>
          <p:cNvPr id="15" name="Picture Placeholder 12" descr="C:\Users\Charles.Ormsby\AppData\Local\Microsoft\Windows\Temporary Internet Files\Content.IE5\UXV1FIUT\Main_Outfall_Sewer_Redevelopment_Melbourne_©_Arup.jpg">
            <a:extLst>
              <a:ext uri="{FF2B5EF4-FFF2-40B4-BE49-F238E27FC236}">
                <a16:creationId xmlns="" xmlns:a16="http://schemas.microsoft.com/office/drawing/2014/main" id="{F9C84177-D220-4C51-93A3-59157D1C36F1}"/>
              </a:ext>
            </a:extLst>
          </p:cNvPr>
          <p:cNvPicPr>
            <a:picLocks/>
          </p:cNvPicPr>
          <p:nvPr/>
        </p:nvPicPr>
        <p:blipFill>
          <a:blip r:embed="rId8" cstate="print">
            <a:extLst>
              <a:ext uri="{28A0092B-C50C-407E-A947-70E740481C1C}">
                <a14:useLocalDpi xmlns:a14="http://schemas.microsoft.com/office/drawing/2010/main" val="0"/>
              </a:ext>
            </a:extLst>
          </a:blip>
          <a:srcRect l="11626" r="11626"/>
          <a:stretch>
            <a:fillRect/>
          </a:stretch>
        </p:blipFill>
        <p:spPr bwMode="auto">
          <a:xfrm>
            <a:off x="3436116" y="1344331"/>
            <a:ext cx="2144982" cy="1571045"/>
          </a:xfrm>
          <a:prstGeom prst="rect">
            <a:avLst/>
          </a:prstGeom>
          <a:noFill/>
          <a:ln>
            <a:noFill/>
          </a:ln>
        </p:spPr>
      </p:pic>
      <p:pic>
        <p:nvPicPr>
          <p:cNvPr id="17" name="Picture 2" descr="A swimming race at Gilberton Swimming Club at River Torrens in 1912.">
            <a:extLst>
              <a:ext uri="{FF2B5EF4-FFF2-40B4-BE49-F238E27FC236}">
                <a16:creationId xmlns="" xmlns:a16="http://schemas.microsoft.com/office/drawing/2014/main" id="{B3C40DCC-F87C-4CA6-A851-89A802F88AE9}"/>
              </a:ext>
            </a:extLst>
          </p:cNvPr>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1561" y="4372695"/>
            <a:ext cx="2145600" cy="1570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 xmlns:a16="http://schemas.microsoft.com/office/drawing/2014/main" id="{DD9CC23F-B8AE-42CA-822C-66CF61F3B468}"/>
              </a:ext>
            </a:extLst>
          </p:cNvPr>
          <p:cNvPicPr>
            <a:picLocks/>
          </p:cNvPicPr>
          <p:nvPr/>
        </p:nvPicPr>
        <p:blipFill rotWithShape="1">
          <a:blip r:embed="rId10"/>
          <a:srcRect l="28378" t="14282" r="8954" b="13828"/>
          <a:stretch/>
        </p:blipFill>
        <p:spPr>
          <a:xfrm>
            <a:off x="5771561" y="1344331"/>
            <a:ext cx="2145600" cy="1569600"/>
          </a:xfrm>
          <a:prstGeom prst="rect">
            <a:avLst/>
          </a:prstGeom>
        </p:spPr>
      </p:pic>
    </p:spTree>
    <p:extLst>
      <p:ext uri="{BB962C8B-B14F-4D97-AF65-F5344CB8AC3E}">
        <p14:creationId xmlns:p14="http://schemas.microsoft.com/office/powerpoint/2010/main" val="1325209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20" name="Picture 19">
            <a:extLst>
              <a:ext uri="{FF2B5EF4-FFF2-40B4-BE49-F238E27FC236}">
                <a16:creationId xmlns="" xmlns:a16="http://schemas.microsoft.com/office/drawing/2014/main" id="{BF822961-2866-4955-A618-33EEC29D5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7035" y="103482"/>
            <a:ext cx="1862870" cy="996260"/>
          </a:xfrm>
          <a:prstGeom prst="rect">
            <a:avLst/>
          </a:prstGeom>
        </p:spPr>
      </p:pic>
      <p:sp>
        <p:nvSpPr>
          <p:cNvPr id="9" name="Title 1">
            <a:extLst>
              <a:ext uri="{FF2B5EF4-FFF2-40B4-BE49-F238E27FC236}">
                <a16:creationId xmlns="" xmlns:a16="http://schemas.microsoft.com/office/drawing/2014/main" id="{796EA17F-427E-4FF1-97A1-C71FA6DD8071}"/>
              </a:ext>
            </a:extLst>
          </p:cNvPr>
          <p:cNvSpPr>
            <a:spLocks noGrp="1"/>
          </p:cNvSpPr>
          <p:nvPr>
            <p:ph type="ctrTitle"/>
          </p:nvPr>
        </p:nvSpPr>
        <p:spPr>
          <a:xfrm>
            <a:off x="355560" y="2837964"/>
            <a:ext cx="3882118" cy="1759903"/>
          </a:xfrm>
        </p:spPr>
        <p:txBody>
          <a:bodyPr>
            <a:noAutofit/>
          </a:bodyPr>
          <a:lstStyle/>
          <a:p>
            <a:r>
              <a:rPr lang="en-US" sz="2800" b="1" dirty="0">
                <a:latin typeface="Times New Roman" panose="02020603050405020304" pitchFamily="18" charset="0"/>
                <a:cs typeface="Times New Roman" panose="02020603050405020304" pitchFamily="18" charset="0"/>
              </a:rPr>
              <a:t>Dun Laoghaire </a:t>
            </a:r>
            <a:r>
              <a:rPr lang="en-US" sz="2800" b="1" dirty="0" err="1">
                <a:latin typeface="Times New Roman" panose="02020603050405020304" pitchFamily="18" charset="0"/>
                <a:cs typeface="Times New Roman" panose="02020603050405020304" pitchFamily="18" charset="0"/>
              </a:rPr>
              <a:t>Harbour</a:t>
            </a:r>
            <a:r>
              <a:rPr lang="en-US" sz="2800" b="1" dirty="0">
                <a:latin typeface="Times New Roman" panose="02020603050405020304" pitchFamily="18" charset="0"/>
                <a:cs typeface="Times New Roman" panose="02020603050405020304" pitchFamily="18" charset="0"/>
              </a:rPr>
              <a:t> Company (DHLC),</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Dublin</a:t>
            </a:r>
          </a:p>
        </p:txBody>
      </p:sp>
      <p:pic>
        <p:nvPicPr>
          <p:cNvPr id="3074" name="Picture 2" descr="The Dún Laoghaire beach project is modelled on Berlin’s Badeschiff baths ">
            <a:extLst>
              <a:ext uri="{FF2B5EF4-FFF2-40B4-BE49-F238E27FC236}">
                <a16:creationId xmlns="" xmlns:a16="http://schemas.microsoft.com/office/drawing/2014/main" id="{5FB26FA1-1CF1-4B40-8D64-A2D5DA2A17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3107" y="2690603"/>
            <a:ext cx="3860205" cy="205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5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10" name="Picture 9">
            <a:extLst>
              <a:ext uri="{FF2B5EF4-FFF2-40B4-BE49-F238E27FC236}">
                <a16:creationId xmlns="" xmlns:a16="http://schemas.microsoft.com/office/drawing/2014/main" id="{A5833D0F-3B01-4578-9BCB-6E76CC0314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7035" y="103482"/>
            <a:ext cx="1862870" cy="996260"/>
          </a:xfrm>
          <a:prstGeom prst="rect">
            <a:avLst/>
          </a:prstGeom>
        </p:spPr>
      </p:pic>
      <p:sp>
        <p:nvSpPr>
          <p:cNvPr id="9" name="Rectangle 8">
            <a:extLst>
              <a:ext uri="{FF2B5EF4-FFF2-40B4-BE49-F238E27FC236}">
                <a16:creationId xmlns="" xmlns:a16="http://schemas.microsoft.com/office/drawing/2014/main" id="{8FADF89F-AA38-45BB-9BCB-DB71EBC21BB4}"/>
              </a:ext>
            </a:extLst>
          </p:cNvPr>
          <p:cNvSpPr/>
          <p:nvPr/>
        </p:nvSpPr>
        <p:spPr>
          <a:xfrm>
            <a:off x="303723" y="1352023"/>
            <a:ext cx="8168765" cy="1015663"/>
          </a:xfrm>
          <a:prstGeom prst="rect">
            <a:avLst/>
          </a:prstGeom>
        </p:spPr>
        <p:txBody>
          <a:bodyPr wrap="square">
            <a:spAutoFit/>
          </a:bodyPr>
          <a:lstStyle/>
          <a:p>
            <a:pPr marL="285750" indent="-285750">
              <a:buFont typeface="Arial" panose="020B0604020202020204" pitchFamily="34" charset="0"/>
              <a:buChar char="•"/>
            </a:pPr>
            <a:r>
              <a:rPr lang="en-AU" sz="1500" dirty="0">
                <a:latin typeface="Times New Roman" panose="02020603050405020304" pitchFamily="18" charset="0"/>
                <a:cs typeface="Times New Roman" panose="02020603050405020304" pitchFamily="18" charset="0"/>
              </a:rPr>
              <a:t>Arup is working with DHLC to deliver a “heated, treated swimming pool” and urban beach</a:t>
            </a:r>
          </a:p>
          <a:p>
            <a:pPr marL="285750" indent="-285750">
              <a:buFont typeface="Arial" panose="020B0604020202020204" pitchFamily="34" charset="0"/>
              <a:buChar char="•"/>
            </a:pPr>
            <a:r>
              <a:rPr lang="en-AU" sz="1500" dirty="0">
                <a:latin typeface="Times New Roman" panose="02020603050405020304" pitchFamily="18" charset="0"/>
                <a:cs typeface="Times New Roman" panose="02020603050405020304" pitchFamily="18" charset="0"/>
              </a:rPr>
              <a:t>Proposed location on the </a:t>
            </a:r>
            <a:r>
              <a:rPr lang="en-AU" sz="1500" dirty="0" smtClean="0">
                <a:latin typeface="Times New Roman" panose="02020603050405020304" pitchFamily="18" charset="0"/>
                <a:cs typeface="Times New Roman" panose="02020603050405020304" pitchFamily="18" charset="0"/>
              </a:rPr>
              <a:t>east </a:t>
            </a:r>
            <a:r>
              <a:rPr lang="en-AU" sz="1500" dirty="0">
                <a:latin typeface="Times New Roman" panose="02020603050405020304" pitchFamily="18" charset="0"/>
                <a:cs typeface="Times New Roman" panose="02020603050405020304" pitchFamily="18" charset="0"/>
              </a:rPr>
              <a:t>pier of the harbour</a:t>
            </a:r>
          </a:p>
          <a:p>
            <a:pPr marL="285750" indent="-285750">
              <a:buFont typeface="Arial" panose="020B0604020202020204" pitchFamily="34" charset="0"/>
              <a:buChar char="•"/>
            </a:pPr>
            <a:r>
              <a:rPr lang="en-AU" sz="1500" dirty="0">
                <a:latin typeface="Times New Roman" panose="02020603050405020304" pitchFamily="18" charset="0"/>
                <a:cs typeface="Times New Roman" panose="02020603050405020304" pitchFamily="18" charset="0"/>
              </a:rPr>
              <a:t>Based on the successful Berlin </a:t>
            </a:r>
            <a:r>
              <a:rPr lang="en-AU" sz="1500" dirty="0" err="1">
                <a:latin typeface="Times New Roman" panose="02020603050405020304" pitchFamily="18" charset="0"/>
                <a:cs typeface="Times New Roman" panose="02020603050405020304" pitchFamily="18" charset="0"/>
              </a:rPr>
              <a:t>Badeschiff</a:t>
            </a:r>
            <a:r>
              <a:rPr lang="en-AU" sz="1500" dirty="0">
                <a:latin typeface="Times New Roman" panose="02020603050405020304" pitchFamily="18" charset="0"/>
                <a:cs typeface="Times New Roman" panose="02020603050405020304" pitchFamily="18" charset="0"/>
              </a:rPr>
              <a:t> floating pool in </a:t>
            </a:r>
            <a:r>
              <a:rPr lang="en-AU" sz="1500" dirty="0" smtClean="0">
                <a:latin typeface="Times New Roman" panose="02020603050405020304" pitchFamily="18" charset="0"/>
                <a:cs typeface="Times New Roman" panose="02020603050405020304" pitchFamily="18" charset="0"/>
              </a:rPr>
              <a:t>Germany</a:t>
            </a:r>
            <a:endParaRPr lang="en-AU" sz="15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AU" sz="1500" dirty="0">
                <a:latin typeface="Times New Roman" panose="02020603050405020304" pitchFamily="18" charset="0"/>
                <a:cs typeface="Times New Roman" panose="02020603050405020304" pitchFamily="18" charset="0"/>
              </a:rPr>
              <a:t>Aim to be a significant public amenity, tourist attraction, and a hub for activity within the </a:t>
            </a:r>
            <a:r>
              <a:rPr lang="en-AU" sz="1500" dirty="0" smtClean="0">
                <a:latin typeface="Times New Roman" panose="02020603050405020304" pitchFamily="18" charset="0"/>
                <a:cs typeface="Times New Roman" panose="02020603050405020304" pitchFamily="18" charset="0"/>
              </a:rPr>
              <a:t>harbour</a:t>
            </a:r>
            <a:endParaRPr lang="en-AU" sz="1500" dirty="0">
              <a:latin typeface="Times New Roman" panose="02020603050405020304" pitchFamily="18" charset="0"/>
              <a:cs typeface="Times New Roman" panose="02020603050405020304" pitchFamily="18" charset="0"/>
            </a:endParaRPr>
          </a:p>
        </p:txBody>
      </p:sp>
      <p:pic>
        <p:nvPicPr>
          <p:cNvPr id="4098" name="Picture 2" descr="Image result for dun laoghaire harbour company baths">
            <a:extLst>
              <a:ext uri="{FF2B5EF4-FFF2-40B4-BE49-F238E27FC236}">
                <a16:creationId xmlns="" xmlns:a16="http://schemas.microsoft.com/office/drawing/2014/main" id="{13874966-6B16-4919-8618-5BB5870F1AB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604" t="186" r="18243"/>
          <a:stretch/>
        </p:blipFill>
        <p:spPr bwMode="auto">
          <a:xfrm>
            <a:off x="249898" y="2527602"/>
            <a:ext cx="8522986" cy="2982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128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10" name="Picture 9">
            <a:extLst>
              <a:ext uri="{FF2B5EF4-FFF2-40B4-BE49-F238E27FC236}">
                <a16:creationId xmlns="" xmlns:a16="http://schemas.microsoft.com/office/drawing/2014/main" id="{E93565E0-6117-48AF-97B1-52E479731A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7035" y="103482"/>
            <a:ext cx="1862870" cy="996260"/>
          </a:xfrm>
          <a:prstGeom prst="rect">
            <a:avLst/>
          </a:prstGeom>
        </p:spPr>
      </p:pic>
      <p:sp>
        <p:nvSpPr>
          <p:cNvPr id="12" name="Title 1">
            <a:extLst>
              <a:ext uri="{FF2B5EF4-FFF2-40B4-BE49-F238E27FC236}">
                <a16:creationId xmlns="" xmlns:a16="http://schemas.microsoft.com/office/drawing/2014/main" id="{16532E89-29CF-4A54-A702-2BE97E7455E1}"/>
              </a:ext>
            </a:extLst>
          </p:cNvPr>
          <p:cNvSpPr>
            <a:spLocks noGrp="1"/>
          </p:cNvSpPr>
          <p:nvPr>
            <p:ph type="ctrTitle"/>
          </p:nvPr>
        </p:nvSpPr>
        <p:spPr>
          <a:xfrm>
            <a:off x="489288" y="2204180"/>
            <a:ext cx="3234193" cy="1629633"/>
          </a:xfrm>
        </p:spPr>
        <p:txBody>
          <a:bodyPr>
            <a:noAutofit/>
          </a:bodyPr>
          <a:lstStyle/>
          <a:p>
            <a:r>
              <a:rPr lang="en-US" sz="2800" b="1" dirty="0" err="1">
                <a:latin typeface="Times New Roman" panose="02020603050405020304" pitchFamily="18" charset="0"/>
                <a:cs typeface="Times New Roman" panose="02020603050405020304" pitchFamily="18" charset="0"/>
              </a:rPr>
              <a:t>Yarra</a:t>
            </a:r>
            <a:r>
              <a:rPr lang="en-US" sz="2800" b="1" dirty="0">
                <a:latin typeface="Times New Roman" panose="02020603050405020304" pitchFamily="18" charset="0"/>
                <a:cs typeface="Times New Roman" panose="02020603050405020304" pitchFamily="18" charset="0"/>
              </a:rPr>
              <a:t> Pool, Melbourne</a:t>
            </a:r>
          </a:p>
        </p:txBody>
      </p:sp>
      <p:pic>
        <p:nvPicPr>
          <p:cNvPr id="5122" name="Picture 2" descr="Image result for yarra pools">
            <a:extLst>
              <a:ext uri="{FF2B5EF4-FFF2-40B4-BE49-F238E27FC236}">
                <a16:creationId xmlns="" xmlns:a16="http://schemas.microsoft.com/office/drawing/2014/main" id="{584CD750-41D2-483A-8AE1-FDF974E9D2A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569" t="-281"/>
          <a:stretch/>
        </p:blipFill>
        <p:spPr bwMode="auto">
          <a:xfrm>
            <a:off x="4234275" y="2402481"/>
            <a:ext cx="3914835" cy="207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250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10" name="Picture 9">
            <a:extLst>
              <a:ext uri="{FF2B5EF4-FFF2-40B4-BE49-F238E27FC236}">
                <a16:creationId xmlns="" xmlns:a16="http://schemas.microsoft.com/office/drawing/2014/main" id="{E93565E0-6117-48AF-97B1-52E479731A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7035" y="103482"/>
            <a:ext cx="1862870" cy="996260"/>
          </a:xfrm>
          <a:prstGeom prst="rect">
            <a:avLst/>
          </a:prstGeom>
        </p:spPr>
      </p:pic>
      <p:pic>
        <p:nvPicPr>
          <p:cNvPr id="13" name="Picture 12">
            <a:extLst>
              <a:ext uri="{FF2B5EF4-FFF2-40B4-BE49-F238E27FC236}">
                <a16:creationId xmlns="" xmlns:a16="http://schemas.microsoft.com/office/drawing/2014/main" id="{E8D2B66D-9BD5-47C2-A108-8D850710C943}"/>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49898" y="1334891"/>
            <a:ext cx="8535554" cy="4325711"/>
          </a:xfrm>
          <a:prstGeom prst="rect">
            <a:avLst/>
          </a:prstGeom>
        </p:spPr>
      </p:pic>
      <p:sp>
        <p:nvSpPr>
          <p:cNvPr id="17" name="Rectangle 16">
            <a:extLst>
              <a:ext uri="{FF2B5EF4-FFF2-40B4-BE49-F238E27FC236}">
                <a16:creationId xmlns="" xmlns:a16="http://schemas.microsoft.com/office/drawing/2014/main" id="{D17AF0E8-D511-4A4C-A7C3-ED6E4E9F932C}"/>
              </a:ext>
            </a:extLst>
          </p:cNvPr>
          <p:cNvSpPr/>
          <p:nvPr/>
        </p:nvSpPr>
        <p:spPr>
          <a:xfrm>
            <a:off x="519172" y="1912696"/>
            <a:ext cx="2304415" cy="3170099"/>
          </a:xfrm>
          <a:prstGeom prst="rect">
            <a:avLst/>
          </a:prstGeom>
          <a:solidFill>
            <a:srgbClr val="FFFFFF">
              <a:alpha val="72000"/>
            </a:srgbClr>
          </a:solidFill>
        </p:spPr>
        <p:txBody>
          <a:bodyPr wrap="square">
            <a:spAutoFit/>
          </a:bodyPr>
          <a:lstStyle/>
          <a:p>
            <a:pPr marL="171450" marR="0" lvl="0" indent="-171450" defTabSz="89801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500" b="0" i="0" u="none" strike="noStrike" kern="0" cap="none" spc="0" normalizeH="0" baseline="0" noProof="0" dirty="0">
                <a:ln>
                  <a:noFill/>
                </a:ln>
                <a:solidFill>
                  <a:srgbClr val="000000"/>
                </a:solidFill>
                <a:effectLst/>
                <a:uLnTx/>
                <a:uFillTx/>
                <a:latin typeface="Times New Roman"/>
                <a:ea typeface="ＭＳ Ｐゴシック"/>
              </a:rPr>
              <a:t>Arup </a:t>
            </a:r>
            <a:r>
              <a:rPr lang="en-AU" sz="1500" kern="0" dirty="0">
                <a:solidFill>
                  <a:srgbClr val="000000"/>
                </a:solidFill>
                <a:latin typeface="Times New Roman"/>
                <a:ea typeface="ＭＳ Ｐゴシック"/>
              </a:rPr>
              <a:t>is working with Yarra Swim Co</a:t>
            </a:r>
            <a:r>
              <a:rPr lang="en-AU" sz="1500" kern="0" dirty="0" smtClean="0">
                <a:solidFill>
                  <a:srgbClr val="000000"/>
                </a:solidFill>
                <a:latin typeface="Times New Roman"/>
                <a:ea typeface="ＭＳ Ｐゴシック"/>
              </a:rPr>
              <a:t>. to design a floating pool in the Yarra River</a:t>
            </a:r>
          </a:p>
          <a:p>
            <a:pPr marL="171450" marR="0" lvl="0" indent="-171450" defTabSz="89801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kern="0" dirty="0" smtClean="0">
                <a:solidFill>
                  <a:srgbClr val="000000"/>
                </a:solidFill>
                <a:latin typeface="Times New Roman"/>
                <a:ea typeface="ＭＳ Ｐゴシック"/>
              </a:rPr>
              <a:t>Utilises existing clean saltwater from the bottom of river</a:t>
            </a:r>
          </a:p>
          <a:p>
            <a:pPr marL="171450" marR="0" lvl="0" indent="-171450" defTabSz="89801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kern="0" dirty="0" smtClean="0">
                <a:solidFill>
                  <a:srgbClr val="000000"/>
                </a:solidFill>
                <a:latin typeface="Times New Roman"/>
                <a:ea typeface="ＭＳ Ｐゴシック"/>
              </a:rPr>
              <a:t>Clean water is recycled back to river</a:t>
            </a:r>
          </a:p>
          <a:p>
            <a:pPr marL="171450" marR="0" lvl="0" indent="-171450" defTabSz="89801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kern="0" dirty="0" smtClean="0">
                <a:solidFill>
                  <a:srgbClr val="000000"/>
                </a:solidFill>
                <a:latin typeface="Times New Roman"/>
                <a:ea typeface="ＭＳ Ｐゴシック"/>
              </a:rPr>
              <a:t>No chemicals or expensive filters used</a:t>
            </a:r>
          </a:p>
          <a:p>
            <a:pPr marL="171450" marR="0" lvl="0" indent="-171450" defTabSz="89801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500" b="0" i="0" u="none" strike="noStrike" kern="0" cap="none" spc="0" normalizeH="0" baseline="0" noProof="0" dirty="0">
              <a:ln>
                <a:noFill/>
              </a:ln>
              <a:solidFill>
                <a:srgbClr val="000000"/>
              </a:solidFill>
              <a:effectLst/>
              <a:uLnTx/>
              <a:uFillTx/>
              <a:latin typeface="Times New Roman"/>
              <a:ea typeface="ＭＳ Ｐゴシック"/>
            </a:endParaRPr>
          </a:p>
          <a:p>
            <a:pPr defTabSz="898010">
              <a:defRPr/>
            </a:pPr>
            <a:r>
              <a:rPr kumimoji="0" lang="en-AU" sz="1000" b="0" i="0" u="none" strike="noStrike" kern="0" cap="none" spc="0" normalizeH="0" baseline="0" noProof="0" dirty="0">
                <a:ln>
                  <a:noFill/>
                </a:ln>
                <a:solidFill>
                  <a:srgbClr val="000000"/>
                </a:solidFill>
                <a:effectLst/>
                <a:uLnTx/>
                <a:uFillTx/>
                <a:latin typeface="Times New Roman"/>
                <a:ea typeface="ＭＳ Ｐゴシック"/>
              </a:rPr>
              <a:t>Image </a:t>
            </a:r>
            <a:r>
              <a:rPr kumimoji="0" lang="en-AU" sz="1000" b="0" i="0" u="none" strike="noStrike" kern="0" cap="none" spc="0" normalizeH="0" baseline="0" noProof="0" dirty="0" smtClean="0">
                <a:ln>
                  <a:noFill/>
                </a:ln>
                <a:solidFill>
                  <a:srgbClr val="000000"/>
                </a:solidFill>
                <a:effectLst/>
                <a:uLnTx/>
                <a:uFillTx/>
                <a:latin typeface="Times New Roman"/>
                <a:ea typeface="ＭＳ Ｐゴシック"/>
              </a:rPr>
              <a:t>© </a:t>
            </a:r>
            <a:r>
              <a:rPr lang="en-US" sz="1000" kern="0" dirty="0">
                <a:solidFill>
                  <a:srgbClr val="000000"/>
                </a:solidFill>
                <a:latin typeface="Times New Roman"/>
                <a:ea typeface="ＭＳ Ｐゴシック"/>
              </a:rPr>
              <a:t>Picture Plane/ Studio Octopi/</a:t>
            </a:r>
            <a:r>
              <a:rPr lang="en-US" sz="1000" kern="0" dirty="0" err="1">
                <a:solidFill>
                  <a:srgbClr val="000000"/>
                </a:solidFill>
                <a:latin typeface="Times New Roman"/>
                <a:ea typeface="ＭＳ Ｐゴシック"/>
              </a:rPr>
              <a:t>Yarra</a:t>
            </a:r>
            <a:r>
              <a:rPr lang="en-US" sz="1000" kern="0" dirty="0">
                <a:solidFill>
                  <a:srgbClr val="000000"/>
                </a:solidFill>
                <a:latin typeface="Times New Roman"/>
                <a:ea typeface="ＭＳ Ｐゴシック"/>
              </a:rPr>
              <a:t> Swim Co</a:t>
            </a:r>
            <a:r>
              <a:rPr lang="en-US" sz="1000" kern="0" dirty="0" smtClean="0">
                <a:solidFill>
                  <a:srgbClr val="000000"/>
                </a:solidFill>
                <a:latin typeface="Times New Roman"/>
                <a:ea typeface="ＭＳ Ｐゴシック"/>
              </a:rPr>
              <a:t>.</a:t>
            </a:r>
            <a:endParaRPr kumimoji="0" lang="en-AU" sz="1000" b="0" i="0" u="none" strike="noStrike" kern="0" cap="none" spc="0" normalizeH="0" baseline="0" noProof="0" dirty="0">
              <a:ln>
                <a:noFill/>
              </a:ln>
              <a:solidFill>
                <a:srgbClr val="000000"/>
              </a:solidFill>
              <a:effectLst/>
              <a:uLnTx/>
              <a:uFillTx/>
              <a:latin typeface="Times New Roman"/>
              <a:ea typeface="ＭＳ Ｐゴシック"/>
            </a:endParaRPr>
          </a:p>
        </p:txBody>
      </p:sp>
    </p:spTree>
    <p:extLst>
      <p:ext uri="{BB962C8B-B14F-4D97-AF65-F5344CB8AC3E}">
        <p14:creationId xmlns:p14="http://schemas.microsoft.com/office/powerpoint/2010/main" val="2975906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10" name="Picture 9">
            <a:extLst>
              <a:ext uri="{FF2B5EF4-FFF2-40B4-BE49-F238E27FC236}">
                <a16:creationId xmlns="" xmlns:a16="http://schemas.microsoft.com/office/drawing/2014/main" id="{E93565E0-6117-48AF-97B1-52E479731A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7035" y="103482"/>
            <a:ext cx="1862870" cy="996260"/>
          </a:xfrm>
          <a:prstGeom prst="rect">
            <a:avLst/>
          </a:prstGeom>
        </p:spPr>
      </p:pic>
      <p:pic>
        <p:nvPicPr>
          <p:cNvPr id="3" name="Picture 2">
            <a:extLst>
              <a:ext uri="{FF2B5EF4-FFF2-40B4-BE49-F238E27FC236}">
                <a16:creationId xmlns="" xmlns:a16="http://schemas.microsoft.com/office/drawing/2014/main" id="{79D1FE7F-6DD2-4D45-8D75-365189876E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639" y="1170431"/>
            <a:ext cx="8523798" cy="4649344"/>
          </a:xfrm>
          <a:prstGeom prst="rect">
            <a:avLst/>
          </a:prstGeom>
        </p:spPr>
      </p:pic>
      <p:sp>
        <p:nvSpPr>
          <p:cNvPr id="12" name="Text Placeholder 2">
            <a:extLst>
              <a:ext uri="{FF2B5EF4-FFF2-40B4-BE49-F238E27FC236}">
                <a16:creationId xmlns="" xmlns:a16="http://schemas.microsoft.com/office/drawing/2014/main" id="{C46A2FCD-8271-47F4-B18B-AEF385E8794B}"/>
              </a:ext>
            </a:extLst>
          </p:cNvPr>
          <p:cNvSpPr txBox="1">
            <a:spLocks/>
          </p:cNvSpPr>
          <p:nvPr/>
        </p:nvSpPr>
        <p:spPr>
          <a:xfrm>
            <a:off x="565754" y="2709823"/>
            <a:ext cx="8792007" cy="442448"/>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2800" dirty="0">
                <a:solidFill>
                  <a:schemeClr val="bg1"/>
                </a:solidFill>
                <a:latin typeface="Times New Roman" panose="02020603050405020304" pitchFamily="18" charset="0"/>
                <a:cs typeface="Times New Roman" panose="02020603050405020304" pitchFamily="18" charset="0"/>
              </a:rPr>
              <a:t>Thank you </a:t>
            </a:r>
          </a:p>
        </p:txBody>
      </p:sp>
      <p:sp>
        <p:nvSpPr>
          <p:cNvPr id="17" name="Title 1">
            <a:extLst>
              <a:ext uri="{FF2B5EF4-FFF2-40B4-BE49-F238E27FC236}">
                <a16:creationId xmlns="" xmlns:a16="http://schemas.microsoft.com/office/drawing/2014/main" id="{340A7CEE-786E-4976-A932-D4B8D2E9704C}"/>
              </a:ext>
            </a:extLst>
          </p:cNvPr>
          <p:cNvSpPr txBox="1">
            <a:spLocks/>
          </p:cNvSpPr>
          <p:nvPr/>
        </p:nvSpPr>
        <p:spPr>
          <a:xfrm>
            <a:off x="627670" y="3877618"/>
            <a:ext cx="4036727" cy="1000087"/>
          </a:xfrm>
          <a:prstGeom prst="rect">
            <a:avLst/>
          </a:prstGeom>
        </p:spPr>
        <p:txBody>
          <a:bodyPr vert="horz" lIns="0" tIns="0" rIns="0" bIns="0" rtlCol="0" anchor="t" anchorCtr="0">
            <a:noAutofit/>
          </a:bodyPr>
          <a:lstStyle>
            <a:lvl1pPr marL="0" indent="0" algn="l" defTabSz="898010" rtl="0" eaLnBrk="1" latinLnBrk="0" hangingPunct="1">
              <a:lnSpc>
                <a:spcPct val="85000"/>
              </a:lnSpc>
              <a:spcBef>
                <a:spcPts val="196"/>
              </a:spcBef>
              <a:buNone/>
              <a:defRPr sz="1400" b="0" kern="1200" cap="none">
                <a:solidFill>
                  <a:schemeClr val="tx1"/>
                </a:solidFill>
                <a:latin typeface="+mn-lt"/>
                <a:ea typeface="+mj-ea"/>
                <a:cs typeface="+mj-cs"/>
              </a:defRPr>
            </a:lvl1pPr>
          </a:lstStyle>
          <a:p>
            <a:pPr marL="0" marR="0" lvl="0" indent="0" algn="l" defTabSz="898010" rtl="0" eaLnBrk="1" fontAlgn="auto" latinLnBrk="0" hangingPunct="1">
              <a:lnSpc>
                <a:spcPct val="85000"/>
              </a:lnSpc>
              <a:spcBef>
                <a:spcPts val="196"/>
              </a:spcBef>
              <a:spcAft>
                <a:spcPts val="0"/>
              </a:spcAft>
              <a:buClrTx/>
              <a:buSzTx/>
              <a:buFontTx/>
              <a:buNone/>
              <a:tabLst/>
              <a:defRPr/>
            </a:pPr>
            <a:r>
              <a:rPr kumimoji="0" lang="en-AU" sz="1400" b="0" i="0" u="none" strike="noStrike" kern="1200" cap="none" spc="0" normalizeH="0" baseline="0" noProof="0" dirty="0">
                <a:ln>
                  <a:noFill/>
                </a:ln>
                <a:solidFill>
                  <a:sysClr val="windowText" lastClr="000000"/>
                </a:solidFill>
                <a:effectLst/>
                <a:uLnTx/>
                <a:uFillTx/>
                <a:latin typeface="Times New Roman"/>
                <a:ea typeface="+mj-ea"/>
                <a:cs typeface="+mj-cs"/>
              </a:rPr>
              <a:t/>
            </a:r>
            <a:br>
              <a:rPr kumimoji="0" lang="en-AU" sz="1400" b="0" i="0" u="none" strike="noStrike" kern="1200" cap="none" spc="0" normalizeH="0" baseline="0" noProof="0" dirty="0">
                <a:ln>
                  <a:noFill/>
                </a:ln>
                <a:solidFill>
                  <a:sysClr val="windowText" lastClr="000000"/>
                </a:solidFill>
                <a:effectLst/>
                <a:uLnTx/>
                <a:uFillTx/>
                <a:latin typeface="Times New Roman"/>
                <a:ea typeface="+mj-ea"/>
                <a:cs typeface="+mj-cs"/>
              </a:rPr>
            </a:br>
            <a: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t/>
            </a:r>
            <a:b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br>
            <a:r>
              <a:rPr kumimoji="0" lang="en-AU" sz="1400" b="0" i="0" u="none" strike="noStrike" kern="1200" cap="none" spc="0" normalizeH="0" baseline="0" noProof="0" dirty="0">
                <a:ln>
                  <a:noFill/>
                </a:ln>
                <a:solidFill>
                  <a:srgbClr val="969696"/>
                </a:solidFill>
                <a:effectLst/>
                <a:uLnTx/>
                <a:uFillTx/>
                <a:latin typeface="Times New Roman"/>
                <a:ea typeface="+mj-ea"/>
                <a:cs typeface="+mj-cs"/>
              </a:rPr>
              <a:t/>
            </a:r>
            <a:br>
              <a:rPr kumimoji="0" lang="en-AU" sz="1400" b="0" i="0" u="none" strike="noStrike" kern="1200" cap="none" spc="0" normalizeH="0" baseline="0" noProof="0" dirty="0">
                <a:ln>
                  <a:noFill/>
                </a:ln>
                <a:solidFill>
                  <a:srgbClr val="969696"/>
                </a:solidFill>
                <a:effectLst/>
                <a:uLnTx/>
                <a:uFillTx/>
                <a:latin typeface="Times New Roman"/>
                <a:ea typeface="+mj-ea"/>
                <a:cs typeface="+mj-cs"/>
              </a:rPr>
            </a:br>
            <a:r>
              <a:rPr kumimoji="0" lang="en-AU" sz="1600" b="0" i="0" u="none" strike="noStrike" kern="1200" cap="none" spc="0" normalizeH="0" baseline="0" noProof="0" dirty="0">
                <a:ln>
                  <a:noFill/>
                </a:ln>
                <a:solidFill>
                  <a:srgbClr val="969696"/>
                </a:solidFill>
                <a:effectLst/>
                <a:uLnTx/>
                <a:uFillTx/>
                <a:latin typeface="Times New Roman"/>
                <a:ea typeface="+mj-ea"/>
                <a:cs typeface="+mj-cs"/>
              </a:rPr>
              <a:t>rhys.anderson@arup.com</a:t>
            </a:r>
            <a:br>
              <a:rPr kumimoji="0" lang="en-AU" sz="1600" b="0" i="0" u="none" strike="noStrike" kern="1200" cap="none" spc="0" normalizeH="0" baseline="0" noProof="0" dirty="0">
                <a:ln>
                  <a:noFill/>
                </a:ln>
                <a:solidFill>
                  <a:srgbClr val="969696"/>
                </a:solidFill>
                <a:effectLst/>
                <a:uLnTx/>
                <a:uFillTx/>
                <a:latin typeface="Times New Roman"/>
                <a:ea typeface="+mj-ea"/>
                <a:cs typeface="+mj-cs"/>
              </a:rPr>
            </a:br>
            <a:r>
              <a:rPr kumimoji="0" lang="en-AU" sz="1600" b="0" i="0" u="none" strike="noStrike" kern="1200" cap="none" spc="0" normalizeH="0" baseline="0" noProof="0" dirty="0">
                <a:ln>
                  <a:noFill/>
                </a:ln>
                <a:solidFill>
                  <a:srgbClr val="969696"/>
                </a:solidFill>
                <a:effectLst/>
                <a:uLnTx/>
                <a:uFillTx/>
                <a:latin typeface="Times New Roman"/>
                <a:ea typeface="+mj-ea"/>
                <a:cs typeface="+mj-cs"/>
              </a:rPr>
              <a:t>geoffrey.hsu@arup.com </a:t>
            </a:r>
            <a: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t/>
            </a:r>
            <a:b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br>
            <a: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t> </a:t>
            </a:r>
            <a:b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br>
            <a: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t/>
            </a:r>
            <a:b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br>
            <a: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t/>
            </a:r>
            <a:b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br>
            <a: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t/>
            </a:r>
            <a:b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br>
            <a: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t/>
            </a:r>
            <a:b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br>
            <a: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t/>
            </a:r>
            <a:br>
              <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rPr>
            </a:br>
            <a:endParaRPr kumimoji="0" lang="en-AU" sz="1400" b="0" i="0" u="none" strike="noStrike" kern="1200" cap="none" spc="0" normalizeH="0" baseline="0" noProof="0" dirty="0">
              <a:ln>
                <a:noFill/>
              </a:ln>
              <a:solidFill>
                <a:sysClr val="window" lastClr="FFFFFF"/>
              </a:solidFill>
              <a:effectLst/>
              <a:uLnTx/>
              <a:uFillTx/>
              <a:latin typeface="Times New Roman"/>
              <a:ea typeface="+mj-ea"/>
              <a:cs typeface="+mj-cs"/>
            </a:endParaRPr>
          </a:p>
        </p:txBody>
      </p:sp>
    </p:spTree>
    <p:extLst>
      <p:ext uri="{BB962C8B-B14F-4D97-AF65-F5344CB8AC3E}">
        <p14:creationId xmlns:p14="http://schemas.microsoft.com/office/powerpoint/2010/main" val="1741548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10" name="Picture 9">
            <a:extLst>
              <a:ext uri="{FF2B5EF4-FFF2-40B4-BE49-F238E27FC236}">
                <a16:creationId xmlns="" xmlns:a16="http://schemas.microsoft.com/office/drawing/2014/main" id="{9F512AFD-CF5C-4C47-95A4-38B6B0F08347}"/>
              </a:ext>
            </a:extLst>
          </p:cNvPr>
          <p:cNvPicPr>
            <a:picLocks noChangeAspect="1"/>
          </p:cNvPicPr>
          <p:nvPr/>
        </p:nvPicPr>
        <p:blipFill rotWithShape="1">
          <a:blip r:embed="rId5">
            <a:extLst>
              <a:ext uri="{28A0092B-C50C-407E-A947-70E740481C1C}">
                <a14:useLocalDpi xmlns:a14="http://schemas.microsoft.com/office/drawing/2010/main" val="0"/>
              </a:ext>
            </a:extLst>
          </a:blip>
          <a:srcRect l="9706" t="6461" r="1197" b="23296"/>
          <a:stretch/>
        </p:blipFill>
        <p:spPr>
          <a:xfrm>
            <a:off x="340894" y="1935125"/>
            <a:ext cx="8443197" cy="3783598"/>
          </a:xfrm>
          <a:prstGeom prst="rect">
            <a:avLst/>
          </a:prstGeom>
        </p:spPr>
      </p:pic>
      <p:sp>
        <p:nvSpPr>
          <p:cNvPr id="12" name="Title 1">
            <a:extLst>
              <a:ext uri="{FF2B5EF4-FFF2-40B4-BE49-F238E27FC236}">
                <a16:creationId xmlns="" xmlns:a16="http://schemas.microsoft.com/office/drawing/2014/main" id="{B3A0D67E-343B-43D4-8852-7BF9C13DEA13}"/>
              </a:ext>
            </a:extLst>
          </p:cNvPr>
          <p:cNvSpPr>
            <a:spLocks noGrp="1"/>
          </p:cNvSpPr>
          <p:nvPr>
            <p:ph type="ctrTitle"/>
          </p:nvPr>
        </p:nvSpPr>
        <p:spPr>
          <a:xfrm>
            <a:off x="-280669" y="1382488"/>
            <a:ext cx="6225486" cy="375103"/>
          </a:xfrm>
        </p:spPr>
        <p:txBody>
          <a:bodyPr>
            <a:noAutofit/>
          </a:bodyPr>
          <a:lstStyle/>
          <a:p>
            <a:r>
              <a:rPr lang="en-US" sz="2800" b="1" dirty="0">
                <a:latin typeface="Times New Roman" panose="02020603050405020304" pitchFamily="18" charset="0"/>
                <a:cs typeface="Times New Roman" panose="02020603050405020304" pitchFamily="18" charset="0"/>
              </a:rPr>
              <a:t>The Urban Plunge Movement</a:t>
            </a:r>
          </a:p>
        </p:txBody>
      </p:sp>
      <p:pic>
        <p:nvPicPr>
          <p:cNvPr id="13" name="Picture 12">
            <a:extLst>
              <a:ext uri="{FF2B5EF4-FFF2-40B4-BE49-F238E27FC236}">
                <a16:creationId xmlns="" xmlns:a16="http://schemas.microsoft.com/office/drawing/2014/main" id="{5268B587-6352-42B2-855F-1BBB1FF596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7035" y="103482"/>
            <a:ext cx="1862870" cy="996260"/>
          </a:xfrm>
          <a:prstGeom prst="rect">
            <a:avLst/>
          </a:prstGeom>
        </p:spPr>
      </p:pic>
    </p:spTree>
    <p:extLst>
      <p:ext uri="{BB962C8B-B14F-4D97-AF65-F5344CB8AC3E}">
        <p14:creationId xmlns:p14="http://schemas.microsoft.com/office/powerpoint/2010/main" val="156436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13" name="Picture 12">
            <a:extLst>
              <a:ext uri="{FF2B5EF4-FFF2-40B4-BE49-F238E27FC236}">
                <a16:creationId xmlns="" xmlns:a16="http://schemas.microsoft.com/office/drawing/2014/main" id="{5268B587-6352-42B2-855F-1BBB1FF59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7035" y="103482"/>
            <a:ext cx="1862870" cy="996260"/>
          </a:xfrm>
          <a:prstGeom prst="rect">
            <a:avLst/>
          </a:prstGeom>
        </p:spPr>
      </p:pic>
      <p:pic>
        <p:nvPicPr>
          <p:cNvPr id="17" name="Picture 2" descr="http://www.theage.com.au/ffximage/2005/01/29/wbcourier_wideweb__430x286.jpg">
            <a:extLst>
              <a:ext uri="{FF2B5EF4-FFF2-40B4-BE49-F238E27FC236}">
                <a16:creationId xmlns="" xmlns:a16="http://schemas.microsoft.com/office/drawing/2014/main" id="{05EB18F9-3FD9-4016-82A3-4D9A6D5481B4}"/>
              </a:ext>
            </a:extLst>
          </p:cNvPr>
          <p:cNvPicPr>
            <a:picLocks noChangeAspect="1" noChangeArrowheads="1"/>
          </p:cNvPicPr>
          <p:nvPr/>
        </p:nvPicPr>
        <p:blipFill>
          <a:blip r:embed="rId6"/>
          <a:srcRect/>
          <a:stretch>
            <a:fillRect/>
          </a:stretch>
        </p:blipFill>
        <p:spPr bwMode="auto">
          <a:xfrm>
            <a:off x="4594945" y="2331494"/>
            <a:ext cx="3826856" cy="2545306"/>
          </a:xfrm>
          <a:prstGeom prst="rect">
            <a:avLst/>
          </a:prstGeom>
          <a:noFill/>
        </p:spPr>
      </p:pic>
      <p:pic>
        <p:nvPicPr>
          <p:cNvPr id="19" name="Picture 2" descr="A swimming race at Gilberton Swimming Club at River Torrens in 1912.">
            <a:extLst>
              <a:ext uri="{FF2B5EF4-FFF2-40B4-BE49-F238E27FC236}">
                <a16:creationId xmlns="" xmlns:a16="http://schemas.microsoft.com/office/drawing/2014/main" id="{E1064C89-A104-40B8-A66C-C337F050B5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969" y="2331494"/>
            <a:ext cx="3815235" cy="254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06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23" name="Picture 22">
            <a:extLst>
              <a:ext uri="{FF2B5EF4-FFF2-40B4-BE49-F238E27FC236}">
                <a16:creationId xmlns="" xmlns:a16="http://schemas.microsoft.com/office/drawing/2014/main" id="{B8A64312-67AF-4E13-B249-F5EB77BEF2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5950"/>
          <a:stretch/>
        </p:blipFill>
        <p:spPr>
          <a:xfrm>
            <a:off x="5992227" y="2984769"/>
            <a:ext cx="1619879" cy="1088207"/>
          </a:xfrm>
          <a:prstGeom prst="rect">
            <a:avLst/>
          </a:prstGeom>
        </p:spPr>
      </p:pic>
      <p:pic>
        <p:nvPicPr>
          <p:cNvPr id="24" name="Picture 23">
            <a:extLst>
              <a:ext uri="{FF2B5EF4-FFF2-40B4-BE49-F238E27FC236}">
                <a16:creationId xmlns="" xmlns:a16="http://schemas.microsoft.com/office/drawing/2014/main" id="{BBE86CD4-EAF2-47F5-9A17-F6C68BCB6C9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363" t="27045" b="12106"/>
          <a:stretch/>
        </p:blipFill>
        <p:spPr>
          <a:xfrm>
            <a:off x="3641853" y="2987127"/>
            <a:ext cx="2238199" cy="1085849"/>
          </a:xfrm>
          <a:prstGeom prst="rect">
            <a:avLst/>
          </a:prstGeom>
        </p:spPr>
      </p:pic>
      <p:pic>
        <p:nvPicPr>
          <p:cNvPr id="25" name="Picture 24">
            <a:extLst>
              <a:ext uri="{FF2B5EF4-FFF2-40B4-BE49-F238E27FC236}">
                <a16:creationId xmlns="" xmlns:a16="http://schemas.microsoft.com/office/drawing/2014/main" id="{4C83B104-7170-4D56-9FBD-6FA7BEF7180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3961" t="21387" r="26614"/>
          <a:stretch/>
        </p:blipFill>
        <p:spPr>
          <a:xfrm>
            <a:off x="5620899" y="1352023"/>
            <a:ext cx="1991207" cy="1463193"/>
          </a:xfrm>
          <a:prstGeom prst="rect">
            <a:avLst/>
          </a:prstGeom>
        </p:spPr>
      </p:pic>
      <p:pic>
        <p:nvPicPr>
          <p:cNvPr id="26" name="Picture 25">
            <a:extLst>
              <a:ext uri="{FF2B5EF4-FFF2-40B4-BE49-F238E27FC236}">
                <a16:creationId xmlns="" xmlns:a16="http://schemas.microsoft.com/office/drawing/2014/main" id="{BAA3464C-A49C-4AC3-8C6A-AAE594C1B92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7" r="-1"/>
          <a:stretch/>
        </p:blipFill>
        <p:spPr>
          <a:xfrm>
            <a:off x="4209728" y="4201199"/>
            <a:ext cx="3402379" cy="1746365"/>
          </a:xfrm>
          <a:prstGeom prst="rect">
            <a:avLst/>
          </a:prstGeom>
        </p:spPr>
      </p:pic>
      <p:pic>
        <p:nvPicPr>
          <p:cNvPr id="27" name="Picture 2">
            <a:extLst>
              <a:ext uri="{FF2B5EF4-FFF2-40B4-BE49-F238E27FC236}">
                <a16:creationId xmlns="" xmlns:a16="http://schemas.microsoft.com/office/drawing/2014/main" id="{F8E4058F-9497-42A0-B826-089071B6F3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4801" y="4201199"/>
            <a:ext cx="2732909" cy="174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 xmlns:a16="http://schemas.microsoft.com/office/drawing/2014/main" id="{4F5DF038-5CAA-454C-B9D0-9B675C03A26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2222" t="11667" r="972" b="7708"/>
          <a:stretch/>
        </p:blipFill>
        <p:spPr>
          <a:xfrm>
            <a:off x="1351932" y="1352023"/>
            <a:ext cx="2155079" cy="1478328"/>
          </a:xfrm>
          <a:prstGeom prst="rect">
            <a:avLst/>
          </a:prstGeom>
        </p:spPr>
      </p:pic>
      <p:pic>
        <p:nvPicPr>
          <p:cNvPr id="29" name="Picture 3" descr="riverscape p 532, Milrace in Zurich.jpg">
            <a:extLst>
              <a:ext uri="{FF2B5EF4-FFF2-40B4-BE49-F238E27FC236}">
                <a16:creationId xmlns="" xmlns:a16="http://schemas.microsoft.com/office/drawing/2014/main" id="{714886F6-CFC3-440C-8103-1DC5976E7F2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6474" r="10372" b="6875"/>
          <a:stretch/>
        </p:blipFill>
        <p:spPr bwMode="auto">
          <a:xfrm>
            <a:off x="3641853" y="1352023"/>
            <a:ext cx="1815535" cy="146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 xmlns:a16="http://schemas.microsoft.com/office/drawing/2014/main" id="{B56A3E3D-18A1-4527-8BD3-35493724376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6827" t="15584" r="26086" b="7586"/>
          <a:stretch/>
        </p:blipFill>
        <p:spPr>
          <a:xfrm>
            <a:off x="1351932" y="2984770"/>
            <a:ext cx="2127286" cy="1090565"/>
          </a:xfrm>
          <a:prstGeom prst="rect">
            <a:avLst/>
          </a:prstGeom>
        </p:spPr>
      </p:pic>
      <p:pic>
        <p:nvPicPr>
          <p:cNvPr id="17" name="Picture 16">
            <a:extLst>
              <a:ext uri="{FF2B5EF4-FFF2-40B4-BE49-F238E27FC236}">
                <a16:creationId xmlns="" xmlns:a16="http://schemas.microsoft.com/office/drawing/2014/main" id="{9C811DE8-23DC-4B25-A487-6A791C83EB3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77035" y="103482"/>
            <a:ext cx="1862870" cy="996260"/>
          </a:xfrm>
          <a:prstGeom prst="rect">
            <a:avLst/>
          </a:prstGeom>
        </p:spPr>
      </p:pic>
    </p:spTree>
    <p:extLst>
      <p:ext uri="{BB962C8B-B14F-4D97-AF65-F5344CB8AC3E}">
        <p14:creationId xmlns:p14="http://schemas.microsoft.com/office/powerpoint/2010/main" val="2804765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17" name="Picture 16">
            <a:extLst>
              <a:ext uri="{FF2B5EF4-FFF2-40B4-BE49-F238E27FC236}">
                <a16:creationId xmlns="" xmlns:a16="http://schemas.microsoft.com/office/drawing/2014/main" id="{9C811DE8-23DC-4B25-A487-6A791C83E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7035" y="103482"/>
            <a:ext cx="1862870" cy="996260"/>
          </a:xfrm>
          <a:prstGeom prst="rect">
            <a:avLst/>
          </a:prstGeom>
        </p:spPr>
      </p:pic>
      <p:sp>
        <p:nvSpPr>
          <p:cNvPr id="3" name="TextBox 2">
            <a:extLst>
              <a:ext uri="{FF2B5EF4-FFF2-40B4-BE49-F238E27FC236}">
                <a16:creationId xmlns="" xmlns:a16="http://schemas.microsoft.com/office/drawing/2014/main" id="{80B00DB5-95AF-4B98-8204-716A742F8D04}"/>
              </a:ext>
            </a:extLst>
          </p:cNvPr>
          <p:cNvSpPr txBox="1"/>
          <p:nvPr/>
        </p:nvSpPr>
        <p:spPr>
          <a:xfrm>
            <a:off x="427337" y="1507723"/>
            <a:ext cx="3738563" cy="4647426"/>
          </a:xfrm>
          <a:prstGeom prst="rect">
            <a:avLst/>
          </a:prstGeom>
          <a:noFill/>
        </p:spPr>
        <p:txBody>
          <a:bodyPr wrap="square" rtlCol="0">
            <a:spAutoFit/>
          </a:bodyPr>
          <a:lstStyle/>
          <a:p>
            <a:r>
              <a:rPr lang="en-AU" sz="2200" b="1" dirty="0"/>
              <a:t>Sustainable and liveable cities</a:t>
            </a:r>
          </a:p>
          <a:p>
            <a:endParaRPr lang="en-AU" sz="2200" b="1" dirty="0"/>
          </a:p>
          <a:p>
            <a:pPr marL="285750" indent="-285750">
              <a:buFont typeface="Arial" panose="020B0604020202020204" pitchFamily="34" charset="0"/>
              <a:buChar char="•"/>
            </a:pPr>
            <a:r>
              <a:rPr lang="en-AU" dirty="0"/>
              <a:t>Sets a goal that has tangible outcomes</a:t>
            </a:r>
          </a:p>
          <a:p>
            <a:pPr marL="285750" indent="-285750">
              <a:buFont typeface="Arial" panose="020B0604020202020204" pitchFamily="34" charset="0"/>
              <a:buChar char="•"/>
            </a:pPr>
            <a:r>
              <a:rPr lang="en-AU" dirty="0"/>
              <a:t>Catalyst </a:t>
            </a:r>
            <a:r>
              <a:rPr lang="en-AU" dirty="0" smtClean="0"/>
              <a:t>for engaging the community</a:t>
            </a:r>
            <a:endParaRPr lang="en-AU" dirty="0"/>
          </a:p>
          <a:p>
            <a:pPr marL="285750" indent="-285750">
              <a:buFont typeface="Arial" panose="020B0604020202020204" pitchFamily="34" charset="0"/>
              <a:buChar char="•"/>
            </a:pPr>
            <a:r>
              <a:rPr lang="en-AU" dirty="0"/>
              <a:t>Identifies major factors contributing to poor river quality and </a:t>
            </a:r>
            <a:r>
              <a:rPr lang="en-AU" dirty="0" smtClean="0"/>
              <a:t>steps </a:t>
            </a:r>
            <a:r>
              <a:rPr lang="en-AU" dirty="0" smtClean="0"/>
              <a:t>towards </a:t>
            </a:r>
            <a:r>
              <a:rPr lang="en-AU" dirty="0" smtClean="0"/>
              <a:t>mitigation</a:t>
            </a:r>
            <a:endParaRPr lang="en-AU" dirty="0"/>
          </a:p>
          <a:p>
            <a:pPr marL="285750" indent="-285750">
              <a:buFont typeface="Arial" panose="020B0604020202020204" pitchFamily="34" charset="0"/>
              <a:buChar char="•"/>
            </a:pPr>
            <a:r>
              <a:rPr lang="en-AU" dirty="0"/>
              <a:t>Improving overall health, fitness and access to our natural </a:t>
            </a:r>
            <a:r>
              <a:rPr lang="en-AU" dirty="0" smtClean="0"/>
              <a:t>environment</a:t>
            </a:r>
          </a:p>
          <a:p>
            <a:pPr marL="285750" indent="-285750">
              <a:buFont typeface="Arial" panose="020B0604020202020204" pitchFamily="34" charset="0"/>
              <a:buChar char="•"/>
            </a:pPr>
            <a:r>
              <a:rPr lang="en-AU" dirty="0" smtClean="0"/>
              <a:t>Integration of stormwater as a resource into urban planning</a:t>
            </a: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pic>
        <p:nvPicPr>
          <p:cNvPr id="19" name="Picture 18">
            <a:extLst>
              <a:ext uri="{FF2B5EF4-FFF2-40B4-BE49-F238E27FC236}">
                <a16:creationId xmlns="" xmlns:a16="http://schemas.microsoft.com/office/drawing/2014/main" id="{B776F694-06E0-401F-BA76-E3F8F26E6C54}"/>
              </a:ext>
            </a:extLst>
          </p:cNvPr>
          <p:cNvPicPr>
            <a:picLocks noChangeAspect="1"/>
          </p:cNvPicPr>
          <p:nvPr/>
        </p:nvPicPr>
        <p:blipFill rotWithShape="1">
          <a:blip r:embed="rId5"/>
          <a:srcRect l="28378" t="14282" r="8954" b="13828"/>
          <a:stretch/>
        </p:blipFill>
        <p:spPr>
          <a:xfrm>
            <a:off x="4672872" y="2105906"/>
            <a:ext cx="3532547" cy="2532769"/>
          </a:xfrm>
          <a:prstGeom prst="rect">
            <a:avLst/>
          </a:prstGeom>
        </p:spPr>
      </p:pic>
    </p:spTree>
    <p:extLst>
      <p:ext uri="{BB962C8B-B14F-4D97-AF65-F5344CB8AC3E}">
        <p14:creationId xmlns:p14="http://schemas.microsoft.com/office/powerpoint/2010/main" val="3927622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sp>
        <p:nvSpPr>
          <p:cNvPr id="10" name="Title 3">
            <a:extLst>
              <a:ext uri="{FF2B5EF4-FFF2-40B4-BE49-F238E27FC236}">
                <a16:creationId xmlns="" xmlns:a16="http://schemas.microsoft.com/office/drawing/2014/main" id="{200EEFCA-549B-423A-9892-AA3A28F2DA48}"/>
              </a:ext>
            </a:extLst>
          </p:cNvPr>
          <p:cNvSpPr txBox="1">
            <a:spLocks/>
          </p:cNvSpPr>
          <p:nvPr/>
        </p:nvSpPr>
        <p:spPr>
          <a:xfrm>
            <a:off x="370413" y="1595094"/>
            <a:ext cx="8349043" cy="3879274"/>
          </a:xfrm>
          <a:prstGeom prst="rect">
            <a:avLst/>
          </a:prstGeom>
        </p:spPr>
        <p:txBody>
          <a:bodyPr numCol="3"/>
          <a:lstStyle>
            <a:lvl1pPr algn="l" rtl="0" eaLnBrk="1" fontAlgn="base" hangingPunct="1">
              <a:spcBef>
                <a:spcPct val="0"/>
              </a:spcBef>
              <a:spcAft>
                <a:spcPct val="0"/>
              </a:spcAft>
              <a:defRPr sz="1600">
                <a:solidFill>
                  <a:schemeClr val="bg1"/>
                </a:solidFill>
                <a:latin typeface="+mj-lt"/>
                <a:ea typeface="ＭＳ Ｐゴシック" pitchFamily="-65" charset="-128"/>
                <a:cs typeface="ＭＳ Ｐゴシック"/>
              </a:defRPr>
            </a:lvl1pPr>
            <a:lvl2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2pPr>
            <a:lvl3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3pPr>
            <a:lvl4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4pPr>
            <a:lvl5pPr algn="l" rtl="0" eaLnBrk="1" fontAlgn="base" hangingPunct="1">
              <a:spcBef>
                <a:spcPct val="0"/>
              </a:spcBef>
              <a:spcAft>
                <a:spcPct val="0"/>
              </a:spcAft>
              <a:defRPr sz="1400">
                <a:solidFill>
                  <a:schemeClr val="tx1"/>
                </a:solidFill>
                <a:latin typeface="Arial" pitchFamily="34"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200" b="1">
                <a:solidFill>
                  <a:schemeClr val="tx2"/>
                </a:solidFill>
                <a:latin typeface="Times New Roman" pitchFamily="-105" charset="0"/>
              </a:defRPr>
            </a:lvl6pPr>
            <a:lvl7pPr marL="914400" algn="l" rtl="0" eaLnBrk="1" fontAlgn="base" hangingPunct="1">
              <a:spcBef>
                <a:spcPct val="0"/>
              </a:spcBef>
              <a:spcAft>
                <a:spcPct val="0"/>
              </a:spcAft>
              <a:defRPr sz="3200" b="1">
                <a:solidFill>
                  <a:schemeClr val="tx2"/>
                </a:solidFill>
                <a:latin typeface="Times New Roman" pitchFamily="-105" charset="0"/>
              </a:defRPr>
            </a:lvl7pPr>
            <a:lvl8pPr marL="1371600" algn="l" rtl="0" eaLnBrk="1" fontAlgn="base" hangingPunct="1">
              <a:spcBef>
                <a:spcPct val="0"/>
              </a:spcBef>
              <a:spcAft>
                <a:spcPct val="0"/>
              </a:spcAft>
              <a:defRPr sz="3200" b="1">
                <a:solidFill>
                  <a:schemeClr val="tx2"/>
                </a:solidFill>
                <a:latin typeface="Times New Roman" pitchFamily="-105" charset="0"/>
              </a:defRPr>
            </a:lvl8pPr>
            <a:lvl9pPr marL="1828800" algn="l" rtl="0" eaLnBrk="1" fontAlgn="base" hangingPunct="1">
              <a:spcBef>
                <a:spcPct val="0"/>
              </a:spcBef>
              <a:spcAft>
                <a:spcPct val="0"/>
              </a:spcAft>
              <a:defRPr sz="3200" b="1">
                <a:solidFill>
                  <a:schemeClr val="tx2"/>
                </a:solidFill>
                <a:latin typeface="Times New Roman" pitchFamily="-105" charset="0"/>
              </a:defRPr>
            </a:lvl9pPr>
          </a:lstStyle>
          <a:p>
            <a:pPr algn="ctr"/>
            <a:r>
              <a:rPr lang="en-US" sz="2700" kern="0" dirty="0">
                <a:solidFill>
                  <a:schemeClr val="tx1"/>
                </a:solidFill>
                <a:latin typeface="Times New Roman" panose="02020603050405020304" pitchFamily="18" charset="0"/>
                <a:cs typeface="Times New Roman" panose="02020603050405020304" pitchFamily="18" charset="0"/>
              </a:rPr>
              <a:t>New York</a:t>
            </a:r>
            <a:br>
              <a:rPr lang="en-US" sz="2700" kern="0" dirty="0">
                <a:solidFill>
                  <a:schemeClr val="tx1"/>
                </a:solidFill>
                <a:latin typeface="Times New Roman" panose="02020603050405020304" pitchFamily="18" charset="0"/>
                <a:cs typeface="Times New Roman" panose="02020603050405020304" pitchFamily="18" charset="0"/>
              </a:rPr>
            </a:br>
            <a:endParaRPr lang="en-US" sz="2700" kern="0" dirty="0">
              <a:solidFill>
                <a:schemeClr val="tx1"/>
              </a:solidFill>
              <a:latin typeface="Times New Roman" panose="02020603050405020304" pitchFamily="18" charset="0"/>
              <a:cs typeface="Times New Roman" panose="02020603050405020304" pitchFamily="18" charset="0"/>
            </a:endParaRPr>
          </a:p>
          <a:p>
            <a:pPr algn="ctr"/>
            <a:r>
              <a:rPr lang="en-US" sz="2700" kern="0" dirty="0">
                <a:solidFill>
                  <a:srgbClr val="28AF73"/>
                </a:solidFill>
                <a:latin typeface="Times New Roman" panose="02020603050405020304" pitchFamily="18" charset="0"/>
                <a:cs typeface="Times New Roman" panose="02020603050405020304" pitchFamily="18" charset="0"/>
              </a:rPr>
              <a:t>Osaka</a:t>
            </a:r>
          </a:p>
          <a:p>
            <a:pPr algn="ctr"/>
            <a:endParaRPr lang="en-US" sz="2700" kern="0" dirty="0">
              <a:solidFill>
                <a:schemeClr val="tx1"/>
              </a:solidFill>
              <a:latin typeface="Times New Roman" panose="02020603050405020304" pitchFamily="18" charset="0"/>
              <a:cs typeface="Times New Roman" panose="02020603050405020304" pitchFamily="18" charset="0"/>
            </a:endParaRPr>
          </a:p>
          <a:p>
            <a:pPr algn="ctr"/>
            <a:r>
              <a:rPr lang="en-US" sz="2700" kern="0" dirty="0">
                <a:solidFill>
                  <a:schemeClr val="tx1"/>
                </a:solidFill>
                <a:latin typeface="Times New Roman" panose="02020603050405020304" pitchFamily="18" charset="0"/>
                <a:cs typeface="Times New Roman" panose="02020603050405020304" pitchFamily="18" charset="0"/>
              </a:rPr>
              <a:t>Paris</a:t>
            </a:r>
          </a:p>
          <a:p>
            <a:pPr algn="ctr"/>
            <a:r>
              <a:rPr lang="en-US" sz="2700" kern="0" dirty="0">
                <a:solidFill>
                  <a:schemeClr val="tx1"/>
                </a:solidFill>
                <a:latin typeface="Times New Roman" panose="02020603050405020304" pitchFamily="18" charset="0"/>
                <a:cs typeface="Times New Roman" panose="02020603050405020304" pitchFamily="18" charset="0"/>
              </a:rPr>
              <a:t/>
            </a:r>
            <a:br>
              <a:rPr lang="en-US" sz="2700" kern="0" dirty="0">
                <a:solidFill>
                  <a:schemeClr val="tx1"/>
                </a:solidFill>
                <a:latin typeface="Times New Roman" panose="02020603050405020304" pitchFamily="18" charset="0"/>
                <a:cs typeface="Times New Roman" panose="02020603050405020304" pitchFamily="18" charset="0"/>
              </a:rPr>
            </a:br>
            <a:r>
              <a:rPr lang="en-US" sz="2700" kern="0" dirty="0">
                <a:solidFill>
                  <a:srgbClr val="28AF73"/>
                </a:solidFill>
                <a:latin typeface="Times New Roman" panose="02020603050405020304" pitchFamily="18" charset="0"/>
                <a:cs typeface="Times New Roman" panose="02020603050405020304" pitchFamily="18" charset="0"/>
              </a:rPr>
              <a:t>Montreal</a:t>
            </a:r>
          </a:p>
          <a:p>
            <a:pPr algn="ctr"/>
            <a:endParaRPr lang="en-US" sz="2700" kern="0" dirty="0">
              <a:solidFill>
                <a:schemeClr val="tx1"/>
              </a:solidFill>
              <a:latin typeface="Times New Roman" panose="02020603050405020304" pitchFamily="18" charset="0"/>
              <a:cs typeface="Times New Roman" panose="02020603050405020304" pitchFamily="18" charset="0"/>
            </a:endParaRPr>
          </a:p>
          <a:p>
            <a:pPr algn="ctr"/>
            <a:r>
              <a:rPr lang="en-US" sz="2700" kern="0" dirty="0" err="1">
                <a:solidFill>
                  <a:schemeClr val="tx1"/>
                </a:solidFill>
                <a:latin typeface="Times New Roman" panose="02020603050405020304" pitchFamily="18" charset="0"/>
                <a:cs typeface="Times New Roman" panose="02020603050405020304" pitchFamily="18" charset="0"/>
              </a:rPr>
              <a:t>Riehen</a:t>
            </a:r>
            <a:endParaRPr lang="en-US" sz="2700" kern="0" dirty="0">
              <a:solidFill>
                <a:schemeClr val="tx1"/>
              </a:solidFill>
              <a:latin typeface="Times New Roman" panose="02020603050405020304" pitchFamily="18" charset="0"/>
              <a:cs typeface="Times New Roman" panose="02020603050405020304" pitchFamily="18" charset="0"/>
            </a:endParaRPr>
          </a:p>
          <a:p>
            <a:pPr algn="ctr"/>
            <a:endParaRPr lang="en-US" sz="2700" kern="0" dirty="0">
              <a:solidFill>
                <a:schemeClr val="tx1"/>
              </a:solidFill>
              <a:latin typeface="Times New Roman" panose="02020603050405020304" pitchFamily="18" charset="0"/>
              <a:cs typeface="Times New Roman" panose="02020603050405020304" pitchFamily="18" charset="0"/>
            </a:endParaRPr>
          </a:p>
          <a:p>
            <a:pPr algn="ctr"/>
            <a:endParaRPr lang="en-US" sz="2700" kern="0" dirty="0">
              <a:solidFill>
                <a:schemeClr val="tx1"/>
              </a:solidFill>
              <a:latin typeface="Times New Roman" panose="02020603050405020304" pitchFamily="18" charset="0"/>
              <a:cs typeface="Times New Roman" panose="02020603050405020304" pitchFamily="18" charset="0"/>
            </a:endParaRPr>
          </a:p>
          <a:p>
            <a:pPr algn="ctr"/>
            <a:r>
              <a:rPr lang="en-US" sz="2700" kern="0" dirty="0">
                <a:solidFill>
                  <a:srgbClr val="28AF73"/>
                </a:solidFill>
                <a:latin typeface="Times New Roman" panose="02020603050405020304" pitchFamily="18" charset="0"/>
                <a:cs typeface="Times New Roman" panose="02020603050405020304" pitchFamily="18" charset="0"/>
              </a:rPr>
              <a:t>Sydney</a:t>
            </a:r>
          </a:p>
          <a:p>
            <a:pPr algn="ctr"/>
            <a:r>
              <a:rPr lang="en-US" sz="2700" kern="0" dirty="0">
                <a:solidFill>
                  <a:schemeClr val="tx1"/>
                </a:solidFill>
                <a:latin typeface="Times New Roman" panose="02020603050405020304" pitchFamily="18" charset="0"/>
                <a:cs typeface="Times New Roman" panose="02020603050405020304" pitchFamily="18" charset="0"/>
              </a:rPr>
              <a:t/>
            </a:r>
            <a:br>
              <a:rPr lang="en-US" sz="2700" kern="0" dirty="0">
                <a:solidFill>
                  <a:schemeClr val="tx1"/>
                </a:solidFill>
                <a:latin typeface="Times New Roman" panose="02020603050405020304" pitchFamily="18" charset="0"/>
                <a:cs typeface="Times New Roman" panose="02020603050405020304" pitchFamily="18" charset="0"/>
              </a:rPr>
            </a:br>
            <a:r>
              <a:rPr lang="en-US" sz="2700" kern="0" dirty="0">
                <a:solidFill>
                  <a:schemeClr val="tx1"/>
                </a:solidFill>
                <a:latin typeface="Times New Roman" panose="02020603050405020304" pitchFamily="18" charset="0"/>
                <a:cs typeface="Times New Roman" panose="02020603050405020304" pitchFamily="18" charset="0"/>
              </a:rPr>
              <a:t>Stockholm</a:t>
            </a:r>
          </a:p>
          <a:p>
            <a:pPr algn="ctr"/>
            <a:endParaRPr lang="en-US" sz="2700" kern="0" dirty="0">
              <a:solidFill>
                <a:schemeClr val="tx1"/>
              </a:solidFill>
              <a:latin typeface="Times New Roman" panose="02020603050405020304" pitchFamily="18" charset="0"/>
              <a:cs typeface="Times New Roman" panose="02020603050405020304" pitchFamily="18" charset="0"/>
            </a:endParaRPr>
          </a:p>
          <a:p>
            <a:pPr algn="ctr"/>
            <a:r>
              <a:rPr lang="en-US" sz="2700" kern="0" dirty="0">
                <a:solidFill>
                  <a:srgbClr val="28AF73"/>
                </a:solidFill>
                <a:latin typeface="Times New Roman" panose="02020603050405020304" pitchFamily="18" charset="0"/>
                <a:cs typeface="Times New Roman" panose="02020603050405020304" pitchFamily="18" charset="0"/>
              </a:rPr>
              <a:t>London</a:t>
            </a:r>
          </a:p>
          <a:p>
            <a:pPr algn="ctr"/>
            <a:endParaRPr lang="en-US" sz="2700" kern="0" dirty="0">
              <a:solidFill>
                <a:schemeClr val="tx1"/>
              </a:solidFill>
              <a:latin typeface="Times New Roman" panose="02020603050405020304" pitchFamily="18" charset="0"/>
              <a:cs typeface="Times New Roman" panose="02020603050405020304" pitchFamily="18" charset="0"/>
            </a:endParaRPr>
          </a:p>
          <a:p>
            <a:pPr algn="ctr"/>
            <a:r>
              <a:rPr lang="en-US" sz="2700" kern="0" dirty="0">
                <a:solidFill>
                  <a:schemeClr val="tx1"/>
                </a:solidFill>
                <a:latin typeface="Times New Roman" panose="02020603050405020304" pitchFamily="18" charset="0"/>
                <a:cs typeface="Times New Roman" panose="02020603050405020304" pitchFamily="18" charset="0"/>
              </a:rPr>
              <a:t>Copenhagen</a:t>
            </a:r>
            <a:br>
              <a:rPr lang="en-US" sz="2700" kern="0" dirty="0">
                <a:solidFill>
                  <a:schemeClr val="tx1"/>
                </a:solidFill>
                <a:latin typeface="Times New Roman" panose="02020603050405020304" pitchFamily="18" charset="0"/>
                <a:cs typeface="Times New Roman" panose="02020603050405020304" pitchFamily="18" charset="0"/>
              </a:rPr>
            </a:br>
            <a:endParaRPr lang="en-US" sz="2700" kern="0" dirty="0">
              <a:solidFill>
                <a:schemeClr val="tx1"/>
              </a:solidFill>
              <a:latin typeface="Times New Roman" panose="02020603050405020304" pitchFamily="18" charset="0"/>
              <a:cs typeface="Times New Roman" panose="02020603050405020304" pitchFamily="18" charset="0"/>
            </a:endParaRPr>
          </a:p>
          <a:p>
            <a:pPr algn="ctr"/>
            <a:r>
              <a:rPr lang="en-US" sz="2700" kern="0" dirty="0">
                <a:solidFill>
                  <a:srgbClr val="28AF73"/>
                </a:solidFill>
                <a:latin typeface="Times New Roman" panose="02020603050405020304" pitchFamily="18" charset="0"/>
                <a:cs typeface="Times New Roman" panose="02020603050405020304" pitchFamily="18" charset="0"/>
              </a:rPr>
              <a:t>Dublin</a:t>
            </a:r>
          </a:p>
          <a:p>
            <a:pPr algn="ctr"/>
            <a:endParaRPr lang="en-US" sz="2700" kern="0" dirty="0">
              <a:solidFill>
                <a:schemeClr val="tx1"/>
              </a:solidFill>
              <a:latin typeface="Times New Roman" panose="02020603050405020304" pitchFamily="18" charset="0"/>
              <a:cs typeface="Times New Roman" panose="02020603050405020304" pitchFamily="18" charset="0"/>
            </a:endParaRPr>
          </a:p>
          <a:p>
            <a:pPr algn="ctr"/>
            <a:endParaRPr lang="en-US" sz="2700" kern="0" dirty="0">
              <a:solidFill>
                <a:schemeClr val="tx1"/>
              </a:solidFill>
              <a:latin typeface="Times New Roman" panose="02020603050405020304" pitchFamily="18" charset="0"/>
              <a:cs typeface="Times New Roman" panose="02020603050405020304" pitchFamily="18" charset="0"/>
            </a:endParaRPr>
          </a:p>
          <a:p>
            <a:pPr algn="ctr"/>
            <a:r>
              <a:rPr lang="en-US" sz="2700" kern="0" dirty="0">
                <a:solidFill>
                  <a:schemeClr val="tx1"/>
                </a:solidFill>
                <a:latin typeface="Times New Roman" panose="02020603050405020304" pitchFamily="18" charset="0"/>
                <a:cs typeface="Times New Roman" panose="02020603050405020304" pitchFamily="18" charset="0"/>
              </a:rPr>
              <a:t>Berlin</a:t>
            </a:r>
            <a:br>
              <a:rPr lang="en-US" sz="2700" kern="0" dirty="0">
                <a:solidFill>
                  <a:schemeClr val="tx1"/>
                </a:solidFill>
                <a:latin typeface="Times New Roman" panose="02020603050405020304" pitchFamily="18" charset="0"/>
                <a:cs typeface="Times New Roman" panose="02020603050405020304" pitchFamily="18" charset="0"/>
              </a:rPr>
            </a:br>
            <a:endParaRPr lang="en-US" sz="2700" kern="0" dirty="0">
              <a:solidFill>
                <a:schemeClr val="tx1"/>
              </a:solidFill>
              <a:latin typeface="Times New Roman" panose="02020603050405020304" pitchFamily="18" charset="0"/>
              <a:cs typeface="Times New Roman" panose="02020603050405020304" pitchFamily="18" charset="0"/>
            </a:endParaRPr>
          </a:p>
          <a:p>
            <a:pPr algn="ctr"/>
            <a:r>
              <a:rPr lang="en-US" sz="2700" kern="0" dirty="0">
                <a:solidFill>
                  <a:srgbClr val="28AF73"/>
                </a:solidFill>
                <a:latin typeface="Times New Roman" panose="02020603050405020304" pitchFamily="18" charset="0"/>
                <a:cs typeface="Times New Roman" panose="02020603050405020304" pitchFamily="18" charset="0"/>
              </a:rPr>
              <a:t>Melbourne</a:t>
            </a:r>
            <a:r>
              <a:rPr lang="en-US" sz="2700" kern="0" dirty="0">
                <a:solidFill>
                  <a:schemeClr val="tx1"/>
                </a:solidFill>
                <a:latin typeface="Times New Roman" panose="02020603050405020304" pitchFamily="18" charset="0"/>
                <a:cs typeface="Times New Roman" panose="02020603050405020304" pitchFamily="18" charset="0"/>
              </a:rPr>
              <a:t/>
            </a:r>
            <a:br>
              <a:rPr lang="en-US" sz="2700" kern="0" dirty="0">
                <a:solidFill>
                  <a:schemeClr val="tx1"/>
                </a:solidFill>
                <a:latin typeface="Times New Roman" panose="02020603050405020304" pitchFamily="18" charset="0"/>
                <a:cs typeface="Times New Roman" panose="02020603050405020304" pitchFamily="18" charset="0"/>
              </a:rPr>
            </a:br>
            <a:endParaRPr lang="en-US" sz="2700" kern="0" dirty="0">
              <a:solidFill>
                <a:schemeClr val="tx1"/>
              </a:solidFill>
              <a:latin typeface="Times New Roman" panose="02020603050405020304" pitchFamily="18" charset="0"/>
              <a:cs typeface="Times New Roman" panose="02020603050405020304" pitchFamily="18" charset="0"/>
            </a:endParaRPr>
          </a:p>
          <a:p>
            <a:pPr algn="ctr"/>
            <a:r>
              <a:rPr lang="en-US" sz="2700" kern="0" dirty="0">
                <a:solidFill>
                  <a:schemeClr val="tx1"/>
                </a:solidFill>
                <a:latin typeface="Times New Roman" panose="02020603050405020304" pitchFamily="18" charset="0"/>
                <a:cs typeface="Times New Roman" panose="02020603050405020304" pitchFamily="18" charset="0"/>
              </a:rPr>
              <a:t>Helsinki</a:t>
            </a:r>
            <a:br>
              <a:rPr lang="en-US" sz="2700" kern="0" dirty="0">
                <a:solidFill>
                  <a:schemeClr val="tx1"/>
                </a:solidFill>
                <a:latin typeface="Times New Roman" panose="02020603050405020304" pitchFamily="18" charset="0"/>
                <a:cs typeface="Times New Roman" panose="02020603050405020304" pitchFamily="18" charset="0"/>
              </a:rPr>
            </a:br>
            <a:endParaRPr lang="en-US" sz="2700" kern="0" dirty="0">
              <a:solidFill>
                <a:schemeClr val="tx1"/>
              </a:solidFill>
              <a:latin typeface="Times New Roman" panose="02020603050405020304" pitchFamily="18" charset="0"/>
              <a:cs typeface="Times New Roman" panose="02020603050405020304" pitchFamily="18" charset="0"/>
            </a:endParaRPr>
          </a:p>
          <a:p>
            <a:pPr algn="ctr"/>
            <a:r>
              <a:rPr lang="en-US" sz="2700" kern="0" dirty="0">
                <a:solidFill>
                  <a:srgbClr val="28AF73"/>
                </a:solidFill>
                <a:latin typeface="Times New Roman" panose="02020603050405020304" pitchFamily="18" charset="0"/>
                <a:cs typeface="Times New Roman" panose="02020603050405020304" pitchFamily="18" charset="0"/>
              </a:rPr>
              <a:t>Prague</a:t>
            </a:r>
          </a:p>
          <a:p>
            <a:pPr algn="ctr"/>
            <a:endParaRPr lang="en-US" sz="2700" kern="0" dirty="0">
              <a:solidFill>
                <a:schemeClr val="tx1"/>
              </a:solidFill>
              <a:latin typeface="Times New Roman" panose="02020603050405020304" pitchFamily="18" charset="0"/>
              <a:cs typeface="Times New Roman" panose="02020603050405020304" pitchFamily="18" charset="0"/>
            </a:endParaRPr>
          </a:p>
          <a:p>
            <a:pPr algn="ctr"/>
            <a:endParaRPr lang="en-US" sz="2700" kern="0" dirty="0">
              <a:solidFill>
                <a:schemeClr val="tx1"/>
              </a:solidFill>
            </a:endParaRPr>
          </a:p>
        </p:txBody>
      </p:sp>
      <p:pic>
        <p:nvPicPr>
          <p:cNvPr id="12" name="Picture 11">
            <a:extLst>
              <a:ext uri="{FF2B5EF4-FFF2-40B4-BE49-F238E27FC236}">
                <a16:creationId xmlns="" xmlns:a16="http://schemas.microsoft.com/office/drawing/2014/main" id="{3DC96D25-F0BE-43B4-9808-9BF9D5E999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7035" y="103482"/>
            <a:ext cx="1862870" cy="996260"/>
          </a:xfrm>
          <a:prstGeom prst="rect">
            <a:avLst/>
          </a:prstGeom>
        </p:spPr>
      </p:pic>
    </p:spTree>
    <p:extLst>
      <p:ext uri="{BB962C8B-B14F-4D97-AF65-F5344CB8AC3E}">
        <p14:creationId xmlns:p14="http://schemas.microsoft.com/office/powerpoint/2010/main" val="334676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Placeholder 10">
            <a:extLst>
              <a:ext uri="{FF2B5EF4-FFF2-40B4-BE49-F238E27FC236}">
                <a16:creationId xmlns="" xmlns:a16="http://schemas.microsoft.com/office/drawing/2014/main" id="{CFC3E570-BB44-415F-A761-595A774606F2}"/>
              </a:ext>
            </a:extLst>
          </p:cNvPr>
          <p:cNvPicPr>
            <a:picLocks noChangeAspect="1"/>
          </p:cNvPicPr>
          <p:nvPr/>
        </p:nvPicPr>
        <p:blipFill>
          <a:blip r:embed="rId2" cstate="print">
            <a:extLst>
              <a:ext uri="{28A0092B-C50C-407E-A947-70E740481C1C}">
                <a14:useLocalDpi xmlns:a14="http://schemas.microsoft.com/office/drawing/2010/main" val="0"/>
              </a:ext>
            </a:extLst>
          </a:blip>
          <a:srcRect t="31912" b="31912"/>
          <a:stretch>
            <a:fillRect/>
          </a:stretch>
        </p:blipFill>
        <p:spPr>
          <a:xfrm>
            <a:off x="451994" y="1526741"/>
            <a:ext cx="2743200" cy="1382400"/>
          </a:xfrm>
          <a:prstGeom prst="rect">
            <a:avLst/>
          </a:prstGeom>
          <a:ln w="19050" cmpd="sng">
            <a:noFill/>
          </a:ln>
        </p:spPr>
      </p:pic>
      <p:pic>
        <p:nvPicPr>
          <p:cNvPr id="3" name="Picture 2">
            <a:extLst>
              <a:ext uri="{FF2B5EF4-FFF2-40B4-BE49-F238E27FC236}">
                <a16:creationId xmlns="" xmlns:a16="http://schemas.microsoft.com/office/drawing/2014/main" id="{09772AB8-325C-4126-97DC-9DD4AB0DEF7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92491" y="3004393"/>
            <a:ext cx="2743200" cy="1382400"/>
          </a:xfrm>
          <a:prstGeom prst="rect">
            <a:avLst/>
          </a:prstGeom>
        </p:spPr>
      </p:pic>
      <p:pic>
        <p:nvPicPr>
          <p:cNvPr id="94" name="Picture Placeholder 14">
            <a:extLst>
              <a:ext uri="{FF2B5EF4-FFF2-40B4-BE49-F238E27FC236}">
                <a16:creationId xmlns="" xmlns:a16="http://schemas.microsoft.com/office/drawing/2014/main" id="{718B5C1A-A1B9-4BE8-B868-8F7DF8F22D6F}"/>
              </a:ext>
            </a:extLst>
          </p:cNvPr>
          <p:cNvPicPr>
            <a:picLocks noChangeAspect="1"/>
          </p:cNvPicPr>
          <p:nvPr/>
        </p:nvPicPr>
        <p:blipFill>
          <a:blip r:embed="rId4"/>
          <a:srcRect t="5228" b="5228"/>
          <a:stretch>
            <a:fillRect/>
          </a:stretch>
        </p:blipFill>
        <p:spPr>
          <a:xfrm>
            <a:off x="3392491" y="4458765"/>
            <a:ext cx="2743200" cy="1382400"/>
          </a:xfrm>
          <a:prstGeom prst="rect">
            <a:avLst/>
          </a:prstGeom>
          <a:ln w="19050" cmpd="sng">
            <a:noFill/>
          </a:ln>
        </p:spPr>
      </p:pic>
      <p:pic>
        <p:nvPicPr>
          <p:cNvPr id="96" name="Picture Placeholder 18">
            <a:extLst>
              <a:ext uri="{FF2B5EF4-FFF2-40B4-BE49-F238E27FC236}">
                <a16:creationId xmlns="" xmlns:a16="http://schemas.microsoft.com/office/drawing/2014/main" id="{DC92FF61-CC72-4E72-A17C-AC0CE287CB2A}"/>
              </a:ext>
            </a:extLst>
          </p:cNvPr>
          <p:cNvPicPr>
            <a:picLocks noChangeAspect="1"/>
          </p:cNvPicPr>
          <p:nvPr/>
        </p:nvPicPr>
        <p:blipFill>
          <a:blip r:embed="rId5" cstate="print">
            <a:extLst>
              <a:ext uri="{28A0092B-C50C-407E-A947-70E740481C1C}">
                <a14:useLocalDpi xmlns:a14="http://schemas.microsoft.com/office/drawing/2010/main" val="0"/>
              </a:ext>
            </a:extLst>
          </a:blip>
          <a:srcRect t="8205" b="8205"/>
          <a:stretch>
            <a:fillRect/>
          </a:stretch>
        </p:blipFill>
        <p:spPr>
          <a:xfrm>
            <a:off x="451994" y="4458765"/>
            <a:ext cx="2743200" cy="1382400"/>
          </a:xfrm>
          <a:prstGeom prst="rect">
            <a:avLst/>
          </a:prstGeom>
          <a:ln w="19050" cmpd="sng">
            <a:noFill/>
          </a:ln>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7"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97" name="Picture Placeholder 15">
            <a:extLst>
              <a:ext uri="{FF2B5EF4-FFF2-40B4-BE49-F238E27FC236}">
                <a16:creationId xmlns="" xmlns:a16="http://schemas.microsoft.com/office/drawing/2014/main" id="{E757C4B3-6620-4332-92E8-CE9F2A723BD7}"/>
              </a:ext>
            </a:extLst>
          </p:cNvPr>
          <p:cNvPicPr>
            <a:picLocks noChangeAspect="1"/>
          </p:cNvPicPr>
          <p:nvPr/>
        </p:nvPicPr>
        <p:blipFill>
          <a:blip r:embed="rId8"/>
          <a:srcRect t="7999" b="7999"/>
          <a:stretch>
            <a:fillRect/>
          </a:stretch>
        </p:blipFill>
        <p:spPr>
          <a:xfrm>
            <a:off x="3392491" y="1533756"/>
            <a:ext cx="2743200" cy="1382400"/>
          </a:xfrm>
          <a:prstGeom prst="rect">
            <a:avLst/>
          </a:prstGeom>
          <a:ln w="19050" cmpd="sng">
            <a:noFill/>
          </a:ln>
        </p:spPr>
      </p:pic>
      <p:sp>
        <p:nvSpPr>
          <p:cNvPr id="98" name="Text Placeholder 8">
            <a:extLst>
              <a:ext uri="{FF2B5EF4-FFF2-40B4-BE49-F238E27FC236}">
                <a16:creationId xmlns="" xmlns:a16="http://schemas.microsoft.com/office/drawing/2014/main" id="{5912B035-DC6A-4EE6-BCC9-2F9927CED585}"/>
              </a:ext>
            </a:extLst>
          </p:cNvPr>
          <p:cNvSpPr txBox="1">
            <a:spLocks/>
          </p:cNvSpPr>
          <p:nvPr/>
        </p:nvSpPr>
        <p:spPr>
          <a:xfrm>
            <a:off x="6547080" y="1526741"/>
            <a:ext cx="2080353" cy="4314424"/>
          </a:xfrm>
          <a:prstGeom prst="rect">
            <a:avLst/>
          </a:prstGeom>
          <a:solidFill>
            <a:srgbClr val="28AF73"/>
          </a:solidFill>
          <a:ln w="19050">
            <a:noFill/>
          </a:ln>
        </p:spPr>
        <p:txBody>
          <a:bodyPr vert="horz" lIns="180000" tIns="180000" rIns="180000" bIns="180000"/>
          <a:lstStyle>
            <a:lvl1pPr marL="0" marR="0" indent="0" algn="l" defTabSz="685800" rtl="0" eaLnBrk="1" fontAlgn="base" latinLnBrk="0" hangingPunct="1">
              <a:lnSpc>
                <a:spcPts val="1463"/>
              </a:lnSpc>
              <a:spcBef>
                <a:spcPts val="0"/>
              </a:spcBef>
              <a:spcAft>
                <a:spcPct val="0"/>
              </a:spcAft>
              <a:buClr>
                <a:schemeClr val="accent3"/>
              </a:buClr>
              <a:buSzTx/>
              <a:buFontTx/>
              <a:buNone/>
              <a:tabLst/>
              <a:defRPr sz="1350" baseline="0">
                <a:solidFill>
                  <a:schemeClr val="tx1"/>
                </a:solidFill>
                <a:latin typeface="Times New Roman"/>
                <a:ea typeface="+mn-ea"/>
                <a:cs typeface="Times New Roman"/>
              </a:defRPr>
            </a:lvl1pPr>
            <a:lvl2pPr marL="571500" indent="-208360" algn="l" rtl="0" eaLnBrk="1" fontAlgn="base" hangingPunct="1">
              <a:spcBef>
                <a:spcPct val="10000"/>
              </a:spcBef>
              <a:spcAft>
                <a:spcPct val="0"/>
              </a:spcAft>
              <a:buClr>
                <a:schemeClr val="accent3"/>
              </a:buClr>
              <a:buFont typeface="Times" pitchFamily="18" charset="0"/>
              <a:buChar char="•"/>
              <a:defRPr sz="1050">
                <a:solidFill>
                  <a:srgbClr val="000000"/>
                </a:solidFill>
                <a:latin typeface="Times New Roman"/>
                <a:ea typeface="+mn-ea"/>
                <a:cs typeface="Times New Roman"/>
              </a:defRPr>
            </a:lvl2pPr>
            <a:lvl3pPr marL="933450" indent="-219075" algn="l" rtl="0" eaLnBrk="1" fontAlgn="base" hangingPunct="1">
              <a:spcBef>
                <a:spcPct val="10000"/>
              </a:spcBef>
              <a:spcAft>
                <a:spcPct val="0"/>
              </a:spcAft>
              <a:buClr>
                <a:schemeClr val="accent3"/>
              </a:buClr>
              <a:buFont typeface="Lucida Grande"/>
              <a:buChar char="-"/>
              <a:defRPr sz="1050">
                <a:solidFill>
                  <a:srgbClr val="000000"/>
                </a:solidFill>
                <a:latin typeface="Times New Roman"/>
                <a:ea typeface="+mn-ea"/>
                <a:cs typeface="Times New Roman"/>
              </a:defRPr>
            </a:lvl3pPr>
            <a:lvl4pPr marL="1285875" indent="-209550" algn="l" rtl="0" eaLnBrk="1" fontAlgn="base" hangingPunct="1">
              <a:spcBef>
                <a:spcPct val="10000"/>
              </a:spcBef>
              <a:spcAft>
                <a:spcPct val="0"/>
              </a:spcAft>
              <a:buClr>
                <a:schemeClr val="accent3"/>
              </a:buClr>
              <a:buFont typeface="Lucida Grande"/>
              <a:buChar char="-"/>
              <a:defRPr sz="1050">
                <a:solidFill>
                  <a:srgbClr val="000000"/>
                </a:solidFill>
                <a:latin typeface="Times New Roman"/>
                <a:ea typeface="+mn-ea"/>
                <a:cs typeface="Times New Roman"/>
              </a:defRPr>
            </a:lvl4pPr>
            <a:lvl5pPr marL="1649016" indent="-220266" algn="l" rtl="0" eaLnBrk="1" fontAlgn="base" hangingPunct="1">
              <a:spcBef>
                <a:spcPct val="10000"/>
              </a:spcBef>
              <a:spcAft>
                <a:spcPct val="0"/>
              </a:spcAft>
              <a:buClr>
                <a:schemeClr val="accent3"/>
              </a:buClr>
              <a:buFont typeface="Lucida Grande"/>
              <a:buChar char="-"/>
              <a:defRPr sz="1050">
                <a:solidFill>
                  <a:srgbClr val="000000"/>
                </a:solidFill>
                <a:latin typeface="Times New Roman"/>
                <a:ea typeface="+mn-ea"/>
                <a:cs typeface="Times New Roman"/>
              </a:defRPr>
            </a:lvl5pPr>
            <a:lvl6pPr marL="1991916" indent="-220266"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2334816" indent="-220266"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2677716" indent="-220266"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3020616" indent="-220266"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a:lstStyle>
          <a:p>
            <a:pPr marL="0" marR="0" lvl="0" indent="0" algn="l" defTabSz="685800" rtl="0" eaLnBrk="1" fontAlgn="base" latinLnBrk="0" hangingPunct="1">
              <a:lnSpc>
                <a:spcPts val="1463"/>
              </a:lnSpc>
              <a:spcBef>
                <a:spcPts val="1800"/>
              </a:spcBef>
              <a:spcAft>
                <a:spcPct val="0"/>
              </a:spcAft>
              <a:buClr>
                <a:srgbClr val="F05023"/>
              </a:buClr>
              <a:buSzTx/>
              <a:buFontTx/>
              <a:buNone/>
              <a:tabLst/>
              <a:defRPr/>
            </a:pPr>
            <a:r>
              <a:rPr kumimoji="0" lang="en-US" sz="1350" b="1" i="0" u="none" strike="noStrike" kern="0" cap="none" spc="0" normalizeH="0" baseline="0" noProof="0" dirty="0">
                <a:ln>
                  <a:noFill/>
                </a:ln>
                <a:solidFill>
                  <a:srgbClr val="FFFFFF"/>
                </a:solidFill>
                <a:effectLst/>
                <a:uLnTx/>
                <a:uFillTx/>
                <a:latin typeface="Times New Roman"/>
                <a:ea typeface="ＭＳ Ｐゴシック"/>
                <a:cs typeface="Times New Roman"/>
              </a:rPr>
              <a:t>Arup Projects</a:t>
            </a:r>
          </a:p>
          <a:p>
            <a:pPr marL="0" marR="0" lvl="0" indent="0" algn="l" defTabSz="685800" rtl="0" eaLnBrk="1" fontAlgn="base" latinLnBrk="0" hangingPunct="1">
              <a:lnSpc>
                <a:spcPts val="900"/>
              </a:lnSpc>
              <a:spcBef>
                <a:spcPts val="0"/>
              </a:spcBef>
              <a:spcAft>
                <a:spcPct val="0"/>
              </a:spcAft>
              <a:buClr>
                <a:srgbClr val="F05023"/>
              </a:buClr>
              <a:buSzTx/>
              <a:buFontTx/>
              <a:buNone/>
              <a:tabLst/>
              <a:defRPr/>
            </a:pPr>
            <a:endParaRPr kumimoji="0" lang="en-US" sz="1350" b="1" i="0" u="none" strike="noStrike" kern="0" cap="none" spc="0" normalizeH="0" baseline="0" noProof="0" dirty="0">
              <a:ln>
                <a:noFill/>
              </a:ln>
              <a:solidFill>
                <a:srgbClr val="FFFFFF"/>
              </a:solidFill>
              <a:effectLst/>
              <a:uLnTx/>
              <a:uFillTx/>
              <a:latin typeface="Times New Roman"/>
              <a:ea typeface="ＭＳ Ｐゴシック"/>
              <a:cs typeface="Times New Roman"/>
            </a:endParaRPr>
          </a:p>
          <a:p>
            <a:pPr marL="0" marR="0" lvl="0" indent="0" algn="l" defTabSz="685800" rtl="0" eaLnBrk="1" fontAlgn="base" latinLnBrk="0" hangingPunct="1">
              <a:lnSpc>
                <a:spcPts val="1463"/>
              </a:lnSpc>
              <a:spcBef>
                <a:spcPts val="900"/>
              </a:spcBef>
              <a:spcAft>
                <a:spcPct val="0"/>
              </a:spcAft>
              <a:buClr>
                <a:srgbClr val="F05023"/>
              </a:buClr>
              <a:buSzTx/>
              <a:buFontTx/>
              <a:buNone/>
              <a:tabLst/>
              <a:defRPr/>
            </a:pPr>
            <a:r>
              <a:rPr kumimoji="0" lang="en-US" sz="1200" b="0" i="0" u="none" strike="noStrike" kern="0" cap="none" spc="0" normalizeH="0" baseline="0" noProof="0" dirty="0">
                <a:ln>
                  <a:noFill/>
                </a:ln>
                <a:solidFill>
                  <a:srgbClr val="FFFFFF"/>
                </a:solidFill>
                <a:effectLst/>
                <a:uLnTx/>
                <a:uFillTx/>
                <a:latin typeface="Times New Roman"/>
                <a:ea typeface="ＭＳ Ｐゴシック"/>
                <a:cs typeface="Times New Roman"/>
              </a:rPr>
              <a:t>+Pool, New York</a:t>
            </a:r>
          </a:p>
          <a:p>
            <a:pPr>
              <a:spcBef>
                <a:spcPts val="900"/>
              </a:spcBef>
              <a:buClr>
                <a:srgbClr val="F05023"/>
              </a:buClr>
              <a:defRPr/>
            </a:pPr>
            <a:r>
              <a:rPr lang="en-US" sz="1200" kern="0" dirty="0">
                <a:solidFill>
                  <a:srgbClr val="FFFFFF"/>
                </a:solidFill>
                <a:ea typeface="ＭＳ Ｐゴシック"/>
              </a:rPr>
              <a:t>Dun Laoghaire Harbor Company Floating Pool and Urban Beach, Dublin</a:t>
            </a:r>
          </a:p>
          <a:p>
            <a:pPr>
              <a:spcBef>
                <a:spcPts val="900"/>
              </a:spcBef>
              <a:buClr>
                <a:srgbClr val="F05023"/>
              </a:buClr>
              <a:defRPr/>
            </a:pPr>
            <a:r>
              <a:rPr lang="en-US" sz="1200" kern="0" dirty="0" err="1">
                <a:solidFill>
                  <a:srgbClr val="FFFFFF"/>
                </a:solidFill>
                <a:ea typeface="ＭＳ Ｐゴシック"/>
              </a:rPr>
              <a:t>Yarra</a:t>
            </a:r>
            <a:r>
              <a:rPr lang="en-US" sz="1200" kern="0" dirty="0">
                <a:solidFill>
                  <a:srgbClr val="FFFFFF"/>
                </a:solidFill>
                <a:ea typeface="ＭＳ Ｐゴシック"/>
              </a:rPr>
              <a:t> Pools, Melbourne</a:t>
            </a:r>
          </a:p>
          <a:p>
            <a:pPr marL="0" marR="0" lvl="0" indent="0" algn="l" defTabSz="685800" rtl="0" eaLnBrk="1" fontAlgn="base" latinLnBrk="0" hangingPunct="1">
              <a:lnSpc>
                <a:spcPts val="1463"/>
              </a:lnSpc>
              <a:spcBef>
                <a:spcPts val="900"/>
              </a:spcBef>
              <a:spcAft>
                <a:spcPct val="0"/>
              </a:spcAft>
              <a:buClr>
                <a:srgbClr val="F05023"/>
              </a:buClr>
              <a:buSzTx/>
              <a:buFontTx/>
              <a:buNone/>
              <a:tabLst/>
              <a:defRPr/>
            </a:pPr>
            <a:r>
              <a:rPr kumimoji="0" lang="en-US" sz="1200" b="0" i="0" u="none" strike="noStrike" kern="0" cap="none" spc="0" normalizeH="0" baseline="0" noProof="0" dirty="0">
                <a:ln>
                  <a:noFill/>
                </a:ln>
                <a:solidFill>
                  <a:srgbClr val="FFFFFF"/>
                </a:solidFill>
                <a:effectLst/>
                <a:uLnTx/>
                <a:uFillTx/>
                <a:latin typeface="Times New Roman"/>
                <a:ea typeface="ＭＳ Ｐゴシック"/>
                <a:cs typeface="Times New Roman"/>
              </a:rPr>
              <a:t>Docklands Wave Pool, Melbourne</a:t>
            </a:r>
          </a:p>
          <a:p>
            <a:pPr marL="0" marR="0" lvl="0" indent="0" algn="l" defTabSz="685800" rtl="0" eaLnBrk="1" fontAlgn="base" latinLnBrk="0" hangingPunct="1">
              <a:lnSpc>
                <a:spcPts val="1463"/>
              </a:lnSpc>
              <a:spcBef>
                <a:spcPts val="900"/>
              </a:spcBef>
              <a:spcAft>
                <a:spcPct val="0"/>
              </a:spcAft>
              <a:buClr>
                <a:srgbClr val="F05023"/>
              </a:buClr>
              <a:buSzTx/>
              <a:buFontTx/>
              <a:buNone/>
              <a:tabLst/>
              <a:defRPr/>
            </a:pPr>
            <a:r>
              <a:rPr kumimoji="0" lang="en-US" sz="1200" b="0" i="0" u="none" strike="noStrike" kern="0" cap="none" spc="0" normalizeH="0" baseline="0" noProof="0" dirty="0">
                <a:ln>
                  <a:noFill/>
                </a:ln>
                <a:solidFill>
                  <a:srgbClr val="FFFFFF"/>
                </a:solidFill>
                <a:effectLst/>
                <a:uLnTx/>
                <a:uFillTx/>
                <a:latin typeface="Times New Roman"/>
                <a:ea typeface="ＭＳ Ｐゴシック"/>
                <a:cs typeface="Times New Roman"/>
              </a:rPr>
              <a:t>Thames Baths Project, London*</a:t>
            </a:r>
          </a:p>
          <a:p>
            <a:pPr marL="0" marR="0" lvl="0" indent="0" algn="l" defTabSz="685800" rtl="0" eaLnBrk="1" fontAlgn="base" latinLnBrk="0" hangingPunct="1">
              <a:lnSpc>
                <a:spcPct val="100000"/>
              </a:lnSpc>
              <a:spcBef>
                <a:spcPts val="900"/>
              </a:spcBef>
              <a:spcAft>
                <a:spcPts val="1350"/>
              </a:spcAft>
              <a:buClr>
                <a:srgbClr val="F05023"/>
              </a:buClr>
              <a:buSzTx/>
              <a:buFontTx/>
              <a:buNone/>
              <a:tabLst/>
              <a:defRPr/>
            </a:pPr>
            <a:r>
              <a:rPr kumimoji="0" lang="en-US" sz="1200" b="0" i="0" u="none" strike="noStrike" kern="0" cap="none" spc="0" normalizeH="0" baseline="0" noProof="0" dirty="0">
                <a:ln>
                  <a:noFill/>
                </a:ln>
                <a:solidFill>
                  <a:srgbClr val="FFFFFF"/>
                </a:solidFill>
                <a:effectLst/>
                <a:uLnTx/>
                <a:uFillTx/>
                <a:latin typeface="Times New Roman"/>
                <a:ea typeface="ＭＳ Ｐゴシック"/>
                <a:cs typeface="Times New Roman"/>
              </a:rPr>
              <a:t>King’s Cross Pond Club, London</a:t>
            </a:r>
          </a:p>
          <a:p>
            <a:pPr marL="0" marR="0" lvl="0" indent="0" algn="l" defTabSz="685800" rtl="0" eaLnBrk="1" fontAlgn="base" latinLnBrk="0" hangingPunct="1">
              <a:lnSpc>
                <a:spcPts val="1463"/>
              </a:lnSpc>
              <a:spcBef>
                <a:spcPts val="0"/>
              </a:spcBef>
              <a:spcAft>
                <a:spcPct val="0"/>
              </a:spcAft>
              <a:buClr>
                <a:srgbClr val="F05023"/>
              </a:buClr>
              <a:buSzTx/>
              <a:buFontTx/>
              <a:buNone/>
              <a:tabLst/>
              <a:defRPr/>
            </a:pPr>
            <a:r>
              <a:rPr kumimoji="0" lang="en-US" sz="1050" b="0" i="0" u="none" strike="noStrike" kern="0" cap="none" spc="0" normalizeH="0" baseline="0" noProof="0" dirty="0">
                <a:ln>
                  <a:noFill/>
                </a:ln>
                <a:solidFill>
                  <a:srgbClr val="FFFFFF"/>
                </a:solidFill>
                <a:effectLst/>
                <a:uLnTx/>
                <a:uFillTx/>
                <a:latin typeface="Times New Roman"/>
                <a:ea typeface="ＭＳ Ｐゴシック"/>
                <a:cs typeface="Times New Roman"/>
              </a:rPr>
              <a:t>Clockwise from top-left</a:t>
            </a:r>
          </a:p>
          <a:p>
            <a:pPr marL="0" marR="0" lvl="0" indent="0" algn="l" defTabSz="685800" rtl="0" eaLnBrk="1" fontAlgn="base" latinLnBrk="0" hangingPunct="1">
              <a:lnSpc>
                <a:spcPts val="1463"/>
              </a:lnSpc>
              <a:spcBef>
                <a:spcPts val="0"/>
              </a:spcBef>
              <a:spcAft>
                <a:spcPct val="0"/>
              </a:spcAft>
              <a:buClr>
                <a:srgbClr val="F05023"/>
              </a:buClr>
              <a:buSzTx/>
              <a:buFontTx/>
              <a:buNone/>
              <a:tabLst/>
              <a:defRPr/>
            </a:pPr>
            <a:r>
              <a:rPr kumimoji="0" lang="en-US" sz="1050" b="0" i="0" u="none" strike="noStrike" kern="0" cap="none" spc="0" normalizeH="0" baseline="0" noProof="0" dirty="0">
                <a:ln>
                  <a:noFill/>
                </a:ln>
                <a:solidFill>
                  <a:srgbClr val="FFFFFF"/>
                </a:solidFill>
                <a:effectLst/>
                <a:uLnTx/>
                <a:uFillTx/>
                <a:latin typeface="Times New Roman"/>
                <a:ea typeface="ＭＳ Ｐゴシック"/>
                <a:cs typeface="Times New Roman"/>
              </a:rPr>
              <a:t>*Preliminary advice only</a:t>
            </a:r>
          </a:p>
        </p:txBody>
      </p:sp>
      <p:sp>
        <p:nvSpPr>
          <p:cNvPr id="100" name="Text Placeholder 8">
            <a:extLst>
              <a:ext uri="{FF2B5EF4-FFF2-40B4-BE49-F238E27FC236}">
                <a16:creationId xmlns="" xmlns:a16="http://schemas.microsoft.com/office/drawing/2014/main" id="{6E8AD372-AC1B-4F55-971B-B5D70DCA46E8}"/>
              </a:ext>
            </a:extLst>
          </p:cNvPr>
          <p:cNvSpPr txBox="1">
            <a:spLocks/>
          </p:cNvSpPr>
          <p:nvPr/>
        </p:nvSpPr>
        <p:spPr>
          <a:xfrm rot="16200000">
            <a:off x="5296511" y="3669228"/>
            <a:ext cx="1382400" cy="113111"/>
          </a:xfrm>
          <a:prstGeom prst="rect">
            <a:avLst/>
          </a:prstGeom>
        </p:spPr>
        <p:txBody>
          <a:bodyPr/>
          <a:lstStyle>
            <a:lvl1pPr marL="293688" indent="-293688" algn="l" rtl="0" eaLnBrk="1" fontAlgn="base" hangingPunct="1">
              <a:spcBef>
                <a:spcPct val="50000"/>
              </a:spcBef>
              <a:spcAft>
                <a:spcPct val="0"/>
              </a:spcAft>
              <a:buClr>
                <a:schemeClr val="accent2"/>
              </a:buClr>
              <a:buChar char="•"/>
              <a:defRPr sz="2400">
                <a:solidFill>
                  <a:srgbClr val="000000"/>
                </a:solidFill>
                <a:latin typeface="Arial"/>
                <a:ea typeface="+mn-ea"/>
                <a:cs typeface="ＭＳ Ｐゴシック"/>
              </a:defRPr>
            </a:lvl1pPr>
            <a:lvl2pPr marL="762000" indent="-277813" algn="l" rtl="0" eaLnBrk="1" fontAlgn="base" hangingPunct="1">
              <a:spcBef>
                <a:spcPct val="10000"/>
              </a:spcBef>
              <a:spcAft>
                <a:spcPct val="0"/>
              </a:spcAft>
              <a:buClr>
                <a:schemeClr val="accent2"/>
              </a:buClr>
              <a:buFont typeface="Times" pitchFamily="18" charset="0"/>
              <a:buChar char="•"/>
              <a:defRPr sz="2200">
                <a:solidFill>
                  <a:srgbClr val="000000"/>
                </a:solidFill>
                <a:latin typeface="Arial"/>
                <a:ea typeface="+mn-ea"/>
                <a:cs typeface="ＭＳ Ｐゴシック"/>
              </a:defRPr>
            </a:lvl2pPr>
            <a:lvl3pPr marL="1244600" indent="-292100" algn="l" rtl="0" eaLnBrk="1" fontAlgn="base" hangingPunct="1">
              <a:spcBef>
                <a:spcPct val="10000"/>
              </a:spcBef>
              <a:spcAft>
                <a:spcPct val="0"/>
              </a:spcAft>
              <a:buClr>
                <a:schemeClr val="accent2"/>
              </a:buClr>
              <a:buFont typeface="Lucida Grande"/>
              <a:buChar char="-"/>
              <a:defRPr sz="2000">
                <a:solidFill>
                  <a:srgbClr val="000000"/>
                </a:solidFill>
                <a:latin typeface="Arial"/>
                <a:ea typeface="+mn-ea"/>
                <a:cs typeface="ＭＳ Ｐゴシック"/>
              </a:defRPr>
            </a:lvl3pPr>
            <a:lvl4pPr marL="1714500" indent="-279400"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4pPr>
            <a:lvl5pPr marL="2198688" indent="-293688"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a:lstStyle>
          <a:p>
            <a:pPr marL="0" indent="0" defTabSz="685800">
              <a:buClr>
                <a:srgbClr val="28AAE1"/>
              </a:buClr>
              <a:buFontTx/>
              <a:buNone/>
            </a:pPr>
            <a:r>
              <a:rPr lang="en-US" sz="375" kern="0" dirty="0">
                <a:solidFill>
                  <a:srgbClr val="FFFFFF"/>
                </a:solidFill>
                <a:ea typeface="ＭＳ Ｐゴシック"/>
              </a:rPr>
              <a:t>© Picture Plane/ Studio Octopi/</a:t>
            </a:r>
            <a:r>
              <a:rPr lang="en-US" sz="375" kern="0" dirty="0" err="1">
                <a:solidFill>
                  <a:srgbClr val="FFFFFF"/>
                </a:solidFill>
                <a:ea typeface="ＭＳ Ｐゴシック"/>
              </a:rPr>
              <a:t>Yarra</a:t>
            </a:r>
            <a:r>
              <a:rPr lang="en-US" sz="375" kern="0" dirty="0">
                <a:solidFill>
                  <a:srgbClr val="FFFFFF"/>
                </a:solidFill>
                <a:ea typeface="ＭＳ Ｐゴシック"/>
              </a:rPr>
              <a:t> Swim Co.</a:t>
            </a:r>
          </a:p>
        </p:txBody>
      </p:sp>
      <p:pic>
        <p:nvPicPr>
          <p:cNvPr id="22" name="Picture 21">
            <a:extLst>
              <a:ext uri="{FF2B5EF4-FFF2-40B4-BE49-F238E27FC236}">
                <a16:creationId xmlns="" xmlns:a16="http://schemas.microsoft.com/office/drawing/2014/main" id="{19EF86BB-9A4B-4892-825C-586A5D7DF8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77035" y="103482"/>
            <a:ext cx="1862870" cy="996260"/>
          </a:xfrm>
          <a:prstGeom prst="rect">
            <a:avLst/>
          </a:prstGeom>
        </p:spPr>
      </p:pic>
      <p:sp>
        <p:nvSpPr>
          <p:cNvPr id="23" name="Text Placeholder 8">
            <a:extLst>
              <a:ext uri="{FF2B5EF4-FFF2-40B4-BE49-F238E27FC236}">
                <a16:creationId xmlns="" xmlns:a16="http://schemas.microsoft.com/office/drawing/2014/main" id="{8C7BBE6B-D35C-41A9-8F38-70F651E4A8CE}"/>
              </a:ext>
            </a:extLst>
          </p:cNvPr>
          <p:cNvSpPr txBox="1">
            <a:spLocks/>
          </p:cNvSpPr>
          <p:nvPr/>
        </p:nvSpPr>
        <p:spPr>
          <a:xfrm rot="16200000">
            <a:off x="2343993" y="5077528"/>
            <a:ext cx="1382399" cy="113111"/>
          </a:xfrm>
          <a:prstGeom prst="rect">
            <a:avLst/>
          </a:prstGeom>
        </p:spPr>
        <p:txBody>
          <a:bodyPr/>
          <a:lstStyle>
            <a:lvl1pPr marL="293688" indent="-293688" algn="l" rtl="0" eaLnBrk="1" fontAlgn="base" hangingPunct="1">
              <a:spcBef>
                <a:spcPct val="50000"/>
              </a:spcBef>
              <a:spcAft>
                <a:spcPct val="0"/>
              </a:spcAft>
              <a:buClr>
                <a:schemeClr val="accent2"/>
              </a:buClr>
              <a:buChar char="•"/>
              <a:defRPr sz="2400">
                <a:solidFill>
                  <a:srgbClr val="000000"/>
                </a:solidFill>
                <a:latin typeface="Arial"/>
                <a:ea typeface="+mn-ea"/>
                <a:cs typeface="ＭＳ Ｐゴシック"/>
              </a:defRPr>
            </a:lvl1pPr>
            <a:lvl2pPr marL="762000" indent="-277813" algn="l" rtl="0" eaLnBrk="1" fontAlgn="base" hangingPunct="1">
              <a:spcBef>
                <a:spcPct val="10000"/>
              </a:spcBef>
              <a:spcAft>
                <a:spcPct val="0"/>
              </a:spcAft>
              <a:buClr>
                <a:schemeClr val="accent2"/>
              </a:buClr>
              <a:buFont typeface="Times" pitchFamily="18" charset="0"/>
              <a:buChar char="•"/>
              <a:defRPr sz="2200">
                <a:solidFill>
                  <a:srgbClr val="000000"/>
                </a:solidFill>
                <a:latin typeface="Arial"/>
                <a:ea typeface="+mn-ea"/>
                <a:cs typeface="ＭＳ Ｐゴシック"/>
              </a:defRPr>
            </a:lvl2pPr>
            <a:lvl3pPr marL="1244600" indent="-292100" algn="l" rtl="0" eaLnBrk="1" fontAlgn="base" hangingPunct="1">
              <a:spcBef>
                <a:spcPct val="10000"/>
              </a:spcBef>
              <a:spcAft>
                <a:spcPct val="0"/>
              </a:spcAft>
              <a:buClr>
                <a:schemeClr val="accent2"/>
              </a:buClr>
              <a:buFont typeface="Lucida Grande"/>
              <a:buChar char="-"/>
              <a:defRPr sz="2000">
                <a:solidFill>
                  <a:srgbClr val="000000"/>
                </a:solidFill>
                <a:latin typeface="Arial"/>
                <a:ea typeface="+mn-ea"/>
                <a:cs typeface="ＭＳ Ｐゴシック"/>
              </a:defRPr>
            </a:lvl3pPr>
            <a:lvl4pPr marL="1714500" indent="-279400"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4pPr>
            <a:lvl5pPr marL="2198688" indent="-293688"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a:lstStyle>
          <a:p>
            <a:pPr marL="0" indent="0" defTabSz="685800">
              <a:buClr>
                <a:srgbClr val="28AAE1"/>
              </a:buClr>
              <a:buNone/>
            </a:pPr>
            <a:r>
              <a:rPr lang="en-US" sz="375" kern="0" dirty="0">
                <a:solidFill>
                  <a:srgbClr val="FFFFFF"/>
                </a:solidFill>
              </a:rPr>
              <a:t>© Studio Octopi</a:t>
            </a:r>
          </a:p>
        </p:txBody>
      </p:sp>
      <p:sp>
        <p:nvSpPr>
          <p:cNvPr id="24" name="Text Placeholder 8">
            <a:extLst>
              <a:ext uri="{FF2B5EF4-FFF2-40B4-BE49-F238E27FC236}">
                <a16:creationId xmlns="" xmlns:a16="http://schemas.microsoft.com/office/drawing/2014/main" id="{F05EF99F-DE43-4214-88A7-C5D0A8D75C68}"/>
              </a:ext>
            </a:extLst>
          </p:cNvPr>
          <p:cNvSpPr txBox="1">
            <a:spLocks/>
          </p:cNvSpPr>
          <p:nvPr/>
        </p:nvSpPr>
        <p:spPr>
          <a:xfrm rot="16200000">
            <a:off x="5300025" y="2089273"/>
            <a:ext cx="1382400" cy="113111"/>
          </a:xfrm>
          <a:prstGeom prst="rect">
            <a:avLst/>
          </a:prstGeom>
        </p:spPr>
        <p:txBody>
          <a:bodyPr/>
          <a:lstStyle>
            <a:lvl1pPr marL="293688" indent="-293688" algn="l" rtl="0" eaLnBrk="1" fontAlgn="base" hangingPunct="1">
              <a:spcBef>
                <a:spcPct val="50000"/>
              </a:spcBef>
              <a:spcAft>
                <a:spcPct val="0"/>
              </a:spcAft>
              <a:buClr>
                <a:schemeClr val="accent2"/>
              </a:buClr>
              <a:buChar char="•"/>
              <a:defRPr sz="2400">
                <a:solidFill>
                  <a:srgbClr val="000000"/>
                </a:solidFill>
                <a:latin typeface="Arial"/>
                <a:ea typeface="+mn-ea"/>
                <a:cs typeface="ＭＳ Ｐゴシック"/>
              </a:defRPr>
            </a:lvl1pPr>
            <a:lvl2pPr marL="762000" indent="-277813" algn="l" rtl="0" eaLnBrk="1" fontAlgn="base" hangingPunct="1">
              <a:spcBef>
                <a:spcPct val="10000"/>
              </a:spcBef>
              <a:spcAft>
                <a:spcPct val="0"/>
              </a:spcAft>
              <a:buClr>
                <a:schemeClr val="accent2"/>
              </a:buClr>
              <a:buFont typeface="Times" pitchFamily="18" charset="0"/>
              <a:buChar char="•"/>
              <a:defRPr sz="2200">
                <a:solidFill>
                  <a:srgbClr val="000000"/>
                </a:solidFill>
                <a:latin typeface="Arial"/>
                <a:ea typeface="+mn-ea"/>
                <a:cs typeface="ＭＳ Ｐゴシック"/>
              </a:defRPr>
            </a:lvl2pPr>
            <a:lvl3pPr marL="1244600" indent="-292100" algn="l" rtl="0" eaLnBrk="1" fontAlgn="base" hangingPunct="1">
              <a:spcBef>
                <a:spcPct val="10000"/>
              </a:spcBef>
              <a:spcAft>
                <a:spcPct val="0"/>
              </a:spcAft>
              <a:buClr>
                <a:schemeClr val="accent2"/>
              </a:buClr>
              <a:buFont typeface="Lucida Grande"/>
              <a:buChar char="-"/>
              <a:defRPr sz="2000">
                <a:solidFill>
                  <a:srgbClr val="000000"/>
                </a:solidFill>
                <a:latin typeface="Arial"/>
                <a:ea typeface="+mn-ea"/>
                <a:cs typeface="ＭＳ Ｐゴシック"/>
              </a:defRPr>
            </a:lvl3pPr>
            <a:lvl4pPr marL="1714500" indent="-279400"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4pPr>
            <a:lvl5pPr marL="2198688" indent="-293688"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a:lstStyle>
          <a:p>
            <a:pPr marL="0" indent="0" defTabSz="685800">
              <a:buClr>
                <a:srgbClr val="28AAE1"/>
              </a:buClr>
              <a:buNone/>
            </a:pPr>
            <a:r>
              <a:rPr lang="en-US" sz="375" kern="0" dirty="0">
                <a:solidFill>
                  <a:srgbClr val="FFFFFF"/>
                </a:solidFill>
              </a:rPr>
              <a:t>© DLHC</a:t>
            </a:r>
          </a:p>
        </p:txBody>
      </p:sp>
      <p:sp>
        <p:nvSpPr>
          <p:cNvPr id="25" name="Text Placeholder 8">
            <a:extLst>
              <a:ext uri="{FF2B5EF4-FFF2-40B4-BE49-F238E27FC236}">
                <a16:creationId xmlns="" xmlns:a16="http://schemas.microsoft.com/office/drawing/2014/main" id="{E09B6A6E-9DAC-4800-8D33-0B3E8F4CB542}"/>
              </a:ext>
            </a:extLst>
          </p:cNvPr>
          <p:cNvSpPr txBox="1">
            <a:spLocks/>
          </p:cNvSpPr>
          <p:nvPr/>
        </p:nvSpPr>
        <p:spPr>
          <a:xfrm rot="16200000">
            <a:off x="2356842" y="2088763"/>
            <a:ext cx="1390505" cy="113111"/>
          </a:xfrm>
          <a:prstGeom prst="rect">
            <a:avLst/>
          </a:prstGeom>
        </p:spPr>
        <p:txBody>
          <a:bodyPr/>
          <a:lstStyle>
            <a:lvl1pPr marL="293688" indent="-293688" algn="l" rtl="0" eaLnBrk="1" fontAlgn="base" hangingPunct="1">
              <a:spcBef>
                <a:spcPct val="50000"/>
              </a:spcBef>
              <a:spcAft>
                <a:spcPct val="0"/>
              </a:spcAft>
              <a:buClr>
                <a:schemeClr val="accent2"/>
              </a:buClr>
              <a:buChar char="•"/>
              <a:defRPr sz="2400">
                <a:solidFill>
                  <a:srgbClr val="000000"/>
                </a:solidFill>
                <a:latin typeface="Arial"/>
                <a:ea typeface="+mn-ea"/>
                <a:cs typeface="ＭＳ Ｐゴシック"/>
              </a:defRPr>
            </a:lvl1pPr>
            <a:lvl2pPr marL="762000" indent="-277813" algn="l" rtl="0" eaLnBrk="1" fontAlgn="base" hangingPunct="1">
              <a:spcBef>
                <a:spcPct val="10000"/>
              </a:spcBef>
              <a:spcAft>
                <a:spcPct val="0"/>
              </a:spcAft>
              <a:buClr>
                <a:schemeClr val="accent2"/>
              </a:buClr>
              <a:buFont typeface="Times" pitchFamily="18" charset="0"/>
              <a:buChar char="•"/>
              <a:defRPr sz="2200">
                <a:solidFill>
                  <a:srgbClr val="000000"/>
                </a:solidFill>
                <a:latin typeface="Arial"/>
                <a:ea typeface="+mn-ea"/>
                <a:cs typeface="ＭＳ Ｐゴシック"/>
              </a:defRPr>
            </a:lvl2pPr>
            <a:lvl3pPr marL="1244600" indent="-292100" algn="l" rtl="0" eaLnBrk="1" fontAlgn="base" hangingPunct="1">
              <a:spcBef>
                <a:spcPct val="10000"/>
              </a:spcBef>
              <a:spcAft>
                <a:spcPct val="0"/>
              </a:spcAft>
              <a:buClr>
                <a:schemeClr val="accent2"/>
              </a:buClr>
              <a:buFont typeface="Lucida Grande"/>
              <a:buChar char="-"/>
              <a:defRPr sz="2000">
                <a:solidFill>
                  <a:srgbClr val="000000"/>
                </a:solidFill>
                <a:latin typeface="Arial"/>
                <a:ea typeface="+mn-ea"/>
                <a:cs typeface="ＭＳ Ｐゴシック"/>
              </a:defRPr>
            </a:lvl3pPr>
            <a:lvl4pPr marL="1714500" indent="-279400"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4pPr>
            <a:lvl5pPr marL="2198688" indent="-293688"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a:lstStyle>
          <a:p>
            <a:pPr marL="0" indent="0" defTabSz="685800">
              <a:buClr>
                <a:srgbClr val="28AAE1"/>
              </a:buClr>
              <a:buNone/>
            </a:pPr>
            <a:r>
              <a:rPr lang="en-US" sz="375" kern="0" dirty="0">
                <a:solidFill>
                  <a:srgbClr val="FFFFFF"/>
                </a:solidFill>
              </a:rPr>
              <a:t>© +Pool</a:t>
            </a:r>
          </a:p>
        </p:txBody>
      </p:sp>
      <p:sp>
        <p:nvSpPr>
          <p:cNvPr id="26" name="Text Placeholder 8">
            <a:extLst>
              <a:ext uri="{FF2B5EF4-FFF2-40B4-BE49-F238E27FC236}">
                <a16:creationId xmlns="" xmlns:a16="http://schemas.microsoft.com/office/drawing/2014/main" id="{FCEFE0D4-1B4E-44B4-B8DE-0671483555AC}"/>
              </a:ext>
            </a:extLst>
          </p:cNvPr>
          <p:cNvSpPr txBox="1">
            <a:spLocks/>
          </p:cNvSpPr>
          <p:nvPr/>
        </p:nvSpPr>
        <p:spPr>
          <a:xfrm rot="16200000">
            <a:off x="5292034" y="5069185"/>
            <a:ext cx="1390505" cy="113958"/>
          </a:xfrm>
          <a:prstGeom prst="rect">
            <a:avLst/>
          </a:prstGeom>
        </p:spPr>
        <p:txBody>
          <a:bodyPr/>
          <a:lstStyle>
            <a:lvl1pPr marL="293688" indent="-293688" algn="l" rtl="0" eaLnBrk="1" fontAlgn="base" hangingPunct="1">
              <a:spcBef>
                <a:spcPct val="50000"/>
              </a:spcBef>
              <a:spcAft>
                <a:spcPct val="0"/>
              </a:spcAft>
              <a:buClr>
                <a:schemeClr val="accent2"/>
              </a:buClr>
              <a:buChar char="•"/>
              <a:defRPr sz="2400">
                <a:solidFill>
                  <a:srgbClr val="000000"/>
                </a:solidFill>
                <a:latin typeface="Arial"/>
                <a:ea typeface="+mn-ea"/>
                <a:cs typeface="ＭＳ Ｐゴシック"/>
              </a:defRPr>
            </a:lvl1pPr>
            <a:lvl2pPr marL="762000" indent="-277813" algn="l" rtl="0" eaLnBrk="1" fontAlgn="base" hangingPunct="1">
              <a:spcBef>
                <a:spcPct val="10000"/>
              </a:spcBef>
              <a:spcAft>
                <a:spcPct val="0"/>
              </a:spcAft>
              <a:buClr>
                <a:schemeClr val="accent2"/>
              </a:buClr>
              <a:buFont typeface="Times" pitchFamily="18" charset="0"/>
              <a:buChar char="•"/>
              <a:defRPr sz="2200">
                <a:solidFill>
                  <a:srgbClr val="000000"/>
                </a:solidFill>
                <a:latin typeface="Arial"/>
                <a:ea typeface="+mn-ea"/>
                <a:cs typeface="ＭＳ Ｐゴシック"/>
              </a:defRPr>
            </a:lvl2pPr>
            <a:lvl3pPr marL="1244600" indent="-292100" algn="l" rtl="0" eaLnBrk="1" fontAlgn="base" hangingPunct="1">
              <a:spcBef>
                <a:spcPct val="10000"/>
              </a:spcBef>
              <a:spcAft>
                <a:spcPct val="0"/>
              </a:spcAft>
              <a:buClr>
                <a:schemeClr val="accent2"/>
              </a:buClr>
              <a:buFont typeface="Lucida Grande"/>
              <a:buChar char="-"/>
              <a:defRPr sz="2000">
                <a:solidFill>
                  <a:srgbClr val="000000"/>
                </a:solidFill>
                <a:latin typeface="Arial"/>
                <a:ea typeface="+mn-ea"/>
                <a:cs typeface="ＭＳ Ｐゴシック"/>
              </a:defRPr>
            </a:lvl3pPr>
            <a:lvl4pPr marL="1714500" indent="-279400"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4pPr>
            <a:lvl5pPr marL="2198688" indent="-293688"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a:lstStyle>
          <a:p>
            <a:pPr marL="0" indent="0" defTabSz="685800">
              <a:buClr>
                <a:srgbClr val="28AAE1"/>
              </a:buClr>
              <a:buFontTx/>
              <a:buNone/>
            </a:pPr>
            <a:r>
              <a:rPr lang="en-US" sz="375" kern="0" dirty="0">
                <a:solidFill>
                  <a:srgbClr val="FFFFFF"/>
                </a:solidFill>
                <a:ea typeface="ＭＳ Ｐゴシック"/>
              </a:rPr>
              <a:t>© Arup-Damian Rogers Architecture</a:t>
            </a:r>
          </a:p>
        </p:txBody>
      </p:sp>
      <p:pic>
        <p:nvPicPr>
          <p:cNvPr id="28" name="Picture Placeholder 11">
            <a:extLst>
              <a:ext uri="{FF2B5EF4-FFF2-40B4-BE49-F238E27FC236}">
                <a16:creationId xmlns="" xmlns:a16="http://schemas.microsoft.com/office/drawing/2014/main" id="{05107EFB-B309-44BE-AE14-C53AA7935E9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6410" b="16410"/>
          <a:stretch/>
        </p:blipFill>
        <p:spPr>
          <a:xfrm>
            <a:off x="451994" y="3004393"/>
            <a:ext cx="2743200" cy="1382400"/>
          </a:xfrm>
          <a:prstGeom prst="rect">
            <a:avLst/>
          </a:prstGeom>
        </p:spPr>
      </p:pic>
      <p:sp>
        <p:nvSpPr>
          <p:cNvPr id="30" name="Text Placeholder 8">
            <a:extLst>
              <a:ext uri="{FF2B5EF4-FFF2-40B4-BE49-F238E27FC236}">
                <a16:creationId xmlns="" xmlns:a16="http://schemas.microsoft.com/office/drawing/2014/main" id="{D76F8CAA-E977-40D6-9CB1-CC8E1D4CDDB2}"/>
              </a:ext>
            </a:extLst>
          </p:cNvPr>
          <p:cNvSpPr txBox="1">
            <a:spLocks/>
          </p:cNvSpPr>
          <p:nvPr/>
        </p:nvSpPr>
        <p:spPr>
          <a:xfrm rot="16200000">
            <a:off x="2339941" y="3586999"/>
            <a:ext cx="1390505" cy="113111"/>
          </a:xfrm>
          <a:prstGeom prst="rect">
            <a:avLst/>
          </a:prstGeom>
        </p:spPr>
        <p:txBody>
          <a:bodyPr/>
          <a:lstStyle>
            <a:lvl1pPr marL="293688" indent="-293688" algn="l" rtl="0" eaLnBrk="1" fontAlgn="base" hangingPunct="1">
              <a:spcBef>
                <a:spcPct val="50000"/>
              </a:spcBef>
              <a:spcAft>
                <a:spcPct val="0"/>
              </a:spcAft>
              <a:buClr>
                <a:schemeClr val="accent2"/>
              </a:buClr>
              <a:buChar char="•"/>
              <a:defRPr sz="2400">
                <a:solidFill>
                  <a:srgbClr val="000000"/>
                </a:solidFill>
                <a:latin typeface="Arial"/>
                <a:ea typeface="+mn-ea"/>
                <a:cs typeface="ＭＳ Ｐゴシック"/>
              </a:defRPr>
            </a:lvl1pPr>
            <a:lvl2pPr marL="762000" indent="-277813" algn="l" rtl="0" eaLnBrk="1" fontAlgn="base" hangingPunct="1">
              <a:spcBef>
                <a:spcPct val="10000"/>
              </a:spcBef>
              <a:spcAft>
                <a:spcPct val="0"/>
              </a:spcAft>
              <a:buClr>
                <a:schemeClr val="accent2"/>
              </a:buClr>
              <a:buFont typeface="Times" pitchFamily="18" charset="0"/>
              <a:buChar char="•"/>
              <a:defRPr sz="2200">
                <a:solidFill>
                  <a:srgbClr val="000000"/>
                </a:solidFill>
                <a:latin typeface="Arial"/>
                <a:ea typeface="+mn-ea"/>
                <a:cs typeface="ＭＳ Ｐゴシック"/>
              </a:defRPr>
            </a:lvl2pPr>
            <a:lvl3pPr marL="1244600" indent="-292100" algn="l" rtl="0" eaLnBrk="1" fontAlgn="base" hangingPunct="1">
              <a:spcBef>
                <a:spcPct val="10000"/>
              </a:spcBef>
              <a:spcAft>
                <a:spcPct val="0"/>
              </a:spcAft>
              <a:buClr>
                <a:schemeClr val="accent2"/>
              </a:buClr>
              <a:buFont typeface="Lucida Grande"/>
              <a:buChar char="-"/>
              <a:defRPr sz="2000">
                <a:solidFill>
                  <a:srgbClr val="000000"/>
                </a:solidFill>
                <a:latin typeface="Arial"/>
                <a:ea typeface="+mn-ea"/>
                <a:cs typeface="ＭＳ Ｐゴシック"/>
              </a:defRPr>
            </a:lvl3pPr>
            <a:lvl4pPr marL="1714500" indent="-279400"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4pPr>
            <a:lvl5pPr marL="2198688" indent="-293688" algn="l" rtl="0" eaLnBrk="1" fontAlgn="base" hangingPunct="1">
              <a:spcBef>
                <a:spcPct val="10000"/>
              </a:spcBef>
              <a:spcAft>
                <a:spcPct val="0"/>
              </a:spcAft>
              <a:buClr>
                <a:schemeClr val="accent2"/>
              </a:buClr>
              <a:buFont typeface="Lucida Grande"/>
              <a:buChar char="-"/>
              <a:defRPr>
                <a:solidFill>
                  <a:srgbClr val="000000"/>
                </a:solidFill>
                <a:latin typeface="Arial"/>
                <a:ea typeface="+mn-ea"/>
                <a:cs typeface="ＭＳ Ｐゴシック"/>
              </a:defRPr>
            </a:lvl5pPr>
            <a:lvl6pPr marL="26558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6pPr>
            <a:lvl7pPr marL="31130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7pPr>
            <a:lvl8pPr marL="35702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8pPr>
            <a:lvl9pPr marL="4027488" indent="-293688" algn="l" rtl="0" eaLnBrk="1" fontAlgn="base" hangingPunct="1">
              <a:spcBef>
                <a:spcPct val="10000"/>
              </a:spcBef>
              <a:spcAft>
                <a:spcPct val="0"/>
              </a:spcAft>
              <a:buClr>
                <a:srgbClr val="D1005D"/>
              </a:buClr>
              <a:buFont typeface="Lucida Grande" pitchFamily="-105" charset="0"/>
              <a:buChar char="-"/>
              <a:defRPr>
                <a:solidFill>
                  <a:srgbClr val="000000"/>
                </a:solidFill>
                <a:latin typeface="+mn-lt"/>
                <a:ea typeface="+mn-ea"/>
              </a:defRPr>
            </a:lvl9pPr>
          </a:lstStyle>
          <a:p>
            <a:pPr marL="0" indent="0" defTabSz="685800">
              <a:buClr>
                <a:srgbClr val="28AAE1"/>
              </a:buClr>
              <a:buNone/>
            </a:pPr>
            <a:r>
              <a:rPr lang="en-US" sz="375" kern="0" dirty="0">
                <a:solidFill>
                  <a:srgbClr val="FFFFFF"/>
                </a:solidFill>
              </a:rPr>
              <a:t>© Studio Ooze</a:t>
            </a:r>
          </a:p>
        </p:txBody>
      </p:sp>
    </p:spTree>
    <p:extLst>
      <p:ext uri="{BB962C8B-B14F-4D97-AF65-F5344CB8AC3E}">
        <p14:creationId xmlns:p14="http://schemas.microsoft.com/office/powerpoint/2010/main" val="4001078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lus pool">
            <a:extLst>
              <a:ext uri="{FF2B5EF4-FFF2-40B4-BE49-F238E27FC236}">
                <a16:creationId xmlns="" xmlns:a16="http://schemas.microsoft.com/office/drawing/2014/main" id="{99142D65-DE4D-4283-AF89-EB20998D5A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760" y="1989690"/>
            <a:ext cx="3751226" cy="27852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12" name="Picture 11">
            <a:extLst>
              <a:ext uri="{FF2B5EF4-FFF2-40B4-BE49-F238E27FC236}">
                <a16:creationId xmlns="" xmlns:a16="http://schemas.microsoft.com/office/drawing/2014/main" id="{F8BDE2D4-53D9-41CF-BAB6-6F9AD3C3C8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7035" y="103482"/>
            <a:ext cx="1862870" cy="996260"/>
          </a:xfrm>
          <a:prstGeom prst="rect">
            <a:avLst/>
          </a:prstGeom>
        </p:spPr>
      </p:pic>
      <p:sp>
        <p:nvSpPr>
          <p:cNvPr id="13" name="Title 1">
            <a:extLst>
              <a:ext uri="{FF2B5EF4-FFF2-40B4-BE49-F238E27FC236}">
                <a16:creationId xmlns="" xmlns:a16="http://schemas.microsoft.com/office/drawing/2014/main" id="{B7F2E174-CBE5-45FA-B069-0CC542CA083D}"/>
              </a:ext>
            </a:extLst>
          </p:cNvPr>
          <p:cNvSpPr>
            <a:spLocks noGrp="1"/>
          </p:cNvSpPr>
          <p:nvPr>
            <p:ph type="ctrTitle"/>
          </p:nvPr>
        </p:nvSpPr>
        <p:spPr>
          <a:xfrm>
            <a:off x="-705305" y="3194780"/>
            <a:ext cx="6225486" cy="375103"/>
          </a:xfrm>
        </p:spPr>
        <p:txBody>
          <a:bodyPr>
            <a:noAutofit/>
          </a:bodyPr>
          <a:lstStyle/>
          <a:p>
            <a:r>
              <a:rPr lang="en-US" sz="2800" b="1" dirty="0">
                <a:latin typeface="Times New Roman" panose="02020603050405020304" pitchFamily="18" charset="0"/>
                <a:cs typeface="Times New Roman" panose="02020603050405020304" pitchFamily="18" charset="0"/>
              </a:rPr>
              <a:t>Plus Pool, New York</a:t>
            </a:r>
          </a:p>
        </p:txBody>
      </p:sp>
    </p:spTree>
    <p:extLst>
      <p:ext uri="{BB962C8B-B14F-4D97-AF65-F5344CB8AC3E}">
        <p14:creationId xmlns:p14="http://schemas.microsoft.com/office/powerpoint/2010/main" val="3873184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a:solidFill>
                  <a:srgbClr val="1268BD"/>
                </a:solidFill>
              </a:rPr>
              <a:t>MANAGED BY</a:t>
            </a:r>
          </a:p>
        </p:txBody>
      </p:sp>
      <p:pic>
        <p:nvPicPr>
          <p:cNvPr id="10" name="Picture 9">
            <a:extLst>
              <a:ext uri="{FF2B5EF4-FFF2-40B4-BE49-F238E27FC236}">
                <a16:creationId xmlns="" xmlns:a16="http://schemas.microsoft.com/office/drawing/2014/main" id="{65CCE4AC-DA04-45C7-9161-C20E2D4D44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7035" y="103482"/>
            <a:ext cx="1862870" cy="996260"/>
          </a:xfrm>
          <a:prstGeom prst="rect">
            <a:avLst/>
          </a:prstGeom>
        </p:spPr>
      </p:pic>
      <p:pic>
        <p:nvPicPr>
          <p:cNvPr id="2050" name="Picture 2" descr="https://ksr-ugc.imgix.net/assets/011/287/668/e78e559fb3968c0053b5c2f451e3e562_original.jpg?crop=faces&amp;w=1552&amp;h=873&amp;fit=crop&amp;v=1463680491&amp;auto=format&amp;q=92&amp;s=5edb72bedc3978bff58d509ee30b45ac">
            <a:extLst>
              <a:ext uri="{FF2B5EF4-FFF2-40B4-BE49-F238E27FC236}">
                <a16:creationId xmlns="" xmlns:a16="http://schemas.microsoft.com/office/drawing/2014/main" id="{0CF1C5AC-6DA1-41A0-AD7A-C02F25963F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19" y="1269291"/>
            <a:ext cx="8345514" cy="46943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BA4136A4-5EB2-4C83-BA25-1F51781C70FA}"/>
              </a:ext>
            </a:extLst>
          </p:cNvPr>
          <p:cNvSpPr/>
          <p:nvPr/>
        </p:nvSpPr>
        <p:spPr>
          <a:xfrm>
            <a:off x="478979" y="1863562"/>
            <a:ext cx="2297559" cy="3708708"/>
          </a:xfrm>
          <a:prstGeom prst="rect">
            <a:avLst/>
          </a:prstGeom>
          <a:solidFill>
            <a:srgbClr val="FFFFFF">
              <a:alpha val="72000"/>
            </a:srgbClr>
          </a:solidFill>
        </p:spPr>
        <p:txBody>
          <a:bodyPr wrap="square">
            <a:spAutoFit/>
          </a:bodyPr>
          <a:lstStyle/>
          <a:p>
            <a:pPr marL="171450" marR="0" lvl="0" indent="-171450" defTabSz="89801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kern="0" dirty="0">
                <a:solidFill>
                  <a:srgbClr val="000000"/>
                </a:solidFill>
                <a:latin typeface="Times New Roman"/>
                <a:ea typeface="ＭＳ Ｐゴシック"/>
              </a:rPr>
              <a:t>Arup is working with New York City, Family and PlayLab on a feasibility study for a floating pool</a:t>
            </a:r>
          </a:p>
          <a:p>
            <a:pPr marL="171450" marR="0" lvl="0" indent="-171450" defTabSz="89801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500" b="0" i="0" u="none" strike="noStrike" kern="0" cap="none" spc="0" normalizeH="0" baseline="0" noProof="0" dirty="0">
                <a:ln>
                  <a:noFill/>
                </a:ln>
                <a:solidFill>
                  <a:srgbClr val="000000"/>
                </a:solidFill>
                <a:effectLst/>
                <a:uLnTx/>
                <a:uFillTx/>
                <a:latin typeface="Times New Roman"/>
                <a:ea typeface="ＭＳ Ｐゴシック"/>
              </a:rPr>
              <a:t>“a </a:t>
            </a:r>
            <a:r>
              <a:rPr kumimoji="0" lang="en-AU" sz="1500" b="0" i="0" u="none" strike="noStrike" kern="0" cap="none" spc="0" normalizeH="0" baseline="0" noProof="0" dirty="0" err="1">
                <a:ln>
                  <a:noFill/>
                </a:ln>
                <a:solidFill>
                  <a:srgbClr val="000000"/>
                </a:solidFill>
                <a:effectLst/>
                <a:uLnTx/>
                <a:uFillTx/>
                <a:latin typeface="Times New Roman"/>
                <a:ea typeface="ＭＳ Ｐゴシック"/>
              </a:rPr>
              <a:t>gi</a:t>
            </a:r>
            <a:r>
              <a:rPr lang="en-AU" sz="1500" kern="0" dirty="0">
                <a:solidFill>
                  <a:srgbClr val="000000"/>
                </a:solidFill>
                <a:latin typeface="Times New Roman"/>
                <a:ea typeface="ＭＳ Ｐゴシック"/>
              </a:rPr>
              <a:t>ant strainer dropped in the river”</a:t>
            </a:r>
          </a:p>
          <a:p>
            <a:pPr marL="171450" marR="0" lvl="0" indent="-171450" defTabSz="89801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500" b="0" i="0" u="none" strike="noStrike" kern="0" cap="none" spc="0" normalizeH="0" baseline="0" noProof="0" dirty="0">
                <a:ln>
                  <a:noFill/>
                </a:ln>
                <a:solidFill>
                  <a:srgbClr val="000000"/>
                </a:solidFill>
                <a:effectLst/>
                <a:uLnTx/>
                <a:uFillTx/>
                <a:latin typeface="Times New Roman"/>
                <a:ea typeface="ＭＳ Ｐゴシック"/>
              </a:rPr>
              <a:t>Concentric layers of filter material to allow only water of swimmable standards through</a:t>
            </a:r>
          </a:p>
          <a:p>
            <a:pPr marL="171450" marR="0" lvl="0" indent="-171450" defTabSz="89801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500" kern="0" dirty="0">
                <a:solidFill>
                  <a:srgbClr val="000000"/>
                </a:solidFill>
                <a:latin typeface="Times New Roman"/>
                <a:ea typeface="ＭＳ Ｐゴシック"/>
              </a:rPr>
              <a:t>Challenges: exploring use of both passive and mechanical filters</a:t>
            </a:r>
          </a:p>
          <a:p>
            <a:pPr marL="171450" marR="0" lvl="0" indent="-171450" defTabSz="89801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500" b="0" i="0" u="none" strike="noStrike" kern="0" cap="none" spc="0" normalizeH="0" baseline="0" noProof="0" dirty="0">
              <a:ln>
                <a:noFill/>
              </a:ln>
              <a:solidFill>
                <a:srgbClr val="000000"/>
              </a:solidFill>
              <a:effectLst/>
              <a:uLnTx/>
              <a:uFillTx/>
              <a:latin typeface="Times New Roman"/>
              <a:ea typeface="ＭＳ Ｐゴシック"/>
            </a:endParaRPr>
          </a:p>
          <a:p>
            <a:pPr marL="0" marR="0" lvl="0" indent="0" defTabSz="89801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dirty="0">
                <a:ln>
                  <a:noFill/>
                </a:ln>
                <a:solidFill>
                  <a:srgbClr val="000000"/>
                </a:solidFill>
                <a:effectLst/>
                <a:uLnTx/>
                <a:uFillTx/>
                <a:latin typeface="Times New Roman"/>
                <a:ea typeface="ＭＳ Ｐゴシック"/>
              </a:rPr>
              <a:t>Image © West 8 + DTAH</a:t>
            </a:r>
          </a:p>
        </p:txBody>
      </p:sp>
    </p:spTree>
    <p:extLst>
      <p:ext uri="{BB962C8B-B14F-4D97-AF65-F5344CB8AC3E}">
        <p14:creationId xmlns:p14="http://schemas.microsoft.com/office/powerpoint/2010/main" val="18253895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891</TotalTime>
  <Words>668</Words>
  <Application>Microsoft Office PowerPoint</Application>
  <PresentationFormat>On-screen Show (4:3)</PresentationFormat>
  <Paragraphs>116</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Calibri</vt:lpstr>
      <vt:lpstr>Calibri Light</vt:lpstr>
      <vt:lpstr>Times New Roman</vt:lpstr>
      <vt:lpstr>Office Theme</vt:lpstr>
      <vt:lpstr>PowerPoint Presentation</vt:lpstr>
      <vt:lpstr>The Urban Plunge Movement</vt:lpstr>
      <vt:lpstr>PowerPoint Presentation</vt:lpstr>
      <vt:lpstr>PowerPoint Presentation</vt:lpstr>
      <vt:lpstr>PowerPoint Presentation</vt:lpstr>
      <vt:lpstr>PowerPoint Presentation</vt:lpstr>
      <vt:lpstr>PowerPoint Presentation</vt:lpstr>
      <vt:lpstr>Plus Pool, New York</vt:lpstr>
      <vt:lpstr>PowerPoint Presentation</vt:lpstr>
      <vt:lpstr>Dun Laoghaire Harbour Company (DHLC), Dublin</vt:lpstr>
      <vt:lpstr>PowerPoint Presentation</vt:lpstr>
      <vt:lpstr>Yarra Pool, Melbourne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Geoffrey Hsu</cp:lastModifiedBy>
  <cp:revision>54</cp:revision>
  <dcterms:created xsi:type="dcterms:W3CDTF">2016-07-18T05:53:10Z</dcterms:created>
  <dcterms:modified xsi:type="dcterms:W3CDTF">2017-08-03T01:46:56Z</dcterms:modified>
</cp:coreProperties>
</file>