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5" r:id="rId6"/>
    <p:sldId id="260" r:id="rId7"/>
    <p:sldId id="261" r:id="rId8"/>
    <p:sldId id="262" r:id="rId9"/>
    <p:sldId id="263" r:id="rId10"/>
    <p:sldId id="264"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46B"/>
    <a:srgbClr val="1268B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6" autoAdjust="0"/>
    <p:restoredTop sz="87814" autoAdjust="0"/>
  </p:normalViewPr>
  <p:slideViewPr>
    <p:cSldViewPr snapToGrid="0" showGuides="1">
      <p:cViewPr varScale="1">
        <p:scale>
          <a:sx n="66" d="100"/>
          <a:sy n="66" d="100"/>
        </p:scale>
        <p:origin x="1548" y="78"/>
      </p:cViewPr>
      <p:guideLst>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2C7D10-A85A-4F65-8C13-45A66E9F4183}" type="datetimeFigureOut">
              <a:rPr lang="en-AU" smtClean="0"/>
              <a:pPr/>
              <a:t>19/09/2017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6CB021-1D8B-416C-86CC-B8DEDE9C10FA}" type="slidenum">
              <a:rPr lang="en-AU" smtClean="0"/>
              <a:pPr/>
              <a:t>‹#›</a:t>
            </a:fld>
            <a:endParaRPr lang="en-AU"/>
          </a:p>
        </p:txBody>
      </p:sp>
    </p:spTree>
    <p:extLst>
      <p:ext uri="{BB962C8B-B14F-4D97-AF65-F5344CB8AC3E}">
        <p14:creationId xmlns:p14="http://schemas.microsoft.com/office/powerpoint/2010/main" val="3682014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defRPr/>
            </a:pPr>
            <a:r>
              <a:rPr lang="en-AU" sz="1200" dirty="0" smtClean="0">
                <a:solidFill>
                  <a:srgbClr val="000066"/>
                </a:solidFill>
                <a:latin typeface="Trajan Pro"/>
              </a:rPr>
              <a:t>This question matters because:</a:t>
            </a:r>
          </a:p>
          <a:p>
            <a:pPr marL="457200" indent="-457200" eaLnBrk="1" hangingPunct="1">
              <a:lnSpc>
                <a:spcPct val="90000"/>
              </a:lnSpc>
              <a:buFont typeface="+mj-lt"/>
              <a:buAutoNum type="arabicPeriod"/>
              <a:defRPr/>
            </a:pPr>
            <a:r>
              <a:rPr lang="en-AU" sz="1200" dirty="0" smtClean="0">
                <a:solidFill>
                  <a:srgbClr val="000066"/>
                </a:solidFill>
                <a:latin typeface="Trajan Pro"/>
              </a:rPr>
              <a:t>Historic lack of legibility: the law had to find a way to ‘see’ the environment to address environmental problems</a:t>
            </a:r>
          </a:p>
          <a:p>
            <a:pPr marL="457200" indent="-457200" eaLnBrk="1" hangingPunct="1">
              <a:lnSpc>
                <a:spcPct val="90000"/>
              </a:lnSpc>
              <a:buFont typeface="+mj-lt"/>
              <a:buAutoNum type="arabicPeriod"/>
              <a:defRPr/>
            </a:pPr>
            <a:r>
              <a:rPr lang="en-AU" sz="1200" dirty="0" smtClean="0">
                <a:solidFill>
                  <a:srgbClr val="000066"/>
                </a:solidFill>
                <a:latin typeface="Trajan Pro"/>
              </a:rPr>
              <a:t>Global push for legal rights for nature: a transition from object to subject</a:t>
            </a:r>
          </a:p>
          <a:p>
            <a:pPr marL="457200" indent="-457200" eaLnBrk="1" hangingPunct="1">
              <a:lnSpc>
                <a:spcPct val="90000"/>
              </a:lnSpc>
              <a:buFont typeface="+mj-lt"/>
              <a:buAutoNum type="arabicPeriod"/>
              <a:defRPr/>
            </a:pPr>
            <a:r>
              <a:rPr lang="en-AU" sz="1200" dirty="0" smtClean="0">
                <a:solidFill>
                  <a:srgbClr val="000066"/>
                </a:solidFill>
                <a:latin typeface="Trajan Pro"/>
              </a:rPr>
              <a:t>Increasing use of environmental markets: personhood as a way to participate</a:t>
            </a:r>
          </a:p>
          <a:p>
            <a:pPr eaLnBrk="1" hangingPunct="1">
              <a:lnSpc>
                <a:spcPct val="80000"/>
              </a:lnSpc>
            </a:pPr>
            <a:endParaRPr lang="en-AU" sz="1200" baseline="0" dirty="0" smtClean="0">
              <a:latin typeface="Arial" pitchFamily="34" charset="0"/>
            </a:endParaRPr>
          </a:p>
          <a:p>
            <a:endParaRPr lang="en-AU" dirty="0"/>
          </a:p>
        </p:txBody>
      </p:sp>
      <p:sp>
        <p:nvSpPr>
          <p:cNvPr id="4" name="Slide Number Placeholder 3"/>
          <p:cNvSpPr>
            <a:spLocks noGrp="1"/>
          </p:cNvSpPr>
          <p:nvPr>
            <p:ph type="sldNum" sz="quarter" idx="10"/>
          </p:nvPr>
        </p:nvSpPr>
        <p:spPr/>
        <p:txBody>
          <a:bodyPr/>
          <a:lstStyle/>
          <a:p>
            <a:fld id="{E16CB021-1D8B-416C-86CC-B8DEDE9C10FA}" type="slidenum">
              <a:rPr lang="en-AU" smtClean="0"/>
              <a:pPr/>
              <a:t>2</a:t>
            </a:fld>
            <a:endParaRPr lang="en-AU"/>
          </a:p>
        </p:txBody>
      </p:sp>
    </p:spTree>
    <p:extLst>
      <p:ext uri="{BB962C8B-B14F-4D97-AF65-F5344CB8AC3E}">
        <p14:creationId xmlns:p14="http://schemas.microsoft.com/office/powerpoint/2010/main" val="18105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latin typeface="Arial" pitchFamily="34" charset="0"/>
              </a:rPr>
              <a:t>Key point: interviews as a way to see how the legal form of the EWM is </a:t>
            </a:r>
            <a:r>
              <a:rPr lang="en-AU" sz="1200" baseline="0" dirty="0" err="1" smtClean="0">
                <a:latin typeface="Arial" pitchFamily="34" charset="0"/>
              </a:rPr>
              <a:t>operationalised</a:t>
            </a:r>
            <a:r>
              <a:rPr lang="en-AU" sz="1200" baseline="0" dirty="0" smtClean="0">
                <a:latin typeface="Arial" pitchFamily="34" charset="0"/>
              </a:rPr>
              <a:t> through the actions and beliefs of human staff</a:t>
            </a:r>
          </a:p>
          <a:p>
            <a:endParaRPr lang="en-AU" dirty="0"/>
          </a:p>
        </p:txBody>
      </p:sp>
      <p:sp>
        <p:nvSpPr>
          <p:cNvPr id="4" name="Slide Number Placeholder 3"/>
          <p:cNvSpPr>
            <a:spLocks noGrp="1"/>
          </p:cNvSpPr>
          <p:nvPr>
            <p:ph type="sldNum" sz="quarter" idx="10"/>
          </p:nvPr>
        </p:nvSpPr>
        <p:spPr/>
        <p:txBody>
          <a:bodyPr/>
          <a:lstStyle/>
          <a:p>
            <a:fld id="{E16CB021-1D8B-416C-86CC-B8DEDE9C10FA}" type="slidenum">
              <a:rPr lang="en-AU" smtClean="0"/>
              <a:pPr/>
              <a:t>3</a:t>
            </a:fld>
            <a:endParaRPr lang="en-AU"/>
          </a:p>
        </p:txBody>
      </p:sp>
    </p:spTree>
    <p:extLst>
      <p:ext uri="{BB962C8B-B14F-4D97-AF65-F5344CB8AC3E}">
        <p14:creationId xmlns:p14="http://schemas.microsoft.com/office/powerpoint/2010/main" val="2463653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pPr>
            <a:r>
              <a:rPr lang="en-AU" sz="1200" baseline="0" dirty="0" smtClean="0">
                <a:latin typeface="Arial" pitchFamily="34" charset="0"/>
              </a:rPr>
              <a:t>I specifically set out to test the hypothesis that the EWMs were reliant on a particular legal context. </a:t>
            </a:r>
          </a:p>
          <a:p>
            <a:pPr eaLnBrk="1" hangingPunct="1">
              <a:lnSpc>
                <a:spcPct val="80000"/>
              </a:lnSpc>
            </a:pPr>
            <a:r>
              <a:rPr lang="en-AU" sz="1200" baseline="0" dirty="0" smtClean="0">
                <a:latin typeface="Arial" pitchFamily="34" charset="0"/>
              </a:rPr>
              <a:t>I conducted a wide-ranging review of water laws, water markets and water rights for the environment to examine this relationship. This review does not establish causation, but does provide strong evidence of correlation. </a:t>
            </a:r>
          </a:p>
          <a:p>
            <a:pPr eaLnBrk="1" hangingPunct="1">
              <a:lnSpc>
                <a:spcPct val="80000"/>
              </a:lnSpc>
            </a:pPr>
            <a:r>
              <a:rPr lang="en-AU" sz="1200" baseline="0" dirty="0" smtClean="0">
                <a:latin typeface="Arial" pitchFamily="34" charset="0"/>
              </a:rPr>
              <a:t>EWMs only exist where there are modern water rights, active water markets and legal rights to water for the environment that are more than merely conditions on other users’ water rights. </a:t>
            </a:r>
          </a:p>
          <a:p>
            <a:pPr eaLnBrk="1" hangingPunct="1">
              <a:lnSpc>
                <a:spcPct val="80000"/>
              </a:lnSpc>
            </a:pPr>
            <a:r>
              <a:rPr lang="en-AU" sz="1200" baseline="0" dirty="0" smtClean="0">
                <a:latin typeface="Arial" pitchFamily="34" charset="0"/>
              </a:rPr>
              <a:t>Where one of these elements is missing, EWMs are absent. </a:t>
            </a:r>
          </a:p>
          <a:p>
            <a:pPr eaLnBrk="1" hangingPunct="1">
              <a:lnSpc>
                <a:spcPct val="80000"/>
              </a:lnSpc>
            </a:pPr>
            <a:r>
              <a:rPr lang="en-AU" sz="1200" baseline="0" dirty="0" smtClean="0">
                <a:latin typeface="Arial" pitchFamily="34" charset="0"/>
              </a:rPr>
              <a:t>I can provide more information on how I conducted this review during questions, if this is of interest. </a:t>
            </a:r>
          </a:p>
          <a:p>
            <a:endParaRPr lang="en-AU" dirty="0"/>
          </a:p>
        </p:txBody>
      </p:sp>
      <p:sp>
        <p:nvSpPr>
          <p:cNvPr id="4" name="Slide Number Placeholder 3"/>
          <p:cNvSpPr>
            <a:spLocks noGrp="1"/>
          </p:cNvSpPr>
          <p:nvPr>
            <p:ph type="sldNum" sz="quarter" idx="10"/>
          </p:nvPr>
        </p:nvSpPr>
        <p:spPr/>
        <p:txBody>
          <a:bodyPr/>
          <a:lstStyle/>
          <a:p>
            <a:fld id="{E16CB021-1D8B-416C-86CC-B8DEDE9C10FA}" type="slidenum">
              <a:rPr lang="en-AU" smtClean="0"/>
              <a:pPr/>
              <a:t>4</a:t>
            </a:fld>
            <a:endParaRPr lang="en-AU"/>
          </a:p>
        </p:txBody>
      </p:sp>
    </p:spTree>
    <p:extLst>
      <p:ext uri="{BB962C8B-B14F-4D97-AF65-F5344CB8AC3E}">
        <p14:creationId xmlns:p14="http://schemas.microsoft.com/office/powerpoint/2010/main" val="1769376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latin typeface="Arial" pitchFamily="34" charset="0"/>
              </a:rPr>
              <a:t>Case studies: Australia and the USA</a:t>
            </a:r>
          </a:p>
          <a:p>
            <a:endParaRPr lang="en-AU" dirty="0"/>
          </a:p>
        </p:txBody>
      </p:sp>
      <p:sp>
        <p:nvSpPr>
          <p:cNvPr id="4" name="Slide Number Placeholder 3"/>
          <p:cNvSpPr>
            <a:spLocks noGrp="1"/>
          </p:cNvSpPr>
          <p:nvPr>
            <p:ph type="sldNum" sz="quarter" idx="10"/>
          </p:nvPr>
        </p:nvSpPr>
        <p:spPr/>
        <p:txBody>
          <a:bodyPr/>
          <a:lstStyle/>
          <a:p>
            <a:fld id="{E16CB021-1D8B-416C-86CC-B8DEDE9C10FA}" type="slidenum">
              <a:rPr lang="en-AU" smtClean="0"/>
              <a:pPr/>
              <a:t>5</a:t>
            </a:fld>
            <a:endParaRPr lang="en-AU"/>
          </a:p>
        </p:txBody>
      </p:sp>
    </p:spTree>
    <p:extLst>
      <p:ext uri="{BB962C8B-B14F-4D97-AF65-F5344CB8AC3E}">
        <p14:creationId xmlns:p14="http://schemas.microsoft.com/office/powerpoint/2010/main" val="2784372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pPr>
            <a:r>
              <a:rPr lang="en-AU" sz="1200" baseline="0" dirty="0" smtClean="0">
                <a:latin typeface="Arial" pitchFamily="34" charset="0"/>
              </a:rPr>
              <a:t>New constraints reacting against power of the EWMs as legal persons participating in environmental water recovery: </a:t>
            </a:r>
          </a:p>
          <a:p>
            <a:pPr eaLnBrk="1" hangingPunct="1">
              <a:lnSpc>
                <a:spcPct val="90000"/>
              </a:lnSpc>
              <a:defRPr/>
            </a:pPr>
            <a:r>
              <a:rPr lang="en-AU" sz="1200" dirty="0" smtClean="0">
                <a:solidFill>
                  <a:srgbClr val="000066"/>
                </a:solidFill>
                <a:latin typeface="Trajan Pro"/>
              </a:rPr>
              <a:t>Australia: 1500GL cap </a:t>
            </a:r>
          </a:p>
          <a:p>
            <a:pPr eaLnBrk="1" hangingPunct="1">
              <a:lnSpc>
                <a:spcPct val="90000"/>
              </a:lnSpc>
              <a:defRPr/>
            </a:pPr>
            <a:r>
              <a:rPr lang="en-AU" sz="1200" dirty="0" smtClean="0">
                <a:solidFill>
                  <a:srgbClr val="000066"/>
                </a:solidFill>
                <a:latin typeface="Trajan Pro"/>
              </a:rPr>
              <a:t>USA: limits on who can hold </a:t>
            </a:r>
            <a:r>
              <a:rPr lang="en-AU" sz="1200" dirty="0" err="1" smtClean="0">
                <a:solidFill>
                  <a:srgbClr val="000066"/>
                </a:solidFill>
                <a:latin typeface="Trajan Pro"/>
              </a:rPr>
              <a:t>instream</a:t>
            </a:r>
            <a:r>
              <a:rPr lang="en-AU" sz="1200" dirty="0" smtClean="0">
                <a:solidFill>
                  <a:srgbClr val="000066"/>
                </a:solidFill>
                <a:latin typeface="Trajan Pro"/>
              </a:rPr>
              <a:t> flows</a:t>
            </a:r>
          </a:p>
          <a:p>
            <a:pPr eaLnBrk="1" hangingPunct="1">
              <a:lnSpc>
                <a:spcPct val="80000"/>
              </a:lnSpc>
            </a:pPr>
            <a:endParaRPr lang="en-AU" sz="1200" baseline="0" dirty="0" smtClean="0">
              <a:latin typeface="Arial" pitchFamily="34" charset="0"/>
            </a:endParaRPr>
          </a:p>
          <a:p>
            <a:endParaRPr lang="en-AU" dirty="0"/>
          </a:p>
        </p:txBody>
      </p:sp>
      <p:sp>
        <p:nvSpPr>
          <p:cNvPr id="4" name="Slide Number Placeholder 3"/>
          <p:cNvSpPr>
            <a:spLocks noGrp="1"/>
          </p:cNvSpPr>
          <p:nvPr>
            <p:ph type="sldNum" sz="quarter" idx="10"/>
          </p:nvPr>
        </p:nvSpPr>
        <p:spPr/>
        <p:txBody>
          <a:bodyPr/>
          <a:lstStyle/>
          <a:p>
            <a:fld id="{E16CB021-1D8B-416C-86CC-B8DEDE9C10FA}" type="slidenum">
              <a:rPr lang="en-AU" smtClean="0"/>
              <a:pPr/>
              <a:t>7</a:t>
            </a:fld>
            <a:endParaRPr lang="en-AU"/>
          </a:p>
        </p:txBody>
      </p:sp>
    </p:spTree>
    <p:extLst>
      <p:ext uri="{BB962C8B-B14F-4D97-AF65-F5344CB8AC3E}">
        <p14:creationId xmlns:p14="http://schemas.microsoft.com/office/powerpoint/2010/main" val="4242334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pPr>
            <a:r>
              <a:rPr lang="en-AU" sz="1200" baseline="0" dirty="0" smtClean="0">
                <a:latin typeface="Arial" pitchFamily="34" charset="0"/>
              </a:rPr>
              <a:t>Growing body of literature that shows how important narrative is to shaping our understanding of problems, and the legal response to them. </a:t>
            </a:r>
          </a:p>
          <a:p>
            <a:pPr eaLnBrk="1" hangingPunct="1">
              <a:lnSpc>
                <a:spcPct val="80000"/>
              </a:lnSpc>
            </a:pPr>
            <a:r>
              <a:rPr lang="en-AU" sz="1200" baseline="0" dirty="0" smtClean="0">
                <a:latin typeface="Arial" pitchFamily="34" charset="0"/>
              </a:rPr>
              <a:t>Particularly – Robin </a:t>
            </a:r>
            <a:r>
              <a:rPr lang="en-AU" sz="1200" baseline="0" dirty="0" err="1" smtClean="0">
                <a:latin typeface="Arial" pitchFamily="34" charset="0"/>
              </a:rPr>
              <a:t>Kundis</a:t>
            </a:r>
            <a:r>
              <a:rPr lang="en-AU" sz="1200" baseline="0" dirty="0" smtClean="0">
                <a:latin typeface="Arial" pitchFamily="34" charset="0"/>
              </a:rPr>
              <a:t> Craig, Melinda Benson Harm, Michael Burger</a:t>
            </a:r>
          </a:p>
          <a:p>
            <a:pPr eaLnBrk="1" hangingPunct="1">
              <a:lnSpc>
                <a:spcPct val="80000"/>
              </a:lnSpc>
            </a:pPr>
            <a:r>
              <a:rPr lang="en-AU" sz="1200" baseline="0" dirty="0" err="1" smtClean="0">
                <a:latin typeface="Arial" pitchFamily="34" charset="0"/>
              </a:rPr>
              <a:t>Kundis</a:t>
            </a:r>
            <a:r>
              <a:rPr lang="en-AU" sz="1200" baseline="0" dirty="0" smtClean="0">
                <a:latin typeface="Arial" pitchFamily="34" charset="0"/>
              </a:rPr>
              <a:t> Craig definition: </a:t>
            </a:r>
            <a:r>
              <a:rPr lang="en-US" sz="1800" kern="1200" dirty="0" smtClean="0">
                <a:solidFill>
                  <a:schemeClr val="tx1"/>
                </a:solidFill>
                <a:latin typeface="Arial" charset="0"/>
                <a:ea typeface="MS PGothic" pitchFamily="34" charset="-128"/>
                <a:cs typeface="+mn-cs"/>
              </a:rPr>
              <a:t>deeply embedded social stories that frame and contextualize events within a particular culture to help give them meaning</a:t>
            </a:r>
          </a:p>
          <a:p>
            <a:pPr eaLnBrk="1" hangingPunct="1">
              <a:lnSpc>
                <a:spcPct val="80000"/>
              </a:lnSpc>
            </a:pPr>
            <a:r>
              <a:rPr lang="en-US" sz="1800" kern="1200" baseline="0" dirty="0" smtClean="0">
                <a:solidFill>
                  <a:schemeClr val="tx1"/>
                </a:solidFill>
                <a:latin typeface="Arial" charset="0"/>
                <a:ea typeface="MS PGothic" pitchFamily="34" charset="-128"/>
                <a:cs typeface="+mn-cs"/>
              </a:rPr>
              <a:t>I use cultural narrative as a discourse, a story-telling tool; this is not the same as cultural values</a:t>
            </a:r>
            <a:endParaRPr lang="en-AU" dirty="0"/>
          </a:p>
        </p:txBody>
      </p:sp>
      <p:sp>
        <p:nvSpPr>
          <p:cNvPr id="4" name="Slide Number Placeholder 3"/>
          <p:cNvSpPr>
            <a:spLocks noGrp="1"/>
          </p:cNvSpPr>
          <p:nvPr>
            <p:ph type="sldNum" sz="quarter" idx="10"/>
          </p:nvPr>
        </p:nvSpPr>
        <p:spPr/>
        <p:txBody>
          <a:bodyPr/>
          <a:lstStyle/>
          <a:p>
            <a:fld id="{E16CB021-1D8B-416C-86CC-B8DEDE9C10FA}" type="slidenum">
              <a:rPr lang="en-AU" smtClean="0"/>
              <a:pPr/>
              <a:t>9</a:t>
            </a:fld>
            <a:endParaRPr lang="en-AU"/>
          </a:p>
        </p:txBody>
      </p:sp>
    </p:spTree>
    <p:extLst>
      <p:ext uri="{BB962C8B-B14F-4D97-AF65-F5344CB8AC3E}">
        <p14:creationId xmlns:p14="http://schemas.microsoft.com/office/powerpoint/2010/main" val="4290283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latin typeface="Arial" pitchFamily="34" charset="0"/>
              </a:rPr>
              <a:t>Each EWM narrative aligns more closely with specific constructions of the environment.</a:t>
            </a:r>
          </a:p>
          <a:p>
            <a:endParaRPr lang="en-AU" dirty="0"/>
          </a:p>
        </p:txBody>
      </p:sp>
      <p:sp>
        <p:nvSpPr>
          <p:cNvPr id="4" name="Slide Number Placeholder 3"/>
          <p:cNvSpPr>
            <a:spLocks noGrp="1"/>
          </p:cNvSpPr>
          <p:nvPr>
            <p:ph type="sldNum" sz="quarter" idx="10"/>
          </p:nvPr>
        </p:nvSpPr>
        <p:spPr/>
        <p:txBody>
          <a:bodyPr/>
          <a:lstStyle/>
          <a:p>
            <a:fld id="{E16CB021-1D8B-416C-86CC-B8DEDE9C10FA}" type="slidenum">
              <a:rPr lang="en-AU" smtClean="0"/>
              <a:pPr/>
              <a:t>10</a:t>
            </a:fld>
            <a:endParaRPr lang="en-AU"/>
          </a:p>
        </p:txBody>
      </p:sp>
    </p:spTree>
    <p:extLst>
      <p:ext uri="{BB962C8B-B14F-4D97-AF65-F5344CB8AC3E}">
        <p14:creationId xmlns:p14="http://schemas.microsoft.com/office/powerpoint/2010/main" val="3099629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latin typeface="Arial" pitchFamily="34" charset="0"/>
              </a:rPr>
              <a:t>Each EWM narrative aligns more closely with specific constructions of the environment.</a:t>
            </a:r>
          </a:p>
          <a:p>
            <a:endParaRPr lang="en-AU" dirty="0"/>
          </a:p>
        </p:txBody>
      </p:sp>
      <p:sp>
        <p:nvSpPr>
          <p:cNvPr id="4" name="Slide Number Placeholder 3"/>
          <p:cNvSpPr>
            <a:spLocks noGrp="1"/>
          </p:cNvSpPr>
          <p:nvPr>
            <p:ph type="sldNum" sz="quarter" idx="10"/>
          </p:nvPr>
        </p:nvSpPr>
        <p:spPr/>
        <p:txBody>
          <a:bodyPr/>
          <a:lstStyle/>
          <a:p>
            <a:fld id="{E16CB021-1D8B-416C-86CC-B8DEDE9C10FA}" type="slidenum">
              <a:rPr lang="en-AU" smtClean="0"/>
              <a:pPr/>
              <a:t>11</a:t>
            </a:fld>
            <a:endParaRPr lang="en-AU"/>
          </a:p>
        </p:txBody>
      </p:sp>
    </p:spTree>
    <p:extLst>
      <p:ext uri="{BB962C8B-B14F-4D97-AF65-F5344CB8AC3E}">
        <p14:creationId xmlns:p14="http://schemas.microsoft.com/office/powerpoint/2010/main" val="1740567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19/09/2017</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ext Box 32"/>
          <p:cNvSpPr txBox="1">
            <a:spLocks noChangeArrowheads="1"/>
          </p:cNvSpPr>
          <p:nvPr/>
        </p:nvSpPr>
        <p:spPr bwMode="auto">
          <a:xfrm>
            <a:off x="348117" y="1476452"/>
            <a:ext cx="8269287" cy="4031873"/>
          </a:xfrm>
          <a:prstGeom prst="rect">
            <a:avLst/>
          </a:prstGeom>
          <a:noFill/>
          <a:ln w="9525">
            <a:noFill/>
            <a:miter lim="800000"/>
            <a:headEnd/>
            <a:tailEnd/>
          </a:ln>
        </p:spPr>
        <p:txBody>
          <a:bodyPr anchor="ctr" anchorCtr="1">
            <a:spAutoFit/>
          </a:bodyPr>
          <a:lstStyle/>
          <a:p>
            <a:pPr algn="ctr" eaLnBrk="0" hangingPunct="0"/>
            <a:endParaRPr lang="en-AU" sz="3200" b="1" dirty="0" smtClean="0">
              <a:solidFill>
                <a:srgbClr val="000066"/>
              </a:solidFill>
            </a:endParaRPr>
          </a:p>
          <a:p>
            <a:pPr algn="ctr" eaLnBrk="0" hangingPunct="0"/>
            <a:r>
              <a:rPr lang="en-AU" sz="3200" b="1" dirty="0" smtClean="0">
                <a:solidFill>
                  <a:srgbClr val="000066"/>
                </a:solidFill>
              </a:rPr>
              <a:t>Environmental Water Managers: </a:t>
            </a:r>
          </a:p>
          <a:p>
            <a:pPr algn="ctr" eaLnBrk="0" hangingPunct="0"/>
            <a:r>
              <a:rPr lang="en-AU" sz="3200" b="1" dirty="0" smtClean="0">
                <a:solidFill>
                  <a:srgbClr val="000066"/>
                </a:solidFill>
              </a:rPr>
              <a:t>what happens when the environment has legal rights?</a:t>
            </a:r>
          </a:p>
          <a:p>
            <a:pPr algn="ctr" eaLnBrk="0" hangingPunct="0"/>
            <a:endParaRPr lang="en-AU" sz="3200" b="1" dirty="0" smtClean="0">
              <a:solidFill>
                <a:srgbClr val="000066"/>
              </a:solidFill>
            </a:endParaRPr>
          </a:p>
          <a:p>
            <a:pPr algn="ctr" eaLnBrk="0" hangingPunct="0"/>
            <a:endParaRPr lang="en-AU" sz="3200" b="1" dirty="0" smtClean="0">
              <a:solidFill>
                <a:srgbClr val="000066"/>
              </a:solidFill>
            </a:endParaRPr>
          </a:p>
          <a:p>
            <a:pPr algn="ctr" eaLnBrk="0" hangingPunct="0"/>
            <a:endParaRPr lang="en-AU" sz="3200" b="1" dirty="0" smtClean="0">
              <a:solidFill>
                <a:srgbClr val="000066"/>
              </a:solidFill>
            </a:endParaRPr>
          </a:p>
          <a:p>
            <a:pPr algn="ctr" eaLnBrk="0" hangingPunct="0"/>
            <a:r>
              <a:rPr lang="en-AU" sz="3200" b="1" dirty="0" smtClean="0">
                <a:solidFill>
                  <a:srgbClr val="000066"/>
                </a:solidFill>
              </a:rPr>
              <a:t>Erin O’Donnell</a:t>
            </a:r>
          </a:p>
        </p:txBody>
      </p:sp>
      <p:pic>
        <p:nvPicPr>
          <p:cNvPr id="12" name="Picture 37" descr="UOM-Rev3D_S_sm"/>
          <p:cNvPicPr>
            <a:picLocks noChangeAspect="1" noChangeArrowheads="1"/>
          </p:cNvPicPr>
          <p:nvPr/>
        </p:nvPicPr>
        <p:blipFill>
          <a:blip r:embed="rId4" cstate="print"/>
          <a:srcRect/>
          <a:stretch>
            <a:fillRect/>
          </a:stretch>
        </p:blipFill>
        <p:spPr bwMode="auto">
          <a:xfrm>
            <a:off x="7779653" y="0"/>
            <a:ext cx="1347788" cy="1366838"/>
          </a:xfrm>
          <a:prstGeom prst="rect">
            <a:avLst/>
          </a:prstGeom>
          <a:solidFill>
            <a:srgbClr val="002060"/>
          </a:solidFill>
          <a:ln w="9525">
            <a:noFill/>
            <a:miter lim="800000"/>
            <a:headEnd/>
            <a:tailEnd/>
          </a:ln>
        </p:spPr>
      </p:pic>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37" descr="UOM-Rev3D_S_sm"/>
          <p:cNvPicPr>
            <a:picLocks noChangeAspect="1" noChangeArrowheads="1"/>
          </p:cNvPicPr>
          <p:nvPr/>
        </p:nvPicPr>
        <p:blipFill>
          <a:blip r:embed="rId5" cstate="print"/>
          <a:srcRect/>
          <a:stretch>
            <a:fillRect/>
          </a:stretch>
        </p:blipFill>
        <p:spPr bwMode="auto">
          <a:xfrm>
            <a:off x="7779653" y="0"/>
            <a:ext cx="1347788" cy="1366838"/>
          </a:xfrm>
          <a:prstGeom prst="rect">
            <a:avLst/>
          </a:prstGeom>
          <a:solidFill>
            <a:srgbClr val="002060"/>
          </a:solidFill>
          <a:ln w="9525">
            <a:noFill/>
            <a:miter lim="800000"/>
            <a:headEnd/>
            <a:tailEnd/>
          </a:ln>
        </p:spPr>
      </p:pic>
      <p:pic>
        <p:nvPicPr>
          <p:cNvPr id="9" name="Picture 8" descr="EWM narrative figure.png"/>
          <p:cNvPicPr>
            <a:picLocks noChangeAspect="1"/>
          </p:cNvPicPr>
          <p:nvPr/>
        </p:nvPicPr>
        <p:blipFill>
          <a:blip r:embed="rId6" cstate="print"/>
          <a:stretch>
            <a:fillRect/>
          </a:stretch>
        </p:blipFill>
        <p:spPr>
          <a:xfrm>
            <a:off x="265719" y="1347709"/>
            <a:ext cx="6132069" cy="4912970"/>
          </a:xfrm>
          <a:prstGeom prst="rect">
            <a:avLst/>
          </a:prstGeom>
        </p:spPr>
      </p:pic>
      <p:sp>
        <p:nvSpPr>
          <p:cNvPr id="13" name="TextBox 12"/>
          <p:cNvSpPr txBox="1"/>
          <p:nvPr/>
        </p:nvSpPr>
        <p:spPr>
          <a:xfrm>
            <a:off x="6502398" y="1886858"/>
            <a:ext cx="2481943" cy="2062103"/>
          </a:xfrm>
          <a:prstGeom prst="rect">
            <a:avLst/>
          </a:prstGeom>
          <a:noFill/>
        </p:spPr>
        <p:txBody>
          <a:bodyPr wrap="square" rtlCol="0">
            <a:spAutoFit/>
          </a:bodyPr>
          <a:lstStyle/>
          <a:p>
            <a:r>
              <a:rPr lang="en-AU" sz="3200" b="1" dirty="0" smtClean="0">
                <a:solidFill>
                  <a:srgbClr val="002060"/>
                </a:solidFill>
              </a:rPr>
              <a:t>EWMs demonstrate the power of narrative</a:t>
            </a:r>
            <a:endParaRPr lang="en-AU" sz="3200" b="1" dirty="0">
              <a:solidFill>
                <a:srgbClr val="002060"/>
              </a:solidFill>
            </a:endParaRPr>
          </a:p>
        </p:txBody>
      </p:sp>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37" descr="UOM-Rev3D_S_sm"/>
          <p:cNvPicPr>
            <a:picLocks noChangeAspect="1" noChangeArrowheads="1"/>
          </p:cNvPicPr>
          <p:nvPr/>
        </p:nvPicPr>
        <p:blipFill>
          <a:blip r:embed="rId5" cstate="print"/>
          <a:srcRect/>
          <a:stretch>
            <a:fillRect/>
          </a:stretch>
        </p:blipFill>
        <p:spPr bwMode="auto">
          <a:xfrm>
            <a:off x="7779653" y="0"/>
            <a:ext cx="1347788" cy="1366838"/>
          </a:xfrm>
          <a:prstGeom prst="rect">
            <a:avLst/>
          </a:prstGeom>
          <a:solidFill>
            <a:srgbClr val="002060"/>
          </a:solidFill>
          <a:ln w="9525">
            <a:noFill/>
            <a:miter lim="800000"/>
            <a:headEnd/>
            <a:tailEnd/>
          </a:ln>
        </p:spPr>
      </p:pic>
      <p:sp>
        <p:nvSpPr>
          <p:cNvPr id="10" name="Rectangle 5"/>
          <p:cNvSpPr txBox="1">
            <a:spLocks noChangeArrowheads="1"/>
          </p:cNvSpPr>
          <p:nvPr/>
        </p:nvSpPr>
        <p:spPr bwMode="auto">
          <a:xfrm>
            <a:off x="457200" y="1190172"/>
            <a:ext cx="8229600" cy="493599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AU" sz="4000" dirty="0" smtClean="0">
              <a:solidFill>
                <a:srgbClr val="000066"/>
              </a:solidFil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AU" sz="4000" dirty="0" smtClean="0">
              <a:solidFill>
                <a:srgbClr val="000066"/>
              </a:solidFil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4000" dirty="0" smtClean="0">
                <a:solidFill>
                  <a:srgbClr val="000066"/>
                </a:solidFill>
              </a:rPr>
              <a:t>Be careful what you wish for!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4000" b="1" i="0" u="none" strike="noStrike" kern="1200" cap="none" spc="0" normalizeH="0" baseline="0" noProof="0" dirty="0" smtClean="0">
              <a:ln>
                <a:noFill/>
              </a:ln>
              <a:solidFill>
                <a:srgbClr val="000066"/>
              </a:solidFill>
              <a:effectLst/>
              <a:uLnTx/>
              <a:uFillTx/>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4000" b="1" dirty="0" smtClean="0">
                <a:solidFill>
                  <a:srgbClr val="000066"/>
                </a:solidFill>
              </a:rPr>
              <a:t>Legal power can come at the cost of community support for the environment</a:t>
            </a:r>
            <a:endParaRPr kumimoji="0" lang="en-AU" sz="4400" b="1" i="0" u="none" strike="noStrike" kern="1200" cap="none" spc="0" normalizeH="0" baseline="0" noProof="0" dirty="0" smtClean="0">
              <a:ln>
                <a:noFill/>
              </a:ln>
              <a:solidFill>
                <a:srgbClr val="000066"/>
              </a:solidFill>
              <a:effectLst/>
              <a:uLnTx/>
              <a:uFillTx/>
            </a:endParaRPr>
          </a:p>
        </p:txBody>
      </p:sp>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37" descr="UOM-Rev3D_S_sm"/>
          <p:cNvPicPr>
            <a:picLocks noChangeAspect="1" noChangeArrowheads="1"/>
          </p:cNvPicPr>
          <p:nvPr/>
        </p:nvPicPr>
        <p:blipFill>
          <a:blip r:embed="rId5" cstate="print"/>
          <a:srcRect/>
          <a:stretch>
            <a:fillRect/>
          </a:stretch>
        </p:blipFill>
        <p:spPr bwMode="auto">
          <a:xfrm>
            <a:off x="7794167" y="0"/>
            <a:ext cx="1347788" cy="1366838"/>
          </a:xfrm>
          <a:prstGeom prst="rect">
            <a:avLst/>
          </a:prstGeom>
          <a:solidFill>
            <a:srgbClr val="002060"/>
          </a:solidFill>
          <a:ln w="9525">
            <a:noFill/>
            <a:miter lim="800000"/>
            <a:headEnd/>
            <a:tailEnd/>
          </a:ln>
        </p:spPr>
      </p:pic>
      <p:sp>
        <p:nvSpPr>
          <p:cNvPr id="9" name="Rectangle 5"/>
          <p:cNvSpPr txBox="1">
            <a:spLocks noChangeArrowheads="1"/>
          </p:cNvSpPr>
          <p:nvPr/>
        </p:nvSpPr>
        <p:spPr bwMode="auto">
          <a:xfrm>
            <a:off x="-1" y="1349826"/>
            <a:ext cx="8969829" cy="4892449"/>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514350" marR="0" lvl="0" indent="-514350" defTabSz="914400" rtl="0" eaLnBrk="1" fontAlgn="auto" latinLnBrk="0" hangingPunct="1">
              <a:lnSpc>
                <a:spcPct val="90000"/>
              </a:lnSpc>
              <a:spcBef>
                <a:spcPts val="1000"/>
              </a:spcBef>
              <a:spcAft>
                <a:spcPts val="0"/>
              </a:spcAft>
              <a:buClrTx/>
              <a:buSzTx/>
              <a:tabLst/>
              <a:defRPr/>
            </a:pPr>
            <a:r>
              <a:rPr kumimoji="0" lang="en-AU" sz="2000" b="1" i="0" u="none" strike="noStrike" kern="1200" cap="none" spc="0" normalizeH="0" baseline="0" noProof="0" dirty="0" smtClean="0">
                <a:ln>
                  <a:noFill/>
                </a:ln>
                <a:solidFill>
                  <a:srgbClr val="000066"/>
                </a:solidFill>
                <a:effectLst/>
                <a:uLnTx/>
                <a:uFillTx/>
                <a:ea typeface="+mn-ea"/>
                <a:cs typeface="+mn-cs"/>
              </a:rPr>
              <a:t>Environmental Water Managers: a sense of discomfort</a:t>
            </a:r>
          </a:p>
          <a:p>
            <a:pPr marL="514350" marR="0" lvl="0" indent="-514350"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AU" sz="2000" b="0" i="0" u="none" strike="noStrike" kern="1200" cap="none" spc="0" normalizeH="0" baseline="0" noProof="0" dirty="0" smtClean="0">
                <a:ln>
                  <a:noFill/>
                </a:ln>
                <a:solidFill>
                  <a:srgbClr val="000066"/>
                </a:solidFill>
                <a:effectLst/>
                <a:uLnTx/>
                <a:uFillTx/>
                <a:ea typeface="+mn-ea"/>
                <a:cs typeface="+mn-cs"/>
              </a:rPr>
              <a:t>Victorian Environmental Water Holder, 2010</a:t>
            </a:r>
          </a:p>
          <a:p>
            <a:pPr marL="1089025" marR="0" lvl="3" indent="-514350" defTabSz="914400" rtl="0" eaLnBrk="1" fontAlgn="auto" latinLnBrk="0" hangingPunct="1">
              <a:lnSpc>
                <a:spcPct val="90000"/>
              </a:lnSpc>
              <a:spcBef>
                <a:spcPts val="500"/>
              </a:spcBef>
              <a:spcAft>
                <a:spcPts val="0"/>
              </a:spcAft>
              <a:buClrTx/>
              <a:buSzTx/>
              <a:buFont typeface="Arial" pitchFamily="34" charset="0"/>
              <a:buChar char="•"/>
              <a:tabLst/>
              <a:defRPr/>
            </a:pPr>
            <a:r>
              <a:rPr kumimoji="0" lang="en-AU" b="0" i="0" u="none" strike="noStrike" kern="1200" cap="none" spc="0" normalizeH="0" baseline="0" noProof="0" dirty="0" smtClean="0">
                <a:ln>
                  <a:noFill/>
                </a:ln>
                <a:solidFill>
                  <a:srgbClr val="000066"/>
                </a:solidFill>
                <a:effectLst/>
                <a:uLnTx/>
                <a:uFillTx/>
                <a:ea typeface="+mn-ea"/>
                <a:cs typeface="+mn-cs"/>
              </a:rPr>
              <a:t>A statutory body corporate to hold and manage environmental water in conditions of water scarcity</a:t>
            </a:r>
          </a:p>
          <a:p>
            <a:pPr marL="1089025" marR="0" lvl="3" indent="-514350" defTabSz="914400" rtl="0" eaLnBrk="1" fontAlgn="auto" latinLnBrk="0" hangingPunct="1">
              <a:lnSpc>
                <a:spcPct val="90000"/>
              </a:lnSpc>
              <a:spcBef>
                <a:spcPts val="500"/>
              </a:spcBef>
              <a:spcAft>
                <a:spcPts val="0"/>
              </a:spcAft>
              <a:buClrTx/>
              <a:buSzTx/>
              <a:buFont typeface="Arial" pitchFamily="34" charset="0"/>
              <a:buChar char="•"/>
              <a:tabLst/>
              <a:defRPr/>
            </a:pPr>
            <a:r>
              <a:rPr kumimoji="0" lang="en-AU" b="0" i="0" u="none" strike="noStrike" kern="1200" cap="none" spc="0" normalizeH="0" baseline="0" noProof="0" dirty="0" smtClean="0">
                <a:ln>
                  <a:noFill/>
                </a:ln>
                <a:solidFill>
                  <a:srgbClr val="000066"/>
                </a:solidFill>
                <a:effectLst/>
                <a:uLnTx/>
                <a:uFillTx/>
                <a:ea typeface="+mn-ea"/>
                <a:cs typeface="+mn-cs"/>
              </a:rPr>
              <a:t>Shift from ‘a legitimate need’ to ‘just another user’ of water</a:t>
            </a:r>
          </a:p>
          <a:p>
            <a:pPr marL="1089025" marR="0" lvl="3" indent="-514350" defTabSz="914400" rtl="0" eaLnBrk="1" fontAlgn="auto" latinLnBrk="0" hangingPunct="1">
              <a:lnSpc>
                <a:spcPct val="90000"/>
              </a:lnSpc>
              <a:spcBef>
                <a:spcPts val="500"/>
              </a:spcBef>
              <a:spcAft>
                <a:spcPts val="0"/>
              </a:spcAft>
              <a:buClrTx/>
              <a:buSzTx/>
              <a:buFont typeface="Arial" pitchFamily="34" charset="0"/>
              <a:buChar char="•"/>
              <a:tabLst/>
              <a:defRPr/>
            </a:pPr>
            <a:r>
              <a:rPr kumimoji="0" lang="en-AU" b="0" i="0" u="none" strike="noStrike" kern="1200" cap="none" spc="0" normalizeH="0" baseline="0" noProof="0" dirty="0" smtClean="0">
                <a:ln>
                  <a:noFill/>
                </a:ln>
                <a:solidFill>
                  <a:srgbClr val="000066"/>
                </a:solidFill>
                <a:effectLst/>
                <a:uLnTx/>
                <a:uFillTx/>
                <a:ea typeface="+mn-ea"/>
                <a:cs typeface="+mn-cs"/>
              </a:rPr>
              <a:t>The VEWH is only the most recent of a range of EWMs</a:t>
            </a:r>
          </a:p>
          <a:p>
            <a:pPr marL="1089025" marR="0" lvl="3" indent="-514350" defTabSz="914400" rtl="0" eaLnBrk="1" fontAlgn="auto" latinLnBrk="0" hangingPunct="1">
              <a:lnSpc>
                <a:spcPct val="90000"/>
              </a:lnSpc>
              <a:spcBef>
                <a:spcPts val="500"/>
              </a:spcBef>
              <a:spcAft>
                <a:spcPts val="0"/>
              </a:spcAft>
              <a:buClrTx/>
              <a:buSzTx/>
              <a:buFont typeface="Arial" pitchFamily="34" charset="0"/>
              <a:buChar char="•"/>
              <a:tabLst/>
              <a:defRPr/>
            </a:pPr>
            <a:r>
              <a:rPr kumimoji="0" lang="en-AU" b="0" i="0" u="none" strike="noStrike" kern="1200" cap="none" spc="0" normalizeH="0" baseline="0" noProof="0" dirty="0" smtClean="0">
                <a:ln>
                  <a:noFill/>
                </a:ln>
                <a:solidFill>
                  <a:srgbClr val="000066"/>
                </a:solidFill>
                <a:effectLst/>
                <a:uLnTx/>
                <a:uFillTx/>
                <a:ea typeface="+mn-ea"/>
                <a:cs typeface="+mn-cs"/>
              </a:rPr>
              <a:t>EWMs: construct the aquatic environment in water law as a legal person to hold water rights and participate in water markets </a:t>
            </a:r>
          </a:p>
          <a:p>
            <a:pPr marL="1089025" marR="0" lvl="3" indent="-514350" algn="ctr" defTabSz="914400" rtl="0" eaLnBrk="1" fontAlgn="auto" latinLnBrk="0" hangingPunct="1">
              <a:lnSpc>
                <a:spcPct val="90000"/>
              </a:lnSpc>
              <a:spcBef>
                <a:spcPts val="500"/>
              </a:spcBef>
              <a:spcAft>
                <a:spcPts val="0"/>
              </a:spcAft>
              <a:buClrTx/>
              <a:buSzTx/>
              <a:buFont typeface="Arial" pitchFamily="34" charset="0"/>
              <a:buChar char="•"/>
              <a:tabLst/>
              <a:defRPr/>
            </a:pPr>
            <a:endParaRPr kumimoji="0" lang="en-AU" sz="1400" b="0" i="0" u="none" strike="noStrike" kern="1200" cap="none" spc="0" normalizeH="0" baseline="0" noProof="0" dirty="0" smtClean="0">
              <a:ln>
                <a:noFill/>
              </a:ln>
              <a:solidFill>
                <a:srgbClr val="000066"/>
              </a:solidFill>
              <a:effectLst/>
              <a:uLnTx/>
              <a:uFillTx/>
              <a:ea typeface="+mn-ea"/>
              <a:cs typeface="+mn-cs"/>
            </a:endParaRPr>
          </a:p>
          <a:p>
            <a:pPr marL="6350" marR="0" lvl="3" indent="-635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AU" sz="2000" b="1" i="0" u="none" strike="noStrike" kern="1200" cap="none" spc="0" normalizeH="0" baseline="0" noProof="0" dirty="0" smtClean="0">
                <a:ln>
                  <a:noFill/>
                </a:ln>
                <a:solidFill>
                  <a:srgbClr val="000066"/>
                </a:solidFill>
                <a:effectLst/>
                <a:uLnTx/>
                <a:uFillTx/>
                <a:ea typeface="+mn-ea"/>
                <a:cs typeface="+mn-cs"/>
              </a:rPr>
              <a:t>What happens when the aquatic environment is constructed as a legal person? </a:t>
            </a:r>
            <a:endParaRPr kumimoji="0" lang="en-AU" sz="1400" b="0" i="0" u="none" strike="noStrike" kern="1200" cap="none" spc="0" normalizeH="0" baseline="0" noProof="0" dirty="0" smtClean="0">
              <a:ln>
                <a:noFill/>
              </a:ln>
              <a:solidFill>
                <a:srgbClr val="000066"/>
              </a:solidFill>
              <a:effectLst/>
              <a:uLnTx/>
              <a:uFillTx/>
              <a:ea typeface="+mn-ea"/>
              <a:cs typeface="+mn-cs"/>
            </a:endParaRPr>
          </a:p>
          <a:p>
            <a:pPr marL="0" marR="0" lvl="0" indent="3175"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000" b="0" i="1" u="none" strike="noStrike" kern="1200" cap="none" spc="0" normalizeH="0" baseline="0" noProof="0" dirty="0" smtClean="0">
                <a:ln>
                  <a:noFill/>
                </a:ln>
                <a:solidFill>
                  <a:srgbClr val="000066"/>
                </a:solidFill>
                <a:effectLst/>
                <a:uLnTx/>
                <a:uFillTx/>
                <a:ea typeface="+mn-ea"/>
                <a:cs typeface="+mn-cs"/>
              </a:rPr>
              <a:t>2017: new legal rights for rivers in NZ, India, Colombia and Argentina</a:t>
            </a:r>
            <a:r>
              <a:rPr kumimoji="0" lang="en-AU" sz="2000" b="0" i="1" u="none" strike="noStrike" kern="1200" cap="none" spc="0" normalizeH="0" noProof="0" dirty="0" smtClean="0">
                <a:ln>
                  <a:noFill/>
                </a:ln>
                <a:solidFill>
                  <a:srgbClr val="000066"/>
                </a:solidFill>
                <a:effectLst/>
                <a:uLnTx/>
                <a:uFillTx/>
                <a:ea typeface="+mn-ea"/>
                <a:cs typeface="+mn-cs"/>
              </a:rPr>
              <a:t> </a:t>
            </a:r>
            <a:r>
              <a:rPr kumimoji="0" lang="en-AU" sz="2000" b="0" i="1" u="none" strike="noStrike" kern="1200" cap="none" spc="0" normalizeH="0" baseline="0" noProof="0" dirty="0" smtClean="0">
                <a:ln>
                  <a:noFill/>
                </a:ln>
                <a:solidFill>
                  <a:srgbClr val="000066"/>
                </a:solidFill>
                <a:effectLst/>
                <a:uLnTx/>
                <a:uFillTx/>
                <a:ea typeface="+mn-ea"/>
                <a:cs typeface="+mn-cs"/>
              </a:rPr>
              <a:t>make this question even more compelling</a:t>
            </a:r>
          </a:p>
        </p:txBody>
      </p:sp>
    </p:spTree>
    <p:extLst>
      <p:ext uri="{BB962C8B-B14F-4D97-AF65-F5344CB8AC3E}">
        <p14:creationId xmlns:p14="http://schemas.microsoft.com/office/powerpoint/2010/main" val="373442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37" descr="UOM-Rev3D_S_sm"/>
          <p:cNvPicPr>
            <a:picLocks noChangeAspect="1" noChangeArrowheads="1"/>
          </p:cNvPicPr>
          <p:nvPr/>
        </p:nvPicPr>
        <p:blipFill>
          <a:blip r:embed="rId5" cstate="print"/>
          <a:srcRect/>
          <a:stretch>
            <a:fillRect/>
          </a:stretch>
        </p:blipFill>
        <p:spPr bwMode="auto">
          <a:xfrm>
            <a:off x="7808681" y="0"/>
            <a:ext cx="1347788" cy="1366838"/>
          </a:xfrm>
          <a:prstGeom prst="rect">
            <a:avLst/>
          </a:prstGeom>
          <a:solidFill>
            <a:srgbClr val="002060"/>
          </a:solidFill>
          <a:ln w="9525">
            <a:noFill/>
            <a:miter lim="800000"/>
            <a:headEnd/>
            <a:tailEnd/>
          </a:ln>
        </p:spPr>
      </p:pic>
      <p:sp>
        <p:nvSpPr>
          <p:cNvPr id="9" name="Rectangle 5"/>
          <p:cNvSpPr txBox="1">
            <a:spLocks noChangeArrowheads="1"/>
          </p:cNvSpPr>
          <p:nvPr/>
        </p:nvSpPr>
        <p:spPr bwMode="auto">
          <a:xfrm>
            <a:off x="457200" y="1219200"/>
            <a:ext cx="8229600" cy="4906963"/>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350838" marR="0" lvl="0" indent="-350838" algn="ctr" defTabSz="914400" rtl="0" eaLnBrk="1" fontAlgn="auto" latinLnBrk="0" hangingPunct="1">
              <a:lnSpc>
                <a:spcPct val="90000"/>
              </a:lnSpc>
              <a:spcBef>
                <a:spcPts val="1000"/>
              </a:spcBef>
              <a:spcAft>
                <a:spcPts val="0"/>
              </a:spcAft>
              <a:buClrTx/>
              <a:buSzTx/>
              <a:tabLst/>
              <a:defRPr/>
            </a:pPr>
            <a:r>
              <a:rPr kumimoji="0" lang="en-AU" sz="3200" b="1" i="0" u="none" strike="noStrike" kern="1200" cap="none" spc="0" normalizeH="0" baseline="0" noProof="0" dirty="0" smtClean="0">
                <a:ln>
                  <a:noFill/>
                </a:ln>
                <a:solidFill>
                  <a:srgbClr val="000066"/>
                </a:solidFill>
                <a:effectLst/>
                <a:uLnTx/>
                <a:uFillTx/>
                <a:ea typeface="+mn-ea"/>
                <a:cs typeface="+mn-cs"/>
              </a:rPr>
              <a:t>Methods</a:t>
            </a:r>
          </a:p>
          <a:p>
            <a:pPr marL="350838" marR="0" lvl="0" indent="-350838"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AU" sz="2400" b="0" i="0" u="none" strike="noStrike" kern="1200" cap="none" spc="0" normalizeH="0" baseline="0" noProof="0" dirty="0" smtClean="0">
                <a:ln>
                  <a:noFill/>
                </a:ln>
                <a:solidFill>
                  <a:srgbClr val="000066"/>
                </a:solidFill>
                <a:effectLst/>
                <a:uLnTx/>
                <a:uFillTx/>
                <a:ea typeface="+mn-ea"/>
                <a:cs typeface="+mn-cs"/>
              </a:rPr>
              <a:t>Using the EWMs enables a detailed analysis of the relationship between legal personhood, legal context and legibility</a:t>
            </a:r>
          </a:p>
          <a:p>
            <a:pPr marL="350838" marR="0" lvl="0" indent="-350838"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AU" sz="2400" b="0" i="0" u="none" strike="noStrike" kern="1200" cap="none" spc="0" normalizeH="0" baseline="0" noProof="0" dirty="0" smtClean="0">
                <a:ln>
                  <a:noFill/>
                </a:ln>
                <a:solidFill>
                  <a:srgbClr val="000066"/>
                </a:solidFill>
                <a:effectLst/>
                <a:uLnTx/>
                <a:uFillTx/>
                <a:ea typeface="+mn-ea"/>
                <a:cs typeface="+mn-cs"/>
              </a:rPr>
              <a:t>A ‘lightly constructivist’ approach: engages with legal construction of the environment, but without losing sight of the physical reality</a:t>
            </a:r>
          </a:p>
          <a:p>
            <a:pPr marL="350838" marR="0" lvl="0" indent="-350838"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AU" sz="2400" b="0" i="0" u="none" strike="noStrike" kern="1200" cap="none" spc="0" normalizeH="0" baseline="0" noProof="0" dirty="0" smtClean="0">
                <a:ln>
                  <a:noFill/>
                </a:ln>
                <a:solidFill>
                  <a:srgbClr val="000066"/>
                </a:solidFill>
                <a:effectLst/>
                <a:uLnTx/>
                <a:uFillTx/>
                <a:ea typeface="+mn-ea"/>
                <a:cs typeface="+mn-cs"/>
              </a:rPr>
              <a:t>Case studies of two jurisdictions where most EWMs are found to support a qualitative analysis of the creation and operation of the EWMs</a:t>
            </a:r>
          </a:p>
          <a:p>
            <a:pPr marL="731838" marR="0" lvl="2" indent="-350838" defTabSz="914400" rtl="0" eaLnBrk="1" fontAlgn="auto" latinLnBrk="0" hangingPunct="1">
              <a:lnSpc>
                <a:spcPct val="90000"/>
              </a:lnSpc>
              <a:spcBef>
                <a:spcPts val="500"/>
              </a:spcBef>
              <a:spcAft>
                <a:spcPts val="0"/>
              </a:spcAft>
              <a:buClrTx/>
              <a:buSzTx/>
              <a:buFont typeface="Arial" pitchFamily="34" charset="0"/>
              <a:buChar char="•"/>
              <a:tabLst/>
              <a:defRPr/>
            </a:pPr>
            <a:r>
              <a:rPr kumimoji="0" lang="en-AU" sz="2400" b="0" i="0" u="none" strike="noStrike" kern="1200" cap="none" spc="0" normalizeH="0" baseline="0" noProof="0" dirty="0" smtClean="0">
                <a:ln>
                  <a:noFill/>
                </a:ln>
                <a:solidFill>
                  <a:srgbClr val="000066"/>
                </a:solidFill>
                <a:effectLst/>
                <a:uLnTx/>
                <a:uFillTx/>
                <a:ea typeface="+mn-ea"/>
                <a:cs typeface="+mn-cs"/>
              </a:rPr>
              <a:t>Legal analysis: legislation, case law, legal instruments</a:t>
            </a:r>
          </a:p>
          <a:p>
            <a:pPr marL="731838" marR="0" lvl="2" indent="-350838" defTabSz="914400" rtl="0" eaLnBrk="1" fontAlgn="auto" latinLnBrk="0" hangingPunct="1">
              <a:lnSpc>
                <a:spcPct val="90000"/>
              </a:lnSpc>
              <a:spcBef>
                <a:spcPts val="500"/>
              </a:spcBef>
              <a:spcAft>
                <a:spcPts val="0"/>
              </a:spcAft>
              <a:buClrTx/>
              <a:buSzTx/>
              <a:buFont typeface="Arial" pitchFamily="34" charset="0"/>
              <a:buChar char="•"/>
              <a:tabLst/>
              <a:defRPr/>
            </a:pPr>
            <a:r>
              <a:rPr kumimoji="0" lang="en-AU" sz="2400" b="0" i="0" u="none" strike="noStrike" kern="1200" cap="none" spc="0" normalizeH="0" baseline="0" noProof="0" dirty="0" smtClean="0">
                <a:ln>
                  <a:noFill/>
                </a:ln>
                <a:solidFill>
                  <a:srgbClr val="000066"/>
                </a:solidFill>
                <a:effectLst/>
                <a:uLnTx/>
                <a:uFillTx/>
                <a:ea typeface="+mn-ea"/>
                <a:cs typeface="+mn-cs"/>
              </a:rPr>
              <a:t>17 long-form interviews with EWM staff to enrich publicly available material</a:t>
            </a:r>
          </a:p>
          <a:p>
            <a:pPr marL="731838" marR="0" lvl="2" indent="-350838" defTabSz="914400" rtl="0" eaLnBrk="1" fontAlgn="auto" latinLnBrk="0" hangingPunct="1">
              <a:lnSpc>
                <a:spcPct val="90000"/>
              </a:lnSpc>
              <a:spcBef>
                <a:spcPts val="500"/>
              </a:spcBef>
              <a:spcAft>
                <a:spcPts val="0"/>
              </a:spcAft>
              <a:buClrTx/>
              <a:buSzTx/>
              <a:buFont typeface="Arial" pitchFamily="34" charset="0"/>
              <a:buChar char="•"/>
              <a:tabLst/>
              <a:defRPr/>
            </a:pPr>
            <a:r>
              <a:rPr kumimoji="0" lang="en-AU" sz="2400" b="0" i="0" u="none" strike="noStrike" kern="1200" cap="none" spc="0" normalizeH="0" baseline="0" noProof="0" dirty="0" smtClean="0">
                <a:ln>
                  <a:noFill/>
                </a:ln>
                <a:solidFill>
                  <a:srgbClr val="000066"/>
                </a:solidFill>
                <a:effectLst/>
                <a:uLnTx/>
                <a:uFillTx/>
                <a:ea typeface="+mn-ea"/>
                <a:cs typeface="+mn-cs"/>
              </a:rPr>
              <a:t>Content analysis using NVIVO 11</a:t>
            </a:r>
          </a:p>
          <a:p>
            <a:pPr marL="350838" marR="0" lvl="0" indent="-350838" defTabSz="914400" rtl="0" eaLnBrk="1" fontAlgn="auto" latinLnBrk="0" hangingPunct="1">
              <a:lnSpc>
                <a:spcPct val="90000"/>
              </a:lnSpc>
              <a:spcBef>
                <a:spcPts val="1000"/>
              </a:spcBef>
              <a:spcAft>
                <a:spcPts val="0"/>
              </a:spcAft>
              <a:buClrTx/>
              <a:buSzTx/>
              <a:buFont typeface="Arial" pitchFamily="34" charset="0"/>
              <a:buChar char="•"/>
              <a:tabLst/>
              <a:defRPr/>
            </a:pPr>
            <a:endParaRPr kumimoji="0" lang="en-AU" sz="2400" b="0" i="0" u="none" strike="noStrike" kern="1200" cap="none" spc="0" normalizeH="0" baseline="0" noProof="0" dirty="0" smtClean="0">
              <a:ln>
                <a:noFill/>
              </a:ln>
              <a:solidFill>
                <a:srgbClr val="000066"/>
              </a:solidFill>
              <a:effectLst/>
              <a:uLnTx/>
              <a:uFillTx/>
              <a:ea typeface="+mn-ea"/>
              <a:cs typeface="+mn-cs"/>
            </a:endParaRPr>
          </a:p>
          <a:p>
            <a:pPr marL="350838" marR="0" lvl="0" indent="-350838" defTabSz="914400" rtl="0" eaLnBrk="1" fontAlgn="auto" latinLnBrk="0" hangingPunct="1">
              <a:lnSpc>
                <a:spcPct val="90000"/>
              </a:lnSpc>
              <a:spcBef>
                <a:spcPts val="1000"/>
              </a:spcBef>
              <a:spcAft>
                <a:spcPts val="0"/>
              </a:spcAft>
              <a:buClrTx/>
              <a:buSzTx/>
              <a:buFont typeface="Arial" pitchFamily="34" charset="0"/>
              <a:buChar char="•"/>
              <a:tabLst/>
              <a:defRPr/>
            </a:pPr>
            <a:endParaRPr kumimoji="0" lang="en-AU" sz="2400" b="0" i="0" u="none" strike="noStrike" kern="1200" cap="none" spc="0" normalizeH="0" baseline="0" noProof="0" dirty="0" smtClean="0">
              <a:ln>
                <a:noFill/>
              </a:ln>
              <a:solidFill>
                <a:srgbClr val="000066"/>
              </a:solidFill>
              <a:effectLst/>
              <a:uLnTx/>
              <a:uFillTx/>
              <a:ea typeface="+mn-ea"/>
              <a:cs typeface="+mn-cs"/>
            </a:endParaRPr>
          </a:p>
        </p:txBody>
      </p:sp>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37" descr="UOM-Rev3D_S_sm"/>
          <p:cNvPicPr>
            <a:picLocks noChangeAspect="1" noChangeArrowheads="1"/>
          </p:cNvPicPr>
          <p:nvPr/>
        </p:nvPicPr>
        <p:blipFill>
          <a:blip r:embed="rId5" cstate="print"/>
          <a:srcRect/>
          <a:stretch>
            <a:fillRect/>
          </a:stretch>
        </p:blipFill>
        <p:spPr bwMode="auto">
          <a:xfrm>
            <a:off x="8003938" y="0"/>
            <a:ext cx="1140062" cy="1156176"/>
          </a:xfrm>
          <a:prstGeom prst="rect">
            <a:avLst/>
          </a:prstGeom>
          <a:solidFill>
            <a:srgbClr val="002060"/>
          </a:solidFill>
          <a:ln w="9525">
            <a:noFill/>
            <a:miter lim="800000"/>
            <a:headEnd/>
            <a:tailEnd/>
          </a:ln>
        </p:spPr>
      </p:pic>
      <p:sp>
        <p:nvSpPr>
          <p:cNvPr id="9" name="Rectangle 5"/>
          <p:cNvSpPr txBox="1">
            <a:spLocks noChangeArrowheads="1"/>
          </p:cNvSpPr>
          <p:nvPr/>
        </p:nvSpPr>
        <p:spPr bwMode="auto">
          <a:xfrm>
            <a:off x="457200" y="1219200"/>
            <a:ext cx="8229600" cy="50800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92500" lnSpcReduction="20000"/>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600" b="1" i="0" u="none" strike="noStrike" kern="1200" cap="none" spc="0" normalizeH="0" baseline="0" noProof="0" dirty="0" smtClean="0">
                <a:ln>
                  <a:noFill/>
                </a:ln>
                <a:solidFill>
                  <a:srgbClr val="000066"/>
                </a:solidFill>
                <a:effectLst/>
                <a:uLnTx/>
                <a:uFillTx/>
              </a:rPr>
              <a:t>The EWMs: a legal and organisational response</a:t>
            </a:r>
            <a:r>
              <a:rPr kumimoji="0" lang="en-AU" sz="2600" b="1" i="0" u="none" strike="noStrike" kern="1200" cap="none" spc="0" normalizeH="0" noProof="0" dirty="0" smtClean="0">
                <a:ln>
                  <a:noFill/>
                </a:ln>
                <a:solidFill>
                  <a:srgbClr val="000066"/>
                </a:solidFill>
                <a:effectLst/>
                <a:uLnTx/>
                <a:uFillTx/>
              </a:rPr>
              <a:t> to </a:t>
            </a:r>
            <a:r>
              <a:rPr kumimoji="0" lang="en-AU" sz="2600" b="1" i="0" u="none" strike="noStrike" kern="1200" cap="none" spc="0" normalizeH="0" noProof="0" dirty="0" smtClean="0">
                <a:ln>
                  <a:noFill/>
                </a:ln>
                <a:solidFill>
                  <a:srgbClr val="000066"/>
                </a:solidFill>
                <a:effectLst/>
                <a:uLnTx/>
                <a:uFillTx/>
              </a:rPr>
              <a:t>water </a:t>
            </a:r>
            <a:r>
              <a:rPr kumimoji="0" lang="en-AU" sz="2600" b="1" i="0" u="none" strike="noStrike" kern="1200" cap="none" spc="0" normalizeH="0" noProof="0" dirty="0" smtClean="0">
                <a:ln>
                  <a:noFill/>
                </a:ln>
                <a:solidFill>
                  <a:srgbClr val="000066"/>
                </a:solidFill>
                <a:effectLst/>
                <a:uLnTx/>
                <a:uFillTx/>
              </a:rPr>
              <a:t>scarcity</a:t>
            </a:r>
            <a:endParaRPr kumimoji="0" lang="en-AU" sz="2600" b="1" i="0" u="none" strike="noStrike" kern="1200" cap="none" spc="0" normalizeH="0" baseline="0" noProof="0" dirty="0" smtClean="0">
              <a:ln>
                <a:noFill/>
              </a:ln>
              <a:solidFill>
                <a:srgbClr val="000066"/>
              </a:solidFill>
              <a:effectLst/>
              <a:uLnTx/>
              <a:uFillTx/>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400" b="1" i="0" u="none" strike="noStrike" kern="1200" cap="none" spc="0" normalizeH="0" baseline="0" noProof="0" dirty="0" smtClean="0">
                <a:ln>
                  <a:noFill/>
                </a:ln>
                <a:solidFill>
                  <a:srgbClr val="000066"/>
                </a:solidFill>
                <a:effectLst/>
                <a:uLnTx/>
                <a:uFillTx/>
              </a:rPr>
              <a:t>Environmental water managers (EWMs): </a:t>
            </a:r>
          </a:p>
          <a:p>
            <a:pPr marL="457200" marR="0" lvl="0" indent="-457200"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AU" sz="2400" b="0" i="0" u="none" strike="noStrike" kern="1200" cap="none" spc="0" normalizeH="0" baseline="0" noProof="0" dirty="0" smtClean="0">
                <a:ln>
                  <a:noFill/>
                </a:ln>
                <a:solidFill>
                  <a:srgbClr val="000066"/>
                </a:solidFill>
                <a:effectLst/>
                <a:uLnTx/>
                <a:uFillTx/>
              </a:rPr>
              <a:t>identifiable organisation with legal personhood</a:t>
            </a:r>
          </a:p>
          <a:p>
            <a:pPr marL="457200" marR="0" lvl="0" indent="-457200"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AU" sz="2400" b="0" i="0" u="none" strike="noStrike" kern="1200" cap="none" spc="0" normalizeH="0" baseline="0" noProof="0" dirty="0" smtClean="0">
                <a:ln>
                  <a:noFill/>
                </a:ln>
                <a:solidFill>
                  <a:srgbClr val="000066"/>
                </a:solidFill>
                <a:effectLst/>
                <a:uLnTx/>
                <a:uFillTx/>
              </a:rPr>
              <a:t>specific objectives to improve aquatic ecosystem health</a:t>
            </a:r>
          </a:p>
          <a:p>
            <a:pPr marL="457200" marR="0" lvl="0" indent="-457200"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AU" sz="2400" b="0" i="0" u="none" strike="noStrike" kern="1200" cap="none" spc="0" normalizeH="0" baseline="0" noProof="0" dirty="0" smtClean="0">
                <a:ln>
                  <a:noFill/>
                </a:ln>
                <a:solidFill>
                  <a:srgbClr val="000066"/>
                </a:solidFill>
                <a:effectLst/>
                <a:uLnTx/>
                <a:uFillTx/>
              </a:rPr>
              <a:t>capacity to acquire and/or manage water rights for the environment</a:t>
            </a:r>
          </a:p>
          <a:p>
            <a:pPr defTabSz="914400">
              <a:lnSpc>
                <a:spcPct val="90000"/>
              </a:lnSpc>
              <a:spcBef>
                <a:spcPts val="1000"/>
              </a:spcBef>
              <a:defRPr/>
            </a:pPr>
            <a:r>
              <a:rPr lang="en-AU" sz="2400" b="1" dirty="0" smtClean="0">
                <a:solidFill>
                  <a:srgbClr val="000066"/>
                </a:solidFill>
              </a:rPr>
              <a:t>Legal context: modern water rights, water markets, water rights for the environment</a:t>
            </a:r>
            <a:endParaRPr kumimoji="0" lang="en-AU" sz="2400" b="1" i="0" u="none" strike="noStrike" kern="1200" cap="none" spc="0" normalizeH="0" baseline="0" noProof="0" dirty="0" smtClean="0">
              <a:ln>
                <a:noFill/>
              </a:ln>
              <a:solidFill>
                <a:srgbClr val="000066"/>
              </a:solidFill>
              <a:effectLst/>
              <a:uLnTx/>
              <a:uFillTx/>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400" b="1" i="0" u="none" strike="noStrike" kern="1200" cap="none" spc="0" normalizeH="0" baseline="0" noProof="0" dirty="0" smtClean="0">
                <a:ln>
                  <a:noFill/>
                </a:ln>
                <a:solidFill>
                  <a:srgbClr val="000066"/>
                </a:solidFill>
                <a:effectLst/>
                <a:uLnTx/>
                <a:uFillTx/>
              </a:rPr>
              <a:t>Legal personhood: </a:t>
            </a:r>
          </a:p>
          <a:p>
            <a:pPr marL="457200" marR="0" lvl="0" indent="-457200"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AU" sz="2400" b="0" i="0" u="none" strike="noStrike" kern="1200" cap="none" spc="0" normalizeH="0" baseline="0" noProof="0" dirty="0" smtClean="0">
                <a:ln>
                  <a:noFill/>
                </a:ln>
                <a:solidFill>
                  <a:srgbClr val="000066"/>
                </a:solidFill>
                <a:effectLst/>
                <a:uLnTx/>
                <a:uFillTx/>
              </a:rPr>
              <a:t>If someone or something is a person, it tends to count in its own right (</a:t>
            </a:r>
            <a:r>
              <a:rPr kumimoji="0" lang="en-AU" sz="2400" b="0" i="0" u="none" strike="noStrike" kern="1200" cap="none" spc="0" normalizeH="0" baseline="0" noProof="0" dirty="0" err="1" smtClean="0">
                <a:ln>
                  <a:noFill/>
                </a:ln>
                <a:solidFill>
                  <a:srgbClr val="000066"/>
                </a:solidFill>
                <a:effectLst/>
                <a:uLnTx/>
                <a:uFillTx/>
              </a:rPr>
              <a:t>Naffine</a:t>
            </a:r>
            <a:r>
              <a:rPr kumimoji="0" lang="en-AU" sz="2400" b="0" i="0" u="none" strike="noStrike" kern="1200" cap="none" spc="0" normalizeH="0" baseline="0" noProof="0" dirty="0" smtClean="0">
                <a:ln>
                  <a:noFill/>
                </a:ln>
                <a:solidFill>
                  <a:srgbClr val="000066"/>
                </a:solidFill>
                <a:effectLst/>
                <a:uLnTx/>
                <a:uFillTx/>
              </a:rPr>
              <a:t>, 2009)</a:t>
            </a:r>
          </a:p>
          <a:p>
            <a:pPr marL="457200" marR="0" lvl="0" indent="-457200"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AU" sz="2400" b="0" i="0" u="none" strike="noStrike" kern="1200" cap="none" spc="0" normalizeH="0" baseline="0" noProof="0" dirty="0" smtClean="0">
                <a:ln>
                  <a:noFill/>
                </a:ln>
                <a:solidFill>
                  <a:srgbClr val="000066"/>
                </a:solidFill>
                <a:effectLst/>
                <a:uLnTx/>
                <a:uFillTx/>
              </a:rPr>
              <a:t>EWMs are created in law as legal persons by their creation as specific legal entities</a:t>
            </a:r>
          </a:p>
          <a:p>
            <a:pPr marL="457200" marR="0" lvl="0" indent="-457200"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AU" sz="2400" b="0" i="0" u="none" strike="noStrike" kern="1200" cap="none" spc="0" normalizeH="0" baseline="0" noProof="0" dirty="0" smtClean="0">
                <a:ln>
                  <a:noFill/>
                </a:ln>
                <a:solidFill>
                  <a:srgbClr val="000066"/>
                </a:solidFill>
                <a:effectLst/>
                <a:uLnTx/>
                <a:uFillTx/>
              </a:rPr>
              <a:t>But they are limited</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400" b="1" i="0" u="none" strike="noStrike" kern="1200" cap="none" spc="0" normalizeH="0" baseline="0" noProof="0" dirty="0" smtClean="0">
              <a:ln>
                <a:noFill/>
              </a:ln>
              <a:solidFill>
                <a:srgbClr val="000066"/>
              </a:solidFill>
              <a:effectLst/>
              <a:uLnTx/>
              <a:uFillTx/>
            </a:endParaRPr>
          </a:p>
        </p:txBody>
      </p:sp>
    </p:spTree>
    <p:extLst>
      <p:ext uri="{BB962C8B-B14F-4D97-AF65-F5344CB8AC3E}">
        <p14:creationId xmlns:p14="http://schemas.microsoft.com/office/powerpoint/2010/main" val="373442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37" descr="UOM-Rev3D_S_sm"/>
          <p:cNvPicPr>
            <a:picLocks noChangeAspect="1" noChangeArrowheads="1"/>
          </p:cNvPicPr>
          <p:nvPr/>
        </p:nvPicPr>
        <p:blipFill>
          <a:blip r:embed="rId5" cstate="print"/>
          <a:srcRect/>
          <a:stretch>
            <a:fillRect/>
          </a:stretch>
        </p:blipFill>
        <p:spPr bwMode="auto">
          <a:xfrm>
            <a:off x="7808681" y="0"/>
            <a:ext cx="1347788" cy="1366838"/>
          </a:xfrm>
          <a:prstGeom prst="rect">
            <a:avLst/>
          </a:prstGeom>
          <a:solidFill>
            <a:srgbClr val="002060"/>
          </a:solidFill>
          <a:ln w="9525">
            <a:noFill/>
            <a:miter lim="800000"/>
            <a:headEnd/>
            <a:tailEnd/>
          </a:ln>
        </p:spPr>
      </p:pic>
      <p:pic>
        <p:nvPicPr>
          <p:cNvPr id="10" name="Picture 9" descr="Map of the Murray-Darling Basin (Ben Spraggon)"/>
          <p:cNvPicPr/>
          <p:nvPr/>
        </p:nvPicPr>
        <p:blipFill>
          <a:blip r:embed="rId6" cstate="print"/>
          <a:srcRect/>
          <a:stretch>
            <a:fillRect/>
          </a:stretch>
        </p:blipFill>
        <p:spPr bwMode="auto">
          <a:xfrm>
            <a:off x="0" y="1325317"/>
            <a:ext cx="5004435" cy="4816967"/>
          </a:xfrm>
          <a:prstGeom prst="rect">
            <a:avLst/>
          </a:prstGeom>
          <a:noFill/>
          <a:ln w="9525">
            <a:noFill/>
            <a:miter lim="800000"/>
            <a:headEnd/>
            <a:tailEnd/>
          </a:ln>
        </p:spPr>
      </p:pic>
      <p:pic>
        <p:nvPicPr>
          <p:cNvPr id="13" name="Picture 12" descr="Columbiarivermap.png"/>
          <p:cNvPicPr/>
          <p:nvPr/>
        </p:nvPicPr>
        <p:blipFill>
          <a:blip r:embed="rId7" cstate="print"/>
          <a:stretch>
            <a:fillRect/>
          </a:stretch>
        </p:blipFill>
        <p:spPr>
          <a:xfrm>
            <a:off x="5297486" y="0"/>
            <a:ext cx="3600000" cy="3600000"/>
          </a:xfrm>
          <a:prstGeom prst="rect">
            <a:avLst/>
          </a:prstGeom>
        </p:spPr>
      </p:pic>
      <p:pic>
        <p:nvPicPr>
          <p:cNvPr id="15" name="Picture 14" descr="Coloradorivermap.jpg"/>
          <p:cNvPicPr/>
          <p:nvPr/>
        </p:nvPicPr>
        <p:blipFill>
          <a:blip r:embed="rId8" cstate="print"/>
          <a:stretch>
            <a:fillRect/>
          </a:stretch>
        </p:blipFill>
        <p:spPr>
          <a:xfrm>
            <a:off x="5893819" y="3065914"/>
            <a:ext cx="2784706" cy="3600000"/>
          </a:xfrm>
          <a:prstGeom prst="rect">
            <a:avLst/>
          </a:prstGeom>
        </p:spPr>
      </p:pic>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37" descr="UOM-Rev3D_S_sm"/>
          <p:cNvPicPr>
            <a:picLocks noChangeAspect="1" noChangeArrowheads="1"/>
          </p:cNvPicPr>
          <p:nvPr/>
        </p:nvPicPr>
        <p:blipFill>
          <a:blip r:embed="rId4" cstate="print"/>
          <a:srcRect/>
          <a:stretch>
            <a:fillRect/>
          </a:stretch>
        </p:blipFill>
        <p:spPr bwMode="auto">
          <a:xfrm>
            <a:off x="7779653" y="0"/>
            <a:ext cx="1347788" cy="1366838"/>
          </a:xfrm>
          <a:prstGeom prst="rect">
            <a:avLst/>
          </a:prstGeom>
          <a:solidFill>
            <a:srgbClr val="002060"/>
          </a:solidFill>
          <a:ln w="9525">
            <a:noFill/>
            <a:miter lim="800000"/>
            <a:headEnd/>
            <a:tailEnd/>
          </a:ln>
        </p:spPr>
      </p:pic>
      <p:sp>
        <p:nvSpPr>
          <p:cNvPr id="9" name="Rectangle 5"/>
          <p:cNvSpPr txBox="1">
            <a:spLocks noChangeArrowheads="1"/>
          </p:cNvSpPr>
          <p:nvPr/>
        </p:nvSpPr>
        <p:spPr bwMode="auto">
          <a:xfrm>
            <a:off x="198120" y="1175658"/>
            <a:ext cx="8945880" cy="5036456"/>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92500" lnSpcReduction="20000"/>
          </a:bodyPr>
          <a:lstStyle/>
          <a:p>
            <a:pPr marL="457200" marR="0" lvl="0" indent="-457200" algn="ctr" defTabSz="914400" rtl="0" eaLnBrk="1" fontAlgn="auto" latinLnBrk="0" hangingPunct="1">
              <a:lnSpc>
                <a:spcPct val="90000"/>
              </a:lnSpc>
              <a:spcBef>
                <a:spcPts val="1000"/>
              </a:spcBef>
              <a:spcAft>
                <a:spcPts val="0"/>
              </a:spcAft>
              <a:buClrTx/>
              <a:buSzTx/>
              <a:tabLst/>
              <a:defRPr/>
            </a:pPr>
            <a:r>
              <a:rPr lang="en-AU" sz="3000" b="1" dirty="0" smtClean="0">
                <a:solidFill>
                  <a:srgbClr val="000066"/>
                </a:solidFill>
              </a:rPr>
              <a:t>Case studies: key findings</a:t>
            </a:r>
            <a:endParaRPr kumimoji="0" lang="en-AU" sz="3000" b="1" i="0" u="none" strike="noStrike" kern="1200" cap="none" spc="0" normalizeH="0" baseline="0" noProof="0" dirty="0" smtClean="0">
              <a:ln>
                <a:noFill/>
              </a:ln>
              <a:solidFill>
                <a:srgbClr val="000066"/>
              </a:solidFill>
              <a:effectLst/>
              <a:uLnTx/>
              <a:uFillTx/>
            </a:endParaRPr>
          </a:p>
          <a:p>
            <a:pPr marL="457200" marR="0" lvl="0" indent="-457200"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AU" sz="2600" b="1" i="0" u="none" strike="noStrike" kern="1200" cap="none" spc="0" normalizeH="0" baseline="0" noProof="0" dirty="0" smtClean="0">
                <a:ln>
                  <a:noFill/>
                </a:ln>
                <a:solidFill>
                  <a:srgbClr val="000066"/>
                </a:solidFill>
                <a:effectLst/>
                <a:uLnTx/>
                <a:uFillTx/>
              </a:rPr>
              <a:t>How is the aquatic environment constructed in water law?</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600" b="0" i="0" u="none" strike="noStrike" kern="1200" cap="none" spc="0" normalizeH="0" baseline="0" noProof="0" dirty="0" smtClean="0">
                <a:ln>
                  <a:noFill/>
                </a:ln>
                <a:solidFill>
                  <a:srgbClr val="000066"/>
                </a:solidFill>
                <a:effectLst/>
                <a:uLnTx/>
                <a:uFillTx/>
              </a:rPr>
              <a:t>Three ways: socio-ecological concept, legal object, legal subject</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600" b="0" i="0" u="none" strike="noStrike" kern="1200" cap="none" spc="0" normalizeH="0" baseline="0" noProof="0" dirty="0" smtClean="0">
                <a:ln>
                  <a:noFill/>
                </a:ln>
                <a:solidFill>
                  <a:srgbClr val="000066"/>
                </a:solidFill>
                <a:effectLst/>
                <a:uLnTx/>
                <a:uFillTx/>
              </a:rPr>
              <a:t>USA more complicated by prior appropriation and ad hoc approach</a:t>
            </a:r>
          </a:p>
          <a:p>
            <a:pPr marL="457200" marR="0" lvl="0" indent="-457200"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AU" sz="2600" b="1" i="0" u="none" strike="noStrike" kern="1200" cap="none" spc="0" normalizeH="0" baseline="0" noProof="0" dirty="0" smtClean="0">
                <a:ln>
                  <a:noFill/>
                </a:ln>
                <a:solidFill>
                  <a:srgbClr val="000066"/>
                </a:solidFill>
                <a:effectLst/>
                <a:uLnTx/>
                <a:uFillTx/>
              </a:rPr>
              <a:t>How are the EWMs constructed in law?</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600" b="0" i="0" u="none" strike="noStrike" kern="1200" cap="none" spc="0" normalizeH="0" baseline="0" noProof="0" dirty="0" smtClean="0">
                <a:ln>
                  <a:noFill/>
                </a:ln>
                <a:solidFill>
                  <a:srgbClr val="000066"/>
                </a:solidFill>
                <a:effectLst/>
                <a:uLnTx/>
                <a:uFillTx/>
              </a:rPr>
              <a:t>Combination of body corporate and other forms to establish personhood, set out in specific legislation</a:t>
            </a:r>
          </a:p>
          <a:p>
            <a:pPr marL="457200" marR="0" lvl="0" indent="-457200"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AU" sz="2600" b="1" i="0" u="none" strike="noStrike" kern="1200" cap="none" spc="0" normalizeH="0" baseline="0" noProof="0" dirty="0" smtClean="0">
                <a:ln>
                  <a:noFill/>
                </a:ln>
                <a:solidFill>
                  <a:srgbClr val="000066"/>
                </a:solidFill>
                <a:effectLst/>
                <a:uLnTx/>
                <a:uFillTx/>
              </a:rPr>
              <a:t>What activities do the EWMs undertake?</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600" b="0" i="0" u="none" strike="noStrike" kern="1200" cap="none" spc="0" normalizeH="0" baseline="0" noProof="0" dirty="0" smtClean="0">
                <a:ln>
                  <a:noFill/>
                </a:ln>
                <a:solidFill>
                  <a:srgbClr val="000066"/>
                </a:solidFill>
                <a:effectLst/>
                <a:uLnTx/>
                <a:uFillTx/>
              </a:rPr>
              <a:t>Australia: recovery and management; USA: appropriation and acquisition</a:t>
            </a:r>
          </a:p>
          <a:p>
            <a:pPr marL="457200" marR="0" lvl="0" indent="-457200"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AU" sz="2600" b="1" i="0" u="none" strike="noStrike" kern="1200" cap="none" spc="0" normalizeH="0" baseline="0" noProof="0" dirty="0" smtClean="0">
                <a:ln>
                  <a:noFill/>
                </a:ln>
                <a:solidFill>
                  <a:srgbClr val="000066"/>
                </a:solidFill>
                <a:effectLst/>
                <a:uLnTx/>
                <a:uFillTx/>
              </a:rPr>
              <a:t>What is the dominant narrative for the EWMs?</a:t>
            </a:r>
          </a:p>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600" b="0" i="0" u="none" strike="noStrike" kern="1200" cap="none" spc="0" normalizeH="0" baseline="0" noProof="0" dirty="0" smtClean="0">
                <a:ln>
                  <a:noFill/>
                </a:ln>
                <a:solidFill>
                  <a:srgbClr val="000066"/>
                </a:solidFill>
                <a:effectLst/>
                <a:uLnTx/>
                <a:uFillTx/>
              </a:rPr>
              <a:t>Australia: EWMs are just another user, they are water customers</a:t>
            </a:r>
          </a:p>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600" b="0" i="0" u="none" strike="noStrike" kern="1200" cap="none" spc="0" normalizeH="0" baseline="0" noProof="0" dirty="0" smtClean="0">
                <a:ln>
                  <a:noFill/>
                </a:ln>
                <a:solidFill>
                  <a:srgbClr val="000066"/>
                </a:solidFill>
                <a:effectLst/>
                <a:uLnTx/>
                <a:uFillTx/>
              </a:rPr>
              <a:t>USA: EWMs depend on consensus-based collaboration</a:t>
            </a:r>
          </a:p>
        </p:txBody>
      </p:sp>
    </p:spTree>
    <p:extLst>
      <p:ext uri="{BB962C8B-B14F-4D97-AF65-F5344CB8AC3E}">
        <p14:creationId xmlns:p14="http://schemas.microsoft.com/office/powerpoint/2010/main" val="373442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37" descr="UOM-Rev3D_S_sm"/>
          <p:cNvPicPr>
            <a:picLocks noChangeAspect="1" noChangeArrowheads="1"/>
          </p:cNvPicPr>
          <p:nvPr/>
        </p:nvPicPr>
        <p:blipFill>
          <a:blip r:embed="rId5" cstate="print"/>
          <a:srcRect/>
          <a:stretch>
            <a:fillRect/>
          </a:stretch>
        </p:blipFill>
        <p:spPr bwMode="auto">
          <a:xfrm>
            <a:off x="7794167" y="0"/>
            <a:ext cx="1347788" cy="1366838"/>
          </a:xfrm>
          <a:prstGeom prst="rect">
            <a:avLst/>
          </a:prstGeom>
          <a:solidFill>
            <a:srgbClr val="002060"/>
          </a:solidFill>
          <a:ln w="9525">
            <a:noFill/>
            <a:miter lim="800000"/>
            <a:headEnd/>
            <a:tailEnd/>
          </a:ln>
        </p:spPr>
      </p:pic>
      <p:sp>
        <p:nvSpPr>
          <p:cNvPr id="9" name="Rectangle 5"/>
          <p:cNvSpPr txBox="1">
            <a:spLocks noChangeArrowheads="1"/>
          </p:cNvSpPr>
          <p:nvPr/>
        </p:nvSpPr>
        <p:spPr bwMode="auto">
          <a:xfrm>
            <a:off x="182880" y="1204686"/>
            <a:ext cx="8961120" cy="4799557"/>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p>
            <a:pPr marL="457200" marR="0" lvl="0" indent="-457200" algn="ctr" defTabSz="914400" rtl="0" eaLnBrk="1" fontAlgn="auto" latinLnBrk="0" hangingPunct="1">
              <a:lnSpc>
                <a:spcPct val="90000"/>
              </a:lnSpc>
              <a:spcBef>
                <a:spcPts val="1000"/>
              </a:spcBef>
              <a:spcAft>
                <a:spcPts val="0"/>
              </a:spcAft>
              <a:buClrTx/>
              <a:buSzTx/>
              <a:tabLst/>
              <a:defRPr/>
            </a:pPr>
            <a:r>
              <a:rPr kumimoji="0" lang="en-AU" sz="3000" b="1" i="0" u="none" strike="noStrike" kern="1200" cap="none" spc="0" normalizeH="0" baseline="0" noProof="0" dirty="0" smtClean="0">
                <a:ln>
                  <a:noFill/>
                </a:ln>
                <a:solidFill>
                  <a:srgbClr val="000066"/>
                </a:solidFill>
                <a:effectLst/>
                <a:uLnTx/>
                <a:uFillTx/>
                <a:ea typeface="+mn-ea"/>
                <a:cs typeface="+mn-cs"/>
              </a:rPr>
              <a:t>The paradox of the EWMs</a:t>
            </a:r>
          </a:p>
          <a:p>
            <a:pPr marL="457200" marR="0" lvl="0" indent="-457200"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AU" sz="2400" b="1" i="0" u="none" strike="noStrike" kern="1200" cap="none" spc="0" normalizeH="0" baseline="0" noProof="0" dirty="0" smtClean="0">
                <a:ln>
                  <a:noFill/>
                </a:ln>
                <a:solidFill>
                  <a:srgbClr val="000066"/>
                </a:solidFill>
                <a:effectLst/>
                <a:uLnTx/>
                <a:uFillTx/>
                <a:ea typeface="+mn-ea"/>
                <a:cs typeface="+mn-cs"/>
              </a:rPr>
              <a:t>EWMs: a step forward in environmental protection</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400" b="0" i="0" u="none" strike="noStrike" kern="1200" cap="none" spc="0" normalizeH="0" baseline="0" noProof="0" dirty="0" smtClean="0">
                <a:ln>
                  <a:noFill/>
                </a:ln>
                <a:solidFill>
                  <a:srgbClr val="000066"/>
                </a:solidFill>
                <a:effectLst/>
                <a:uLnTx/>
                <a:uFillTx/>
                <a:ea typeface="+mn-ea"/>
                <a:cs typeface="+mn-cs"/>
              </a:rPr>
              <a:t>Significant legal powers and financial investment in water rights</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400" b="0" i="0" u="none" strike="noStrike" kern="1200" cap="none" spc="0" normalizeH="0" baseline="0" noProof="0" dirty="0" smtClean="0">
                <a:ln>
                  <a:noFill/>
                </a:ln>
                <a:solidFill>
                  <a:srgbClr val="000066"/>
                </a:solidFill>
                <a:effectLst/>
                <a:uLnTx/>
                <a:uFillTx/>
                <a:ea typeface="+mn-ea"/>
                <a:cs typeface="+mn-cs"/>
              </a:rPr>
              <a:t>Improvement in quantity of water available for the environment</a:t>
            </a:r>
            <a:endParaRPr kumimoji="0" lang="en-AU" sz="2400" b="1" i="0" u="none" strike="noStrike" kern="1200" cap="none" spc="0" normalizeH="0" baseline="0" noProof="0" dirty="0" smtClean="0">
              <a:ln>
                <a:noFill/>
              </a:ln>
              <a:solidFill>
                <a:srgbClr val="000066"/>
              </a:solidFill>
              <a:effectLst/>
              <a:uLnTx/>
              <a:uFillTx/>
              <a:ea typeface="+mn-ea"/>
              <a:cs typeface="+mn-cs"/>
            </a:endParaRPr>
          </a:p>
          <a:p>
            <a:pPr marL="457200" marR="0" lvl="0" indent="-457200"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AU" sz="2400" b="1" i="0" u="none" strike="noStrike" kern="1200" cap="none" spc="0" normalizeH="0" baseline="0" noProof="0" dirty="0" smtClean="0">
                <a:ln>
                  <a:noFill/>
                </a:ln>
                <a:solidFill>
                  <a:srgbClr val="000066"/>
                </a:solidFill>
                <a:effectLst/>
                <a:uLnTx/>
                <a:uFillTx/>
                <a:ea typeface="+mn-ea"/>
                <a:cs typeface="+mn-cs"/>
              </a:rPr>
              <a:t>BUT: other water users’ fear of the legally powerful environment has limited their legal powers</a:t>
            </a:r>
          </a:p>
          <a:p>
            <a:pPr marL="457200" marR="0" lvl="0" indent="-457200"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AU" sz="2400" b="1" i="0" u="none" strike="noStrike" kern="1200" cap="none" spc="0" normalizeH="0" baseline="0" noProof="0" dirty="0" smtClean="0">
                <a:ln>
                  <a:noFill/>
                </a:ln>
                <a:solidFill>
                  <a:srgbClr val="000066"/>
                </a:solidFill>
                <a:effectLst/>
                <a:uLnTx/>
                <a:uFillTx/>
                <a:ea typeface="+mn-ea"/>
                <a:cs typeface="+mn-cs"/>
              </a:rPr>
              <a:t>AND: the form of the EWM as a legal person has weakened the narrative that the environment deserves protection</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400" b="0" i="0" u="none" strike="noStrike" kern="1200" cap="none" spc="0" normalizeH="0" baseline="0" noProof="0" dirty="0" smtClean="0">
                <a:ln>
                  <a:noFill/>
                </a:ln>
                <a:solidFill>
                  <a:srgbClr val="000066"/>
                </a:solidFill>
                <a:effectLst/>
                <a:uLnTx/>
                <a:uFillTx/>
                <a:ea typeface="+mn-ea"/>
                <a:cs typeface="+mn-cs"/>
              </a:rPr>
              <a:t>Australia: environment is merely the </a:t>
            </a:r>
            <a:r>
              <a:rPr kumimoji="0" lang="en-AU" sz="2400" b="0" i="1" u="none" strike="noStrike" kern="1200" cap="none" spc="0" normalizeH="0" baseline="0" noProof="0" dirty="0" smtClean="0">
                <a:ln>
                  <a:noFill/>
                </a:ln>
                <a:solidFill>
                  <a:srgbClr val="000066"/>
                </a:solidFill>
                <a:effectLst/>
                <a:uLnTx/>
                <a:uFillTx/>
                <a:ea typeface="+mn-ea"/>
                <a:cs typeface="+mn-cs"/>
              </a:rPr>
              <a:t>largest irrigator in the basin</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400" b="0" i="0" u="none" strike="noStrike" kern="1200" cap="none" spc="0" normalizeH="0" baseline="0" noProof="0" dirty="0" smtClean="0">
                <a:ln>
                  <a:noFill/>
                </a:ln>
                <a:solidFill>
                  <a:srgbClr val="000066"/>
                </a:solidFill>
                <a:effectLst/>
                <a:uLnTx/>
                <a:uFillTx/>
                <a:ea typeface="+mn-ea"/>
                <a:cs typeface="+mn-cs"/>
              </a:rPr>
              <a:t>Western USA: environment can only acquire water when it does not compromise other users: no ‘buy it up and dry it up’</a:t>
            </a:r>
          </a:p>
          <a:p>
            <a:pPr marL="457200" marR="0" lvl="0" indent="-457200"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AU" sz="2400" b="1" i="0" u="none" strike="noStrike" kern="1200" cap="none" spc="0" normalizeH="0" baseline="0" noProof="0" dirty="0" smtClean="0">
                <a:ln>
                  <a:noFill/>
                </a:ln>
                <a:solidFill>
                  <a:srgbClr val="000066"/>
                </a:solidFill>
                <a:effectLst/>
                <a:uLnTx/>
                <a:uFillTx/>
                <a:ea typeface="+mn-ea"/>
                <a:cs typeface="+mn-cs"/>
              </a:rPr>
              <a:t>The legally powerful construction may undermine the cultural narrative of why the environment is worth protecting at all</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400" b="1" i="0" u="none" strike="noStrike" kern="1200" cap="none" spc="0" normalizeH="0" baseline="0" noProof="0" dirty="0" smtClean="0">
              <a:ln>
                <a:noFill/>
              </a:ln>
              <a:solidFill>
                <a:srgbClr val="000066"/>
              </a:solidFill>
              <a:effectLst/>
              <a:uLnTx/>
              <a:uFillTx/>
              <a:ea typeface="+mn-ea"/>
              <a:cs typeface="+mn-cs"/>
            </a:endParaRPr>
          </a:p>
        </p:txBody>
      </p:sp>
    </p:spTree>
    <p:extLst>
      <p:ext uri="{BB962C8B-B14F-4D97-AF65-F5344CB8AC3E}">
        <p14:creationId xmlns:p14="http://schemas.microsoft.com/office/powerpoint/2010/main" val="373442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37" descr="UOM-Rev3D_S_sm"/>
          <p:cNvPicPr>
            <a:picLocks noChangeAspect="1" noChangeArrowheads="1"/>
          </p:cNvPicPr>
          <p:nvPr/>
        </p:nvPicPr>
        <p:blipFill>
          <a:blip r:embed="rId4" cstate="print"/>
          <a:srcRect/>
          <a:stretch>
            <a:fillRect/>
          </a:stretch>
        </p:blipFill>
        <p:spPr bwMode="auto">
          <a:xfrm>
            <a:off x="7794167" y="0"/>
            <a:ext cx="1347788" cy="1366838"/>
          </a:xfrm>
          <a:prstGeom prst="rect">
            <a:avLst/>
          </a:prstGeom>
          <a:solidFill>
            <a:srgbClr val="002060"/>
          </a:solidFill>
          <a:ln w="9525">
            <a:noFill/>
            <a:miter lim="800000"/>
            <a:headEnd/>
            <a:tailEnd/>
          </a:ln>
        </p:spPr>
      </p:pic>
      <p:pic>
        <p:nvPicPr>
          <p:cNvPr id="9" name="Picture 8" descr="Conceptual framework fig.png"/>
          <p:cNvPicPr>
            <a:picLocks noChangeAspect="1"/>
          </p:cNvPicPr>
          <p:nvPr/>
        </p:nvPicPr>
        <p:blipFill>
          <a:blip r:embed="rId5" cstate="print"/>
          <a:stretch>
            <a:fillRect/>
          </a:stretch>
        </p:blipFill>
        <p:spPr>
          <a:xfrm>
            <a:off x="962026" y="1420426"/>
            <a:ext cx="7169983" cy="5029200"/>
          </a:xfrm>
          <a:prstGeom prst="rect">
            <a:avLst/>
          </a:prstGeom>
        </p:spPr>
      </p:pic>
      <p:sp>
        <p:nvSpPr>
          <p:cNvPr id="15" name="TextBox 14"/>
          <p:cNvSpPr txBox="1"/>
          <p:nvPr/>
        </p:nvSpPr>
        <p:spPr>
          <a:xfrm>
            <a:off x="5849257" y="1524001"/>
            <a:ext cx="2481943" cy="1569660"/>
          </a:xfrm>
          <a:prstGeom prst="rect">
            <a:avLst/>
          </a:prstGeom>
          <a:noFill/>
        </p:spPr>
        <p:txBody>
          <a:bodyPr wrap="square" rtlCol="0">
            <a:spAutoFit/>
          </a:bodyPr>
          <a:lstStyle/>
          <a:p>
            <a:r>
              <a:rPr lang="en-AU" sz="2400" b="1" dirty="0" smtClean="0">
                <a:solidFill>
                  <a:srgbClr val="002060"/>
                </a:solidFill>
              </a:rPr>
              <a:t>Multiple constructions interact in unintended ways</a:t>
            </a:r>
            <a:endParaRPr lang="en-AU" sz="2400" b="1" dirty="0">
              <a:solidFill>
                <a:srgbClr val="002060"/>
              </a:solidFill>
            </a:endParaRPr>
          </a:p>
        </p:txBody>
      </p:sp>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37" descr="UOM-Rev3D_S_sm"/>
          <p:cNvPicPr>
            <a:picLocks noChangeAspect="1" noChangeArrowheads="1"/>
          </p:cNvPicPr>
          <p:nvPr/>
        </p:nvPicPr>
        <p:blipFill>
          <a:blip r:embed="rId5" cstate="print"/>
          <a:srcRect/>
          <a:stretch>
            <a:fillRect/>
          </a:stretch>
        </p:blipFill>
        <p:spPr bwMode="auto">
          <a:xfrm>
            <a:off x="7779653" y="0"/>
            <a:ext cx="1347788" cy="1366838"/>
          </a:xfrm>
          <a:prstGeom prst="rect">
            <a:avLst/>
          </a:prstGeom>
          <a:solidFill>
            <a:srgbClr val="002060"/>
          </a:solidFill>
          <a:ln w="9525">
            <a:noFill/>
            <a:miter lim="800000"/>
            <a:headEnd/>
            <a:tailEnd/>
          </a:ln>
        </p:spPr>
      </p:pic>
      <p:sp>
        <p:nvSpPr>
          <p:cNvPr id="9" name="Rectangle 5"/>
          <p:cNvSpPr txBox="1">
            <a:spLocks noChangeArrowheads="1"/>
          </p:cNvSpPr>
          <p:nvPr/>
        </p:nvSpPr>
        <p:spPr bwMode="auto">
          <a:xfrm>
            <a:off x="457200" y="1190172"/>
            <a:ext cx="8229600" cy="493599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3000" b="1" i="0" u="none" strike="noStrike" kern="1200" cap="none" spc="0" normalizeH="0" baseline="0" noProof="0" dirty="0" smtClean="0">
                <a:ln>
                  <a:noFill/>
                </a:ln>
                <a:solidFill>
                  <a:srgbClr val="000066"/>
                </a:solidFill>
                <a:effectLst/>
                <a:uLnTx/>
                <a:uFillTx/>
                <a:ea typeface="+mn-ea"/>
                <a:cs typeface="+mn-cs"/>
              </a:rPr>
              <a:t>Construction, narrative and regulatory response</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400" i="0" u="none" strike="noStrike" kern="1200" cap="none" spc="0" normalizeH="0" baseline="0" noProof="0" dirty="0" smtClean="0">
                <a:ln>
                  <a:noFill/>
                </a:ln>
                <a:solidFill>
                  <a:srgbClr val="000066"/>
                </a:solidFill>
                <a:effectLst/>
                <a:uLnTx/>
                <a:uFillTx/>
                <a:ea typeface="+mn-ea"/>
                <a:cs typeface="+mn-cs"/>
              </a:rPr>
              <a:t>Cultural narratives: discourses that shape our response to problems and solutions </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1600" b="1" i="0" u="none" strike="noStrike" kern="1200" cap="none" spc="0" normalizeH="0" baseline="0" noProof="0" dirty="0" smtClean="0">
              <a:ln>
                <a:noFill/>
              </a:ln>
              <a:solidFill>
                <a:srgbClr val="000066"/>
              </a:solidFill>
              <a:effectLst/>
              <a:uLnTx/>
              <a:uFillTx/>
              <a:ea typeface="+mn-ea"/>
              <a:cs typeface="+mn-cs"/>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400" b="1" i="0" u="none" strike="noStrike" kern="1200" cap="none" spc="0" normalizeH="0" baseline="0" noProof="0" dirty="0" smtClean="0">
                <a:ln>
                  <a:noFill/>
                </a:ln>
                <a:solidFill>
                  <a:srgbClr val="000066"/>
                </a:solidFill>
                <a:effectLst/>
                <a:uLnTx/>
                <a:uFillTx/>
                <a:ea typeface="+mn-ea"/>
                <a:cs typeface="+mn-cs"/>
              </a:rPr>
              <a:t>Socio-ecological concept: ‘environment’ is what we say it is</a:t>
            </a:r>
          </a:p>
          <a:p>
            <a:pPr marL="457200" marR="0" lvl="0" indent="-457200"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AU" sz="2400" b="0" i="0" u="none" strike="noStrike" kern="1200" cap="none" spc="0" normalizeH="0" baseline="0" noProof="0" dirty="0" smtClean="0">
                <a:ln>
                  <a:noFill/>
                </a:ln>
                <a:solidFill>
                  <a:srgbClr val="000066"/>
                </a:solidFill>
                <a:effectLst/>
                <a:uLnTx/>
                <a:uFillTx/>
                <a:ea typeface="+mn-ea"/>
                <a:cs typeface="+mn-cs"/>
              </a:rPr>
              <a:t>Broad and flexible, but vulnerable to changing community values, requiring constant articulation</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400" b="1" i="0" u="none" strike="noStrike" kern="1200" cap="none" spc="0" normalizeH="0" baseline="0" noProof="0" dirty="0" smtClean="0">
                <a:ln>
                  <a:noFill/>
                </a:ln>
                <a:solidFill>
                  <a:srgbClr val="000066"/>
                </a:solidFill>
                <a:effectLst/>
                <a:uLnTx/>
                <a:uFillTx/>
                <a:ea typeface="+mn-ea"/>
                <a:cs typeface="+mn-cs"/>
              </a:rPr>
              <a:t>Legal object: weak but worthy of protection</a:t>
            </a:r>
          </a:p>
          <a:p>
            <a:pPr marL="457200" marR="0" lvl="0" indent="-457200"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AU" sz="2400" b="0" i="0" u="none" strike="noStrike" kern="1200" cap="none" spc="0" normalizeH="0" baseline="0" noProof="0" dirty="0" smtClean="0">
                <a:ln>
                  <a:noFill/>
                </a:ln>
                <a:solidFill>
                  <a:srgbClr val="000066"/>
                </a:solidFill>
                <a:effectLst/>
                <a:uLnTx/>
                <a:uFillTx/>
                <a:ea typeface="+mn-ea"/>
                <a:cs typeface="+mn-cs"/>
              </a:rPr>
              <a:t>Public interest regulation: the environment as an object requiring protection by others in the regulatory process</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400" b="1" i="0" u="none" strike="noStrike" kern="1200" cap="none" spc="0" normalizeH="0" baseline="0" noProof="0" dirty="0" smtClean="0">
                <a:ln>
                  <a:noFill/>
                </a:ln>
                <a:solidFill>
                  <a:srgbClr val="000066"/>
                </a:solidFill>
                <a:effectLst/>
                <a:uLnTx/>
                <a:uFillTx/>
                <a:ea typeface="+mn-ea"/>
                <a:cs typeface="+mn-cs"/>
              </a:rPr>
              <a:t>Legal subject: can, and should, look after itself</a:t>
            </a:r>
          </a:p>
          <a:p>
            <a:pPr marL="457200" marR="0" lvl="0" indent="-457200"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AU" sz="2400" b="0" i="0" u="none" strike="noStrike" kern="1200" cap="none" spc="0" normalizeH="0" baseline="0" noProof="0" dirty="0" smtClean="0">
                <a:ln>
                  <a:noFill/>
                </a:ln>
                <a:solidFill>
                  <a:srgbClr val="000066"/>
                </a:solidFill>
                <a:effectLst/>
                <a:uLnTx/>
                <a:uFillTx/>
                <a:ea typeface="+mn-ea"/>
                <a:cs typeface="+mn-cs"/>
              </a:rPr>
              <a:t>Private interest regulation: the environment as a subject with a voice of its own to compete for regulatory outcomes</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400" b="0" i="0" u="none" strike="noStrike" kern="1200" cap="none" spc="0" normalizeH="0" baseline="0" noProof="0" dirty="0" smtClean="0">
              <a:ln>
                <a:noFill/>
              </a:ln>
              <a:solidFill>
                <a:srgbClr val="000066"/>
              </a:solidFill>
              <a:effectLst/>
              <a:uLnTx/>
              <a:uFillTx/>
              <a:ea typeface="+mn-ea"/>
              <a:cs typeface="+mn-cs"/>
            </a:endParaRPr>
          </a:p>
        </p:txBody>
      </p:sp>
    </p:spTree>
    <p:extLst>
      <p:ext uri="{BB962C8B-B14F-4D97-AF65-F5344CB8AC3E}">
        <p14:creationId xmlns:p14="http://schemas.microsoft.com/office/powerpoint/2010/main" val="373442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105</TotalTime>
  <Words>1147</Words>
  <Application>Microsoft Office PowerPoint</Application>
  <PresentationFormat>On-screen Show (4:3)</PresentationFormat>
  <Paragraphs>119</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MS PGothic</vt:lpstr>
      <vt:lpstr>Arial</vt:lpstr>
      <vt:lpstr>Calibri</vt:lpstr>
      <vt:lpstr>Calibri Light</vt:lpstr>
      <vt:lpstr>Trajan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Technicals@bcec.com.au</cp:lastModifiedBy>
  <cp:revision>17</cp:revision>
  <dcterms:created xsi:type="dcterms:W3CDTF">2016-07-18T05:53:10Z</dcterms:created>
  <dcterms:modified xsi:type="dcterms:W3CDTF">2017-09-19T02:21:43Z</dcterms:modified>
</cp:coreProperties>
</file>