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7" r:id="rId3"/>
    <p:sldMasterId id="2147483678" r:id="rId4"/>
  </p:sldMasterIdLst>
  <p:notesMasterIdLst>
    <p:notesMasterId r:id="rId19"/>
  </p:notesMasterIdLst>
  <p:handoutMasterIdLst>
    <p:handoutMasterId r:id="rId20"/>
  </p:handoutMasterIdLst>
  <p:sldIdLst>
    <p:sldId id="314" r:id="rId5"/>
    <p:sldId id="315" r:id="rId6"/>
    <p:sldId id="265" r:id="rId7"/>
    <p:sldId id="306" r:id="rId8"/>
    <p:sldId id="316" r:id="rId9"/>
    <p:sldId id="303" r:id="rId10"/>
    <p:sldId id="323" r:id="rId11"/>
    <p:sldId id="309" r:id="rId12"/>
    <p:sldId id="318" r:id="rId13"/>
    <p:sldId id="319" r:id="rId14"/>
    <p:sldId id="322" r:id="rId15"/>
    <p:sldId id="317" r:id="rId16"/>
    <p:sldId id="320" r:id="rId17"/>
    <p:sldId id="286" r:id="rId1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B8F1"/>
    <a:srgbClr val="BCDCAC"/>
    <a:srgbClr val="34692D"/>
    <a:srgbClr val="556A2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1752" autoAdjust="0"/>
  </p:normalViewPr>
  <p:slideViewPr>
    <p:cSldViewPr>
      <p:cViewPr varScale="1">
        <p:scale>
          <a:sx n="77" d="100"/>
          <a:sy n="77" d="100"/>
        </p:scale>
        <p:origin x="1074" y="8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88240" tIns="44120" rIns="88240" bIns="44120" rtlCol="0"/>
          <a:lstStyle>
            <a:lvl1pPr algn="l">
              <a:defRPr sz="1200"/>
            </a:lvl1pPr>
          </a:lstStyle>
          <a:p>
            <a:endParaRPr lang="en-AU"/>
          </a:p>
        </p:txBody>
      </p:sp>
      <p:sp>
        <p:nvSpPr>
          <p:cNvPr id="3" name="Date Placeholder 2"/>
          <p:cNvSpPr>
            <a:spLocks noGrp="1"/>
          </p:cNvSpPr>
          <p:nvPr>
            <p:ph type="dt" sz="quarter" idx="1"/>
          </p:nvPr>
        </p:nvSpPr>
        <p:spPr>
          <a:xfrm>
            <a:off x="3976334" y="0"/>
            <a:ext cx="3041968" cy="465296"/>
          </a:xfrm>
          <a:prstGeom prst="rect">
            <a:avLst/>
          </a:prstGeom>
        </p:spPr>
        <p:txBody>
          <a:bodyPr vert="horz" lIns="88240" tIns="44120" rIns="88240" bIns="44120" rtlCol="0"/>
          <a:lstStyle>
            <a:lvl1pPr algn="r">
              <a:defRPr sz="1200"/>
            </a:lvl1pPr>
          </a:lstStyle>
          <a:p>
            <a:fld id="{79EBAC89-C301-4F7D-B9B7-C9CCB19ACB92}" type="datetimeFigureOut">
              <a:rPr lang="en-AU" smtClean="0"/>
              <a:t>19/09/2017</a:t>
            </a:fld>
            <a:endParaRPr lang="en-AU"/>
          </a:p>
        </p:txBody>
      </p:sp>
      <p:sp>
        <p:nvSpPr>
          <p:cNvPr id="4" name="Footer Placeholder 3"/>
          <p:cNvSpPr>
            <a:spLocks noGrp="1"/>
          </p:cNvSpPr>
          <p:nvPr>
            <p:ph type="ftr" sz="quarter" idx="2"/>
          </p:nvPr>
        </p:nvSpPr>
        <p:spPr>
          <a:xfrm>
            <a:off x="0" y="8839013"/>
            <a:ext cx="3041968" cy="465296"/>
          </a:xfrm>
          <a:prstGeom prst="rect">
            <a:avLst/>
          </a:prstGeom>
        </p:spPr>
        <p:txBody>
          <a:bodyPr vert="horz" lIns="88240" tIns="44120" rIns="88240" bIns="44120" rtlCol="0" anchor="b"/>
          <a:lstStyle>
            <a:lvl1pPr algn="l">
              <a:defRPr sz="1200"/>
            </a:lvl1pPr>
          </a:lstStyle>
          <a:p>
            <a:endParaRPr lang="en-AU"/>
          </a:p>
        </p:txBody>
      </p:sp>
      <p:sp>
        <p:nvSpPr>
          <p:cNvPr id="5" name="Slide Number Placeholder 4"/>
          <p:cNvSpPr>
            <a:spLocks noGrp="1"/>
          </p:cNvSpPr>
          <p:nvPr>
            <p:ph type="sldNum" sz="quarter" idx="3"/>
          </p:nvPr>
        </p:nvSpPr>
        <p:spPr>
          <a:xfrm>
            <a:off x="3976334" y="8839013"/>
            <a:ext cx="3041968" cy="465296"/>
          </a:xfrm>
          <a:prstGeom prst="rect">
            <a:avLst/>
          </a:prstGeom>
        </p:spPr>
        <p:txBody>
          <a:bodyPr vert="horz" lIns="88240" tIns="44120" rIns="88240" bIns="44120" rtlCol="0" anchor="b"/>
          <a:lstStyle>
            <a:lvl1pPr algn="r">
              <a:defRPr sz="1200"/>
            </a:lvl1pPr>
          </a:lstStyle>
          <a:p>
            <a:fld id="{7E6F660C-F784-4195-8532-B6DC85BC9296}" type="slidenum">
              <a:rPr lang="en-AU" smtClean="0"/>
              <a:t>‹#›</a:t>
            </a:fld>
            <a:endParaRPr lang="en-AU"/>
          </a:p>
        </p:txBody>
      </p:sp>
    </p:spTree>
    <p:extLst>
      <p:ext uri="{BB962C8B-B14F-4D97-AF65-F5344CB8AC3E}">
        <p14:creationId xmlns:p14="http://schemas.microsoft.com/office/powerpoint/2010/main" val="105042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88240" tIns="44120" rIns="88240" bIns="44120" rtlCol="0"/>
          <a:lstStyle>
            <a:lvl1pPr algn="l">
              <a:defRPr sz="1200"/>
            </a:lvl1pPr>
          </a:lstStyle>
          <a:p>
            <a:endParaRPr lang="en-AU"/>
          </a:p>
        </p:txBody>
      </p:sp>
      <p:sp>
        <p:nvSpPr>
          <p:cNvPr id="3" name="Date Placeholder 2"/>
          <p:cNvSpPr>
            <a:spLocks noGrp="1"/>
          </p:cNvSpPr>
          <p:nvPr>
            <p:ph type="dt" idx="1"/>
          </p:nvPr>
        </p:nvSpPr>
        <p:spPr>
          <a:xfrm>
            <a:off x="3976334" y="0"/>
            <a:ext cx="3041968" cy="465296"/>
          </a:xfrm>
          <a:prstGeom prst="rect">
            <a:avLst/>
          </a:prstGeom>
        </p:spPr>
        <p:txBody>
          <a:bodyPr vert="horz" lIns="88240" tIns="44120" rIns="88240" bIns="44120" rtlCol="0"/>
          <a:lstStyle>
            <a:lvl1pPr algn="r">
              <a:defRPr sz="1200"/>
            </a:lvl1pPr>
          </a:lstStyle>
          <a:p>
            <a:fld id="{3E841C5F-0123-4608-84B0-E5FD03AFEAC3}" type="datetimeFigureOut">
              <a:rPr lang="en-AU" smtClean="0"/>
              <a:t>19/09/2017</a:t>
            </a:fld>
            <a:endParaRPr lang="en-AU"/>
          </a:p>
        </p:txBody>
      </p:sp>
      <p:sp>
        <p:nvSpPr>
          <p:cNvPr id="4" name="Slide Image Placeholder 3"/>
          <p:cNvSpPr>
            <a:spLocks noGrp="1" noRot="1" noChangeAspect="1"/>
          </p:cNvSpPr>
          <p:nvPr>
            <p:ph type="sldImg" idx="2"/>
          </p:nvPr>
        </p:nvSpPr>
        <p:spPr>
          <a:xfrm>
            <a:off x="387350" y="234950"/>
            <a:ext cx="2667000" cy="2000250"/>
          </a:xfrm>
          <a:prstGeom prst="rect">
            <a:avLst/>
          </a:prstGeom>
          <a:noFill/>
          <a:ln w="12700">
            <a:solidFill>
              <a:prstClr val="black"/>
            </a:solidFill>
          </a:ln>
        </p:spPr>
        <p:txBody>
          <a:bodyPr vert="horz" lIns="88240" tIns="44120" rIns="88240" bIns="44120" rtlCol="0" anchor="ctr"/>
          <a:lstStyle/>
          <a:p>
            <a:endParaRPr lang="en-AU"/>
          </a:p>
        </p:txBody>
      </p:sp>
      <p:sp>
        <p:nvSpPr>
          <p:cNvPr id="5" name="Notes Placeholder 4"/>
          <p:cNvSpPr>
            <a:spLocks noGrp="1"/>
          </p:cNvSpPr>
          <p:nvPr>
            <p:ph type="body" sz="quarter" idx="3"/>
          </p:nvPr>
        </p:nvSpPr>
        <p:spPr>
          <a:xfrm>
            <a:off x="400398" y="2361974"/>
            <a:ext cx="6080926" cy="6477040"/>
          </a:xfrm>
          <a:prstGeom prst="rect">
            <a:avLst/>
          </a:prstGeom>
        </p:spPr>
        <p:txBody>
          <a:bodyPr vert="horz" lIns="88240" tIns="44120" rIns="88240" bIns="441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39013"/>
            <a:ext cx="3041968" cy="465296"/>
          </a:xfrm>
          <a:prstGeom prst="rect">
            <a:avLst/>
          </a:prstGeom>
        </p:spPr>
        <p:txBody>
          <a:bodyPr vert="horz" lIns="88240" tIns="44120" rIns="88240" bIns="44120" rtlCol="0" anchor="b"/>
          <a:lstStyle>
            <a:lvl1pPr algn="l">
              <a:defRPr sz="1200"/>
            </a:lvl1pPr>
          </a:lstStyle>
          <a:p>
            <a:endParaRPr lang="en-AU"/>
          </a:p>
        </p:txBody>
      </p:sp>
      <p:sp>
        <p:nvSpPr>
          <p:cNvPr id="7" name="Slide Number Placeholder 6"/>
          <p:cNvSpPr>
            <a:spLocks noGrp="1"/>
          </p:cNvSpPr>
          <p:nvPr>
            <p:ph type="sldNum" sz="quarter" idx="5"/>
          </p:nvPr>
        </p:nvSpPr>
        <p:spPr>
          <a:xfrm>
            <a:off x="3976334" y="8839013"/>
            <a:ext cx="3041968" cy="465296"/>
          </a:xfrm>
          <a:prstGeom prst="rect">
            <a:avLst/>
          </a:prstGeom>
        </p:spPr>
        <p:txBody>
          <a:bodyPr vert="horz" lIns="88240" tIns="44120" rIns="88240" bIns="44120" rtlCol="0" anchor="b"/>
          <a:lstStyle>
            <a:lvl1pPr algn="r">
              <a:defRPr sz="1200"/>
            </a:lvl1pPr>
          </a:lstStyle>
          <a:p>
            <a:fld id="{492C6558-2E78-41D1-984D-4B925DFAAE46}" type="slidenum">
              <a:rPr lang="en-AU" smtClean="0"/>
              <a:t>‹#›</a:t>
            </a:fld>
            <a:endParaRPr lang="en-AU"/>
          </a:p>
        </p:txBody>
      </p:sp>
    </p:spTree>
    <p:extLst>
      <p:ext uri="{BB962C8B-B14F-4D97-AF65-F5344CB8AC3E}">
        <p14:creationId xmlns:p14="http://schemas.microsoft.com/office/powerpoint/2010/main" val="335845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r>
              <a:rPr lang="en-AU" dirty="0"/>
              <a:t>I’m pleased to be presenting today some findings of research done as part of my doctoral research at the Institute for Governance and Policy Analysis. While my PhD has questioned the compatibility of adaptive management and accountability in water governance, this talk looks to the limitations of marketized governance.</a:t>
            </a:r>
          </a:p>
          <a:p>
            <a:pPr defTabSz="882396">
              <a:defRPr/>
            </a:pPr>
            <a:r>
              <a:rPr lang="en-AU" dirty="0"/>
              <a:t>The research sought to discover evidence that either confirms or refutes the real life expression of the theorised limits, rather than seeking to quantify the limits. In this exploration, a number of data sources were drawn on. This includes interviews, analysis of last year’s Senate Inquiry submissions and drawing on other published and unpublished research. In this presentation I wont go any further than that into the method, but rather focus to the findings.</a:t>
            </a:r>
            <a:endParaRPr lang="en-AU" dirty="0"/>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1</a:t>
            </a:fld>
            <a:endParaRPr lang="en-AU"/>
          </a:p>
        </p:txBody>
      </p:sp>
    </p:spTree>
    <p:extLst>
      <p:ext uri="{BB962C8B-B14F-4D97-AF65-F5344CB8AC3E}">
        <p14:creationId xmlns:p14="http://schemas.microsoft.com/office/powerpoint/2010/main" val="395007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pPr defTabSz="882396">
              <a:defRPr/>
            </a:pPr>
            <a:r>
              <a:rPr lang="en-AU" dirty="0"/>
              <a:t>Keohane and Olmstead offer that market failure occurs when markets are ‘not pervasive </a:t>
            </a:r>
            <a:r>
              <a:rPr lang="en-AU" i="1" dirty="0"/>
              <a:t>enough</a:t>
            </a:r>
            <a:r>
              <a:rPr lang="en-AU" dirty="0"/>
              <a:t> – that is that they are incomplete’ (2016 p. 3) and argues that government needs to create ‘price signals that mimic the incentives that a market would provide.’ In considering the development of the market, from an economic perspective it can be regarded as unsophisticated and small with market players lacking information on the goods being traded. This was also expressed in the research interviews, ‘</a:t>
            </a:r>
            <a:r>
              <a:rPr lang="en-AU" i="1" dirty="0"/>
              <a:t>A number of other representative organizations have been suggesting for a long time that there needed to be a lot more transparency in the market. I think most people would say it's a bit of a dark art.</a:t>
            </a:r>
            <a:r>
              <a:rPr lang="en-AU" dirty="0"/>
              <a:t>’</a:t>
            </a:r>
            <a:r>
              <a:rPr lang="en-AU" i="1" dirty="0"/>
              <a:t> </a:t>
            </a:r>
            <a:endParaRPr lang="en-AU" dirty="0"/>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10</a:t>
            </a:fld>
            <a:endParaRPr lang="en-AU"/>
          </a:p>
        </p:txBody>
      </p:sp>
    </p:spTree>
    <p:extLst>
      <p:ext uri="{BB962C8B-B14F-4D97-AF65-F5344CB8AC3E}">
        <p14:creationId xmlns:p14="http://schemas.microsoft.com/office/powerpoint/2010/main" val="1318645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pPr defTabSz="882396">
              <a:defRPr/>
            </a:pPr>
            <a:r>
              <a:rPr lang="en-AU" dirty="0"/>
              <a:t>Again, Senator </a:t>
            </a:r>
            <a:r>
              <a:rPr lang="en-AU" dirty="0" err="1"/>
              <a:t>ruston</a:t>
            </a:r>
            <a:r>
              <a:rPr lang="en-AU" dirty="0"/>
              <a:t> also made mention of the current reviews, as spurred by recent media.</a:t>
            </a:r>
          </a:p>
          <a:p>
            <a:pPr defTabSz="882396">
              <a:defRPr/>
            </a:pPr>
            <a:r>
              <a:rPr lang="en-AU" dirty="0"/>
              <a:t>The market approach has successfully distanced government, not just from public choice decision making, but also from responsibility to the ongoing management of the market. Despite this, there is still scope for government accountability for the market, with </a:t>
            </a:r>
            <a:r>
              <a:rPr lang="en-AU" dirty="0" err="1"/>
              <a:t>metagovernance</a:t>
            </a:r>
            <a:r>
              <a:rPr lang="en-AU" dirty="0"/>
              <a:t> of markets (see Bell and </a:t>
            </a:r>
            <a:r>
              <a:rPr lang="en-AU" dirty="0" err="1"/>
              <a:t>Hindmoor</a:t>
            </a:r>
            <a:r>
              <a:rPr lang="en-AU" dirty="0"/>
              <a:t> 2009). Accountability is limited to the establishment of the market and the rules of the market; i.e. the structures of the market and not the decisions of the market. It is these structures that influence and permit certain behaviours of individuals by making some choices possible or more attractive than others. Government has created the market, and has done so with an absence of other complementary and coordinating policies to address the issues resulting from the market. Government can also be held accountable for this neglect. This is accountability </a:t>
            </a:r>
            <a:r>
              <a:rPr lang="en-AU" b="1" dirty="0"/>
              <a:t>for</a:t>
            </a:r>
            <a:r>
              <a:rPr lang="en-AU" dirty="0"/>
              <a:t> the market, as opposed to accountability </a:t>
            </a:r>
            <a:r>
              <a:rPr lang="en-AU" b="1" dirty="0"/>
              <a:t>of</a:t>
            </a:r>
            <a:r>
              <a:rPr lang="en-AU" dirty="0"/>
              <a:t> the market, and it is these accountabilities that appear to be forgotten as the market takes on a life of its own.</a:t>
            </a:r>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11</a:t>
            </a:fld>
            <a:endParaRPr lang="en-AU"/>
          </a:p>
        </p:txBody>
      </p:sp>
    </p:spTree>
    <p:extLst>
      <p:ext uri="{BB962C8B-B14F-4D97-AF65-F5344CB8AC3E}">
        <p14:creationId xmlns:p14="http://schemas.microsoft.com/office/powerpoint/2010/main" val="177030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r>
              <a:rPr lang="en-AU" dirty="0"/>
              <a:t>There has effectively been a separation of duties with the government stepping in to directly manage the environment; it is no longer the purview or responsibility of irrigators. If you consider how other industries have increasingly taken on corporate and social responsibilities as necessary for social licence, well, in contrast it is not the irrigation industry that is reporting their environmental performance on rivers to the public.</a:t>
            </a:r>
          </a:p>
          <a:p>
            <a:r>
              <a:rPr lang="en-AU" dirty="0"/>
              <a:t>The use of market-based governance has so far been used to enable government to acquire water and then to directly intervene with watering of high value environmental assets. This has resulted in positive environmental outcomes, described by one interviewee as, </a:t>
            </a:r>
          </a:p>
          <a:p>
            <a:r>
              <a:rPr lang="en-AU" i="1" dirty="0"/>
              <a:t>‘In my mind water trading has undoubtedly…helped the management of the environment …Without water trading, without environmental, buybacks for the environment, water dependent assets in Australia would be in a much worse state than they are.’</a:t>
            </a:r>
          </a:p>
          <a:p>
            <a:r>
              <a:rPr lang="en-AU" dirty="0"/>
              <a:t>However, this has shifted the responsibility for the environment to the government, and watering of environmental assets is now a government responsibility in perpetuity. </a:t>
            </a:r>
          </a:p>
          <a:p>
            <a:r>
              <a:rPr lang="en-AU" dirty="0"/>
              <a:t>The market can also result in environmental damage, as the location of licences and extraction is shifted and with a loss of altruism, such as the sacrifice of smaller, scattered wetlands that may have otherwise been cared for by irrigators. Currently there is imperfect knowledge on the contribution of these lesser water ecosystems to overall environmental health and biodiversity. </a:t>
            </a:r>
          </a:p>
          <a:p>
            <a:r>
              <a:rPr lang="en-AU" dirty="0"/>
              <a:t>The potential for damage to the environment coupled with cynicism in the government’s ability to maintain action should be cause for concern by environmentalists. </a:t>
            </a:r>
          </a:p>
          <a:p>
            <a:r>
              <a:rPr lang="en-AU" dirty="0"/>
              <a:t>The second cause for concern and indication that the market may be unable to provide meaningful environmental outcomes is with respect to the supply of water. This is firstly in terms of the delivery of water. The drive for efficiency is evident in the operation of rivers, with delivery that minimises “losses” explicitly sought with transmission losses budgeted and accounted for. </a:t>
            </a:r>
          </a:p>
          <a:p>
            <a:r>
              <a:rPr lang="en-AU" dirty="0"/>
              <a:t>On a larger scale, the volume of water held for the environment will always be significantly less than that held for production. To achieve some biodiversity goals of environmental watering, such as using flows to trigger fish breeding, environmental water has to compete with seasonal flow regimes created by production demands. The volumes available may be an insignificant drop or dwarfed by other flows.</a:t>
            </a:r>
          </a:p>
          <a:p>
            <a:r>
              <a:rPr lang="en-AU" dirty="0"/>
              <a:t>The only long-term genuine solution is a re-joining of production and environment, with government intervention in the market, however this role for government in managing the market was considered hazardous in the research interviews. </a:t>
            </a:r>
          </a:p>
          <a:p>
            <a:r>
              <a:rPr lang="en-AU" dirty="0"/>
              <a:t> </a:t>
            </a:r>
          </a:p>
        </p:txBody>
      </p:sp>
      <p:sp>
        <p:nvSpPr>
          <p:cNvPr id="4" name="Slide Number Placeholder 3"/>
          <p:cNvSpPr>
            <a:spLocks noGrp="1"/>
          </p:cNvSpPr>
          <p:nvPr>
            <p:ph type="sldNum" sz="quarter" idx="10"/>
          </p:nvPr>
        </p:nvSpPr>
        <p:spPr/>
        <p:txBody>
          <a:bodyPr/>
          <a:lstStyle/>
          <a:p>
            <a:fld id="{492C6558-2E78-41D1-984D-4B925DFAAE46}" type="slidenum">
              <a:rPr lang="en-AU" smtClean="0"/>
              <a:t>12</a:t>
            </a:fld>
            <a:endParaRPr lang="en-AU"/>
          </a:p>
        </p:txBody>
      </p:sp>
    </p:spTree>
    <p:extLst>
      <p:ext uri="{BB962C8B-B14F-4D97-AF65-F5344CB8AC3E}">
        <p14:creationId xmlns:p14="http://schemas.microsoft.com/office/powerpoint/2010/main" val="240090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r>
              <a:rPr lang="en-AU" i="1" dirty="0"/>
              <a:t>‘Governments of all persuasions are very nervous about influencing markets. The markets a beast now. For example, if there was a huge irrigation push to stop carryover or to limit trades completely from upstream and the choke to downstream, whatever, I think you’d find that the backlash would be quite significant.’</a:t>
            </a:r>
          </a:p>
          <a:p>
            <a:endParaRPr lang="en-AU" dirty="0"/>
          </a:p>
          <a:p>
            <a:r>
              <a:rPr lang="en-AU" dirty="0"/>
              <a:t>To date, the market has not been used as a tool to influence behaviours for environmental outcomes. This is contrary to the basic mechanism in which ‘</a:t>
            </a:r>
            <a:r>
              <a:rPr lang="en-AU" i="1" dirty="0"/>
              <a:t>market-based instruments align the incentives of private firms and individuals with the public interest to provide public environmental goods</a:t>
            </a:r>
            <a:r>
              <a:rPr lang="en-AU" dirty="0"/>
              <a:t>’ (Keohane and Olmstead p. 167). The values present in the market are those of the private irrigator, as a result there is an untapped potential for the market to cause environmental damage and conversely, if changed to provide environmental signals.</a:t>
            </a:r>
          </a:p>
          <a:p>
            <a:endParaRPr lang="en-AU" dirty="0"/>
          </a:p>
          <a:p>
            <a:r>
              <a:rPr lang="en-AU" dirty="0"/>
              <a:t>To balance the economic and private incentives of the market, environmental and community values are needed within the market, as created by government intervention</a:t>
            </a:r>
          </a:p>
          <a:p>
            <a:endParaRPr lang="en-AU" dirty="0"/>
          </a:p>
          <a:p>
            <a:r>
              <a:rPr lang="en-AU" dirty="0"/>
              <a:t>In the water market, while there are buyers and sellers, the product, water is produced by rainfall that leads to a government announcement of an allocation. Feedback between buyers and sellers has no scope for adjusting the behaviours of the seller with respect to the environmental or social qualities of the product, the volume of the product made, or the externalities arising from its use and sale. While it could be argued that the Sustainable Diversion Limit is an expression of environmental values, in this case it is only a partial expression as it only addresses a question of volume, not timing, distribution or quality. The pricing mechanism remains on an input of production, and not an externality. The public values of regional employment and economically viable regional townships are not addressed. </a:t>
            </a:r>
          </a:p>
          <a:p>
            <a:endParaRPr lang="en-AU" dirty="0"/>
          </a:p>
          <a:p>
            <a:r>
              <a:rPr lang="en-AU" dirty="0"/>
              <a:t>Reconnecting production to environmental stewardship with a market that no longer essentially penalises for environmentally compatible behaviours, but instead offers incentives with a value placed on environmental and community outcomes will also go some way to providing positive social outcomes of water reform. </a:t>
            </a:r>
            <a:endParaRPr lang="en-AU" dirty="0"/>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13</a:t>
            </a:fld>
            <a:endParaRPr lang="en-AU"/>
          </a:p>
        </p:txBody>
      </p:sp>
    </p:spTree>
    <p:extLst>
      <p:ext uri="{BB962C8B-B14F-4D97-AF65-F5344CB8AC3E}">
        <p14:creationId xmlns:p14="http://schemas.microsoft.com/office/powerpoint/2010/main" val="239954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2C6558-2E78-41D1-984D-4B925DFAAE46}" type="slidenum">
              <a:rPr lang="en-AU" smtClean="0"/>
              <a:t>14</a:t>
            </a:fld>
            <a:endParaRPr lang="en-AU"/>
          </a:p>
        </p:txBody>
      </p:sp>
    </p:spTree>
    <p:extLst>
      <p:ext uri="{BB962C8B-B14F-4D97-AF65-F5344CB8AC3E}">
        <p14:creationId xmlns:p14="http://schemas.microsoft.com/office/powerpoint/2010/main" val="316369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r>
              <a:rPr lang="en-AU" dirty="0"/>
              <a:t>The research uses the Murray-Darling Basin as a case study. For those who are not familiar with the Basin, the key points to note here are that it is big, there is a lot of agricultural industry in the Basin and there are internationally significant wetlands and other water dependent assets within the Basin.</a:t>
            </a:r>
          </a:p>
        </p:txBody>
      </p:sp>
      <p:sp>
        <p:nvSpPr>
          <p:cNvPr id="4" name="Slide Number Placeholder 3"/>
          <p:cNvSpPr>
            <a:spLocks noGrp="1"/>
          </p:cNvSpPr>
          <p:nvPr>
            <p:ph type="sldNum" sz="quarter" idx="10"/>
          </p:nvPr>
        </p:nvSpPr>
        <p:spPr/>
        <p:txBody>
          <a:bodyPr/>
          <a:lstStyle/>
          <a:p>
            <a:fld id="{492C6558-2E78-41D1-984D-4B925DFAAE46}" type="slidenum">
              <a:rPr lang="en-AU" smtClean="0"/>
              <a:t>2</a:t>
            </a:fld>
            <a:endParaRPr lang="en-AU"/>
          </a:p>
        </p:txBody>
      </p:sp>
    </p:spTree>
    <p:extLst>
      <p:ext uri="{BB962C8B-B14F-4D97-AF65-F5344CB8AC3E}">
        <p14:creationId xmlns:p14="http://schemas.microsoft.com/office/powerpoint/2010/main" val="280037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r>
              <a:rPr lang="en-AU" dirty="0"/>
              <a:t>Governance of the Murray-Darling Basin is multilevel and also market-based. </a:t>
            </a:r>
          </a:p>
          <a:p>
            <a:r>
              <a:rPr lang="en-AU" dirty="0" err="1"/>
              <a:t>Marketised</a:t>
            </a:r>
            <a:r>
              <a:rPr lang="en-AU" dirty="0"/>
              <a:t> governance takes many forms, such as privatisation and deregulation. It also includes the creation of markets, such as in this case, where the state establishes “new property rights and encourage trade with a view to resolving specific policy problems.” Bell and </a:t>
            </a:r>
            <a:r>
              <a:rPr lang="en-AU" dirty="0" err="1"/>
              <a:t>Hindmoor</a:t>
            </a:r>
            <a:r>
              <a:rPr lang="en-AU" dirty="0"/>
              <a:t> 2009</a:t>
            </a:r>
          </a:p>
          <a:p>
            <a:r>
              <a:rPr lang="en-AU" dirty="0"/>
              <a:t>It is an increasingly popular approach to policy and governance. Senator Ruston touched on it in yesterdays opening plenary. </a:t>
            </a:r>
          </a:p>
          <a:p>
            <a:endParaRPr lang="en-AU" dirty="0"/>
          </a:p>
          <a:p>
            <a:r>
              <a:rPr lang="en-AU" dirty="0"/>
              <a:t>In the Basin, the value of the water market has steadily grown and it is now one of the largest and most sophisticated in the world – an exemplar for others to look to. Alongside the popularity of market based approaches, there have been critics such as </a:t>
            </a:r>
            <a:r>
              <a:rPr lang="en-AU" dirty="0" err="1"/>
              <a:t>Sandel</a:t>
            </a:r>
            <a:r>
              <a:rPr lang="en-AU" dirty="0"/>
              <a:t> and . This research tested for the presence of the limits to marketized governance. While the market has undoubtedly achieved efficiencies and has been instrumental in enabling government purchase and acquisition of water for environmental purposes, but at what cost? </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3</a:t>
            </a:fld>
            <a:endParaRPr lang="en-AU"/>
          </a:p>
        </p:txBody>
      </p:sp>
    </p:spTree>
    <p:extLst>
      <p:ext uri="{BB962C8B-B14F-4D97-AF65-F5344CB8AC3E}">
        <p14:creationId xmlns:p14="http://schemas.microsoft.com/office/powerpoint/2010/main" val="214136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r>
              <a:rPr lang="en-AU" dirty="0"/>
              <a:t>Competition, property rights and prices are core to markets. Competition delivers the drive for efficiency, ensuring that the most efficient producers comer to the fore. Property rights give individuals or companies a sense of ownership and heighten their concern, ensuring efficiency and effective use of resources, it can be seen as a spur to innovation. Prices are vital as they give a shared benchmark and provide precious and timely information on what a large number of participants in the market value and how those valuations are changing. </a:t>
            </a:r>
          </a:p>
          <a:p>
            <a:endParaRPr lang="en-AU" dirty="0"/>
          </a:p>
          <a:p>
            <a:r>
              <a:rPr lang="en-AU" dirty="0"/>
              <a:t>These features of how markets work are used in market-based governance to deliver desired policy goals. </a:t>
            </a:r>
          </a:p>
          <a:p>
            <a:endParaRPr lang="en-AU" dirty="0"/>
          </a:p>
          <a:p>
            <a:r>
              <a:rPr lang="en-AU" dirty="0"/>
              <a:t>The extension of market thinking and practices is supported by claims about its virtues as a form of governance. One claim is its capacity to co-ordinate the behaviour of many actors without having to resort to costly bureaucratic regulation. Another claim is that by relying on market incentives multiple actors in effect become deciders about what is in their interests and so the system is more responsive to the needs of different stakeholders. Finally market systems give scope for efficiency gains at the societal level as the incentives in the system encourage better use of scarce resources. As Lindblom (2001: ) states a market-based system of governance can do both the “fingers and thumbs” of governing in that it can deal with the small-scale and large-scale and it can be both subtle and yet direct. It is suited to the pursuit of a mix of collective and individualistic goals. It has other advantages when used directly as a governmental tool. It creates a lot of real-time information for policymakers through price changes. It allows for sequential decision-making rather than demanding that all issues are resolved once. Finally it allows government to focus on specific concerns and issues and does not demand a God-like capacity to deal with everything. It is not surprising that market-based mechanisms are valued by policymakers. </a:t>
            </a:r>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4</a:t>
            </a:fld>
            <a:endParaRPr lang="en-AU"/>
          </a:p>
        </p:txBody>
      </p:sp>
    </p:spTree>
    <p:extLst>
      <p:ext uri="{BB962C8B-B14F-4D97-AF65-F5344CB8AC3E}">
        <p14:creationId xmlns:p14="http://schemas.microsoft.com/office/powerpoint/2010/main" val="169408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pPr defTabSz="882396">
              <a:defRPr/>
            </a:pPr>
            <a:r>
              <a:rPr lang="en-AU" dirty="0"/>
              <a:t>Senator Ruston spoke highly of the water market yesterday and yes it has been successful – in some ways. Entitlements can be used as financial security, the market has enabled water to be shifted to its highest value use – in terms of commodity and location, with industry restructure occurring as a result. There has been modernisation of farms as efficiency gains have been chased. There is also evidence that water trade has increased regional domestic product and that this positive economic outcome persisted through drought, (Grafton et al. 2016).</a:t>
            </a:r>
          </a:p>
          <a:p>
            <a:pPr defTabSz="882396">
              <a:defRPr/>
            </a:pPr>
            <a:endParaRPr lang="en-AU" dirty="0"/>
          </a:p>
          <a:p>
            <a:pPr defTabSz="882396">
              <a:defRPr/>
            </a:pPr>
            <a:r>
              <a:rPr lang="en-AU" dirty="0"/>
              <a:t>The market has also been instrumental in gaining water for the environment with government purchase of water licences to achieve some recalibration of the distribution of water – for flexible and responsive environmental flow management.</a:t>
            </a:r>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5</a:t>
            </a:fld>
            <a:endParaRPr lang="en-AU"/>
          </a:p>
        </p:txBody>
      </p:sp>
    </p:spTree>
    <p:extLst>
      <p:ext uri="{BB962C8B-B14F-4D97-AF65-F5344CB8AC3E}">
        <p14:creationId xmlns:p14="http://schemas.microsoft.com/office/powerpoint/2010/main" val="32842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r>
              <a:rPr lang="en-AU" dirty="0"/>
              <a:t>However, alongside these successes, the research has confirmed the presence of limits to the market.</a:t>
            </a:r>
          </a:p>
          <a:p>
            <a:endParaRPr lang="en-AU" dirty="0"/>
          </a:p>
          <a:p>
            <a:r>
              <a:rPr lang="en-AU" dirty="0"/>
              <a:t>In summary, </a:t>
            </a:r>
          </a:p>
          <a:p>
            <a:r>
              <a:rPr lang="en-AU" dirty="0"/>
              <a:t>First, that markets reinforce structured inequalities, with some participants more free to make choices than others; The inequalities mean that not all market participants are able to equally contribute to the decisions made by the market. The ‘say’ of some, such as larger entitlement holders, becomes greater than others. In a society with a government elected on the basis of one person - one vote, this inequality may not be socially desirable and create tension. There is emerging evidence, and quite public evidence of this conflict.</a:t>
            </a:r>
          </a:p>
          <a:p>
            <a:pPr defTabSz="882396">
              <a:defRPr/>
            </a:pPr>
            <a:endParaRPr lang="en-AU" dirty="0"/>
          </a:p>
          <a:p>
            <a:pPr defTabSz="882396">
              <a:defRPr/>
            </a:pPr>
            <a:r>
              <a:rPr lang="en-AU" dirty="0"/>
              <a:t>Secondly, that through a large number of individual transactions, the market makes decisions for society without public debate. The research found evidence of the invisible hand. As a consequence of the rising cost of water and water shifting to its highest economic use, as judged by the individual water holder, there is industry restructure occurring such as the current shift to nut production in the southern basin.</a:t>
            </a:r>
          </a:p>
          <a:p>
            <a:pPr defTabSz="882396">
              <a:defRPr/>
            </a:pPr>
            <a:r>
              <a:rPr lang="en-AU" dirty="0"/>
              <a:t>“They are affected by movements of water in and out of their community, but they don’t have the direct financial recompense that an irrigator selling their irrigation water has”</a:t>
            </a:r>
          </a:p>
          <a:p>
            <a:pPr defTabSz="882396">
              <a:defRPr/>
            </a:pPr>
            <a:r>
              <a:rPr lang="en-AU" dirty="0"/>
              <a:t>“they traded some of their water, and yeah it’s a good business decision, its not a good decision from an industry perspective and its definitely not a good business decision from a community perspective”</a:t>
            </a:r>
          </a:p>
          <a:p>
            <a:pPr defTabSz="882396">
              <a:defRPr/>
            </a:pPr>
            <a:endParaRPr lang="en-AU" dirty="0"/>
          </a:p>
          <a:p>
            <a:pPr lvl="0"/>
            <a:r>
              <a:rPr lang="en-AU" dirty="0"/>
              <a:t>Thirdly, that markets encourage self-interested behaviour, with this leading to gaming, conflict and a loss of altruism.</a:t>
            </a:r>
          </a:p>
          <a:p>
            <a:r>
              <a:rPr lang="en-AU" dirty="0"/>
              <a:t>“there is biodiversity loss obviously, because there’s less water. Some of the stuff that we were doing along those areas we can no longer afford to do”</a:t>
            </a:r>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6</a:t>
            </a:fld>
            <a:endParaRPr lang="en-AU"/>
          </a:p>
        </p:txBody>
      </p:sp>
    </p:spTree>
    <p:extLst>
      <p:ext uri="{BB962C8B-B14F-4D97-AF65-F5344CB8AC3E}">
        <p14:creationId xmlns:p14="http://schemas.microsoft.com/office/powerpoint/2010/main" val="244652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pPr defTabSz="882396">
              <a:defRPr/>
            </a:pPr>
            <a:r>
              <a:rPr lang="en-AU" dirty="0"/>
              <a:t>For further evidence on the limits to marketized government I invite you to check out the already published paper</a:t>
            </a:r>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7</a:t>
            </a:fld>
            <a:endParaRPr lang="en-AU"/>
          </a:p>
        </p:txBody>
      </p:sp>
    </p:spTree>
    <p:extLst>
      <p:ext uri="{BB962C8B-B14F-4D97-AF65-F5344CB8AC3E}">
        <p14:creationId xmlns:p14="http://schemas.microsoft.com/office/powerpoint/2010/main" val="163753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pPr defTabSz="882396">
              <a:defRPr/>
            </a:pPr>
            <a:r>
              <a:rPr lang="en-AU" dirty="0"/>
              <a:t>So now what?</a:t>
            </a:r>
          </a:p>
        </p:txBody>
      </p:sp>
      <p:sp>
        <p:nvSpPr>
          <p:cNvPr id="4" name="Slide Number Placeholder 3"/>
          <p:cNvSpPr>
            <a:spLocks noGrp="1"/>
          </p:cNvSpPr>
          <p:nvPr>
            <p:ph type="sldNum" sz="quarter" idx="10"/>
          </p:nvPr>
        </p:nvSpPr>
        <p:spPr/>
        <p:txBody>
          <a:bodyPr/>
          <a:lstStyle/>
          <a:p>
            <a:fld id="{492C6558-2E78-41D1-984D-4B925DFAAE46}" type="slidenum">
              <a:rPr lang="en-AU" smtClean="0"/>
              <a:t>8</a:t>
            </a:fld>
            <a:endParaRPr lang="en-AU"/>
          </a:p>
        </p:txBody>
      </p:sp>
    </p:spTree>
    <p:extLst>
      <p:ext uri="{BB962C8B-B14F-4D97-AF65-F5344CB8AC3E}">
        <p14:creationId xmlns:p14="http://schemas.microsoft.com/office/powerpoint/2010/main" val="48017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34950"/>
            <a:ext cx="2667000" cy="2000250"/>
          </a:xfrm>
        </p:spPr>
      </p:sp>
      <p:sp>
        <p:nvSpPr>
          <p:cNvPr id="3" name="Notes Placeholder 2"/>
          <p:cNvSpPr>
            <a:spLocks noGrp="1"/>
          </p:cNvSpPr>
          <p:nvPr>
            <p:ph type="body" idx="1"/>
          </p:nvPr>
        </p:nvSpPr>
        <p:spPr/>
        <p:txBody>
          <a:bodyPr/>
          <a:lstStyle/>
          <a:p>
            <a:pPr defTabSz="882396">
              <a:defRPr/>
            </a:pPr>
            <a:r>
              <a:rPr lang="en-AU" dirty="0"/>
              <a:t>Given the above limits and their implications, it is clear that improvement is needed. </a:t>
            </a:r>
            <a:r>
              <a:rPr lang="en-AU" dirty="0" err="1">
                <a:solidFill>
                  <a:schemeClr val="tx1"/>
                </a:solidFill>
              </a:rPr>
              <a:t>Keohane</a:t>
            </a:r>
            <a:r>
              <a:rPr lang="en-AU" dirty="0">
                <a:solidFill>
                  <a:schemeClr val="tx1"/>
                </a:solidFill>
              </a:rPr>
              <a:t> and Olmstead (2016</a:t>
            </a:r>
            <a:r>
              <a:rPr lang="en-AU" baseline="0" dirty="0">
                <a:solidFill>
                  <a:schemeClr val="tx1"/>
                </a:solidFill>
              </a:rPr>
              <a:t> </a:t>
            </a:r>
            <a:r>
              <a:rPr lang="en-AU" dirty="0"/>
              <a:t>p. 78) list three criteria for assessing market efficiency - </a:t>
            </a:r>
          </a:p>
          <a:p>
            <a:r>
              <a:rPr lang="en-AU" dirty="0"/>
              <a:t>‘1. The market is competitive, meaning that firms and consumers take prices as given;</a:t>
            </a:r>
          </a:p>
          <a:p>
            <a:r>
              <a:rPr lang="en-AU" dirty="0"/>
              <a:t> 2. Firms and consumers both have good information about the quality of the good or service being traded</a:t>
            </a:r>
          </a:p>
          <a:p>
            <a:r>
              <a:rPr lang="en-AU" dirty="0"/>
              <a:t> 3. The market is complete, in the sense that all relevant costs and benefits are borne by the market participants.’</a:t>
            </a:r>
          </a:p>
          <a:p>
            <a:endParaRPr lang="en-AU" dirty="0"/>
          </a:p>
          <a:p>
            <a:r>
              <a:rPr lang="en-AU" dirty="0"/>
              <a:t>Using these criteria the water market fails this test of an efficient market. More specifically, the relatively small size of the market has meant that examples of larger buyers, such as government and larger private companies, can set the price rather than accept that market price; </a:t>
            </a:r>
          </a:p>
          <a:p>
            <a:pPr lvl="0"/>
            <a:r>
              <a:rPr lang="en-AU" dirty="0"/>
              <a:t>information about water is not steady and the ‘quality’ of an entitlement can change dramatically through the water year with each allocation announcement, and between water years; and, of most concern, to the desired public environmental outcomes sought by government – </a:t>
            </a:r>
          </a:p>
          <a:p>
            <a:pPr lvl="0"/>
            <a:endParaRPr lang="en-AU" dirty="0"/>
          </a:p>
          <a:p>
            <a:pPr lvl="0"/>
            <a:r>
              <a:rPr lang="en-AU" dirty="0"/>
              <a:t>costs are not limited to those participating in the market, with impacts on the environment and regional communities. </a:t>
            </a:r>
          </a:p>
          <a:p>
            <a:pPr lvl="0"/>
            <a:endParaRPr lang="en-AU" dirty="0"/>
          </a:p>
          <a:p>
            <a:endParaRPr lang="en-AU" dirty="0"/>
          </a:p>
        </p:txBody>
      </p:sp>
      <p:sp>
        <p:nvSpPr>
          <p:cNvPr id="4" name="Slide Number Placeholder 3"/>
          <p:cNvSpPr>
            <a:spLocks noGrp="1"/>
          </p:cNvSpPr>
          <p:nvPr>
            <p:ph type="sldNum" sz="quarter" idx="10"/>
          </p:nvPr>
        </p:nvSpPr>
        <p:spPr/>
        <p:txBody>
          <a:bodyPr/>
          <a:lstStyle/>
          <a:p>
            <a:fld id="{492C6558-2E78-41D1-984D-4B925DFAAE46}" type="slidenum">
              <a:rPr lang="en-AU" smtClean="0"/>
              <a:t>9</a:t>
            </a:fld>
            <a:endParaRPr lang="en-AU"/>
          </a:p>
        </p:txBody>
      </p:sp>
    </p:spTree>
    <p:extLst>
      <p:ext uri="{BB962C8B-B14F-4D97-AF65-F5344CB8AC3E}">
        <p14:creationId xmlns:p14="http://schemas.microsoft.com/office/powerpoint/2010/main" val="283228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79175" y="2130425"/>
            <a:ext cx="7086600"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1179175" y="38862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54274A-0980-4201-94B0-88ED3438DF60}" type="datetimeFigureOut">
              <a:rPr lang="en-AU" smtClean="0"/>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DC57E2-978B-4ADC-B708-E402D1FEAC1B}" type="slidenum">
              <a:rPr lang="en-AU" smtClean="0"/>
              <a:t>‹#›</a:t>
            </a:fld>
            <a:endParaRPr lang="en-AU"/>
          </a:p>
        </p:txBody>
      </p:sp>
    </p:spTree>
    <p:extLst>
      <p:ext uri="{BB962C8B-B14F-4D97-AF65-F5344CB8AC3E}">
        <p14:creationId xmlns:p14="http://schemas.microsoft.com/office/powerpoint/2010/main" val="319190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A6D1B9-3ECA-0E4C-929C-B78FD7133A3B}" type="datetime1">
              <a:rPr lang="en-AU" smtClean="0"/>
              <a:t>19/09/2017</a:t>
            </a:fld>
            <a:endParaRPr lang="en-US"/>
          </a:p>
        </p:txBody>
      </p:sp>
      <p:sp>
        <p:nvSpPr>
          <p:cNvPr id="8" name="Footer Placeholder 7"/>
          <p:cNvSpPr>
            <a:spLocks noGrp="1"/>
          </p:cNvSpPr>
          <p:nvPr>
            <p:ph type="ftr" sz="quarter" idx="11"/>
          </p:nvPr>
        </p:nvSpPr>
        <p:spPr/>
        <p:txBody>
          <a:bodyPr/>
          <a:lstStyle/>
          <a:p>
            <a:r>
              <a:rPr lang="en-US"/>
              <a:t>Title of Presentation</a:t>
            </a:r>
          </a:p>
        </p:txBody>
      </p:sp>
      <p:sp>
        <p:nvSpPr>
          <p:cNvPr id="9" name="Slide Number Placeholder 8"/>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77199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4F9FAF-A548-A642-BCF5-D311DE92ACE4}" type="datetime1">
              <a:rPr lang="en-AU" smtClean="0"/>
              <a:t>19/09/2017</a:t>
            </a:fld>
            <a:endParaRPr lang="en-US"/>
          </a:p>
        </p:txBody>
      </p:sp>
      <p:sp>
        <p:nvSpPr>
          <p:cNvPr id="4" name="Footer Placeholder 3"/>
          <p:cNvSpPr>
            <a:spLocks noGrp="1"/>
          </p:cNvSpPr>
          <p:nvPr>
            <p:ph type="ftr" sz="quarter" idx="11"/>
          </p:nvPr>
        </p:nvSpPr>
        <p:spPr/>
        <p:txBody>
          <a:bodyPr/>
          <a:lstStyle/>
          <a:p>
            <a:r>
              <a:rPr lang="en-US"/>
              <a:t>Title of Presentation</a:t>
            </a:r>
          </a:p>
        </p:txBody>
      </p:sp>
      <p:sp>
        <p:nvSpPr>
          <p:cNvPr id="5" name="Slide Number Placeholder 4"/>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32485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0183E-B93E-8348-838E-25115CB36A8A}" type="datetime1">
              <a:rPr lang="en-AU" smtClean="0"/>
              <a:t>19/09/2017</a:t>
            </a:fld>
            <a:endParaRPr lang="en-US"/>
          </a:p>
        </p:txBody>
      </p:sp>
      <p:sp>
        <p:nvSpPr>
          <p:cNvPr id="3" name="Footer Placeholder 2"/>
          <p:cNvSpPr>
            <a:spLocks noGrp="1"/>
          </p:cNvSpPr>
          <p:nvPr>
            <p:ph type="ftr" sz="quarter" idx="11"/>
          </p:nvPr>
        </p:nvSpPr>
        <p:spPr/>
        <p:txBody>
          <a:bodyPr/>
          <a:lstStyle/>
          <a:p>
            <a:r>
              <a:rPr lang="en-US"/>
              <a:t>Title of Presentation</a:t>
            </a:r>
          </a:p>
        </p:txBody>
      </p:sp>
      <p:sp>
        <p:nvSpPr>
          <p:cNvPr id="4" name="Slide Number Placeholder 3"/>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405288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994F44-F5B5-6044-BE19-102A146B3A97}" type="datetime1">
              <a:rPr lang="en-AU" smtClean="0"/>
              <a:t>19/09/2017</a:t>
            </a:fld>
            <a:endParaRPr lang="en-US"/>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51387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6096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612775"/>
            <a:ext cx="6096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367338"/>
            <a:ext cx="60960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D24F58-3FD1-9242-BF8B-146F73278C0A}" type="datetime1">
              <a:rPr lang="en-AU" smtClean="0"/>
              <a:t>19/09/2017</a:t>
            </a:fld>
            <a:endParaRPr lang="en-US"/>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20034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F74FCB-BE66-FA4C-B165-AF507CFE900E}"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269085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608614"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685800" y="3886200"/>
            <a:ext cx="7608614"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1053E-CFB0-9446-9B4D-3447BB674F0C}"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993672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0949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274638"/>
            <a:ext cx="7609490" cy="1143000"/>
          </a:xfrm>
        </p:spPr>
        <p:txBody>
          <a:bodyPr/>
          <a:lstStyle>
            <a:lvl1pPr algn="l">
              <a:defRPr lang="en-US" sz="3600" b="1" kern="1200" dirty="0" smtClean="0">
                <a:solidFill>
                  <a:srgbClr val="17B8F1"/>
                </a:solidFill>
                <a:latin typeface="+mj-lt"/>
                <a:ea typeface="+mj-ea"/>
                <a:cs typeface="+mj-cs"/>
              </a:defRPr>
            </a:lvl1pPr>
          </a:lstStyle>
          <a:p>
            <a:r>
              <a:rPr lang="en-US" dirty="0"/>
              <a:t>Click to edit Master title style</a:t>
            </a:r>
          </a:p>
        </p:txBody>
      </p:sp>
      <p:sp>
        <p:nvSpPr>
          <p:cNvPr id="4" name="Date Placeholder 3"/>
          <p:cNvSpPr>
            <a:spLocks noGrp="1"/>
          </p:cNvSpPr>
          <p:nvPr>
            <p:ph type="dt" sz="half" idx="10"/>
          </p:nvPr>
        </p:nvSpPr>
        <p:spPr/>
        <p:txBody>
          <a:bodyPr/>
          <a:lstStyle/>
          <a:p>
            <a:fld id="{81DCF566-9487-7747-B76D-15D17FF366A0}"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29744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D3C65A-7DFA-7540-88B1-257E54D50455}"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4265356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600" b="1" kern="1200" dirty="0">
                <a:solidFill>
                  <a:srgbClr val="17B8F1"/>
                </a:solidFill>
                <a:latin typeface="+mj-lt"/>
                <a:ea typeface="+mj-ea"/>
                <a:cs typeface="+mj-cs"/>
              </a:defRPr>
            </a:lvl1pPr>
          </a:lstStyle>
          <a:p>
            <a:r>
              <a:rPr lang="en-US" dirty="0"/>
              <a:t>Click to edit Master title style</a:t>
            </a:r>
          </a:p>
        </p:txBody>
      </p:sp>
      <p:sp>
        <p:nvSpPr>
          <p:cNvPr id="5" name="Date Placeholder 4"/>
          <p:cNvSpPr>
            <a:spLocks noGrp="1"/>
          </p:cNvSpPr>
          <p:nvPr>
            <p:ph type="dt" sz="half" idx="10"/>
          </p:nvPr>
        </p:nvSpPr>
        <p:spPr/>
        <p:txBody>
          <a:bodyPr/>
          <a:lstStyle/>
          <a:p>
            <a:fld id="{E8A6BBBC-361D-4A4D-959B-2D68DDC98062}" type="datetime1">
              <a:rPr lang="en-AU" smtClean="0"/>
              <a:t>19/09/2017</a:t>
            </a:fld>
            <a:endParaRPr lang="en-US"/>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7441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454274A-0980-4201-94B0-88ED3438DF60}" type="datetimeFigureOut">
              <a:rPr lang="en-AU" smtClean="0"/>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DC57E2-978B-4ADC-B708-E402D1FEAC1B}" type="slidenum">
              <a:rPr lang="en-AU" smtClean="0"/>
              <a:t>‹#›</a:t>
            </a:fld>
            <a:endParaRPr lang="en-AU"/>
          </a:p>
        </p:txBody>
      </p:sp>
    </p:spTree>
    <p:extLst>
      <p:ext uri="{BB962C8B-B14F-4D97-AF65-F5344CB8AC3E}">
        <p14:creationId xmlns:p14="http://schemas.microsoft.com/office/powerpoint/2010/main" val="258507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600" b="1" kern="1200" dirty="0">
                <a:solidFill>
                  <a:srgbClr val="17B8F1"/>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535113"/>
            <a:ext cx="76182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76182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A805E2-437F-7F43-AF07-7C5F3E7DBD2B}" type="datetime1">
              <a:rPr lang="en-AU" smtClean="0"/>
              <a:t>19/09/2017</a:t>
            </a:fld>
            <a:endParaRPr lang="en-US"/>
          </a:p>
        </p:txBody>
      </p:sp>
      <p:sp>
        <p:nvSpPr>
          <p:cNvPr id="8" name="Footer Placeholder 7"/>
          <p:cNvSpPr>
            <a:spLocks noGrp="1"/>
          </p:cNvSpPr>
          <p:nvPr>
            <p:ph type="ftr" sz="quarter" idx="11"/>
          </p:nvPr>
        </p:nvSpPr>
        <p:spPr/>
        <p:txBody>
          <a:bodyPr/>
          <a:lstStyle/>
          <a:p>
            <a:r>
              <a:rPr lang="en-US"/>
              <a:t>Title of Presentation</a:t>
            </a:r>
          </a:p>
        </p:txBody>
      </p:sp>
      <p:sp>
        <p:nvSpPr>
          <p:cNvPr id="9" name="Slide Number Placeholder 8"/>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276706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600" b="1" kern="1200" dirty="0">
                <a:solidFill>
                  <a:srgbClr val="17B8F1"/>
                </a:solidFill>
                <a:latin typeface="+mj-lt"/>
                <a:ea typeface="+mj-ea"/>
                <a:cs typeface="+mj-cs"/>
              </a:defRPr>
            </a:lvl1pPr>
          </a:lstStyle>
          <a:p>
            <a:r>
              <a:rPr lang="en-US" dirty="0"/>
              <a:t>Click to edit Master title style</a:t>
            </a:r>
          </a:p>
        </p:txBody>
      </p:sp>
      <p:sp>
        <p:nvSpPr>
          <p:cNvPr id="3" name="Date Placeholder 2"/>
          <p:cNvSpPr>
            <a:spLocks noGrp="1"/>
          </p:cNvSpPr>
          <p:nvPr>
            <p:ph type="dt" sz="half" idx="10"/>
          </p:nvPr>
        </p:nvSpPr>
        <p:spPr/>
        <p:txBody>
          <a:bodyPr/>
          <a:lstStyle/>
          <a:p>
            <a:fld id="{5C3933D9-D53B-6E47-BFA7-CE0B8C31354C}" type="datetime1">
              <a:rPr lang="en-AU" smtClean="0"/>
              <a:t>19/09/2017</a:t>
            </a:fld>
            <a:endParaRPr lang="en-US"/>
          </a:p>
        </p:txBody>
      </p:sp>
      <p:sp>
        <p:nvSpPr>
          <p:cNvPr id="4" name="Footer Placeholder 3"/>
          <p:cNvSpPr>
            <a:spLocks noGrp="1"/>
          </p:cNvSpPr>
          <p:nvPr>
            <p:ph type="ftr" sz="quarter" idx="11"/>
          </p:nvPr>
        </p:nvSpPr>
        <p:spPr/>
        <p:txBody>
          <a:bodyPr/>
          <a:lstStyle/>
          <a:p>
            <a:r>
              <a:rPr lang="en-US"/>
              <a:t>Title of Presentation</a:t>
            </a:r>
          </a:p>
        </p:txBody>
      </p:sp>
      <p:sp>
        <p:nvSpPr>
          <p:cNvPr id="5" name="Slide Number Placeholder 4"/>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327459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D1BA1-FDB1-1640-926B-B7855085451E}" type="datetime1">
              <a:rPr lang="en-AU" smtClean="0"/>
              <a:t>19/09/2017</a:t>
            </a:fld>
            <a:endParaRPr lang="en-US"/>
          </a:p>
        </p:txBody>
      </p:sp>
      <p:sp>
        <p:nvSpPr>
          <p:cNvPr id="3" name="Footer Placeholder 2"/>
          <p:cNvSpPr>
            <a:spLocks noGrp="1"/>
          </p:cNvSpPr>
          <p:nvPr>
            <p:ph type="ftr" sz="quarter" idx="11"/>
          </p:nvPr>
        </p:nvSpPr>
        <p:spPr/>
        <p:txBody>
          <a:bodyPr/>
          <a:lstStyle/>
          <a:p>
            <a:r>
              <a:rPr lang="en-US"/>
              <a:t>Title of Presentation</a:t>
            </a:r>
          </a:p>
        </p:txBody>
      </p:sp>
      <p:sp>
        <p:nvSpPr>
          <p:cNvPr id="4" name="Slide Number Placeholder 3"/>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14038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BE485-150D-3042-A328-A1313627A359}" type="datetime1">
              <a:rPr lang="en-AU" smtClean="0"/>
              <a:t>19/09/2017</a:t>
            </a:fld>
            <a:endParaRPr lang="en-US"/>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883974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285E06-A126-2D40-B6ED-B913D3CE31AE}" type="datetime1">
              <a:rPr lang="en-AU" smtClean="0"/>
              <a:t>19/09/2017</a:t>
            </a:fld>
            <a:endParaRPr lang="en-US"/>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69827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54274A-0980-4201-94B0-88ED3438DF60}" type="datetimeFigureOut">
              <a:rPr lang="en-AU" smtClean="0"/>
              <a:t>19/09/2017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1DC57E2-978B-4ADC-B708-E402D1FEAC1B}" type="slidenum">
              <a:rPr lang="en-AU" smtClean="0"/>
              <a:t>‹#›</a:t>
            </a:fld>
            <a:endParaRPr lang="en-AU"/>
          </a:p>
        </p:txBody>
      </p:sp>
    </p:spTree>
    <p:extLst>
      <p:ext uri="{BB962C8B-B14F-4D97-AF65-F5344CB8AC3E}">
        <p14:creationId xmlns:p14="http://schemas.microsoft.com/office/powerpoint/2010/main" val="408026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454274A-0980-4201-94B0-88ED3438DF60}" type="datetimeFigureOut">
              <a:rPr lang="en-AU" smtClean="0"/>
              <a:t>19/09/2017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1DC57E2-978B-4ADC-B708-E402D1FEAC1B}" type="slidenum">
              <a:rPr lang="en-AU" smtClean="0"/>
              <a:t>‹#›</a:t>
            </a:fld>
            <a:endParaRPr lang="en-AU"/>
          </a:p>
        </p:txBody>
      </p:sp>
    </p:spTree>
    <p:extLst>
      <p:ext uri="{BB962C8B-B14F-4D97-AF65-F5344CB8AC3E}">
        <p14:creationId xmlns:p14="http://schemas.microsoft.com/office/powerpoint/2010/main" val="394571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0800" y="2130425"/>
            <a:ext cx="7772400"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11808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81DA64-2827-CA4F-9C57-B20E8BD143E8}"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29395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6382407" cy="1470025"/>
          </a:xfrm>
        </p:spPr>
        <p:txBody>
          <a:bodyPr/>
          <a:lstStyle/>
          <a:p>
            <a:r>
              <a:rPr lang="en-US" dirty="0"/>
              <a:t>Click to edit Master title style</a:t>
            </a:r>
          </a:p>
        </p:txBody>
      </p:sp>
      <p:sp>
        <p:nvSpPr>
          <p:cNvPr id="3" name="Subtitle 2"/>
          <p:cNvSpPr>
            <a:spLocks noGrp="1"/>
          </p:cNvSpPr>
          <p:nvPr>
            <p:ph type="subTitle" idx="1"/>
          </p:nvPr>
        </p:nvSpPr>
        <p:spPr>
          <a:xfrm>
            <a:off x="457200" y="3886200"/>
            <a:ext cx="6382407"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8E0BB-188A-624F-A756-4013843802FE}"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74547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B38160-B7E9-E441-827D-ABE39CA70776}"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10234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639844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639844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11AC7-004D-344A-9C05-1EFB644A2B9B}" type="datetime1">
              <a:rPr lang="en-AU" smtClean="0"/>
              <a:t>19/09/2017</a:t>
            </a:fld>
            <a:endParaRPr lang="en-US"/>
          </a:p>
        </p:txBody>
      </p:sp>
      <p:sp>
        <p:nvSpPr>
          <p:cNvPr id="5" name="Footer Placeholder 4"/>
          <p:cNvSpPr>
            <a:spLocks noGrp="1"/>
          </p:cNvSpPr>
          <p:nvPr>
            <p:ph type="ftr" sz="quarter" idx="11"/>
          </p:nvPr>
        </p:nvSpPr>
        <p:spPr/>
        <p:txBody>
          <a:bodyPr/>
          <a:lstStyle/>
          <a:p>
            <a:r>
              <a:rPr lang="en-US"/>
              <a:t>Title of Presentation</a:t>
            </a:r>
          </a:p>
        </p:txBody>
      </p:sp>
      <p:sp>
        <p:nvSpPr>
          <p:cNvPr id="6" name="Slide Number Placeholder 5"/>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82477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2F511C-B275-214F-9052-172789B770F4}" type="datetime1">
              <a:rPr lang="en-AU" smtClean="0"/>
              <a:t>19/09/2017</a:t>
            </a:fld>
            <a:endParaRPr lang="en-US"/>
          </a:p>
        </p:txBody>
      </p:sp>
      <p:sp>
        <p:nvSpPr>
          <p:cNvPr id="6" name="Footer Placeholder 5"/>
          <p:cNvSpPr>
            <a:spLocks noGrp="1"/>
          </p:cNvSpPr>
          <p:nvPr>
            <p:ph type="ftr" sz="quarter" idx="11"/>
          </p:nvPr>
        </p:nvSpPr>
        <p:spPr/>
        <p:txBody>
          <a:bodyPr/>
          <a:lstStyle/>
          <a:p>
            <a:r>
              <a:rPr lang="en-US"/>
              <a:t>Title of Presentation</a:t>
            </a:r>
          </a:p>
        </p:txBody>
      </p:sp>
      <p:sp>
        <p:nvSpPr>
          <p:cNvPr id="7" name="Slide Number Placeholder 6"/>
          <p:cNvSpPr>
            <a:spLocks noGrp="1"/>
          </p:cNvSpPr>
          <p:nvPr>
            <p:ph type="sldNum" sz="quarter" idx="12"/>
          </p:nvPr>
        </p:nvSpPr>
        <p:spPr/>
        <p:txBody>
          <a:bodyPr/>
          <a:lstStyle/>
          <a:p>
            <a:fld id="{72B1DA50-9CDF-674D-ABF9-B3DB44414AAD}" type="slidenum">
              <a:rPr lang="en-US" smtClean="0"/>
              <a:t>‹#›</a:t>
            </a:fld>
            <a:endParaRPr lang="en-US"/>
          </a:p>
        </p:txBody>
      </p:sp>
    </p:spTree>
    <p:extLst>
      <p:ext uri="{BB962C8B-B14F-4D97-AF65-F5344CB8AC3E}">
        <p14:creationId xmlns:p14="http://schemas.microsoft.com/office/powerpoint/2010/main" val="2183329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7.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53600" cy="6865200"/>
          </a:xfrm>
          <a:prstGeom prst="rect">
            <a:avLst/>
          </a:prstGeom>
        </p:spPr>
      </p:pic>
      <p:sp>
        <p:nvSpPr>
          <p:cNvPr id="2" name="Title Placeholder 1"/>
          <p:cNvSpPr>
            <a:spLocks noGrp="1"/>
          </p:cNvSpPr>
          <p:nvPr>
            <p:ph type="title"/>
          </p:nvPr>
        </p:nvSpPr>
        <p:spPr>
          <a:xfrm>
            <a:off x="1174636" y="274639"/>
            <a:ext cx="5712720" cy="1122362"/>
          </a:xfrm>
          <a:prstGeom prst="rect">
            <a:avLst/>
          </a:prstGeom>
        </p:spPr>
        <p:txBody>
          <a:bodyPr vert="horz" lIns="91440" tIns="45720" rIns="91440" bIns="45720" rtlCol="0" anchor="ctr">
            <a:noAutofit/>
          </a:bodyPr>
          <a:lstStyle/>
          <a:p>
            <a:r>
              <a:rPr lang="en-US" dirty="0"/>
              <a:t>HEADLINE</a:t>
            </a:r>
          </a:p>
        </p:txBody>
      </p:sp>
      <p:sp>
        <p:nvSpPr>
          <p:cNvPr id="3" name="Text Placeholder 2"/>
          <p:cNvSpPr>
            <a:spLocks noGrp="1"/>
          </p:cNvSpPr>
          <p:nvPr>
            <p:ph type="body" idx="1"/>
          </p:nvPr>
        </p:nvSpPr>
        <p:spPr>
          <a:xfrm>
            <a:off x="1174636" y="2689351"/>
            <a:ext cx="5712720" cy="3436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74636" y="6356350"/>
            <a:ext cx="720000" cy="365125"/>
          </a:xfrm>
          <a:prstGeom prst="rect">
            <a:avLst/>
          </a:prstGeom>
        </p:spPr>
        <p:txBody>
          <a:bodyPr vert="horz" lIns="91440" tIns="45720" rIns="91440" bIns="45720" rtlCol="0" anchor="ctr"/>
          <a:lstStyle>
            <a:lvl1pPr algn="l">
              <a:defRPr sz="800">
                <a:solidFill>
                  <a:schemeClr val="bg1"/>
                </a:solidFill>
              </a:defRPr>
            </a:lvl1pPr>
          </a:lstStyle>
          <a:p>
            <a:fld id="{8454274A-0980-4201-94B0-88ED3438DF60}" type="datetimeFigureOut">
              <a:rPr lang="en-AU" smtClean="0"/>
              <a:t>19/09/2017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chemeClr val="bg1"/>
                </a:solidFill>
              </a:defRPr>
            </a:lvl1pPr>
          </a:lstStyle>
          <a:p>
            <a:endParaRPr lang="en-AU"/>
          </a:p>
        </p:txBody>
      </p:sp>
      <p:sp>
        <p:nvSpPr>
          <p:cNvPr id="6" name="Slide Number Placeholder 5"/>
          <p:cNvSpPr>
            <a:spLocks noGrp="1"/>
          </p:cNvSpPr>
          <p:nvPr>
            <p:ph type="sldNum" sz="quarter" idx="4"/>
          </p:nvPr>
        </p:nvSpPr>
        <p:spPr>
          <a:xfrm>
            <a:off x="6553199" y="6356350"/>
            <a:ext cx="2436861" cy="365125"/>
          </a:xfrm>
          <a:prstGeom prst="rect">
            <a:avLst/>
          </a:prstGeom>
        </p:spPr>
        <p:txBody>
          <a:bodyPr vert="horz" lIns="91440" tIns="45720" rIns="91440" bIns="45720" rtlCol="0" anchor="ctr"/>
          <a:lstStyle>
            <a:lvl1pPr algn="r">
              <a:defRPr sz="800">
                <a:solidFill>
                  <a:srgbClr val="FFFFFF"/>
                </a:solidFill>
              </a:defRPr>
            </a:lvl1pPr>
          </a:lstStyle>
          <a:p>
            <a:fld id="{C1DC57E2-978B-4ADC-B708-E402D1FEAC1B}" type="slidenum">
              <a:rPr lang="en-AU" smtClean="0"/>
              <a:t>‹#›</a:t>
            </a:fld>
            <a:endParaRPr lang="en-AU"/>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1354" y="615793"/>
            <a:ext cx="2556702" cy="907772"/>
          </a:xfrm>
          <a:prstGeom prst="rect">
            <a:avLst/>
          </a:prstGeom>
        </p:spPr>
      </p:pic>
    </p:spTree>
    <p:extLst>
      <p:ext uri="{BB962C8B-B14F-4D97-AF65-F5344CB8AC3E}">
        <p14:creationId xmlns:p14="http://schemas.microsoft.com/office/powerpoint/2010/main" val="103127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36418"/>
            <a:ext cx="9144000" cy="1563624"/>
          </a:xfrm>
          <a:prstGeom prst="rect">
            <a:avLst/>
          </a:prstGeom>
        </p:spPr>
      </p:pic>
      <p:sp>
        <p:nvSpPr>
          <p:cNvPr id="2" name="Title Placeholder 1"/>
          <p:cNvSpPr>
            <a:spLocks noGrp="1"/>
          </p:cNvSpPr>
          <p:nvPr>
            <p:ph type="title"/>
          </p:nvPr>
        </p:nvSpPr>
        <p:spPr>
          <a:xfrm>
            <a:off x="1173600" y="274638"/>
            <a:ext cx="5713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1173600" y="6356350"/>
            <a:ext cx="719855" cy="365125"/>
          </a:xfrm>
          <a:prstGeom prst="rect">
            <a:avLst/>
          </a:prstGeom>
        </p:spPr>
        <p:txBody>
          <a:bodyPr vert="horz" lIns="91440" tIns="45720" rIns="91440" bIns="45720" rtlCol="0" anchor="ctr"/>
          <a:lstStyle>
            <a:lvl1pPr algn="l">
              <a:defRPr sz="800">
                <a:solidFill>
                  <a:schemeClr val="tx1"/>
                </a:solidFill>
              </a:defRPr>
            </a:lvl1pPr>
          </a:lstStyle>
          <a:p>
            <a:fld id="{DE57B389-0786-F849-9579-4BC98732B665}" type="datetime1">
              <a:rPr lang="en-AU" smtClean="0"/>
              <a:t>19/09/2017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rgbClr val="000000"/>
                </a:solidFill>
              </a:defRPr>
            </a:lvl1pPr>
          </a:lstStyle>
          <a:p>
            <a:r>
              <a:rPr lang="en-US"/>
              <a:t>Title of Presentation</a:t>
            </a:r>
            <a:endParaRPr lang="en-US" dirty="0"/>
          </a:p>
        </p:txBody>
      </p:sp>
      <p:sp>
        <p:nvSpPr>
          <p:cNvPr id="6" name="Slide Number Placeholder 5"/>
          <p:cNvSpPr>
            <a:spLocks noGrp="1"/>
          </p:cNvSpPr>
          <p:nvPr>
            <p:ph type="sldNum" sz="quarter" idx="4"/>
          </p:nvPr>
        </p:nvSpPr>
        <p:spPr>
          <a:xfrm>
            <a:off x="6553199" y="6356350"/>
            <a:ext cx="2436861" cy="365125"/>
          </a:xfrm>
          <a:prstGeom prst="rect">
            <a:avLst/>
          </a:prstGeom>
        </p:spPr>
        <p:txBody>
          <a:bodyPr vert="horz" lIns="91440" tIns="45720" rIns="91440" bIns="45720" rtlCol="0" anchor="ctr"/>
          <a:lstStyle>
            <a:lvl1pPr algn="r">
              <a:defRPr sz="800">
                <a:solidFill>
                  <a:srgbClr val="000000"/>
                </a:solidFill>
              </a:defRPr>
            </a:lvl1pPr>
          </a:lstStyle>
          <a:p>
            <a:fld id="{72B1DA50-9CDF-674D-ABF9-B3DB44414AAD}" type="slidenum">
              <a:rPr lang="en-US" smtClean="0"/>
              <a:pPr/>
              <a:t>‹#›</a:t>
            </a:fld>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380" y="6359562"/>
            <a:ext cx="1010264" cy="358700"/>
          </a:xfrm>
          <a:prstGeom prst="rect">
            <a:avLst/>
          </a:prstGeom>
        </p:spPr>
      </p:pic>
    </p:spTree>
    <p:extLst>
      <p:ext uri="{BB962C8B-B14F-4D97-AF65-F5344CB8AC3E}">
        <p14:creationId xmlns:p14="http://schemas.microsoft.com/office/powerpoint/2010/main" val="1507366898"/>
      </p:ext>
    </p:extLst>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l" defTabSz="457200" rtl="0" eaLnBrk="1" latinLnBrk="0" hangingPunct="1">
        <a:spcBef>
          <a:spcPct val="0"/>
        </a:spcBef>
        <a:buNone/>
        <a:defRPr sz="4400" b="1" kern="1200">
          <a:solidFill>
            <a:srgbClr val="5BCBF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3200" y="0"/>
            <a:ext cx="2589608" cy="6857999"/>
          </a:xfrm>
          <a:prstGeom prst="rect">
            <a:avLst/>
          </a:prstGeom>
        </p:spPr>
      </p:pic>
      <p:sp>
        <p:nvSpPr>
          <p:cNvPr id="2" name="Title Placeholder 1"/>
          <p:cNvSpPr>
            <a:spLocks noGrp="1"/>
          </p:cNvSpPr>
          <p:nvPr>
            <p:ph type="title"/>
          </p:nvPr>
        </p:nvSpPr>
        <p:spPr>
          <a:xfrm>
            <a:off x="457200" y="274638"/>
            <a:ext cx="6392041"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639204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73600" y="6356350"/>
            <a:ext cx="718127" cy="365125"/>
          </a:xfrm>
          <a:prstGeom prst="rect">
            <a:avLst/>
          </a:prstGeom>
        </p:spPr>
        <p:txBody>
          <a:bodyPr vert="horz" lIns="91440" tIns="45720" rIns="91440" bIns="45720" rtlCol="0" anchor="ctr"/>
          <a:lstStyle>
            <a:lvl1pPr algn="l">
              <a:defRPr sz="800">
                <a:solidFill>
                  <a:schemeClr val="tx1"/>
                </a:solidFill>
              </a:defRPr>
            </a:lvl1pPr>
          </a:lstStyle>
          <a:p>
            <a:fld id="{195DD1ED-0887-D244-90DF-5E25F966EDCC}" type="datetime1">
              <a:rPr lang="en-AU" smtClean="0"/>
              <a:t>19/09/2017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rgbClr val="000000"/>
                </a:solidFill>
              </a:defRPr>
            </a:lvl1pPr>
          </a:lstStyle>
          <a:p>
            <a:r>
              <a:rPr lang="en-US"/>
              <a:t>Title of Presentation</a:t>
            </a:r>
            <a:endParaRPr lang="en-US" dirty="0"/>
          </a:p>
        </p:txBody>
      </p:sp>
      <p:sp>
        <p:nvSpPr>
          <p:cNvPr id="6" name="Slide Number Placeholder 5"/>
          <p:cNvSpPr>
            <a:spLocks noGrp="1"/>
          </p:cNvSpPr>
          <p:nvPr>
            <p:ph type="sldNum" sz="quarter" idx="4"/>
          </p:nvPr>
        </p:nvSpPr>
        <p:spPr>
          <a:xfrm>
            <a:off x="6553199" y="6356350"/>
            <a:ext cx="2421467" cy="365125"/>
          </a:xfrm>
          <a:prstGeom prst="rect">
            <a:avLst/>
          </a:prstGeom>
        </p:spPr>
        <p:txBody>
          <a:bodyPr vert="horz" lIns="91440" tIns="45720" rIns="91440" bIns="45720" rtlCol="0" anchor="ctr"/>
          <a:lstStyle>
            <a:lvl1pPr algn="r">
              <a:defRPr sz="800">
                <a:solidFill>
                  <a:schemeClr val="bg1"/>
                </a:solidFill>
              </a:defRPr>
            </a:lvl1pPr>
          </a:lstStyle>
          <a:p>
            <a:fld id="{72B1DA50-9CDF-674D-ABF9-B3DB44414AAD}" type="slidenum">
              <a:rPr lang="en-US" smtClean="0"/>
              <a:pPr/>
              <a:t>‹#›</a:t>
            </a:fld>
            <a:endParaRPr lang="en-US" dirty="0"/>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1088" y="6359564"/>
            <a:ext cx="1010247" cy="358694"/>
          </a:xfrm>
          <a:prstGeom prst="rect">
            <a:avLst/>
          </a:prstGeom>
        </p:spPr>
      </p:pic>
    </p:spTree>
    <p:extLst>
      <p:ext uri="{BB962C8B-B14F-4D97-AF65-F5344CB8AC3E}">
        <p14:creationId xmlns:p14="http://schemas.microsoft.com/office/powerpoint/2010/main" val="187347276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lvl1pPr algn="l" defTabSz="457200" rtl="0" eaLnBrk="1" latinLnBrk="0" hangingPunct="1">
        <a:spcBef>
          <a:spcPct val="0"/>
        </a:spcBef>
        <a:buNone/>
        <a:defRPr lang="en-US" sz="3600" b="1" kern="1200" dirty="0">
          <a:solidFill>
            <a:srgbClr val="17B8F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4980" y="0"/>
            <a:ext cx="1049020" cy="6857999"/>
          </a:xfrm>
          <a:prstGeom prst="rect">
            <a:avLst/>
          </a:prstGeom>
        </p:spPr>
      </p:pic>
      <p:sp>
        <p:nvSpPr>
          <p:cNvPr id="2" name="Title Placeholder 1"/>
          <p:cNvSpPr>
            <a:spLocks noGrp="1"/>
          </p:cNvSpPr>
          <p:nvPr>
            <p:ph type="title"/>
          </p:nvPr>
        </p:nvSpPr>
        <p:spPr>
          <a:xfrm>
            <a:off x="457200" y="274638"/>
            <a:ext cx="7618248"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18248"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73600" y="6356350"/>
            <a:ext cx="720000" cy="365125"/>
          </a:xfrm>
          <a:prstGeom prst="rect">
            <a:avLst/>
          </a:prstGeom>
        </p:spPr>
        <p:txBody>
          <a:bodyPr vert="horz" lIns="91440" tIns="45720" rIns="91440" bIns="45720" rtlCol="0" anchor="ctr"/>
          <a:lstStyle>
            <a:lvl1pPr algn="l">
              <a:defRPr sz="800">
                <a:solidFill>
                  <a:schemeClr val="tx1"/>
                </a:solidFill>
              </a:defRPr>
            </a:lvl1pPr>
          </a:lstStyle>
          <a:p>
            <a:fld id="{E67F9202-21D9-6B4A-9331-3FA00617E228}" type="datetime1">
              <a:rPr lang="en-AU" smtClean="0"/>
              <a:t>19/09/2017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800">
                <a:solidFill>
                  <a:srgbClr val="000000"/>
                </a:solidFill>
              </a:defRPr>
            </a:lvl1pPr>
          </a:lstStyle>
          <a:p>
            <a:r>
              <a:rPr lang="en-US"/>
              <a:t>Title of Presentation</a:t>
            </a:r>
            <a:endParaRPr lang="en-US" dirty="0"/>
          </a:p>
        </p:txBody>
      </p:sp>
      <p:sp>
        <p:nvSpPr>
          <p:cNvPr id="6" name="Slide Number Placeholder 5"/>
          <p:cNvSpPr>
            <a:spLocks noGrp="1"/>
          </p:cNvSpPr>
          <p:nvPr>
            <p:ph type="sldNum" sz="quarter" idx="4"/>
          </p:nvPr>
        </p:nvSpPr>
        <p:spPr>
          <a:xfrm>
            <a:off x="6553200" y="6356350"/>
            <a:ext cx="2436862" cy="365125"/>
          </a:xfrm>
          <a:prstGeom prst="rect">
            <a:avLst/>
          </a:prstGeom>
        </p:spPr>
        <p:txBody>
          <a:bodyPr vert="horz" lIns="91440" tIns="45720" rIns="91440" bIns="45720" rtlCol="0" anchor="ctr"/>
          <a:lstStyle>
            <a:lvl1pPr algn="r">
              <a:defRPr sz="800">
                <a:solidFill>
                  <a:srgbClr val="FFFFFF"/>
                </a:solidFill>
              </a:defRPr>
            </a:lvl1pPr>
          </a:lstStyle>
          <a:p>
            <a:fld id="{72B1DA50-9CDF-674D-ABF9-B3DB44414AAD}" type="slidenum">
              <a:rPr lang="en-US" smtClean="0"/>
              <a:pPr/>
              <a:t>‹#›</a:t>
            </a:fld>
            <a:endParaRPr lang="en-US"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99380" y="6359562"/>
            <a:ext cx="1010264" cy="358700"/>
          </a:xfrm>
          <a:prstGeom prst="rect">
            <a:avLst/>
          </a:prstGeom>
        </p:spPr>
      </p:pic>
    </p:spTree>
    <p:extLst>
      <p:ext uri="{BB962C8B-B14F-4D97-AF65-F5344CB8AC3E}">
        <p14:creationId xmlns:p14="http://schemas.microsoft.com/office/powerpoint/2010/main" val="1332789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ftr="0" dt="0"/>
  <p:txStyles>
    <p:titleStyle>
      <a:lvl1pPr algn="l" defTabSz="457200" rtl="0" eaLnBrk="1" latinLnBrk="0" hangingPunct="1">
        <a:spcBef>
          <a:spcPct val="0"/>
        </a:spcBef>
        <a:buNone/>
        <a:defRPr sz="3600" b="1" kern="1200">
          <a:solidFill>
            <a:srgbClr val="5BCBF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4636" y="1700808"/>
            <a:ext cx="6925756" cy="4425355"/>
          </a:xfrm>
        </p:spPr>
        <p:txBody>
          <a:bodyPr>
            <a:normAutofit/>
          </a:bodyPr>
          <a:lstStyle/>
          <a:p>
            <a:pPr marL="0" indent="0">
              <a:buNone/>
            </a:pPr>
            <a:r>
              <a:rPr lang="en-AU" sz="4000" b="1" dirty="0">
                <a:solidFill>
                  <a:srgbClr val="0070C0"/>
                </a:solidFill>
              </a:rPr>
              <a:t>Watering the environment: Whose job is it anyway?</a:t>
            </a:r>
          </a:p>
          <a:p>
            <a:pPr marL="0" indent="0">
              <a:buNone/>
            </a:pPr>
            <a:endParaRPr lang="en-AU" sz="4000" b="1" dirty="0">
              <a:solidFill>
                <a:srgbClr val="0070C0"/>
              </a:solidFill>
            </a:endParaRPr>
          </a:p>
          <a:p>
            <a:pPr marL="0" indent="0">
              <a:buNone/>
            </a:pPr>
            <a:r>
              <a:rPr lang="en-AU" sz="3600" b="1" dirty="0">
                <a:solidFill>
                  <a:srgbClr val="0070C0"/>
                </a:solidFill>
              </a:rPr>
              <a:t>Lyndal Hasselman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5" name="TextBox 4"/>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6" name="Picture 5"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7" name="Straight Connector 6"/>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373" y="204691"/>
            <a:ext cx="2381250" cy="847725"/>
          </a:xfrm>
          <a:prstGeom prst="rect">
            <a:avLst/>
          </a:prstGeom>
        </p:spPr>
      </p:pic>
    </p:spTree>
    <p:extLst>
      <p:ext uri="{BB962C8B-B14F-4D97-AF65-F5344CB8AC3E}">
        <p14:creationId xmlns:p14="http://schemas.microsoft.com/office/powerpoint/2010/main" val="251206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AU" dirty="0">
              <a:solidFill>
                <a:schemeClr val="tx1"/>
              </a:solidFill>
            </a:endParaRPr>
          </a:p>
          <a:p>
            <a:pPr marL="0" indent="0">
              <a:buNone/>
            </a:pPr>
            <a:endParaRPr lang="en-AU" dirty="0">
              <a:solidFill>
                <a:schemeClr val="tx1"/>
              </a:solidFill>
            </a:endParaRPr>
          </a:p>
          <a:p>
            <a:pPr marL="0" indent="0">
              <a:buNone/>
            </a:pPr>
            <a:r>
              <a:rPr lang="en-AU" dirty="0">
                <a:solidFill>
                  <a:schemeClr val="tx1"/>
                </a:solidFill>
              </a:rPr>
              <a:t>market failure occurs when markets are ‘not pervasive </a:t>
            </a:r>
            <a:r>
              <a:rPr lang="en-AU" i="1" dirty="0">
                <a:solidFill>
                  <a:schemeClr val="tx1"/>
                </a:solidFill>
              </a:rPr>
              <a:t>enough</a:t>
            </a:r>
            <a:r>
              <a:rPr lang="en-AU" dirty="0">
                <a:solidFill>
                  <a:schemeClr val="tx1"/>
                </a:solidFill>
              </a:rPr>
              <a:t> – that is that they are incomplete’ </a:t>
            </a:r>
          </a:p>
          <a:p>
            <a:pPr marL="0" indent="0">
              <a:buNone/>
            </a:pPr>
            <a:endParaRPr lang="en-AU" dirty="0">
              <a:solidFill>
                <a:schemeClr val="tx1"/>
              </a:solidFill>
            </a:endParaRPr>
          </a:p>
          <a:p>
            <a:pPr marL="0" indent="0">
              <a:buNone/>
            </a:pPr>
            <a:endParaRPr lang="en-AU" dirty="0"/>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304236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C0840A8-89B1-4E2F-8B39-DEEE6DAC9DBF}"/>
              </a:ext>
            </a:extLst>
          </p:cNvPr>
          <p:cNvSpPr>
            <a:spLocks noGrp="1"/>
          </p:cNvSpPr>
          <p:nvPr>
            <p:ph idx="1"/>
          </p:nvPr>
        </p:nvSpPr>
        <p:spPr/>
        <p:txBody>
          <a:bodyPr/>
          <a:lstStyle/>
          <a:p>
            <a:pPr marL="0" indent="0">
              <a:buNone/>
            </a:pPr>
            <a:r>
              <a:rPr lang="en-AU" dirty="0"/>
              <a:t>So who is accountable for these failings?</a:t>
            </a:r>
          </a:p>
        </p:txBody>
      </p:sp>
    </p:spTree>
    <p:extLst>
      <p:ext uri="{BB962C8B-B14F-4D97-AF65-F5344CB8AC3E}">
        <p14:creationId xmlns:p14="http://schemas.microsoft.com/office/powerpoint/2010/main" val="354386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Whose job is it now?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656" y="1693567"/>
            <a:ext cx="3948122" cy="94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202" y="5445224"/>
            <a:ext cx="5957685" cy="133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297" y="4711353"/>
            <a:ext cx="3009212" cy="102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712013" y="2904313"/>
            <a:ext cx="3380267" cy="261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222" y="2037553"/>
            <a:ext cx="3009212" cy="119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68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a:t>
            </a:r>
            <a:r>
              <a:rPr lang="en-AU" i="1" dirty="0"/>
              <a:t>I think it's [the water market’s] inevitable now. It's a market. You got the genie out of the bottle and you're not going to stop it.</a:t>
            </a:r>
            <a:r>
              <a:rPr lang="en-AU" dirty="0"/>
              <a:t>’ </a:t>
            </a:r>
          </a:p>
        </p:txBody>
      </p:sp>
      <p:sp>
        <p:nvSpPr>
          <p:cNvPr id="3" name="Title 2"/>
          <p:cNvSpPr>
            <a:spLocks noGrp="1"/>
          </p:cNvSpPr>
          <p:nvPr>
            <p:ph type="title"/>
          </p:nvPr>
        </p:nvSpPr>
        <p:spPr/>
        <p:txBody>
          <a:bodyPr/>
          <a:lstStyle/>
          <a:p>
            <a:endParaRPr lang="en-AU"/>
          </a:p>
        </p:txBody>
      </p:sp>
    </p:spTree>
    <p:extLst>
      <p:ext uri="{BB962C8B-B14F-4D97-AF65-F5344CB8AC3E}">
        <p14:creationId xmlns:p14="http://schemas.microsoft.com/office/powerpoint/2010/main" val="410305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a:t>Acknowledgements</a:t>
            </a:r>
          </a:p>
        </p:txBody>
      </p:sp>
      <p:pic>
        <p:nvPicPr>
          <p:cNvPr id="1029" name="Picture 5" descr="https://asnevents.s3.amazonaws.com/Session-SponsorLogo/2810-MDBfutur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965" y="4612762"/>
            <a:ext cx="5112568" cy="1451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429659\Documents\Admin\UOC_IGPA_RGB_crop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772816"/>
            <a:ext cx="5750793" cy="204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4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2793121" cy="1498178"/>
          </a:xfrm>
        </p:spPr>
        <p:txBody>
          <a:bodyPr/>
          <a:lstStyle/>
          <a:p>
            <a:r>
              <a:rPr lang="en-AU" dirty="0"/>
              <a:t>Murray-Darling Basin</a:t>
            </a:r>
          </a:p>
        </p:txBody>
      </p:sp>
      <p:sp>
        <p:nvSpPr>
          <p:cNvPr id="4" name="Content Placeholder 1"/>
          <p:cNvSpPr txBox="1">
            <a:spLocks/>
          </p:cNvSpPr>
          <p:nvPr/>
        </p:nvSpPr>
        <p:spPr>
          <a:xfrm>
            <a:off x="457200" y="1600200"/>
            <a:ext cx="2890664" cy="4565104"/>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AU" sz="2400" dirty="0"/>
              <a:t>Largest river system in Australia</a:t>
            </a:r>
          </a:p>
          <a:p>
            <a:r>
              <a:rPr lang="en-AU" sz="2400" dirty="0"/>
              <a:t>2 million people within</a:t>
            </a:r>
          </a:p>
          <a:p>
            <a:r>
              <a:rPr lang="en-AU" sz="2400" dirty="0"/>
              <a:t>1.3 million outside dependent on water</a:t>
            </a:r>
          </a:p>
          <a:p>
            <a:r>
              <a:rPr lang="en-AU" sz="2400" dirty="0"/>
              <a:t>40% of </a:t>
            </a:r>
            <a:r>
              <a:rPr lang="en-AU" sz="2400" dirty="0" err="1"/>
              <a:t>Aust</a:t>
            </a:r>
            <a:r>
              <a:rPr lang="en-AU" sz="2400" dirty="0"/>
              <a:t> farms</a:t>
            </a:r>
          </a:p>
          <a:p>
            <a:r>
              <a:rPr lang="en-AU" sz="2400" dirty="0"/>
              <a:t>65% of </a:t>
            </a:r>
            <a:r>
              <a:rPr lang="en-AU" sz="2400" dirty="0" err="1"/>
              <a:t>Aust</a:t>
            </a:r>
            <a:r>
              <a:rPr lang="en-AU" sz="2400" dirty="0"/>
              <a:t> irrigation</a:t>
            </a:r>
          </a:p>
          <a:p>
            <a:r>
              <a:rPr lang="en-AU" sz="2400" dirty="0"/>
              <a:t>$18.6 billion GVAP</a:t>
            </a:r>
          </a:p>
          <a:p>
            <a:r>
              <a:rPr lang="en-AU" sz="2400" dirty="0"/>
              <a:t>$6.7 billion GVIAP</a:t>
            </a:r>
          </a:p>
        </p:txBody>
      </p:sp>
      <p:pic>
        <p:nvPicPr>
          <p:cNvPr id="5" name="Picture 2" descr="http://www.murraydarlingwetlands.com.au/wetlands/images/md-map.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661"/>
          <a:stretch/>
        </p:blipFill>
        <p:spPr bwMode="auto">
          <a:xfrm>
            <a:off x="3250321" y="0"/>
            <a:ext cx="589367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54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AU" dirty="0"/>
              <a:t>Governance of water in the Basin is</a:t>
            </a:r>
          </a:p>
          <a:p>
            <a:r>
              <a:rPr lang="en-AU" dirty="0"/>
              <a:t>multilevel</a:t>
            </a:r>
          </a:p>
          <a:p>
            <a:pPr marL="0" indent="0">
              <a:buNone/>
            </a:pPr>
            <a:r>
              <a:rPr lang="en-AU" dirty="0"/>
              <a:t> and</a:t>
            </a:r>
          </a:p>
          <a:p>
            <a:r>
              <a:rPr lang="en-AU" sz="4400" b="1" dirty="0" err="1"/>
              <a:t>marketised</a:t>
            </a:r>
            <a:r>
              <a:rPr lang="en-AU" sz="4400" b="1" dirty="0"/>
              <a:t>.</a:t>
            </a:r>
          </a:p>
          <a:p>
            <a:endParaRPr lang="en-AU" dirty="0"/>
          </a:p>
        </p:txBody>
      </p:sp>
    </p:spTree>
    <p:extLst>
      <p:ext uri="{BB962C8B-B14F-4D97-AF65-F5344CB8AC3E}">
        <p14:creationId xmlns:p14="http://schemas.microsoft.com/office/powerpoint/2010/main" val="383380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Water ‘shared’ through licences (entitlements) of different ‘qualities’</a:t>
            </a:r>
          </a:p>
          <a:p>
            <a:r>
              <a:rPr lang="en-AU" dirty="0"/>
              <a:t>Shares are allocated each year based on availability and licence ‘quality’</a:t>
            </a:r>
          </a:p>
          <a:p>
            <a:r>
              <a:rPr lang="en-AU" dirty="0"/>
              <a:t>Governments have acquired licences from industry to water environmental sites</a:t>
            </a:r>
          </a:p>
          <a:p>
            <a:r>
              <a:rPr lang="en-AU" dirty="0"/>
              <a:t>Traded permanently and temporarily</a:t>
            </a:r>
          </a:p>
          <a:p>
            <a:r>
              <a:rPr lang="en-AU" dirty="0"/>
              <a:t>Often through brokers</a:t>
            </a:r>
          </a:p>
        </p:txBody>
      </p:sp>
      <p:sp>
        <p:nvSpPr>
          <p:cNvPr id="3" name="Title 2"/>
          <p:cNvSpPr>
            <a:spLocks noGrp="1"/>
          </p:cNvSpPr>
          <p:nvPr>
            <p:ph type="title"/>
          </p:nvPr>
        </p:nvSpPr>
        <p:spPr/>
        <p:txBody>
          <a:bodyPr>
            <a:normAutofit/>
          </a:bodyPr>
          <a:lstStyle/>
          <a:p>
            <a:r>
              <a:rPr lang="en-AU" dirty="0"/>
              <a:t>Basics of the water market</a:t>
            </a:r>
          </a:p>
        </p:txBody>
      </p:sp>
    </p:spTree>
    <p:extLst>
      <p:ext uri="{BB962C8B-B14F-4D97-AF65-F5344CB8AC3E}">
        <p14:creationId xmlns:p14="http://schemas.microsoft.com/office/powerpoint/2010/main" val="5314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Success of the market</a:t>
            </a:r>
          </a:p>
        </p:txBody>
      </p:sp>
      <p:pic>
        <p:nvPicPr>
          <p:cNvPr id="3077" name="Picture 5" descr="Image result for wetland murray darling bas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0" y="1625031"/>
            <a:ext cx="4608512" cy="54043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12" y="1196753"/>
            <a:ext cx="4027964" cy="268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34" y="3789040"/>
            <a:ext cx="4595110" cy="306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70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Inequality</a:t>
            </a:r>
          </a:p>
          <a:p>
            <a:pPr lvl="1"/>
            <a:r>
              <a:rPr lang="en-AU" dirty="0"/>
              <a:t>Fairness, voluntary participation, conflict</a:t>
            </a:r>
          </a:p>
          <a:p>
            <a:r>
              <a:rPr lang="en-AU" dirty="0"/>
              <a:t>Economic rationalism undermines public domain</a:t>
            </a:r>
          </a:p>
          <a:p>
            <a:pPr lvl="1"/>
            <a:r>
              <a:rPr lang="en-AU" dirty="0"/>
              <a:t>Invisible hand</a:t>
            </a:r>
          </a:p>
          <a:p>
            <a:r>
              <a:rPr lang="en-AU" dirty="0"/>
              <a:t>Motivation</a:t>
            </a:r>
          </a:p>
          <a:p>
            <a:pPr lvl="1"/>
            <a:r>
              <a:rPr lang="en-AU" dirty="0"/>
              <a:t>Self interest (loss of altruism), conflict and corruption</a:t>
            </a:r>
          </a:p>
        </p:txBody>
      </p:sp>
      <p:sp>
        <p:nvSpPr>
          <p:cNvPr id="3" name="Title 2"/>
          <p:cNvSpPr>
            <a:spLocks noGrp="1"/>
          </p:cNvSpPr>
          <p:nvPr>
            <p:ph type="title"/>
          </p:nvPr>
        </p:nvSpPr>
        <p:spPr/>
        <p:txBody>
          <a:bodyPr>
            <a:normAutofit/>
          </a:bodyPr>
          <a:lstStyle/>
          <a:p>
            <a:r>
              <a:rPr lang="en-AU" dirty="0"/>
              <a:t>Limits</a:t>
            </a:r>
            <a:endParaRPr lang="en-AU" sz="2800" dirty="0"/>
          </a:p>
        </p:txBody>
      </p:sp>
    </p:spTree>
    <p:extLst>
      <p:ext uri="{BB962C8B-B14F-4D97-AF65-F5344CB8AC3E}">
        <p14:creationId xmlns:p14="http://schemas.microsoft.com/office/powerpoint/2010/main" val="164385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8504FD0-E31B-40B3-BB8B-A3F39916DC26}"/>
              </a:ext>
            </a:extLst>
          </p:cNvPr>
          <p:cNvPicPr>
            <a:picLocks noChangeAspect="1"/>
          </p:cNvPicPr>
          <p:nvPr/>
        </p:nvPicPr>
        <p:blipFill rotWithShape="1">
          <a:blip r:embed="rId3"/>
          <a:srcRect l="18819" t="16384" r="20075" b="11766"/>
          <a:stretch/>
        </p:blipFill>
        <p:spPr>
          <a:xfrm>
            <a:off x="107504" y="476672"/>
            <a:ext cx="8278111" cy="5472608"/>
          </a:xfrm>
          <a:prstGeom prst="rect">
            <a:avLst/>
          </a:prstGeom>
        </p:spPr>
      </p:pic>
    </p:spTree>
    <p:extLst>
      <p:ext uri="{BB962C8B-B14F-4D97-AF65-F5344CB8AC3E}">
        <p14:creationId xmlns:p14="http://schemas.microsoft.com/office/powerpoint/2010/main" val="18406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09490" cy="4853136"/>
          </a:xfrm>
        </p:spPr>
        <p:txBody>
          <a:bodyPr>
            <a:normAutofit/>
          </a:bodyPr>
          <a:lstStyle/>
          <a:p>
            <a:pPr marL="0" indent="0">
              <a:buNone/>
            </a:pPr>
            <a:endParaRPr lang="en-AU" i="1" dirty="0">
              <a:solidFill>
                <a:schemeClr val="tx1"/>
              </a:solidFill>
            </a:endParaRPr>
          </a:p>
          <a:p>
            <a:pPr marL="0" indent="0">
              <a:buNone/>
            </a:pPr>
            <a:r>
              <a:rPr lang="en-AU" i="1" dirty="0">
                <a:solidFill>
                  <a:schemeClr val="tx1"/>
                </a:solidFill>
              </a:rPr>
              <a:t>“Markets will lead to certain outcomes, but communities might wonder whether that was the outcome that they really had wanted.”</a:t>
            </a:r>
            <a:endParaRPr lang="en-AU" dirty="0">
              <a:solidFill>
                <a:schemeClr val="tx1"/>
              </a:solidFill>
            </a:endParaRPr>
          </a:p>
          <a:p>
            <a:pPr marL="0" indent="0">
              <a:buNone/>
            </a:pPr>
            <a:endParaRPr lang="en-AU" dirty="0"/>
          </a:p>
        </p:txBody>
      </p:sp>
      <p:sp>
        <p:nvSpPr>
          <p:cNvPr id="3" name="Title 2"/>
          <p:cNvSpPr>
            <a:spLocks noGrp="1"/>
          </p:cNvSpPr>
          <p:nvPr>
            <p:ph type="title"/>
          </p:nvPr>
        </p:nvSpPr>
        <p:spPr/>
        <p:txBody>
          <a:bodyPr/>
          <a:lstStyle/>
          <a:p>
            <a:endParaRPr lang="en-AU" dirty="0"/>
          </a:p>
        </p:txBody>
      </p:sp>
    </p:spTree>
    <p:extLst>
      <p:ext uri="{BB962C8B-B14F-4D97-AF65-F5344CB8AC3E}">
        <p14:creationId xmlns:p14="http://schemas.microsoft.com/office/powerpoint/2010/main" val="93665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514350" indent="-514350">
              <a:lnSpc>
                <a:spcPct val="120000"/>
              </a:lnSpc>
              <a:buFont typeface="+mj-lt"/>
              <a:buAutoNum type="arabicPeriod"/>
            </a:pPr>
            <a:r>
              <a:rPr lang="en-AU" dirty="0">
                <a:solidFill>
                  <a:schemeClr val="tx1"/>
                </a:solidFill>
              </a:rPr>
              <a:t>The market is competitive, meaning that firms and consumers take prices as given;</a:t>
            </a:r>
          </a:p>
          <a:p>
            <a:pPr marL="514350" indent="-514350">
              <a:lnSpc>
                <a:spcPct val="120000"/>
              </a:lnSpc>
              <a:buFont typeface="+mj-lt"/>
              <a:buAutoNum type="arabicPeriod"/>
            </a:pPr>
            <a:r>
              <a:rPr lang="en-AU" dirty="0">
                <a:solidFill>
                  <a:schemeClr val="tx1"/>
                </a:solidFill>
              </a:rPr>
              <a:t>Firms and consumers both have good information about the quality of the good or service being traded</a:t>
            </a:r>
          </a:p>
          <a:p>
            <a:pPr marL="514350" indent="-514350">
              <a:lnSpc>
                <a:spcPct val="120000"/>
              </a:lnSpc>
              <a:buFont typeface="+mj-lt"/>
              <a:buAutoNum type="arabicPeriod"/>
            </a:pPr>
            <a:r>
              <a:rPr lang="en-AU" dirty="0">
                <a:solidFill>
                  <a:schemeClr val="tx1"/>
                </a:solidFill>
              </a:rPr>
              <a:t>The market is complete, in the sense that all relevant costs and benefits are borne by the market participants.</a:t>
            </a:r>
          </a:p>
          <a:p>
            <a:endParaRPr lang="en-AU" dirty="0">
              <a:solidFill>
                <a:schemeClr val="tx1"/>
              </a:solidFill>
            </a:endParaRPr>
          </a:p>
          <a:p>
            <a:pPr marL="0" indent="0">
              <a:buNone/>
            </a:pPr>
            <a:r>
              <a:rPr lang="en-AU" dirty="0" err="1">
                <a:solidFill>
                  <a:schemeClr val="tx1"/>
                </a:solidFill>
              </a:rPr>
              <a:t>Keohane</a:t>
            </a:r>
            <a:r>
              <a:rPr lang="en-AU" dirty="0">
                <a:solidFill>
                  <a:schemeClr val="tx1"/>
                </a:solidFill>
              </a:rPr>
              <a:t> and Olmstead (2016)</a:t>
            </a:r>
            <a:endParaRPr lang="en-AU" dirty="0"/>
          </a:p>
        </p:txBody>
      </p:sp>
      <p:sp>
        <p:nvSpPr>
          <p:cNvPr id="3" name="Title 2"/>
          <p:cNvSpPr>
            <a:spLocks noGrp="1"/>
          </p:cNvSpPr>
          <p:nvPr>
            <p:ph type="title"/>
          </p:nvPr>
        </p:nvSpPr>
        <p:spPr/>
        <p:txBody>
          <a:bodyPr/>
          <a:lstStyle/>
          <a:p>
            <a:r>
              <a:rPr lang="en-AU" dirty="0"/>
              <a:t>Criteria for assessing market efficiency</a:t>
            </a:r>
          </a:p>
        </p:txBody>
      </p:sp>
    </p:spTree>
    <p:extLst>
      <p:ext uri="{BB962C8B-B14F-4D97-AF65-F5344CB8AC3E}">
        <p14:creationId xmlns:p14="http://schemas.microsoft.com/office/powerpoint/2010/main" val="1131508707"/>
      </p:ext>
    </p:extLst>
  </p:cSld>
  <p:clrMapOvr>
    <a:masterClrMapping/>
  </p:clrMapOvr>
</p:sld>
</file>

<file path=ppt/theme/theme1.xml><?xml version="1.0" encoding="utf-8"?>
<a:theme xmlns:a="http://schemas.openxmlformats.org/drawingml/2006/main" name="U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UC-IGPA_ppt_template</Template>
  <TotalTime>1190</TotalTime>
  <Words>2863</Words>
  <Application>Microsoft Office PowerPoint</Application>
  <PresentationFormat>On-screen Show (4:3)</PresentationFormat>
  <Paragraphs>122</Paragraphs>
  <Slides>14</Slides>
  <Notes>14</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UC Theme</vt:lpstr>
      <vt:lpstr>1_Office Theme</vt:lpstr>
      <vt:lpstr>2_Office Theme</vt:lpstr>
      <vt:lpstr>3_Office Theme</vt:lpstr>
      <vt:lpstr>PowerPoint Presentation</vt:lpstr>
      <vt:lpstr>Murray-Darling Basin</vt:lpstr>
      <vt:lpstr>PowerPoint Presentation</vt:lpstr>
      <vt:lpstr>Basics of the water market</vt:lpstr>
      <vt:lpstr>Success of the market</vt:lpstr>
      <vt:lpstr>Limits</vt:lpstr>
      <vt:lpstr>PowerPoint Presentation</vt:lpstr>
      <vt:lpstr>PowerPoint Presentation</vt:lpstr>
      <vt:lpstr>Criteria for assessing market efficiency</vt:lpstr>
      <vt:lpstr>PowerPoint Presentation</vt:lpstr>
      <vt:lpstr>PowerPoint Presentation</vt:lpstr>
      <vt:lpstr>Whose job is it now?</vt:lpstr>
      <vt:lpstr>PowerPoint Presentation</vt:lpstr>
      <vt:lpstr>Acknowledgements</vt:lpstr>
    </vt:vector>
  </TitlesOfParts>
  <Company>University of Canberra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year WIP</dc:title>
  <dc:creator>Anonymous</dc:creator>
  <cp:lastModifiedBy>BCECE</cp:lastModifiedBy>
  <cp:revision>97</cp:revision>
  <cp:lastPrinted>2016-09-27T22:03:18Z</cp:lastPrinted>
  <dcterms:created xsi:type="dcterms:W3CDTF">2015-08-28T04:14:52Z</dcterms:created>
  <dcterms:modified xsi:type="dcterms:W3CDTF">2017-09-19T00:12:45Z</dcterms:modified>
</cp:coreProperties>
</file>