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869" r:id="rId2"/>
    <p:sldId id="674" r:id="rId3"/>
    <p:sldId id="876" r:id="rId4"/>
    <p:sldId id="851" r:id="rId5"/>
    <p:sldId id="877" r:id="rId6"/>
    <p:sldId id="882" r:id="rId7"/>
    <p:sldId id="878" r:id="rId8"/>
    <p:sldId id="881" r:id="rId9"/>
    <p:sldId id="879" r:id="rId10"/>
    <p:sldId id="880" r:id="rId11"/>
    <p:sldId id="836" r:id="rId12"/>
    <p:sldId id="883" r:id="rId13"/>
    <p:sldId id="804" r:id="rId14"/>
    <p:sldId id="801" r:id="rId15"/>
    <p:sldId id="749" r:id="rId16"/>
    <p:sldId id="819" r:id="rId17"/>
    <p:sldId id="809" r:id="rId18"/>
    <p:sldId id="677" r:id="rId19"/>
    <p:sldId id="789" r:id="rId20"/>
    <p:sldId id="305" r:id="rId21"/>
    <p:sldId id="628" r:id="rId22"/>
    <p:sldId id="695" r:id="rId23"/>
    <p:sldId id="311" r:id="rId24"/>
    <p:sldId id="831" r:id="rId25"/>
    <p:sldId id="664" r:id="rId26"/>
    <p:sldId id="603" r:id="rId27"/>
    <p:sldId id="788" r:id="rId28"/>
    <p:sldId id="765" r:id="rId29"/>
    <p:sldId id="770" r:id="rId30"/>
    <p:sldId id="342" r:id="rId31"/>
    <p:sldId id="790" r:id="rId32"/>
    <p:sldId id="791" r:id="rId33"/>
    <p:sldId id="792" r:id="rId34"/>
    <p:sldId id="726" r:id="rId35"/>
    <p:sldId id="729" r:id="rId36"/>
    <p:sldId id="651" r:id="rId37"/>
    <p:sldId id="582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B00838"/>
    <a:srgbClr val="E5A0FE"/>
    <a:srgbClr val="D4CBCA"/>
    <a:srgbClr val="E7D4B7"/>
    <a:srgbClr val="A2167A"/>
    <a:srgbClr val="AD0BAD"/>
    <a:srgbClr val="0099CC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84" autoAdjust="0"/>
    <p:restoredTop sz="90360" autoAdjust="0"/>
  </p:normalViewPr>
  <p:slideViewPr>
    <p:cSldViewPr>
      <p:cViewPr varScale="1">
        <p:scale>
          <a:sx n="98" d="100"/>
          <a:sy n="98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7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04120FA5-4B2B-4A27-B538-CBB472B8B45F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E9D99D8F-33D3-4195-8772-0038701A9B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4143588" y="9117806"/>
            <a:ext cx="3169920" cy="4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708" tIns="48353" rIns="96708" bIns="48353" anchor="b"/>
          <a:lstStyle/>
          <a:p>
            <a:pPr algn="r"/>
            <a:fld id="{C26D11D7-BE52-4A6A-87AD-D7A83E4266E5}" type="slidenum">
              <a:rPr lang="en-US" sz="1300"/>
              <a:pPr algn="r"/>
              <a:t>3</a:t>
            </a:fld>
            <a:endParaRPr lang="en-US" sz="13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2208"/>
          </a:xfrm>
          <a:noFill/>
        </p:spPr>
        <p:txBody>
          <a:bodyPr wrap="square" lIns="96708" tIns="48353" rIns="96708" bIns="48353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318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264" indent="-3020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96" indent="-24161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334" indent="-24161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573" indent="-24161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813" indent="-2416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051" indent="-2416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290" indent="-2416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528" indent="-2416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604759-6B87-4676-83F0-DA66DF24AB13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6477">
              <a:defRPr/>
            </a:pPr>
            <a:r>
              <a:rPr lang="en-US" b="0" dirty="0" smtClean="0">
                <a:latin typeface="Arial" panose="020B0604020202020204" pitchFamily="34" charset="0"/>
              </a:rPr>
              <a:t>Belinda</a:t>
            </a:r>
          </a:p>
          <a:p>
            <a:pPr eaLnBrk="1" hangingPunct="1"/>
            <a:endParaRPr lang="en-US" b="1" dirty="0" smtClean="0">
              <a:latin typeface="Arial" panose="020B0604020202020204" pitchFamily="34" charset="0"/>
            </a:endParaRPr>
          </a:p>
          <a:p>
            <a:pPr eaLnBrk="1" hangingPunct="1"/>
            <a:endParaRPr lang="en-US" b="1" dirty="0" smtClean="0">
              <a:latin typeface="Arial" panose="020B0604020202020204" pitchFamily="34" charset="0"/>
            </a:endParaRP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143588" y="9117806"/>
            <a:ext cx="3169920" cy="4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708" tIns="48353" rIns="96708" bIns="48353" anchor="b"/>
          <a:lstStyle/>
          <a:p>
            <a:pPr algn="r"/>
            <a:fld id="{7C91E356-739B-4639-BCE5-3141CD51B5BB}" type="slidenum">
              <a:rPr lang="en-US" sz="1300"/>
              <a:pPr algn="r"/>
              <a:t>7</a:t>
            </a:fld>
            <a:endParaRPr lang="en-US" sz="1300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2208"/>
          </a:xfrm>
          <a:noFill/>
        </p:spPr>
        <p:txBody>
          <a:bodyPr wrap="square" lIns="96708" tIns="48353" rIns="96708" bIns="48353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516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10/17:</a:t>
            </a:r>
            <a:r>
              <a:rPr lang="en-US" baseline="0" dirty="0" smtClean="0"/>
              <a:t>  Get Rid of this slide in favor of combining  images with EN Expanded Vision Regional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9D8F-33D3-4195-8772-0038701A9B1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4143588" y="9117806"/>
            <a:ext cx="3169920" cy="4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708" tIns="48353" rIns="96708" bIns="48353" anchor="b"/>
          <a:lstStyle/>
          <a:p>
            <a:pPr algn="r"/>
            <a:fld id="{5773A289-4AF9-4566-A7CE-8B0FFDB5AE40}" type="slidenum">
              <a:rPr lang="en-US" sz="1300"/>
              <a:pPr algn="r"/>
              <a:t>23</a:t>
            </a:fld>
            <a:endParaRPr lang="en-US" sz="1300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2208"/>
          </a:xfrm>
          <a:noFill/>
        </p:spPr>
        <p:txBody>
          <a:bodyPr wrap="square" lIns="96708" tIns="48353" rIns="96708" bIns="48353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810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4143534" y="9118532"/>
            <a:ext cx="3170421" cy="4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02" tIns="48351" rIns="96702" bIns="48351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45197A-7967-485D-88E8-A830D05B2E65}" type="slidenum">
              <a:rPr lang="en-US" altLang="en-US" sz="1300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sz="1300" dirty="0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9719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4143588" y="9117806"/>
            <a:ext cx="3169920" cy="4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719" tIns="48359" rIns="96719" bIns="48359" anchor="b"/>
          <a:lstStyle/>
          <a:p>
            <a:pPr algn="r"/>
            <a:fld id="{1D2DD1A1-D418-4E76-8656-A22E910333C6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3650" y="720725"/>
            <a:ext cx="4797425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9829" y="4558904"/>
            <a:ext cx="5855546" cy="4322207"/>
          </a:xfrm>
          <a:noFill/>
        </p:spPr>
        <p:txBody>
          <a:bodyPr wrap="square" lIns="93826" tIns="46913" rIns="93826" bIns="46913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799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1446213" cy="6858000"/>
          </a:xfrm>
          <a:prstGeom prst="rect">
            <a:avLst/>
          </a:prstGeom>
          <a:gradFill rotWithShape="1">
            <a:gsLst>
              <a:gs pos="0">
                <a:srgbClr val="00666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28600" y="0"/>
            <a:ext cx="0" cy="6858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923" y="5943600"/>
            <a:ext cx="2376357" cy="862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7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7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1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28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13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8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76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3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6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61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98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70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1446213" cy="6858000"/>
          </a:xfrm>
          <a:prstGeom prst="rect">
            <a:avLst/>
          </a:prstGeom>
          <a:gradFill rotWithShape="1">
            <a:gsLst>
              <a:gs pos="0">
                <a:srgbClr val="006666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228600" y="0"/>
            <a:ext cx="0" cy="6858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642350" y="6561138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9C549D2D-75B8-4977-A1FF-6BA111DB3D1D}" type="slidenum">
              <a:rPr lang="en-US" sz="1000">
                <a:latin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580" y="6386388"/>
            <a:ext cx="1155700" cy="4192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ire@amigosdelosrio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39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ile:///\\localhost\upload.wikimedia.org\wikipedia\commons\f\f9\Los_Angeles_Basin_JPLLandsa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8392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62200"/>
            <a:ext cx="7772400" cy="1470025"/>
          </a:xfrm>
        </p:spPr>
        <p:txBody>
          <a:bodyPr/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solidFill>
                  <a:schemeClr val="accent6"/>
                </a:solidFill>
              </a:rPr>
              <a:t/>
            </a:r>
            <a:br>
              <a:rPr lang="en-US" sz="2400" dirty="0">
                <a:solidFill>
                  <a:schemeClr val="accent6"/>
                </a:solidFill>
              </a:rPr>
            </a:br>
            <a:r>
              <a:rPr lang="en-US" u="sng" dirty="0"/>
              <a:t>Los Angeles, USA </a:t>
            </a:r>
            <a:r>
              <a:rPr lang="en-US" u="sng" dirty="0" smtClean="0"/>
              <a:t>– </a:t>
            </a:r>
            <a:br>
              <a:rPr lang="en-US" u="sng" dirty="0" smtClean="0"/>
            </a:br>
            <a:r>
              <a:rPr lang="en-US" u="sng" dirty="0" smtClean="0"/>
              <a:t>A Metropolitan </a:t>
            </a:r>
            <a:r>
              <a:rPr lang="en-US" u="sng" dirty="0"/>
              <a:t>“Tale of Two Rivers: the Los Angeles &amp; San Gabriel Rivers Emerald Necklace”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648200"/>
            <a:ext cx="6400800" cy="17526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Claire Robinson -  President Amigos de </a:t>
            </a:r>
            <a:r>
              <a:rPr lang="en-US" sz="2000" b="1" dirty="0" err="1" smtClean="0">
                <a:solidFill>
                  <a:srgbClr val="006600"/>
                </a:solidFill>
              </a:rPr>
              <a:t>los</a:t>
            </a:r>
            <a:r>
              <a:rPr lang="en-US" sz="2000" b="1" dirty="0" smtClean="0">
                <a:solidFill>
                  <a:srgbClr val="006600"/>
                </a:solidFill>
              </a:rPr>
              <a:t> Rios – Emerald Necklace Group</a:t>
            </a:r>
          </a:p>
          <a:p>
            <a:r>
              <a:rPr lang="en-US" sz="2000" b="1" dirty="0" smtClean="0">
                <a:solidFill>
                  <a:srgbClr val="006600"/>
                </a:solidFill>
                <a:hlinkClick r:id="rId2"/>
              </a:rPr>
              <a:t>Claire@amigosdelosrios.org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r>
              <a:rPr lang="en-US" sz="2000" b="1" dirty="0" smtClean="0">
                <a:solidFill>
                  <a:srgbClr val="006600"/>
                </a:solidFill>
              </a:rPr>
              <a:t>626 676 5027</a:t>
            </a:r>
          </a:p>
          <a:p>
            <a:endParaRPr lang="en-US" sz="1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0" y="0"/>
            <a:ext cx="9144000" cy="10096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GillSans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Catalina Island</a:t>
            </a:r>
          </a:p>
        </p:txBody>
      </p:sp>
      <p:pic>
        <p:nvPicPr>
          <p:cNvPr id="56324" name="Picture 3" descr="Catalina 4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203771" cy="421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7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ublic\02 Projects\EXPANDED NECKLACE PLAN\Expanded Plan Layout Design\Packaged Indesign to CF\Packaged Indesign to CF\EN Forest to Ocean Expanded Vision Plan_FINAL Folder\Links\OlmstedVision_Nov22_2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509" y="959773"/>
            <a:ext cx="5638800" cy="43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0292" y="6110840"/>
            <a:ext cx="3521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BEACHES &amp; COASTAL TRAIL</a:t>
            </a:r>
            <a:endParaRPr lang="en-US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002" y="5181600"/>
            <a:ext cx="2191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EXISTING PARKS</a:t>
            </a:r>
            <a:endParaRPr lang="en-US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292" y="6440686"/>
            <a:ext cx="3120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SCHOOLS OVER 5 ACRES</a:t>
            </a:r>
            <a:endParaRPr lang="en-US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292" y="5453448"/>
            <a:ext cx="520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PROPOSED GREENWAYS – URBAN RIVER S</a:t>
            </a:r>
            <a:endParaRPr lang="en-US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6985" y="3613666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endParaRPr lang="en-US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0542" y="198245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62000" y="-42592"/>
            <a:ext cx="1066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OLMSTED </a:t>
            </a:r>
            <a:r>
              <a:rPr lang="en-US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BARTHOLOMEW 1930</a:t>
            </a:r>
            <a:endParaRPr lang="en-US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altLang="en-US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Comprehensive </a:t>
            </a:r>
            <a:r>
              <a:rPr lang="en-US" altLang="en-US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Trail </a:t>
            </a:r>
            <a:r>
              <a:rPr lang="en-US" altLang="en-US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en-US" altLang="en-US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Greenway Network </a:t>
            </a:r>
            <a:r>
              <a:rPr lang="en-US" altLang="en-US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connect </a:t>
            </a:r>
          </a:p>
          <a:p>
            <a:pPr algn="ctr"/>
            <a:r>
              <a:rPr lang="en-US" altLang="en-US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</a:t>
            </a:r>
            <a:r>
              <a:rPr lang="en-US" altLang="en-US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Natural Areas </a:t>
            </a:r>
            <a:r>
              <a:rPr lang="en-US" altLang="en-US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throughout</a:t>
            </a:r>
          </a:p>
          <a:p>
            <a:pPr algn="ctr"/>
            <a:r>
              <a:rPr lang="en-US" altLang="en-US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LA BASIN </a:t>
            </a:r>
            <a:r>
              <a:rPr lang="en-US" altLang="en-US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beyond…</a:t>
            </a:r>
            <a:endParaRPr lang="en-US" altLang="en-US" sz="14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" name="Picture 6" descr="olmste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04248" y="3932577"/>
            <a:ext cx="2139752" cy="221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0292" y="5782144"/>
            <a:ext cx="370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ANGELES NATIONAL FOREST</a:t>
            </a:r>
            <a:endParaRPr lang="en-US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:\Public\03. Marketing Tools\HIGH RES MEDIA PACKET INGREDIENTS\JPEG\Rio Vista Before and Af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0"/>
            <a:ext cx="8918575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7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763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422910" y="228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B050"/>
                </a:solidFill>
              </a:rPr>
              <a:t>L</a:t>
            </a:r>
            <a:r>
              <a:rPr lang="en-US" altLang="en-US" sz="4400" b="1" dirty="0">
                <a:solidFill>
                  <a:srgbClr val="FF0000"/>
                </a:solidFill>
              </a:rPr>
              <a:t>a</a:t>
            </a:r>
            <a:r>
              <a:rPr lang="en-US" altLang="en-US" sz="4400" b="1" dirty="0">
                <a:solidFill>
                  <a:srgbClr val="00B0F0"/>
                </a:solidFill>
              </a:rPr>
              <a:t>n</a:t>
            </a:r>
            <a:r>
              <a:rPr lang="en-US" altLang="en-US" sz="4400" b="1" dirty="0">
                <a:solidFill>
                  <a:srgbClr val="714E3F"/>
                </a:solidFill>
              </a:rPr>
              <a:t>g</a:t>
            </a:r>
            <a:r>
              <a:rPr lang="en-US" altLang="en-US" sz="4400" b="1" dirty="0">
                <a:solidFill>
                  <a:srgbClr val="FFC000"/>
                </a:solidFill>
              </a:rPr>
              <a:t>u</a:t>
            </a:r>
            <a:r>
              <a:rPr lang="en-US" altLang="en-US" sz="4400" b="1" dirty="0">
                <a:solidFill>
                  <a:schemeClr val="accent6"/>
                </a:solidFill>
              </a:rPr>
              <a:t>a</a:t>
            </a:r>
            <a:r>
              <a:rPr lang="en-US" altLang="en-US" sz="4400" b="1" dirty="0">
                <a:solidFill>
                  <a:srgbClr val="9DFD5B"/>
                </a:solidFill>
              </a:rPr>
              <a:t>g</a:t>
            </a:r>
            <a:r>
              <a:rPr lang="en-US" altLang="en-US" sz="4400" b="1" dirty="0">
                <a:solidFill>
                  <a:srgbClr val="00B050"/>
                </a:solidFill>
              </a:rPr>
              <a:t>e</a:t>
            </a:r>
            <a:r>
              <a:rPr lang="en-US" altLang="en-US" sz="4400" b="1" dirty="0">
                <a:solidFill>
                  <a:srgbClr val="A40C71"/>
                </a:solidFill>
              </a:rPr>
              <a:t>s</a:t>
            </a:r>
            <a:r>
              <a:rPr lang="en-US" altLang="en-US" sz="4400" b="1" dirty="0">
                <a:solidFill>
                  <a:srgbClr val="00B050"/>
                </a:solidFill>
              </a:rPr>
              <a:t> of </a:t>
            </a:r>
            <a:r>
              <a:rPr lang="en-US" altLang="en-US" sz="4400" b="1" dirty="0">
                <a:solidFill>
                  <a:srgbClr val="582888"/>
                </a:solidFill>
              </a:rPr>
              <a:t>L</a:t>
            </a:r>
            <a:r>
              <a:rPr lang="en-US" altLang="en-US" sz="4400" b="1" dirty="0">
                <a:solidFill>
                  <a:srgbClr val="00B050"/>
                </a:solidFill>
              </a:rPr>
              <a:t>o</a:t>
            </a:r>
            <a:r>
              <a:rPr lang="en-US" altLang="en-US" sz="4400" b="1" dirty="0">
                <a:solidFill>
                  <a:srgbClr val="FF0000"/>
                </a:solidFill>
              </a:rPr>
              <a:t>s</a:t>
            </a:r>
            <a:r>
              <a:rPr lang="en-US" altLang="en-US" sz="4400" b="1" dirty="0">
                <a:solidFill>
                  <a:srgbClr val="00B050"/>
                </a:solidFill>
              </a:rPr>
              <a:t> </a:t>
            </a:r>
            <a:r>
              <a:rPr lang="en-US" altLang="en-US" sz="4400" b="1" dirty="0">
                <a:solidFill>
                  <a:srgbClr val="A82E08"/>
                </a:solidFill>
              </a:rPr>
              <a:t>A</a:t>
            </a:r>
            <a:r>
              <a:rPr lang="en-US" altLang="en-US" sz="4400" b="1" dirty="0">
                <a:solidFill>
                  <a:srgbClr val="958C1B"/>
                </a:solidFill>
              </a:rPr>
              <a:t>n</a:t>
            </a:r>
            <a:r>
              <a:rPr lang="en-US" altLang="en-US" sz="4400" b="1" dirty="0">
                <a:solidFill>
                  <a:srgbClr val="396777"/>
                </a:solidFill>
              </a:rPr>
              <a:t>g</a:t>
            </a:r>
            <a:r>
              <a:rPr lang="en-US" altLang="en-US" sz="4400" b="1" dirty="0">
                <a:solidFill>
                  <a:srgbClr val="E983DA"/>
                </a:solidFill>
              </a:rPr>
              <a:t>e</a:t>
            </a:r>
            <a:r>
              <a:rPr lang="en-US" altLang="en-US" sz="4400" b="1" dirty="0">
                <a:solidFill>
                  <a:srgbClr val="00B050"/>
                </a:solidFill>
              </a:rPr>
              <a:t>l</a:t>
            </a:r>
            <a:r>
              <a:rPr lang="en-US" altLang="en-US" sz="4400" b="1" dirty="0">
                <a:solidFill>
                  <a:srgbClr val="9E9B15"/>
                </a:solidFill>
              </a:rPr>
              <a:t>e</a:t>
            </a:r>
            <a:r>
              <a:rPr lang="en-US" altLang="en-US" sz="4400" b="1" dirty="0">
                <a:solidFill>
                  <a:srgbClr val="00CCFF"/>
                </a:solidFill>
              </a:rPr>
              <a:t>s</a:t>
            </a:r>
            <a:endParaRPr lang="en-US" altLang="en-US" sz="2400" b="1" dirty="0">
              <a:solidFill>
                <a:srgbClr val="00CC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143000"/>
          <a:ext cx="8429625" cy="5032370"/>
        </p:xfrm>
        <a:graphic>
          <a:graphicData uri="http://schemas.openxmlformats.org/drawingml/2006/table">
            <a:tbl>
              <a:tblPr/>
              <a:tblGrid>
                <a:gridCol w="228620"/>
                <a:gridCol w="914481"/>
                <a:gridCol w="304827"/>
                <a:gridCol w="990687"/>
                <a:gridCol w="304827"/>
                <a:gridCol w="1219307"/>
                <a:gridCol w="304827"/>
                <a:gridCol w="1371721"/>
                <a:gridCol w="304827"/>
                <a:gridCol w="1066894"/>
                <a:gridCol w="304827"/>
                <a:gridCol w="1113780"/>
              </a:tblGrid>
              <a:tr h="37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AFRIKAANS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CHINESE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MANDARIN)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HAITIAN CREOLE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LITHUANIAN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PORTUGUESE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TAHITIAN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ALBANIAN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CORSICAN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HAWAIAN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LOW SAXON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ROMANI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TAMIL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ALSATIAN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CROATIAN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HEBREW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LUXEMBOURGEOIS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ROMANIAN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TATAR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APACHE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CZECH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HINDI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MACEDONIAN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RUSSIAN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TELUGU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ARABIC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DANISH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HUNGARIAN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MALAGASY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SARDINIAN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THAI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ARMENIAN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DUTCH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ICELANDIC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MALAY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SCOTTISH GAELIC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TURKISH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AZERI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ENGLISH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INDONESIAN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MALAYALAM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SERBIAN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UDMURT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BAMBARA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ESPERANTO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IRISH GAELIC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68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MALTESE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88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SESOTHO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108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UKRAINIAN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BASQUE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ESTONIAN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ITALIAN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69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MAORI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89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SHIMAORE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109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URDU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BELARUSIAN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30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FAROESE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JAPANESE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70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MAPUCHE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MAPUDUNGUN)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SHONA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110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VIETNAMESE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BENGALI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FINNISH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KABYLIAN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MARATHI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SINDHI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111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WALOON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BERBER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FRENCH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KANNADA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MONGOLIAN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SINHALA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112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WELSH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BOBO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FRISIAN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KHMER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MORÉ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SLOVAK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113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WEST INDIAN CREOLE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BOSNIAN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FRIULAN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KINYARWANDA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NORWEGIAN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SLOVENIAN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114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XHOSA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BRETON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GALICIAN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KOREAN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OCCITAN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SOBOTA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115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YIDDISH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BULGARIAN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GALLO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KURDISH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ORIYA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SONINKÉ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116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YORUBA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BURMESE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GEORGIAN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LAO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OSSETIAN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SPANISH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117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ZULU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CATALAN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GERMAN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58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LATIN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78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PAPIAMENTU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98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SWAHILI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CHECHEN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39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GREEK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59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LIGURIAN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79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PERSIAN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99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SWEDISH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CHEROKEE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GUARANÍ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60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LINGALA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POLISH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TAGALOG</a:t>
                      </a: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491" marR="5491" marT="5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4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839200" cy="6324600"/>
          </a:xfrm>
          <a:prstGeom prst="rect">
            <a:avLst/>
          </a:prstGeom>
          <a:solidFill>
            <a:srgbClr val="9DF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0"/>
            <a:ext cx="8839200" cy="632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86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Diverse Cultural Heritage = LA</a:t>
            </a:r>
            <a:endParaRPr lang="en-US" sz="2400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324600"/>
            <a:ext cx="7315200" cy="533400"/>
          </a:xfrm>
          <a:prstGeom prst="rect">
            <a:avLst/>
          </a:prstGeom>
          <a:solidFill>
            <a:srgbClr val="9DF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mag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50056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839200" cy="5934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026871"/>
            <a:ext cx="7772400" cy="5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04950" y="50292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Pacific Ocean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130" y="264871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Los Angeles Basin –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“Mountains to Sea”</a:t>
            </a:r>
          </a:p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Tree Shape</a:t>
            </a:r>
            <a:endParaRPr 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11669"/>
            <a:ext cx="8839200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EMERALD NECKLACE Green Infrastructure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4800" y="3962399"/>
            <a:ext cx="838200" cy="22492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>
            <a:off x="323850" y="3108568"/>
            <a:ext cx="876300" cy="914400"/>
          </a:xfrm>
          <a:prstGeom prst="rtTriangle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340925"/>
            <a:ext cx="1438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lastchildinthewoo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482" y="489857"/>
            <a:ext cx="3814762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38288" y="5037138"/>
            <a:ext cx="7177087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illSans" pitchFamily="34" charset="0"/>
              </a:rPr>
              <a:t>Children Need Time Outdoors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illSans" pitchFamily="34" charset="0"/>
              </a:rPr>
              <a:t>American Children spend 9 minutes on </a:t>
            </a:r>
            <a:r>
              <a:rPr lang="en-US" altLang="en-US" sz="2800" b="1" dirty="0">
                <a:latin typeface="GillSans" pitchFamily="34" charset="0"/>
              </a:rPr>
              <a:t>average outdoors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2263" y="19050"/>
            <a:ext cx="8839200" cy="46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URBAN RIVERS</a:t>
            </a:r>
            <a:endParaRPr lang="en-US" altLang="en-US" b="1" baseline="0" dirty="0">
              <a:solidFill>
                <a:schemeClr val="tx2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2263" y="6392863"/>
            <a:ext cx="8839200" cy="46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CONNECTING FAMILIES TO NATURE</a:t>
            </a:r>
            <a:endParaRPr lang="en-US" altLang="en-US" b="1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89916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51" y="-63500"/>
            <a:ext cx="8991600" cy="825500"/>
          </a:xfrm>
        </p:spPr>
        <p:txBody>
          <a:bodyPr/>
          <a:lstStyle/>
          <a:p>
            <a:r>
              <a:rPr lang="en-US" sz="3600" dirty="0" smtClean="0"/>
              <a:t>Emerald Necklace Expanded Vision Map</a:t>
            </a:r>
            <a:endParaRPr lang="en-US" sz="3600" dirty="0"/>
          </a:p>
        </p:txBody>
      </p:sp>
      <p:pic>
        <p:nvPicPr>
          <p:cNvPr id="4" name="Picture 2" descr="\\S-PRIMARY\RedirectedFolders\fellow2\Desktop\ExpandedVisio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812800"/>
            <a:ext cx="8349175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 rot="12854487">
            <a:off x="4367353" y="2955340"/>
            <a:ext cx="496312" cy="3323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24200" y="4140623"/>
            <a:ext cx="152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USACE LA River Restoration Area</a:t>
            </a:r>
            <a:endParaRPr lang="en-US" sz="1400" dirty="0"/>
          </a:p>
        </p:txBody>
      </p:sp>
      <p:cxnSp>
        <p:nvCxnSpPr>
          <p:cNvPr id="26" name="Straight Connector 25"/>
          <p:cNvCxnSpPr>
            <a:endCxn id="23" idx="1"/>
          </p:cNvCxnSpPr>
          <p:nvPr/>
        </p:nvCxnSpPr>
        <p:spPr>
          <a:xfrm flipV="1">
            <a:off x="4419600" y="3317387"/>
            <a:ext cx="274851" cy="82323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rot="18085973">
            <a:off x="4948085" y="3158638"/>
            <a:ext cx="1188867" cy="51649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3572088"/>
            <a:ext cx="152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San Gabriel Emerald Necklace Case Study</a:t>
            </a:r>
            <a:endParaRPr lang="en-US" sz="1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638800" y="3674598"/>
            <a:ext cx="838200" cy="14109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816" y="647153"/>
            <a:ext cx="1438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152400" y="0"/>
            <a:ext cx="9296400" cy="762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Taxonomy Conditions - Urban River Transect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769620"/>
            <a:ext cx="8686800" cy="6088380"/>
          </a:xfrm>
          <a:prstGeom prst="rect">
            <a:avLst/>
          </a:prstGeom>
          <a:noFill/>
        </p:spPr>
        <p:txBody>
          <a:bodyPr numCol="3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</a:rPr>
              <a:t>Pristine Forest/ Wilderness Areas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</a:rPr>
              <a:t>Forest Recreational Areas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70C0"/>
                </a:solidFill>
              </a:rPr>
              <a:t>Protected Species Areas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Single Family Housing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Equestrian Facilities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Religious Institutions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</a:rPr>
              <a:t>Army Corps Facilities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70C0"/>
                </a:solidFill>
              </a:rPr>
              <a:t>Transportation Yard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70C0"/>
                </a:solidFill>
              </a:rPr>
              <a:t>Major Arterial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Industrial Park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C9B00"/>
                </a:solidFill>
              </a:rPr>
              <a:t>Sanitation/Fill Sites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FFFF"/>
                </a:solidFill>
              </a:rPr>
              <a:t>School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Multi-Family Housing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B050"/>
                </a:solidFill>
              </a:rPr>
              <a:t>Airport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Commercial/Retail</a:t>
            </a:r>
            <a:r>
              <a:rPr lang="en-US" sz="1600" b="1" dirty="0"/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Industrial/ Manufacturing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C9B00"/>
                </a:solidFill>
              </a:rPr>
              <a:t>Municipal Water Management/ Spreading Basins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Superfund Site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Railroad Crossing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70C0"/>
                </a:solidFill>
              </a:rPr>
              <a:t>Major Freeway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Billboard Site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</a:rPr>
              <a:t>Wetland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</a:rPr>
              <a:t>Wash, Creek &amp; Stream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Brownfield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Vacant Lot- Commercial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Vacant Lot-Residential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C9B00"/>
                </a:solidFill>
              </a:rPr>
              <a:t>Golf Course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Nurseries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C9B00"/>
                </a:solidFill>
              </a:rPr>
              <a:t>Fire Station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C9B00"/>
                </a:solidFill>
              </a:rPr>
              <a:t>Regional Transportation-Bus /Metro link Station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</a:rPr>
              <a:t>Regional Park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</a:rPr>
              <a:t>Pocket Park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B050"/>
                </a:solidFill>
              </a:rPr>
              <a:t>Neighborhood Parks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</a:rPr>
              <a:t>Quarry – Alluvial Material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B050"/>
                </a:solidFill>
              </a:rPr>
              <a:t>Dead End Street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Trailer Park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C9B00"/>
                </a:solidFill>
              </a:rPr>
              <a:t>Bike/Pedestrian path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C9B00"/>
                </a:solidFill>
              </a:rPr>
              <a:t>Ports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7030A0"/>
                </a:solidFill>
              </a:rPr>
              <a:t>Office Complexes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C9B00"/>
                </a:solidFill>
              </a:rPr>
              <a:t>Residual Spaces</a:t>
            </a:r>
            <a:endParaRPr lang="en-US" sz="16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6248400" y="6022975"/>
            <a:ext cx="457200" cy="1174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5608638"/>
            <a:ext cx="457200" cy="144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48400" y="5405438"/>
            <a:ext cx="457200" cy="146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8400" y="6207125"/>
            <a:ext cx="457200" cy="109538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3333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5811838"/>
            <a:ext cx="457200" cy="146050"/>
          </a:xfrm>
          <a:prstGeom prst="rect">
            <a:avLst/>
          </a:prstGeom>
          <a:solidFill>
            <a:srgbClr val="CC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6400800"/>
            <a:ext cx="457200" cy="1460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6705600" y="5364163"/>
            <a:ext cx="457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aseline="-25000">
                <a:solidFill>
                  <a:schemeClr val="tx1"/>
                </a:solidFill>
                <a:latin typeface="GillSans" pitchFamily="34" charset="0"/>
                <a:ea typeface="MS PGothic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GillSans" pitchFamily="34" charset="0"/>
                <a:ea typeface="MS PGothic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GillSans" pitchFamily="34" charset="0"/>
                <a:ea typeface="MS PGothic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GillSans" pitchFamily="34" charset="0"/>
                <a:ea typeface="MS PGothic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Gill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Gill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Gill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Gill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GillSans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Gill Sans MT" pitchFamily="34" charset="0"/>
              <a:buAutoNum type="arabicPeriod"/>
            </a:pPr>
            <a:r>
              <a:rPr lang="en-US" altLang="en-US"/>
              <a:t>Federal</a:t>
            </a:r>
          </a:p>
          <a:p>
            <a:pPr eaLnBrk="1" hangingPunct="1">
              <a:buFont typeface="Gill Sans MT" pitchFamily="34" charset="0"/>
              <a:buAutoNum type="arabicPeriod"/>
            </a:pPr>
            <a:r>
              <a:rPr lang="en-US" altLang="en-US"/>
              <a:t>State</a:t>
            </a:r>
          </a:p>
          <a:p>
            <a:pPr eaLnBrk="1" hangingPunct="1">
              <a:buFont typeface="Gill Sans MT" pitchFamily="34" charset="0"/>
              <a:buAutoNum type="arabicPeriod"/>
            </a:pPr>
            <a:r>
              <a:rPr lang="en-US" altLang="en-US"/>
              <a:t>County</a:t>
            </a:r>
          </a:p>
          <a:p>
            <a:pPr eaLnBrk="1" hangingPunct="1">
              <a:buFont typeface="Gill Sans MT" pitchFamily="34" charset="0"/>
              <a:buAutoNum type="arabicPeriod"/>
            </a:pPr>
            <a:r>
              <a:rPr lang="en-US" altLang="en-US"/>
              <a:t>Municipal</a:t>
            </a:r>
          </a:p>
          <a:p>
            <a:pPr eaLnBrk="1" hangingPunct="1">
              <a:buFont typeface="Gill Sans MT" pitchFamily="34" charset="0"/>
              <a:buAutoNum type="arabicPeriod"/>
            </a:pPr>
            <a:r>
              <a:rPr lang="en-US" altLang="en-US"/>
              <a:t>School District</a:t>
            </a:r>
          </a:p>
          <a:p>
            <a:pPr eaLnBrk="1" hangingPunct="1">
              <a:buFont typeface="Gill Sans MT" pitchFamily="34" charset="0"/>
              <a:buAutoNum type="arabicPeriod"/>
            </a:pPr>
            <a:r>
              <a:rPr lang="en-US" altLang="en-US"/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19268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9982200" y="2286000"/>
            <a:ext cx="609600" cy="6096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 descr="image55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0"/>
            <a:ext cx="6112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26" y="840265"/>
            <a:ext cx="844147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01452" y="2849563"/>
            <a:ext cx="1538288" cy="70167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000099"/>
                </a:solidFill>
                <a:latin typeface="GillSans" pitchFamily="34" charset="0"/>
              </a:rPr>
              <a:t>Chicago </a:t>
            </a:r>
          </a:p>
          <a:p>
            <a:r>
              <a:rPr lang="en-US" altLang="en-US" sz="2000" b="1" dirty="0">
                <a:solidFill>
                  <a:srgbClr val="000099"/>
                </a:solidFill>
                <a:latin typeface="GillSans" pitchFamily="34" charset="0"/>
              </a:rPr>
              <a:t>Wilderness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89015" y="2706688"/>
            <a:ext cx="1320800" cy="64135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>
                <a:solidFill>
                  <a:srgbClr val="000099"/>
                </a:solidFill>
                <a:latin typeface="GillSans" pitchFamily="34" charset="0"/>
              </a:rPr>
              <a:t>Cleveland LEAP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59865" y="1574800"/>
            <a:ext cx="1449387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>
                <a:solidFill>
                  <a:srgbClr val="000099"/>
                </a:solidFill>
                <a:latin typeface="GillSans" pitchFamily="34" charset="0"/>
              </a:rPr>
              <a:t>Portland</a:t>
            </a:r>
          </a:p>
          <a:p>
            <a:r>
              <a:rPr lang="en-US" altLang="en-US" b="1" dirty="0" smtClean="0">
                <a:solidFill>
                  <a:srgbClr val="000099"/>
                </a:solidFill>
                <a:latin typeface="GillSans" pitchFamily="34" charset="0"/>
              </a:rPr>
              <a:t>Intertwine</a:t>
            </a:r>
            <a:endParaRPr lang="en-US" altLang="en-US" b="1" dirty="0">
              <a:solidFill>
                <a:srgbClr val="000099"/>
              </a:solidFill>
              <a:latin typeface="GillSans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09252" y="5110163"/>
            <a:ext cx="1403350" cy="64135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>
                <a:solidFill>
                  <a:srgbClr val="000099"/>
                </a:solidFill>
                <a:latin typeface="GillSans" pitchFamily="34" charset="0"/>
              </a:rPr>
              <a:t>Houston</a:t>
            </a:r>
          </a:p>
          <a:p>
            <a:r>
              <a:rPr lang="en-US" altLang="en-US" b="1" dirty="0">
                <a:solidFill>
                  <a:srgbClr val="000099"/>
                </a:solidFill>
                <a:latin typeface="GillSans" pitchFamily="34" charset="0"/>
              </a:rPr>
              <a:t>Wilderness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74490" y="2011363"/>
            <a:ext cx="1538287" cy="64135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>
                <a:solidFill>
                  <a:srgbClr val="000099"/>
                </a:solidFill>
                <a:latin typeface="GillSans" pitchFamily="34" charset="0"/>
              </a:rPr>
              <a:t>Milwaukee </a:t>
            </a:r>
          </a:p>
          <a:p>
            <a:r>
              <a:rPr lang="en-US" altLang="en-US" b="1" dirty="0">
                <a:solidFill>
                  <a:srgbClr val="000099"/>
                </a:solidFill>
                <a:latin typeface="GillSans" pitchFamily="34" charset="0"/>
              </a:rPr>
              <a:t>Sweetwater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535" y="3695700"/>
            <a:ext cx="1800225" cy="5847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 dirty="0" smtClean="0">
                <a:solidFill>
                  <a:schemeClr val="bg1"/>
                </a:solidFill>
                <a:latin typeface="GillSans" pitchFamily="34" charset="0"/>
              </a:rPr>
              <a:t>Los Angeles Basin</a:t>
            </a:r>
            <a:endParaRPr lang="en-US" altLang="en-US" sz="1600" b="1" dirty="0">
              <a:solidFill>
                <a:schemeClr val="bg1"/>
              </a:solidFill>
              <a:latin typeface="GillSans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693127" y="3949542"/>
            <a:ext cx="520700" cy="50958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66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EMERALD NECKLACE INITIATIVE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Metropolitan Greenspace Alliance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3252" y="2904907"/>
            <a:ext cx="1396148" cy="7386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solidFill>
                  <a:srgbClr val="000099"/>
                </a:solidFill>
                <a:latin typeface="GillSans" pitchFamily="34" charset="0"/>
              </a:rPr>
              <a:t>Bay Area Open Space Council</a:t>
            </a:r>
            <a:endParaRPr lang="en-US" altLang="en-US" sz="1400" b="1" dirty="0">
              <a:solidFill>
                <a:srgbClr val="000099"/>
              </a:solidFill>
              <a:latin typeface="GillSan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9201" y="3027363"/>
            <a:ext cx="1415199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solidFill>
                  <a:srgbClr val="000099"/>
                </a:solidFill>
                <a:latin typeface="GillSans" pitchFamily="34" charset="0"/>
              </a:rPr>
              <a:t>Denver Front</a:t>
            </a:r>
          </a:p>
          <a:p>
            <a:r>
              <a:rPr lang="en-US" altLang="en-US" sz="1400" b="1" dirty="0" smtClean="0">
                <a:solidFill>
                  <a:srgbClr val="000099"/>
                </a:solidFill>
                <a:latin typeface="GillSans" pitchFamily="34" charset="0"/>
              </a:rPr>
              <a:t>Range</a:t>
            </a:r>
            <a:endParaRPr lang="en-US" altLang="en-US" sz="1400" b="1" dirty="0">
              <a:solidFill>
                <a:srgbClr val="000099"/>
              </a:solidFill>
              <a:latin typeface="GillSans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52377" y="3964465"/>
            <a:ext cx="1320800" cy="30777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 b="1" dirty="0" smtClean="0">
                <a:solidFill>
                  <a:srgbClr val="000099"/>
                </a:solidFill>
                <a:latin typeface="GillSans" pitchFamily="34" charset="0"/>
              </a:rPr>
              <a:t>Heartland</a:t>
            </a:r>
            <a:endParaRPr lang="en-US" altLang="en-US" sz="1400" b="1" dirty="0">
              <a:solidFill>
                <a:srgbClr val="000099"/>
              </a:solidFill>
              <a:latin typeface="GillSans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73177" y="3464867"/>
            <a:ext cx="14478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 b="1" dirty="0" smtClean="0">
                <a:solidFill>
                  <a:srgbClr val="000099"/>
                </a:solidFill>
                <a:latin typeface="GillSans" pitchFamily="34" charset="0"/>
              </a:rPr>
              <a:t>Baltimore Wilderness</a:t>
            </a:r>
            <a:endParaRPr lang="en-US" altLang="en-US" sz="1400" b="1" dirty="0">
              <a:solidFill>
                <a:srgbClr val="000099"/>
              </a:solidFill>
              <a:latin typeface="GillSans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770303" y="4956274"/>
            <a:ext cx="1320800" cy="30777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 b="1" dirty="0" smtClean="0">
                <a:solidFill>
                  <a:srgbClr val="000099"/>
                </a:solidFill>
                <a:latin typeface="GillSans" pitchFamily="34" charset="0"/>
              </a:rPr>
              <a:t>Nashville</a:t>
            </a:r>
            <a:endParaRPr lang="en-US" altLang="en-US" sz="1400" b="1" dirty="0">
              <a:solidFill>
                <a:srgbClr val="000099"/>
              </a:solidFill>
              <a:latin typeface="GillSan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27" y="6488668"/>
            <a:ext cx="5172173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Amigos de </a:t>
            </a:r>
            <a:r>
              <a:rPr lang="en-US" dirty="0" err="1" smtClean="0">
                <a:solidFill>
                  <a:schemeClr val="bg1"/>
                </a:solidFill>
              </a:rPr>
              <a:t>los</a:t>
            </a:r>
            <a:r>
              <a:rPr lang="en-US" dirty="0" smtClean="0">
                <a:solidFill>
                  <a:schemeClr val="bg1"/>
                </a:solidFill>
              </a:rPr>
              <a:t> Rios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143000"/>
            <a:ext cx="533400" cy="5345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943600"/>
            <a:ext cx="7239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9800"/>
            <a:ext cx="8229600" cy="762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Vocabulary “DNA” of Projects</a:t>
            </a:r>
          </a:p>
        </p:txBody>
      </p:sp>
      <p:pic>
        <p:nvPicPr>
          <p:cNvPr id="3" name="Picture 2" descr="image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950" y="0"/>
            <a:ext cx="4718050" cy="5892826"/>
          </a:xfrm>
          <a:prstGeom prst="rect">
            <a:avLst/>
          </a:prstGeom>
        </p:spPr>
      </p:pic>
      <p:pic>
        <p:nvPicPr>
          <p:cNvPr id="5" name="Picture 4" descr="image4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00" y="12701"/>
            <a:ext cx="42947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8392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</a:rPr>
              <a:t>Overview: East County Los Angeles Basin – Emerald Necklace Stakeholder Collaboration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5" name="Picture 2" descr="\\S-Primary\Shared\Public\01 Grants &amp; Proposals Submitted\430. Rose Hills 2014\Attachments\Emerald Necklace Coalition Cities ONLY_Layout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617535"/>
            <a:ext cx="3738060" cy="48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S-PRIMARY\RedirectedFolders\fellow2\Desktop\En Coalition Memb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929230" cy="487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_D3L76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0" y="2197100"/>
            <a:ext cx="23193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 descr="Photos 0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738" y="0"/>
            <a:ext cx="233203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IMG_715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75" y="4521200"/>
            <a:ext cx="31765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5138738" y="4110038"/>
            <a:ext cx="2286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GillSans" pitchFamily="34" charset="0"/>
              </a:rPr>
              <a:t>RIO VISTA PARK</a:t>
            </a:r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7427913" y="6316663"/>
            <a:ext cx="2301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GillSans" pitchFamily="34" charset="0"/>
              </a:rPr>
              <a:t>DURFEE THOMPSON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GillSans" pitchFamily="34" charset="0"/>
              </a:rPr>
              <a:t> PARK</a:t>
            </a:r>
          </a:p>
        </p:txBody>
      </p:sp>
      <p:sp>
        <p:nvSpPr>
          <p:cNvPr id="53255" name="Rectangle 9"/>
          <p:cNvSpPr>
            <a:spLocks noChangeArrowheads="1"/>
          </p:cNvSpPr>
          <p:nvPr/>
        </p:nvSpPr>
        <p:spPr bwMode="auto">
          <a:xfrm>
            <a:off x="5181600" y="1676400"/>
            <a:ext cx="3162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GillSans" pitchFamily="34" charset="0"/>
              </a:rPr>
              <a:t>PECK ROAD WATER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GillSans" pitchFamily="34" charset="0"/>
              </a:rPr>
              <a:t>CONSERVATION PARK</a:t>
            </a:r>
          </a:p>
        </p:txBody>
      </p:sp>
      <p:sp>
        <p:nvSpPr>
          <p:cNvPr id="53256" name="Rectangle 10"/>
          <p:cNvSpPr>
            <a:spLocks noChangeArrowheads="1"/>
          </p:cNvSpPr>
          <p:nvPr/>
        </p:nvSpPr>
        <p:spPr bwMode="auto">
          <a:xfrm>
            <a:off x="5199063" y="6378575"/>
            <a:ext cx="22733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GillSans" pitchFamily="34" charset="0"/>
              </a:rPr>
              <a:t>GIBSON MARIPOSA PARK</a:t>
            </a:r>
          </a:p>
        </p:txBody>
      </p:sp>
      <p:sp>
        <p:nvSpPr>
          <p:cNvPr id="53257" name="Rectangle 11"/>
          <p:cNvSpPr>
            <a:spLocks noChangeArrowheads="1"/>
          </p:cNvSpPr>
          <p:nvPr/>
        </p:nvSpPr>
        <p:spPr bwMode="auto">
          <a:xfrm>
            <a:off x="7513638" y="5926138"/>
            <a:ext cx="18466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GillSans" pitchFamily="34" charset="0"/>
            </a:endParaRPr>
          </a:p>
        </p:txBody>
      </p:sp>
      <p:pic>
        <p:nvPicPr>
          <p:cNvPr id="5325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0" y="0"/>
            <a:ext cx="51228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baseline="0">
                <a:solidFill>
                  <a:srgbClr val="0066FF"/>
                </a:solidFill>
                <a:latin typeface="GillSans" pitchFamily="34" charset="0"/>
              </a:rPr>
              <a:t>URBAN RIVER GREENWAY</a:t>
            </a:r>
          </a:p>
        </p:txBody>
      </p:sp>
      <p:sp>
        <p:nvSpPr>
          <p:cNvPr id="53260" name="Rectangle 14"/>
          <p:cNvSpPr>
            <a:spLocks noChangeArrowheads="1"/>
          </p:cNvSpPr>
          <p:nvPr/>
        </p:nvSpPr>
        <p:spPr bwMode="auto">
          <a:xfrm>
            <a:off x="0" y="6391275"/>
            <a:ext cx="5122863" cy="588963"/>
          </a:xfrm>
          <a:prstGeom prst="rect">
            <a:avLst/>
          </a:prstGeom>
          <a:solidFill>
            <a:srgbClr val="3366CC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baseline="0">
                <a:solidFill>
                  <a:schemeClr val="folHlink"/>
                </a:solidFill>
                <a:latin typeface="GillSans" pitchFamily="34" charset="0"/>
              </a:rPr>
              <a:t>EMERALD NECKLACE</a:t>
            </a:r>
          </a:p>
        </p:txBody>
      </p:sp>
      <p:pic>
        <p:nvPicPr>
          <p:cNvPr id="53263" name="Picture 2" descr="_D3X147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0"/>
            <a:ext cx="17113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4" descr="_D3L917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1843088"/>
            <a:ext cx="17113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Rectangle 20"/>
          <p:cNvSpPr>
            <a:spLocks noChangeArrowheads="1"/>
          </p:cNvSpPr>
          <p:nvPr/>
        </p:nvSpPr>
        <p:spPr bwMode="auto">
          <a:xfrm>
            <a:off x="7437438" y="2143125"/>
            <a:ext cx="1706562" cy="68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illSans" pitchFamily="34" charset="0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7408863" y="4090988"/>
            <a:ext cx="173513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GillSans" pitchFamily="34" charset="0"/>
              </a:rPr>
              <a:t>LASHBROOK PARK</a:t>
            </a:r>
          </a:p>
        </p:txBody>
      </p:sp>
      <p:pic>
        <p:nvPicPr>
          <p:cNvPr id="53267" name="Picture 5" descr="_D3X130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6963" y="4506913"/>
            <a:ext cx="16970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Rectangle 19"/>
          <p:cNvSpPr>
            <a:spLocks noChangeArrowheads="1"/>
          </p:cNvSpPr>
          <p:nvPr/>
        </p:nvSpPr>
        <p:spPr bwMode="auto">
          <a:xfrm>
            <a:off x="7415213" y="1692275"/>
            <a:ext cx="2092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GillSans" pitchFamily="34" charset="0"/>
              </a:rPr>
              <a:t>VETERANS MEMORIAL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GillSans" pitchFamily="34" charset="0"/>
              </a:rPr>
              <a:t>            PARK</a:t>
            </a:r>
          </a:p>
        </p:txBody>
      </p:sp>
    </p:spTree>
    <p:extLst>
      <p:ext uri="{BB962C8B-B14F-4D97-AF65-F5344CB8AC3E}">
        <p14:creationId xmlns:p14="http://schemas.microsoft.com/office/powerpoint/2010/main" val="34516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Emerald Necklac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5481" y="6335712"/>
            <a:ext cx="390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49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latin typeface="Gill Sans MT" panose="020B0502020104020203" pitchFamily="34" charset="0"/>
              </a:rPr>
              <a:t>Youth Training</a:t>
            </a:r>
            <a:endParaRPr lang="en-US" sz="2400" dirty="0" smtClean="0">
              <a:latin typeface="Gill Sans MT" panose="020B0502020104020203" pitchFamily="34" charset="0"/>
            </a:endParaRPr>
          </a:p>
        </p:txBody>
      </p:sp>
      <p:pic>
        <p:nvPicPr>
          <p:cNvPr id="2" name="Picture 1" descr="image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967"/>
            <a:ext cx="9144000" cy="63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816600"/>
            <a:ext cx="1438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70419" y="-767159"/>
            <a:ext cx="8949781" cy="11221877"/>
            <a:chOff x="492177" y="676275"/>
            <a:chExt cx="5299023" cy="737711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77" y="1195388"/>
              <a:ext cx="529902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971800" y="676275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92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7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0"/>
            <a:ext cx="5301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8-07 at 1.08.1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43000"/>
            <a:ext cx="8839200" cy="545888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Natural Infrastructure 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Vision  LA BASIN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973" y="6328664"/>
            <a:ext cx="1438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2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8392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8513" y="1123043"/>
            <a:ext cx="83058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San Gabriel Mountains  Visitor Reception Center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ill Sans MT" panose="020B0502020104020203" pitchFamily="34" charset="0"/>
              </a:rPr>
              <a:t>Excess land </a:t>
            </a:r>
            <a:r>
              <a:rPr lang="en-US" sz="2400" dirty="0" smtClean="0">
                <a:latin typeface="Gill Sans MT" panose="020B0502020104020203" pitchFamily="34" charset="0"/>
              </a:rPr>
              <a:t>Municipal </a:t>
            </a:r>
            <a:r>
              <a:rPr lang="en-US" sz="2400" dirty="0">
                <a:latin typeface="Gill Sans MT" panose="020B0502020104020203" pitchFamily="34" charset="0"/>
              </a:rPr>
              <a:t>Utility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Nature </a:t>
            </a:r>
            <a:r>
              <a:rPr lang="en-US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Trail Exercise Area – Lashbrook Park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ill Sans MT" panose="020B0502020104020203" pitchFamily="34" charset="0"/>
              </a:rPr>
              <a:t>Flood Control Right of Way </a:t>
            </a:r>
            <a:r>
              <a:rPr lang="en-US" sz="2400" dirty="0" smtClean="0">
                <a:latin typeface="Gill Sans MT" panose="020B0502020104020203" pitchFamily="34" charset="0"/>
              </a:rPr>
              <a:t>/Army </a:t>
            </a:r>
            <a:r>
              <a:rPr lang="en-US" sz="2400" dirty="0">
                <a:latin typeface="Gill Sans MT" panose="020B0502020104020203" pitchFamily="34" charset="0"/>
              </a:rPr>
              <a:t>Corps of Engineers </a:t>
            </a:r>
            <a:r>
              <a:rPr lang="en-US" sz="2400" dirty="0" smtClean="0">
                <a:latin typeface="Gill Sans MT" panose="020B0502020104020203" pitchFamily="34" charset="0"/>
              </a:rPr>
              <a:t>Rio </a:t>
            </a:r>
            <a:r>
              <a:rPr lang="en-US" sz="2400" dirty="0">
                <a:latin typeface="Gill Sans MT" panose="020B0502020104020203" pitchFamily="34" charset="0"/>
              </a:rPr>
              <a:t>Hondo River</a:t>
            </a: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Community Park </a:t>
            </a:r>
            <a:r>
              <a:rPr lang="en-US" sz="2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 Barrio History Rio </a:t>
            </a:r>
            <a:r>
              <a:rPr lang="en-US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Vista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ill Sans MT" panose="020B0502020104020203" pitchFamily="34" charset="0"/>
              </a:rPr>
              <a:t>Cultural Heritage </a:t>
            </a:r>
            <a:r>
              <a:rPr lang="en-US" sz="2400" dirty="0" smtClean="0">
                <a:latin typeface="Gill Sans MT" panose="020B0502020104020203" pitchFamily="34" charset="0"/>
              </a:rPr>
              <a:t> retrofit of park </a:t>
            </a: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Community Park – Butterfly </a:t>
            </a:r>
            <a:r>
              <a:rPr lang="en-US" sz="2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Theme</a:t>
            </a:r>
            <a:endParaRPr lang="en-US" sz="2400" b="1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Gill Sans MT" panose="020B0502020104020203" pitchFamily="34" charset="0"/>
              </a:rPr>
              <a:t>Former </a:t>
            </a:r>
            <a:r>
              <a:rPr lang="en-US" sz="2400" dirty="0">
                <a:latin typeface="Gill Sans MT" panose="020B0502020104020203" pitchFamily="34" charset="0"/>
              </a:rPr>
              <a:t>precious metals smelting </a:t>
            </a:r>
            <a:r>
              <a:rPr lang="en-US" sz="2400" dirty="0" smtClean="0">
                <a:latin typeface="Gill Sans MT" panose="020B0502020104020203" pitchFamily="34" charset="0"/>
              </a:rPr>
              <a:t>factory</a:t>
            </a: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Nature Discovery Area – Water Conservation Park – Bird Sanctuary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ill Sans MT" panose="020B0502020104020203" pitchFamily="34" charset="0"/>
              </a:rPr>
              <a:t>Former quarry  Flood Control District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Multi-benefit  </a:t>
            </a:r>
            <a:r>
              <a:rPr lang="en-US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School Campuses &amp; Parks along river greenway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ill Sans MT" panose="020B0502020104020203" pitchFamily="34" charset="0"/>
              </a:rPr>
              <a:t>Joint-Use School Partnerships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1750"/>
            <a:ext cx="8839200" cy="1066800"/>
          </a:xfrm>
          <a:prstGeom prst="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152400" y="18415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Emerald Necklace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Community Project </a:t>
            </a:r>
            <a:r>
              <a:rPr lang="en-US" altLang="en-US" sz="3600" b="1" dirty="0">
                <a:solidFill>
                  <a:schemeClr val="bg1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9136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399" cy="689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_D3L757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8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429000"/>
            <a:ext cx="4419600" cy="3441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GillSans"/>
            </a:endParaRPr>
          </a:p>
        </p:txBody>
      </p:sp>
      <p:pic>
        <p:nvPicPr>
          <p:cNvPr id="30726" name="Picture 6" descr="10K f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" y="3592351"/>
            <a:ext cx="3863132" cy="289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age5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9"/>
          <a:stretch/>
        </p:blipFill>
        <p:spPr>
          <a:xfrm>
            <a:off x="44958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 descr="Emerald Necklace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8525" y="41275"/>
            <a:ext cx="56197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502275" y="152400"/>
            <a:ext cx="3641725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CC00"/>
                </a:solidFill>
                <a:latin typeface="GillSans"/>
              </a:rPr>
              <a:t>Necessity of</a:t>
            </a:r>
            <a:r>
              <a:rPr lang="en-US" sz="3600" dirty="0">
                <a:solidFill>
                  <a:srgbClr val="00CC00"/>
                </a:solidFill>
                <a:latin typeface="GillSans"/>
              </a:rPr>
              <a:t> </a:t>
            </a:r>
          </a:p>
          <a:p>
            <a:r>
              <a:rPr lang="en-US" sz="2800" dirty="0" smtClean="0">
                <a:solidFill>
                  <a:srgbClr val="00CC00"/>
                </a:solidFill>
                <a:latin typeface="GillSans"/>
              </a:rPr>
              <a:t>Natural Infrastructure  </a:t>
            </a:r>
            <a:endParaRPr lang="en-US" sz="2800" dirty="0">
              <a:solidFill>
                <a:srgbClr val="00CC00"/>
              </a:solidFill>
              <a:latin typeface="GillSans"/>
            </a:endParaRPr>
          </a:p>
          <a:p>
            <a:r>
              <a:rPr lang="en-US" dirty="0">
                <a:solidFill>
                  <a:srgbClr val="000066"/>
                </a:solidFill>
                <a:latin typeface="GillSans"/>
              </a:rPr>
              <a:t>Majority of the population </a:t>
            </a:r>
          </a:p>
          <a:p>
            <a:r>
              <a:rPr lang="en-US" dirty="0">
                <a:solidFill>
                  <a:srgbClr val="000066"/>
                </a:solidFill>
                <a:latin typeface="GillSans"/>
              </a:rPr>
              <a:t>live in urban areas: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CC00"/>
                </a:solidFill>
                <a:latin typeface="GillSans"/>
              </a:rPr>
              <a:t>PUBLIC HEALTH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GillSans"/>
              </a:rPr>
              <a:t>Access to Recreation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GillSans"/>
              </a:rPr>
              <a:t>Social Equity/Environmental </a:t>
            </a:r>
          </a:p>
          <a:p>
            <a:pPr lvl="1"/>
            <a:r>
              <a:rPr lang="en-US" dirty="0">
                <a:solidFill>
                  <a:srgbClr val="000066"/>
                </a:solidFill>
                <a:latin typeface="GillSans"/>
              </a:rPr>
              <a:t> Justice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GillSans"/>
              </a:rPr>
              <a:t>Nature Deficit Disorder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CC00"/>
                </a:solidFill>
                <a:latin typeface="GillSans"/>
              </a:rPr>
              <a:t>ENVIRONMENTAL </a:t>
            </a:r>
            <a:r>
              <a:rPr lang="en-US" b="1" dirty="0">
                <a:solidFill>
                  <a:srgbClr val="00CC00"/>
                </a:solidFill>
                <a:latin typeface="GillSans"/>
              </a:rPr>
              <a:t>HEALTH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GillSans"/>
              </a:rPr>
              <a:t>Air &amp; Water Quality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GillSans"/>
              </a:rPr>
              <a:t>Greenhouse Gas Uptake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GillSans"/>
              </a:rPr>
              <a:t>Heat Island Mitigation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CC00"/>
                </a:solidFill>
                <a:latin typeface="GillSans"/>
              </a:rPr>
              <a:t>COMPLIANCE  </a:t>
            </a:r>
            <a:r>
              <a:rPr lang="en-US" b="1" dirty="0">
                <a:solidFill>
                  <a:srgbClr val="00CC00"/>
                </a:solidFill>
                <a:latin typeface="GillSans"/>
              </a:rPr>
              <a:t>FEDERAL </a:t>
            </a:r>
          </a:p>
          <a:p>
            <a:r>
              <a:rPr lang="en-US" b="1" dirty="0">
                <a:solidFill>
                  <a:srgbClr val="00CC00"/>
                </a:solidFill>
                <a:latin typeface="GillSans"/>
              </a:rPr>
              <a:t>  &amp; STATE MANDATES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GillSans"/>
              </a:rPr>
              <a:t>Clean Water &amp; Air Acts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GillSans"/>
              </a:rPr>
              <a:t>Ms4 Permits, SB375…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CC00"/>
                </a:solidFill>
                <a:latin typeface="GillSans"/>
              </a:rPr>
              <a:t>BEAUTY…CULTURAL   	HERITAGE</a:t>
            </a:r>
            <a:endParaRPr lang="en-US" b="1" dirty="0">
              <a:solidFill>
                <a:srgbClr val="00CC00"/>
              </a:solidFill>
              <a:latin typeface="GillSans"/>
            </a:endParaRP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CC00"/>
                </a:solidFill>
                <a:latin typeface="GillSans"/>
              </a:rPr>
              <a:t>JOBS TRAINING </a:t>
            </a:r>
            <a:r>
              <a:rPr lang="en-US" b="1" dirty="0">
                <a:solidFill>
                  <a:srgbClr val="00CC00"/>
                </a:solidFill>
                <a:latin typeface="GillSans"/>
              </a:rPr>
              <a:t>&amp; </a:t>
            </a:r>
            <a:r>
              <a:rPr lang="en-US" b="1" dirty="0" smtClean="0">
                <a:solidFill>
                  <a:srgbClr val="00CC00"/>
                </a:solidFill>
                <a:latin typeface="GillSans"/>
              </a:rPr>
              <a:t> 	EDUCATION</a:t>
            </a:r>
            <a:endParaRPr lang="en-US" b="1" dirty="0">
              <a:solidFill>
                <a:srgbClr val="00CC00"/>
              </a:solidFill>
              <a:latin typeface="GillSans"/>
            </a:endParaRPr>
          </a:p>
          <a:p>
            <a:endParaRPr lang="en-US" b="1" dirty="0">
              <a:solidFill>
                <a:srgbClr val="00CC00"/>
              </a:solidFill>
              <a:latin typeface="GillSans"/>
            </a:endParaRPr>
          </a:p>
          <a:p>
            <a:endParaRPr lang="en-US" b="1" dirty="0">
              <a:solidFill>
                <a:srgbClr val="00CC00"/>
              </a:solidFill>
              <a:latin typeface="Gill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300" y="415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GillSans"/>
              </a:rPr>
              <a:t>We need </a:t>
            </a:r>
            <a:r>
              <a:rPr lang="en-US" altLang="en-US" b="1" dirty="0" smtClean="0">
                <a:solidFill>
                  <a:schemeClr val="bg1"/>
                </a:solidFill>
                <a:latin typeface="GillSans"/>
              </a:rPr>
              <a:t>to place a </a:t>
            </a:r>
            <a:r>
              <a:rPr lang="en-US" altLang="en-US" b="1" dirty="0">
                <a:solidFill>
                  <a:schemeClr val="bg1"/>
                </a:solidFill>
                <a:latin typeface="GillSans"/>
              </a:rPr>
              <a:t>Human Face </a:t>
            </a:r>
            <a:r>
              <a:rPr lang="en-US" altLang="en-US" b="1" dirty="0" smtClean="0">
                <a:solidFill>
                  <a:schemeClr val="bg1"/>
                </a:solidFill>
                <a:latin typeface="GillSans"/>
              </a:rPr>
              <a:t>on </a:t>
            </a:r>
            <a:r>
              <a:rPr lang="en-US" altLang="en-US" b="1" dirty="0" smtClean="0">
                <a:solidFill>
                  <a:schemeClr val="bg1"/>
                </a:solidFill>
                <a:latin typeface="GillSans"/>
              </a:rPr>
              <a:t>river network as our natural Infrastructure</a:t>
            </a:r>
            <a:endParaRPr lang="en-US" altLang="en-US" b="1" dirty="0">
              <a:solidFill>
                <a:schemeClr val="bg1"/>
              </a:solidFill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35908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S:\Public\03. Marketing Tools\HIGH RES MEDIA PACKET INGREDIENTS\JPEG\Gibson Before and Af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0"/>
            <a:ext cx="889793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4" descr="_D3L76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0" y="2197100"/>
            <a:ext cx="23193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0" name="Picture 2" descr="Photos 0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738" y="0"/>
            <a:ext cx="233203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1" name="Picture 5" descr="IMG_715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75" y="4521200"/>
            <a:ext cx="3176588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623" name="Rectangle 7"/>
          <p:cNvSpPr>
            <a:spLocks noChangeArrowheads="1"/>
          </p:cNvSpPr>
          <p:nvPr/>
        </p:nvSpPr>
        <p:spPr bwMode="auto">
          <a:xfrm>
            <a:off x="5138738" y="4110038"/>
            <a:ext cx="2286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baseline="-25000" dirty="0" smtClean="0">
                <a:solidFill>
                  <a:srgbClr val="000000"/>
                </a:solidFill>
                <a:latin typeface="GillSans"/>
                <a:ea typeface="MS PGothic" pitchFamily="34" charset="-128"/>
                <a:cs typeface="+mn-cs"/>
              </a:rPr>
              <a:t>RIO VISTA PARK</a:t>
            </a:r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7427913" y="6316663"/>
            <a:ext cx="2301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baseline="-25000" dirty="0" smtClean="0">
                <a:solidFill>
                  <a:srgbClr val="000000"/>
                </a:solidFill>
                <a:latin typeface="GillSans"/>
                <a:ea typeface="MS PGothic" pitchFamily="34" charset="-128"/>
                <a:cs typeface="+mn-cs"/>
              </a:rPr>
              <a:t>DURFEE THOMPSON</a:t>
            </a:r>
          </a:p>
          <a:p>
            <a:r>
              <a:rPr lang="en-US" altLang="en-US" b="1" baseline="-25000" dirty="0" smtClean="0">
                <a:solidFill>
                  <a:srgbClr val="000000"/>
                </a:solidFill>
                <a:latin typeface="GillSans"/>
                <a:ea typeface="MS PGothic" pitchFamily="34" charset="-128"/>
                <a:cs typeface="+mn-cs"/>
              </a:rPr>
              <a:t> PARK</a:t>
            </a: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5151438" y="1774825"/>
            <a:ext cx="3162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baseline="-25000" dirty="0" smtClean="0">
                <a:solidFill>
                  <a:srgbClr val="000000"/>
                </a:solidFill>
                <a:latin typeface="GillSans"/>
                <a:ea typeface="MS PGothic" pitchFamily="34" charset="-128"/>
                <a:cs typeface="+mn-cs"/>
              </a:rPr>
              <a:t>PECK ROAD WATER </a:t>
            </a:r>
          </a:p>
          <a:p>
            <a:r>
              <a:rPr lang="en-US" altLang="en-US" b="1" baseline="-25000" dirty="0" smtClean="0">
                <a:solidFill>
                  <a:srgbClr val="000000"/>
                </a:solidFill>
                <a:latin typeface="GillSans"/>
                <a:ea typeface="MS PGothic" pitchFamily="34" charset="-128"/>
                <a:cs typeface="+mn-cs"/>
              </a:rPr>
              <a:t>CONSERVATION PARK</a:t>
            </a:r>
          </a:p>
        </p:txBody>
      </p:sp>
      <p:sp>
        <p:nvSpPr>
          <p:cNvPr id="367626" name="Rectangle 10"/>
          <p:cNvSpPr>
            <a:spLocks noChangeArrowheads="1"/>
          </p:cNvSpPr>
          <p:nvPr/>
        </p:nvSpPr>
        <p:spPr bwMode="auto">
          <a:xfrm>
            <a:off x="5199063" y="6378575"/>
            <a:ext cx="22733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baseline="-25000" dirty="0" smtClean="0">
                <a:solidFill>
                  <a:srgbClr val="000000"/>
                </a:solidFill>
                <a:latin typeface="GillSans"/>
                <a:ea typeface="MS PGothic" pitchFamily="34" charset="-128"/>
                <a:cs typeface="+mn-cs"/>
              </a:rPr>
              <a:t>GIBSON MARIPOSA PARK</a:t>
            </a:r>
          </a:p>
        </p:txBody>
      </p:sp>
      <p:sp>
        <p:nvSpPr>
          <p:cNvPr id="367627" name="Rectangle 11"/>
          <p:cNvSpPr>
            <a:spLocks noChangeArrowheads="1"/>
          </p:cNvSpPr>
          <p:nvPr/>
        </p:nvSpPr>
        <p:spPr bwMode="auto">
          <a:xfrm>
            <a:off x="7513638" y="5926138"/>
            <a:ext cx="1630362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baseline="-25000" dirty="0" smtClean="0">
                <a:solidFill>
                  <a:srgbClr val="000000"/>
                </a:solidFill>
                <a:latin typeface="GillSans"/>
                <a:ea typeface="MS PGothic" pitchFamily="34" charset="-128"/>
                <a:cs typeface="+mn-cs"/>
              </a:rPr>
              <a:t>San Gabriel Canyon</a:t>
            </a:r>
          </a:p>
        </p:txBody>
      </p:sp>
      <p:pic>
        <p:nvPicPr>
          <p:cNvPr id="3676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513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29" name="Rectangle 13"/>
          <p:cNvSpPr>
            <a:spLocks noChangeArrowheads="1"/>
          </p:cNvSpPr>
          <p:nvPr/>
        </p:nvSpPr>
        <p:spPr bwMode="auto">
          <a:xfrm>
            <a:off x="0" y="0"/>
            <a:ext cx="51228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0066FF"/>
                </a:solidFill>
                <a:latin typeface="GillSans"/>
                <a:ea typeface="MS PGothic" pitchFamily="34" charset="-128"/>
                <a:cs typeface="+mn-cs"/>
              </a:rPr>
              <a:t>URBAN RIVER GREENWAY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0" y="6391275"/>
            <a:ext cx="5122863" cy="588963"/>
          </a:xfrm>
          <a:prstGeom prst="rect">
            <a:avLst/>
          </a:prstGeom>
          <a:solidFill>
            <a:srgbClr val="3366CC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99CC00"/>
                </a:solidFill>
                <a:latin typeface="GillSans"/>
                <a:ea typeface="MS PGothic" pitchFamily="34" charset="-128"/>
                <a:cs typeface="+mn-cs"/>
              </a:rPr>
              <a:t>EMERALD NECKLACE</a:t>
            </a:r>
          </a:p>
        </p:txBody>
      </p:sp>
      <p:pic>
        <p:nvPicPr>
          <p:cNvPr id="367633" name="Picture 2" descr="_D3X147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0"/>
            <a:ext cx="17113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2" name="Picture 4" descr="_D3L917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1843088"/>
            <a:ext cx="17113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36" name="Rectangle 20"/>
          <p:cNvSpPr>
            <a:spLocks noChangeArrowheads="1"/>
          </p:cNvSpPr>
          <p:nvPr/>
        </p:nvSpPr>
        <p:spPr bwMode="auto">
          <a:xfrm>
            <a:off x="7437438" y="2143125"/>
            <a:ext cx="1706562" cy="68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aseline="-25000" dirty="0" smtClean="0">
              <a:solidFill>
                <a:srgbClr val="000000"/>
              </a:solidFill>
              <a:latin typeface="GillSans"/>
              <a:ea typeface="MS PGothic" pitchFamily="34" charset="-128"/>
              <a:cs typeface="+mn-cs"/>
            </a:endParaRPr>
          </a:p>
        </p:txBody>
      </p:sp>
      <p:sp>
        <p:nvSpPr>
          <p:cNvPr id="367634" name="Rectangle 18"/>
          <p:cNvSpPr>
            <a:spLocks noChangeArrowheads="1"/>
          </p:cNvSpPr>
          <p:nvPr/>
        </p:nvSpPr>
        <p:spPr bwMode="auto">
          <a:xfrm>
            <a:off x="7408863" y="4090988"/>
            <a:ext cx="173513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baseline="-25000" dirty="0" smtClean="0">
                <a:solidFill>
                  <a:srgbClr val="000000"/>
                </a:solidFill>
                <a:latin typeface="GillSans"/>
                <a:ea typeface="MS PGothic" pitchFamily="34" charset="-128"/>
                <a:cs typeface="+mn-cs"/>
              </a:rPr>
              <a:t>LASHBROOK PARK</a:t>
            </a:r>
          </a:p>
        </p:txBody>
      </p:sp>
      <p:pic>
        <p:nvPicPr>
          <p:cNvPr id="367619" name="Picture 5" descr="_D3X130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213" y="4521199"/>
            <a:ext cx="19673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35" name="Rectangle 19"/>
          <p:cNvSpPr>
            <a:spLocks noChangeArrowheads="1"/>
          </p:cNvSpPr>
          <p:nvPr/>
        </p:nvSpPr>
        <p:spPr bwMode="auto">
          <a:xfrm>
            <a:off x="7415213" y="1692275"/>
            <a:ext cx="2092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baseline="-25000" dirty="0" smtClean="0">
                <a:solidFill>
                  <a:srgbClr val="000000"/>
                </a:solidFill>
                <a:latin typeface="GillSans"/>
                <a:ea typeface="MS PGothic" pitchFamily="34" charset="-128"/>
                <a:cs typeface="+mn-cs"/>
              </a:rPr>
              <a:t>VETERANS MEMORIAL </a:t>
            </a:r>
          </a:p>
          <a:p>
            <a:r>
              <a:rPr lang="en-US" altLang="en-US" b="1" baseline="-25000" dirty="0" smtClean="0">
                <a:solidFill>
                  <a:srgbClr val="000000"/>
                </a:solidFill>
                <a:latin typeface="GillSans"/>
                <a:ea typeface="MS PGothic" pitchFamily="34" charset="-128"/>
                <a:cs typeface="+mn-cs"/>
              </a:rPr>
              <a:t>            PARK</a:t>
            </a:r>
          </a:p>
        </p:txBody>
      </p:sp>
      <p:sp>
        <p:nvSpPr>
          <p:cNvPr id="2" name="Oval 1"/>
          <p:cNvSpPr/>
          <p:nvPr/>
        </p:nvSpPr>
        <p:spPr>
          <a:xfrm>
            <a:off x="2743200" y="1089025"/>
            <a:ext cx="914400" cy="914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:\Public\02 Projects\PECK PARK\PECK PARK DESIGN DEVELOPMENT\06.Peck Park Illustratio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0"/>
            <a:ext cx="8077200" cy="68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799" y="6330950"/>
            <a:ext cx="1438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6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19050"/>
            <a:ext cx="88487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urfee_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263" y="3049588"/>
            <a:ext cx="5335587" cy="3211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178050" y="935038"/>
            <a:ext cx="51054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>
                <a:latin typeface="Gill Sans MT" pitchFamily="34" charset="0"/>
              </a:rPr>
              <a:t>PASSIVE ACTIVE INTERLACE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>
                <a:latin typeface="Gill Sans MT" pitchFamily="34" charset="0"/>
              </a:rPr>
              <a:t>State-of-the-art: Sports Field and Perimeter Nature Trail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>
                <a:latin typeface="Gill Sans MT" pitchFamily="34" charset="0"/>
              </a:rPr>
              <a:t> Outdoor Interpretive Area / Re Connect to Nature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444500" y="1244600"/>
            <a:ext cx="1512888" cy="5626100"/>
            <a:chOff x="4656" y="0"/>
            <a:chExt cx="1104" cy="4320"/>
          </a:xfrm>
        </p:grpSpPr>
        <p:pic>
          <p:nvPicPr>
            <p:cNvPr id="80901" name="Picture 5" descr="Acmon Blue_Plebejus acmon_ma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6" y="2154"/>
              <a:ext cx="110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2" name="Picture 6" descr="Western Toad_Bufo borea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6" y="1446"/>
              <a:ext cx="11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3" name="Oval 7"/>
            <p:cNvSpPr>
              <a:spLocks noChangeArrowheads="1"/>
            </p:cNvSpPr>
            <p:nvPr/>
          </p:nvSpPr>
          <p:spPr bwMode="auto">
            <a:xfrm>
              <a:off x="5496" y="344"/>
              <a:ext cx="136" cy="136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illSans"/>
              </a:endParaRPr>
            </a:p>
          </p:txBody>
        </p:sp>
        <p:pic>
          <p:nvPicPr>
            <p:cNvPr id="80904" name="Picture 8" descr="western scrub-jay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56" y="2902"/>
              <a:ext cx="1104" cy="1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0905" name="Group 9"/>
            <p:cNvGrpSpPr>
              <a:grpSpLocks/>
            </p:cNvGrpSpPr>
            <p:nvPr/>
          </p:nvGrpSpPr>
          <p:grpSpPr bwMode="auto">
            <a:xfrm>
              <a:off x="4659" y="0"/>
              <a:ext cx="1101" cy="1440"/>
              <a:chOff x="4659" y="0"/>
              <a:chExt cx="1101" cy="1440"/>
            </a:xfrm>
          </p:grpSpPr>
          <p:pic>
            <p:nvPicPr>
              <p:cNvPr id="80906" name="Picture 10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9" y="0"/>
                <a:ext cx="1101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907" name="Oval 11"/>
              <p:cNvSpPr>
                <a:spLocks noChangeArrowheads="1"/>
              </p:cNvSpPr>
              <p:nvPr/>
            </p:nvSpPr>
            <p:spPr bwMode="auto">
              <a:xfrm>
                <a:off x="5487" y="336"/>
                <a:ext cx="169" cy="169"/>
              </a:xfrm>
              <a:prstGeom prst="ellips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GillSans"/>
                </a:endParaRPr>
              </a:p>
            </p:txBody>
          </p:sp>
        </p:grpSp>
      </p:grp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514600" y="6294438"/>
            <a:ext cx="64135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aseline="-25000">
                <a:latin typeface="Century Gothic" pitchFamily="34" charset="0"/>
              </a:rPr>
              <a:t>*</a:t>
            </a:r>
            <a:r>
              <a:rPr lang="en-US" sz="1200" i="1" baseline="-25000">
                <a:latin typeface="Century Gothic" pitchFamily="34" charset="0"/>
              </a:rPr>
              <a:t>Congressional Appropriation- Congresswoman, Hilda Solis partial funding</a:t>
            </a:r>
          </a:p>
          <a:p>
            <a:pPr>
              <a:spcBef>
                <a:spcPct val="50000"/>
              </a:spcBef>
            </a:pPr>
            <a:endParaRPr lang="en-US" sz="1200" baseline="-25000">
              <a:latin typeface="Century Gothic" pitchFamily="34" charset="0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7912100" y="3263900"/>
            <a:ext cx="990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aseline="-25000">
                <a:latin typeface="Century Gothic" pitchFamily="34" charset="0"/>
              </a:rPr>
              <a:t>City of El Monte</a:t>
            </a:r>
          </a:p>
        </p:txBody>
      </p:sp>
      <p:pic>
        <p:nvPicPr>
          <p:cNvPr id="80910" name="Picture 14" descr="JoggingLoo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1244600"/>
            <a:ext cx="2552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457200" y="381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b="1">
                <a:latin typeface="Gill Sans MT" pitchFamily="34" charset="0"/>
              </a:rPr>
              <a:t>Durfee/Thompson School</a:t>
            </a:r>
          </a:p>
        </p:txBody>
      </p:sp>
      <p:pic>
        <p:nvPicPr>
          <p:cNvPr id="80912" name="Picture 16" descr="Emerald Necklace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8525" y="41275"/>
            <a:ext cx="56197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3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:\Public\03. Marketing Tools\HIGH RES MEDIA PACKET INGREDIENTS\JPEG\Durfee Before and Af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3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8392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0" y="990600"/>
            <a:ext cx="1219200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2600" y="5486400"/>
            <a:ext cx="304800" cy="639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CRobinson\AppData\Local\Microsoft\Windows\Temporary Internet Files\Content.Outlook\97UUBVN8\Template_2015 Q2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538" y="0"/>
            <a:ext cx="542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799" y="6330950"/>
            <a:ext cx="1438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7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381000" y="0"/>
            <a:ext cx="8763000" cy="6858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1000" y="5923240"/>
            <a:ext cx="8763000" cy="923330"/>
          </a:xfrm>
          <a:prstGeom prst="rect">
            <a:avLst/>
          </a:prstGeom>
          <a:solidFill>
            <a:srgbClr val="9DF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0"/>
            <a:ext cx="87630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648828" cy="145726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Natural Infrastructure  </a:t>
            </a:r>
            <a:r>
              <a:rPr lang="en-US" sz="3200" dirty="0" smtClean="0">
                <a:solidFill>
                  <a:schemeClr val="bg1"/>
                </a:solidFill>
              </a:rPr>
              <a:t>RIVER PARKWAYS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27564" y="1459468"/>
            <a:ext cx="4388428" cy="4169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7000" y="3895966"/>
            <a:ext cx="1066800" cy="201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 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923" y="5923240"/>
            <a:ext cx="75565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Resilient Communities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474348" y="1457262"/>
            <a:ext cx="4114800" cy="3733799"/>
          </a:xfrm>
          <a:prstGeom prst="star5">
            <a:avLst/>
          </a:prstGeom>
          <a:solidFill>
            <a:srgbClr val="79F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Shared Natural &amp; Cultural Heritage =</a:t>
            </a:r>
          </a:p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 Public Health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599" y="727071"/>
            <a:ext cx="4217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Climate Response</a:t>
            </a:r>
          </a:p>
          <a:p>
            <a:r>
              <a:rPr lang="en-US" sz="2800" b="1" dirty="0" smtClean="0">
                <a:solidFill>
                  <a:schemeClr val="accent6"/>
                </a:solidFill>
              </a:rPr>
              <a:t>Resilient   Communities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1469" y="2514600"/>
            <a:ext cx="27069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Sustainable </a:t>
            </a:r>
          </a:p>
          <a:p>
            <a:r>
              <a:rPr lang="en-US" sz="2800" b="1" dirty="0" smtClean="0">
                <a:solidFill>
                  <a:schemeClr val="accent6"/>
                </a:solidFill>
              </a:rPr>
              <a:t>Transportation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166" y="2543954"/>
            <a:ext cx="32256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Open Space</a:t>
            </a:r>
          </a:p>
          <a:p>
            <a:r>
              <a:rPr lang="en-US" sz="2800" b="1" dirty="0" smtClean="0">
                <a:solidFill>
                  <a:schemeClr val="accent6"/>
                </a:solidFill>
              </a:rPr>
              <a:t>Recreation Access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6940" y="4760893"/>
            <a:ext cx="32076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Biodiversity</a:t>
            </a:r>
          </a:p>
          <a:p>
            <a:r>
              <a:rPr lang="en-US" sz="2800" b="1" dirty="0" smtClean="0">
                <a:solidFill>
                  <a:schemeClr val="accent6"/>
                </a:solidFill>
              </a:rPr>
              <a:t>Habitat Corridors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4848304"/>
            <a:ext cx="30796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Water Resources</a:t>
            </a:r>
          </a:p>
          <a:p>
            <a:r>
              <a:rPr lang="en-US" sz="2800" b="1" dirty="0" smtClean="0">
                <a:solidFill>
                  <a:schemeClr val="accent6"/>
                </a:solidFill>
              </a:rPr>
              <a:t>Stormwater Mgt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5486400" y="4904068"/>
            <a:ext cx="457200" cy="421289"/>
          </a:xfrm>
          <a:prstGeom prst="don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034657" y="4885616"/>
            <a:ext cx="457200" cy="421289"/>
          </a:xfrm>
          <a:prstGeom prst="donut">
            <a:avLst/>
          </a:prstGeom>
          <a:solidFill>
            <a:srgbClr val="A71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6215151" y="2667000"/>
            <a:ext cx="457200" cy="421289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4265469" y="1435205"/>
            <a:ext cx="457200" cy="421289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2419516" y="2675816"/>
            <a:ext cx="457200" cy="421289"/>
          </a:xfrm>
          <a:prstGeom prst="donu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988" y="838200"/>
            <a:ext cx="14382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304800" y="457201"/>
            <a:ext cx="8839200" cy="64008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295400" y="762000"/>
            <a:ext cx="6873290" cy="5201340"/>
            <a:chOff x="914400" y="896629"/>
            <a:chExt cx="7729346" cy="596137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25" y="902045"/>
              <a:ext cx="2519394" cy="297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725" y="896629"/>
              <a:ext cx="2524811" cy="29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517" y="904756"/>
              <a:ext cx="2530229" cy="297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888909"/>
              <a:ext cx="2522102" cy="296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878073"/>
              <a:ext cx="2524811" cy="297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878073"/>
              <a:ext cx="2524811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9540" y="-24890"/>
            <a:ext cx="9029700" cy="501553"/>
          </a:xfrm>
          <a:prstGeom prst="rect">
            <a:avLst/>
          </a:prstGeom>
          <a:solidFill>
            <a:srgbClr val="006600"/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Metropolitan Greenspace Alliance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2960" y="0"/>
            <a:ext cx="6874379" cy="61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1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189518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Gill Sans MT" panose="020B0502020104020203" pitchFamily="34" charset="0"/>
              </a:rPr>
              <a:t>National Movement to </a:t>
            </a:r>
            <a:r>
              <a:rPr lang="en-US" sz="2800" b="1" dirty="0" smtClean="0">
                <a:solidFill>
                  <a:srgbClr val="006600"/>
                </a:solidFill>
                <a:latin typeface="Gill Sans MT" panose="020B0502020104020203" pitchFamily="34" charset="0"/>
              </a:rPr>
              <a:t>bring nature to cities</a:t>
            </a:r>
            <a:endParaRPr lang="en-US" sz="2800" b="1" dirty="0">
              <a:solidFill>
                <a:srgbClr val="0066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51815" y="0"/>
            <a:ext cx="8792185" cy="6858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541" name="Picture 5" descr="File:Los Angeles Basin JPLLands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35" y="1219200"/>
            <a:ext cx="878046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7054850" y="233680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baseline="0" dirty="0">
                <a:solidFill>
                  <a:srgbClr val="FF0000"/>
                </a:solidFill>
              </a:rPr>
              <a:t>Alternative D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29308" y="17016"/>
            <a:ext cx="95107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 Angeles Basin – Major Rivers </a:t>
            </a:r>
            <a:br>
              <a:rPr lang="en-US" altLang="en-US" sz="3200" b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Protected Lands </a:t>
            </a:r>
            <a:endParaRPr lang="en-US" altLang="en-US" sz="3200" b="1" baseline="0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5549" name="Picture 13" descr="Outline Ax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25" y="1458913"/>
            <a:ext cx="7953375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5050633" y="1619389"/>
            <a:ext cx="4405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 Gabriel Mountains/Angeles National Forest</a:t>
            </a: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29704" y="2789984"/>
            <a:ext cx="6119958" cy="2467815"/>
          </a:xfrm>
          <a:custGeom>
            <a:avLst/>
            <a:gdLst>
              <a:gd name="connsiteX0" fmla="*/ 6119958 w 6119958"/>
              <a:gd name="connsiteY0" fmla="*/ 2145430 h 2192322"/>
              <a:gd name="connsiteX1" fmla="*/ 5709650 w 6119958"/>
              <a:gd name="connsiteY1" fmla="*/ 2098538 h 2192322"/>
              <a:gd name="connsiteX2" fmla="*/ 4959373 w 6119958"/>
              <a:gd name="connsiteY2" fmla="*/ 1301369 h 2192322"/>
              <a:gd name="connsiteX3" fmla="*/ 4994542 w 6119958"/>
              <a:gd name="connsiteY3" fmla="*/ 1160692 h 2192322"/>
              <a:gd name="connsiteX4" fmla="*/ 4889034 w 6119958"/>
              <a:gd name="connsiteY4" fmla="*/ 1020015 h 2192322"/>
              <a:gd name="connsiteX5" fmla="*/ 4947650 w 6119958"/>
              <a:gd name="connsiteY5" fmla="*/ 914507 h 2192322"/>
              <a:gd name="connsiteX6" fmla="*/ 4818696 w 6119958"/>
              <a:gd name="connsiteY6" fmla="*/ 750384 h 2192322"/>
              <a:gd name="connsiteX7" fmla="*/ 4795250 w 6119958"/>
              <a:gd name="connsiteY7" fmla="*/ 668323 h 2192322"/>
              <a:gd name="connsiteX8" fmla="*/ 4701465 w 6119958"/>
              <a:gd name="connsiteY8" fmla="*/ 597984 h 2192322"/>
              <a:gd name="connsiteX9" fmla="*/ 4678019 w 6119958"/>
              <a:gd name="connsiteY9" fmla="*/ 504200 h 2192322"/>
              <a:gd name="connsiteX10" fmla="*/ 4525619 w 6119958"/>
              <a:gd name="connsiteY10" fmla="*/ 422138 h 2192322"/>
              <a:gd name="connsiteX11" fmla="*/ 4384942 w 6119958"/>
              <a:gd name="connsiteY11" fmla="*/ 375246 h 2192322"/>
              <a:gd name="connsiteX12" fmla="*/ 4197373 w 6119958"/>
              <a:gd name="connsiteY12" fmla="*/ 375246 h 2192322"/>
              <a:gd name="connsiteX13" fmla="*/ 3716727 w 6119958"/>
              <a:gd name="connsiteY13" fmla="*/ 328353 h 2192322"/>
              <a:gd name="connsiteX14" fmla="*/ 3587773 w 6119958"/>
              <a:gd name="connsiteY14" fmla="*/ 234569 h 2192322"/>
              <a:gd name="connsiteX15" fmla="*/ 3411927 w 6119958"/>
              <a:gd name="connsiteY15" fmla="*/ 152507 h 2192322"/>
              <a:gd name="connsiteX16" fmla="*/ 3095404 w 6119958"/>
              <a:gd name="connsiteY16" fmla="*/ 70446 h 2192322"/>
              <a:gd name="connsiteX17" fmla="*/ 2685096 w 6119958"/>
              <a:gd name="connsiteY17" fmla="*/ 35277 h 2192322"/>
              <a:gd name="connsiteX18" fmla="*/ 2345127 w 6119958"/>
              <a:gd name="connsiteY18" fmla="*/ 107 h 2192322"/>
              <a:gd name="connsiteX19" fmla="*/ 2016881 w 6119958"/>
              <a:gd name="connsiteY19" fmla="*/ 23553 h 2192322"/>
              <a:gd name="connsiteX20" fmla="*/ 1430727 w 6119958"/>
              <a:gd name="connsiteY20" fmla="*/ 70446 h 2192322"/>
              <a:gd name="connsiteX21" fmla="*/ 1008696 w 6119958"/>
              <a:gd name="connsiteY21" fmla="*/ 93892 h 2192322"/>
              <a:gd name="connsiteX22" fmla="*/ 539773 w 6119958"/>
              <a:gd name="connsiteY22" fmla="*/ 140784 h 2192322"/>
              <a:gd name="connsiteX23" fmla="*/ 516327 w 6119958"/>
              <a:gd name="connsiteY23" fmla="*/ 140784 h 2192322"/>
              <a:gd name="connsiteX24" fmla="*/ 211527 w 6119958"/>
              <a:gd name="connsiteY24" fmla="*/ 187677 h 2192322"/>
              <a:gd name="connsiteX25" fmla="*/ 47404 w 6119958"/>
              <a:gd name="connsiteY25" fmla="*/ 140784 h 2192322"/>
              <a:gd name="connsiteX26" fmla="*/ 511 w 6119958"/>
              <a:gd name="connsiteY26" fmla="*/ 117338 h 2192322"/>
              <a:gd name="connsiteX27" fmla="*/ 23958 w 6119958"/>
              <a:gd name="connsiteY27" fmla="*/ 152507 h 2192322"/>
              <a:gd name="connsiteX28" fmla="*/ 47404 w 6119958"/>
              <a:gd name="connsiteY28" fmla="*/ 175953 h 21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19958" h="2192322">
                <a:moveTo>
                  <a:pt x="6119958" y="2145430"/>
                </a:moveTo>
                <a:cubicBezTo>
                  <a:pt x="6011519" y="2192322"/>
                  <a:pt x="5903081" y="2239215"/>
                  <a:pt x="5709650" y="2098538"/>
                </a:cubicBezTo>
                <a:cubicBezTo>
                  <a:pt x="5516219" y="1957861"/>
                  <a:pt x="5078558" y="1457677"/>
                  <a:pt x="4959373" y="1301369"/>
                </a:cubicBezTo>
                <a:cubicBezTo>
                  <a:pt x="4840188" y="1145061"/>
                  <a:pt x="5006265" y="1207584"/>
                  <a:pt x="4994542" y="1160692"/>
                </a:cubicBezTo>
                <a:cubicBezTo>
                  <a:pt x="4982819" y="1113800"/>
                  <a:pt x="4896849" y="1061046"/>
                  <a:pt x="4889034" y="1020015"/>
                </a:cubicBezTo>
                <a:cubicBezTo>
                  <a:pt x="4881219" y="978984"/>
                  <a:pt x="4959373" y="959445"/>
                  <a:pt x="4947650" y="914507"/>
                </a:cubicBezTo>
                <a:cubicBezTo>
                  <a:pt x="4935927" y="869568"/>
                  <a:pt x="4844096" y="791415"/>
                  <a:pt x="4818696" y="750384"/>
                </a:cubicBezTo>
                <a:cubicBezTo>
                  <a:pt x="4793296" y="709353"/>
                  <a:pt x="4814788" y="693723"/>
                  <a:pt x="4795250" y="668323"/>
                </a:cubicBezTo>
                <a:cubicBezTo>
                  <a:pt x="4775712" y="642923"/>
                  <a:pt x="4721003" y="625338"/>
                  <a:pt x="4701465" y="597984"/>
                </a:cubicBezTo>
                <a:cubicBezTo>
                  <a:pt x="4681927" y="570630"/>
                  <a:pt x="4707327" y="533508"/>
                  <a:pt x="4678019" y="504200"/>
                </a:cubicBezTo>
                <a:cubicBezTo>
                  <a:pt x="4648711" y="474892"/>
                  <a:pt x="4574465" y="443630"/>
                  <a:pt x="4525619" y="422138"/>
                </a:cubicBezTo>
                <a:cubicBezTo>
                  <a:pt x="4476773" y="400646"/>
                  <a:pt x="4439650" y="383061"/>
                  <a:pt x="4384942" y="375246"/>
                </a:cubicBezTo>
                <a:cubicBezTo>
                  <a:pt x="4330234" y="367431"/>
                  <a:pt x="4308742" y="383061"/>
                  <a:pt x="4197373" y="375246"/>
                </a:cubicBezTo>
                <a:cubicBezTo>
                  <a:pt x="4086004" y="367431"/>
                  <a:pt x="3818327" y="351799"/>
                  <a:pt x="3716727" y="328353"/>
                </a:cubicBezTo>
                <a:cubicBezTo>
                  <a:pt x="3615127" y="304907"/>
                  <a:pt x="3638573" y="263877"/>
                  <a:pt x="3587773" y="234569"/>
                </a:cubicBezTo>
                <a:cubicBezTo>
                  <a:pt x="3536973" y="205261"/>
                  <a:pt x="3493989" y="179861"/>
                  <a:pt x="3411927" y="152507"/>
                </a:cubicBezTo>
                <a:cubicBezTo>
                  <a:pt x="3329865" y="125153"/>
                  <a:pt x="3216542" y="89984"/>
                  <a:pt x="3095404" y="70446"/>
                </a:cubicBezTo>
                <a:cubicBezTo>
                  <a:pt x="2974266" y="50908"/>
                  <a:pt x="2685096" y="35277"/>
                  <a:pt x="2685096" y="35277"/>
                </a:cubicBezTo>
                <a:cubicBezTo>
                  <a:pt x="2560050" y="23554"/>
                  <a:pt x="2456496" y="2061"/>
                  <a:pt x="2345127" y="107"/>
                </a:cubicBezTo>
                <a:cubicBezTo>
                  <a:pt x="2233758" y="-1847"/>
                  <a:pt x="2016881" y="23553"/>
                  <a:pt x="2016881" y="23553"/>
                </a:cubicBezTo>
                <a:lnTo>
                  <a:pt x="1430727" y="70446"/>
                </a:lnTo>
                <a:cubicBezTo>
                  <a:pt x="1262696" y="82169"/>
                  <a:pt x="1157188" y="82169"/>
                  <a:pt x="1008696" y="93892"/>
                </a:cubicBezTo>
                <a:cubicBezTo>
                  <a:pt x="860204" y="105615"/>
                  <a:pt x="621834" y="132969"/>
                  <a:pt x="539773" y="140784"/>
                </a:cubicBezTo>
                <a:cubicBezTo>
                  <a:pt x="457712" y="148599"/>
                  <a:pt x="571035" y="132969"/>
                  <a:pt x="516327" y="140784"/>
                </a:cubicBezTo>
                <a:cubicBezTo>
                  <a:pt x="461619" y="148599"/>
                  <a:pt x="289681" y="187677"/>
                  <a:pt x="211527" y="187677"/>
                </a:cubicBezTo>
                <a:cubicBezTo>
                  <a:pt x="133373" y="187677"/>
                  <a:pt x="82573" y="152507"/>
                  <a:pt x="47404" y="140784"/>
                </a:cubicBezTo>
                <a:cubicBezTo>
                  <a:pt x="12235" y="129061"/>
                  <a:pt x="4419" y="115384"/>
                  <a:pt x="511" y="117338"/>
                </a:cubicBezTo>
                <a:cubicBezTo>
                  <a:pt x="-3397" y="119292"/>
                  <a:pt x="16143" y="142738"/>
                  <a:pt x="23958" y="152507"/>
                </a:cubicBezTo>
                <a:cubicBezTo>
                  <a:pt x="31773" y="162276"/>
                  <a:pt x="39588" y="169114"/>
                  <a:pt x="47404" y="175953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815" y="33178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Santa Monica 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Mountains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1566" y="3502541"/>
            <a:ext cx="1593000" cy="7078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 Angeles</a:t>
            </a:r>
          </a:p>
          <a:p>
            <a:r>
              <a:rPr lang="en-US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River</a:t>
            </a:r>
            <a:endParaRPr lang="en-US" alt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4701" y="3304540"/>
            <a:ext cx="1584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 Gabriel</a:t>
            </a:r>
          </a:p>
          <a:p>
            <a:r>
              <a:rPr lang="en-US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River</a:t>
            </a:r>
            <a:endParaRPr lang="en-US" alt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1368" y="2445702"/>
            <a:ext cx="1497805" cy="20240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>
            <a:off x="7253289" y="2327275"/>
            <a:ext cx="1966912" cy="2854325"/>
          </a:xfrm>
          <a:custGeom>
            <a:avLst/>
            <a:gdLst>
              <a:gd name="T0" fmla="*/ 1311 w 1317"/>
              <a:gd name="T1" fmla="*/ 1582 h 1582"/>
              <a:gd name="T2" fmla="*/ 1277 w 1317"/>
              <a:gd name="T3" fmla="*/ 1530 h 1582"/>
              <a:gd name="T4" fmla="*/ 1243 w 1317"/>
              <a:gd name="T5" fmla="*/ 1470 h 1582"/>
              <a:gd name="T6" fmla="*/ 1200 w 1317"/>
              <a:gd name="T7" fmla="*/ 1436 h 1582"/>
              <a:gd name="T8" fmla="*/ 1096 w 1317"/>
              <a:gd name="T9" fmla="*/ 1350 h 1582"/>
              <a:gd name="T10" fmla="*/ 1019 w 1317"/>
              <a:gd name="T11" fmla="*/ 1307 h 1582"/>
              <a:gd name="T12" fmla="*/ 950 w 1317"/>
              <a:gd name="T13" fmla="*/ 1264 h 1582"/>
              <a:gd name="T14" fmla="*/ 882 w 1317"/>
              <a:gd name="T15" fmla="*/ 1221 h 1582"/>
              <a:gd name="T16" fmla="*/ 821 w 1317"/>
              <a:gd name="T17" fmla="*/ 1169 h 1582"/>
              <a:gd name="T18" fmla="*/ 675 w 1317"/>
              <a:gd name="T19" fmla="*/ 1100 h 1582"/>
              <a:gd name="T20" fmla="*/ 615 w 1317"/>
              <a:gd name="T21" fmla="*/ 1075 h 1582"/>
              <a:gd name="T22" fmla="*/ 589 w 1317"/>
              <a:gd name="T23" fmla="*/ 1057 h 1582"/>
              <a:gd name="T24" fmla="*/ 503 w 1317"/>
              <a:gd name="T25" fmla="*/ 1032 h 1582"/>
              <a:gd name="T26" fmla="*/ 280 w 1317"/>
              <a:gd name="T27" fmla="*/ 911 h 1582"/>
              <a:gd name="T28" fmla="*/ 228 w 1317"/>
              <a:gd name="T29" fmla="*/ 894 h 1582"/>
              <a:gd name="T30" fmla="*/ 108 w 1317"/>
              <a:gd name="T31" fmla="*/ 817 h 1582"/>
              <a:gd name="T32" fmla="*/ 48 w 1317"/>
              <a:gd name="T33" fmla="*/ 774 h 1582"/>
              <a:gd name="T34" fmla="*/ 30 w 1317"/>
              <a:gd name="T35" fmla="*/ 722 h 1582"/>
              <a:gd name="T36" fmla="*/ 22 w 1317"/>
              <a:gd name="T37" fmla="*/ 559 h 1582"/>
              <a:gd name="T38" fmla="*/ 22 w 1317"/>
              <a:gd name="T39" fmla="*/ 507 h 1582"/>
              <a:gd name="T40" fmla="*/ 125 w 1317"/>
              <a:gd name="T41" fmla="*/ 456 h 1582"/>
              <a:gd name="T42" fmla="*/ 194 w 1317"/>
              <a:gd name="T43" fmla="*/ 413 h 1582"/>
              <a:gd name="T44" fmla="*/ 263 w 1317"/>
              <a:gd name="T45" fmla="*/ 327 h 1582"/>
              <a:gd name="T46" fmla="*/ 254 w 1317"/>
              <a:gd name="T47" fmla="*/ 301 h 1582"/>
              <a:gd name="T48" fmla="*/ 228 w 1317"/>
              <a:gd name="T49" fmla="*/ 292 h 1582"/>
              <a:gd name="T50" fmla="*/ 280 w 1317"/>
              <a:gd name="T51" fmla="*/ 224 h 1582"/>
              <a:gd name="T52" fmla="*/ 383 w 1317"/>
              <a:gd name="T53" fmla="*/ 155 h 1582"/>
              <a:gd name="T54" fmla="*/ 434 w 1317"/>
              <a:gd name="T55" fmla="*/ 138 h 1582"/>
              <a:gd name="T56" fmla="*/ 495 w 1317"/>
              <a:gd name="T57" fmla="*/ 86 h 1582"/>
              <a:gd name="T58" fmla="*/ 512 w 1317"/>
              <a:gd name="T59" fmla="*/ 60 h 1582"/>
              <a:gd name="T60" fmla="*/ 538 w 1317"/>
              <a:gd name="T61" fmla="*/ 52 h 1582"/>
              <a:gd name="T62" fmla="*/ 555 w 1317"/>
              <a:gd name="T63" fmla="*/ 34 h 1582"/>
              <a:gd name="T64" fmla="*/ 606 w 1317"/>
              <a:gd name="T65" fmla="*/ 0 h 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17" h="1582">
                <a:moveTo>
                  <a:pt x="1311" y="1582"/>
                </a:moveTo>
                <a:cubicBezTo>
                  <a:pt x="1296" y="1518"/>
                  <a:pt x="1317" y="1570"/>
                  <a:pt x="1277" y="1530"/>
                </a:cubicBezTo>
                <a:cubicBezTo>
                  <a:pt x="1260" y="1513"/>
                  <a:pt x="1256" y="1490"/>
                  <a:pt x="1243" y="1470"/>
                </a:cubicBezTo>
                <a:cubicBezTo>
                  <a:pt x="1234" y="1457"/>
                  <a:pt x="1211" y="1444"/>
                  <a:pt x="1200" y="1436"/>
                </a:cubicBezTo>
                <a:cubicBezTo>
                  <a:pt x="1177" y="1402"/>
                  <a:pt x="1135" y="1362"/>
                  <a:pt x="1096" y="1350"/>
                </a:cubicBezTo>
                <a:cubicBezTo>
                  <a:pt x="1038" y="1310"/>
                  <a:pt x="1065" y="1321"/>
                  <a:pt x="1019" y="1307"/>
                </a:cubicBezTo>
                <a:cubicBezTo>
                  <a:pt x="993" y="1290"/>
                  <a:pt x="980" y="1273"/>
                  <a:pt x="950" y="1264"/>
                </a:cubicBezTo>
                <a:cubicBezTo>
                  <a:pt x="924" y="1247"/>
                  <a:pt x="911" y="1230"/>
                  <a:pt x="882" y="1221"/>
                </a:cubicBezTo>
                <a:cubicBezTo>
                  <a:pt x="861" y="1202"/>
                  <a:pt x="845" y="1185"/>
                  <a:pt x="821" y="1169"/>
                </a:cubicBezTo>
                <a:cubicBezTo>
                  <a:pt x="790" y="1122"/>
                  <a:pt x="729" y="1111"/>
                  <a:pt x="675" y="1100"/>
                </a:cubicBezTo>
                <a:cubicBezTo>
                  <a:pt x="604" y="1054"/>
                  <a:pt x="699" y="1111"/>
                  <a:pt x="615" y="1075"/>
                </a:cubicBezTo>
                <a:cubicBezTo>
                  <a:pt x="605" y="1071"/>
                  <a:pt x="599" y="1061"/>
                  <a:pt x="589" y="1057"/>
                </a:cubicBezTo>
                <a:cubicBezTo>
                  <a:pt x="564" y="1046"/>
                  <a:pt x="530" y="1040"/>
                  <a:pt x="503" y="1032"/>
                </a:cubicBezTo>
                <a:cubicBezTo>
                  <a:pt x="434" y="984"/>
                  <a:pt x="355" y="947"/>
                  <a:pt x="280" y="911"/>
                </a:cubicBezTo>
                <a:cubicBezTo>
                  <a:pt x="261" y="902"/>
                  <a:pt x="246" y="904"/>
                  <a:pt x="228" y="894"/>
                </a:cubicBezTo>
                <a:cubicBezTo>
                  <a:pt x="189" y="872"/>
                  <a:pt x="150" y="830"/>
                  <a:pt x="108" y="817"/>
                </a:cubicBezTo>
                <a:cubicBezTo>
                  <a:pt x="88" y="803"/>
                  <a:pt x="56" y="797"/>
                  <a:pt x="48" y="774"/>
                </a:cubicBezTo>
                <a:cubicBezTo>
                  <a:pt x="42" y="757"/>
                  <a:pt x="30" y="722"/>
                  <a:pt x="30" y="722"/>
                </a:cubicBezTo>
                <a:cubicBezTo>
                  <a:pt x="27" y="668"/>
                  <a:pt x="27" y="613"/>
                  <a:pt x="22" y="559"/>
                </a:cubicBezTo>
                <a:cubicBezTo>
                  <a:pt x="20" y="532"/>
                  <a:pt x="0" y="534"/>
                  <a:pt x="22" y="507"/>
                </a:cubicBezTo>
                <a:cubicBezTo>
                  <a:pt x="41" y="484"/>
                  <a:pt x="98" y="464"/>
                  <a:pt x="125" y="456"/>
                </a:cubicBezTo>
                <a:cubicBezTo>
                  <a:pt x="146" y="433"/>
                  <a:pt x="164" y="422"/>
                  <a:pt x="194" y="413"/>
                </a:cubicBezTo>
                <a:cubicBezTo>
                  <a:pt x="226" y="379"/>
                  <a:pt x="246" y="375"/>
                  <a:pt x="263" y="327"/>
                </a:cubicBezTo>
                <a:cubicBezTo>
                  <a:pt x="260" y="318"/>
                  <a:pt x="260" y="307"/>
                  <a:pt x="254" y="301"/>
                </a:cubicBezTo>
                <a:cubicBezTo>
                  <a:pt x="248" y="295"/>
                  <a:pt x="231" y="301"/>
                  <a:pt x="228" y="292"/>
                </a:cubicBezTo>
                <a:cubicBezTo>
                  <a:pt x="215" y="259"/>
                  <a:pt x="258" y="231"/>
                  <a:pt x="280" y="224"/>
                </a:cubicBezTo>
                <a:cubicBezTo>
                  <a:pt x="311" y="193"/>
                  <a:pt x="345" y="180"/>
                  <a:pt x="383" y="155"/>
                </a:cubicBezTo>
                <a:cubicBezTo>
                  <a:pt x="398" y="145"/>
                  <a:pt x="434" y="138"/>
                  <a:pt x="434" y="138"/>
                </a:cubicBezTo>
                <a:cubicBezTo>
                  <a:pt x="453" y="119"/>
                  <a:pt x="478" y="107"/>
                  <a:pt x="495" y="86"/>
                </a:cubicBezTo>
                <a:cubicBezTo>
                  <a:pt x="502" y="78"/>
                  <a:pt x="504" y="66"/>
                  <a:pt x="512" y="60"/>
                </a:cubicBezTo>
                <a:cubicBezTo>
                  <a:pt x="519" y="54"/>
                  <a:pt x="529" y="55"/>
                  <a:pt x="538" y="52"/>
                </a:cubicBezTo>
                <a:cubicBezTo>
                  <a:pt x="544" y="46"/>
                  <a:pt x="548" y="38"/>
                  <a:pt x="555" y="34"/>
                </a:cubicBezTo>
                <a:cubicBezTo>
                  <a:pt x="572" y="24"/>
                  <a:pt x="606" y="28"/>
                  <a:pt x="606" y="0"/>
                </a:cubicBezTo>
              </a:path>
            </a:pathLst>
          </a:custGeom>
          <a:noFill/>
          <a:ln w="76200" cmpd="sng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23993" y="2407602"/>
            <a:ext cx="523240" cy="356552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8631" y="24634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Rim of the Valley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2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43000"/>
            <a:ext cx="88392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257929" y="6567491"/>
            <a:ext cx="28427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0000"/>
              </a:spcBef>
              <a:spcAft>
                <a:spcPct val="0"/>
              </a:spcAft>
              <a:buFontTx/>
              <a:buNone/>
            </a:pPr>
            <a:r>
              <a:rPr lang="en-US" sz="1400" i="1" dirty="0">
                <a:solidFill>
                  <a:srgbClr val="FFFFFF"/>
                </a:solidFill>
                <a:latin typeface="Calibri" panose="020F0502020204030204" pitchFamily="34" charset="0"/>
              </a:rPr>
              <a:t>Photo courtesy of Andrew M. Harvey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307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144000" cy="1143000"/>
            </a:xfrm>
            <a:prstGeom prst="rect">
              <a:avLst/>
            </a:prstGeom>
            <a:solidFill>
              <a:srgbClr val="6A4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2880" anchor="ctr" anchorCtr="0"/>
            <a:lstStyle/>
            <a:p>
              <a:pPr algn="r" fontAlgn="base">
                <a:lnSpc>
                  <a:spcPct val="70000"/>
                </a:lnSpc>
                <a:spcBef>
                  <a:spcPct val="30000"/>
                </a:spcBef>
                <a:spcAft>
                  <a:spcPct val="0"/>
                </a:spcAft>
                <a:defRPr/>
              </a:pPr>
              <a:r>
                <a:rPr lang="en-US" sz="2800" b="1" dirty="0" smtClean="0">
                  <a:solidFill>
                    <a:srgbClr val="FFFFFF"/>
                  </a:solidFill>
                </a:rPr>
                <a:t>SGMF </a:t>
              </a:r>
              <a:r>
                <a:rPr lang="en-US" sz="2800" b="1" dirty="0">
                  <a:solidFill>
                    <a:srgbClr val="FFFFFF"/>
                  </a:solidFill>
                </a:rPr>
                <a:t>VISION MAP</a:t>
              </a:r>
            </a:p>
          </p:txBody>
        </p:sp>
        <p:pic>
          <p:nvPicPr>
            <p:cNvPr id="9221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4300"/>
              <a:ext cx="13716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 descr="image2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295400"/>
            <a:ext cx="7467600" cy="53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20" name="Picture 14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562610"/>
            <a:ext cx="6705600" cy="508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200" y="5715000"/>
            <a:ext cx="6874379" cy="6131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Historic Photo of the Rio Hondo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6762" y="100945"/>
            <a:ext cx="4341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Gill Sans MT" panose="020B0502020104020203" pitchFamily="34" charset="0"/>
              </a:rPr>
              <a:t>Tongva</a:t>
            </a:r>
            <a:r>
              <a:rPr lang="en-US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Gill Sans MT" panose="020B0502020104020203" pitchFamily="34" charset="0"/>
              </a:rPr>
              <a:t>Gabrielleno</a:t>
            </a:r>
            <a:r>
              <a:rPr lang="en-US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 – ‘</a:t>
            </a:r>
            <a:r>
              <a:rPr lang="en-US" sz="2400" dirty="0" err="1" smtClean="0">
                <a:solidFill>
                  <a:srgbClr val="00B050"/>
                </a:solidFill>
                <a:latin typeface="Gill Sans MT" panose="020B0502020104020203" pitchFamily="34" charset="0"/>
              </a:rPr>
              <a:t>Kich</a:t>
            </a:r>
            <a:r>
              <a:rPr lang="en-US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 ’ Tribe</a:t>
            </a:r>
            <a:endParaRPr lang="en-US" sz="2400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3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0"/>
            <a:ext cx="8915400" cy="6858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" y="2638"/>
            <a:ext cx="8991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ill Sans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ill Sans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ill Sans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kern="0" dirty="0" smtClean="0">
                <a:solidFill>
                  <a:schemeClr val="accent6"/>
                </a:solidFill>
              </a:rPr>
              <a:t>A TALE OF TWO RIVERS</a:t>
            </a:r>
            <a:endParaRPr lang="en-US" kern="0" dirty="0">
              <a:solidFill>
                <a:schemeClr val="accent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686315"/>
            <a:ext cx="7239000" cy="62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4575810"/>
            <a:ext cx="14478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4953000" y="1524000"/>
            <a:ext cx="914400" cy="914400"/>
          </a:xfrm>
          <a:prstGeom prst="star5">
            <a:avLst/>
          </a:prstGeom>
          <a:ln>
            <a:solidFill>
              <a:srgbClr val="B00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Amigos Theme</Template>
  <TotalTime>13985</TotalTime>
  <Words>899</Words>
  <Application>Microsoft Office PowerPoint</Application>
  <PresentationFormat>On-screen Show (4:3)</PresentationFormat>
  <Paragraphs>439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MS PGothic</vt:lpstr>
      <vt:lpstr>Arial</vt:lpstr>
      <vt:lpstr>Calibri</vt:lpstr>
      <vt:lpstr>Century Gothic</vt:lpstr>
      <vt:lpstr>Gill Sans MT</vt:lpstr>
      <vt:lpstr>GillSans</vt:lpstr>
      <vt:lpstr>Theme1</vt:lpstr>
      <vt:lpstr>  Los Angeles, USA –  A Metropolitan “Tale of Two Rivers: the Los Angeles &amp; San Gabriel Rivers Emerald Necklace”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Catalina Island</vt:lpstr>
      <vt:lpstr>PowerPoint Presentation</vt:lpstr>
      <vt:lpstr>PowerPoint Presentation</vt:lpstr>
      <vt:lpstr>PowerPoint Presentation</vt:lpstr>
      <vt:lpstr>Diverse Cultural Heritage = LA</vt:lpstr>
      <vt:lpstr>PowerPoint Presentation</vt:lpstr>
      <vt:lpstr>PowerPoint Presentation</vt:lpstr>
      <vt:lpstr>Emerald Necklace Expanded Vision Map</vt:lpstr>
      <vt:lpstr>PowerPoint Presentation</vt:lpstr>
      <vt:lpstr>PowerPoint Presentation</vt:lpstr>
      <vt:lpstr>Vocabulary “DNA” of Projects</vt:lpstr>
      <vt:lpstr>Overview: East County Los Angeles Basin – Emerald Necklace Stakeholder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Infrastructure  RIVER PARKWAYS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Basin &amp; Beyond NWLLC Workshop October 24th, 2014</dc:title>
  <dc:creator>Rex Cayabyab</dc:creator>
  <cp:lastModifiedBy>BCECE</cp:lastModifiedBy>
  <cp:revision>298</cp:revision>
  <cp:lastPrinted>2017-08-06T20:58:45Z</cp:lastPrinted>
  <dcterms:created xsi:type="dcterms:W3CDTF">2014-09-24T19:29:29Z</dcterms:created>
  <dcterms:modified xsi:type="dcterms:W3CDTF">2017-09-19T00:34:38Z</dcterms:modified>
</cp:coreProperties>
</file>