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68" r:id="rId4"/>
    <p:sldId id="259" r:id="rId5"/>
    <p:sldId id="260" r:id="rId6"/>
    <p:sldId id="274" r:id="rId7"/>
    <p:sldId id="261" r:id="rId8"/>
    <p:sldId id="267" r:id="rId9"/>
    <p:sldId id="271" r:id="rId10"/>
    <p:sldId id="272" r:id="rId11"/>
    <p:sldId id="266" r:id="rId12"/>
    <p:sldId id="264" r:id="rId13"/>
    <p:sldId id="262"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r Galende Sanchez" initials="EGS"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8BD"/>
    <a:srgbClr val="FFFC00"/>
    <a:srgbClr val="FF9300"/>
    <a:srgbClr val="FF40FF"/>
    <a:srgbClr val="003A91"/>
    <a:srgbClr val="D4A46B"/>
    <a:srgbClr val="007F76"/>
    <a:srgbClr val="00857B"/>
    <a:srgbClr val="008E83"/>
    <a:srgbClr val="0B4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8" autoAdjust="0"/>
    <p:restoredTop sz="59692" autoAdjust="0"/>
  </p:normalViewPr>
  <p:slideViewPr>
    <p:cSldViewPr snapToGrid="0" showGuides="1">
      <p:cViewPr varScale="1">
        <p:scale>
          <a:sx n="97" d="100"/>
          <a:sy n="97" d="100"/>
        </p:scale>
        <p:origin x="96" y="342"/>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CEA2A-0EB6-3149-A1ED-016B35EA5C24}"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s-ES_tradnl"/>
        </a:p>
      </dgm:t>
    </dgm:pt>
    <dgm:pt modelId="{17617C27-F623-AD48-A910-292BE7F6BCB2}">
      <dgm:prSet phldrT="[Texto]" custT="1"/>
      <dgm:spPr>
        <a:solidFill>
          <a:srgbClr val="1268BD"/>
        </a:solidFill>
      </dgm:spPr>
      <dgm:t>
        <a:bodyPr/>
        <a:lstStyle/>
        <a:p>
          <a:r>
            <a:rPr lang="en-IE" sz="2400" noProof="0" dirty="0" smtClean="0">
              <a:latin typeface="Helvetica" charset="0"/>
              <a:ea typeface="Helvetica" charset="0"/>
              <a:cs typeface="Helvetica" charset="0"/>
            </a:rPr>
            <a:t>Identification of stakeholders</a:t>
          </a:r>
          <a:endParaRPr lang="en-IE" sz="2400" noProof="0" dirty="0">
            <a:latin typeface="Helvetica" charset="0"/>
            <a:ea typeface="Helvetica" charset="0"/>
            <a:cs typeface="Helvetica" charset="0"/>
          </a:endParaRPr>
        </a:p>
      </dgm:t>
    </dgm:pt>
    <dgm:pt modelId="{6F94A753-681F-7A4D-B080-A851762891A2}" type="parTrans" cxnId="{7BC05944-53D5-334C-8335-42CA49229B2E}">
      <dgm:prSet/>
      <dgm:spPr/>
      <dgm:t>
        <a:bodyPr/>
        <a:lstStyle/>
        <a:p>
          <a:endParaRPr lang="en-IE" noProof="0" dirty="0"/>
        </a:p>
      </dgm:t>
    </dgm:pt>
    <dgm:pt modelId="{07EA317F-853A-AC4E-A2C9-3B9161E1365A}" type="sibTrans" cxnId="{7BC05944-53D5-334C-8335-42CA49229B2E}">
      <dgm:prSet/>
      <dgm:spPr/>
      <dgm:t>
        <a:bodyPr/>
        <a:lstStyle/>
        <a:p>
          <a:endParaRPr lang="en-IE" noProof="0" dirty="0"/>
        </a:p>
      </dgm:t>
    </dgm:pt>
    <dgm:pt modelId="{A0BC864A-FEDD-4D41-9686-6DD83000AD1F}">
      <dgm:prSet phldrT="[Texto]" custT="1"/>
      <dgm:spPr/>
      <dgm:t>
        <a:bodyPr/>
        <a:lstStyle/>
        <a:p>
          <a:r>
            <a:rPr lang="en-IE" sz="2000" noProof="0" dirty="0" smtClean="0">
              <a:latin typeface="Helvetica" charset="0"/>
              <a:ea typeface="Helvetica" charset="0"/>
              <a:cs typeface="Helvetica" charset="0"/>
            </a:rPr>
            <a:t>22 stakeholders: 6 public institutions, 10 NGOs and cooperation agencies, 4 private, and civil population (downstream and upstream).</a:t>
          </a:r>
          <a:endParaRPr lang="en-IE" sz="2000" noProof="0" dirty="0">
            <a:latin typeface="Helvetica" charset="0"/>
            <a:ea typeface="Helvetica" charset="0"/>
            <a:cs typeface="Helvetica" charset="0"/>
          </a:endParaRPr>
        </a:p>
      </dgm:t>
    </dgm:pt>
    <dgm:pt modelId="{CCB42B93-8D19-2946-9AA2-8204E0C10B05}" type="parTrans" cxnId="{A33A60F3-6855-D947-A143-D3CB53E078DC}">
      <dgm:prSet/>
      <dgm:spPr/>
      <dgm:t>
        <a:bodyPr/>
        <a:lstStyle/>
        <a:p>
          <a:endParaRPr lang="en-IE" noProof="0" dirty="0"/>
        </a:p>
      </dgm:t>
    </dgm:pt>
    <dgm:pt modelId="{B7AA3DCA-4135-E843-87CA-2D2ECAC810F9}" type="sibTrans" cxnId="{A33A60F3-6855-D947-A143-D3CB53E078DC}">
      <dgm:prSet/>
      <dgm:spPr/>
      <dgm:t>
        <a:bodyPr/>
        <a:lstStyle/>
        <a:p>
          <a:endParaRPr lang="en-IE" noProof="0" dirty="0"/>
        </a:p>
      </dgm:t>
    </dgm:pt>
    <dgm:pt modelId="{AE7ABF38-B5EA-DB4E-B179-8010A1008367}">
      <dgm:prSet phldrT="[Texto]" custT="1"/>
      <dgm:spPr>
        <a:solidFill>
          <a:srgbClr val="1268BD"/>
        </a:solidFill>
      </dgm:spPr>
      <dgm:t>
        <a:bodyPr/>
        <a:lstStyle/>
        <a:p>
          <a:r>
            <a:rPr lang="en-IE" sz="2400" noProof="0" dirty="0" smtClean="0">
              <a:latin typeface="Helvetica" charset="0"/>
              <a:ea typeface="Helvetica" charset="0"/>
              <a:cs typeface="Helvetica" charset="0"/>
            </a:rPr>
            <a:t>Characterization (stakeholders contributions)</a:t>
          </a:r>
          <a:endParaRPr lang="en-IE" sz="2400" noProof="0" dirty="0">
            <a:latin typeface="Helvetica" charset="0"/>
            <a:ea typeface="Helvetica" charset="0"/>
            <a:cs typeface="Helvetica" charset="0"/>
          </a:endParaRPr>
        </a:p>
      </dgm:t>
    </dgm:pt>
    <dgm:pt modelId="{3C45B5EE-CEA9-9F4C-9BB1-A5221A46DD9E}" type="parTrans" cxnId="{6AEC2048-B95F-F74E-A90F-C63880425A2D}">
      <dgm:prSet/>
      <dgm:spPr/>
      <dgm:t>
        <a:bodyPr/>
        <a:lstStyle/>
        <a:p>
          <a:endParaRPr lang="en-IE" noProof="0" dirty="0"/>
        </a:p>
      </dgm:t>
    </dgm:pt>
    <dgm:pt modelId="{7D176119-6304-FC46-A72D-3184843F243C}" type="sibTrans" cxnId="{6AEC2048-B95F-F74E-A90F-C63880425A2D}">
      <dgm:prSet/>
      <dgm:spPr/>
      <dgm:t>
        <a:bodyPr/>
        <a:lstStyle/>
        <a:p>
          <a:endParaRPr lang="en-IE" noProof="0" dirty="0"/>
        </a:p>
      </dgm:t>
    </dgm:pt>
    <dgm:pt modelId="{0B107F99-25F6-2F45-A5C9-5E73A05E3405}">
      <dgm:prSet phldrT="[Texto]" custT="1"/>
      <dgm:spPr/>
      <dgm:t>
        <a:bodyPr/>
        <a:lstStyle/>
        <a:p>
          <a:r>
            <a:rPr lang="en-IE" sz="2000" noProof="0" dirty="0" smtClean="0">
              <a:latin typeface="Helvetica" charset="0"/>
              <a:ea typeface="Helvetica" charset="0"/>
              <a:cs typeface="Helvetica" charset="0"/>
            </a:rPr>
            <a:t>Role of each stakeholder.</a:t>
          </a:r>
          <a:endParaRPr lang="en-IE" sz="2000" noProof="0" dirty="0">
            <a:latin typeface="Helvetica" charset="0"/>
            <a:ea typeface="Helvetica" charset="0"/>
            <a:cs typeface="Helvetica" charset="0"/>
          </a:endParaRPr>
        </a:p>
      </dgm:t>
    </dgm:pt>
    <dgm:pt modelId="{288181E9-6EA8-384B-92A0-C5B80E5B896F}" type="parTrans" cxnId="{A7DCE1A2-AE8B-8A49-B880-84F85A620DAF}">
      <dgm:prSet/>
      <dgm:spPr/>
      <dgm:t>
        <a:bodyPr/>
        <a:lstStyle/>
        <a:p>
          <a:endParaRPr lang="en-IE" noProof="0" dirty="0"/>
        </a:p>
      </dgm:t>
    </dgm:pt>
    <dgm:pt modelId="{7A09FCB6-BEF6-0140-8F10-063B30C77CF4}" type="sibTrans" cxnId="{A7DCE1A2-AE8B-8A49-B880-84F85A620DAF}">
      <dgm:prSet/>
      <dgm:spPr/>
      <dgm:t>
        <a:bodyPr/>
        <a:lstStyle/>
        <a:p>
          <a:endParaRPr lang="en-IE" noProof="0" dirty="0"/>
        </a:p>
      </dgm:t>
    </dgm:pt>
    <dgm:pt modelId="{EF066B7E-5599-4848-8C8A-043EC2B103D0}">
      <dgm:prSet phldrT="[Texto]" custT="1"/>
      <dgm:spPr/>
      <dgm:t>
        <a:bodyPr/>
        <a:lstStyle/>
        <a:p>
          <a:r>
            <a:rPr lang="en-IE" sz="2000" noProof="0" dirty="0" smtClean="0">
              <a:latin typeface="Helvetica" charset="0"/>
              <a:ea typeface="Helvetica" charset="0"/>
              <a:cs typeface="Helvetica" charset="0"/>
            </a:rPr>
            <a:t>User or provider of information.</a:t>
          </a:r>
          <a:endParaRPr lang="en-IE" sz="2000" noProof="0" dirty="0">
            <a:latin typeface="Helvetica" charset="0"/>
            <a:ea typeface="Helvetica" charset="0"/>
            <a:cs typeface="Helvetica" charset="0"/>
          </a:endParaRPr>
        </a:p>
      </dgm:t>
    </dgm:pt>
    <dgm:pt modelId="{5D5D0EE8-0E1C-024B-90F9-9AA0E83B1158}" type="parTrans" cxnId="{FCC9D926-6480-8A47-82EF-F2C84D52EDC8}">
      <dgm:prSet/>
      <dgm:spPr/>
      <dgm:t>
        <a:bodyPr/>
        <a:lstStyle/>
        <a:p>
          <a:endParaRPr lang="en-IE" noProof="0" dirty="0"/>
        </a:p>
      </dgm:t>
    </dgm:pt>
    <dgm:pt modelId="{9F69836B-C9AF-CC49-92B5-949CE2692FCD}" type="sibTrans" cxnId="{FCC9D926-6480-8A47-82EF-F2C84D52EDC8}">
      <dgm:prSet/>
      <dgm:spPr/>
      <dgm:t>
        <a:bodyPr/>
        <a:lstStyle/>
        <a:p>
          <a:endParaRPr lang="en-IE" noProof="0" dirty="0"/>
        </a:p>
      </dgm:t>
    </dgm:pt>
    <dgm:pt modelId="{7A256AA2-6A69-DB41-9190-CBD8DF947888}">
      <dgm:prSet phldrT="[Texto]" custT="1"/>
      <dgm:spPr/>
      <dgm:t>
        <a:bodyPr/>
        <a:lstStyle/>
        <a:p>
          <a:endParaRPr lang="en-IE" sz="100" noProof="0" dirty="0">
            <a:latin typeface="Helvetica" charset="0"/>
            <a:ea typeface="Helvetica" charset="0"/>
            <a:cs typeface="Helvetica" charset="0"/>
          </a:endParaRPr>
        </a:p>
      </dgm:t>
    </dgm:pt>
    <dgm:pt modelId="{5EBDF062-8BC4-F546-99D9-6222B53BC5DF}" type="parTrans" cxnId="{7EF979A2-11CF-A445-8980-BC15CC0F7108}">
      <dgm:prSet/>
      <dgm:spPr/>
      <dgm:t>
        <a:bodyPr/>
        <a:lstStyle/>
        <a:p>
          <a:endParaRPr lang="es-ES_tradnl"/>
        </a:p>
      </dgm:t>
    </dgm:pt>
    <dgm:pt modelId="{A1C43596-1942-7548-9FF2-A85F81E2EE2B}" type="sibTrans" cxnId="{7EF979A2-11CF-A445-8980-BC15CC0F7108}">
      <dgm:prSet/>
      <dgm:spPr/>
      <dgm:t>
        <a:bodyPr/>
        <a:lstStyle/>
        <a:p>
          <a:endParaRPr lang="es-ES_tradnl"/>
        </a:p>
      </dgm:t>
    </dgm:pt>
    <dgm:pt modelId="{030D2230-C4D9-634B-9E14-8221C54741A2}">
      <dgm:prSet phldrT="[Texto]" custT="1"/>
      <dgm:spPr/>
      <dgm:t>
        <a:bodyPr/>
        <a:lstStyle/>
        <a:p>
          <a:endParaRPr lang="en-IE" sz="100" noProof="0" dirty="0">
            <a:latin typeface="Helvetica" charset="0"/>
            <a:ea typeface="Helvetica" charset="0"/>
            <a:cs typeface="Helvetica" charset="0"/>
          </a:endParaRPr>
        </a:p>
      </dgm:t>
    </dgm:pt>
    <dgm:pt modelId="{1B749FE1-D0D3-8043-9F13-F73DC32817C4}" type="parTrans" cxnId="{EEE2FDDC-5C5F-A248-BC04-B82604338958}">
      <dgm:prSet/>
      <dgm:spPr/>
      <dgm:t>
        <a:bodyPr/>
        <a:lstStyle/>
        <a:p>
          <a:endParaRPr lang="es-ES_tradnl"/>
        </a:p>
      </dgm:t>
    </dgm:pt>
    <dgm:pt modelId="{FE311B79-F0AD-0145-8453-8A8C13886D59}" type="sibTrans" cxnId="{EEE2FDDC-5C5F-A248-BC04-B82604338958}">
      <dgm:prSet/>
      <dgm:spPr/>
      <dgm:t>
        <a:bodyPr/>
        <a:lstStyle/>
        <a:p>
          <a:endParaRPr lang="es-ES_tradnl"/>
        </a:p>
      </dgm:t>
    </dgm:pt>
    <dgm:pt modelId="{28184310-FE56-464B-AF67-001C858AF646}">
      <dgm:prSet phldrT="[Texto]" custT="1"/>
      <dgm:spPr/>
      <dgm:t>
        <a:bodyPr/>
        <a:lstStyle/>
        <a:p>
          <a:endParaRPr lang="en-IE" sz="2000" noProof="0" dirty="0">
            <a:latin typeface="Helvetica" charset="0"/>
            <a:ea typeface="Helvetica" charset="0"/>
            <a:cs typeface="Helvetica" charset="0"/>
          </a:endParaRPr>
        </a:p>
      </dgm:t>
    </dgm:pt>
    <dgm:pt modelId="{022E7747-2B83-634D-9EB9-F08946AF1D13}" type="parTrans" cxnId="{E1EA9616-E894-814A-850F-FCDD011A6F4A}">
      <dgm:prSet/>
      <dgm:spPr/>
      <dgm:t>
        <a:bodyPr/>
        <a:lstStyle/>
        <a:p>
          <a:endParaRPr lang="es-ES_tradnl"/>
        </a:p>
      </dgm:t>
    </dgm:pt>
    <dgm:pt modelId="{C510D212-2D1B-7140-AB74-DA079FCAED95}" type="sibTrans" cxnId="{E1EA9616-E894-814A-850F-FCDD011A6F4A}">
      <dgm:prSet/>
      <dgm:spPr/>
      <dgm:t>
        <a:bodyPr/>
        <a:lstStyle/>
        <a:p>
          <a:endParaRPr lang="es-ES_tradnl"/>
        </a:p>
      </dgm:t>
    </dgm:pt>
    <dgm:pt modelId="{B5033E7F-01B0-E945-B193-D4B9603D583B}">
      <dgm:prSet phldrT="[Texto]" custT="1"/>
      <dgm:spPr/>
      <dgm:t>
        <a:bodyPr/>
        <a:lstStyle/>
        <a:p>
          <a:endParaRPr lang="en-IE" sz="2000" noProof="0" dirty="0">
            <a:latin typeface="Helvetica" charset="0"/>
            <a:ea typeface="Helvetica" charset="0"/>
            <a:cs typeface="Helvetica" charset="0"/>
          </a:endParaRPr>
        </a:p>
      </dgm:t>
    </dgm:pt>
    <dgm:pt modelId="{6D4E6187-A97A-384E-A897-F43473FDB2D7}" type="parTrans" cxnId="{7DF33DA4-E695-9A41-8A22-6ABE482BACAB}">
      <dgm:prSet/>
      <dgm:spPr/>
      <dgm:t>
        <a:bodyPr/>
        <a:lstStyle/>
        <a:p>
          <a:endParaRPr lang="es-ES_tradnl"/>
        </a:p>
      </dgm:t>
    </dgm:pt>
    <dgm:pt modelId="{6CC70531-9097-374A-A70C-EFDDFF8BF54A}" type="sibTrans" cxnId="{7DF33DA4-E695-9A41-8A22-6ABE482BACAB}">
      <dgm:prSet/>
      <dgm:spPr/>
      <dgm:t>
        <a:bodyPr/>
        <a:lstStyle/>
        <a:p>
          <a:endParaRPr lang="es-ES_tradnl"/>
        </a:p>
      </dgm:t>
    </dgm:pt>
    <dgm:pt modelId="{2F974D90-C261-6E48-8451-8B7B12390970}" type="pres">
      <dgm:prSet presAssocID="{1E2CEA2A-0EB6-3149-A1ED-016B35EA5C24}" presName="linear" presStyleCnt="0">
        <dgm:presLayoutVars>
          <dgm:dir/>
          <dgm:animLvl val="lvl"/>
          <dgm:resizeHandles val="exact"/>
        </dgm:presLayoutVars>
      </dgm:prSet>
      <dgm:spPr/>
      <dgm:t>
        <a:bodyPr/>
        <a:lstStyle/>
        <a:p>
          <a:endParaRPr lang="es-ES_tradnl"/>
        </a:p>
      </dgm:t>
    </dgm:pt>
    <dgm:pt modelId="{83174CC6-AFA3-C849-A40F-7F016F75995D}" type="pres">
      <dgm:prSet presAssocID="{17617C27-F623-AD48-A910-292BE7F6BCB2}" presName="parentLin" presStyleCnt="0"/>
      <dgm:spPr/>
    </dgm:pt>
    <dgm:pt modelId="{430265C5-CC31-C249-9068-AC807666FC25}" type="pres">
      <dgm:prSet presAssocID="{17617C27-F623-AD48-A910-292BE7F6BCB2}" presName="parentLeftMargin" presStyleLbl="node1" presStyleIdx="0" presStyleCnt="2"/>
      <dgm:spPr/>
      <dgm:t>
        <a:bodyPr/>
        <a:lstStyle/>
        <a:p>
          <a:endParaRPr lang="es-ES_tradnl"/>
        </a:p>
      </dgm:t>
    </dgm:pt>
    <dgm:pt modelId="{15E68E32-13D5-EB46-BBB4-FE69429ECA9B}" type="pres">
      <dgm:prSet presAssocID="{17617C27-F623-AD48-A910-292BE7F6BCB2}" presName="parentText" presStyleLbl="node1" presStyleIdx="0" presStyleCnt="2" custScaleX="123857" custScaleY="54538">
        <dgm:presLayoutVars>
          <dgm:chMax val="0"/>
          <dgm:bulletEnabled val="1"/>
        </dgm:presLayoutVars>
      </dgm:prSet>
      <dgm:spPr/>
      <dgm:t>
        <a:bodyPr/>
        <a:lstStyle/>
        <a:p>
          <a:endParaRPr lang="es-ES_tradnl"/>
        </a:p>
      </dgm:t>
    </dgm:pt>
    <dgm:pt modelId="{9E0E64DC-8D57-3D40-9F6C-42C9E43D367A}" type="pres">
      <dgm:prSet presAssocID="{17617C27-F623-AD48-A910-292BE7F6BCB2}" presName="negativeSpace" presStyleCnt="0"/>
      <dgm:spPr/>
    </dgm:pt>
    <dgm:pt modelId="{C7A457BC-678E-9B43-B49F-5E769A7E3FAE}" type="pres">
      <dgm:prSet presAssocID="{17617C27-F623-AD48-A910-292BE7F6BCB2}" presName="childText" presStyleLbl="conFgAcc1" presStyleIdx="0" presStyleCnt="2">
        <dgm:presLayoutVars>
          <dgm:bulletEnabled val="1"/>
        </dgm:presLayoutVars>
      </dgm:prSet>
      <dgm:spPr/>
      <dgm:t>
        <a:bodyPr/>
        <a:lstStyle/>
        <a:p>
          <a:endParaRPr lang="es-ES_tradnl"/>
        </a:p>
      </dgm:t>
    </dgm:pt>
    <dgm:pt modelId="{AEAFECF3-8F42-AA4E-B1AF-815AB57F78F2}" type="pres">
      <dgm:prSet presAssocID="{07EA317F-853A-AC4E-A2C9-3B9161E1365A}" presName="spaceBetweenRectangles" presStyleCnt="0"/>
      <dgm:spPr/>
    </dgm:pt>
    <dgm:pt modelId="{354CE8EB-AE55-E544-87A6-2F3365A817F9}" type="pres">
      <dgm:prSet presAssocID="{AE7ABF38-B5EA-DB4E-B179-8010A1008367}" presName="parentLin" presStyleCnt="0"/>
      <dgm:spPr/>
    </dgm:pt>
    <dgm:pt modelId="{00AA4608-68F7-6348-9DD9-A87A2FE10249}" type="pres">
      <dgm:prSet presAssocID="{AE7ABF38-B5EA-DB4E-B179-8010A1008367}" presName="parentLeftMargin" presStyleLbl="node1" presStyleIdx="0" presStyleCnt="2"/>
      <dgm:spPr/>
      <dgm:t>
        <a:bodyPr/>
        <a:lstStyle/>
        <a:p>
          <a:endParaRPr lang="es-ES_tradnl"/>
        </a:p>
      </dgm:t>
    </dgm:pt>
    <dgm:pt modelId="{32B8F289-2A8A-6D4F-B36B-C9F1519257BB}" type="pres">
      <dgm:prSet presAssocID="{AE7ABF38-B5EA-DB4E-B179-8010A1008367}" presName="parentText" presStyleLbl="node1" presStyleIdx="1" presStyleCnt="2" custScaleX="124486">
        <dgm:presLayoutVars>
          <dgm:chMax val="0"/>
          <dgm:bulletEnabled val="1"/>
        </dgm:presLayoutVars>
      </dgm:prSet>
      <dgm:spPr/>
      <dgm:t>
        <a:bodyPr/>
        <a:lstStyle/>
        <a:p>
          <a:endParaRPr lang="es-ES_tradnl"/>
        </a:p>
      </dgm:t>
    </dgm:pt>
    <dgm:pt modelId="{CE103883-919A-A840-AD50-077EDF711272}" type="pres">
      <dgm:prSet presAssocID="{AE7ABF38-B5EA-DB4E-B179-8010A1008367}" presName="negativeSpace" presStyleCnt="0"/>
      <dgm:spPr/>
    </dgm:pt>
    <dgm:pt modelId="{8692FCAE-5432-B647-984A-C16931E04CE0}" type="pres">
      <dgm:prSet presAssocID="{AE7ABF38-B5EA-DB4E-B179-8010A1008367}" presName="childText" presStyleLbl="conFgAcc1" presStyleIdx="1" presStyleCnt="2">
        <dgm:presLayoutVars>
          <dgm:bulletEnabled val="1"/>
        </dgm:presLayoutVars>
      </dgm:prSet>
      <dgm:spPr/>
      <dgm:t>
        <a:bodyPr/>
        <a:lstStyle/>
        <a:p>
          <a:endParaRPr lang="es-ES_tradnl"/>
        </a:p>
      </dgm:t>
    </dgm:pt>
  </dgm:ptLst>
  <dgm:cxnLst>
    <dgm:cxn modelId="{EEE2FDDC-5C5F-A248-BC04-B82604338958}" srcId="{AE7ABF38-B5EA-DB4E-B179-8010A1008367}" destId="{030D2230-C4D9-634B-9E14-8221C54741A2}" srcOrd="0" destOrd="0" parTransId="{1B749FE1-D0D3-8043-9F13-F73DC32817C4}" sibTransId="{FE311B79-F0AD-0145-8453-8A8C13886D59}"/>
    <dgm:cxn modelId="{3DAD3855-412A-7A43-B31D-947556C40C4A}" type="presOf" srcId="{7A256AA2-6A69-DB41-9190-CBD8DF947888}" destId="{C7A457BC-678E-9B43-B49F-5E769A7E3FAE}" srcOrd="0" destOrd="0" presId="urn:microsoft.com/office/officeart/2005/8/layout/list1"/>
    <dgm:cxn modelId="{A33A60F3-6855-D947-A143-D3CB53E078DC}" srcId="{17617C27-F623-AD48-A910-292BE7F6BCB2}" destId="{A0BC864A-FEDD-4D41-9686-6DD83000AD1F}" srcOrd="1" destOrd="0" parTransId="{CCB42B93-8D19-2946-9AA2-8204E0C10B05}" sibTransId="{B7AA3DCA-4135-E843-87CA-2D2ECAC810F9}"/>
    <dgm:cxn modelId="{716F0407-B6BF-2A4D-BC9B-31C17AA5F26D}" type="presOf" srcId="{1E2CEA2A-0EB6-3149-A1ED-016B35EA5C24}" destId="{2F974D90-C261-6E48-8451-8B7B12390970}" srcOrd="0" destOrd="0" presId="urn:microsoft.com/office/officeart/2005/8/layout/list1"/>
    <dgm:cxn modelId="{F37E8A34-DF71-744E-990E-66A72DA68D95}" type="presOf" srcId="{0B107F99-25F6-2F45-A5C9-5E73A05E3405}" destId="{8692FCAE-5432-B647-984A-C16931E04CE0}" srcOrd="0" destOrd="1" presId="urn:microsoft.com/office/officeart/2005/8/layout/list1"/>
    <dgm:cxn modelId="{1F889B46-25F5-EE49-94D9-10F2ADD5CE74}" type="presOf" srcId="{B5033E7F-01B0-E945-B193-D4B9603D583B}" destId="{8692FCAE-5432-B647-984A-C16931E04CE0}" srcOrd="0" destOrd="3" presId="urn:microsoft.com/office/officeart/2005/8/layout/list1"/>
    <dgm:cxn modelId="{7DF33DA4-E695-9A41-8A22-6ABE482BACAB}" srcId="{AE7ABF38-B5EA-DB4E-B179-8010A1008367}" destId="{B5033E7F-01B0-E945-B193-D4B9603D583B}" srcOrd="3" destOrd="0" parTransId="{6D4E6187-A97A-384E-A897-F43473FDB2D7}" sibTransId="{6CC70531-9097-374A-A70C-EFDDFF8BF54A}"/>
    <dgm:cxn modelId="{CD1D97FA-2AB1-AF4B-84A4-864DEBDD0EC1}" type="presOf" srcId="{A0BC864A-FEDD-4D41-9686-6DD83000AD1F}" destId="{C7A457BC-678E-9B43-B49F-5E769A7E3FAE}" srcOrd="0" destOrd="1" presId="urn:microsoft.com/office/officeart/2005/8/layout/list1"/>
    <dgm:cxn modelId="{7BC05944-53D5-334C-8335-42CA49229B2E}" srcId="{1E2CEA2A-0EB6-3149-A1ED-016B35EA5C24}" destId="{17617C27-F623-AD48-A910-292BE7F6BCB2}" srcOrd="0" destOrd="0" parTransId="{6F94A753-681F-7A4D-B080-A851762891A2}" sibTransId="{07EA317F-853A-AC4E-A2C9-3B9161E1365A}"/>
    <dgm:cxn modelId="{6AEC2048-B95F-F74E-A90F-C63880425A2D}" srcId="{1E2CEA2A-0EB6-3149-A1ED-016B35EA5C24}" destId="{AE7ABF38-B5EA-DB4E-B179-8010A1008367}" srcOrd="1" destOrd="0" parTransId="{3C45B5EE-CEA9-9F4C-9BB1-A5221A46DD9E}" sibTransId="{7D176119-6304-FC46-A72D-3184843F243C}"/>
    <dgm:cxn modelId="{29E2E242-3CA2-5944-9F8C-A9C139D72E73}" type="presOf" srcId="{EF066B7E-5599-4848-8C8A-043EC2B103D0}" destId="{8692FCAE-5432-B647-984A-C16931E04CE0}" srcOrd="0" destOrd="2" presId="urn:microsoft.com/office/officeart/2005/8/layout/list1"/>
    <dgm:cxn modelId="{1B3294CA-57FE-FE46-92BA-7BCDD77B4691}" type="presOf" srcId="{17617C27-F623-AD48-A910-292BE7F6BCB2}" destId="{430265C5-CC31-C249-9068-AC807666FC25}" srcOrd="0" destOrd="0" presId="urn:microsoft.com/office/officeart/2005/8/layout/list1"/>
    <dgm:cxn modelId="{E1EA9616-E894-814A-850F-FCDD011A6F4A}" srcId="{17617C27-F623-AD48-A910-292BE7F6BCB2}" destId="{28184310-FE56-464B-AF67-001C858AF646}" srcOrd="2" destOrd="0" parTransId="{022E7747-2B83-634D-9EB9-F08946AF1D13}" sibTransId="{C510D212-2D1B-7140-AB74-DA079FCAED95}"/>
    <dgm:cxn modelId="{60F0B9C6-8345-0844-9F47-D685F94FB3EE}" type="presOf" srcId="{AE7ABF38-B5EA-DB4E-B179-8010A1008367}" destId="{32B8F289-2A8A-6D4F-B36B-C9F1519257BB}" srcOrd="1" destOrd="0" presId="urn:microsoft.com/office/officeart/2005/8/layout/list1"/>
    <dgm:cxn modelId="{FCC9D926-6480-8A47-82EF-F2C84D52EDC8}" srcId="{AE7ABF38-B5EA-DB4E-B179-8010A1008367}" destId="{EF066B7E-5599-4848-8C8A-043EC2B103D0}" srcOrd="2" destOrd="0" parTransId="{5D5D0EE8-0E1C-024B-90F9-9AA0E83B1158}" sibTransId="{9F69836B-C9AF-CC49-92B5-949CE2692FCD}"/>
    <dgm:cxn modelId="{D3C9BAA6-9F16-9449-A596-A72DA06FEF52}" type="presOf" srcId="{030D2230-C4D9-634B-9E14-8221C54741A2}" destId="{8692FCAE-5432-B647-984A-C16931E04CE0}" srcOrd="0" destOrd="0" presId="urn:microsoft.com/office/officeart/2005/8/layout/list1"/>
    <dgm:cxn modelId="{A7DCE1A2-AE8B-8A49-B880-84F85A620DAF}" srcId="{AE7ABF38-B5EA-DB4E-B179-8010A1008367}" destId="{0B107F99-25F6-2F45-A5C9-5E73A05E3405}" srcOrd="1" destOrd="0" parTransId="{288181E9-6EA8-384B-92A0-C5B80E5B896F}" sibTransId="{7A09FCB6-BEF6-0140-8F10-063B30C77CF4}"/>
    <dgm:cxn modelId="{F57C16D0-84C6-6949-AC9B-C401E69F78D9}" type="presOf" srcId="{17617C27-F623-AD48-A910-292BE7F6BCB2}" destId="{15E68E32-13D5-EB46-BBB4-FE69429ECA9B}" srcOrd="1" destOrd="0" presId="urn:microsoft.com/office/officeart/2005/8/layout/list1"/>
    <dgm:cxn modelId="{7EF979A2-11CF-A445-8980-BC15CC0F7108}" srcId="{17617C27-F623-AD48-A910-292BE7F6BCB2}" destId="{7A256AA2-6A69-DB41-9190-CBD8DF947888}" srcOrd="0" destOrd="0" parTransId="{5EBDF062-8BC4-F546-99D9-6222B53BC5DF}" sibTransId="{A1C43596-1942-7548-9FF2-A85F81E2EE2B}"/>
    <dgm:cxn modelId="{722CE113-9135-0648-80D3-5A42210AAB94}" type="presOf" srcId="{28184310-FE56-464B-AF67-001C858AF646}" destId="{C7A457BC-678E-9B43-B49F-5E769A7E3FAE}" srcOrd="0" destOrd="2" presId="urn:microsoft.com/office/officeart/2005/8/layout/list1"/>
    <dgm:cxn modelId="{6286238E-4D8C-2742-AC9D-BE5F0A9B1E37}" type="presOf" srcId="{AE7ABF38-B5EA-DB4E-B179-8010A1008367}" destId="{00AA4608-68F7-6348-9DD9-A87A2FE10249}" srcOrd="0" destOrd="0" presId="urn:microsoft.com/office/officeart/2005/8/layout/list1"/>
    <dgm:cxn modelId="{195BEE6E-EBA8-0142-9BF8-A60CBC96BB1D}" type="presParOf" srcId="{2F974D90-C261-6E48-8451-8B7B12390970}" destId="{83174CC6-AFA3-C849-A40F-7F016F75995D}" srcOrd="0" destOrd="0" presId="urn:microsoft.com/office/officeart/2005/8/layout/list1"/>
    <dgm:cxn modelId="{95937F9C-010B-E341-8667-0EBF0A5DE01B}" type="presParOf" srcId="{83174CC6-AFA3-C849-A40F-7F016F75995D}" destId="{430265C5-CC31-C249-9068-AC807666FC25}" srcOrd="0" destOrd="0" presId="urn:microsoft.com/office/officeart/2005/8/layout/list1"/>
    <dgm:cxn modelId="{EB3ADBD9-F2EF-BB42-82EF-5CAA31F436C9}" type="presParOf" srcId="{83174CC6-AFA3-C849-A40F-7F016F75995D}" destId="{15E68E32-13D5-EB46-BBB4-FE69429ECA9B}" srcOrd="1" destOrd="0" presId="urn:microsoft.com/office/officeart/2005/8/layout/list1"/>
    <dgm:cxn modelId="{506B45C9-3A74-E94F-84D4-0888451CF868}" type="presParOf" srcId="{2F974D90-C261-6E48-8451-8B7B12390970}" destId="{9E0E64DC-8D57-3D40-9F6C-42C9E43D367A}" srcOrd="1" destOrd="0" presId="urn:microsoft.com/office/officeart/2005/8/layout/list1"/>
    <dgm:cxn modelId="{7B7EC922-D217-CA40-A318-0DFF5332D6C7}" type="presParOf" srcId="{2F974D90-C261-6E48-8451-8B7B12390970}" destId="{C7A457BC-678E-9B43-B49F-5E769A7E3FAE}" srcOrd="2" destOrd="0" presId="urn:microsoft.com/office/officeart/2005/8/layout/list1"/>
    <dgm:cxn modelId="{5BD37BB4-202C-2B4C-80FE-55E976F600F6}" type="presParOf" srcId="{2F974D90-C261-6E48-8451-8B7B12390970}" destId="{AEAFECF3-8F42-AA4E-B1AF-815AB57F78F2}" srcOrd="3" destOrd="0" presId="urn:microsoft.com/office/officeart/2005/8/layout/list1"/>
    <dgm:cxn modelId="{4EADC524-13E6-4745-97DD-E605A4EE23B1}" type="presParOf" srcId="{2F974D90-C261-6E48-8451-8B7B12390970}" destId="{354CE8EB-AE55-E544-87A6-2F3365A817F9}" srcOrd="4" destOrd="0" presId="urn:microsoft.com/office/officeart/2005/8/layout/list1"/>
    <dgm:cxn modelId="{AB3E092A-39B4-CA45-A241-EF05E3278819}" type="presParOf" srcId="{354CE8EB-AE55-E544-87A6-2F3365A817F9}" destId="{00AA4608-68F7-6348-9DD9-A87A2FE10249}" srcOrd="0" destOrd="0" presId="urn:microsoft.com/office/officeart/2005/8/layout/list1"/>
    <dgm:cxn modelId="{F010630C-11AC-894A-A6D5-53C0B0DA676E}" type="presParOf" srcId="{354CE8EB-AE55-E544-87A6-2F3365A817F9}" destId="{32B8F289-2A8A-6D4F-B36B-C9F1519257BB}" srcOrd="1" destOrd="0" presId="urn:microsoft.com/office/officeart/2005/8/layout/list1"/>
    <dgm:cxn modelId="{E39581C9-C014-DF41-A155-A8BE56E62D01}" type="presParOf" srcId="{2F974D90-C261-6E48-8451-8B7B12390970}" destId="{CE103883-919A-A840-AD50-077EDF711272}" srcOrd="5" destOrd="0" presId="urn:microsoft.com/office/officeart/2005/8/layout/list1"/>
    <dgm:cxn modelId="{39AD42BE-8CD7-4242-9BF7-3272B265B3C4}" type="presParOf" srcId="{2F974D90-C261-6E48-8451-8B7B12390970}" destId="{8692FCAE-5432-B647-984A-C16931E04CE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49DB2C-5137-864D-BCAD-484A2D20F07D}" type="doc">
      <dgm:prSet loTypeId="urn:microsoft.com/office/officeart/2005/8/layout/chevron1" loCatId="" qsTypeId="urn:microsoft.com/office/officeart/2005/8/quickstyle/simple4" qsCatId="simple" csTypeId="urn:microsoft.com/office/officeart/2005/8/colors/accent0_2" csCatId="mainScheme" phldr="1"/>
      <dgm:spPr/>
    </dgm:pt>
    <dgm:pt modelId="{0F8648C4-948C-F64B-942F-A96FEC780BDD}">
      <dgm:prSet phldrT="[Texto]" custT="1"/>
      <dgm:spPr>
        <a:noFill/>
        <a:ln>
          <a:solidFill>
            <a:srgbClr val="1268BD"/>
          </a:solidFill>
        </a:ln>
      </dgm:spPr>
      <dgm:t>
        <a:bodyPr/>
        <a:lstStyle/>
        <a:p>
          <a:r>
            <a:rPr lang="en-GB" sz="1800" noProof="0" dirty="0" smtClean="0">
              <a:solidFill>
                <a:srgbClr val="003A91"/>
              </a:solidFill>
              <a:latin typeface="Times New Roman" charset="0"/>
              <a:ea typeface="Times New Roman" charset="0"/>
              <a:cs typeface="Times New Roman" charset="0"/>
            </a:rPr>
            <a:t>Available means:</a:t>
          </a:r>
        </a:p>
        <a:p>
          <a:r>
            <a:rPr lang="en-GB" sz="1800" b="1" noProof="0" dirty="0" smtClean="0">
              <a:solidFill>
                <a:srgbClr val="003A91"/>
              </a:solidFill>
              <a:latin typeface="Times New Roman" charset="0"/>
              <a:ea typeface="Times New Roman" charset="0"/>
              <a:cs typeface="Times New Roman" charset="0"/>
            </a:rPr>
            <a:t>Current problems</a:t>
          </a:r>
          <a:endParaRPr lang="en-GB" sz="1800" b="1" noProof="0" dirty="0">
            <a:solidFill>
              <a:srgbClr val="003A91"/>
            </a:solidFill>
            <a:latin typeface="Times New Roman" charset="0"/>
            <a:ea typeface="Times New Roman" charset="0"/>
            <a:cs typeface="Times New Roman" charset="0"/>
          </a:endParaRPr>
        </a:p>
      </dgm:t>
    </dgm:pt>
    <dgm:pt modelId="{02B0FF08-256A-BA43-8965-980480C4058E}" type="parTrans" cxnId="{BC3C4286-628D-DB44-A7F3-218EA9829510}">
      <dgm:prSet/>
      <dgm:spPr/>
      <dgm:t>
        <a:bodyPr/>
        <a:lstStyle/>
        <a:p>
          <a:endParaRPr lang="es-ES_tradnl"/>
        </a:p>
      </dgm:t>
    </dgm:pt>
    <dgm:pt modelId="{9DF23DDF-A691-7A48-82A0-3F29C6108269}" type="sibTrans" cxnId="{BC3C4286-628D-DB44-A7F3-218EA9829510}">
      <dgm:prSet/>
      <dgm:spPr/>
      <dgm:t>
        <a:bodyPr/>
        <a:lstStyle/>
        <a:p>
          <a:endParaRPr lang="es-ES_tradnl"/>
        </a:p>
      </dgm:t>
    </dgm:pt>
    <dgm:pt modelId="{0D961DB5-0B5C-554E-BA6C-35EF82AC957A}">
      <dgm:prSet phldrT="[Texto]" custT="1"/>
      <dgm:spPr>
        <a:noFill/>
        <a:ln>
          <a:solidFill>
            <a:srgbClr val="008E83"/>
          </a:solidFill>
        </a:ln>
      </dgm:spPr>
      <dgm:t>
        <a:bodyPr/>
        <a:lstStyle/>
        <a:p>
          <a:r>
            <a:rPr lang="es-ES_tradnl" sz="2400" b="1" dirty="0" smtClean="0">
              <a:solidFill>
                <a:srgbClr val="007F76"/>
              </a:solidFill>
              <a:latin typeface="Times New Roman" charset="0"/>
              <a:ea typeface="Times New Roman" charset="0"/>
              <a:cs typeface="Times New Roman" charset="0"/>
            </a:rPr>
            <a:t>STRATEGY</a:t>
          </a:r>
          <a:endParaRPr lang="es-ES_tradnl" sz="2400" b="1" dirty="0">
            <a:solidFill>
              <a:srgbClr val="007F76"/>
            </a:solidFill>
            <a:latin typeface="Times New Roman" charset="0"/>
            <a:ea typeface="Times New Roman" charset="0"/>
            <a:cs typeface="Times New Roman" charset="0"/>
          </a:endParaRPr>
        </a:p>
      </dgm:t>
    </dgm:pt>
    <dgm:pt modelId="{37541052-E6B7-8941-B8DB-BC96B7BE8437}" type="parTrans" cxnId="{5AA87E6C-CBD3-764C-A186-EDC93776D97D}">
      <dgm:prSet/>
      <dgm:spPr/>
      <dgm:t>
        <a:bodyPr/>
        <a:lstStyle/>
        <a:p>
          <a:endParaRPr lang="es-ES_tradnl"/>
        </a:p>
      </dgm:t>
    </dgm:pt>
    <dgm:pt modelId="{F8778C6B-00BE-E349-ADA4-A0F984AC87BC}" type="sibTrans" cxnId="{5AA87E6C-CBD3-764C-A186-EDC93776D97D}">
      <dgm:prSet/>
      <dgm:spPr/>
      <dgm:t>
        <a:bodyPr/>
        <a:lstStyle/>
        <a:p>
          <a:endParaRPr lang="es-ES_tradnl"/>
        </a:p>
      </dgm:t>
    </dgm:pt>
    <dgm:pt modelId="{72BBC0EE-7E6B-8D4B-9411-D68F98B187E3}">
      <dgm:prSet phldrT="[Texto]" custT="1"/>
      <dgm:spPr>
        <a:noFill/>
        <a:ln>
          <a:solidFill>
            <a:srgbClr val="1268BD"/>
          </a:solidFill>
        </a:ln>
      </dgm:spPr>
      <dgm:t>
        <a:bodyPr/>
        <a:lstStyle/>
        <a:p>
          <a:r>
            <a:rPr lang="en-GB" sz="1800" noProof="0" dirty="0" smtClean="0">
              <a:solidFill>
                <a:srgbClr val="003A91"/>
              </a:solidFill>
              <a:latin typeface="Times New Roman" charset="0"/>
              <a:ea typeface="Times New Roman" charset="0"/>
              <a:cs typeface="Times New Roman" charset="0"/>
            </a:rPr>
            <a:t>Desirable ends:</a:t>
          </a:r>
        </a:p>
        <a:p>
          <a:r>
            <a:rPr lang="en-GB" sz="1800" b="1" noProof="0" dirty="0" smtClean="0">
              <a:solidFill>
                <a:srgbClr val="003A91"/>
              </a:solidFill>
              <a:latin typeface="Times New Roman" charset="0"/>
              <a:ea typeface="Times New Roman" charset="0"/>
              <a:cs typeface="Times New Roman" charset="0"/>
            </a:rPr>
            <a:t>Policy implemented</a:t>
          </a:r>
          <a:endParaRPr lang="en-GB" sz="1800" b="1" noProof="0" dirty="0">
            <a:solidFill>
              <a:srgbClr val="003A91"/>
            </a:solidFill>
            <a:latin typeface="Times New Roman" charset="0"/>
            <a:ea typeface="Times New Roman" charset="0"/>
            <a:cs typeface="Times New Roman" charset="0"/>
          </a:endParaRPr>
        </a:p>
      </dgm:t>
    </dgm:pt>
    <dgm:pt modelId="{298C5B76-A07F-4049-AAFF-7BEA79A53318}" type="parTrans" cxnId="{19ADD6DB-CA00-9349-AA80-8135C6594F90}">
      <dgm:prSet/>
      <dgm:spPr/>
      <dgm:t>
        <a:bodyPr/>
        <a:lstStyle/>
        <a:p>
          <a:endParaRPr lang="es-ES_tradnl"/>
        </a:p>
      </dgm:t>
    </dgm:pt>
    <dgm:pt modelId="{8E551E29-69E5-A448-A409-888D3634F6AF}" type="sibTrans" cxnId="{19ADD6DB-CA00-9349-AA80-8135C6594F90}">
      <dgm:prSet/>
      <dgm:spPr/>
      <dgm:t>
        <a:bodyPr/>
        <a:lstStyle/>
        <a:p>
          <a:endParaRPr lang="es-ES_tradnl"/>
        </a:p>
      </dgm:t>
    </dgm:pt>
    <dgm:pt modelId="{ECEB6C9C-4378-0742-BD00-157871C7F55D}" type="pres">
      <dgm:prSet presAssocID="{8149DB2C-5137-864D-BCAD-484A2D20F07D}" presName="Name0" presStyleCnt="0">
        <dgm:presLayoutVars>
          <dgm:dir/>
          <dgm:animLvl val="lvl"/>
          <dgm:resizeHandles val="exact"/>
        </dgm:presLayoutVars>
      </dgm:prSet>
      <dgm:spPr/>
    </dgm:pt>
    <dgm:pt modelId="{F67078E1-3356-974B-8A4C-9DFC13B48A3E}" type="pres">
      <dgm:prSet presAssocID="{0F8648C4-948C-F64B-942F-A96FEC780BDD}" presName="parTxOnly" presStyleLbl="node1" presStyleIdx="0" presStyleCnt="3" custScaleY="85901">
        <dgm:presLayoutVars>
          <dgm:chMax val="0"/>
          <dgm:chPref val="0"/>
          <dgm:bulletEnabled val="1"/>
        </dgm:presLayoutVars>
      </dgm:prSet>
      <dgm:spPr/>
      <dgm:t>
        <a:bodyPr/>
        <a:lstStyle/>
        <a:p>
          <a:endParaRPr lang="es-ES_tradnl"/>
        </a:p>
      </dgm:t>
    </dgm:pt>
    <dgm:pt modelId="{5031AC46-FC66-184C-9151-329E9F5FCC59}" type="pres">
      <dgm:prSet presAssocID="{9DF23DDF-A691-7A48-82A0-3F29C6108269}" presName="parTxOnlySpace" presStyleCnt="0"/>
      <dgm:spPr/>
    </dgm:pt>
    <dgm:pt modelId="{F8B96B9D-E6FB-2A47-8074-C606BA217A8A}" type="pres">
      <dgm:prSet presAssocID="{0D961DB5-0B5C-554E-BA6C-35EF82AC957A}" presName="parTxOnly" presStyleLbl="node1" presStyleIdx="1" presStyleCnt="3" custScaleY="83317">
        <dgm:presLayoutVars>
          <dgm:chMax val="0"/>
          <dgm:chPref val="0"/>
          <dgm:bulletEnabled val="1"/>
        </dgm:presLayoutVars>
      </dgm:prSet>
      <dgm:spPr/>
      <dgm:t>
        <a:bodyPr/>
        <a:lstStyle/>
        <a:p>
          <a:endParaRPr lang="es-ES_tradnl"/>
        </a:p>
      </dgm:t>
    </dgm:pt>
    <dgm:pt modelId="{E2F62738-6226-DC4F-B708-4128FEB2481B}" type="pres">
      <dgm:prSet presAssocID="{F8778C6B-00BE-E349-ADA4-A0F984AC87BC}" presName="parTxOnlySpace" presStyleCnt="0"/>
      <dgm:spPr/>
    </dgm:pt>
    <dgm:pt modelId="{B970A528-3EE9-F441-94E7-228195AF9FBC}" type="pres">
      <dgm:prSet presAssocID="{72BBC0EE-7E6B-8D4B-9411-D68F98B187E3}" presName="parTxOnly" presStyleLbl="node1" presStyleIdx="2" presStyleCnt="3" custScaleY="81376">
        <dgm:presLayoutVars>
          <dgm:chMax val="0"/>
          <dgm:chPref val="0"/>
          <dgm:bulletEnabled val="1"/>
        </dgm:presLayoutVars>
      </dgm:prSet>
      <dgm:spPr/>
      <dgm:t>
        <a:bodyPr/>
        <a:lstStyle/>
        <a:p>
          <a:endParaRPr lang="es-ES_tradnl"/>
        </a:p>
      </dgm:t>
    </dgm:pt>
  </dgm:ptLst>
  <dgm:cxnLst>
    <dgm:cxn modelId="{19ADD6DB-CA00-9349-AA80-8135C6594F90}" srcId="{8149DB2C-5137-864D-BCAD-484A2D20F07D}" destId="{72BBC0EE-7E6B-8D4B-9411-D68F98B187E3}" srcOrd="2" destOrd="0" parTransId="{298C5B76-A07F-4049-AAFF-7BEA79A53318}" sibTransId="{8E551E29-69E5-A448-A409-888D3634F6AF}"/>
    <dgm:cxn modelId="{C09451F4-6CAB-3540-8B24-F930CCC4C0E3}" type="presOf" srcId="{72BBC0EE-7E6B-8D4B-9411-D68F98B187E3}" destId="{B970A528-3EE9-F441-94E7-228195AF9FBC}" srcOrd="0" destOrd="0" presId="urn:microsoft.com/office/officeart/2005/8/layout/chevron1"/>
    <dgm:cxn modelId="{80A094E3-1978-4D4A-BC58-C9F2C9FF099D}" type="presOf" srcId="{8149DB2C-5137-864D-BCAD-484A2D20F07D}" destId="{ECEB6C9C-4378-0742-BD00-157871C7F55D}" srcOrd="0" destOrd="0" presId="urn:microsoft.com/office/officeart/2005/8/layout/chevron1"/>
    <dgm:cxn modelId="{BC3C4286-628D-DB44-A7F3-218EA9829510}" srcId="{8149DB2C-5137-864D-BCAD-484A2D20F07D}" destId="{0F8648C4-948C-F64B-942F-A96FEC780BDD}" srcOrd="0" destOrd="0" parTransId="{02B0FF08-256A-BA43-8965-980480C4058E}" sibTransId="{9DF23DDF-A691-7A48-82A0-3F29C6108269}"/>
    <dgm:cxn modelId="{210EF07A-9F99-8C48-BC35-89BBCF536D00}" type="presOf" srcId="{0F8648C4-948C-F64B-942F-A96FEC780BDD}" destId="{F67078E1-3356-974B-8A4C-9DFC13B48A3E}" srcOrd="0" destOrd="0" presId="urn:microsoft.com/office/officeart/2005/8/layout/chevron1"/>
    <dgm:cxn modelId="{FD74C0F6-FBE1-6545-A6A0-85BB70CFD30D}" type="presOf" srcId="{0D961DB5-0B5C-554E-BA6C-35EF82AC957A}" destId="{F8B96B9D-E6FB-2A47-8074-C606BA217A8A}" srcOrd="0" destOrd="0" presId="urn:microsoft.com/office/officeart/2005/8/layout/chevron1"/>
    <dgm:cxn modelId="{5AA87E6C-CBD3-764C-A186-EDC93776D97D}" srcId="{8149DB2C-5137-864D-BCAD-484A2D20F07D}" destId="{0D961DB5-0B5C-554E-BA6C-35EF82AC957A}" srcOrd="1" destOrd="0" parTransId="{37541052-E6B7-8941-B8DB-BC96B7BE8437}" sibTransId="{F8778C6B-00BE-E349-ADA4-A0F984AC87BC}"/>
    <dgm:cxn modelId="{A1357634-D06D-F94F-B37D-0D1A468878C6}" type="presParOf" srcId="{ECEB6C9C-4378-0742-BD00-157871C7F55D}" destId="{F67078E1-3356-974B-8A4C-9DFC13B48A3E}" srcOrd="0" destOrd="0" presId="urn:microsoft.com/office/officeart/2005/8/layout/chevron1"/>
    <dgm:cxn modelId="{76EF4E86-8B58-BA47-95C7-7931ACCDA63D}" type="presParOf" srcId="{ECEB6C9C-4378-0742-BD00-157871C7F55D}" destId="{5031AC46-FC66-184C-9151-329E9F5FCC59}" srcOrd="1" destOrd="0" presId="urn:microsoft.com/office/officeart/2005/8/layout/chevron1"/>
    <dgm:cxn modelId="{C400B254-B4CA-2A47-9B40-089719D1B2BC}" type="presParOf" srcId="{ECEB6C9C-4378-0742-BD00-157871C7F55D}" destId="{F8B96B9D-E6FB-2A47-8074-C606BA217A8A}" srcOrd="2" destOrd="0" presId="urn:microsoft.com/office/officeart/2005/8/layout/chevron1"/>
    <dgm:cxn modelId="{3A828CAC-9E84-9340-805B-3885F105BEB1}" type="presParOf" srcId="{ECEB6C9C-4378-0742-BD00-157871C7F55D}" destId="{E2F62738-6226-DC4F-B708-4128FEB2481B}" srcOrd="3" destOrd="0" presId="urn:microsoft.com/office/officeart/2005/8/layout/chevron1"/>
    <dgm:cxn modelId="{5EB1F3C6-1EA7-7B40-952D-F69646E8BB1E}" type="presParOf" srcId="{ECEB6C9C-4378-0742-BD00-157871C7F55D}" destId="{B970A528-3EE9-F441-94E7-228195AF9FB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457BC-678E-9B43-B49F-5E769A7E3FAE}">
      <dsp:nvSpPr>
        <dsp:cNvPr id="0" name=""/>
        <dsp:cNvSpPr/>
      </dsp:nvSpPr>
      <dsp:spPr>
        <a:xfrm>
          <a:off x="0" y="88314"/>
          <a:ext cx="6379182" cy="22113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095" tIns="812292" rIns="495095" bIns="7112" numCol="1" spcCol="1270" anchor="t" anchorCtr="0">
          <a:noAutofit/>
        </a:bodyPr>
        <a:lstStyle/>
        <a:p>
          <a:pPr marL="57150" lvl="1" indent="-57150" algn="l" defTabSz="44450">
            <a:lnSpc>
              <a:spcPct val="90000"/>
            </a:lnSpc>
            <a:spcBef>
              <a:spcPct val="0"/>
            </a:spcBef>
            <a:spcAft>
              <a:spcPct val="15000"/>
            </a:spcAft>
            <a:buChar char="••"/>
          </a:pPr>
          <a:endParaRPr lang="en-IE" sz="100" kern="1200" noProof="0" dirty="0">
            <a:latin typeface="Helvetica" charset="0"/>
            <a:ea typeface="Helvetica" charset="0"/>
            <a:cs typeface="Helvetica" charset="0"/>
          </a:endParaRPr>
        </a:p>
        <a:p>
          <a:pPr marL="228600" lvl="1" indent="-228600" algn="l" defTabSz="889000">
            <a:lnSpc>
              <a:spcPct val="90000"/>
            </a:lnSpc>
            <a:spcBef>
              <a:spcPct val="0"/>
            </a:spcBef>
            <a:spcAft>
              <a:spcPct val="15000"/>
            </a:spcAft>
            <a:buChar char="••"/>
          </a:pPr>
          <a:r>
            <a:rPr lang="en-IE" sz="2000" kern="1200" noProof="0" dirty="0" smtClean="0">
              <a:latin typeface="Helvetica" charset="0"/>
              <a:ea typeface="Helvetica" charset="0"/>
              <a:cs typeface="Helvetica" charset="0"/>
            </a:rPr>
            <a:t>22 stakeholders: 6 public institutions, 10 NGOs and cooperation agencies, 4 private, and civil population (downstream and upstream).</a:t>
          </a:r>
          <a:endParaRPr lang="en-IE" sz="2000" kern="1200" noProof="0" dirty="0">
            <a:latin typeface="Helvetica" charset="0"/>
            <a:ea typeface="Helvetica" charset="0"/>
            <a:cs typeface="Helvetica" charset="0"/>
          </a:endParaRPr>
        </a:p>
        <a:p>
          <a:pPr marL="228600" lvl="1" indent="-228600" algn="l" defTabSz="889000">
            <a:lnSpc>
              <a:spcPct val="90000"/>
            </a:lnSpc>
            <a:spcBef>
              <a:spcPct val="0"/>
            </a:spcBef>
            <a:spcAft>
              <a:spcPct val="15000"/>
            </a:spcAft>
            <a:buChar char="••"/>
          </a:pPr>
          <a:endParaRPr lang="en-IE" sz="2000" kern="1200" noProof="0" dirty="0">
            <a:latin typeface="Helvetica" charset="0"/>
            <a:ea typeface="Helvetica" charset="0"/>
            <a:cs typeface="Helvetica" charset="0"/>
          </a:endParaRPr>
        </a:p>
      </dsp:txBody>
      <dsp:txXfrm>
        <a:off x="0" y="88314"/>
        <a:ext cx="6379182" cy="2211300"/>
      </dsp:txXfrm>
    </dsp:sp>
    <dsp:sp modelId="{15E68E32-13D5-EB46-BBB4-FE69429ECA9B}">
      <dsp:nvSpPr>
        <dsp:cNvPr id="0" name=""/>
        <dsp:cNvSpPr/>
      </dsp:nvSpPr>
      <dsp:spPr>
        <a:xfrm>
          <a:off x="318959" y="36068"/>
          <a:ext cx="5530744" cy="627885"/>
        </a:xfrm>
        <a:prstGeom prst="roundRect">
          <a:avLst/>
        </a:prstGeom>
        <a:solidFill>
          <a:srgbClr val="1268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8783" tIns="0" rIns="168783" bIns="0" numCol="1" spcCol="1270" anchor="ctr" anchorCtr="0">
          <a:noAutofit/>
        </a:bodyPr>
        <a:lstStyle/>
        <a:p>
          <a:pPr lvl="0" algn="l" defTabSz="1066800">
            <a:lnSpc>
              <a:spcPct val="90000"/>
            </a:lnSpc>
            <a:spcBef>
              <a:spcPct val="0"/>
            </a:spcBef>
            <a:spcAft>
              <a:spcPct val="35000"/>
            </a:spcAft>
          </a:pPr>
          <a:r>
            <a:rPr lang="en-IE" sz="2400" kern="1200" noProof="0" dirty="0" smtClean="0">
              <a:latin typeface="Helvetica" charset="0"/>
              <a:ea typeface="Helvetica" charset="0"/>
              <a:cs typeface="Helvetica" charset="0"/>
            </a:rPr>
            <a:t>Identification of stakeholders</a:t>
          </a:r>
          <a:endParaRPr lang="en-IE" sz="2400" kern="1200" noProof="0" dirty="0">
            <a:latin typeface="Helvetica" charset="0"/>
            <a:ea typeface="Helvetica" charset="0"/>
            <a:cs typeface="Helvetica" charset="0"/>
          </a:endParaRPr>
        </a:p>
      </dsp:txBody>
      <dsp:txXfrm>
        <a:off x="349610" y="66719"/>
        <a:ext cx="5469442" cy="566583"/>
      </dsp:txXfrm>
    </dsp:sp>
    <dsp:sp modelId="{8692FCAE-5432-B647-984A-C16931E04CE0}">
      <dsp:nvSpPr>
        <dsp:cNvPr id="0" name=""/>
        <dsp:cNvSpPr/>
      </dsp:nvSpPr>
      <dsp:spPr>
        <a:xfrm>
          <a:off x="0" y="3085854"/>
          <a:ext cx="6379182" cy="1719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095" tIns="812292" rIns="495095" bIns="7112" numCol="1" spcCol="1270" anchor="t" anchorCtr="0">
          <a:noAutofit/>
        </a:bodyPr>
        <a:lstStyle/>
        <a:p>
          <a:pPr marL="57150" lvl="1" indent="-57150" algn="l" defTabSz="44450">
            <a:lnSpc>
              <a:spcPct val="90000"/>
            </a:lnSpc>
            <a:spcBef>
              <a:spcPct val="0"/>
            </a:spcBef>
            <a:spcAft>
              <a:spcPct val="15000"/>
            </a:spcAft>
            <a:buChar char="••"/>
          </a:pPr>
          <a:endParaRPr lang="en-IE" sz="100" kern="1200" noProof="0" dirty="0">
            <a:latin typeface="Helvetica" charset="0"/>
            <a:ea typeface="Helvetica" charset="0"/>
            <a:cs typeface="Helvetica" charset="0"/>
          </a:endParaRPr>
        </a:p>
        <a:p>
          <a:pPr marL="228600" lvl="1" indent="-228600" algn="l" defTabSz="889000">
            <a:lnSpc>
              <a:spcPct val="90000"/>
            </a:lnSpc>
            <a:spcBef>
              <a:spcPct val="0"/>
            </a:spcBef>
            <a:spcAft>
              <a:spcPct val="15000"/>
            </a:spcAft>
            <a:buChar char="••"/>
          </a:pPr>
          <a:r>
            <a:rPr lang="en-IE" sz="2000" kern="1200" noProof="0" dirty="0" smtClean="0">
              <a:latin typeface="Helvetica" charset="0"/>
              <a:ea typeface="Helvetica" charset="0"/>
              <a:cs typeface="Helvetica" charset="0"/>
            </a:rPr>
            <a:t>Role of each stakeholder.</a:t>
          </a:r>
          <a:endParaRPr lang="en-IE" sz="2000" kern="1200" noProof="0" dirty="0">
            <a:latin typeface="Helvetica" charset="0"/>
            <a:ea typeface="Helvetica" charset="0"/>
            <a:cs typeface="Helvetica" charset="0"/>
          </a:endParaRPr>
        </a:p>
        <a:p>
          <a:pPr marL="228600" lvl="1" indent="-228600" algn="l" defTabSz="889000">
            <a:lnSpc>
              <a:spcPct val="90000"/>
            </a:lnSpc>
            <a:spcBef>
              <a:spcPct val="0"/>
            </a:spcBef>
            <a:spcAft>
              <a:spcPct val="15000"/>
            </a:spcAft>
            <a:buChar char="••"/>
          </a:pPr>
          <a:r>
            <a:rPr lang="en-IE" sz="2000" kern="1200" noProof="0" dirty="0" smtClean="0">
              <a:latin typeface="Helvetica" charset="0"/>
              <a:ea typeface="Helvetica" charset="0"/>
              <a:cs typeface="Helvetica" charset="0"/>
            </a:rPr>
            <a:t>User or provider of information.</a:t>
          </a:r>
          <a:endParaRPr lang="en-IE" sz="2000" kern="1200" noProof="0" dirty="0">
            <a:latin typeface="Helvetica" charset="0"/>
            <a:ea typeface="Helvetica" charset="0"/>
            <a:cs typeface="Helvetica" charset="0"/>
          </a:endParaRPr>
        </a:p>
        <a:p>
          <a:pPr marL="228600" lvl="1" indent="-228600" algn="l" defTabSz="889000">
            <a:lnSpc>
              <a:spcPct val="90000"/>
            </a:lnSpc>
            <a:spcBef>
              <a:spcPct val="0"/>
            </a:spcBef>
            <a:spcAft>
              <a:spcPct val="15000"/>
            </a:spcAft>
            <a:buChar char="••"/>
          </a:pPr>
          <a:endParaRPr lang="en-IE" sz="2000" kern="1200" noProof="0" dirty="0">
            <a:latin typeface="Helvetica" charset="0"/>
            <a:ea typeface="Helvetica" charset="0"/>
            <a:cs typeface="Helvetica" charset="0"/>
          </a:endParaRPr>
        </a:p>
      </dsp:txBody>
      <dsp:txXfrm>
        <a:off x="0" y="3085854"/>
        <a:ext cx="6379182" cy="1719900"/>
      </dsp:txXfrm>
    </dsp:sp>
    <dsp:sp modelId="{32B8F289-2A8A-6D4F-B36B-C9F1519257BB}">
      <dsp:nvSpPr>
        <dsp:cNvPr id="0" name=""/>
        <dsp:cNvSpPr/>
      </dsp:nvSpPr>
      <dsp:spPr>
        <a:xfrm>
          <a:off x="318959" y="2510214"/>
          <a:ext cx="5558831" cy="1151280"/>
        </a:xfrm>
        <a:prstGeom prst="roundRect">
          <a:avLst/>
        </a:prstGeom>
        <a:solidFill>
          <a:srgbClr val="1268BD"/>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8783" tIns="0" rIns="168783" bIns="0" numCol="1" spcCol="1270" anchor="ctr" anchorCtr="0">
          <a:noAutofit/>
        </a:bodyPr>
        <a:lstStyle/>
        <a:p>
          <a:pPr lvl="0" algn="l" defTabSz="1066800">
            <a:lnSpc>
              <a:spcPct val="90000"/>
            </a:lnSpc>
            <a:spcBef>
              <a:spcPct val="0"/>
            </a:spcBef>
            <a:spcAft>
              <a:spcPct val="35000"/>
            </a:spcAft>
          </a:pPr>
          <a:r>
            <a:rPr lang="en-IE" sz="2400" kern="1200" noProof="0" dirty="0" smtClean="0">
              <a:latin typeface="Helvetica" charset="0"/>
              <a:ea typeface="Helvetica" charset="0"/>
              <a:cs typeface="Helvetica" charset="0"/>
            </a:rPr>
            <a:t>Characterization (stakeholders contributions)</a:t>
          </a:r>
          <a:endParaRPr lang="en-IE" sz="2400" kern="1200" noProof="0" dirty="0">
            <a:latin typeface="Helvetica" charset="0"/>
            <a:ea typeface="Helvetica" charset="0"/>
            <a:cs typeface="Helvetica" charset="0"/>
          </a:endParaRPr>
        </a:p>
      </dsp:txBody>
      <dsp:txXfrm>
        <a:off x="375160" y="2566415"/>
        <a:ext cx="5446429" cy="10388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078E1-3356-974B-8A4C-9DFC13B48A3E}">
      <dsp:nvSpPr>
        <dsp:cNvPr id="0" name=""/>
        <dsp:cNvSpPr/>
      </dsp:nvSpPr>
      <dsp:spPr>
        <a:xfrm>
          <a:off x="2595" y="814945"/>
          <a:ext cx="3162609" cy="1086685"/>
        </a:xfrm>
        <a:prstGeom prst="chevron">
          <a:avLst/>
        </a:prstGeom>
        <a:noFill/>
        <a:ln>
          <a:solidFill>
            <a:srgbClr val="1268B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noProof="0" dirty="0" smtClean="0">
              <a:solidFill>
                <a:srgbClr val="003A91"/>
              </a:solidFill>
              <a:latin typeface="Times New Roman" charset="0"/>
              <a:ea typeface="Times New Roman" charset="0"/>
              <a:cs typeface="Times New Roman" charset="0"/>
            </a:rPr>
            <a:t>Available means:</a:t>
          </a:r>
        </a:p>
        <a:p>
          <a:pPr lvl="0" algn="ctr" defTabSz="800100">
            <a:lnSpc>
              <a:spcPct val="90000"/>
            </a:lnSpc>
            <a:spcBef>
              <a:spcPct val="0"/>
            </a:spcBef>
            <a:spcAft>
              <a:spcPct val="35000"/>
            </a:spcAft>
          </a:pPr>
          <a:r>
            <a:rPr lang="en-GB" sz="1800" b="1" kern="1200" noProof="0" dirty="0" smtClean="0">
              <a:solidFill>
                <a:srgbClr val="003A91"/>
              </a:solidFill>
              <a:latin typeface="Times New Roman" charset="0"/>
              <a:ea typeface="Times New Roman" charset="0"/>
              <a:cs typeface="Times New Roman" charset="0"/>
            </a:rPr>
            <a:t>Current problems</a:t>
          </a:r>
          <a:endParaRPr lang="en-GB" sz="1800" b="1" kern="1200" noProof="0" dirty="0">
            <a:solidFill>
              <a:srgbClr val="003A91"/>
            </a:solidFill>
            <a:latin typeface="Times New Roman" charset="0"/>
            <a:ea typeface="Times New Roman" charset="0"/>
            <a:cs typeface="Times New Roman" charset="0"/>
          </a:endParaRPr>
        </a:p>
      </dsp:txBody>
      <dsp:txXfrm>
        <a:off x="545938" y="814945"/>
        <a:ext cx="2075924" cy="1086685"/>
      </dsp:txXfrm>
    </dsp:sp>
    <dsp:sp modelId="{F8B96B9D-E6FB-2A47-8074-C606BA217A8A}">
      <dsp:nvSpPr>
        <dsp:cNvPr id="0" name=""/>
        <dsp:cNvSpPr/>
      </dsp:nvSpPr>
      <dsp:spPr>
        <a:xfrm>
          <a:off x="2848944" y="831289"/>
          <a:ext cx="3162609" cy="1053996"/>
        </a:xfrm>
        <a:prstGeom prst="chevron">
          <a:avLst/>
        </a:prstGeom>
        <a:noFill/>
        <a:ln>
          <a:solidFill>
            <a:srgbClr val="008E8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s-ES_tradnl" sz="2400" b="1" kern="1200" dirty="0" smtClean="0">
              <a:solidFill>
                <a:srgbClr val="007F76"/>
              </a:solidFill>
              <a:latin typeface="Times New Roman" charset="0"/>
              <a:ea typeface="Times New Roman" charset="0"/>
              <a:cs typeface="Times New Roman" charset="0"/>
            </a:rPr>
            <a:t>STRATEGY</a:t>
          </a:r>
          <a:endParaRPr lang="es-ES_tradnl" sz="2400" b="1" kern="1200" dirty="0">
            <a:solidFill>
              <a:srgbClr val="007F76"/>
            </a:solidFill>
            <a:latin typeface="Times New Roman" charset="0"/>
            <a:ea typeface="Times New Roman" charset="0"/>
            <a:cs typeface="Times New Roman" charset="0"/>
          </a:endParaRPr>
        </a:p>
      </dsp:txBody>
      <dsp:txXfrm>
        <a:off x="3375942" y="831289"/>
        <a:ext cx="2108613" cy="1053996"/>
      </dsp:txXfrm>
    </dsp:sp>
    <dsp:sp modelId="{B970A528-3EE9-F441-94E7-228195AF9FBC}">
      <dsp:nvSpPr>
        <dsp:cNvPr id="0" name=""/>
        <dsp:cNvSpPr/>
      </dsp:nvSpPr>
      <dsp:spPr>
        <a:xfrm>
          <a:off x="5695293" y="843566"/>
          <a:ext cx="3162609" cy="1029442"/>
        </a:xfrm>
        <a:prstGeom prst="chevron">
          <a:avLst/>
        </a:prstGeom>
        <a:noFill/>
        <a:ln>
          <a:solidFill>
            <a:srgbClr val="1268BD"/>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kern="1200" noProof="0" dirty="0" smtClean="0">
              <a:solidFill>
                <a:srgbClr val="003A91"/>
              </a:solidFill>
              <a:latin typeface="Times New Roman" charset="0"/>
              <a:ea typeface="Times New Roman" charset="0"/>
              <a:cs typeface="Times New Roman" charset="0"/>
            </a:rPr>
            <a:t>Desirable ends:</a:t>
          </a:r>
        </a:p>
        <a:p>
          <a:pPr lvl="0" algn="ctr" defTabSz="800100">
            <a:lnSpc>
              <a:spcPct val="90000"/>
            </a:lnSpc>
            <a:spcBef>
              <a:spcPct val="0"/>
            </a:spcBef>
            <a:spcAft>
              <a:spcPct val="35000"/>
            </a:spcAft>
          </a:pPr>
          <a:r>
            <a:rPr lang="en-GB" sz="1800" b="1" kern="1200" noProof="0" dirty="0" smtClean="0">
              <a:solidFill>
                <a:srgbClr val="003A91"/>
              </a:solidFill>
              <a:latin typeface="Times New Roman" charset="0"/>
              <a:ea typeface="Times New Roman" charset="0"/>
              <a:cs typeface="Times New Roman" charset="0"/>
            </a:rPr>
            <a:t>Policy implemented</a:t>
          </a:r>
          <a:endParaRPr lang="en-GB" sz="1800" b="1" kern="1200" noProof="0" dirty="0">
            <a:solidFill>
              <a:srgbClr val="003A91"/>
            </a:solidFill>
            <a:latin typeface="Times New Roman" charset="0"/>
            <a:ea typeface="Times New Roman" charset="0"/>
            <a:cs typeface="Times New Roman" charset="0"/>
          </a:endParaRPr>
        </a:p>
      </dsp:txBody>
      <dsp:txXfrm>
        <a:off x="6210014" y="843566"/>
        <a:ext cx="2133167" cy="10294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F59D0-6175-844D-AB1B-E93ECD171B3A}" type="datetimeFigureOut">
              <a:rPr lang="es-ES_tradnl" smtClean="0"/>
              <a:t>18/09/2017</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E01EC-3654-374A-BB6F-381644D7FA78}" type="slidenum">
              <a:rPr lang="es-ES_tradnl" smtClean="0"/>
              <a:t>‹#›</a:t>
            </a:fld>
            <a:endParaRPr lang="es-ES_tradnl"/>
          </a:p>
        </p:txBody>
      </p:sp>
    </p:spTree>
    <p:extLst>
      <p:ext uri="{BB962C8B-B14F-4D97-AF65-F5344CB8AC3E}">
        <p14:creationId xmlns:p14="http://schemas.microsoft.com/office/powerpoint/2010/main" val="208610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1</a:t>
            </a:fld>
            <a:endParaRPr lang="es-ES_tradnl"/>
          </a:p>
        </p:txBody>
      </p:sp>
    </p:spTree>
    <p:extLst>
      <p:ext uri="{BB962C8B-B14F-4D97-AF65-F5344CB8AC3E}">
        <p14:creationId xmlns:p14="http://schemas.microsoft.com/office/powerpoint/2010/main" val="5622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baseline="0" dirty="0" smtClean="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11</a:t>
            </a:fld>
            <a:endParaRPr lang="es-ES_tradnl"/>
          </a:p>
        </p:txBody>
      </p:sp>
    </p:spTree>
    <p:extLst>
      <p:ext uri="{BB962C8B-B14F-4D97-AF65-F5344CB8AC3E}">
        <p14:creationId xmlns:p14="http://schemas.microsoft.com/office/powerpoint/2010/main" val="1540459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_tradnl" dirty="0" err="1" smtClean="0"/>
              <a:t>Metodologia</a:t>
            </a:r>
            <a:r>
              <a:rPr lang="es-ES_tradnl" dirty="0" smtClean="0"/>
              <a:t> buena para entender a los actores y</a:t>
            </a:r>
            <a:r>
              <a:rPr lang="es-ES_tradnl" baseline="0" dirty="0" smtClean="0"/>
              <a:t> ver como integrales. Para que el mecanismos funcione hay que entender como funcionan los actores, por eso necesitamos esta </a:t>
            </a:r>
            <a:r>
              <a:rPr lang="es-ES_tradnl" baseline="0" dirty="0" err="1" smtClean="0"/>
              <a:t>metodologia</a:t>
            </a:r>
            <a:r>
              <a:rPr lang="es-ES_tradnl" baseline="0" dirty="0" smtClean="0"/>
              <a:t>. </a:t>
            </a:r>
          </a:p>
          <a:p>
            <a:r>
              <a:rPr lang="es-ES_tradnl" baseline="0" dirty="0" smtClean="0"/>
              <a:t>Para integrarlos, tienes el mecanismos. </a:t>
            </a:r>
          </a:p>
          <a:p>
            <a:r>
              <a:rPr lang="es-ES_tradnl" baseline="0" dirty="0" smtClean="0"/>
              <a:t>Para implementarlo tienes que entenderlo, y para entenderlos necesitas esta </a:t>
            </a:r>
            <a:r>
              <a:rPr lang="es-ES_tradnl" baseline="0" dirty="0" err="1" smtClean="0"/>
              <a:t>metodologia</a:t>
            </a:r>
            <a:r>
              <a:rPr lang="es-ES_tradnl" baseline="0" dirty="0" smtClean="0"/>
              <a:t>. </a:t>
            </a:r>
            <a:endParaRPr lang="es-ES_tradnl" dirty="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12</a:t>
            </a:fld>
            <a:endParaRPr lang="es-ES_tradnl"/>
          </a:p>
        </p:txBody>
      </p:sp>
    </p:spTree>
    <p:extLst>
      <p:ext uri="{BB962C8B-B14F-4D97-AF65-F5344CB8AC3E}">
        <p14:creationId xmlns:p14="http://schemas.microsoft.com/office/powerpoint/2010/main" val="1762443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baseline="0" dirty="0" smtClean="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13</a:t>
            </a:fld>
            <a:endParaRPr lang="es-ES_tradnl"/>
          </a:p>
        </p:txBody>
      </p:sp>
    </p:spTree>
    <p:extLst>
      <p:ext uri="{BB962C8B-B14F-4D97-AF65-F5344CB8AC3E}">
        <p14:creationId xmlns:p14="http://schemas.microsoft.com/office/powerpoint/2010/main" val="183998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IE" baseline="0" noProof="0" dirty="0" err="1" smtClean="0"/>
              <a:t>Densidad</a:t>
            </a:r>
            <a:r>
              <a:rPr lang="en-IE" baseline="0" noProof="0" dirty="0" smtClean="0"/>
              <a:t> </a:t>
            </a:r>
            <a:r>
              <a:rPr lang="en-IE" baseline="0" noProof="0" dirty="0" err="1" smtClean="0"/>
              <a:t>demografica</a:t>
            </a:r>
            <a:r>
              <a:rPr lang="en-IE" baseline="0" noProof="0" dirty="0" smtClean="0"/>
              <a:t>, </a:t>
            </a:r>
            <a:r>
              <a:rPr lang="en-IE" baseline="0" noProof="0" dirty="0" err="1" smtClean="0"/>
              <a:t>habitantes</a:t>
            </a:r>
            <a:r>
              <a:rPr lang="en-IE" baseline="0" noProof="0" dirty="0" smtClean="0"/>
              <a:t>, </a:t>
            </a:r>
            <a:r>
              <a:rPr lang="en-IE" baseline="0" noProof="0" dirty="0" err="1" smtClean="0"/>
              <a:t>gestion</a:t>
            </a:r>
            <a:r>
              <a:rPr lang="en-IE" baseline="0" noProof="0" dirty="0" smtClean="0"/>
              <a:t> del </a:t>
            </a:r>
            <a:r>
              <a:rPr lang="en-IE" baseline="0" noProof="0" dirty="0" err="1" smtClean="0"/>
              <a:t>agua</a:t>
            </a:r>
            <a:r>
              <a:rPr lang="en-IE" baseline="0" noProof="0" dirty="0" smtClean="0"/>
              <a:t>, </a:t>
            </a:r>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2</a:t>
            </a:fld>
            <a:endParaRPr lang="es-ES_tradnl"/>
          </a:p>
        </p:txBody>
      </p:sp>
    </p:spTree>
    <p:extLst>
      <p:ext uri="{BB962C8B-B14F-4D97-AF65-F5344CB8AC3E}">
        <p14:creationId xmlns:p14="http://schemas.microsoft.com/office/powerpoint/2010/main" val="137468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IE" baseline="0" noProof="0" dirty="0" err="1" smtClean="0"/>
              <a:t>Muchos</a:t>
            </a:r>
            <a:r>
              <a:rPr lang="en-IE" baseline="0" noProof="0" dirty="0" smtClean="0"/>
              <a:t> </a:t>
            </a:r>
            <a:r>
              <a:rPr lang="en-IE" baseline="0" noProof="0" dirty="0" err="1" smtClean="0"/>
              <a:t>actores</a:t>
            </a:r>
            <a:r>
              <a:rPr lang="en-IE" baseline="0" noProof="0" dirty="0" smtClean="0"/>
              <a:t> que no se </a:t>
            </a:r>
            <a:r>
              <a:rPr lang="en-IE" baseline="0" noProof="0" dirty="0" err="1" smtClean="0"/>
              <a:t>conocen</a:t>
            </a:r>
            <a:r>
              <a:rPr lang="en-IE" baseline="0" noProof="0" dirty="0" smtClean="0"/>
              <a:t>, </a:t>
            </a:r>
            <a:r>
              <a:rPr lang="en-IE" baseline="0" noProof="0" dirty="0" err="1" smtClean="0"/>
              <a:t>identifican</a:t>
            </a:r>
            <a:r>
              <a:rPr lang="en-IE" baseline="0" noProof="0" dirty="0" smtClean="0"/>
              <a:t>, </a:t>
            </a:r>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3</a:t>
            </a:fld>
            <a:endParaRPr lang="es-ES_tradnl"/>
          </a:p>
        </p:txBody>
      </p:sp>
    </p:spTree>
    <p:extLst>
      <p:ext uri="{BB962C8B-B14F-4D97-AF65-F5344CB8AC3E}">
        <p14:creationId xmlns:p14="http://schemas.microsoft.com/office/powerpoint/2010/main" val="195851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IE" baseline="0" noProof="0" dirty="0" smtClean="0"/>
              <a:t>QUE STAKEHOLDERS?</a:t>
            </a:r>
          </a:p>
          <a:p>
            <a:endParaRPr lang="en-IE" baseline="0" noProof="0" dirty="0" smtClean="0"/>
          </a:p>
          <a:p>
            <a:r>
              <a:rPr lang="en-IE" baseline="0" noProof="0" dirty="0" smtClean="0"/>
              <a:t>COMO DEFINIMOS LOS STAKEHOLDERS? CONTRIBUTIONS: ACTORES LOCALES. </a:t>
            </a:r>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4</a:t>
            </a:fld>
            <a:endParaRPr lang="es-ES_tradnl"/>
          </a:p>
        </p:txBody>
      </p:sp>
    </p:spTree>
    <p:extLst>
      <p:ext uri="{BB962C8B-B14F-4D97-AF65-F5344CB8AC3E}">
        <p14:creationId xmlns:p14="http://schemas.microsoft.com/office/powerpoint/2010/main" val="1000620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baseline="0" dirty="0" smtClean="0"/>
          </a:p>
          <a:p>
            <a:r>
              <a:rPr lang="es-ES_tradnl" baseline="0" dirty="0" smtClean="0"/>
              <a:t>Necesitamos entender ambas </a:t>
            </a:r>
            <a:r>
              <a:rPr lang="es-ES_tradnl" baseline="0" dirty="0" err="1" smtClean="0"/>
              <a:t>dinamicas</a:t>
            </a:r>
            <a:r>
              <a:rPr lang="es-ES_tradnl" baseline="0" dirty="0" smtClean="0"/>
              <a:t> para integrarlas. </a:t>
            </a:r>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5</a:t>
            </a:fld>
            <a:endParaRPr lang="es-ES_tradnl"/>
          </a:p>
        </p:txBody>
      </p:sp>
    </p:spTree>
    <p:extLst>
      <p:ext uri="{BB962C8B-B14F-4D97-AF65-F5344CB8AC3E}">
        <p14:creationId xmlns:p14="http://schemas.microsoft.com/office/powerpoint/2010/main" val="211049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n-IE" noProof="0" dirty="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7</a:t>
            </a:fld>
            <a:endParaRPr lang="es-ES_tradnl"/>
          </a:p>
        </p:txBody>
      </p:sp>
    </p:spTree>
    <p:extLst>
      <p:ext uri="{BB962C8B-B14F-4D97-AF65-F5344CB8AC3E}">
        <p14:creationId xmlns:p14="http://schemas.microsoft.com/office/powerpoint/2010/main" val="210768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8</a:t>
            </a:fld>
            <a:endParaRPr lang="es-ES_tradnl"/>
          </a:p>
        </p:txBody>
      </p:sp>
    </p:spTree>
    <p:extLst>
      <p:ext uri="{BB962C8B-B14F-4D97-AF65-F5344CB8AC3E}">
        <p14:creationId xmlns:p14="http://schemas.microsoft.com/office/powerpoint/2010/main" val="76589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9</a:t>
            </a:fld>
            <a:endParaRPr lang="es-ES_tradnl"/>
          </a:p>
        </p:txBody>
      </p:sp>
    </p:spTree>
    <p:extLst>
      <p:ext uri="{BB962C8B-B14F-4D97-AF65-F5344CB8AC3E}">
        <p14:creationId xmlns:p14="http://schemas.microsoft.com/office/powerpoint/2010/main" val="1948076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0DEE01EC-3654-374A-BB6F-381644D7FA78}" type="slidenum">
              <a:rPr lang="es-ES_tradnl" smtClean="0"/>
              <a:t>10</a:t>
            </a:fld>
            <a:endParaRPr lang="es-ES_tradnl"/>
          </a:p>
        </p:txBody>
      </p:sp>
    </p:spTree>
    <p:extLst>
      <p:ext uri="{BB962C8B-B14F-4D97-AF65-F5344CB8AC3E}">
        <p14:creationId xmlns:p14="http://schemas.microsoft.com/office/powerpoint/2010/main" val="789213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_tradnl" smtClean="0"/>
              <a:t>Clic para editar título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55AD5A3-6871-4623-BDBC-0A043D365282}" type="datetimeFigureOut">
              <a:rPr lang="en-AU" smtClean="0"/>
              <a:pPr/>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18/09/2017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844915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2580" y="6464958"/>
            <a:ext cx="4263165" cy="276999"/>
          </a:xfrm>
          <a:prstGeom prst="rect">
            <a:avLst/>
          </a:prstGeom>
          <a:noFill/>
        </p:spPr>
        <p:txBody>
          <a:bodyPr wrap="square" rtlCol="0">
            <a:spAutoFit/>
          </a:bodyPr>
          <a:lstStyle/>
          <a:p>
            <a:r>
              <a:rPr lang="en-AU" sz="1200" dirty="0">
                <a:solidFill>
                  <a:srgbClr val="1268BD"/>
                </a:solidFill>
                <a:latin typeface="Arial" charset="0"/>
                <a:ea typeface="Arial" charset="0"/>
                <a:cs typeface="Arial" charset="0"/>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306931" y="132716"/>
            <a:ext cx="3167789" cy="754905"/>
          </a:xfrm>
          <a:prstGeom prst="rect">
            <a:avLst/>
          </a:prstGeom>
        </p:spPr>
      </p:pic>
      <p:cxnSp>
        <p:nvCxnSpPr>
          <p:cNvPr id="11" name="Straight Connector 10"/>
          <p:cNvCxnSpPr/>
          <p:nvPr/>
        </p:nvCxnSpPr>
        <p:spPr>
          <a:xfrm flipV="1">
            <a:off x="306931" y="887622"/>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882093" y="174174"/>
            <a:ext cx="2427361" cy="859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ángulo 3"/>
          <p:cNvSpPr/>
          <p:nvPr/>
        </p:nvSpPr>
        <p:spPr>
          <a:xfrm>
            <a:off x="448890" y="1017983"/>
            <a:ext cx="11311541" cy="2231380"/>
          </a:xfrm>
          <a:prstGeom prst="rect">
            <a:avLst/>
          </a:prstGeom>
        </p:spPr>
        <p:txBody>
          <a:bodyPr wrap="square">
            <a:spAutoFit/>
          </a:bodyPr>
          <a:lstStyle/>
          <a:p>
            <a:pPr algn="ctr"/>
            <a:r>
              <a:rPr lang="en-GB" sz="3200" b="1" dirty="0">
                <a:solidFill>
                  <a:srgbClr val="1268BD"/>
                </a:solidFill>
                <a:latin typeface="Helvetica" charset="0"/>
                <a:ea typeface="Helvetica" charset="0"/>
                <a:cs typeface="Helvetica" charset="0"/>
              </a:rPr>
              <a:t>Integrating urban-rural communities through a bottom up stakeholder analysis to implement Rewarding Mechanisms of Hydrological Ecosystem Services: </a:t>
            </a:r>
          </a:p>
          <a:p>
            <a:pPr algn="ctr"/>
            <a:endParaRPr lang="en-GB" sz="1000" b="1" dirty="0">
              <a:solidFill>
                <a:srgbClr val="1268BD"/>
              </a:solidFill>
              <a:latin typeface="Helvetica" charset="0"/>
              <a:ea typeface="Helvetica" charset="0"/>
              <a:cs typeface="Helvetica" charset="0"/>
            </a:endParaRPr>
          </a:p>
          <a:p>
            <a:pPr algn="ctr"/>
            <a:r>
              <a:rPr lang="en-GB" sz="3200" b="1" dirty="0">
                <a:solidFill>
                  <a:srgbClr val="1268BD"/>
                </a:solidFill>
                <a:latin typeface="Helvetica" charset="0"/>
                <a:ea typeface="Helvetica" charset="0"/>
                <a:cs typeface="Helvetica" charset="0"/>
              </a:rPr>
              <a:t>Case Study of Lima, Peru</a:t>
            </a:r>
            <a:r>
              <a:rPr lang="es-ES_tradnl" sz="3200" b="1" dirty="0">
                <a:solidFill>
                  <a:srgbClr val="1268BD"/>
                </a:solidFill>
                <a:latin typeface="Helvetica" charset="0"/>
                <a:ea typeface="Helvetica" charset="0"/>
                <a:cs typeface="Helvetica" charset="0"/>
              </a:rPr>
              <a:t>. </a:t>
            </a:r>
          </a:p>
        </p:txBody>
      </p:sp>
      <p:sp>
        <p:nvSpPr>
          <p:cNvPr id="17" name="CuadroTexto 16"/>
          <p:cNvSpPr txBox="1"/>
          <p:nvPr/>
        </p:nvSpPr>
        <p:spPr>
          <a:xfrm>
            <a:off x="448889" y="5699780"/>
            <a:ext cx="11311541" cy="615553"/>
          </a:xfrm>
          <a:prstGeom prst="rect">
            <a:avLst/>
          </a:prstGeom>
          <a:noFill/>
        </p:spPr>
        <p:txBody>
          <a:bodyPr wrap="square" rtlCol="0">
            <a:spAutoFit/>
          </a:bodyPr>
          <a:lstStyle/>
          <a:p>
            <a:pPr algn="ctr"/>
            <a:r>
              <a:rPr lang="es-ES_tradnl" sz="1700" dirty="0" err="1">
                <a:solidFill>
                  <a:schemeClr val="tx1">
                    <a:lumMod val="65000"/>
                    <a:lumOff val="35000"/>
                  </a:schemeClr>
                </a:solidFill>
                <a:latin typeface="Helvetica" charset="0"/>
                <a:ea typeface="Helvetica" charset="0"/>
                <a:cs typeface="Helvetica" charset="0"/>
              </a:rPr>
              <a:t>By</a:t>
            </a:r>
            <a:r>
              <a:rPr lang="es-ES_tradnl" sz="1700" dirty="0">
                <a:solidFill>
                  <a:schemeClr val="tx1">
                    <a:lumMod val="65000"/>
                    <a:lumOff val="35000"/>
                  </a:schemeClr>
                </a:solidFill>
                <a:latin typeface="Helvetica" charset="0"/>
                <a:ea typeface="Helvetica" charset="0"/>
                <a:cs typeface="Helvetica" charset="0"/>
              </a:rPr>
              <a:t> Ester Galende Sanchez, </a:t>
            </a:r>
            <a:r>
              <a:rPr lang="es-ES_tradnl" sz="1700" dirty="0" err="1">
                <a:solidFill>
                  <a:schemeClr val="tx1">
                    <a:lumMod val="65000"/>
                    <a:lumOff val="35000"/>
                  </a:schemeClr>
                </a:solidFill>
                <a:latin typeface="Helvetica" charset="0"/>
                <a:ea typeface="Helvetica" charset="0"/>
                <a:cs typeface="Helvetica" charset="0"/>
              </a:rPr>
              <a:t>Bsc</a:t>
            </a:r>
            <a:r>
              <a:rPr lang="es-ES_tradnl" sz="1700" dirty="0">
                <a:solidFill>
                  <a:schemeClr val="tx1">
                    <a:lumMod val="65000"/>
                    <a:lumOff val="35000"/>
                  </a:schemeClr>
                </a:solidFill>
                <a:latin typeface="Helvetica" charset="0"/>
                <a:ea typeface="Helvetica" charset="0"/>
                <a:cs typeface="Helvetica" charset="0"/>
              </a:rPr>
              <a:t> </a:t>
            </a:r>
            <a:r>
              <a:rPr lang="es-ES_tradnl" sz="1700" dirty="0" err="1">
                <a:solidFill>
                  <a:schemeClr val="tx1">
                    <a:lumMod val="65000"/>
                    <a:lumOff val="35000"/>
                  </a:schemeClr>
                </a:solidFill>
                <a:latin typeface="Helvetica" charset="0"/>
                <a:ea typeface="Helvetica" charset="0"/>
                <a:cs typeface="Helvetica" charset="0"/>
              </a:rPr>
              <a:t>Forest</a:t>
            </a:r>
            <a:r>
              <a:rPr lang="es-ES_tradnl" sz="1700" dirty="0">
                <a:solidFill>
                  <a:schemeClr val="tx1">
                    <a:lumMod val="65000"/>
                    <a:lumOff val="35000"/>
                  </a:schemeClr>
                </a:solidFill>
                <a:latin typeface="Helvetica" charset="0"/>
                <a:ea typeface="Helvetica" charset="0"/>
                <a:cs typeface="Helvetica" charset="0"/>
              </a:rPr>
              <a:t> </a:t>
            </a:r>
            <a:r>
              <a:rPr lang="es-ES_tradnl" sz="1700" dirty="0" err="1">
                <a:solidFill>
                  <a:schemeClr val="tx1">
                    <a:lumMod val="65000"/>
                    <a:lumOff val="35000"/>
                  </a:schemeClr>
                </a:solidFill>
                <a:latin typeface="Helvetica" charset="0"/>
                <a:ea typeface="Helvetica" charset="0"/>
                <a:cs typeface="Helvetica" charset="0"/>
              </a:rPr>
              <a:t>engineering</a:t>
            </a:r>
            <a:r>
              <a:rPr lang="es-ES_tradnl" sz="1700" dirty="0">
                <a:solidFill>
                  <a:schemeClr val="tx1">
                    <a:lumMod val="65000"/>
                    <a:lumOff val="35000"/>
                  </a:schemeClr>
                </a:solidFill>
                <a:latin typeface="Helvetica" charset="0"/>
                <a:ea typeface="Helvetica" charset="0"/>
                <a:cs typeface="Helvetica" charset="0"/>
              </a:rPr>
              <a:t> (CONDESAN)</a:t>
            </a:r>
          </a:p>
          <a:p>
            <a:pPr algn="ctr"/>
            <a:r>
              <a:rPr lang="es-ES_tradnl" sz="1700" dirty="0">
                <a:solidFill>
                  <a:schemeClr val="tx1">
                    <a:lumMod val="65000"/>
                    <a:lumOff val="35000"/>
                  </a:schemeClr>
                </a:solidFill>
                <a:latin typeface="Helvetica" charset="0"/>
                <a:ea typeface="Helvetica" charset="0"/>
                <a:cs typeface="Helvetica" charset="0"/>
              </a:rPr>
              <a:t>Oscar Angulo </a:t>
            </a:r>
            <a:r>
              <a:rPr lang="es-ES_tradnl" sz="1700" dirty="0" err="1">
                <a:solidFill>
                  <a:schemeClr val="tx1">
                    <a:lumMod val="65000"/>
                    <a:lumOff val="35000"/>
                  </a:schemeClr>
                </a:solidFill>
                <a:latin typeface="Helvetica" charset="0"/>
                <a:ea typeface="Helvetica" charset="0"/>
                <a:cs typeface="Helvetica" charset="0"/>
              </a:rPr>
              <a:t>Nuñez</a:t>
            </a:r>
            <a:r>
              <a:rPr lang="es-ES_tradnl" sz="1700" dirty="0">
                <a:solidFill>
                  <a:schemeClr val="tx1">
                    <a:lumMod val="65000"/>
                    <a:lumOff val="35000"/>
                  </a:schemeClr>
                </a:solidFill>
                <a:latin typeface="Helvetica" charset="0"/>
                <a:ea typeface="Helvetica" charset="0"/>
                <a:cs typeface="Helvetica" charset="0"/>
              </a:rPr>
              <a:t>, </a:t>
            </a:r>
            <a:r>
              <a:rPr lang="es-ES_tradnl" sz="1700" dirty="0" err="1">
                <a:solidFill>
                  <a:schemeClr val="tx1">
                    <a:lumMod val="65000"/>
                    <a:lumOff val="35000"/>
                  </a:schemeClr>
                </a:solidFill>
                <a:latin typeface="Helvetica" charset="0"/>
                <a:ea typeface="Helvetica" charset="0"/>
                <a:cs typeface="Helvetica" charset="0"/>
              </a:rPr>
              <a:t>Msc</a:t>
            </a:r>
            <a:r>
              <a:rPr lang="es-ES_tradnl" sz="1700" dirty="0">
                <a:solidFill>
                  <a:schemeClr val="tx1">
                    <a:lumMod val="65000"/>
                    <a:lumOff val="35000"/>
                  </a:schemeClr>
                </a:solidFill>
                <a:latin typeface="Helvetica" charset="0"/>
                <a:ea typeface="Helvetica" charset="0"/>
                <a:cs typeface="Helvetica" charset="0"/>
              </a:rPr>
              <a:t> </a:t>
            </a:r>
            <a:r>
              <a:rPr lang="es-ES_tradnl" sz="1700" dirty="0" err="1">
                <a:solidFill>
                  <a:schemeClr val="tx1">
                    <a:lumMod val="65000"/>
                    <a:lumOff val="35000"/>
                  </a:schemeClr>
                </a:solidFill>
                <a:latin typeface="Helvetica" charset="0"/>
                <a:ea typeface="Helvetica" charset="0"/>
                <a:cs typeface="Helvetica" charset="0"/>
              </a:rPr>
              <a:t>Integrated</a:t>
            </a:r>
            <a:r>
              <a:rPr lang="es-ES_tradnl" sz="1700" dirty="0">
                <a:solidFill>
                  <a:schemeClr val="tx1">
                    <a:lumMod val="65000"/>
                    <a:lumOff val="35000"/>
                  </a:schemeClr>
                </a:solidFill>
                <a:latin typeface="Helvetica" charset="0"/>
                <a:ea typeface="Helvetica" charset="0"/>
                <a:cs typeface="Helvetica" charset="0"/>
              </a:rPr>
              <a:t> </a:t>
            </a:r>
            <a:r>
              <a:rPr lang="es-ES_tradnl" sz="1700" dirty="0" err="1">
                <a:solidFill>
                  <a:schemeClr val="tx1">
                    <a:lumMod val="65000"/>
                    <a:lumOff val="35000"/>
                  </a:schemeClr>
                </a:solidFill>
                <a:latin typeface="Helvetica" charset="0"/>
                <a:ea typeface="Helvetica" charset="0"/>
                <a:cs typeface="Helvetica" charset="0"/>
              </a:rPr>
              <a:t>Water</a:t>
            </a:r>
            <a:r>
              <a:rPr lang="es-ES_tradnl" sz="1700" dirty="0">
                <a:solidFill>
                  <a:schemeClr val="tx1">
                    <a:lumMod val="65000"/>
                    <a:lumOff val="35000"/>
                  </a:schemeClr>
                </a:solidFill>
                <a:latin typeface="Helvetica" charset="0"/>
                <a:ea typeface="Helvetica" charset="0"/>
                <a:cs typeface="Helvetica" charset="0"/>
              </a:rPr>
              <a:t> Management (SUNASS)</a:t>
            </a:r>
          </a:p>
        </p:txBody>
      </p:sp>
      <p:pic>
        <p:nvPicPr>
          <p:cNvPr id="18" name="Imagen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4162" y="3418866"/>
            <a:ext cx="3330001" cy="2160000"/>
          </a:xfrm>
          <a:prstGeom prst="rect">
            <a:avLst/>
          </a:prstGeom>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625" y="3447500"/>
            <a:ext cx="3388624" cy="2163600"/>
          </a:xfrm>
          <a:prstGeom prst="rect">
            <a:avLst/>
          </a:prstGeom>
        </p:spPr>
      </p:pic>
      <p:pic>
        <p:nvPicPr>
          <p:cNvPr id="10" name="Imagen 9"/>
          <p:cNvPicPr>
            <a:picLocks noChangeAspect="1"/>
          </p:cNvPicPr>
          <p:nvPr/>
        </p:nvPicPr>
        <p:blipFill rotWithShape="1">
          <a:blip r:embed="rId6"/>
          <a:srcRect b="1820"/>
          <a:stretch/>
        </p:blipFill>
        <p:spPr>
          <a:xfrm>
            <a:off x="9741615" y="249380"/>
            <a:ext cx="1749152" cy="489701"/>
          </a:xfrm>
          <a:prstGeom prst="rect">
            <a:avLst/>
          </a:prstGeom>
        </p:spPr>
      </p:pic>
      <p:pic>
        <p:nvPicPr>
          <p:cNvPr id="19"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8346" y="6315333"/>
            <a:ext cx="1914504" cy="426624"/>
          </a:xfrm>
          <a:prstGeom prst="rect">
            <a:avLst/>
          </a:prstGeom>
        </p:spPr>
      </p:pic>
      <p:sp>
        <p:nvSpPr>
          <p:cNvPr id="20" name="Rectángulo 19"/>
          <p:cNvSpPr/>
          <p:nvPr/>
        </p:nvSpPr>
        <p:spPr>
          <a:xfrm>
            <a:off x="8800690" y="6444710"/>
            <a:ext cx="1210588" cy="276999"/>
          </a:xfrm>
          <a:prstGeom prst="rect">
            <a:avLst/>
          </a:prstGeom>
        </p:spPr>
        <p:txBody>
          <a:bodyPr wrap="none">
            <a:spAutoFit/>
          </a:bodyPr>
          <a:lstStyle/>
          <a:p>
            <a:r>
              <a:rPr lang="en-AU" sz="1200" dirty="0">
                <a:solidFill>
                  <a:srgbClr val="1268BD"/>
                </a:solidFill>
                <a:latin typeface="Arial" charset="0"/>
                <a:ea typeface="Arial" charset="0"/>
                <a:cs typeface="Arial" charset="0"/>
              </a:rPr>
              <a:t>MANAGED BY</a:t>
            </a:r>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48232" y="378389"/>
            <a:ext cx="9167766" cy="584775"/>
          </a:xfrm>
          <a:prstGeom prst="rect">
            <a:avLst/>
          </a:prstGeom>
        </p:spPr>
        <p:txBody>
          <a:bodyPr wrap="none">
            <a:spAutoFit/>
          </a:bodyPr>
          <a:lstStyle/>
          <a:p>
            <a:r>
              <a:rPr lang="en-IE" sz="3200" b="1" dirty="0">
                <a:solidFill>
                  <a:srgbClr val="1268BD"/>
                </a:solidFill>
                <a:latin typeface="Helvetica" charset="0"/>
                <a:ea typeface="Helvetica" charset="0"/>
                <a:cs typeface="Helvetica" charset="0"/>
              </a:rPr>
              <a:t>APPLICATION IN LIMA </a:t>
            </a:r>
            <a:r>
              <a:rPr lang="es-ES" sz="3200" b="1" dirty="0">
                <a:solidFill>
                  <a:srgbClr val="1268BD"/>
                </a:solidFill>
                <a:latin typeface="Helvetica" charset="0"/>
                <a:ea typeface="Helvetica" charset="0"/>
                <a:cs typeface="Helvetica" charset="0"/>
              </a:rPr>
              <a:t>-</a:t>
            </a:r>
            <a:r>
              <a:rPr lang="en-IE" sz="3200" b="1" dirty="0">
                <a:solidFill>
                  <a:srgbClr val="1268BD"/>
                </a:solidFill>
                <a:latin typeface="Helvetica" charset="0"/>
                <a:ea typeface="Helvetica" charset="0"/>
                <a:cs typeface="Helvetica" charset="0"/>
              </a:rPr>
              <a:t> Stakeholder Analysis </a:t>
            </a:r>
          </a:p>
        </p:txBody>
      </p:sp>
      <p:cxnSp>
        <p:nvCxnSpPr>
          <p:cNvPr id="6" name="Straight Connector 10"/>
          <p:cNvCxnSpPr/>
          <p:nvPr/>
        </p:nvCxnSpPr>
        <p:spPr>
          <a:xfrm flipV="1">
            <a:off x="348232" y="96316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262630" y="1278215"/>
            <a:ext cx="6776397" cy="430887"/>
          </a:xfrm>
          <a:prstGeom prst="rect">
            <a:avLst/>
          </a:prstGeom>
          <a:solidFill>
            <a:srgbClr val="1268BD"/>
          </a:solidFill>
        </p:spPr>
        <p:txBody>
          <a:bodyPr wrap="square" rtlCol="0">
            <a:spAutoFit/>
          </a:bodyPr>
          <a:lstStyle/>
          <a:p>
            <a:pPr algn="ctr"/>
            <a:r>
              <a:rPr lang="en-IE" sz="2200" dirty="0">
                <a:solidFill>
                  <a:schemeClr val="bg1"/>
                </a:solidFill>
                <a:latin typeface="Helvetica" charset="0"/>
                <a:ea typeface="Helvetica" charset="0"/>
                <a:cs typeface="Helvetica" charset="0"/>
              </a:rPr>
              <a:t>Social Network Analysis: Relationships</a:t>
            </a:r>
          </a:p>
        </p:txBody>
      </p:sp>
      <p:sp>
        <p:nvSpPr>
          <p:cNvPr id="3" name="Rectángulo 2"/>
          <p:cNvSpPr/>
          <p:nvPr/>
        </p:nvSpPr>
        <p:spPr>
          <a:xfrm>
            <a:off x="1284956" y="6176791"/>
            <a:ext cx="6754068" cy="430887"/>
          </a:xfrm>
          <a:prstGeom prst="rect">
            <a:avLst/>
          </a:prstGeom>
          <a:solidFill>
            <a:srgbClr val="1268BD"/>
          </a:solidFill>
        </p:spPr>
        <p:txBody>
          <a:bodyPr wrap="square">
            <a:spAutoFit/>
          </a:bodyPr>
          <a:lstStyle/>
          <a:p>
            <a:pPr algn="ctr"/>
            <a:r>
              <a:rPr lang="en-IE" sz="2200" dirty="0" smtClean="0">
                <a:solidFill>
                  <a:schemeClr val="bg1"/>
                </a:solidFill>
                <a:latin typeface="Helvetica" charset="0"/>
                <a:ea typeface="Helvetica" charset="0"/>
                <a:cs typeface="Helvetica" charset="0"/>
              </a:rPr>
              <a:t>Types </a:t>
            </a:r>
            <a:r>
              <a:rPr lang="en-IE" sz="2200" dirty="0">
                <a:solidFill>
                  <a:schemeClr val="bg1"/>
                </a:solidFill>
                <a:latin typeface="Helvetica" charset="0"/>
                <a:ea typeface="Helvetica" charset="0"/>
                <a:cs typeface="Helvetica" charset="0"/>
              </a:rPr>
              <a:t>of relationships (stakeholders contributions) </a:t>
            </a:r>
          </a:p>
        </p:txBody>
      </p:sp>
      <p:sp>
        <p:nvSpPr>
          <p:cNvPr id="7" name="Llamada rectangular redondeada 6"/>
          <p:cNvSpPr/>
          <p:nvPr/>
        </p:nvSpPr>
        <p:spPr>
          <a:xfrm>
            <a:off x="8522782" y="4177336"/>
            <a:ext cx="2925661" cy="1896159"/>
          </a:xfrm>
          <a:prstGeom prst="wedgeRoundRectCallout">
            <a:avLst>
              <a:gd name="adj1" fmla="val -49457"/>
              <a:gd name="adj2" fmla="val 70826"/>
              <a:gd name="adj3" fmla="val 16667"/>
            </a:avLst>
          </a:prstGeom>
          <a:noFill/>
          <a:ln w="19050">
            <a:solidFill>
              <a:srgbClr val="1268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7"/>
          <p:cNvSpPr/>
          <p:nvPr/>
        </p:nvSpPr>
        <p:spPr>
          <a:xfrm>
            <a:off x="8672413" y="4450417"/>
            <a:ext cx="2776030" cy="1308050"/>
          </a:xfrm>
          <a:prstGeom prst="rect">
            <a:avLst/>
          </a:prstGeom>
        </p:spPr>
        <p:txBody>
          <a:bodyPr wrap="square">
            <a:spAutoFit/>
          </a:bodyPr>
          <a:lstStyle/>
          <a:p>
            <a:pPr marL="58738"/>
            <a:r>
              <a:rPr lang="en-IE" b="1" dirty="0">
                <a:latin typeface="Helvetica" charset="0"/>
                <a:ea typeface="Helvetica" charset="0"/>
                <a:cs typeface="Helvetica" charset="0"/>
              </a:rPr>
              <a:t>Problem identified: </a:t>
            </a:r>
          </a:p>
          <a:p>
            <a:endParaRPr lang="en-IE" sz="700" b="1" dirty="0">
              <a:latin typeface="Helvetica" charset="0"/>
              <a:ea typeface="Helvetica" charset="0"/>
              <a:cs typeface="Helvetica" charset="0"/>
            </a:endParaRPr>
          </a:p>
          <a:p>
            <a:pPr marL="342900" indent="-342900">
              <a:buFont typeface="Wingdings" charset="2"/>
              <a:buChar char="v"/>
            </a:pPr>
            <a:r>
              <a:rPr lang="en-IE" dirty="0" smtClean="0">
                <a:latin typeface="Helvetica" charset="0"/>
                <a:ea typeface="Helvetica" charset="0"/>
                <a:cs typeface="Helvetica" charset="0"/>
              </a:rPr>
              <a:t>Lack of compromise and teamwork of stakeholders.</a:t>
            </a:r>
            <a:endParaRPr lang="en-IE" dirty="0">
              <a:latin typeface="Helvetica" charset="0"/>
              <a:ea typeface="Helvetica" charset="0"/>
              <a:cs typeface="Helvetica"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430" y="1812391"/>
            <a:ext cx="6894576" cy="4261104"/>
          </a:xfrm>
          <a:prstGeom prst="rect">
            <a:avLst/>
          </a:prstGeom>
        </p:spPr>
      </p:pic>
      <p:pic>
        <p:nvPicPr>
          <p:cNvPr id="10" name="Picture 7" descr="RS17 ID long_blue.png"/>
          <p:cNvPicPr>
            <a:picLocks noChangeAspect="1"/>
          </p:cNvPicPr>
          <p:nvPr/>
        </p:nvPicPr>
        <p:blipFill>
          <a:blip r:embed="rId4"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13890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0"/>
          <p:cNvCxnSpPr/>
          <p:nvPr/>
        </p:nvCxnSpPr>
        <p:spPr>
          <a:xfrm flipV="1">
            <a:off x="364854" y="108308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364854" y="420119"/>
            <a:ext cx="7367081"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APPLICATION IN LIMA </a:t>
            </a:r>
            <a:r>
              <a:rPr lang="es-ES" sz="3600" b="1" dirty="0">
                <a:solidFill>
                  <a:srgbClr val="1268BD"/>
                </a:solidFill>
                <a:latin typeface="Helvetica" charset="0"/>
                <a:ea typeface="Helvetica" charset="0"/>
                <a:cs typeface="Helvetica" charset="0"/>
              </a:rPr>
              <a:t>- </a:t>
            </a:r>
            <a:r>
              <a:rPr lang="en-IE" sz="3600" b="1" dirty="0">
                <a:solidFill>
                  <a:srgbClr val="1268BD"/>
                </a:solidFill>
                <a:latin typeface="Helvetica" charset="0"/>
                <a:ea typeface="Helvetica" charset="0"/>
                <a:cs typeface="Helvetica" charset="0"/>
              </a:rPr>
              <a:t>Strategy</a:t>
            </a:r>
          </a:p>
        </p:txBody>
      </p:sp>
      <p:graphicFrame>
        <p:nvGraphicFramePr>
          <p:cNvPr id="10" name="Diagrama 9"/>
          <p:cNvGraphicFramePr/>
          <p:nvPr>
            <p:extLst>
              <p:ext uri="{D42A27DB-BD31-4B8C-83A1-F6EECF244321}">
                <p14:modId xmlns:p14="http://schemas.microsoft.com/office/powerpoint/2010/main" val="1514528714"/>
              </p:ext>
            </p:extLst>
          </p:nvPr>
        </p:nvGraphicFramePr>
        <p:xfrm>
          <a:off x="1763166" y="3650973"/>
          <a:ext cx="8860499" cy="27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uadroTexto 10"/>
          <p:cNvSpPr txBox="1"/>
          <p:nvPr/>
        </p:nvSpPr>
        <p:spPr>
          <a:xfrm>
            <a:off x="1278534" y="1695346"/>
            <a:ext cx="9692640" cy="1938992"/>
          </a:xfrm>
          <a:prstGeom prst="rect">
            <a:avLst/>
          </a:prstGeom>
          <a:solidFill>
            <a:srgbClr val="1268BD"/>
          </a:solidFill>
        </p:spPr>
        <p:txBody>
          <a:bodyPr wrap="square" rtlCol="0">
            <a:spAutoFit/>
          </a:bodyPr>
          <a:lstStyle/>
          <a:p>
            <a:pPr algn="ctr"/>
            <a:r>
              <a:rPr lang="en-IE" sz="3600" b="1" i="1" dirty="0">
                <a:solidFill>
                  <a:schemeClr val="bg1"/>
                </a:solidFill>
                <a:latin typeface="Helvetica" charset="0"/>
                <a:ea typeface="Helvetica" charset="0"/>
                <a:cs typeface="Helvetica" charset="0"/>
              </a:rPr>
              <a:t>“Brilliant strategy is the best route to desirable ends with available means.”</a:t>
            </a:r>
          </a:p>
          <a:p>
            <a:pPr algn="ctr"/>
            <a:r>
              <a:rPr lang="en-IE" sz="2000" i="1" dirty="0">
                <a:solidFill>
                  <a:schemeClr val="bg1"/>
                </a:solidFill>
                <a:latin typeface="Helvetica" charset="0"/>
                <a:ea typeface="Helvetica" charset="0"/>
                <a:cs typeface="Helvetica" charset="0"/>
              </a:rPr>
              <a:t> </a:t>
            </a:r>
            <a:endParaRPr lang="en-IE" sz="3200" i="1" dirty="0">
              <a:solidFill>
                <a:schemeClr val="bg1"/>
              </a:solidFill>
              <a:latin typeface="Helvetica" charset="0"/>
              <a:ea typeface="Helvetica" charset="0"/>
              <a:cs typeface="Helvetica" charset="0"/>
            </a:endParaRPr>
          </a:p>
          <a:p>
            <a:pPr algn="ctr"/>
            <a:r>
              <a:rPr lang="es-ES_tradnl" sz="2800" dirty="0">
                <a:solidFill>
                  <a:schemeClr val="bg1"/>
                </a:solidFill>
                <a:latin typeface="Helvetica" charset="0"/>
                <a:ea typeface="Helvetica" charset="0"/>
                <a:cs typeface="Helvetica" charset="0"/>
              </a:rPr>
              <a:t>Max </a:t>
            </a:r>
            <a:r>
              <a:rPr lang="es-ES_tradnl" sz="2800" dirty="0" err="1">
                <a:solidFill>
                  <a:schemeClr val="bg1"/>
                </a:solidFill>
                <a:latin typeface="Helvetica" charset="0"/>
                <a:ea typeface="Helvetica" charset="0"/>
                <a:cs typeface="Helvetica" charset="0"/>
              </a:rPr>
              <a:t>McKeown</a:t>
            </a:r>
            <a:r>
              <a:rPr lang="es-ES_tradnl" sz="2800" dirty="0">
                <a:solidFill>
                  <a:schemeClr val="bg1"/>
                </a:solidFill>
                <a:latin typeface="Helvetica" charset="0"/>
                <a:ea typeface="Helvetica" charset="0"/>
                <a:cs typeface="Helvetica" charset="0"/>
              </a:rPr>
              <a:t>, </a:t>
            </a:r>
            <a:r>
              <a:rPr lang="es-ES_tradnl" sz="2800" dirty="0" err="1">
                <a:solidFill>
                  <a:schemeClr val="bg1"/>
                </a:solidFill>
                <a:latin typeface="Helvetica" charset="0"/>
                <a:ea typeface="Helvetica" charset="0"/>
                <a:cs typeface="Helvetica" charset="0"/>
              </a:rPr>
              <a:t>The</a:t>
            </a:r>
            <a:r>
              <a:rPr lang="es-ES_tradnl" sz="2800" dirty="0">
                <a:solidFill>
                  <a:schemeClr val="bg1"/>
                </a:solidFill>
                <a:latin typeface="Helvetica" charset="0"/>
                <a:ea typeface="Helvetica" charset="0"/>
                <a:cs typeface="Helvetica" charset="0"/>
              </a:rPr>
              <a:t> </a:t>
            </a:r>
            <a:r>
              <a:rPr lang="es-ES_tradnl" sz="2800" dirty="0" err="1">
                <a:solidFill>
                  <a:schemeClr val="bg1"/>
                </a:solidFill>
                <a:latin typeface="Helvetica" charset="0"/>
                <a:ea typeface="Helvetica" charset="0"/>
                <a:cs typeface="Helvetica" charset="0"/>
              </a:rPr>
              <a:t>Strategy</a:t>
            </a:r>
            <a:r>
              <a:rPr lang="es-ES_tradnl" sz="2800" dirty="0">
                <a:solidFill>
                  <a:schemeClr val="bg1"/>
                </a:solidFill>
                <a:latin typeface="Helvetica" charset="0"/>
                <a:ea typeface="Helvetica" charset="0"/>
                <a:cs typeface="Helvetica" charset="0"/>
              </a:rPr>
              <a:t> Book </a:t>
            </a:r>
          </a:p>
        </p:txBody>
      </p:sp>
      <p:pic>
        <p:nvPicPr>
          <p:cNvPr id="7" name="Picture 7" descr="RS17 ID long_blue.png"/>
          <p:cNvPicPr>
            <a:picLocks noChangeAspect="1"/>
          </p:cNvPicPr>
          <p:nvPr/>
        </p:nvPicPr>
        <p:blipFill>
          <a:blip r:embed="rId8"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824442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0"/>
          <p:cNvCxnSpPr/>
          <p:nvPr/>
        </p:nvCxnSpPr>
        <p:spPr>
          <a:xfrm flipV="1">
            <a:off x="348235" y="103811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348235" y="427562"/>
            <a:ext cx="8663526" cy="615553"/>
          </a:xfrm>
          <a:prstGeom prst="rect">
            <a:avLst/>
          </a:prstGeom>
        </p:spPr>
        <p:txBody>
          <a:bodyPr wrap="none">
            <a:spAutoFit/>
          </a:bodyPr>
          <a:lstStyle/>
          <a:p>
            <a:r>
              <a:rPr lang="en-IE" sz="3400" b="1" dirty="0">
                <a:solidFill>
                  <a:srgbClr val="1268BD"/>
                </a:solidFill>
                <a:latin typeface="Helvetica" charset="0"/>
                <a:ea typeface="Helvetica" charset="0"/>
                <a:cs typeface="Helvetica" charset="0"/>
              </a:rPr>
              <a:t>APPLICATION IN LIMA </a:t>
            </a:r>
            <a:r>
              <a:rPr lang="es-ES" sz="3400" b="1" dirty="0">
                <a:solidFill>
                  <a:srgbClr val="1268BD"/>
                </a:solidFill>
                <a:latin typeface="Helvetica" charset="0"/>
                <a:ea typeface="Helvetica" charset="0"/>
                <a:cs typeface="Helvetica" charset="0"/>
              </a:rPr>
              <a:t>-</a:t>
            </a:r>
            <a:r>
              <a:rPr lang="en-IE" sz="3400" b="1" dirty="0">
                <a:solidFill>
                  <a:srgbClr val="1268BD"/>
                </a:solidFill>
                <a:latin typeface="Helvetica" charset="0"/>
                <a:ea typeface="Helvetica" charset="0"/>
                <a:cs typeface="Helvetica" charset="0"/>
              </a:rPr>
              <a:t> Lessons learned</a:t>
            </a:r>
          </a:p>
        </p:txBody>
      </p:sp>
      <p:sp>
        <p:nvSpPr>
          <p:cNvPr id="7" name="Rectángulo 6"/>
          <p:cNvSpPr/>
          <p:nvPr/>
        </p:nvSpPr>
        <p:spPr>
          <a:xfrm>
            <a:off x="348236" y="1337079"/>
            <a:ext cx="11313882" cy="2215991"/>
          </a:xfrm>
          <a:prstGeom prst="rect">
            <a:avLst/>
          </a:prstGeom>
        </p:spPr>
        <p:txBody>
          <a:bodyPr wrap="square">
            <a:spAutoFit/>
          </a:bodyPr>
          <a:lstStyle/>
          <a:p>
            <a:pPr marL="542925" indent="-442913" algn="just">
              <a:buClr>
                <a:srgbClr val="D4A46B"/>
              </a:buClr>
              <a:buFont typeface="Wingdings" charset="2"/>
              <a:buChar char="Ø"/>
            </a:pPr>
            <a:r>
              <a:rPr lang="en-IE" sz="2400" dirty="0">
                <a:latin typeface="Helvetica" charset="0"/>
                <a:ea typeface="Helvetica" charset="0"/>
                <a:cs typeface="Helvetica" charset="0"/>
              </a:rPr>
              <a:t>Rural communities participation and engagement is essential for RMHES to succeed. </a:t>
            </a:r>
          </a:p>
          <a:p>
            <a:pPr marL="542925" indent="-442913" algn="just">
              <a:buClr>
                <a:srgbClr val="D4A46B"/>
              </a:buClr>
              <a:buFont typeface="Wingdings" charset="2"/>
              <a:buChar char="Ø"/>
            </a:pPr>
            <a:endParaRPr lang="en-IE" sz="1400" dirty="0">
              <a:latin typeface="Helvetica" charset="0"/>
              <a:ea typeface="Helvetica" charset="0"/>
              <a:cs typeface="Helvetica" charset="0"/>
            </a:endParaRPr>
          </a:p>
          <a:p>
            <a:pPr marL="542925" indent="-442913" algn="just">
              <a:buClr>
                <a:srgbClr val="D4A46B"/>
              </a:buClr>
              <a:buFont typeface="Wingdings" charset="2"/>
              <a:buChar char="Ø"/>
            </a:pPr>
            <a:r>
              <a:rPr lang="en-IE" sz="2400" dirty="0">
                <a:latin typeface="Helvetica" charset="0"/>
                <a:ea typeface="Helvetica" charset="0"/>
                <a:cs typeface="Helvetica" charset="0"/>
              </a:rPr>
              <a:t>The SA methodology presented is an effective tool that contributes to the integration of urban and rural communities, knowing and understanding their different dynamics. </a:t>
            </a:r>
          </a:p>
        </p:txBody>
      </p:sp>
      <p:cxnSp>
        <p:nvCxnSpPr>
          <p:cNvPr id="9" name="Conector recto de flecha 8"/>
          <p:cNvCxnSpPr/>
          <p:nvPr/>
        </p:nvCxnSpPr>
        <p:spPr>
          <a:xfrm>
            <a:off x="3505196" y="4014869"/>
            <a:ext cx="4422940" cy="0"/>
          </a:xfrm>
          <a:prstGeom prst="straightConnector1">
            <a:avLst/>
          </a:prstGeom>
          <a:ln w="38100">
            <a:solidFill>
              <a:srgbClr val="1268B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2206791" y="3862562"/>
            <a:ext cx="1075144" cy="369332"/>
          </a:xfrm>
          <a:prstGeom prst="rect">
            <a:avLst/>
          </a:prstGeom>
          <a:noFill/>
        </p:spPr>
        <p:txBody>
          <a:bodyPr wrap="square" rtlCol="0">
            <a:spAutoFit/>
          </a:bodyPr>
          <a:lstStyle/>
          <a:p>
            <a:pPr algn="ctr"/>
            <a:r>
              <a:rPr lang="en-IE" b="1" dirty="0">
                <a:solidFill>
                  <a:schemeClr val="tx1">
                    <a:lumMod val="75000"/>
                    <a:lumOff val="25000"/>
                  </a:schemeClr>
                </a:solidFill>
                <a:latin typeface="Helvetica" charset="0"/>
                <a:ea typeface="Helvetica" charset="0"/>
                <a:cs typeface="Helvetica" charset="0"/>
              </a:rPr>
              <a:t>RMHES</a:t>
            </a:r>
          </a:p>
        </p:txBody>
      </p:sp>
      <p:sp>
        <p:nvSpPr>
          <p:cNvPr id="11" name="CuadroTexto 10"/>
          <p:cNvSpPr txBox="1"/>
          <p:nvPr/>
        </p:nvSpPr>
        <p:spPr>
          <a:xfrm>
            <a:off x="4495635" y="4137707"/>
            <a:ext cx="2442067" cy="646331"/>
          </a:xfrm>
          <a:prstGeom prst="rect">
            <a:avLst/>
          </a:prstGeom>
          <a:noFill/>
        </p:spPr>
        <p:txBody>
          <a:bodyPr wrap="square" rtlCol="0">
            <a:spAutoFit/>
          </a:bodyPr>
          <a:lstStyle/>
          <a:p>
            <a:pPr algn="ctr"/>
            <a:r>
              <a:rPr lang="en-IE" dirty="0">
                <a:solidFill>
                  <a:schemeClr val="tx1">
                    <a:lumMod val="75000"/>
                    <a:lumOff val="25000"/>
                  </a:schemeClr>
                </a:solidFill>
                <a:latin typeface="Helvetica" charset="0"/>
                <a:ea typeface="Helvetica" charset="0"/>
                <a:cs typeface="Helvetica" charset="0"/>
              </a:rPr>
              <a:t>Integration of urban and rural communities</a:t>
            </a:r>
          </a:p>
        </p:txBody>
      </p:sp>
      <p:cxnSp>
        <p:nvCxnSpPr>
          <p:cNvPr id="12" name="Conector recto 11"/>
          <p:cNvCxnSpPr/>
          <p:nvPr/>
        </p:nvCxnSpPr>
        <p:spPr>
          <a:xfrm flipH="1">
            <a:off x="5627193" y="4853310"/>
            <a:ext cx="0" cy="684000"/>
          </a:xfrm>
          <a:prstGeom prst="line">
            <a:avLst/>
          </a:prstGeom>
          <a:ln w="38100">
            <a:solidFill>
              <a:srgbClr val="1268BD"/>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3786790" y="5721976"/>
            <a:ext cx="3680811" cy="923330"/>
          </a:xfrm>
          <a:prstGeom prst="rect">
            <a:avLst/>
          </a:prstGeom>
          <a:noFill/>
        </p:spPr>
        <p:txBody>
          <a:bodyPr wrap="square" rtlCol="0">
            <a:spAutoFit/>
          </a:bodyPr>
          <a:lstStyle/>
          <a:p>
            <a:pPr algn="ctr"/>
            <a:r>
              <a:rPr lang="en-IE" dirty="0">
                <a:solidFill>
                  <a:schemeClr val="tx1">
                    <a:lumMod val="75000"/>
                    <a:lumOff val="25000"/>
                  </a:schemeClr>
                </a:solidFill>
                <a:latin typeface="Helvetica" charset="0"/>
                <a:ea typeface="Helvetica" charset="0"/>
                <a:cs typeface="Helvetica" charset="0"/>
              </a:rPr>
              <a:t>SA Methodology: Deep understanding of urban and rural dynamics.</a:t>
            </a:r>
          </a:p>
        </p:txBody>
      </p:sp>
      <p:sp>
        <p:nvSpPr>
          <p:cNvPr id="14" name="CuadroTexto 13"/>
          <p:cNvSpPr txBox="1"/>
          <p:nvPr/>
        </p:nvSpPr>
        <p:spPr>
          <a:xfrm>
            <a:off x="8063263" y="3686413"/>
            <a:ext cx="2105974" cy="923330"/>
          </a:xfrm>
          <a:prstGeom prst="rect">
            <a:avLst/>
          </a:prstGeom>
          <a:noFill/>
        </p:spPr>
        <p:txBody>
          <a:bodyPr wrap="square" rtlCol="0">
            <a:spAutoFit/>
          </a:bodyPr>
          <a:lstStyle/>
          <a:p>
            <a:pPr algn="ctr"/>
            <a:r>
              <a:rPr lang="en-IE" b="1" dirty="0">
                <a:solidFill>
                  <a:schemeClr val="tx1">
                    <a:lumMod val="75000"/>
                    <a:lumOff val="25000"/>
                  </a:schemeClr>
                </a:solidFill>
                <a:latin typeface="Helvetica" charset="0"/>
                <a:ea typeface="Helvetica" charset="0"/>
                <a:cs typeface="Helvetica" charset="0"/>
              </a:rPr>
              <a:t>Implementation: Fair and durable agreements</a:t>
            </a:r>
          </a:p>
        </p:txBody>
      </p:sp>
      <p:sp>
        <p:nvSpPr>
          <p:cNvPr id="15" name="Rectángulo redondeado 14"/>
          <p:cNvSpPr/>
          <p:nvPr/>
        </p:nvSpPr>
        <p:spPr>
          <a:xfrm>
            <a:off x="2118659" y="3766823"/>
            <a:ext cx="1251413" cy="551515"/>
          </a:xfrm>
          <a:prstGeom prst="roundRect">
            <a:avLst/>
          </a:prstGeom>
          <a:noFill/>
          <a:ln>
            <a:solidFill>
              <a:srgbClr val="126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redondeado 17"/>
          <p:cNvSpPr/>
          <p:nvPr/>
        </p:nvSpPr>
        <p:spPr>
          <a:xfrm>
            <a:off x="8063266" y="3587565"/>
            <a:ext cx="2105973" cy="1103997"/>
          </a:xfrm>
          <a:prstGeom prst="roundRect">
            <a:avLst/>
          </a:prstGeom>
          <a:noFill/>
          <a:ln>
            <a:solidFill>
              <a:srgbClr val="126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Picture 7" descr="RS17 ID long_blue.png"/>
          <p:cNvPicPr>
            <a:picLocks noChangeAspect="1"/>
          </p:cNvPicPr>
          <p:nvPr/>
        </p:nvPicPr>
        <p:blipFill>
          <a:blip r:embed="rId3"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095607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0"/>
          <p:cNvCxnSpPr/>
          <p:nvPr/>
        </p:nvCxnSpPr>
        <p:spPr>
          <a:xfrm flipV="1">
            <a:off x="331610" y="102312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341318" y="325499"/>
            <a:ext cx="5750292"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CURRENT CHALLENGES</a:t>
            </a:r>
          </a:p>
        </p:txBody>
      </p:sp>
      <p:sp>
        <p:nvSpPr>
          <p:cNvPr id="5" name="CuadroTexto 4"/>
          <p:cNvSpPr txBox="1"/>
          <p:nvPr/>
        </p:nvSpPr>
        <p:spPr>
          <a:xfrm>
            <a:off x="680025" y="1630340"/>
            <a:ext cx="10823170" cy="2831544"/>
          </a:xfrm>
          <a:prstGeom prst="rect">
            <a:avLst/>
          </a:prstGeom>
          <a:noFill/>
        </p:spPr>
        <p:txBody>
          <a:bodyPr wrap="square" rtlCol="0">
            <a:spAutoFit/>
          </a:bodyPr>
          <a:lstStyle/>
          <a:p>
            <a:pPr marL="496888" indent="-496888">
              <a:buClr>
                <a:srgbClr val="D4A46B"/>
              </a:buClr>
              <a:buFont typeface="Wingdings" charset="2"/>
              <a:buChar char="Ø"/>
            </a:pPr>
            <a:r>
              <a:rPr lang="en-IE" sz="3200" dirty="0">
                <a:latin typeface="Helvetica" charset="0"/>
                <a:ea typeface="Helvetica" charset="0"/>
                <a:cs typeface="Helvetica" charset="0"/>
              </a:rPr>
              <a:t>The Rewarding Mechanisms of Hydrological Ecosystem Services should be studied widely.</a:t>
            </a:r>
          </a:p>
          <a:p>
            <a:pPr marL="496888" indent="-496888">
              <a:buClr>
                <a:srgbClr val="D4A46B"/>
              </a:buClr>
              <a:buFont typeface="Wingdings" charset="2"/>
              <a:buChar char="Ø"/>
            </a:pPr>
            <a:endParaRPr lang="en-IE" sz="3200" dirty="0">
              <a:latin typeface="Helvetica" charset="0"/>
              <a:ea typeface="Helvetica" charset="0"/>
              <a:cs typeface="Helvetica" charset="0"/>
            </a:endParaRPr>
          </a:p>
          <a:p>
            <a:pPr marL="496888" indent="-496888">
              <a:buClr>
                <a:srgbClr val="D4A46B"/>
              </a:buClr>
              <a:buFont typeface="Wingdings" charset="2"/>
              <a:buChar char="Ø"/>
            </a:pPr>
            <a:r>
              <a:rPr lang="en-IE" sz="3200" dirty="0">
                <a:latin typeface="Helvetica" charset="0"/>
                <a:ea typeface="Helvetica" charset="0"/>
                <a:cs typeface="Helvetica" charset="0"/>
              </a:rPr>
              <a:t>This SA methodology should be </a:t>
            </a:r>
            <a:r>
              <a:rPr lang="en-IE" sz="3200" dirty="0" smtClean="0">
                <a:latin typeface="Helvetica" charset="0"/>
                <a:ea typeface="Helvetica" charset="0"/>
                <a:cs typeface="Helvetica" charset="0"/>
              </a:rPr>
              <a:t>applied </a:t>
            </a:r>
            <a:r>
              <a:rPr lang="en-IE" sz="3200" dirty="0">
                <a:latin typeface="Helvetica" charset="0"/>
                <a:ea typeface="Helvetica" charset="0"/>
                <a:cs typeface="Helvetica" charset="0"/>
              </a:rPr>
              <a:t>in more RMHES initiatives in Peru. </a:t>
            </a:r>
          </a:p>
          <a:p>
            <a:pPr marL="285750" indent="-285750">
              <a:buFontTx/>
              <a:buChar char="-"/>
            </a:pPr>
            <a:endParaRPr lang="es-ES_tradnl" dirty="0"/>
          </a:p>
        </p:txBody>
      </p:sp>
      <p:pic>
        <p:nvPicPr>
          <p:cNvPr id="6" name="Picture 7" descr="RS17 ID long_blue.png"/>
          <p:cNvPicPr>
            <a:picLocks noChangeAspect="1"/>
          </p:cNvPicPr>
          <p:nvPr/>
        </p:nvPicPr>
        <p:blipFill>
          <a:blip r:embed="rId3"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35430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67958" y="6423556"/>
            <a:ext cx="8238153" cy="369332"/>
          </a:xfrm>
          <a:prstGeom prst="rect">
            <a:avLst/>
          </a:prstGeom>
          <a:noFill/>
        </p:spPr>
        <p:txBody>
          <a:bodyPr wrap="none" rtlCol="0">
            <a:spAutoFit/>
          </a:bodyPr>
          <a:lstStyle/>
          <a:p>
            <a:r>
              <a:rPr lang="en-IE" dirty="0">
                <a:solidFill>
                  <a:srgbClr val="1268BD"/>
                </a:solidFill>
                <a:latin typeface="Helvetica" charset="0"/>
                <a:ea typeface="Helvetica" charset="0"/>
                <a:cs typeface="Helvetica" charset="0"/>
              </a:rPr>
              <a:t>Huamantanga, one of the rural communities that is implementing the RMHES.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274" y="191346"/>
            <a:ext cx="8993391" cy="6232209"/>
          </a:xfrm>
          <a:prstGeom prst="rect">
            <a:avLst/>
          </a:prstGeom>
        </p:spPr>
      </p:pic>
      <p:sp>
        <p:nvSpPr>
          <p:cNvPr id="6" name="Rectángulo 5"/>
          <p:cNvSpPr/>
          <p:nvPr/>
        </p:nvSpPr>
        <p:spPr>
          <a:xfrm>
            <a:off x="4575406" y="487809"/>
            <a:ext cx="3223255" cy="707886"/>
          </a:xfrm>
          <a:prstGeom prst="rect">
            <a:avLst/>
          </a:prstGeom>
        </p:spPr>
        <p:txBody>
          <a:bodyPr wrap="none">
            <a:spAutoFit/>
          </a:bodyPr>
          <a:lstStyle/>
          <a:p>
            <a:r>
              <a:rPr lang="en-IE" sz="4000" b="1" dirty="0">
                <a:solidFill>
                  <a:schemeClr val="bg1"/>
                </a:solidFill>
                <a:latin typeface="Helvetica" charset="0"/>
                <a:ea typeface="Helvetica" charset="0"/>
                <a:cs typeface="Helvetica" charset="0"/>
              </a:rPr>
              <a:t>THANK YOU</a:t>
            </a:r>
          </a:p>
        </p:txBody>
      </p:sp>
    </p:spTree>
    <p:extLst>
      <p:ext uri="{BB962C8B-B14F-4D97-AF65-F5344CB8AC3E}">
        <p14:creationId xmlns:p14="http://schemas.microsoft.com/office/powerpoint/2010/main" val="1997785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0"/>
          <p:cNvCxnSpPr/>
          <p:nvPr/>
        </p:nvCxnSpPr>
        <p:spPr>
          <a:xfrm flipV="1">
            <a:off x="364852" y="937103"/>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364852" y="290772"/>
            <a:ext cx="4288353" cy="646331"/>
          </a:xfrm>
          <a:prstGeom prst="rect">
            <a:avLst/>
          </a:prstGeom>
          <a:noFill/>
        </p:spPr>
        <p:txBody>
          <a:bodyPr wrap="none" rtlCol="0">
            <a:spAutoFit/>
          </a:bodyPr>
          <a:lstStyle/>
          <a:p>
            <a:r>
              <a:rPr lang="en-IE" sz="3600" b="1" dirty="0">
                <a:solidFill>
                  <a:srgbClr val="1268BD"/>
                </a:solidFill>
                <a:latin typeface="Helvetica" charset="0"/>
                <a:ea typeface="Helvetica" charset="0"/>
                <a:cs typeface="Helvetica" charset="0"/>
              </a:rPr>
              <a:t>INTRODUCTION (I)</a:t>
            </a:r>
          </a:p>
        </p:txBody>
      </p:sp>
      <p:sp>
        <p:nvSpPr>
          <p:cNvPr id="13" name="CuadroTexto 12"/>
          <p:cNvSpPr txBox="1"/>
          <p:nvPr/>
        </p:nvSpPr>
        <p:spPr>
          <a:xfrm>
            <a:off x="2244238" y="1201150"/>
            <a:ext cx="7761227" cy="430887"/>
          </a:xfrm>
          <a:prstGeom prst="rect">
            <a:avLst/>
          </a:prstGeom>
          <a:noFill/>
        </p:spPr>
        <p:txBody>
          <a:bodyPr wrap="none" rtlCol="0">
            <a:spAutoFit/>
          </a:bodyPr>
          <a:lstStyle/>
          <a:p>
            <a:r>
              <a:rPr lang="es-ES_tradnl" sz="2200" b="1" dirty="0">
                <a:solidFill>
                  <a:srgbClr val="1268BD"/>
                </a:solidFill>
                <a:latin typeface="Helvetica" charset="0"/>
                <a:ea typeface="Helvetica" charset="0"/>
                <a:cs typeface="Helvetica" charset="0"/>
              </a:rPr>
              <a:t>REWARDING MECHANISMS OF ECOSYSTEM SERVICES</a:t>
            </a:r>
          </a:p>
        </p:txBody>
      </p:sp>
      <p:sp>
        <p:nvSpPr>
          <p:cNvPr id="2" name="CuadroTexto 1"/>
          <p:cNvSpPr txBox="1"/>
          <p:nvPr/>
        </p:nvSpPr>
        <p:spPr>
          <a:xfrm>
            <a:off x="1318263" y="3353873"/>
            <a:ext cx="2153903" cy="923330"/>
          </a:xfrm>
          <a:prstGeom prst="rect">
            <a:avLst/>
          </a:prstGeom>
          <a:noFill/>
        </p:spPr>
        <p:txBody>
          <a:bodyPr wrap="square" rtlCol="0">
            <a:spAutoFit/>
          </a:bodyPr>
          <a:lstStyle/>
          <a:p>
            <a:pPr algn="ctr"/>
            <a:r>
              <a:rPr lang="es-ES_tradnl" b="1" dirty="0">
                <a:solidFill>
                  <a:srgbClr val="1268BD"/>
                </a:solidFill>
                <a:latin typeface="Helvetica" charset="0"/>
                <a:ea typeface="Helvetica" charset="0"/>
                <a:cs typeface="Helvetica" charset="0"/>
              </a:rPr>
              <a:t>HYDROLOGICAL ECOSYSTEM SERVICES:</a:t>
            </a:r>
          </a:p>
        </p:txBody>
      </p:sp>
      <p:sp>
        <p:nvSpPr>
          <p:cNvPr id="3" name="Rectángulo 2"/>
          <p:cNvSpPr/>
          <p:nvPr/>
        </p:nvSpPr>
        <p:spPr>
          <a:xfrm>
            <a:off x="565265" y="1644833"/>
            <a:ext cx="11155679" cy="923330"/>
          </a:xfrm>
          <a:prstGeom prst="rect">
            <a:avLst/>
          </a:prstGeom>
        </p:spPr>
        <p:txBody>
          <a:bodyPr wrap="square">
            <a:spAutoFit/>
          </a:bodyPr>
          <a:lstStyle/>
          <a:p>
            <a:pPr algn="just">
              <a:spcAft>
                <a:spcPts val="800"/>
              </a:spcAft>
            </a:pPr>
            <a:r>
              <a:rPr lang="en-GB" dirty="0">
                <a:solidFill>
                  <a:srgbClr val="000000"/>
                </a:solidFill>
                <a:latin typeface="Helvetica" charset="0"/>
                <a:ea typeface="Helvetica" charset="0"/>
                <a:cs typeface="Helvetica" charset="0"/>
              </a:rPr>
              <a:t>“Instruments and incentives to generate, transfer and invest economic, financial and non-financial resources through an agreement between buyers and providers of the ecosystem service, with the objective of the conservation, recovery and sustainable use of the sources of ecosystem services” (Law 302105, 2014).</a:t>
            </a:r>
            <a:r>
              <a:rPr lang="en-GB" dirty="0">
                <a:latin typeface="Helvetica" charset="0"/>
                <a:ea typeface="Helvetica" charset="0"/>
                <a:cs typeface="Helvetica" charset="0"/>
              </a:rPr>
              <a:t> </a:t>
            </a:r>
            <a:r>
              <a:rPr lang="es-ES_tradnl" dirty="0">
                <a:latin typeface="Helvetica" charset="0"/>
                <a:ea typeface="Helvetica" charset="0"/>
                <a:cs typeface="Helvetica" charset="0"/>
              </a:rPr>
              <a:t> </a:t>
            </a:r>
          </a:p>
        </p:txBody>
      </p:sp>
      <p:pic>
        <p:nvPicPr>
          <p:cNvPr id="10" name="Picture 7" descr="RS17 ID long_blue.png"/>
          <p:cNvPicPr>
            <a:picLocks noChangeAspect="1"/>
          </p:cNvPicPr>
          <p:nvPr/>
        </p:nvPicPr>
        <p:blipFill>
          <a:blip r:embed="rId3" cstate="print"/>
          <a:stretch>
            <a:fillRect/>
          </a:stretch>
        </p:blipFill>
        <p:spPr>
          <a:xfrm>
            <a:off x="9722522" y="133368"/>
            <a:ext cx="2162330" cy="515297"/>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6421" y="2796466"/>
            <a:ext cx="7107266" cy="3999493"/>
          </a:xfrm>
          <a:prstGeom prst="rect">
            <a:avLst/>
          </a:prstGeom>
        </p:spPr>
      </p:pic>
    </p:spTree>
    <p:extLst>
      <p:ext uri="{BB962C8B-B14F-4D97-AF65-F5344CB8AC3E}">
        <p14:creationId xmlns:p14="http://schemas.microsoft.com/office/powerpoint/2010/main" val="2061443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0"/>
          <p:cNvCxnSpPr/>
          <p:nvPr/>
        </p:nvCxnSpPr>
        <p:spPr>
          <a:xfrm flipV="1">
            <a:off x="285401" y="1034260"/>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340794" y="366930"/>
            <a:ext cx="4416594" cy="646331"/>
          </a:xfrm>
          <a:prstGeom prst="rect">
            <a:avLst/>
          </a:prstGeom>
          <a:noFill/>
        </p:spPr>
        <p:txBody>
          <a:bodyPr wrap="none" rtlCol="0">
            <a:spAutoFit/>
          </a:bodyPr>
          <a:lstStyle/>
          <a:p>
            <a:r>
              <a:rPr lang="en-IE" sz="3600" b="1" dirty="0">
                <a:solidFill>
                  <a:srgbClr val="1268BD"/>
                </a:solidFill>
                <a:latin typeface="Helvetica" charset="0"/>
                <a:ea typeface="Helvetica" charset="0"/>
                <a:cs typeface="Helvetica" charset="0"/>
              </a:rPr>
              <a:t>INTRODUCTION (II)</a:t>
            </a:r>
          </a:p>
        </p:txBody>
      </p:sp>
      <p:sp>
        <p:nvSpPr>
          <p:cNvPr id="8" name="CuadroTexto 7"/>
          <p:cNvSpPr txBox="1"/>
          <p:nvPr/>
        </p:nvSpPr>
        <p:spPr>
          <a:xfrm>
            <a:off x="555565" y="1434548"/>
            <a:ext cx="4792274" cy="461665"/>
          </a:xfrm>
          <a:prstGeom prst="rect">
            <a:avLst/>
          </a:prstGeom>
          <a:solidFill>
            <a:srgbClr val="1268BD"/>
          </a:solidFill>
        </p:spPr>
        <p:txBody>
          <a:bodyPr wrap="none" rtlCol="0">
            <a:spAutoFit/>
          </a:bodyPr>
          <a:lstStyle/>
          <a:p>
            <a:r>
              <a:rPr lang="es-ES_tradnl" sz="2400" b="1" dirty="0">
                <a:solidFill>
                  <a:schemeClr val="bg1"/>
                </a:solidFill>
              </a:rPr>
              <a:t>PROBLEMS WITH IMPLEMENTATION</a:t>
            </a:r>
          </a:p>
        </p:txBody>
      </p:sp>
      <p:grpSp>
        <p:nvGrpSpPr>
          <p:cNvPr id="2" name="Agrupar 1"/>
          <p:cNvGrpSpPr/>
          <p:nvPr/>
        </p:nvGrpSpPr>
        <p:grpSpPr>
          <a:xfrm>
            <a:off x="831273" y="2323925"/>
            <a:ext cx="9574415" cy="2157051"/>
            <a:chOff x="498020" y="3130943"/>
            <a:chExt cx="7879166" cy="2046905"/>
          </a:xfrm>
        </p:grpSpPr>
        <p:cxnSp>
          <p:nvCxnSpPr>
            <p:cNvPr id="9" name="Straight Connector 11"/>
            <p:cNvCxnSpPr/>
            <p:nvPr/>
          </p:nvCxnSpPr>
          <p:spPr>
            <a:xfrm flipV="1">
              <a:off x="498020" y="3436421"/>
              <a:ext cx="7879166" cy="0"/>
            </a:xfrm>
            <a:prstGeom prst="line">
              <a:avLst/>
            </a:prstGeom>
            <a:ln w="76200">
              <a:solidFill>
                <a:srgbClr val="1268BD"/>
              </a:solidFill>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12" name="Oval 23"/>
            <p:cNvSpPr/>
            <p:nvPr/>
          </p:nvSpPr>
          <p:spPr>
            <a:xfrm>
              <a:off x="1267636" y="3182666"/>
              <a:ext cx="594066" cy="578277"/>
            </a:xfrm>
            <a:prstGeom prst="ellipse">
              <a:avLst/>
            </a:prstGeom>
            <a:solidFill>
              <a:schemeClr val="bg1"/>
            </a:solidFill>
            <a:ln w="28575">
              <a:solidFill>
                <a:srgbClr val="0084E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solidFill>
                  <a:srgbClr val="297FB8"/>
                </a:solidFill>
                <a:latin typeface="FontAwesome" pitchFamily="2" charset="0"/>
              </a:endParaRPr>
            </a:p>
          </p:txBody>
        </p:sp>
        <p:sp>
          <p:nvSpPr>
            <p:cNvPr id="13" name="Oval 27"/>
            <p:cNvSpPr/>
            <p:nvPr/>
          </p:nvSpPr>
          <p:spPr>
            <a:xfrm>
              <a:off x="3249256" y="3161244"/>
              <a:ext cx="594066" cy="594067"/>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solidFill>
                  <a:srgbClr val="27AE61"/>
                </a:solidFill>
                <a:latin typeface="FontAwesome" pitchFamily="2" charset="0"/>
              </a:endParaRPr>
            </a:p>
          </p:txBody>
        </p:sp>
        <p:sp>
          <p:nvSpPr>
            <p:cNvPr id="14" name="Oval 31"/>
            <p:cNvSpPr/>
            <p:nvPr/>
          </p:nvSpPr>
          <p:spPr>
            <a:xfrm>
              <a:off x="5176784" y="3130943"/>
              <a:ext cx="594066" cy="59406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solidFill>
                  <a:srgbClr val="E84C3D"/>
                </a:solidFill>
                <a:latin typeface="FontAwesome" pitchFamily="2" charset="0"/>
              </a:endParaRPr>
            </a:p>
          </p:txBody>
        </p:sp>
        <p:sp>
          <p:nvSpPr>
            <p:cNvPr id="15" name="Oval 35"/>
            <p:cNvSpPr/>
            <p:nvPr/>
          </p:nvSpPr>
          <p:spPr>
            <a:xfrm>
              <a:off x="7079329" y="3193585"/>
              <a:ext cx="594066" cy="594414"/>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solidFill>
                  <a:srgbClr val="F39C11"/>
                </a:solidFill>
                <a:latin typeface="FontAwesome" pitchFamily="2" charset="0"/>
              </a:endParaRPr>
            </a:p>
          </p:txBody>
        </p:sp>
        <p:sp>
          <p:nvSpPr>
            <p:cNvPr id="18" name="Rectangle 60"/>
            <p:cNvSpPr/>
            <p:nvPr/>
          </p:nvSpPr>
          <p:spPr>
            <a:xfrm>
              <a:off x="1248404" y="3264231"/>
              <a:ext cx="649214" cy="418505"/>
            </a:xfrm>
            <a:prstGeom prst="rect">
              <a:avLst/>
            </a:prstGeom>
          </p:spPr>
          <p:txBody>
            <a:bodyPr wrap="none" anchor="ctr">
              <a:spAutoFit/>
            </a:bodyPr>
            <a:lstStyle/>
            <a:p>
              <a:pPr lvl="0" algn="ctr"/>
              <a:r>
                <a:rPr lang="en-US" b="1" dirty="0">
                  <a:latin typeface="Helvetica" charset="0"/>
                  <a:ea typeface="Helvetica" charset="0"/>
                  <a:cs typeface="Helvetica" charset="0"/>
                </a:rPr>
                <a:t>2012</a:t>
              </a:r>
              <a:endParaRPr lang="en-US" dirty="0">
                <a:latin typeface="Helvetica" charset="0"/>
                <a:ea typeface="Helvetica" charset="0"/>
                <a:cs typeface="Helvetica" charset="0"/>
              </a:endParaRPr>
            </a:p>
          </p:txBody>
        </p:sp>
        <p:sp>
          <p:nvSpPr>
            <p:cNvPr id="19" name="Rectangle 61"/>
            <p:cNvSpPr/>
            <p:nvPr/>
          </p:nvSpPr>
          <p:spPr>
            <a:xfrm>
              <a:off x="3231210" y="3249026"/>
              <a:ext cx="649214" cy="418505"/>
            </a:xfrm>
            <a:prstGeom prst="rect">
              <a:avLst/>
            </a:prstGeom>
          </p:spPr>
          <p:txBody>
            <a:bodyPr wrap="none" anchor="ctr">
              <a:spAutoFit/>
            </a:bodyPr>
            <a:lstStyle/>
            <a:p>
              <a:pPr lvl="0" algn="ctr"/>
              <a:r>
                <a:rPr lang="en-US" b="1" dirty="0">
                  <a:latin typeface="Helvetica" charset="0"/>
                  <a:ea typeface="Helvetica" charset="0"/>
                  <a:cs typeface="Helvetica" charset="0"/>
                </a:rPr>
                <a:t>2014</a:t>
              </a:r>
              <a:endParaRPr lang="en-US" dirty="0">
                <a:latin typeface="Helvetica" charset="0"/>
                <a:ea typeface="Helvetica" charset="0"/>
                <a:cs typeface="Helvetica" charset="0"/>
              </a:endParaRPr>
            </a:p>
          </p:txBody>
        </p:sp>
        <p:sp>
          <p:nvSpPr>
            <p:cNvPr id="20" name="Rectangle 62"/>
            <p:cNvSpPr/>
            <p:nvPr/>
          </p:nvSpPr>
          <p:spPr>
            <a:xfrm>
              <a:off x="5170154" y="3227169"/>
              <a:ext cx="649214" cy="418505"/>
            </a:xfrm>
            <a:prstGeom prst="rect">
              <a:avLst/>
            </a:prstGeom>
          </p:spPr>
          <p:txBody>
            <a:bodyPr wrap="none" anchor="ctr">
              <a:spAutoFit/>
            </a:bodyPr>
            <a:lstStyle/>
            <a:p>
              <a:pPr lvl="0" algn="ctr"/>
              <a:r>
                <a:rPr lang="en-US" b="1" dirty="0">
                  <a:latin typeface="Helvetica" charset="0"/>
                  <a:ea typeface="Helvetica" charset="0"/>
                  <a:cs typeface="Helvetica" charset="0"/>
                </a:rPr>
                <a:t>2015</a:t>
              </a:r>
              <a:endParaRPr lang="en-US" dirty="0">
                <a:latin typeface="Helvetica" charset="0"/>
                <a:ea typeface="Helvetica" charset="0"/>
                <a:cs typeface="Helvetica" charset="0"/>
              </a:endParaRPr>
            </a:p>
          </p:txBody>
        </p:sp>
        <p:sp>
          <p:nvSpPr>
            <p:cNvPr id="21" name="Rectangle 63"/>
            <p:cNvSpPr/>
            <p:nvPr/>
          </p:nvSpPr>
          <p:spPr>
            <a:xfrm>
              <a:off x="7058912" y="3262026"/>
              <a:ext cx="649214" cy="418505"/>
            </a:xfrm>
            <a:prstGeom prst="rect">
              <a:avLst/>
            </a:prstGeom>
          </p:spPr>
          <p:txBody>
            <a:bodyPr wrap="none" anchor="ctr">
              <a:spAutoFit/>
            </a:bodyPr>
            <a:lstStyle/>
            <a:p>
              <a:pPr lvl="0" algn="ctr"/>
              <a:r>
                <a:rPr lang="en-US" b="1" dirty="0">
                  <a:latin typeface="Helvetica" charset="0"/>
                  <a:ea typeface="Helvetica" charset="0"/>
                  <a:cs typeface="Helvetica" charset="0"/>
                </a:rPr>
                <a:t>2016</a:t>
              </a:r>
              <a:endParaRPr lang="en-US" dirty="0">
                <a:latin typeface="Helvetica" charset="0"/>
                <a:ea typeface="Helvetica" charset="0"/>
                <a:cs typeface="Helvetica" charset="0"/>
              </a:endParaRPr>
            </a:p>
          </p:txBody>
        </p:sp>
        <p:sp>
          <p:nvSpPr>
            <p:cNvPr id="23" name="TextBox 73"/>
            <p:cNvSpPr txBox="1"/>
            <p:nvPr/>
          </p:nvSpPr>
          <p:spPr>
            <a:xfrm>
              <a:off x="629109" y="3921988"/>
              <a:ext cx="1871118" cy="1255860"/>
            </a:xfrm>
            <a:prstGeom prst="rect">
              <a:avLst/>
            </a:prstGeom>
            <a:noFill/>
          </p:spPr>
          <p:txBody>
            <a:bodyPr wrap="square" rtlCol="0">
              <a:spAutoFit/>
            </a:bodyPr>
            <a:lstStyle/>
            <a:p>
              <a:r>
                <a:rPr lang="en-US" sz="1600" dirty="0">
                  <a:latin typeface="Helvetica" charset="0"/>
                  <a:ea typeface="Helvetica" charset="0"/>
                  <a:cs typeface="Helvetica" charset="0"/>
                </a:rPr>
                <a:t>Creation of </a:t>
              </a:r>
              <a:r>
                <a:rPr lang="en-US" sz="1600" dirty="0" smtClean="0">
                  <a:latin typeface="Helvetica" charset="0"/>
                  <a:ea typeface="Helvetica" charset="0"/>
                  <a:cs typeface="Helvetica" charset="0"/>
                </a:rPr>
                <a:t>the </a:t>
              </a:r>
              <a:r>
                <a:rPr lang="en-US" sz="1600" b="1" dirty="0" smtClean="0">
                  <a:latin typeface="Helvetica" charset="0"/>
                  <a:ea typeface="Helvetica" charset="0"/>
                  <a:cs typeface="Helvetica" charset="0"/>
                </a:rPr>
                <a:t>Incubator </a:t>
              </a:r>
              <a:r>
                <a:rPr lang="en-US" sz="1600" b="1" dirty="0">
                  <a:latin typeface="Helvetica" charset="0"/>
                  <a:ea typeface="Helvetica" charset="0"/>
                  <a:cs typeface="Helvetica" charset="0"/>
                </a:rPr>
                <a:t>of Rewarding Mechanisms of Ecosystem Services</a:t>
              </a:r>
            </a:p>
          </p:txBody>
        </p:sp>
        <p:sp>
          <p:nvSpPr>
            <p:cNvPr id="26" name="TextBox 76"/>
            <p:cNvSpPr txBox="1"/>
            <p:nvPr/>
          </p:nvSpPr>
          <p:spPr>
            <a:xfrm>
              <a:off x="4711949" y="3881985"/>
              <a:ext cx="1911984" cy="1022211"/>
            </a:xfrm>
            <a:prstGeom prst="rect">
              <a:avLst/>
            </a:prstGeom>
            <a:noFill/>
          </p:spPr>
          <p:txBody>
            <a:bodyPr wrap="square" rtlCol="0">
              <a:spAutoFit/>
            </a:bodyPr>
            <a:lstStyle/>
            <a:p>
              <a:r>
                <a:rPr lang="en-US" sz="1600" b="1" dirty="0">
                  <a:latin typeface="Helvetica" charset="0"/>
                  <a:ea typeface="Helvetica" charset="0"/>
                  <a:cs typeface="Helvetica" charset="0"/>
                </a:rPr>
                <a:t>Act 1240: </a:t>
              </a:r>
              <a:r>
                <a:rPr lang="en-US" sz="1600" dirty="0">
                  <a:latin typeface="Helvetica" charset="0"/>
                  <a:ea typeface="Helvetica" charset="0"/>
                  <a:cs typeface="Helvetica" charset="0"/>
                </a:rPr>
                <a:t>Facilitation of RMES implementation for water resources</a:t>
              </a:r>
            </a:p>
          </p:txBody>
        </p:sp>
        <p:sp>
          <p:nvSpPr>
            <p:cNvPr id="32" name="TextBox 82"/>
            <p:cNvSpPr txBox="1"/>
            <p:nvPr/>
          </p:nvSpPr>
          <p:spPr>
            <a:xfrm>
              <a:off x="2844572" y="3933837"/>
              <a:ext cx="1757919" cy="1022212"/>
            </a:xfrm>
            <a:prstGeom prst="rect">
              <a:avLst/>
            </a:prstGeom>
            <a:noFill/>
          </p:spPr>
          <p:txBody>
            <a:bodyPr wrap="square" rtlCol="0">
              <a:spAutoFit/>
            </a:bodyPr>
            <a:lstStyle/>
            <a:p>
              <a:r>
                <a:rPr lang="en-US" sz="1600" b="1" dirty="0">
                  <a:latin typeface="Helvetica" charset="0"/>
                  <a:ea typeface="Helvetica" charset="0"/>
                  <a:cs typeface="Helvetica" charset="0"/>
                </a:rPr>
                <a:t>Law 30215: </a:t>
              </a:r>
              <a:r>
                <a:rPr lang="en-US" sz="1600" dirty="0">
                  <a:latin typeface="Helvetica" charset="0"/>
                  <a:ea typeface="Helvetica" charset="0"/>
                  <a:cs typeface="Helvetica" charset="0"/>
                </a:rPr>
                <a:t>Rewarding Mechanisms of Ecosystem Services</a:t>
              </a:r>
            </a:p>
          </p:txBody>
        </p:sp>
        <p:sp>
          <p:nvSpPr>
            <p:cNvPr id="35" name="TextBox 85"/>
            <p:cNvSpPr txBox="1"/>
            <p:nvPr/>
          </p:nvSpPr>
          <p:spPr>
            <a:xfrm>
              <a:off x="6603946" y="3869790"/>
              <a:ext cx="1604500" cy="708246"/>
            </a:xfrm>
            <a:prstGeom prst="rect">
              <a:avLst/>
            </a:prstGeom>
            <a:noFill/>
          </p:spPr>
          <p:txBody>
            <a:bodyPr wrap="square" rtlCol="0">
              <a:spAutoFit/>
            </a:bodyPr>
            <a:lstStyle/>
            <a:p>
              <a:pPr algn="ctr"/>
              <a:r>
                <a:rPr lang="en-US" sz="1600" b="1" dirty="0">
                  <a:latin typeface="Helvetica" charset="0"/>
                  <a:ea typeface="Helvetica" charset="0"/>
                  <a:cs typeface="Helvetica" charset="0"/>
                </a:rPr>
                <a:t>Regulation of the Law 30215</a:t>
              </a:r>
            </a:p>
            <a:p>
              <a:endParaRPr lang="en-US" sz="1050" b="1" dirty="0">
                <a:solidFill>
                  <a:srgbClr val="F39C1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42" name="CuadroTexto 41"/>
          <p:cNvSpPr txBox="1"/>
          <p:nvPr/>
        </p:nvSpPr>
        <p:spPr>
          <a:xfrm>
            <a:off x="1820127" y="4536893"/>
            <a:ext cx="8188306" cy="1631216"/>
          </a:xfrm>
          <a:prstGeom prst="rect">
            <a:avLst/>
          </a:prstGeom>
          <a:noFill/>
        </p:spPr>
        <p:txBody>
          <a:bodyPr wrap="square" rtlCol="0">
            <a:spAutoFit/>
          </a:bodyPr>
          <a:lstStyle/>
          <a:p>
            <a:pPr algn="ctr"/>
            <a:r>
              <a:rPr lang="en-IE" sz="4800" b="1" dirty="0">
                <a:solidFill>
                  <a:srgbClr val="1268BD"/>
                </a:solidFill>
                <a:latin typeface="Helvetica" charset="0"/>
                <a:ea typeface="Helvetica" charset="0"/>
                <a:cs typeface="Helvetica" charset="0"/>
              </a:rPr>
              <a:t>WHY?</a:t>
            </a:r>
          </a:p>
          <a:p>
            <a:pPr algn="ctr"/>
            <a:endParaRPr lang="en-IE" sz="2400" b="1" dirty="0">
              <a:solidFill>
                <a:srgbClr val="1268BD"/>
              </a:solidFill>
              <a:latin typeface="Helvetica" charset="0"/>
              <a:ea typeface="Helvetica" charset="0"/>
              <a:cs typeface="Helvetica" charset="0"/>
            </a:endParaRPr>
          </a:p>
          <a:p>
            <a:pPr algn="ctr"/>
            <a:r>
              <a:rPr lang="en-IE" sz="2800" b="1" dirty="0" smtClean="0">
                <a:solidFill>
                  <a:srgbClr val="1268BD"/>
                </a:solidFill>
                <a:latin typeface="Helvetica" charset="0"/>
                <a:ea typeface="Helvetica" charset="0"/>
                <a:cs typeface="Helvetica" charset="0"/>
              </a:rPr>
              <a:t>STAKEHOLDER </a:t>
            </a:r>
            <a:r>
              <a:rPr lang="en-IE" sz="2800" b="1" dirty="0">
                <a:solidFill>
                  <a:srgbClr val="1268BD"/>
                </a:solidFill>
                <a:latin typeface="Helvetica" charset="0"/>
                <a:ea typeface="Helvetica" charset="0"/>
                <a:cs typeface="Helvetica" charset="0"/>
              </a:rPr>
              <a:t>ANALYSIS</a:t>
            </a:r>
          </a:p>
        </p:txBody>
      </p:sp>
      <p:sp>
        <p:nvSpPr>
          <p:cNvPr id="10" name="Rectángulo 9"/>
          <p:cNvSpPr/>
          <p:nvPr/>
        </p:nvSpPr>
        <p:spPr>
          <a:xfrm>
            <a:off x="10623682" y="1824685"/>
            <a:ext cx="801732" cy="1569660"/>
          </a:xfrm>
          <a:prstGeom prst="rect">
            <a:avLst/>
          </a:prstGeom>
          <a:noFill/>
        </p:spPr>
        <p:txBody>
          <a:bodyPr wrap="square" lIns="91440" tIns="45720" rIns="91440" bIns="45720">
            <a:spAutoFit/>
          </a:bodyPr>
          <a:lstStyle/>
          <a:p>
            <a:pPr algn="ctr"/>
            <a:r>
              <a:rPr lang="es-ES_tradnl" sz="9600" b="1" dirty="0">
                <a:ln w="22225">
                  <a:solidFill>
                    <a:srgbClr val="1268BD"/>
                  </a:solidFill>
                  <a:prstDash val="solid"/>
                </a:ln>
                <a:solidFill>
                  <a:srgbClr val="1268BD"/>
                </a:solidFill>
                <a:latin typeface="Helvetica" charset="0"/>
                <a:ea typeface="Helvetica" charset="0"/>
                <a:cs typeface="Helvetica" charset="0"/>
              </a:rPr>
              <a:t>?</a:t>
            </a:r>
          </a:p>
        </p:txBody>
      </p:sp>
      <p:pic>
        <p:nvPicPr>
          <p:cNvPr id="24" name="Picture 7" descr="RS17 ID long_blue.png"/>
          <p:cNvPicPr>
            <a:picLocks noChangeAspect="1"/>
          </p:cNvPicPr>
          <p:nvPr/>
        </p:nvPicPr>
        <p:blipFill>
          <a:blip r:embed="rId3"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200795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0"/>
          <p:cNvCxnSpPr/>
          <p:nvPr/>
        </p:nvCxnSpPr>
        <p:spPr>
          <a:xfrm flipV="1">
            <a:off x="344416" y="1023127"/>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44416" y="391016"/>
            <a:ext cx="2185214"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METHOD</a:t>
            </a:r>
          </a:p>
        </p:txBody>
      </p:sp>
      <p:cxnSp>
        <p:nvCxnSpPr>
          <p:cNvPr id="16" name="Conector recto de flecha 15"/>
          <p:cNvCxnSpPr/>
          <p:nvPr/>
        </p:nvCxnSpPr>
        <p:spPr>
          <a:xfrm>
            <a:off x="3166476" y="2536438"/>
            <a:ext cx="0" cy="540000"/>
          </a:xfrm>
          <a:prstGeom prst="straightConnector1">
            <a:avLst/>
          </a:prstGeom>
          <a:ln w="38100">
            <a:solidFill>
              <a:srgbClr val="D4A46B"/>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938658" y="3711232"/>
            <a:ext cx="0" cy="684000"/>
          </a:xfrm>
          <a:prstGeom prst="straightConnector1">
            <a:avLst/>
          </a:prstGeom>
          <a:ln w="38100">
            <a:solidFill>
              <a:srgbClr val="D4A46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6773322" y="5240626"/>
            <a:ext cx="8255" cy="672899"/>
          </a:xfrm>
          <a:prstGeom prst="straightConnector1">
            <a:avLst/>
          </a:prstGeom>
          <a:ln w="38100">
            <a:solidFill>
              <a:srgbClr val="D4A46B"/>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redondeado 4"/>
          <p:cNvSpPr/>
          <p:nvPr/>
        </p:nvSpPr>
        <p:spPr>
          <a:xfrm>
            <a:off x="1915082" y="1978325"/>
            <a:ext cx="2502793"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CuadroTexto 24"/>
          <p:cNvSpPr txBox="1"/>
          <p:nvPr/>
        </p:nvSpPr>
        <p:spPr>
          <a:xfrm>
            <a:off x="1915082" y="2056020"/>
            <a:ext cx="2502793" cy="369332"/>
          </a:xfrm>
          <a:prstGeom prst="rect">
            <a:avLst/>
          </a:prstGeom>
          <a:noFill/>
        </p:spPr>
        <p:txBody>
          <a:bodyPr wrap="square" rtlCol="0">
            <a:spAutoFit/>
          </a:bodyPr>
          <a:lstStyle/>
          <a:p>
            <a:pPr algn="ctr"/>
            <a:r>
              <a:rPr lang="en-GB" dirty="0">
                <a:solidFill>
                  <a:schemeClr val="bg1"/>
                </a:solidFill>
                <a:latin typeface="Mangal" charset="0"/>
                <a:ea typeface="Mangal" charset="0"/>
                <a:cs typeface="Mangal" charset="0"/>
              </a:rPr>
              <a:t>Literature review</a:t>
            </a:r>
          </a:p>
        </p:txBody>
      </p:sp>
      <p:sp>
        <p:nvSpPr>
          <p:cNvPr id="26" name="Rectángulo redondeado 25"/>
          <p:cNvSpPr/>
          <p:nvPr/>
        </p:nvSpPr>
        <p:spPr>
          <a:xfrm>
            <a:off x="3602344" y="4602103"/>
            <a:ext cx="2502793"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Rectángulo redondeado 26"/>
          <p:cNvSpPr/>
          <p:nvPr/>
        </p:nvSpPr>
        <p:spPr>
          <a:xfrm>
            <a:off x="7205529" y="4634380"/>
            <a:ext cx="2833961"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ángulo redondeado 27"/>
          <p:cNvSpPr/>
          <p:nvPr/>
        </p:nvSpPr>
        <p:spPr>
          <a:xfrm>
            <a:off x="1915082" y="3204516"/>
            <a:ext cx="2502793"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redondeado 28"/>
          <p:cNvSpPr/>
          <p:nvPr/>
        </p:nvSpPr>
        <p:spPr>
          <a:xfrm>
            <a:off x="5488646" y="3199537"/>
            <a:ext cx="3229305"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redondeado 29"/>
          <p:cNvSpPr/>
          <p:nvPr/>
        </p:nvSpPr>
        <p:spPr>
          <a:xfrm>
            <a:off x="5436891" y="6046440"/>
            <a:ext cx="2923804" cy="484884"/>
          </a:xfrm>
          <a:prstGeom prst="round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CuadroTexto 30"/>
          <p:cNvSpPr txBox="1"/>
          <p:nvPr/>
        </p:nvSpPr>
        <p:spPr>
          <a:xfrm>
            <a:off x="1915080" y="3262292"/>
            <a:ext cx="2502792" cy="369332"/>
          </a:xfrm>
          <a:prstGeom prst="rect">
            <a:avLst/>
          </a:prstGeom>
          <a:noFill/>
        </p:spPr>
        <p:txBody>
          <a:bodyPr wrap="square" rtlCol="0">
            <a:spAutoFit/>
          </a:bodyPr>
          <a:lstStyle/>
          <a:p>
            <a:pPr algn="ctr"/>
            <a:r>
              <a:rPr lang="en-GB" dirty="0">
                <a:solidFill>
                  <a:schemeClr val="bg1"/>
                </a:solidFill>
                <a:latin typeface="Mangal" charset="0"/>
                <a:ea typeface="Mangal" charset="0"/>
                <a:cs typeface="Mangal" charset="0"/>
              </a:rPr>
              <a:t>General scheme</a:t>
            </a:r>
          </a:p>
        </p:txBody>
      </p:sp>
      <p:sp>
        <p:nvSpPr>
          <p:cNvPr id="32" name="CuadroTexto 31"/>
          <p:cNvSpPr txBox="1"/>
          <p:nvPr/>
        </p:nvSpPr>
        <p:spPr>
          <a:xfrm>
            <a:off x="5488644" y="3257121"/>
            <a:ext cx="3229304" cy="369332"/>
          </a:xfrm>
          <a:prstGeom prst="rect">
            <a:avLst/>
          </a:prstGeom>
          <a:noFill/>
        </p:spPr>
        <p:txBody>
          <a:bodyPr wrap="square" rtlCol="0">
            <a:spAutoFit/>
          </a:bodyPr>
          <a:lstStyle/>
          <a:p>
            <a:pPr algn="ctr"/>
            <a:r>
              <a:rPr lang="en-GB" dirty="0">
                <a:solidFill>
                  <a:schemeClr val="bg1"/>
                </a:solidFill>
                <a:latin typeface="Mangal" charset="0"/>
                <a:ea typeface="Mangal" charset="0"/>
                <a:cs typeface="Mangal" charset="0"/>
              </a:rPr>
              <a:t>Stakeholders contributions</a:t>
            </a:r>
          </a:p>
        </p:txBody>
      </p:sp>
      <p:sp>
        <p:nvSpPr>
          <p:cNvPr id="33" name="CuadroTexto 32"/>
          <p:cNvSpPr txBox="1"/>
          <p:nvPr/>
        </p:nvSpPr>
        <p:spPr>
          <a:xfrm>
            <a:off x="3601623" y="4666605"/>
            <a:ext cx="2502793" cy="369332"/>
          </a:xfrm>
          <a:prstGeom prst="rect">
            <a:avLst/>
          </a:prstGeom>
          <a:noFill/>
        </p:spPr>
        <p:txBody>
          <a:bodyPr wrap="square" rtlCol="0">
            <a:spAutoFit/>
          </a:bodyPr>
          <a:lstStyle/>
          <a:p>
            <a:pPr algn="ctr"/>
            <a:r>
              <a:rPr lang="en-GB" dirty="0">
                <a:solidFill>
                  <a:schemeClr val="bg1"/>
                </a:solidFill>
                <a:latin typeface="Mangal" charset="0"/>
                <a:ea typeface="Mangal" charset="0"/>
                <a:cs typeface="Mangal" charset="0"/>
              </a:rPr>
              <a:t>Initial methodology</a:t>
            </a:r>
            <a:r>
              <a:rPr lang="es-ES_tradnl" dirty="0">
                <a:solidFill>
                  <a:schemeClr val="bg1"/>
                </a:solidFill>
                <a:latin typeface="Mangal" charset="0"/>
                <a:ea typeface="Mangal" charset="0"/>
                <a:cs typeface="Mangal" charset="0"/>
              </a:rPr>
              <a:t> </a:t>
            </a:r>
          </a:p>
        </p:txBody>
      </p:sp>
      <p:sp>
        <p:nvSpPr>
          <p:cNvPr id="34" name="CuadroTexto 33"/>
          <p:cNvSpPr txBox="1"/>
          <p:nvPr/>
        </p:nvSpPr>
        <p:spPr>
          <a:xfrm>
            <a:off x="7246489" y="4687177"/>
            <a:ext cx="2792998" cy="369332"/>
          </a:xfrm>
          <a:prstGeom prst="rect">
            <a:avLst/>
          </a:prstGeom>
          <a:noFill/>
        </p:spPr>
        <p:txBody>
          <a:bodyPr wrap="square" rtlCol="0">
            <a:spAutoFit/>
          </a:bodyPr>
          <a:lstStyle/>
          <a:p>
            <a:pPr algn="ctr"/>
            <a:r>
              <a:rPr lang="en-GB" dirty="0">
                <a:solidFill>
                  <a:schemeClr val="bg1"/>
                </a:solidFill>
                <a:latin typeface="Mangal" charset="0"/>
                <a:ea typeface="Mangal" charset="0"/>
                <a:cs typeface="Mangal" charset="0"/>
              </a:rPr>
              <a:t>Stakeholders evaluation</a:t>
            </a:r>
          </a:p>
        </p:txBody>
      </p:sp>
      <p:sp>
        <p:nvSpPr>
          <p:cNvPr id="35" name="CuadroTexto 34"/>
          <p:cNvSpPr txBox="1"/>
          <p:nvPr/>
        </p:nvSpPr>
        <p:spPr>
          <a:xfrm>
            <a:off x="5438185" y="6105993"/>
            <a:ext cx="2922513" cy="369332"/>
          </a:xfrm>
          <a:prstGeom prst="rect">
            <a:avLst/>
          </a:prstGeom>
          <a:noFill/>
        </p:spPr>
        <p:txBody>
          <a:bodyPr wrap="square" rtlCol="0">
            <a:spAutoFit/>
          </a:bodyPr>
          <a:lstStyle/>
          <a:p>
            <a:pPr algn="ctr"/>
            <a:r>
              <a:rPr lang="en-GB" b="1" dirty="0">
                <a:solidFill>
                  <a:schemeClr val="bg1"/>
                </a:solidFill>
                <a:latin typeface="Mangal" charset="0"/>
                <a:ea typeface="Mangal" charset="0"/>
                <a:cs typeface="Mangal" charset="0"/>
              </a:rPr>
              <a:t>Definitive methodology</a:t>
            </a:r>
          </a:p>
        </p:txBody>
      </p:sp>
      <p:sp>
        <p:nvSpPr>
          <p:cNvPr id="3" name="Rectángulo 2"/>
          <p:cNvSpPr/>
          <p:nvPr/>
        </p:nvSpPr>
        <p:spPr>
          <a:xfrm>
            <a:off x="2102983" y="1222190"/>
            <a:ext cx="7936504" cy="461665"/>
          </a:xfrm>
          <a:prstGeom prst="rect">
            <a:avLst/>
          </a:prstGeom>
        </p:spPr>
        <p:txBody>
          <a:bodyPr wrap="square">
            <a:spAutoFit/>
          </a:bodyPr>
          <a:lstStyle/>
          <a:p>
            <a:r>
              <a:rPr lang="en-IE" sz="2400" b="1" u="sng" dirty="0">
                <a:solidFill>
                  <a:srgbClr val="1268BD"/>
                </a:solidFill>
                <a:latin typeface="Helvetica" charset="0"/>
                <a:ea typeface="Helvetica" charset="0"/>
                <a:cs typeface="Helvetica" charset="0"/>
              </a:rPr>
              <a:t>Bottom-up approach: Sharing the decision making </a:t>
            </a:r>
          </a:p>
        </p:txBody>
      </p:sp>
      <p:cxnSp>
        <p:nvCxnSpPr>
          <p:cNvPr id="8" name="Conector recto de flecha 7"/>
          <p:cNvCxnSpPr/>
          <p:nvPr/>
        </p:nvCxnSpPr>
        <p:spPr>
          <a:xfrm>
            <a:off x="4488658" y="3441787"/>
            <a:ext cx="900000" cy="0"/>
          </a:xfrm>
          <a:prstGeom prst="straightConnector1">
            <a:avLst/>
          </a:prstGeom>
          <a:ln w="38100">
            <a:solidFill>
              <a:srgbClr val="1268B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flipV="1">
            <a:off x="6203295" y="4871846"/>
            <a:ext cx="900000" cy="781"/>
          </a:xfrm>
          <a:prstGeom prst="straightConnector1">
            <a:avLst/>
          </a:prstGeom>
          <a:ln w="38100">
            <a:solidFill>
              <a:srgbClr val="1268B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Llamada con línea 1 11"/>
          <p:cNvSpPr/>
          <p:nvPr/>
        </p:nvSpPr>
        <p:spPr>
          <a:xfrm>
            <a:off x="7853317" y="2469047"/>
            <a:ext cx="1850453" cy="534102"/>
          </a:xfrm>
          <a:prstGeom prst="borderCallout1">
            <a:avLst>
              <a:gd name="adj1" fmla="val 53790"/>
              <a:gd name="adj2" fmla="val -104"/>
              <a:gd name="adj3" fmla="val 135699"/>
              <a:gd name="adj4" fmla="val -40530"/>
            </a:avLst>
          </a:prstGeom>
          <a:noFill/>
          <a:ln>
            <a:solidFill>
              <a:srgbClr val="126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solidFill>
                  <a:srgbClr val="1268BD"/>
                </a:solidFill>
                <a:latin typeface="Helvetica" charset="0"/>
                <a:ea typeface="Helvetica" charset="0"/>
                <a:cs typeface="Helvetica" charset="0"/>
              </a:rPr>
              <a:t>Local stakeholders</a:t>
            </a:r>
          </a:p>
        </p:txBody>
      </p:sp>
      <p:sp>
        <p:nvSpPr>
          <p:cNvPr id="38" name="Llamada con línea 1 37"/>
          <p:cNvSpPr/>
          <p:nvPr/>
        </p:nvSpPr>
        <p:spPr>
          <a:xfrm>
            <a:off x="8834931" y="3831853"/>
            <a:ext cx="1737677" cy="597128"/>
          </a:xfrm>
          <a:prstGeom prst="borderCallout1">
            <a:avLst>
              <a:gd name="adj1" fmla="val 53493"/>
              <a:gd name="adj2" fmla="val -915"/>
              <a:gd name="adj3" fmla="val 127563"/>
              <a:gd name="adj4" fmla="val -28674"/>
            </a:avLst>
          </a:prstGeom>
          <a:noFill/>
          <a:ln>
            <a:solidFill>
              <a:srgbClr val="126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solidFill>
                  <a:srgbClr val="1268BD"/>
                </a:solidFill>
                <a:latin typeface="Helvetica" charset="0"/>
                <a:ea typeface="Helvetica" charset="0"/>
                <a:cs typeface="Helvetica" charset="0"/>
              </a:rPr>
              <a:t>Decision-making stakeholders</a:t>
            </a:r>
          </a:p>
        </p:txBody>
      </p:sp>
      <p:pic>
        <p:nvPicPr>
          <p:cNvPr id="39" name="Picture 7" descr="RS17 ID long_blue.png"/>
          <p:cNvPicPr>
            <a:picLocks noChangeAspect="1"/>
          </p:cNvPicPr>
          <p:nvPr/>
        </p:nvPicPr>
        <p:blipFill>
          <a:blip r:embed="rId3"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2055487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0"/>
          <p:cNvCxnSpPr/>
          <p:nvPr/>
        </p:nvCxnSpPr>
        <p:spPr>
          <a:xfrm flipV="1">
            <a:off x="298348" y="1062078"/>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298348" y="415747"/>
            <a:ext cx="6212919"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RESULTS: SA Methodology</a:t>
            </a:r>
          </a:p>
        </p:txBody>
      </p:sp>
      <p:pic>
        <p:nvPicPr>
          <p:cNvPr id="29"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272" y="1294996"/>
            <a:ext cx="10291157" cy="5411887"/>
          </a:xfrm>
        </p:spPr>
      </p:pic>
      <p:pic>
        <p:nvPicPr>
          <p:cNvPr id="6" name="Picture 7" descr="RS17 ID long_blue.png"/>
          <p:cNvPicPr>
            <a:picLocks noChangeAspect="1"/>
          </p:cNvPicPr>
          <p:nvPr/>
        </p:nvPicPr>
        <p:blipFill>
          <a:blip r:embed="rId4"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4109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0"/>
          <p:cNvCxnSpPr/>
          <p:nvPr/>
        </p:nvCxnSpPr>
        <p:spPr>
          <a:xfrm flipV="1">
            <a:off x="364850" y="1005459"/>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364850" y="359106"/>
            <a:ext cx="7238841"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APPLICATION IN LIMA </a:t>
            </a:r>
            <a:r>
              <a:rPr lang="es-ES" sz="3600" b="1" dirty="0">
                <a:solidFill>
                  <a:srgbClr val="1268BD"/>
                </a:solidFill>
                <a:latin typeface="Helvetica" charset="0"/>
                <a:ea typeface="Helvetica" charset="0"/>
                <a:cs typeface="Helvetica" charset="0"/>
              </a:rPr>
              <a:t>-</a:t>
            </a:r>
            <a:r>
              <a:rPr lang="en-IE" sz="3600" b="1" dirty="0">
                <a:solidFill>
                  <a:srgbClr val="1268BD"/>
                </a:solidFill>
                <a:latin typeface="Helvetica" charset="0"/>
                <a:ea typeface="Helvetica" charset="0"/>
                <a:cs typeface="Helvetica" charset="0"/>
              </a:rPr>
              <a:t> Context</a:t>
            </a:r>
          </a:p>
        </p:txBody>
      </p:sp>
      <p:grpSp>
        <p:nvGrpSpPr>
          <p:cNvPr id="19" name="Agrupar 18"/>
          <p:cNvGrpSpPr>
            <a:grpSpLocks noChangeAspect="1"/>
          </p:cNvGrpSpPr>
          <p:nvPr/>
        </p:nvGrpSpPr>
        <p:grpSpPr>
          <a:xfrm>
            <a:off x="1262623" y="1362231"/>
            <a:ext cx="9079632" cy="5174481"/>
            <a:chOff x="220762" y="1577357"/>
            <a:chExt cx="8579734" cy="4889589"/>
          </a:xfrm>
        </p:grpSpPr>
        <p:grpSp>
          <p:nvGrpSpPr>
            <p:cNvPr id="7" name="11 Grupo"/>
            <p:cNvGrpSpPr>
              <a:grpSpLocks noChangeAspect="1"/>
            </p:cNvGrpSpPr>
            <p:nvPr/>
          </p:nvGrpSpPr>
          <p:grpSpPr>
            <a:xfrm>
              <a:off x="220762" y="1577357"/>
              <a:ext cx="8579734" cy="4889589"/>
              <a:chOff x="571472" y="1357298"/>
              <a:chExt cx="4933216" cy="2811439"/>
            </a:xfrm>
          </p:grpSpPr>
          <p:pic>
            <p:nvPicPr>
              <p:cNvPr id="8" name="4 Imagen"/>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71472" y="1357298"/>
                <a:ext cx="2178240" cy="2811439"/>
              </a:xfrm>
              <a:prstGeom prst="rect">
                <a:avLst/>
              </a:prstGeom>
            </p:spPr>
          </p:pic>
          <p:pic>
            <p:nvPicPr>
              <p:cNvPr id="9" name="5 Imagen"/>
              <p:cNvPicPr/>
              <p:nvPr/>
            </p:nvPicPr>
            <p:blipFill rotWithShape="1">
              <a:blip r:embed="rId4" cstate="print">
                <a:extLst>
                  <a:ext uri="{28A0092B-C50C-407E-A947-70E740481C1C}">
                    <a14:useLocalDpi xmlns:a14="http://schemas.microsoft.com/office/drawing/2010/main" val="0"/>
                  </a:ext>
                </a:extLst>
              </a:blip>
              <a:srcRect l="3332" t="1490" r="2340" b="23725"/>
              <a:stretch/>
            </p:blipFill>
            <p:spPr bwMode="auto">
              <a:xfrm>
                <a:off x="3357554" y="1932443"/>
                <a:ext cx="2147134" cy="2210937"/>
              </a:xfrm>
              <a:prstGeom prst="rect">
                <a:avLst/>
              </a:prstGeom>
              <a:ln>
                <a:noFill/>
              </a:ln>
              <a:extLst>
                <a:ext uri="{53640926-AAD7-44D8-BBD7-CCE9431645EC}">
                  <a14:shadowObscured xmlns:a14="http://schemas.microsoft.com/office/drawing/2010/main"/>
                </a:ext>
                <a:ext uri="{FAA26D3D-D897-4be2-8F04-BA451C77F1D7}">
                  <ma14:placeholderFlag xmlns:ma14="http://schemas.microsoft.com/office/mac/drawingml/2011/main" xmlns=""/>
                </a:ext>
              </a:extLst>
            </p:spPr>
          </p:pic>
          <p:pic>
            <p:nvPicPr>
              <p:cNvPr id="10" name="6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8794" y="1428736"/>
                <a:ext cx="168844" cy="232012"/>
              </a:xfrm>
              <a:prstGeom prst="rect">
                <a:avLst/>
              </a:prstGeom>
              <a:noFill/>
              <a:ln>
                <a:noFill/>
              </a:ln>
            </p:spPr>
          </p:pic>
          <p:cxnSp>
            <p:nvCxnSpPr>
              <p:cNvPr id="11" name="Conector recto de flecha 10"/>
              <p:cNvCxnSpPr>
                <a:cxnSpLocks noChangeShapeType="1"/>
              </p:cNvCxnSpPr>
              <p:nvPr/>
            </p:nvCxnSpPr>
            <p:spPr bwMode="auto">
              <a:xfrm>
                <a:off x="2143108" y="2571744"/>
                <a:ext cx="1143008" cy="214314"/>
              </a:xfrm>
              <a:prstGeom prst="straightConnector1">
                <a:avLst/>
              </a:prstGeom>
              <a:noFill/>
              <a:ln w="6350" cap="rnd">
                <a:solidFill>
                  <a:srgbClr val="000000"/>
                </a:solidFill>
                <a:round/>
                <a:headEnd/>
                <a:tailEnd type="triangle" w="med" len="med"/>
              </a:ln>
            </p:spPr>
          </p:cxnSp>
        </p:grpSp>
        <p:sp>
          <p:nvSpPr>
            <p:cNvPr id="13" name="Rectángulo 12"/>
            <p:cNvSpPr/>
            <p:nvPr/>
          </p:nvSpPr>
          <p:spPr>
            <a:xfrm>
              <a:off x="1295400" y="6029325"/>
              <a:ext cx="422275" cy="8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p:cNvSpPr txBox="1"/>
            <p:nvPr/>
          </p:nvSpPr>
          <p:spPr>
            <a:xfrm>
              <a:off x="1252928" y="5967706"/>
              <a:ext cx="342327" cy="200055"/>
            </a:xfrm>
            <a:prstGeom prst="rect">
              <a:avLst/>
            </a:prstGeom>
            <a:noFill/>
          </p:spPr>
          <p:txBody>
            <a:bodyPr wrap="square" rtlCol="0">
              <a:spAutoFit/>
            </a:bodyPr>
            <a:lstStyle/>
            <a:p>
              <a:pPr marL="44450" indent="-44450">
                <a:tabLst>
                  <a:tab pos="0" algn="l"/>
                  <a:tab pos="133350" algn="l"/>
                  <a:tab pos="177800" algn="l"/>
                </a:tabLst>
              </a:pPr>
              <a:r>
                <a:rPr lang="es-ES_tradnl" sz="700" dirty="0">
                  <a:latin typeface="Arial" charset="0"/>
                  <a:ea typeface="Arial" charset="0"/>
                  <a:cs typeface="Arial" charset="0"/>
                </a:rPr>
                <a:t>Km</a:t>
              </a:r>
            </a:p>
          </p:txBody>
        </p:sp>
        <p:sp>
          <p:nvSpPr>
            <p:cNvPr id="16" name="Rectángulo 15"/>
            <p:cNvSpPr/>
            <p:nvPr/>
          </p:nvSpPr>
          <p:spPr>
            <a:xfrm>
              <a:off x="8213698" y="6211518"/>
              <a:ext cx="461176" cy="160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CuadroTexto 17"/>
            <p:cNvSpPr txBox="1"/>
            <p:nvPr/>
          </p:nvSpPr>
          <p:spPr>
            <a:xfrm>
              <a:off x="8189845" y="6155571"/>
              <a:ext cx="342327" cy="200055"/>
            </a:xfrm>
            <a:prstGeom prst="rect">
              <a:avLst/>
            </a:prstGeom>
            <a:noFill/>
          </p:spPr>
          <p:txBody>
            <a:bodyPr wrap="square" rtlCol="0">
              <a:spAutoFit/>
            </a:bodyPr>
            <a:lstStyle/>
            <a:p>
              <a:pPr marL="44450" indent="-44450">
                <a:tabLst>
                  <a:tab pos="0" algn="l"/>
                  <a:tab pos="133350" algn="l"/>
                  <a:tab pos="177800" algn="l"/>
                </a:tabLst>
              </a:pPr>
              <a:r>
                <a:rPr lang="es-ES_tradnl" sz="700" dirty="0">
                  <a:latin typeface="Arial" charset="0"/>
                  <a:ea typeface="Arial" charset="0"/>
                  <a:cs typeface="Arial" charset="0"/>
                </a:rPr>
                <a:t>Km</a:t>
              </a:r>
            </a:p>
          </p:txBody>
        </p:sp>
      </p:grpSp>
      <p:pic>
        <p:nvPicPr>
          <p:cNvPr id="15" name="Picture 7" descr="RS17 ID long_blue.png"/>
          <p:cNvPicPr>
            <a:picLocks noChangeAspect="1"/>
          </p:cNvPicPr>
          <p:nvPr/>
        </p:nvPicPr>
        <p:blipFill>
          <a:blip r:embed="rId6"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074836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0"/>
          <p:cNvCxnSpPr/>
          <p:nvPr/>
        </p:nvCxnSpPr>
        <p:spPr>
          <a:xfrm flipV="1">
            <a:off x="364857" y="1021785"/>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364857" y="349285"/>
            <a:ext cx="7238841" cy="646331"/>
          </a:xfrm>
          <a:prstGeom prst="rect">
            <a:avLst/>
          </a:prstGeom>
        </p:spPr>
        <p:txBody>
          <a:bodyPr wrap="none">
            <a:spAutoFit/>
          </a:bodyPr>
          <a:lstStyle/>
          <a:p>
            <a:r>
              <a:rPr lang="en-IE" sz="3600" b="1" dirty="0">
                <a:solidFill>
                  <a:srgbClr val="1268BD"/>
                </a:solidFill>
                <a:latin typeface="Helvetica" charset="0"/>
                <a:ea typeface="Helvetica" charset="0"/>
                <a:cs typeface="Helvetica" charset="0"/>
              </a:rPr>
              <a:t>APPLICATION IN LIMA </a:t>
            </a:r>
            <a:r>
              <a:rPr lang="es-ES" sz="3600" b="1" dirty="0">
                <a:solidFill>
                  <a:srgbClr val="1268BD"/>
                </a:solidFill>
                <a:latin typeface="Helvetica" charset="0"/>
                <a:ea typeface="Helvetica" charset="0"/>
                <a:cs typeface="Helvetica" charset="0"/>
              </a:rPr>
              <a:t>-</a:t>
            </a:r>
            <a:r>
              <a:rPr lang="en-IE" sz="3600" b="1" dirty="0">
                <a:solidFill>
                  <a:srgbClr val="1268BD"/>
                </a:solidFill>
                <a:latin typeface="Helvetica" charset="0"/>
                <a:ea typeface="Helvetica" charset="0"/>
                <a:cs typeface="Helvetica" charset="0"/>
              </a:rPr>
              <a:t> Context</a:t>
            </a:r>
          </a:p>
        </p:txBody>
      </p:sp>
      <p:sp>
        <p:nvSpPr>
          <p:cNvPr id="10" name="Rectángulo 9"/>
          <p:cNvSpPr>
            <a:spLocks/>
          </p:cNvSpPr>
          <p:nvPr/>
        </p:nvSpPr>
        <p:spPr>
          <a:xfrm>
            <a:off x="1088524" y="1279710"/>
            <a:ext cx="4500000" cy="836031"/>
          </a:xfrm>
          <a:prstGeom prst="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E" sz="2400" dirty="0">
                <a:latin typeface="Helvetica" charset="0"/>
                <a:ea typeface="Helvetica" charset="0"/>
                <a:cs typeface="Helvetica" charset="0"/>
              </a:rPr>
              <a:t>Lima: </a:t>
            </a:r>
            <a:r>
              <a:rPr lang="en-IE" sz="2200" dirty="0">
                <a:latin typeface="Helvetica" charset="0"/>
                <a:ea typeface="Helvetica" charset="0"/>
                <a:cs typeface="Helvetica" charset="0"/>
              </a:rPr>
              <a:t>Second biggest city in the world </a:t>
            </a:r>
            <a:r>
              <a:rPr lang="en-IE" sz="2200" dirty="0" smtClean="0">
                <a:latin typeface="Helvetica" charset="0"/>
                <a:ea typeface="Helvetica" charset="0"/>
                <a:cs typeface="Helvetica" charset="0"/>
              </a:rPr>
              <a:t>located in </a:t>
            </a:r>
            <a:r>
              <a:rPr lang="en-IE" sz="2200" dirty="0">
                <a:latin typeface="Helvetica" charset="0"/>
                <a:ea typeface="Helvetica" charset="0"/>
                <a:cs typeface="Helvetica" charset="0"/>
              </a:rPr>
              <a:t>a </a:t>
            </a:r>
            <a:r>
              <a:rPr lang="en-IE" sz="2200" dirty="0" smtClean="0">
                <a:latin typeface="Helvetica" charset="0"/>
                <a:ea typeface="Helvetica" charset="0"/>
                <a:cs typeface="Helvetica" charset="0"/>
              </a:rPr>
              <a:t>desert</a:t>
            </a:r>
            <a:r>
              <a:rPr lang="en-IE" sz="2200" dirty="0">
                <a:latin typeface="Helvetica" charset="0"/>
                <a:ea typeface="Helvetica" charset="0"/>
                <a:cs typeface="Helvetica" charset="0"/>
              </a:rPr>
              <a:t>.</a:t>
            </a:r>
          </a:p>
        </p:txBody>
      </p:sp>
      <p:pic>
        <p:nvPicPr>
          <p:cNvPr id="14" name="Imagen 13"/>
          <p:cNvPicPr>
            <a:picLocks noChangeAspect="1"/>
          </p:cNvPicPr>
          <p:nvPr/>
        </p:nvPicPr>
        <p:blipFill rotWithShape="1">
          <a:blip r:embed="rId3">
            <a:extLst>
              <a:ext uri="{28A0092B-C50C-407E-A947-70E740481C1C}">
                <a14:useLocalDpi xmlns:a14="http://schemas.microsoft.com/office/drawing/2010/main" val="0"/>
              </a:ext>
            </a:extLst>
          </a:blip>
          <a:srcRect l="248" r="1595" b="3447"/>
          <a:stretch/>
        </p:blipFill>
        <p:spPr>
          <a:xfrm>
            <a:off x="1343015" y="2321318"/>
            <a:ext cx="3991019" cy="2473717"/>
          </a:xfrm>
          <a:prstGeom prst="rect">
            <a:avLst/>
          </a:prstGeom>
        </p:spPr>
      </p:pic>
      <p:sp>
        <p:nvSpPr>
          <p:cNvPr id="15" name="CuadroTexto 14"/>
          <p:cNvSpPr txBox="1"/>
          <p:nvPr/>
        </p:nvSpPr>
        <p:spPr>
          <a:xfrm>
            <a:off x="1401380" y="4958933"/>
            <a:ext cx="3874288" cy="2062103"/>
          </a:xfrm>
          <a:prstGeom prst="rect">
            <a:avLst/>
          </a:prstGeom>
          <a:noFill/>
        </p:spPr>
        <p:txBody>
          <a:bodyPr wrap="square" rtlCol="0">
            <a:spAutoFit/>
          </a:bodyPr>
          <a:lstStyle/>
          <a:p>
            <a:pPr marL="493713" indent="-339725">
              <a:buFont typeface="Arial" charset="0"/>
              <a:buChar char="•"/>
            </a:pPr>
            <a:r>
              <a:rPr lang="en-IE" sz="2000" b="1" dirty="0">
                <a:solidFill>
                  <a:srgbClr val="1268BD"/>
                </a:solidFill>
                <a:latin typeface="Helvetica" charset="0"/>
                <a:ea typeface="Helvetica" charset="0"/>
                <a:cs typeface="Helvetica" charset="0"/>
              </a:rPr>
              <a:t>IDH: 0,70</a:t>
            </a:r>
          </a:p>
          <a:p>
            <a:pPr marL="493713" indent="-339725">
              <a:buFont typeface="Arial" charset="0"/>
              <a:buChar char="•"/>
            </a:pPr>
            <a:endParaRPr lang="en-IE" sz="500" b="1" dirty="0">
              <a:solidFill>
                <a:srgbClr val="1268BD"/>
              </a:solidFill>
              <a:latin typeface="Helvetica" charset="0"/>
              <a:ea typeface="Helvetica" charset="0"/>
              <a:cs typeface="Helvetica" charset="0"/>
            </a:endParaRPr>
          </a:p>
          <a:p>
            <a:pPr marL="493713" indent="-339725">
              <a:buFont typeface="Arial" charset="0"/>
              <a:buChar char="•"/>
            </a:pPr>
            <a:r>
              <a:rPr lang="en-IE" sz="2000" b="1" dirty="0">
                <a:solidFill>
                  <a:srgbClr val="1268BD"/>
                </a:solidFill>
                <a:latin typeface="Helvetica" charset="0"/>
                <a:ea typeface="Helvetica" charset="0"/>
                <a:cs typeface="Helvetica" charset="0"/>
              </a:rPr>
              <a:t>10 </a:t>
            </a:r>
            <a:r>
              <a:rPr lang="en-IE" sz="2000" b="1" dirty="0" smtClean="0">
                <a:solidFill>
                  <a:srgbClr val="1268BD"/>
                </a:solidFill>
                <a:latin typeface="Helvetica" charset="0"/>
                <a:ea typeface="Helvetica" charset="0"/>
                <a:cs typeface="Helvetica" charset="0"/>
              </a:rPr>
              <a:t>million </a:t>
            </a:r>
            <a:r>
              <a:rPr lang="en-IE" sz="2000" b="1" dirty="0">
                <a:solidFill>
                  <a:srgbClr val="1268BD"/>
                </a:solidFill>
                <a:latin typeface="Helvetica" charset="0"/>
                <a:ea typeface="Helvetica" charset="0"/>
                <a:cs typeface="Helvetica" charset="0"/>
              </a:rPr>
              <a:t>inhabitants</a:t>
            </a:r>
          </a:p>
          <a:p>
            <a:pPr marL="493713" indent="-339725">
              <a:buFont typeface="Arial" charset="0"/>
              <a:buChar char="•"/>
            </a:pPr>
            <a:endParaRPr lang="en-IE" sz="500" b="1" dirty="0">
              <a:solidFill>
                <a:srgbClr val="1268BD"/>
              </a:solidFill>
              <a:latin typeface="Helvetica" charset="0"/>
              <a:ea typeface="Helvetica" charset="0"/>
              <a:cs typeface="Helvetica" charset="0"/>
            </a:endParaRPr>
          </a:p>
          <a:p>
            <a:pPr marL="493713" indent="-339725">
              <a:buFont typeface="Arial" charset="0"/>
              <a:buChar char="•"/>
            </a:pPr>
            <a:r>
              <a:rPr lang="en-IE" sz="2000" b="1" dirty="0">
                <a:solidFill>
                  <a:srgbClr val="1268BD"/>
                </a:solidFill>
                <a:latin typeface="Helvetica" charset="0"/>
                <a:ea typeface="Helvetica" charset="0"/>
                <a:cs typeface="Helvetica" charset="0"/>
              </a:rPr>
              <a:t>700 000 people do not have access to safe water and sanitation</a:t>
            </a:r>
            <a:endParaRPr lang="es-ES" sz="2000" b="1" dirty="0">
              <a:solidFill>
                <a:srgbClr val="1268BD"/>
              </a:solidFill>
              <a:latin typeface="Helvetica" charset="0"/>
              <a:ea typeface="Helvetica" charset="0"/>
              <a:cs typeface="Helvetica" charset="0"/>
            </a:endParaRPr>
          </a:p>
          <a:p>
            <a:endParaRPr lang="es-ES_tradnl" dirty="0"/>
          </a:p>
        </p:txBody>
      </p:sp>
      <p:sp>
        <p:nvSpPr>
          <p:cNvPr id="11" name="CuadroTexto 10"/>
          <p:cNvSpPr txBox="1"/>
          <p:nvPr/>
        </p:nvSpPr>
        <p:spPr>
          <a:xfrm>
            <a:off x="6540306" y="4964972"/>
            <a:ext cx="3939679" cy="1754326"/>
          </a:xfrm>
          <a:prstGeom prst="rect">
            <a:avLst/>
          </a:prstGeom>
          <a:noFill/>
        </p:spPr>
        <p:txBody>
          <a:bodyPr wrap="square" rtlCol="0">
            <a:spAutoFit/>
          </a:bodyPr>
          <a:lstStyle/>
          <a:p>
            <a:pPr marL="493713" indent="-339725">
              <a:buFont typeface="Arial" charset="0"/>
              <a:buChar char="•"/>
            </a:pPr>
            <a:r>
              <a:rPr lang="en-IE" sz="2000" b="1" dirty="0">
                <a:solidFill>
                  <a:srgbClr val="1268BD"/>
                </a:solidFill>
                <a:latin typeface="Helvetica" charset="0"/>
                <a:ea typeface="Helvetica" charset="0"/>
                <a:cs typeface="Helvetica" charset="0"/>
              </a:rPr>
              <a:t>IDH: 0,65</a:t>
            </a:r>
          </a:p>
          <a:p>
            <a:pPr marL="493713" indent="-339725">
              <a:buFont typeface="Arial" charset="0"/>
              <a:buChar char="•"/>
            </a:pPr>
            <a:endParaRPr lang="en-IE" sz="500" b="1" dirty="0">
              <a:solidFill>
                <a:srgbClr val="1268BD"/>
              </a:solidFill>
              <a:latin typeface="Helvetica" charset="0"/>
              <a:ea typeface="Helvetica" charset="0"/>
              <a:cs typeface="Helvetica" charset="0"/>
            </a:endParaRPr>
          </a:p>
          <a:p>
            <a:pPr marL="493713" indent="-339725">
              <a:buFont typeface="Arial" charset="0"/>
              <a:buChar char="•"/>
            </a:pPr>
            <a:r>
              <a:rPr lang="en-IE" sz="2000" b="1" dirty="0">
                <a:solidFill>
                  <a:srgbClr val="1268BD"/>
                </a:solidFill>
                <a:latin typeface="Helvetica" charset="0"/>
                <a:ea typeface="Helvetica" charset="0"/>
                <a:cs typeface="Helvetica" charset="0"/>
              </a:rPr>
              <a:t>74 023 inhabitants</a:t>
            </a:r>
          </a:p>
          <a:p>
            <a:pPr marL="493713" indent="-339725">
              <a:buFont typeface="Arial" charset="0"/>
              <a:buChar char="•"/>
            </a:pPr>
            <a:endParaRPr lang="en-IE" sz="500" b="1" dirty="0">
              <a:solidFill>
                <a:srgbClr val="1268BD"/>
              </a:solidFill>
              <a:latin typeface="Helvetica" charset="0"/>
              <a:ea typeface="Helvetica" charset="0"/>
              <a:cs typeface="Helvetica" charset="0"/>
            </a:endParaRPr>
          </a:p>
          <a:p>
            <a:pPr marL="493713" indent="-339725">
              <a:buFont typeface="Arial" charset="0"/>
              <a:buChar char="•"/>
            </a:pPr>
            <a:r>
              <a:rPr lang="en-IE" sz="2000" b="1" dirty="0">
                <a:solidFill>
                  <a:srgbClr val="1268BD"/>
                </a:solidFill>
                <a:latin typeface="Helvetica" charset="0"/>
                <a:ea typeface="Helvetica" charset="0"/>
                <a:cs typeface="Helvetica" charset="0"/>
              </a:rPr>
              <a:t>Deficit of safe water and sanitation: 90%</a:t>
            </a:r>
          </a:p>
          <a:p>
            <a:endParaRPr lang="es-ES_tradnl" dirty="0"/>
          </a:p>
        </p:txBody>
      </p:sp>
      <p:sp>
        <p:nvSpPr>
          <p:cNvPr id="12" name="Rectángulo 11"/>
          <p:cNvSpPr/>
          <p:nvPr/>
        </p:nvSpPr>
        <p:spPr>
          <a:xfrm>
            <a:off x="6313850" y="1279710"/>
            <a:ext cx="4392590" cy="836031"/>
          </a:xfrm>
          <a:prstGeom prst="rect">
            <a:avLst/>
          </a:prstGeom>
          <a:solidFill>
            <a:srgbClr val="126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IE" sz="2400" dirty="0" err="1">
                <a:latin typeface="Helvetica" charset="0"/>
                <a:ea typeface="Helvetica" charset="0"/>
                <a:cs typeface="Helvetica" charset="0"/>
              </a:rPr>
              <a:t>Canta</a:t>
            </a:r>
            <a:r>
              <a:rPr lang="en-IE" sz="2400" dirty="0">
                <a:latin typeface="Helvetica" charset="0"/>
                <a:ea typeface="Helvetica" charset="0"/>
                <a:cs typeface="Helvetica" charset="0"/>
              </a:rPr>
              <a:t> and </a:t>
            </a:r>
            <a:r>
              <a:rPr lang="en-IE" sz="2400" dirty="0" err="1">
                <a:latin typeface="Helvetica" charset="0"/>
                <a:ea typeface="Helvetica" charset="0"/>
                <a:cs typeface="Helvetica" charset="0"/>
              </a:rPr>
              <a:t>Huarochiri</a:t>
            </a:r>
            <a:r>
              <a:rPr lang="en-IE" sz="2400" dirty="0">
                <a:latin typeface="Helvetica" charset="0"/>
                <a:ea typeface="Helvetica" charset="0"/>
                <a:cs typeface="Helvetica" charset="0"/>
              </a:rPr>
              <a:t>: </a:t>
            </a:r>
            <a:r>
              <a:rPr lang="en-IE" sz="2200" dirty="0">
                <a:latin typeface="Helvetica" charset="0"/>
                <a:ea typeface="Helvetica" charset="0"/>
                <a:cs typeface="Helvetica" charset="0"/>
              </a:rPr>
              <a:t>Rural communities</a:t>
            </a:r>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682" y="2286369"/>
            <a:ext cx="3956304" cy="2487168"/>
          </a:xfrm>
          <a:prstGeom prst="rect">
            <a:avLst/>
          </a:prstGeom>
        </p:spPr>
      </p:pic>
      <p:pic>
        <p:nvPicPr>
          <p:cNvPr id="13" name="Picture 7" descr="RS17 ID long_blue.png"/>
          <p:cNvPicPr>
            <a:picLocks noChangeAspect="1"/>
          </p:cNvPicPr>
          <p:nvPr/>
        </p:nvPicPr>
        <p:blipFill>
          <a:blip r:embed="rId5"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912577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10"/>
          <p:cNvCxnSpPr/>
          <p:nvPr/>
        </p:nvCxnSpPr>
        <p:spPr>
          <a:xfrm flipV="1">
            <a:off x="281757" y="108308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281757" y="452560"/>
            <a:ext cx="9167766" cy="584775"/>
          </a:xfrm>
          <a:prstGeom prst="rect">
            <a:avLst/>
          </a:prstGeom>
        </p:spPr>
        <p:txBody>
          <a:bodyPr wrap="none">
            <a:spAutoFit/>
          </a:bodyPr>
          <a:lstStyle/>
          <a:p>
            <a:r>
              <a:rPr lang="en-IE" sz="3200" b="1" dirty="0">
                <a:solidFill>
                  <a:srgbClr val="1268BD"/>
                </a:solidFill>
                <a:latin typeface="Helvetica" charset="0"/>
                <a:ea typeface="Helvetica" charset="0"/>
                <a:cs typeface="Helvetica" charset="0"/>
              </a:rPr>
              <a:t>APPLICATION IN LIMA </a:t>
            </a:r>
            <a:r>
              <a:rPr lang="es-ES" sz="3200" b="1" dirty="0">
                <a:solidFill>
                  <a:srgbClr val="1268BD"/>
                </a:solidFill>
                <a:latin typeface="Helvetica" charset="0"/>
                <a:ea typeface="Helvetica" charset="0"/>
                <a:cs typeface="Helvetica" charset="0"/>
              </a:rPr>
              <a:t>-</a:t>
            </a:r>
            <a:r>
              <a:rPr lang="en-IE" sz="3200" b="1" dirty="0">
                <a:solidFill>
                  <a:srgbClr val="1268BD"/>
                </a:solidFill>
                <a:latin typeface="Helvetica" charset="0"/>
                <a:ea typeface="Helvetica" charset="0"/>
                <a:cs typeface="Helvetica" charset="0"/>
              </a:rPr>
              <a:t> Stakeholder Analysis </a:t>
            </a:r>
          </a:p>
        </p:txBody>
      </p:sp>
      <p:sp>
        <p:nvSpPr>
          <p:cNvPr id="8" name="CuadroTexto 7"/>
          <p:cNvSpPr txBox="1"/>
          <p:nvPr/>
        </p:nvSpPr>
        <p:spPr>
          <a:xfrm>
            <a:off x="8155406" y="4899027"/>
            <a:ext cx="2611255" cy="1323439"/>
          </a:xfrm>
          <a:prstGeom prst="rect">
            <a:avLst/>
          </a:prstGeom>
          <a:noFill/>
        </p:spPr>
        <p:txBody>
          <a:bodyPr wrap="square" rtlCol="0">
            <a:spAutoFit/>
          </a:bodyPr>
          <a:lstStyle/>
          <a:p>
            <a:r>
              <a:rPr lang="en-IE" b="1" dirty="0">
                <a:latin typeface="Helvetica" charset="0"/>
                <a:ea typeface="Helvetica" charset="0"/>
                <a:cs typeface="Helvetica" charset="0"/>
              </a:rPr>
              <a:t>Problem identified:</a:t>
            </a:r>
          </a:p>
          <a:p>
            <a:pPr algn="ctr"/>
            <a:endParaRPr lang="en-IE" sz="800" dirty="0">
              <a:latin typeface="Helvetica" charset="0"/>
              <a:ea typeface="Helvetica" charset="0"/>
              <a:cs typeface="Helvetica" charset="0"/>
            </a:endParaRPr>
          </a:p>
          <a:p>
            <a:pPr marL="368300" indent="-354013">
              <a:buFont typeface="Wingdings" charset="2"/>
              <a:buChar char="Ø"/>
            </a:pPr>
            <a:r>
              <a:rPr lang="en-IE" dirty="0">
                <a:latin typeface="Helvetica" charset="0"/>
                <a:ea typeface="Helvetica" charset="0"/>
                <a:cs typeface="Helvetica" charset="0"/>
              </a:rPr>
              <a:t>Lack of technical information about the watersheds.</a:t>
            </a:r>
          </a:p>
        </p:txBody>
      </p:sp>
      <p:graphicFrame>
        <p:nvGraphicFramePr>
          <p:cNvPr id="3" name="Diagrama 2"/>
          <p:cNvGraphicFramePr/>
          <p:nvPr>
            <p:extLst>
              <p:ext uri="{D42A27DB-BD31-4B8C-83A1-F6EECF244321}">
                <p14:modId xmlns:p14="http://schemas.microsoft.com/office/powerpoint/2010/main" val="20205984"/>
              </p:ext>
            </p:extLst>
          </p:nvPr>
        </p:nvGraphicFramePr>
        <p:xfrm>
          <a:off x="864525" y="1484029"/>
          <a:ext cx="6379182" cy="4841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Llamada rectangular redondeada 10"/>
          <p:cNvSpPr/>
          <p:nvPr/>
        </p:nvSpPr>
        <p:spPr>
          <a:xfrm rot="5400000">
            <a:off x="8677191" y="4032361"/>
            <a:ext cx="1567686" cy="3056772"/>
          </a:xfrm>
          <a:prstGeom prst="wedgeRoundRectCallout">
            <a:avLst>
              <a:gd name="adj1" fmla="val -20833"/>
              <a:gd name="adj2" fmla="val 64625"/>
              <a:gd name="adj3" fmla="val 16667"/>
            </a:avLst>
          </a:prstGeom>
          <a:noFill/>
          <a:ln w="19050">
            <a:solidFill>
              <a:srgbClr val="1268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Picture 7" descr="RS17 ID long_blue.png"/>
          <p:cNvPicPr>
            <a:picLocks noChangeAspect="1"/>
          </p:cNvPicPr>
          <p:nvPr/>
        </p:nvPicPr>
        <p:blipFill>
          <a:blip r:embed="rId8"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0792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4860" y="470026"/>
            <a:ext cx="9167766" cy="584775"/>
          </a:xfrm>
          <a:prstGeom prst="rect">
            <a:avLst/>
          </a:prstGeom>
        </p:spPr>
        <p:txBody>
          <a:bodyPr wrap="none">
            <a:spAutoFit/>
          </a:bodyPr>
          <a:lstStyle/>
          <a:p>
            <a:r>
              <a:rPr lang="en-IE" sz="3200" b="1" dirty="0">
                <a:solidFill>
                  <a:srgbClr val="1268BD"/>
                </a:solidFill>
                <a:latin typeface="Helvetica" charset="0"/>
                <a:ea typeface="Helvetica" charset="0"/>
                <a:cs typeface="Helvetica" charset="0"/>
              </a:rPr>
              <a:t>APPLICATION IN LIMA </a:t>
            </a:r>
            <a:r>
              <a:rPr lang="es-ES" sz="3200" b="1" dirty="0">
                <a:solidFill>
                  <a:srgbClr val="1268BD"/>
                </a:solidFill>
                <a:latin typeface="Helvetica" charset="0"/>
                <a:ea typeface="Helvetica" charset="0"/>
                <a:cs typeface="Helvetica" charset="0"/>
              </a:rPr>
              <a:t>-</a:t>
            </a:r>
            <a:r>
              <a:rPr lang="en-IE" sz="3200" b="1" dirty="0">
                <a:solidFill>
                  <a:srgbClr val="1268BD"/>
                </a:solidFill>
                <a:latin typeface="Helvetica" charset="0"/>
                <a:ea typeface="Helvetica" charset="0"/>
                <a:cs typeface="Helvetica" charset="0"/>
              </a:rPr>
              <a:t> Stakeholder Analysis </a:t>
            </a:r>
          </a:p>
        </p:txBody>
      </p:sp>
      <p:cxnSp>
        <p:nvCxnSpPr>
          <p:cNvPr id="43" name="Straight Connector 10"/>
          <p:cNvCxnSpPr/>
          <p:nvPr/>
        </p:nvCxnSpPr>
        <p:spPr>
          <a:xfrm flipV="1">
            <a:off x="364860" y="1083084"/>
            <a:ext cx="11520000" cy="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657934" y="1399406"/>
            <a:ext cx="3001928" cy="523220"/>
          </a:xfrm>
          <a:prstGeom prst="rect">
            <a:avLst/>
          </a:prstGeom>
          <a:solidFill>
            <a:srgbClr val="1268BD"/>
          </a:solidFill>
        </p:spPr>
        <p:txBody>
          <a:bodyPr wrap="square" rtlCol="0">
            <a:spAutoFit/>
          </a:bodyPr>
          <a:lstStyle/>
          <a:p>
            <a:pPr algn="ctr"/>
            <a:r>
              <a:rPr lang="en-IE" sz="2800" dirty="0">
                <a:solidFill>
                  <a:schemeClr val="bg1"/>
                </a:solidFill>
                <a:latin typeface="Helvetica" charset="0"/>
                <a:ea typeface="Helvetica" charset="0"/>
                <a:cs typeface="Helvetica" charset="0"/>
              </a:rPr>
              <a:t>Classification</a:t>
            </a:r>
          </a:p>
        </p:txBody>
      </p:sp>
      <p:sp>
        <p:nvSpPr>
          <p:cNvPr id="3" name="CuadroTexto 2"/>
          <p:cNvSpPr txBox="1"/>
          <p:nvPr/>
        </p:nvSpPr>
        <p:spPr>
          <a:xfrm>
            <a:off x="8385009" y="4103201"/>
            <a:ext cx="3056389" cy="1661993"/>
          </a:xfrm>
          <a:prstGeom prst="rect">
            <a:avLst/>
          </a:prstGeom>
          <a:noFill/>
        </p:spPr>
        <p:txBody>
          <a:bodyPr wrap="square" rtlCol="0">
            <a:spAutoFit/>
          </a:bodyPr>
          <a:lstStyle/>
          <a:p>
            <a:pPr marL="58738"/>
            <a:r>
              <a:rPr lang="en-IE" b="1" dirty="0">
                <a:latin typeface="Helvetica" charset="0"/>
                <a:ea typeface="Helvetica" charset="0"/>
                <a:cs typeface="Helvetica" charset="0"/>
              </a:rPr>
              <a:t>Problems identified: </a:t>
            </a:r>
          </a:p>
          <a:p>
            <a:endParaRPr lang="en-IE" sz="700" b="1" dirty="0">
              <a:latin typeface="Helvetica" charset="0"/>
              <a:ea typeface="Helvetica" charset="0"/>
              <a:cs typeface="Helvetica" charset="0"/>
            </a:endParaRPr>
          </a:p>
          <a:p>
            <a:pPr marL="342900" indent="-342900">
              <a:buFont typeface="Wingdings" charset="2"/>
              <a:buChar char="v"/>
            </a:pPr>
            <a:r>
              <a:rPr lang="en-IE" dirty="0">
                <a:latin typeface="Helvetica" charset="0"/>
                <a:ea typeface="Helvetica" charset="0"/>
                <a:cs typeface="Helvetica" charset="0"/>
              </a:rPr>
              <a:t>Powerful stakeholders without enough interest.</a:t>
            </a:r>
          </a:p>
          <a:p>
            <a:pPr marL="342900" indent="-342900">
              <a:buFont typeface="Wingdings" charset="2"/>
              <a:buChar char="v"/>
            </a:pPr>
            <a:endParaRPr lang="en-IE" sz="500" dirty="0">
              <a:latin typeface="Helvetica" charset="0"/>
              <a:ea typeface="Helvetica" charset="0"/>
              <a:cs typeface="Helvetica" charset="0"/>
            </a:endParaRPr>
          </a:p>
          <a:p>
            <a:pPr marL="342900" indent="-342900">
              <a:buFont typeface="Wingdings" charset="2"/>
              <a:buChar char="v"/>
            </a:pPr>
            <a:r>
              <a:rPr lang="en-IE" dirty="0">
                <a:latin typeface="Helvetica" charset="0"/>
                <a:ea typeface="Helvetica" charset="0"/>
                <a:cs typeface="Helvetica" charset="0"/>
              </a:rPr>
              <a:t>Marginalisation of rural communities.</a:t>
            </a:r>
          </a:p>
        </p:txBody>
      </p:sp>
      <p:sp>
        <p:nvSpPr>
          <p:cNvPr id="45" name="Llamada rectangular redondeada 44"/>
          <p:cNvSpPr/>
          <p:nvPr/>
        </p:nvSpPr>
        <p:spPr>
          <a:xfrm rot="5400000">
            <a:off x="8866242" y="3353008"/>
            <a:ext cx="1987930" cy="3162381"/>
          </a:xfrm>
          <a:prstGeom prst="wedgeRoundRectCallout">
            <a:avLst>
              <a:gd name="adj1" fmla="val -21132"/>
              <a:gd name="adj2" fmla="val 66638"/>
              <a:gd name="adj3" fmla="val 16667"/>
            </a:avLst>
          </a:prstGeom>
          <a:noFill/>
          <a:ln w="19050">
            <a:solidFill>
              <a:srgbClr val="1268B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4" name="Imagen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63" y="2148920"/>
            <a:ext cx="6954623" cy="4483037"/>
          </a:xfrm>
          <a:prstGeom prst="rect">
            <a:avLst/>
          </a:prstGeom>
        </p:spPr>
      </p:pic>
      <p:pic>
        <p:nvPicPr>
          <p:cNvPr id="9" name="Picture 7" descr="RS17 ID long_blue.png"/>
          <p:cNvPicPr>
            <a:picLocks noChangeAspect="1"/>
          </p:cNvPicPr>
          <p:nvPr/>
        </p:nvPicPr>
        <p:blipFill>
          <a:blip r:embed="rId4" cstate="print"/>
          <a:stretch>
            <a:fillRect/>
          </a:stretch>
        </p:blipFill>
        <p:spPr>
          <a:xfrm>
            <a:off x="9722522" y="133368"/>
            <a:ext cx="2162330" cy="515297"/>
          </a:xfrm>
          <a:prstGeom prst="rect">
            <a:avLst/>
          </a:prstGeom>
        </p:spPr>
      </p:pic>
    </p:spTree>
    <p:extLst>
      <p:ext uri="{BB962C8B-B14F-4D97-AF65-F5344CB8AC3E}">
        <p14:creationId xmlns:p14="http://schemas.microsoft.com/office/powerpoint/2010/main" val="1143532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12776</TotalTime>
  <Words>617</Words>
  <Application>Microsoft Office PowerPoint</Application>
  <PresentationFormat>Widescreen</PresentationFormat>
  <Paragraphs>119</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FontAwesome</vt:lpstr>
      <vt:lpstr>Helvetica</vt:lpstr>
      <vt:lpstr>Mangal</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BCECE</cp:lastModifiedBy>
  <cp:revision>286</cp:revision>
  <cp:lastPrinted>2017-07-15T10:45:16Z</cp:lastPrinted>
  <dcterms:created xsi:type="dcterms:W3CDTF">2016-07-18T05:53:10Z</dcterms:created>
  <dcterms:modified xsi:type="dcterms:W3CDTF">2017-09-18T04:53:52Z</dcterms:modified>
</cp:coreProperties>
</file>