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8" r:id="rId3"/>
    <p:sldId id="268" r:id="rId4"/>
    <p:sldId id="257" r:id="rId5"/>
    <p:sldId id="263" r:id="rId6"/>
    <p:sldId id="269" r:id="rId7"/>
    <p:sldId id="262" r:id="rId8"/>
    <p:sldId id="264" r:id="rId9"/>
    <p:sldId id="267" r:id="rId10"/>
    <p:sldId id="265" r:id="rId11"/>
    <p:sldId id="266" r:id="rId12"/>
    <p:sldId id="261" r:id="rId13"/>
    <p:sldId id="272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A46B"/>
    <a:srgbClr val="1268BD"/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6992" autoAdjust="0"/>
    <p:restoredTop sz="99275" autoAdjust="0"/>
  </p:normalViewPr>
  <p:slideViewPr>
    <p:cSldViewPr snapToGrid="0" showGuides="1">
      <p:cViewPr>
        <p:scale>
          <a:sx n="60" d="100"/>
          <a:sy n="60" d="100"/>
        </p:scale>
        <p:origin x="2635" y="643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C6E43-BDAD-4A08-B10E-F6332C8F38E4}" type="datetimeFigureOut">
              <a:rPr lang="en-AU" smtClean="0"/>
              <a:t>15/09/2017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79E436-97C9-4B63-9A45-5DD3D45FD45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0617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pPr/>
              <a:t>15/09/2017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373" y="6083808"/>
            <a:ext cx="2119060" cy="47220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9898" y="6318958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BRISBANE, AUSTRALIA |  18 - 20 SEPTEMBER 2017</a:t>
            </a:r>
          </a:p>
        </p:txBody>
      </p:sp>
      <p:pic>
        <p:nvPicPr>
          <p:cNvPr id="8" name="Picture 7" descr="RS17 ID long_blu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057" y="170689"/>
            <a:ext cx="3842657" cy="91573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 flipV="1">
            <a:off x="220762" y="1113064"/>
            <a:ext cx="8564690" cy="3810"/>
          </a:xfrm>
          <a:prstGeom prst="line">
            <a:avLst/>
          </a:prstGeom>
          <a:ln w="9525">
            <a:solidFill>
              <a:srgbClr val="D4A46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420613" y="6318957"/>
            <a:ext cx="128498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1268BD"/>
                </a:solidFill>
              </a:rPr>
              <a:t>MANAGED BY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26085" y="304799"/>
            <a:ext cx="1158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Place your</a:t>
            </a:r>
          </a:p>
          <a:p>
            <a:r>
              <a:rPr lang="en-AU" dirty="0"/>
              <a:t>logo here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08" y="304800"/>
            <a:ext cx="2673844" cy="781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1721" y="1169041"/>
            <a:ext cx="6483465" cy="48625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10596" y="3294360"/>
            <a:ext cx="510571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A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Victorian  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AU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environmental water management framework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3200" b="1" dirty="0">
                <a:solidFill>
                  <a:srgbClr val="FFFF00"/>
                </a:solidFill>
              </a:rPr>
              <a:t>  </a:t>
            </a:r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3200" b="1" dirty="0">
                <a:solidFill>
                  <a:srgbClr val="FFFF00"/>
                </a:solidFill>
              </a:rPr>
              <a:t> </a:t>
            </a:r>
            <a:endParaRPr lang="en-AU" sz="320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1721" y="1277571"/>
            <a:ext cx="2024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Ovens River</a:t>
            </a:r>
          </a:p>
          <a:p>
            <a:r>
              <a:rPr lang="en-AU" dirty="0">
                <a:solidFill>
                  <a:schemeClr val="bg1"/>
                </a:solidFill>
              </a:rPr>
              <a:t> (NECMA)</a:t>
            </a:r>
          </a:p>
        </p:txBody>
      </p:sp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684" y="-1739"/>
            <a:ext cx="7886700" cy="1325563"/>
          </a:xfrm>
        </p:spPr>
        <p:txBody>
          <a:bodyPr/>
          <a:lstStyle/>
          <a:p>
            <a:r>
              <a:rPr lang="en-AU" b="1" dirty="0"/>
              <a:t>Planning</a:t>
            </a:r>
            <a:r>
              <a:rPr lang="en-AU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  <p:sp>
        <p:nvSpPr>
          <p:cNvPr id="5" name="Rectangle: Diagonal Corners Rounded 4"/>
          <p:cNvSpPr/>
          <p:nvPr/>
        </p:nvSpPr>
        <p:spPr>
          <a:xfrm>
            <a:off x="579863" y="1371523"/>
            <a:ext cx="3111190" cy="884121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Regional Waterway Strategies</a:t>
            </a:r>
          </a:p>
        </p:txBody>
      </p:sp>
      <p:sp>
        <p:nvSpPr>
          <p:cNvPr id="6" name="Rectangle: Diagonal Corners Rounded 5"/>
          <p:cNvSpPr/>
          <p:nvPr/>
        </p:nvSpPr>
        <p:spPr>
          <a:xfrm>
            <a:off x="596590" y="2594750"/>
            <a:ext cx="3111190" cy="884121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Environmental Water Management Plans</a:t>
            </a:r>
          </a:p>
        </p:txBody>
      </p:sp>
      <p:sp>
        <p:nvSpPr>
          <p:cNvPr id="9" name="Rectangle: Diagonal Corners Rounded 8"/>
          <p:cNvSpPr/>
          <p:nvPr/>
        </p:nvSpPr>
        <p:spPr>
          <a:xfrm>
            <a:off x="596590" y="3817977"/>
            <a:ext cx="3111190" cy="884121"/>
          </a:xfrm>
          <a:prstGeom prst="round2Diag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Seasonal Watering Proposal</a:t>
            </a: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579863" y="5041204"/>
            <a:ext cx="3111190" cy="884121"/>
          </a:xfrm>
          <a:prstGeom prst="round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Seasonal Watering Plan </a:t>
            </a: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3798849" y="1346126"/>
            <a:ext cx="5151298" cy="88412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tx1"/>
                </a:solidFill>
              </a:rPr>
              <a:t>CMAs – regional scale - prioritise waterways for environmental works </a:t>
            </a:r>
          </a:p>
        </p:txBody>
      </p:sp>
      <p:sp>
        <p:nvSpPr>
          <p:cNvPr id="12" name="Rectangle: Diagonal Corners Rounded 11"/>
          <p:cNvSpPr/>
          <p:nvPr/>
        </p:nvSpPr>
        <p:spPr>
          <a:xfrm>
            <a:off x="3951248" y="2649387"/>
            <a:ext cx="5081242" cy="88412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70C0"/>
                </a:solidFill>
              </a:rPr>
              <a:t>CMAs – waterway scale - long-term objectives for e-water</a:t>
            </a:r>
          </a:p>
        </p:txBody>
      </p:sp>
      <p:sp>
        <p:nvSpPr>
          <p:cNvPr id="13" name="Rectangle: Diagonal Corners Rounded 12"/>
          <p:cNvSpPr/>
          <p:nvPr/>
        </p:nvSpPr>
        <p:spPr>
          <a:xfrm>
            <a:off x="3881192" y="3872301"/>
            <a:ext cx="5151298" cy="88412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2060"/>
                </a:solidFill>
              </a:rPr>
              <a:t>CMAs – waterway/system scale – annual e-water requirements</a:t>
            </a:r>
          </a:p>
        </p:txBody>
      </p:sp>
      <p:sp>
        <p:nvSpPr>
          <p:cNvPr id="14" name="Rectangle: Diagonal Corners Rounded 13"/>
          <p:cNvSpPr/>
          <p:nvPr/>
        </p:nvSpPr>
        <p:spPr>
          <a:xfrm>
            <a:off x="3906644" y="5028309"/>
            <a:ext cx="5151298" cy="88412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VEWH – </a:t>
            </a:r>
            <a:r>
              <a:rPr lang="en-AU" dirty="0" err="1">
                <a:solidFill>
                  <a:schemeClr val="accent6">
                    <a:lumMod val="50000"/>
                  </a:schemeClr>
                </a:solidFill>
              </a:rPr>
              <a:t>statewide</a:t>
            </a:r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/system scale – annual plan to use holdings</a:t>
            </a:r>
          </a:p>
        </p:txBody>
      </p:sp>
      <p:sp>
        <p:nvSpPr>
          <p:cNvPr id="15" name="Rectangle: Diagonal Corners Rounded 14"/>
          <p:cNvSpPr/>
          <p:nvPr/>
        </p:nvSpPr>
        <p:spPr>
          <a:xfrm>
            <a:off x="596590" y="6061656"/>
            <a:ext cx="3111190" cy="884121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>
                <a:solidFill>
                  <a:srgbClr val="002060"/>
                </a:solidFill>
              </a:rPr>
              <a:t>Delivery 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2135458" y="5776546"/>
            <a:ext cx="0" cy="5539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124616" y="4632655"/>
            <a:ext cx="0" cy="5539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150016" y="3473123"/>
            <a:ext cx="0" cy="5539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135458" y="2230247"/>
            <a:ext cx="0" cy="553916"/>
          </a:xfrm>
          <a:prstGeom prst="straightConnector1">
            <a:avLst/>
          </a:prstGeom>
          <a:ln w="25400"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49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57495"/>
            <a:ext cx="7886700" cy="1325563"/>
          </a:xfrm>
        </p:spPr>
        <p:txBody>
          <a:bodyPr/>
          <a:lstStyle/>
          <a:p>
            <a:r>
              <a:rPr lang="en-AU" b="1" dirty="0"/>
              <a:t>MER</a:t>
            </a:r>
            <a:r>
              <a:rPr lang="en-AU" dirty="0"/>
              <a:t> for adaptive management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83058"/>
            <a:ext cx="78867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Intervention / </a:t>
            </a:r>
            <a:r>
              <a:rPr lang="en-AU" dirty="0" err="1">
                <a:solidFill>
                  <a:schemeClr val="accent5">
                    <a:lumMod val="75000"/>
                  </a:schemeClr>
                </a:solidFill>
              </a:rPr>
              <a:t>statewide</a:t>
            </a: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 monitoring programs </a:t>
            </a:r>
          </a:p>
          <a:p>
            <a:pPr marL="0" indent="0">
              <a:buNone/>
            </a:pP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	rivers (VEFMAP) and wetlands (</a:t>
            </a:r>
            <a:r>
              <a:rPr lang="en-AU" dirty="0" err="1">
                <a:solidFill>
                  <a:schemeClr val="accent5">
                    <a:lumMod val="75000"/>
                  </a:schemeClr>
                </a:solidFill>
              </a:rPr>
              <a:t>WetMAP</a:t>
            </a: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endParaRPr lang="en-AU" dirty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Event and other individual CMA monitoring (e.g. photo points)</a:t>
            </a:r>
          </a:p>
          <a:p>
            <a:pPr marL="0" indent="0">
              <a:buNone/>
            </a:pPr>
            <a:endParaRPr lang="en-A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2060"/>
                </a:solidFill>
              </a:rPr>
              <a:t>Indices of Condition (streams, wetlands, estuaries) every 8+ years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Annual reporting – VEWH </a:t>
            </a:r>
            <a:r>
              <a:rPr lang="en-AU" i="1" dirty="0"/>
              <a:t>Reflections</a:t>
            </a:r>
            <a:r>
              <a:rPr lang="en-AU" dirty="0"/>
              <a:t> on use of held e-water, VEFMAP and </a:t>
            </a:r>
            <a:r>
              <a:rPr lang="en-AU" dirty="0" err="1"/>
              <a:t>WetMap</a:t>
            </a:r>
            <a:r>
              <a:rPr lang="en-AU" dirty="0"/>
              <a:t> on monitoring results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451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51" y="834599"/>
            <a:ext cx="7886700" cy="1325563"/>
          </a:xfrm>
        </p:spPr>
        <p:txBody>
          <a:bodyPr/>
          <a:lstStyle/>
          <a:p>
            <a:r>
              <a:rPr lang="en-AU" b="1" dirty="0"/>
              <a:t>Future challenges &amp;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51" y="2160162"/>
            <a:ext cx="8492947" cy="43513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Climate change / drought refuges / landscape objectives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rgbClr val="002060"/>
                </a:solidFill>
              </a:rPr>
              <a:t>Basin Plan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Adequate monitoring for adaptive management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rgbClr val="002060"/>
                </a:solidFill>
              </a:rPr>
              <a:t>Alternative water sources</a:t>
            </a:r>
          </a:p>
          <a:p>
            <a:pPr marL="0" indent="0">
              <a:buNone/>
            </a:pP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Shared benefits</a:t>
            </a:r>
            <a:endParaRPr lang="en-AU" sz="3200" dirty="0"/>
          </a:p>
          <a:p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971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6069"/>
            <a:ext cx="9180512" cy="61456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7267" y="6253183"/>
            <a:ext cx="72482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err="1"/>
              <a:t>Marsilea</a:t>
            </a:r>
            <a:r>
              <a:rPr lang="en-AU" dirty="0"/>
              <a:t> </a:t>
            </a:r>
            <a:r>
              <a:rPr lang="en-AU" dirty="0" err="1"/>
              <a:t>mutica</a:t>
            </a:r>
            <a:r>
              <a:rPr lang="en-AU" dirty="0"/>
              <a:t> &amp; </a:t>
            </a:r>
            <a:r>
              <a:rPr lang="en-AU" dirty="0" err="1"/>
              <a:t>myriophyllum</a:t>
            </a:r>
            <a:r>
              <a:rPr lang="en-AU" dirty="0"/>
              <a:t> at Doctors Swamp (Goulburn Broken CMA)</a:t>
            </a:r>
          </a:p>
        </p:txBody>
      </p:sp>
    </p:spTree>
    <p:extLst>
      <p:ext uri="{BB962C8B-B14F-4D97-AF65-F5344CB8AC3E}">
        <p14:creationId xmlns:p14="http://schemas.microsoft.com/office/powerpoint/2010/main" val="502087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00"/>
            <a:ext cx="9144001" cy="683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05165"/>
            <a:ext cx="7886700" cy="1325563"/>
          </a:xfrm>
        </p:spPr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Drivers</a:t>
            </a:r>
            <a:r>
              <a:rPr lang="en-AU" dirty="0">
                <a:solidFill>
                  <a:schemeClr val="bg1"/>
                </a:solidFill>
              </a:rPr>
              <a:t> for environmental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441087"/>
            <a:ext cx="7886700" cy="4351338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sz="3600" dirty="0">
                <a:solidFill>
                  <a:schemeClr val="bg1"/>
                </a:solidFill>
              </a:rPr>
              <a:t>  river regulation and modification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600" dirty="0">
                <a:solidFill>
                  <a:schemeClr val="bg1"/>
                </a:solidFill>
              </a:rPr>
              <a:t>     drought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600" dirty="0">
                <a:solidFill>
                  <a:schemeClr val="bg1"/>
                </a:solidFill>
              </a:rPr>
              <a:t>       competing needs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344104" y="6152308"/>
            <a:ext cx="7886700" cy="640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AU" sz="2000" dirty="0">
                <a:solidFill>
                  <a:schemeClr val="bg1"/>
                </a:solidFill>
              </a:rPr>
              <a:t>Wimmera River at Horseshoe Bend, June 2007 (Wimmera CMA)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87939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271422" y="2582658"/>
            <a:ext cx="3422509" cy="3827512"/>
            <a:chOff x="1669042" y="2274504"/>
            <a:chExt cx="3422509" cy="3827512"/>
          </a:xfrm>
        </p:grpSpPr>
        <p:sp>
          <p:nvSpPr>
            <p:cNvPr id="4" name="Isosceles Triangle 3"/>
            <p:cNvSpPr/>
            <p:nvPr/>
          </p:nvSpPr>
          <p:spPr>
            <a:xfrm>
              <a:off x="1669042" y="2417953"/>
              <a:ext cx="3393831" cy="296300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" name="Rectangle 4"/>
            <p:cNvSpPr/>
            <p:nvPr/>
          </p:nvSpPr>
          <p:spPr>
            <a:xfrm rot="18037587">
              <a:off x="638299" y="3336654"/>
              <a:ext cx="304763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legislation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3554972">
              <a:off x="3710403" y="3336656"/>
              <a:ext cx="183896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policy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2162114" y="5178686"/>
              <a:ext cx="25644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partners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853687" y="614355"/>
            <a:ext cx="47414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Environmental </a:t>
            </a:r>
          </a:p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water outcomes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  <p:pic>
        <p:nvPicPr>
          <p:cNvPr id="13" name="Picture 12" descr="D:\WCMA\Chelodina longicollis hatchling, Opi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0" t="13770" r="2852" b="4194"/>
          <a:stretch/>
        </p:blipFill>
        <p:spPr bwMode="auto">
          <a:xfrm>
            <a:off x="5624072" y="2230245"/>
            <a:ext cx="3337226" cy="2520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057973" y="4871287"/>
            <a:ext cx="29033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Eastern long-necked turtle hatchling, Opie’s Dam, Wimmera Mallee Wetlands (Rakali Consulting)</a:t>
            </a:r>
          </a:p>
        </p:txBody>
      </p:sp>
    </p:spTree>
    <p:extLst>
      <p:ext uri="{BB962C8B-B14F-4D97-AF65-F5344CB8AC3E}">
        <p14:creationId xmlns:p14="http://schemas.microsoft.com/office/powerpoint/2010/main" val="3715861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Legislation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(pre-cursor to change - White Paper </a:t>
            </a:r>
            <a:r>
              <a:rPr lang="en-AU" i="1" dirty="0">
                <a:solidFill>
                  <a:schemeClr val="accent3">
                    <a:lumMod val="50000"/>
                  </a:schemeClr>
                </a:solidFill>
              </a:rPr>
              <a:t>Our Water Our Future </a:t>
            </a:r>
            <a:r>
              <a:rPr lang="en-AU" dirty="0">
                <a:solidFill>
                  <a:schemeClr val="accent3">
                    <a:lumMod val="50000"/>
                  </a:schemeClr>
                </a:solidFill>
              </a:rPr>
              <a:t>2004)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/>
              <a:t>Victorian </a:t>
            </a:r>
            <a:r>
              <a:rPr lang="en-AU" i="1" dirty="0"/>
              <a:t>Water Act 1989:</a:t>
            </a:r>
          </a:p>
          <a:p>
            <a:pPr>
              <a:spcAft>
                <a:spcPts val="1200"/>
              </a:spcAft>
            </a:pPr>
            <a:r>
              <a:rPr lang="en-AU" dirty="0"/>
              <a:t>Environmental Water Reserve (2005)</a:t>
            </a:r>
          </a:p>
          <a:p>
            <a:pPr>
              <a:spcAft>
                <a:spcPts val="1200"/>
              </a:spcAft>
            </a:pPr>
            <a:r>
              <a:rPr lang="en-AU" dirty="0"/>
              <a:t>Victorian Environmental Water Holder (2011)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/>
              <a:t>Commonwealth </a:t>
            </a:r>
            <a:r>
              <a:rPr lang="en-AU" i="1" dirty="0"/>
              <a:t>Water Act 2007 - </a:t>
            </a:r>
            <a:r>
              <a:rPr lang="en-AU" dirty="0"/>
              <a:t>Basin Plan 2012  </a:t>
            </a:r>
            <a:endParaRPr lang="en-AU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974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56238"/>
            <a:ext cx="7886700" cy="5011615"/>
          </a:xfrm>
        </p:spPr>
        <p:txBody>
          <a:bodyPr>
            <a:normAutofit fontScale="925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i="1" dirty="0">
                <a:solidFill>
                  <a:schemeClr val="accent1">
                    <a:lumMod val="50000"/>
                  </a:schemeClr>
                </a:solidFill>
              </a:rPr>
              <a:t>Sustainable Water Strategies (</a:t>
            </a: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2006-2011) - water sharing arrangements / water entitlement framework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i="1" dirty="0">
                <a:solidFill>
                  <a:srgbClr val="0070C0"/>
                </a:solidFill>
              </a:rPr>
              <a:t>Victorian Waterway Management Strategy (</a:t>
            </a:r>
            <a:r>
              <a:rPr lang="en-AU" dirty="0">
                <a:solidFill>
                  <a:srgbClr val="0070C0"/>
                </a:solidFill>
              </a:rPr>
              <a:t>2013) - framework elaborated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i="1" dirty="0">
                <a:solidFill>
                  <a:srgbClr val="002060"/>
                </a:solidFill>
              </a:rPr>
              <a:t>Water for Victoria (</a:t>
            </a:r>
            <a:r>
              <a:rPr lang="en-AU" dirty="0">
                <a:solidFill>
                  <a:srgbClr val="002060"/>
                </a:solidFill>
              </a:rPr>
              <a:t>2016) - commitments / actions confirmed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>
                <a:solidFill>
                  <a:srgbClr val="002060"/>
                </a:solidFill>
              </a:rPr>
              <a:t>  &amp; also emphasised</a:t>
            </a:r>
          </a:p>
          <a:p>
            <a:pPr>
              <a:spcAft>
                <a:spcPts val="1200"/>
              </a:spcAft>
              <a:buFontTx/>
              <a:buChar char="-"/>
            </a:pPr>
            <a:r>
              <a:rPr lang="en-AU" dirty="0">
                <a:solidFill>
                  <a:srgbClr val="002060"/>
                </a:solidFill>
              </a:rPr>
              <a:t>‘shared benefits’ of e-watering </a:t>
            </a:r>
            <a:r>
              <a:rPr lang="en-AU" sz="2400" dirty="0">
                <a:solidFill>
                  <a:srgbClr val="002060"/>
                </a:solidFill>
              </a:rPr>
              <a:t>(leading to some new legislative changes) </a:t>
            </a:r>
            <a:endParaRPr lang="en-AU" dirty="0">
              <a:solidFill>
                <a:srgbClr val="002060"/>
              </a:solidFill>
            </a:endParaRPr>
          </a:p>
          <a:p>
            <a:pPr>
              <a:spcAft>
                <a:spcPts val="1200"/>
              </a:spcAft>
              <a:buFontTx/>
              <a:buChar char="-"/>
            </a:pPr>
            <a:r>
              <a:rPr lang="en-AU" dirty="0">
                <a:solidFill>
                  <a:srgbClr val="002060"/>
                </a:solidFill>
              </a:rPr>
              <a:t>management of e-water under climate change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135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3901"/>
            <a:ext cx="7886700" cy="1325563"/>
          </a:xfrm>
        </p:spPr>
        <p:txBody>
          <a:bodyPr/>
          <a:lstStyle/>
          <a:p>
            <a:r>
              <a:rPr lang="en-AU" b="1" dirty="0"/>
              <a:t>Water Entitlement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6956"/>
            <a:ext cx="7886700" cy="5011615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Provides equal security for all entitlement holders, regardless of how water used (environment, irrigation, urban, etc.)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>
                <a:solidFill>
                  <a:srgbClr val="0070C0"/>
                </a:solidFill>
              </a:rPr>
              <a:t>Sets out arrangements to share water in all years, including severe drought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Limits on entitlements protect reliability (‘caps’)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>
                <a:solidFill>
                  <a:srgbClr val="0070C0"/>
                </a:solidFill>
              </a:rPr>
              <a:t>Annual process to allocate water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>
                <a:solidFill>
                  <a:schemeClr val="accent1">
                    <a:lumMod val="50000"/>
                  </a:schemeClr>
                </a:solidFill>
              </a:rPr>
              <a:t>Ability for trade and carryover in some systems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dirty="0">
                <a:solidFill>
                  <a:srgbClr val="0070C0"/>
                </a:solidFill>
              </a:rPr>
              <a:t>Surface &amp; groundwater / </a:t>
            </a:r>
            <a:r>
              <a:rPr lang="en-AU" dirty="0" err="1">
                <a:solidFill>
                  <a:srgbClr val="0070C0"/>
                </a:solidFill>
              </a:rPr>
              <a:t>reg</a:t>
            </a:r>
            <a:r>
              <a:rPr lang="en-AU" dirty="0">
                <a:solidFill>
                  <a:srgbClr val="0070C0"/>
                </a:solidFill>
              </a:rPr>
              <a:t> &amp; </a:t>
            </a:r>
            <a:r>
              <a:rPr lang="en-AU" dirty="0" err="1">
                <a:solidFill>
                  <a:srgbClr val="0070C0"/>
                </a:solidFill>
              </a:rPr>
              <a:t>unreg</a:t>
            </a:r>
            <a:r>
              <a:rPr lang="en-AU" dirty="0">
                <a:solidFill>
                  <a:srgbClr val="0070C0"/>
                </a:solidFill>
              </a:rPr>
              <a:t>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73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0544"/>
            <a:ext cx="7886700" cy="1325563"/>
          </a:xfrm>
        </p:spPr>
        <p:txBody>
          <a:bodyPr/>
          <a:lstStyle/>
          <a:p>
            <a:pPr algn="ctr"/>
            <a:r>
              <a:rPr lang="en-AU" b="1" dirty="0"/>
              <a:t>Environmental Water Reserve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705247"/>
            <a:ext cx="7886700" cy="3152753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en-AU" dirty="0">
                <a:solidFill>
                  <a:schemeClr val="accent5">
                    <a:lumMod val="50000"/>
                  </a:schemeClr>
                </a:solidFill>
              </a:rPr>
              <a:t>Held environmental entitlements (VEWH)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AU" dirty="0">
                <a:solidFill>
                  <a:schemeClr val="accent5">
                    <a:lumMod val="75000"/>
                  </a:schemeClr>
                </a:solidFill>
              </a:rPr>
              <a:t>Obligations on entitlements (passing flows)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AU" dirty="0">
                <a:solidFill>
                  <a:schemeClr val="accent1">
                    <a:lumMod val="75000"/>
                  </a:schemeClr>
                </a:solidFill>
              </a:rPr>
              <a:t>Above cap water</a:t>
            </a:r>
          </a:p>
          <a:p>
            <a:endParaRPr lang="en-AU" dirty="0"/>
          </a:p>
          <a:p>
            <a:pPr marL="0" indent="0" algn="ctr">
              <a:buNone/>
            </a:pPr>
            <a:r>
              <a:rPr lang="en-AU" dirty="0"/>
              <a:t>Regulated and unregulated systems</a:t>
            </a:r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3" y="243062"/>
            <a:ext cx="6022465" cy="15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42202" y="1771826"/>
            <a:ext cx="4274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Ibis at Lake Boort (North Central CMA</a:t>
            </a:r>
            <a:r>
              <a:rPr lang="en-A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8166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5289"/>
            <a:ext cx="7886700" cy="4351338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4" name="Rectangle: Diagonal Corners Rounded 3"/>
          <p:cNvSpPr/>
          <p:nvPr/>
        </p:nvSpPr>
        <p:spPr>
          <a:xfrm>
            <a:off x="920716" y="1616354"/>
            <a:ext cx="1527717" cy="91283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2400" b="1" dirty="0"/>
              <a:t>       DELWP</a:t>
            </a:r>
            <a:r>
              <a:rPr lang="en-AU" dirty="0"/>
              <a:t>    	     </a:t>
            </a:r>
          </a:p>
        </p:txBody>
      </p:sp>
      <p:sp>
        <p:nvSpPr>
          <p:cNvPr id="5" name="Rectangle: Diagonal Corners Rounded 4"/>
          <p:cNvSpPr/>
          <p:nvPr/>
        </p:nvSpPr>
        <p:spPr>
          <a:xfrm>
            <a:off x="920715" y="2881620"/>
            <a:ext cx="1527718" cy="907213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2400" b="1" dirty="0"/>
              <a:t>      VEWH</a:t>
            </a:r>
            <a:r>
              <a:rPr lang="en-AU" dirty="0"/>
              <a:t>       	</a:t>
            </a:r>
          </a:p>
        </p:txBody>
      </p:sp>
      <p:sp>
        <p:nvSpPr>
          <p:cNvPr id="6" name="Rectangle: Diagonal Corners Rounded 5"/>
          <p:cNvSpPr/>
          <p:nvPr/>
        </p:nvSpPr>
        <p:spPr>
          <a:xfrm>
            <a:off x="920714" y="4141269"/>
            <a:ext cx="1527719" cy="921547"/>
          </a:xfrm>
          <a:prstGeom prst="round2Diag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2400" b="1" dirty="0"/>
              <a:t>                         CMAs</a:t>
            </a:r>
            <a:r>
              <a:rPr lang="en-AU" dirty="0"/>
              <a:t>                      		        </a:t>
            </a:r>
          </a:p>
        </p:txBody>
      </p:sp>
      <p:sp>
        <p:nvSpPr>
          <p:cNvPr id="7" name="Rectangle: Diagonal Corners Rounded 6"/>
          <p:cNvSpPr/>
          <p:nvPr/>
        </p:nvSpPr>
        <p:spPr>
          <a:xfrm>
            <a:off x="920714" y="5454309"/>
            <a:ext cx="2030382" cy="927359"/>
          </a:xfrm>
          <a:prstGeom prst="round2Diag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pPr algn="ctr"/>
            <a:r>
              <a:rPr lang="en-AU" sz="2400" b="1" dirty="0"/>
              <a:t>Water</a:t>
            </a:r>
            <a:r>
              <a:rPr lang="en-AU" sz="2400" dirty="0"/>
              <a:t> </a:t>
            </a:r>
          </a:p>
          <a:p>
            <a:pPr algn="ctr"/>
            <a:r>
              <a:rPr lang="en-AU" sz="2400" b="1" dirty="0"/>
              <a:t>       corporations</a:t>
            </a:r>
            <a:r>
              <a:rPr lang="en-AU" sz="2400" dirty="0"/>
              <a:t>       	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  <p:sp>
        <p:nvSpPr>
          <p:cNvPr id="9" name="Rectangle: Diagonal Corners Rounded 8"/>
          <p:cNvSpPr/>
          <p:nvPr/>
        </p:nvSpPr>
        <p:spPr>
          <a:xfrm>
            <a:off x="2265093" y="1483114"/>
            <a:ext cx="6696205" cy="104607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                </a:t>
            </a:r>
            <a:r>
              <a:rPr lang="en-AU" sz="2000" dirty="0">
                <a:solidFill>
                  <a:srgbClr val="0070C0"/>
                </a:solidFill>
              </a:rPr>
              <a:t>legislation, policy, investment (water &amp; </a:t>
            </a:r>
            <a:r>
              <a:rPr lang="en-AU" sz="2000" dirty="0" err="1">
                <a:solidFill>
                  <a:srgbClr val="0070C0"/>
                </a:solidFill>
              </a:rPr>
              <a:t>ewater</a:t>
            </a:r>
            <a:r>
              <a:rPr lang="en-AU" sz="2000" dirty="0">
                <a:solidFill>
                  <a:srgbClr val="0070C0"/>
                </a:solidFill>
              </a:rPr>
              <a:t>)</a:t>
            </a:r>
            <a:endParaRPr lang="en-AU" dirty="0">
              <a:solidFill>
                <a:srgbClr val="0070C0"/>
              </a:solidFill>
            </a:endParaRPr>
          </a:p>
        </p:txBody>
      </p:sp>
      <p:sp>
        <p:nvSpPr>
          <p:cNvPr id="10" name="Rectangle: Diagonal Corners Rounded 9"/>
          <p:cNvSpPr/>
          <p:nvPr/>
        </p:nvSpPr>
        <p:spPr>
          <a:xfrm>
            <a:off x="2156368" y="2860203"/>
            <a:ext cx="6668425" cy="950048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dirty="0"/>
              <a:t>        		</a:t>
            </a:r>
            <a:r>
              <a:rPr lang="en-AU" sz="2000" dirty="0">
                <a:solidFill>
                  <a:schemeClr val="accent6">
                    <a:lumMod val="50000"/>
                  </a:schemeClr>
                </a:solidFill>
              </a:rPr>
              <a:t>hold &amp; manage environmental water entitlements</a:t>
            </a:r>
            <a:endParaRPr lang="en-A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Rectangle: Diagonal Corners Rounded 10"/>
          <p:cNvSpPr/>
          <p:nvPr/>
        </p:nvSpPr>
        <p:spPr>
          <a:xfrm>
            <a:off x="2740497" y="4056790"/>
            <a:ext cx="5824397" cy="921547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000" dirty="0">
                <a:solidFill>
                  <a:srgbClr val="002060"/>
                </a:solidFill>
              </a:rPr>
              <a:t>designated waterway manager for a region, set priorities &amp; objectives</a:t>
            </a:r>
            <a:endParaRPr lang="en-AU" dirty="0">
              <a:solidFill>
                <a:srgbClr val="002060"/>
              </a:solidFill>
            </a:endParaRPr>
          </a:p>
        </p:txBody>
      </p:sp>
      <p:sp>
        <p:nvSpPr>
          <p:cNvPr id="12" name="Rectangle: Diagonal Corners Rounded 11"/>
          <p:cNvSpPr/>
          <p:nvPr/>
        </p:nvSpPr>
        <p:spPr>
          <a:xfrm>
            <a:off x="2265093" y="5337857"/>
            <a:ext cx="6559702" cy="927359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AU" sz="2400" dirty="0"/>
              <a:t>    	       </a:t>
            </a:r>
            <a:r>
              <a:rPr lang="en-AU" sz="2000" dirty="0">
                <a:solidFill>
                  <a:schemeClr val="tx1"/>
                </a:solidFill>
              </a:rPr>
              <a:t>entitlement storage and delivery</a:t>
            </a:r>
            <a:endParaRPr lang="en-A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87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/>
              <a:t>Guiding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rgbClr val="002060"/>
                </a:solidFill>
              </a:rPr>
              <a:t>Integrated waterway management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rgbClr val="002060"/>
                </a:solidFill>
              </a:rPr>
              <a:t>Maximise efficiency &amp; seek multiple benefits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rgbClr val="002060"/>
                </a:solidFill>
              </a:rPr>
              <a:t>Transparent &amp; sound decision-making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rgbClr val="002060"/>
                </a:solidFill>
              </a:rPr>
              <a:t>Be prepared for future conditions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AU" sz="3200" dirty="0">
                <a:solidFill>
                  <a:srgbClr val="002060"/>
                </a:solidFill>
              </a:rPr>
              <a:t>Managed (not natural) systems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454" y="223545"/>
            <a:ext cx="2673844" cy="7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89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797</TotalTime>
  <Words>435</Words>
  <Application>Microsoft Office PowerPoint</Application>
  <PresentationFormat>On-screen Show (4:3)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Drivers for environmental water</vt:lpstr>
      <vt:lpstr>PowerPoint Presentation</vt:lpstr>
      <vt:lpstr>Legislation</vt:lpstr>
      <vt:lpstr>Policy</vt:lpstr>
      <vt:lpstr>Water Entitlement Framework</vt:lpstr>
      <vt:lpstr>Environmental Water Reserve</vt:lpstr>
      <vt:lpstr>Partners</vt:lpstr>
      <vt:lpstr>Guiding Principles</vt:lpstr>
      <vt:lpstr>Planning </vt:lpstr>
      <vt:lpstr>MER for adaptive management </vt:lpstr>
      <vt:lpstr>Future challenges &amp; improvements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Suzanne D Witteveen (DELWP)</cp:lastModifiedBy>
  <cp:revision>65</cp:revision>
  <cp:lastPrinted>2017-09-15T01:50:00Z</cp:lastPrinted>
  <dcterms:created xsi:type="dcterms:W3CDTF">2016-07-18T05:53:10Z</dcterms:created>
  <dcterms:modified xsi:type="dcterms:W3CDTF">2017-09-15T04:00:09Z</dcterms:modified>
</cp:coreProperties>
</file>