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8" r:id="rId3"/>
    <p:sldId id="264" r:id="rId4"/>
    <p:sldId id="259" r:id="rId5"/>
    <p:sldId id="260" r:id="rId6"/>
    <p:sldId id="263" r:id="rId7"/>
    <p:sldId id="262" r:id="rId8"/>
    <p:sldId id="26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9556" autoAdjust="0"/>
  </p:normalViewPr>
  <p:slideViewPr>
    <p:cSldViewPr snapToGrid="0" showGuides="1">
      <p:cViewPr>
        <p:scale>
          <a:sx n="100" d="100"/>
          <a:sy n="100" d="100"/>
        </p:scale>
        <p:origin x="1158" y="276"/>
      </p:cViewPr>
      <p:guideLst>
        <p:guide pos="2880"/>
        <p:guide orient="horz" pos="216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47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EF9A1-A17F-7D44-8153-2120A878EDB1}" type="datetimeFigureOut">
              <a:rPr lang="en-US" smtClean="0"/>
              <a:t>9/20/2017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64D7-7568-F24E-8CDA-76E10C624493}" type="slidenum">
              <a:rPr lang="en-US" smtClean="0"/>
              <a:t>‹#›</a:t>
            </a:fld>
            <a:endParaRPr lang="en-US"/>
          </a:p>
        </p:txBody>
      </p:sp>
    </p:spTree>
    <p:extLst>
      <p:ext uri="{BB962C8B-B14F-4D97-AF65-F5344CB8AC3E}">
        <p14:creationId xmlns:p14="http://schemas.microsoft.com/office/powerpoint/2010/main" val="204205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Clearly describe outcomes and lessons learned, including the process/method and achievements that have already been implemented</a:t>
            </a:r>
          </a:p>
          <a:p>
            <a:r>
              <a:rPr lang="en-US" sz="1200" kern="1200" dirty="0" smtClean="0">
                <a:solidFill>
                  <a:schemeClr val="tx1"/>
                </a:solidFill>
                <a:latin typeface="+mn-lt"/>
                <a:ea typeface="+mn-ea"/>
                <a:cs typeface="+mn-cs"/>
              </a:rPr>
              <a:t>Share your achievements, practical experience, lessons learned and transferable outcomes</a:t>
            </a:r>
          </a:p>
          <a:p>
            <a:r>
              <a:rPr lang="en-US" sz="1200" kern="1200" dirty="0" smtClean="0">
                <a:solidFill>
                  <a:schemeClr val="tx1"/>
                </a:solidFill>
                <a:latin typeface="+mn-lt"/>
                <a:ea typeface="+mn-ea"/>
                <a:cs typeface="+mn-cs"/>
              </a:rPr>
              <a:t>Be accessible to an international and diverse audience, which may include river practitioners, scientists, policy makers, community members and industry/business representatives</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‘This is our inherent right’.</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Reflecting on 10 years of advocacy for water justice: achievements, challenges and future directions.</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November 2017 marks the ten-year anniversary of the </a:t>
            </a:r>
            <a:r>
              <a:rPr lang="en-US" sz="1200" b="0" kern="1200" dirty="0" err="1" smtClean="0">
                <a:solidFill>
                  <a:schemeClr val="tx1"/>
                </a:solidFill>
                <a:latin typeface="+mn-lt"/>
                <a:ea typeface="+mn-ea"/>
                <a:cs typeface="+mn-cs"/>
              </a:rPr>
              <a:t>Echuca</a:t>
            </a:r>
            <a:r>
              <a:rPr lang="en-US" sz="1200" b="0" kern="1200" dirty="0" smtClean="0">
                <a:solidFill>
                  <a:schemeClr val="tx1"/>
                </a:solidFill>
                <a:latin typeface="+mn-lt"/>
                <a:ea typeface="+mn-ea"/>
                <a:cs typeface="+mn-cs"/>
              </a:rPr>
              <a:t> Declaration – a ground-breaking statement by First Nations from along the Murray River that defined the concept of Cultural Flows. As an intervention in the discourse of water management, ‘Cultural Flows’ has worked as an effective, provocative and sometimes contested concept. It has been </a:t>
            </a:r>
            <a:r>
              <a:rPr lang="en-US" sz="1200" b="0" kern="1200" dirty="0" err="1" smtClean="0">
                <a:solidFill>
                  <a:schemeClr val="tx1"/>
                </a:solidFill>
                <a:latin typeface="+mn-lt"/>
                <a:ea typeface="+mn-ea"/>
                <a:cs typeface="+mn-cs"/>
              </a:rPr>
              <a:t>recognised</a:t>
            </a:r>
            <a:r>
              <a:rPr lang="en-US" sz="1200" b="0" kern="1200" dirty="0" smtClean="0">
                <a:solidFill>
                  <a:schemeClr val="tx1"/>
                </a:solidFill>
                <a:latin typeface="+mn-lt"/>
                <a:ea typeface="+mn-ea"/>
                <a:cs typeface="+mn-cs"/>
              </a:rPr>
              <a:t> in policy and legislation at the State and Commonwealth levels and debated by researchers, communities and decision makers. After ten years, the concept of Cultural Flows still fills a crucial role in highlighting key areas of ‘unfinished business’ in Australian water reform.</a:t>
            </a:r>
          </a:p>
          <a:p>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MLDRIN has pursued and promoted Cultural Flows as a fundamental objective underpinning water justice for First Nations’. In this presentation MLDRIN Directors and staff will provide an overview of achievements and challenges since the </a:t>
            </a:r>
            <a:r>
              <a:rPr lang="en-US" sz="1200" b="0" kern="1200" dirty="0" err="1" smtClean="0">
                <a:solidFill>
                  <a:schemeClr val="tx1"/>
                </a:solidFill>
                <a:latin typeface="+mn-lt"/>
                <a:ea typeface="+mn-ea"/>
                <a:cs typeface="+mn-cs"/>
              </a:rPr>
              <a:t>Echuca</a:t>
            </a:r>
            <a:r>
              <a:rPr lang="en-US" sz="1200" b="0" kern="1200" dirty="0" smtClean="0">
                <a:solidFill>
                  <a:schemeClr val="tx1"/>
                </a:solidFill>
                <a:latin typeface="+mn-lt"/>
                <a:ea typeface="+mn-ea"/>
                <a:cs typeface="+mn-cs"/>
              </a:rPr>
              <a:t> Declaration in 2007. The presenters will review disagreements and divergent approaches to deploying language about Aboriginal water rights. They will reflect on progress towards achieving Cultural Flows and explore remaining barriers and complexities.</a:t>
            </a:r>
          </a:p>
          <a:p>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Referencing developments over a decade of water reform, presenters will provide an analysis of the detailed strategy for achieving water </a:t>
            </a:r>
            <a:r>
              <a:rPr lang="en-US" sz="1200" b="0" kern="1200" dirty="0" err="1" smtClean="0">
                <a:solidFill>
                  <a:schemeClr val="tx1"/>
                </a:solidFill>
                <a:latin typeface="+mn-lt"/>
                <a:ea typeface="+mn-ea"/>
                <a:cs typeface="+mn-cs"/>
              </a:rPr>
              <a:t>justicecontained</a:t>
            </a:r>
            <a:r>
              <a:rPr lang="en-US" sz="1200" b="0" kern="1200" dirty="0" smtClean="0">
                <a:solidFill>
                  <a:schemeClr val="tx1"/>
                </a:solidFill>
                <a:latin typeface="+mn-lt"/>
                <a:ea typeface="+mn-ea"/>
                <a:cs typeface="+mn-cs"/>
              </a:rPr>
              <a:t> in the </a:t>
            </a:r>
            <a:r>
              <a:rPr lang="en-US" sz="1200" b="0" kern="1200" dirty="0" err="1" smtClean="0">
                <a:solidFill>
                  <a:schemeClr val="tx1"/>
                </a:solidFill>
                <a:latin typeface="+mn-lt"/>
                <a:ea typeface="+mn-ea"/>
                <a:cs typeface="+mn-cs"/>
              </a:rPr>
              <a:t>Echuca</a:t>
            </a:r>
            <a:r>
              <a:rPr lang="en-US" sz="1200" b="0" kern="1200" dirty="0" smtClean="0">
                <a:solidFill>
                  <a:schemeClr val="tx1"/>
                </a:solidFill>
                <a:latin typeface="+mn-lt"/>
                <a:ea typeface="+mn-ea"/>
                <a:cs typeface="+mn-cs"/>
              </a:rPr>
              <a:t> Declaration. Presenters will highlight current projects, policies and international precedents that offer practical pathways to </a:t>
            </a:r>
            <a:r>
              <a:rPr lang="en-US" sz="1200" b="0" kern="1200" dirty="0" err="1" smtClean="0">
                <a:solidFill>
                  <a:schemeClr val="tx1"/>
                </a:solidFill>
                <a:latin typeface="+mn-lt"/>
                <a:ea typeface="+mn-ea"/>
                <a:cs typeface="+mn-cs"/>
              </a:rPr>
              <a:t>realising</a:t>
            </a:r>
            <a:r>
              <a:rPr lang="en-US" sz="1200" b="0" kern="1200" dirty="0" smtClean="0">
                <a:solidFill>
                  <a:schemeClr val="tx1"/>
                </a:solidFill>
                <a:latin typeface="+mn-lt"/>
                <a:ea typeface="+mn-ea"/>
                <a:cs typeface="+mn-cs"/>
              </a:rPr>
              <a:t> key components of the Declaration.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F564D7-7568-F24E-8CDA-76E10C624493}" type="slidenum">
              <a:rPr lang="en-US" smtClean="0"/>
              <a:t>1</a:t>
            </a:fld>
            <a:endParaRPr lang="en-US"/>
          </a:p>
        </p:txBody>
      </p:sp>
    </p:spTree>
    <p:extLst>
      <p:ext uri="{BB962C8B-B14F-4D97-AF65-F5344CB8AC3E}">
        <p14:creationId xmlns:p14="http://schemas.microsoft.com/office/powerpoint/2010/main" val="331896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cs typeface="Arial"/>
              </a:rPr>
              <a:t>What is the </a:t>
            </a:r>
            <a:r>
              <a:rPr lang="en-US" dirty="0" err="1" smtClean="0">
                <a:latin typeface="Arial"/>
                <a:cs typeface="Arial"/>
              </a:rPr>
              <a:t>Echuca</a:t>
            </a:r>
            <a:r>
              <a:rPr lang="en-US" dirty="0" smtClean="0">
                <a:latin typeface="Arial"/>
                <a:cs typeface="Arial"/>
              </a:rPr>
              <a:t> Declaration?</a:t>
            </a:r>
          </a:p>
          <a:p>
            <a:pPr marL="285750" indent="-285750">
              <a:buFontTx/>
              <a:buChar char="-"/>
            </a:pPr>
            <a:r>
              <a:rPr lang="en-US" dirty="0" smtClean="0">
                <a:latin typeface="Arial"/>
                <a:cs typeface="Arial"/>
              </a:rPr>
              <a:t>A groundbreaking statement made by representatives of Indigenous Nations with custodial responsibilities and connection to the Murray River</a:t>
            </a:r>
          </a:p>
          <a:p>
            <a:pPr marL="285750" indent="-285750">
              <a:buFontTx/>
              <a:buChar char="-"/>
            </a:pPr>
            <a:r>
              <a:rPr lang="en-US" dirty="0" smtClean="0">
                <a:latin typeface="Arial"/>
                <a:cs typeface="Arial"/>
              </a:rPr>
              <a:t>Lays</a:t>
            </a:r>
            <a:r>
              <a:rPr lang="en-US" baseline="0" dirty="0" smtClean="0">
                <a:latin typeface="Arial"/>
                <a:cs typeface="Arial"/>
              </a:rPr>
              <a:t> out a platform of rights, responsibilities and reform</a:t>
            </a:r>
            <a:endParaRPr lang="en-US" dirty="0" smtClean="0">
              <a:latin typeface="Arial"/>
              <a:cs typeface="Arial"/>
            </a:endParaRPr>
          </a:p>
          <a:p>
            <a:pPr marL="285750" indent="-285750">
              <a:buFontTx/>
              <a:buChar char="-"/>
            </a:pPr>
            <a:r>
              <a:rPr lang="en-US" dirty="0" smtClean="0">
                <a:latin typeface="Arial"/>
                <a:cs typeface="Arial"/>
              </a:rPr>
              <a:t>MLDRIN 2007, NBAN 2010, work shopped with the nations</a:t>
            </a:r>
          </a:p>
          <a:p>
            <a:pPr marL="285750" indent="-285750">
              <a:buFontTx/>
              <a:buChar char="-"/>
            </a:pPr>
            <a:r>
              <a:rPr lang="en-US" dirty="0" smtClean="0">
                <a:latin typeface="Arial"/>
                <a:cs typeface="Arial"/>
              </a:rPr>
              <a:t>Leverages</a:t>
            </a:r>
            <a:r>
              <a:rPr lang="en-US" baseline="0" dirty="0" smtClean="0">
                <a:latin typeface="Arial"/>
                <a:cs typeface="Arial"/>
              </a:rPr>
              <a:t> off rights discourse, international law and cultural authority to TOs,</a:t>
            </a:r>
          </a:p>
          <a:p>
            <a:pPr marL="285750" indent="-285750">
              <a:buFontTx/>
              <a:buChar char="-"/>
            </a:pPr>
            <a:r>
              <a:rPr lang="en-US" baseline="0" dirty="0" smtClean="0">
                <a:latin typeface="Arial"/>
                <a:cs typeface="Arial"/>
              </a:rPr>
              <a:t>But also very pragmatic and practical, embodying an attempt to fit within language norms of water law and management.</a:t>
            </a:r>
          </a:p>
          <a:p>
            <a:pPr marL="285750" indent="-285750">
              <a:buFontTx/>
              <a:buChar char="-"/>
            </a:pPr>
            <a:endParaRPr lang="en-US" baseline="0" dirty="0" smtClean="0">
              <a:latin typeface="Arial"/>
              <a:cs typeface="Arial"/>
            </a:endParaRPr>
          </a:p>
          <a:p>
            <a:pPr marL="285750" indent="-285750">
              <a:buFontTx/>
              <a:buChar char="-"/>
            </a:pPr>
            <a:r>
              <a:rPr lang="en-US" baseline="0" dirty="0" smtClean="0">
                <a:latin typeface="Arial"/>
                <a:cs typeface="Arial"/>
              </a:rPr>
              <a:t>Contents:</a:t>
            </a:r>
          </a:p>
          <a:p>
            <a:pPr marL="285750" indent="-285750">
              <a:buFontTx/>
              <a:buChar char="-"/>
            </a:pPr>
            <a:endParaRPr lang="en-US" dirty="0" smtClean="0">
              <a:latin typeface="Arial"/>
              <a:cs typeface="Arial"/>
            </a:endParaRPr>
          </a:p>
          <a:p>
            <a:pPr marL="171450" indent="-171450">
              <a:buFontTx/>
              <a:buChar char="-"/>
            </a:pPr>
            <a:r>
              <a:rPr lang="en-US" baseline="0" dirty="0" smtClean="0">
                <a:latin typeface="Arial"/>
                <a:cs typeface="Arial"/>
              </a:rPr>
              <a:t>November is the 10 year anniversary of the Declaration</a:t>
            </a:r>
          </a:p>
          <a:p>
            <a:pPr marL="171450" indent="-171450">
              <a:buFontTx/>
              <a:buChar char="-"/>
            </a:pPr>
            <a:r>
              <a:rPr lang="en-US" baseline="0" dirty="0" smtClean="0">
                <a:latin typeface="Arial"/>
                <a:cs typeface="Arial"/>
              </a:rPr>
              <a:t>Important to assess and review the ‘work’ that it has done, achievements and ongoing challenges</a:t>
            </a:r>
            <a:endParaRPr lang="en-US"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AEF564D7-7568-F24E-8CDA-76E10C624493}" type="slidenum">
              <a:rPr lang="en-US" smtClean="0"/>
              <a:t>2</a:t>
            </a:fld>
            <a:endParaRPr lang="en-US"/>
          </a:p>
        </p:txBody>
      </p:sp>
    </p:spTree>
    <p:extLst>
      <p:ext uri="{BB962C8B-B14F-4D97-AF65-F5344CB8AC3E}">
        <p14:creationId xmlns:p14="http://schemas.microsoft.com/office/powerpoint/2010/main" val="331896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cs typeface="Arial"/>
              </a:rPr>
              <a:t>What is the </a:t>
            </a:r>
            <a:r>
              <a:rPr lang="en-US" dirty="0" err="1" smtClean="0">
                <a:latin typeface="Arial"/>
                <a:cs typeface="Arial"/>
              </a:rPr>
              <a:t>Echuca</a:t>
            </a:r>
            <a:r>
              <a:rPr lang="en-US" dirty="0" smtClean="0">
                <a:latin typeface="Arial"/>
                <a:cs typeface="Arial"/>
              </a:rPr>
              <a:t> Declaration?</a:t>
            </a:r>
          </a:p>
          <a:p>
            <a:pPr marL="285750" indent="-285750">
              <a:buFontTx/>
              <a:buChar char="-"/>
            </a:pPr>
            <a:r>
              <a:rPr lang="en-US" dirty="0" smtClean="0">
                <a:latin typeface="Arial"/>
                <a:cs typeface="Arial"/>
              </a:rPr>
              <a:t>A groundbreaking statement made by representatives of Indigenous Nations with custodial responsibilities and connection to the Murray River</a:t>
            </a:r>
          </a:p>
          <a:p>
            <a:pPr marL="285750" indent="-285750">
              <a:buFontTx/>
              <a:buChar char="-"/>
            </a:pPr>
            <a:r>
              <a:rPr lang="en-US" dirty="0" smtClean="0">
                <a:latin typeface="Arial"/>
                <a:cs typeface="Arial"/>
              </a:rPr>
              <a:t>Lays</a:t>
            </a:r>
            <a:r>
              <a:rPr lang="en-US" baseline="0" dirty="0" smtClean="0">
                <a:latin typeface="Arial"/>
                <a:cs typeface="Arial"/>
              </a:rPr>
              <a:t> out a platform of rights, responsibilities and reform</a:t>
            </a:r>
            <a:endParaRPr lang="en-US" dirty="0" smtClean="0">
              <a:latin typeface="Arial"/>
              <a:cs typeface="Arial"/>
            </a:endParaRPr>
          </a:p>
          <a:p>
            <a:pPr marL="285750" indent="-285750">
              <a:buFontTx/>
              <a:buChar char="-"/>
            </a:pPr>
            <a:r>
              <a:rPr lang="en-US" dirty="0" smtClean="0">
                <a:latin typeface="Arial"/>
                <a:cs typeface="Arial"/>
              </a:rPr>
              <a:t>MLDRIN 2007, NBAN 2010, work shopped with the nations</a:t>
            </a:r>
          </a:p>
          <a:p>
            <a:pPr marL="285750" indent="-285750">
              <a:buFontTx/>
              <a:buChar char="-"/>
            </a:pPr>
            <a:r>
              <a:rPr lang="en-US" dirty="0" smtClean="0">
                <a:latin typeface="Arial"/>
                <a:cs typeface="Arial"/>
              </a:rPr>
              <a:t>Leverages</a:t>
            </a:r>
            <a:r>
              <a:rPr lang="en-US" baseline="0" dirty="0" smtClean="0">
                <a:latin typeface="Arial"/>
                <a:cs typeface="Arial"/>
              </a:rPr>
              <a:t> off rights discourse, international law and cultural authority to TOs,</a:t>
            </a:r>
          </a:p>
          <a:p>
            <a:pPr marL="285750" indent="-285750">
              <a:buFontTx/>
              <a:buChar char="-"/>
            </a:pPr>
            <a:r>
              <a:rPr lang="en-US" baseline="0" dirty="0" smtClean="0">
                <a:latin typeface="Arial"/>
                <a:cs typeface="Arial"/>
              </a:rPr>
              <a:t>But also very pragmatic and practical, embodying an attempt to fit within language norms of water law and management.</a:t>
            </a:r>
          </a:p>
          <a:p>
            <a:pPr marL="285750" indent="-285750">
              <a:buFontTx/>
              <a:buChar char="-"/>
            </a:pPr>
            <a:endParaRPr lang="en-US" baseline="0" dirty="0" smtClean="0">
              <a:latin typeface="Arial"/>
              <a:cs typeface="Arial"/>
            </a:endParaRPr>
          </a:p>
          <a:p>
            <a:pPr marL="285750" indent="-285750">
              <a:buFontTx/>
              <a:buChar char="-"/>
            </a:pPr>
            <a:r>
              <a:rPr lang="en-US" baseline="0" dirty="0" smtClean="0">
                <a:latin typeface="Arial"/>
                <a:cs typeface="Arial"/>
              </a:rPr>
              <a:t>Contents:</a:t>
            </a:r>
          </a:p>
          <a:p>
            <a:pPr marL="285750" indent="-285750">
              <a:buFontTx/>
              <a:buChar char="-"/>
            </a:pPr>
            <a:endParaRPr lang="en-US" dirty="0" smtClean="0">
              <a:latin typeface="Arial"/>
              <a:cs typeface="Arial"/>
            </a:endParaRPr>
          </a:p>
          <a:p>
            <a:pPr marL="171450" indent="-171450">
              <a:buFontTx/>
              <a:buChar char="-"/>
            </a:pPr>
            <a:r>
              <a:rPr lang="en-US" baseline="0" dirty="0" smtClean="0">
                <a:latin typeface="Arial"/>
                <a:cs typeface="Arial"/>
              </a:rPr>
              <a:t>November is the 10 year anniversary of the Declaration</a:t>
            </a:r>
          </a:p>
          <a:p>
            <a:pPr marL="171450" indent="-171450">
              <a:buFontTx/>
              <a:buChar char="-"/>
            </a:pPr>
            <a:r>
              <a:rPr lang="en-US" baseline="0" dirty="0" smtClean="0">
                <a:latin typeface="Arial"/>
                <a:cs typeface="Arial"/>
              </a:rPr>
              <a:t>Important to assess and review the ‘work’ that it has done, achievements and ongoing challenges</a:t>
            </a:r>
            <a:endParaRPr lang="en-US"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AEF564D7-7568-F24E-8CDA-76E10C624493}" type="slidenum">
              <a:rPr lang="en-US" smtClean="0"/>
              <a:t>3</a:t>
            </a:fld>
            <a:endParaRPr lang="en-US"/>
          </a:p>
        </p:txBody>
      </p:sp>
    </p:spTree>
    <p:extLst>
      <p:ext uri="{BB962C8B-B14F-4D97-AF65-F5344CB8AC3E}">
        <p14:creationId xmlns:p14="http://schemas.microsoft.com/office/powerpoint/2010/main" val="331896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ED as a major ‘contribution’ (</a:t>
            </a:r>
            <a:r>
              <a:rPr lang="en-US" dirty="0" err="1" smtClean="0"/>
              <a:t>Moggridge</a:t>
            </a:r>
            <a:r>
              <a:rPr lang="en-US" dirty="0" smtClean="0"/>
              <a:t>/</a:t>
            </a:r>
            <a:r>
              <a:rPr lang="en-US" dirty="0" err="1" smtClean="0"/>
              <a:t>Poelina</a:t>
            </a:r>
            <a:r>
              <a:rPr lang="en-US" dirty="0" smtClean="0"/>
              <a:t>), an innovation and challenge to western WM. It has</a:t>
            </a:r>
            <a:r>
              <a:rPr lang="en-US" baseline="0" dirty="0" smtClean="0"/>
              <a:t> found traction (Weir). </a:t>
            </a:r>
            <a:endParaRPr lang="en-US" dirty="0" smtClean="0"/>
          </a:p>
          <a:p>
            <a:endParaRPr lang="en-US" dirty="0" smtClean="0"/>
          </a:p>
          <a:p>
            <a:r>
              <a:rPr lang="en-US" dirty="0" smtClean="0"/>
              <a:t>‘There is no clear national consensus amongst Australian Aboriginal peoples</a:t>
            </a:r>
            <a:r>
              <a:rPr lang="en-US" baseline="0" dirty="0" smtClean="0"/>
              <a:t> on terminology to describe relationships to water, or how cultural values should be reflected in water management.’ – </a:t>
            </a:r>
            <a:r>
              <a:rPr lang="en-US" baseline="0" dirty="0" err="1" smtClean="0"/>
              <a:t>Poelina</a:t>
            </a:r>
            <a:r>
              <a:rPr lang="en-US" baseline="0" dirty="0" smtClean="0"/>
              <a:t> et al</a:t>
            </a:r>
          </a:p>
          <a:p>
            <a:endParaRPr lang="en-US" baseline="0" dirty="0" smtClean="0"/>
          </a:p>
          <a:p>
            <a:r>
              <a:rPr lang="en-US" dirty="0" smtClean="0"/>
              <a:t>Jackson</a:t>
            </a:r>
            <a:r>
              <a:rPr lang="en-US" baseline="0" dirty="0" smtClean="0"/>
              <a:t> and Langton have critiqued the ‘cultural’ frame, suggesting cultural entitlements are limiting and are part of the ‘</a:t>
            </a:r>
            <a:r>
              <a:rPr lang="en-US" sz="1200" kern="1200" dirty="0" smtClean="0">
                <a:solidFill>
                  <a:schemeClr val="tx1"/>
                </a:solidFill>
                <a:latin typeface="+mn-lt"/>
                <a:ea typeface="+mn-ea"/>
                <a:cs typeface="+mn-cs"/>
              </a:rPr>
              <a:t>legal model for recognizing indigenous interests in water that has emerged from neo-liberal reforms to water governance,’ Called it a ‘weak strategy of arguing for entitlements on the basis of cultural difference’. Cultural flows</a:t>
            </a:r>
            <a:r>
              <a:rPr lang="en-US" sz="1200" kern="1200" baseline="0" dirty="0" smtClean="0">
                <a:solidFill>
                  <a:schemeClr val="tx1"/>
                </a:solidFill>
                <a:latin typeface="+mn-lt"/>
                <a:ea typeface="+mn-ea"/>
                <a:cs typeface="+mn-cs"/>
              </a:rPr>
              <a:t> ‘fails as a conceptual tool’. </a:t>
            </a:r>
          </a:p>
          <a:p>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The concept has gained attention in policy circles because it appears to accord with a preconception that indigenous groups have no significant demand for water resources. ‘</a:t>
            </a:r>
          </a:p>
          <a:p>
            <a:r>
              <a:rPr lang="en-US" sz="1200" kern="1200" dirty="0" smtClean="0">
                <a:solidFill>
                  <a:schemeClr val="tx1"/>
                </a:solidFill>
                <a:latin typeface="+mn-lt"/>
                <a:ea typeface="+mn-ea"/>
                <a:cs typeface="+mn-cs"/>
              </a:rPr>
              <a:t>Argument of that Aboriginal people would be better placed to pursue</a:t>
            </a:r>
            <a:r>
              <a:rPr lang="en-US" sz="1200" kern="1200" baseline="0" dirty="0" smtClean="0">
                <a:solidFill>
                  <a:schemeClr val="tx1"/>
                </a:solidFill>
                <a:latin typeface="+mn-lt"/>
                <a:ea typeface="+mn-ea"/>
                <a:cs typeface="+mn-cs"/>
              </a:rPr>
              <a:t> access to conventional, tradable water entitlements.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Creation</a:t>
            </a:r>
            <a:r>
              <a:rPr lang="en-US" sz="1200" kern="1200" baseline="0" dirty="0" smtClean="0">
                <a:solidFill>
                  <a:schemeClr val="tx1"/>
                </a:solidFill>
                <a:latin typeface="+mn-lt"/>
                <a:ea typeface="+mn-ea"/>
                <a:cs typeface="+mn-cs"/>
              </a:rPr>
              <a:t> of Indigenous-specific cultural entitlements has limitations (special purpose licenses in NSW are an </a:t>
            </a:r>
            <a:r>
              <a:rPr lang="en-US" sz="1200" kern="1200" baseline="0" dirty="0" err="1" smtClean="0">
                <a:solidFill>
                  <a:schemeClr val="tx1"/>
                </a:solidFill>
                <a:latin typeface="+mn-lt"/>
                <a:ea typeface="+mn-ea"/>
                <a:cs typeface="+mn-cs"/>
              </a:rPr>
              <a:t>eg</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But these were not limitations stipulated or sought in the </a:t>
            </a:r>
            <a:r>
              <a:rPr lang="en-US" sz="1200" kern="1200" baseline="0" dirty="0" err="1" smtClean="0">
                <a:solidFill>
                  <a:schemeClr val="tx1"/>
                </a:solidFill>
                <a:latin typeface="+mn-lt"/>
                <a:ea typeface="+mn-ea"/>
                <a:cs typeface="+mn-cs"/>
              </a:rPr>
              <a:t>Echuca</a:t>
            </a:r>
            <a:r>
              <a:rPr lang="en-US" sz="1200" kern="1200" baseline="0" dirty="0" smtClean="0">
                <a:solidFill>
                  <a:schemeClr val="tx1"/>
                </a:solidFill>
                <a:latin typeface="+mn-lt"/>
                <a:ea typeface="+mn-ea"/>
                <a:cs typeface="+mn-cs"/>
              </a:rPr>
              <a:t> Declaration itself. They are later impositions of Govt. </a:t>
            </a:r>
            <a:r>
              <a:rPr lang="en-US" sz="1200" kern="1200" baseline="0" dirty="0" err="1" smtClean="0">
                <a:solidFill>
                  <a:schemeClr val="tx1"/>
                </a:solidFill>
                <a:latin typeface="+mn-lt"/>
                <a:ea typeface="+mn-ea"/>
                <a:cs typeface="+mn-cs"/>
              </a:rPr>
              <a:t>Echuca</a:t>
            </a:r>
            <a:r>
              <a:rPr lang="en-US" sz="1200" kern="1200" baseline="0" dirty="0" smtClean="0">
                <a:solidFill>
                  <a:schemeClr val="tx1"/>
                </a:solidFill>
                <a:latin typeface="+mn-lt"/>
                <a:ea typeface="+mn-ea"/>
                <a:cs typeface="+mn-cs"/>
              </a:rPr>
              <a:t> Declaration asserts a right to own water, it </a:t>
            </a:r>
            <a:r>
              <a:rPr lang="en-US" sz="1200" kern="1200" baseline="0" dirty="0" err="1" smtClean="0">
                <a:solidFill>
                  <a:schemeClr val="tx1"/>
                </a:solidFill>
                <a:latin typeface="+mn-lt"/>
                <a:ea typeface="+mn-ea"/>
                <a:cs typeface="+mn-cs"/>
              </a:rPr>
              <a:t>doesn</a:t>
            </a:r>
            <a:r>
              <a:rPr lang="fr-FR"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t specify that a new type of ‘cultural’ entitlement must be created. </a:t>
            </a:r>
          </a:p>
          <a:p>
            <a:endParaRPr lang="en-US" sz="1200" kern="1200" baseline="0" dirty="0" smtClean="0">
              <a:solidFill>
                <a:schemeClr val="tx1"/>
              </a:solidFill>
              <a:latin typeface="+mn-lt"/>
              <a:ea typeface="+mn-ea"/>
              <a:cs typeface="+mn-cs"/>
            </a:endParaRPr>
          </a:p>
          <a:p>
            <a:r>
              <a:rPr lang="en-US" dirty="0" smtClean="0"/>
              <a:t>What impacts has it had?</a:t>
            </a:r>
          </a:p>
          <a:p>
            <a:endParaRPr lang="en-US" dirty="0" smtClean="0"/>
          </a:p>
          <a:p>
            <a:r>
              <a:rPr lang="en-US" dirty="0" smtClean="0"/>
              <a:t>How has it influenced advocacy, policy, decisions, reform?</a:t>
            </a:r>
          </a:p>
          <a:p>
            <a:pPr marL="285750" indent="-285750">
              <a:buFontTx/>
              <a:buChar char="-"/>
            </a:pPr>
            <a:r>
              <a:rPr lang="en-US" dirty="0" smtClean="0"/>
              <a:t>Contributed to growing advocacy (subsequent declarations), furnished a language which forms a useful, albeit contested, intervention in WM discourse. Building authority of Traditional Owners to speak and effect</a:t>
            </a:r>
            <a:r>
              <a:rPr lang="en-US" baseline="0" dirty="0" smtClean="0"/>
              <a:t> change.</a:t>
            </a:r>
            <a:endParaRPr lang="en-US" dirty="0" smtClean="0"/>
          </a:p>
          <a:p>
            <a:pPr marL="285750" indent="-285750">
              <a:buFontTx/>
              <a:buChar char="-"/>
            </a:pPr>
            <a:r>
              <a:rPr lang="en-US" dirty="0" smtClean="0"/>
              <a:t>Embedded in policy and legislation: Basin Plan, WRPs, Vic Water Plan (NSW Access</a:t>
            </a:r>
            <a:r>
              <a:rPr lang="en-US" baseline="0" dirty="0" smtClean="0"/>
              <a:t> licenses?) Weir says it has ‘influenced the national Indigenous water agenda.’</a:t>
            </a:r>
            <a:endParaRPr lang="en-US" dirty="0" smtClean="0"/>
          </a:p>
          <a:p>
            <a:pPr marL="285750" indent="-285750">
              <a:buFontTx/>
              <a:buChar char="-"/>
            </a:pPr>
            <a:r>
              <a:rPr lang="en-US" dirty="0" smtClean="0"/>
              <a:t>Helped to drive NCFRP – which is doing important work in developing</a:t>
            </a:r>
            <a:r>
              <a:rPr lang="en-US" baseline="0" dirty="0" smtClean="0"/>
              <a:t> practical pathways and reforms</a:t>
            </a:r>
            <a:endParaRPr lang="en-US" dirty="0" smtClean="0"/>
          </a:p>
          <a:p>
            <a:endParaRPr lang="en-US" dirty="0"/>
          </a:p>
        </p:txBody>
      </p:sp>
      <p:sp>
        <p:nvSpPr>
          <p:cNvPr id="4" name="Slide Number Placeholder 3"/>
          <p:cNvSpPr>
            <a:spLocks noGrp="1"/>
          </p:cNvSpPr>
          <p:nvPr>
            <p:ph type="sldNum" sz="quarter" idx="10"/>
          </p:nvPr>
        </p:nvSpPr>
        <p:spPr/>
        <p:txBody>
          <a:bodyPr/>
          <a:lstStyle/>
          <a:p>
            <a:fld id="{AEF564D7-7568-F24E-8CDA-76E10C624493}" type="slidenum">
              <a:rPr lang="en-US" smtClean="0"/>
              <a:t>4</a:t>
            </a:fld>
            <a:endParaRPr lang="en-US"/>
          </a:p>
        </p:txBody>
      </p:sp>
    </p:spTree>
    <p:extLst>
      <p:ext uri="{BB962C8B-B14F-4D97-AF65-F5344CB8AC3E}">
        <p14:creationId xmlns:p14="http://schemas.microsoft.com/office/powerpoint/2010/main" val="331896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But</a:t>
            </a:r>
            <a:r>
              <a:rPr lang="en-US" baseline="0" dirty="0" smtClean="0"/>
              <a:t> if it has had traction, how far has its vision been achieved? </a:t>
            </a:r>
            <a:endParaRPr lang="en-US" dirty="0" smtClean="0"/>
          </a:p>
          <a:p>
            <a:pPr marL="285750" indent="-285750">
              <a:buFont typeface="Arial"/>
              <a:buChar char="•"/>
            </a:pPr>
            <a:endParaRPr lang="en-US" dirty="0" smtClean="0"/>
          </a:p>
          <a:p>
            <a:pPr marL="285750" indent="-285750">
              <a:buFont typeface="Arial"/>
              <a:buChar char="•"/>
            </a:pPr>
            <a:r>
              <a:rPr lang="en-US" dirty="0" smtClean="0"/>
              <a:t>Funding to acquire entitlements</a:t>
            </a:r>
          </a:p>
          <a:p>
            <a:pPr marL="285750" indent="-285750">
              <a:buFont typeface="Arial"/>
              <a:buChar char="•"/>
            </a:pPr>
            <a:r>
              <a:rPr lang="en-US" dirty="0" smtClean="0"/>
              <a:t>TOs have needed</a:t>
            </a:r>
            <a:r>
              <a:rPr lang="en-US" baseline="0" dirty="0" smtClean="0"/>
              <a:t> to use the language of the modern water entitlement framework</a:t>
            </a:r>
            <a:endParaRPr lang="en-US" dirty="0" smtClean="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r>
              <a:rPr lang="en-US" dirty="0" smtClean="0"/>
              <a:t>Technical and scientific support</a:t>
            </a:r>
          </a:p>
          <a:p>
            <a:pPr marL="0" indent="0">
              <a:buFont typeface="Arial"/>
              <a:buNone/>
            </a:pPr>
            <a:r>
              <a:rPr lang="en-US" dirty="0" smtClean="0"/>
              <a:t>	Many PBCs still require</a:t>
            </a:r>
            <a:r>
              <a:rPr lang="en-US" baseline="0" dirty="0" smtClean="0"/>
              <a:t> support to build governance and water management capacity</a:t>
            </a:r>
            <a:endParaRPr lang="en-US" dirty="0" smtClean="0"/>
          </a:p>
          <a:p>
            <a:pPr marL="285750" indent="-285750">
              <a:buFont typeface="Arial"/>
              <a:buChar char="•"/>
            </a:pPr>
            <a:endParaRPr lang="en-US" dirty="0" smtClean="0"/>
          </a:p>
          <a:p>
            <a:pPr marL="285750" indent="-285750">
              <a:buFont typeface="Arial"/>
              <a:buChar char="•"/>
            </a:pPr>
            <a:r>
              <a:rPr lang="en-US" dirty="0" smtClean="0"/>
              <a:t>Quantities</a:t>
            </a:r>
          </a:p>
          <a:p>
            <a:endParaRPr lang="en-US" dirty="0" smtClean="0"/>
          </a:p>
          <a:p>
            <a:endParaRPr lang="en-US" dirty="0" smtClean="0"/>
          </a:p>
          <a:p>
            <a:r>
              <a:rPr lang="en-US" sz="1200" dirty="0" smtClean="0">
                <a:latin typeface="Arial"/>
                <a:cs typeface="Arial"/>
              </a:rPr>
              <a:t>Funding – market intervention – </a:t>
            </a:r>
            <a:r>
              <a:rPr lang="en-US" sz="1200" dirty="0" err="1" smtClean="0">
                <a:latin typeface="Arial"/>
                <a:cs typeface="Arial"/>
              </a:rPr>
              <a:t>Govt</a:t>
            </a:r>
            <a:r>
              <a:rPr lang="en-US" sz="1200" dirty="0" smtClean="0">
                <a:latin typeface="Arial"/>
                <a:cs typeface="Arial"/>
              </a:rPr>
              <a:t> must</a:t>
            </a:r>
            <a:r>
              <a:rPr lang="en-US" sz="1200" baseline="0" dirty="0" smtClean="0">
                <a:latin typeface="Arial"/>
                <a:cs typeface="Arial"/>
              </a:rPr>
              <a:t> provide the funding and make the intervention in the market</a:t>
            </a:r>
            <a:endParaRPr lang="en-US" sz="1200" dirty="0" smtClean="0">
              <a:latin typeface="Arial"/>
              <a:cs typeface="Arial"/>
            </a:endParaRPr>
          </a:p>
          <a:p>
            <a:r>
              <a:rPr lang="en-US" sz="1200" dirty="0" smtClean="0">
                <a:latin typeface="Arial"/>
                <a:cs typeface="Arial"/>
              </a:rPr>
              <a:t>Decision making – informed consent – there</a:t>
            </a:r>
            <a:r>
              <a:rPr lang="en-US" sz="1200" baseline="0" dirty="0" smtClean="0">
                <a:latin typeface="Arial"/>
                <a:cs typeface="Arial"/>
              </a:rPr>
              <a:t> must be the mechanisms for Nations to be able to make the decisions about how/when entitlements are acquired, how they are used and who holds them</a:t>
            </a:r>
            <a:endParaRPr lang="en-US" sz="1200" dirty="0" smtClean="0">
              <a:latin typeface="Arial"/>
              <a:cs typeface="Arial"/>
            </a:endParaRPr>
          </a:p>
          <a:p>
            <a:r>
              <a:rPr lang="en-US" sz="1200" dirty="0" smtClean="0">
                <a:latin typeface="Arial"/>
                <a:cs typeface="Arial"/>
              </a:rPr>
              <a:t>Capacity – Nations must be supported to have the technical and scientific capacity</a:t>
            </a:r>
          </a:p>
          <a:p>
            <a:r>
              <a:rPr lang="en-US" sz="1200" dirty="0" smtClean="0">
                <a:latin typeface="Arial"/>
                <a:cs typeface="Arial"/>
              </a:rPr>
              <a:t>Quantities – Nations must</a:t>
            </a:r>
            <a:r>
              <a:rPr lang="en-US" sz="1200" baseline="0" dirty="0" smtClean="0">
                <a:latin typeface="Arial"/>
                <a:cs typeface="Arial"/>
              </a:rPr>
              <a:t> be </a:t>
            </a:r>
            <a:r>
              <a:rPr lang="en-US" sz="1200" baseline="0" dirty="0" err="1" smtClean="0">
                <a:latin typeface="Arial"/>
                <a:cs typeface="Arial"/>
              </a:rPr>
              <a:t>afforeded</a:t>
            </a:r>
            <a:r>
              <a:rPr lang="en-US" sz="1200" baseline="0" dirty="0" smtClean="0">
                <a:latin typeface="Arial"/>
                <a:cs typeface="Arial"/>
              </a:rPr>
              <a:t> sufficient quantities and for these to be managed how they want</a:t>
            </a:r>
            <a:endParaRPr lang="en-US" sz="1200" dirty="0" smtClean="0">
              <a:latin typeface="Arial"/>
              <a:cs typeface="Arial"/>
            </a:endParaRPr>
          </a:p>
          <a:p>
            <a:endParaRPr lang="en-US" dirty="0" smtClean="0"/>
          </a:p>
          <a:p>
            <a:endParaRPr lang="en-US" dirty="0" smtClean="0"/>
          </a:p>
          <a:p>
            <a:r>
              <a:rPr lang="en-US" dirty="0" smtClean="0"/>
              <a:t>How have the ‘mechanisms’ been implemented:</a:t>
            </a:r>
          </a:p>
          <a:p>
            <a:pPr marL="285750" indent="-285750">
              <a:buFont typeface="Arial"/>
              <a:buChar char="•"/>
            </a:pPr>
            <a:r>
              <a:rPr lang="en-US" dirty="0" smtClean="0"/>
              <a:t>Funding to acquire entitlements</a:t>
            </a:r>
          </a:p>
          <a:p>
            <a:pPr marL="285750" indent="-285750">
              <a:buFont typeface="Arial"/>
              <a:buChar char="•"/>
            </a:pPr>
            <a:r>
              <a:rPr lang="en-US" dirty="0" smtClean="0"/>
              <a:t>Technical and scientific support</a:t>
            </a:r>
          </a:p>
          <a:p>
            <a:pPr marL="285750" indent="-285750">
              <a:buFont typeface="Arial"/>
              <a:buChar char="•"/>
            </a:pPr>
            <a:r>
              <a:rPr lang="en-US" dirty="0" smtClean="0"/>
              <a:t>Quantities</a:t>
            </a:r>
          </a:p>
          <a:p>
            <a:endParaRPr lang="en-US" dirty="0" smtClean="0"/>
          </a:p>
          <a:p>
            <a:r>
              <a:rPr lang="en-US" dirty="0" smtClean="0"/>
              <a:t>Answer is there has been some developments but we are not really </a:t>
            </a:r>
          </a:p>
          <a:p>
            <a:r>
              <a:rPr lang="en-US" dirty="0" smtClean="0"/>
              <a:t>any closer…</a:t>
            </a:r>
          </a:p>
          <a:p>
            <a:r>
              <a:rPr lang="en-US" dirty="0" smtClean="0"/>
              <a:t>Why?</a:t>
            </a:r>
          </a:p>
          <a:p>
            <a:endParaRPr lang="en-US" dirty="0"/>
          </a:p>
        </p:txBody>
      </p:sp>
      <p:sp>
        <p:nvSpPr>
          <p:cNvPr id="4" name="Slide Number Placeholder 3"/>
          <p:cNvSpPr>
            <a:spLocks noGrp="1"/>
          </p:cNvSpPr>
          <p:nvPr>
            <p:ph type="sldNum" sz="quarter" idx="10"/>
          </p:nvPr>
        </p:nvSpPr>
        <p:spPr/>
        <p:txBody>
          <a:bodyPr/>
          <a:lstStyle/>
          <a:p>
            <a:fld id="{AEF564D7-7568-F24E-8CDA-76E10C624493}" type="slidenum">
              <a:rPr lang="en-US" smtClean="0"/>
              <a:t>5</a:t>
            </a:fld>
            <a:endParaRPr lang="en-US"/>
          </a:p>
        </p:txBody>
      </p:sp>
    </p:spTree>
    <p:extLst>
      <p:ext uri="{BB962C8B-B14F-4D97-AF65-F5344CB8AC3E}">
        <p14:creationId xmlns:p14="http://schemas.microsoft.com/office/powerpoint/2010/main" val="3318966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r>
              <a:rPr lang="en-US" sz="1200" dirty="0" smtClean="0">
                <a:latin typeface="Arial"/>
                <a:cs typeface="Arial"/>
              </a:rPr>
              <a:t>Political cycle</a:t>
            </a:r>
          </a:p>
          <a:p>
            <a:endParaRPr lang="en-US" sz="1200" dirty="0" smtClean="0">
              <a:latin typeface="Arial"/>
              <a:cs typeface="Arial"/>
            </a:endParaRPr>
          </a:p>
          <a:p>
            <a:r>
              <a:rPr lang="en-US" sz="1200" dirty="0" smtClean="0">
                <a:latin typeface="Arial"/>
                <a:cs typeface="Arial"/>
              </a:rPr>
              <a:t>Exploitation and degradation </a:t>
            </a:r>
          </a:p>
          <a:p>
            <a:r>
              <a:rPr lang="en-US" sz="1200" dirty="0" smtClean="0">
                <a:latin typeface="Arial"/>
                <a:cs typeface="Arial"/>
              </a:rPr>
              <a:t>Continuing declining</a:t>
            </a:r>
            <a:r>
              <a:rPr lang="en-US" sz="1200" baseline="0" dirty="0" smtClean="0">
                <a:latin typeface="Arial"/>
                <a:cs typeface="Arial"/>
              </a:rPr>
              <a:t> river health means that it is harder to </a:t>
            </a:r>
            <a:r>
              <a:rPr lang="en-US" sz="1200" baseline="0" dirty="0" err="1" smtClean="0">
                <a:latin typeface="Arial"/>
                <a:cs typeface="Arial"/>
              </a:rPr>
              <a:t>realise</a:t>
            </a:r>
            <a:r>
              <a:rPr lang="en-US" sz="1200" baseline="0" dirty="0" smtClean="0">
                <a:latin typeface="Arial"/>
                <a:cs typeface="Arial"/>
              </a:rPr>
              <a:t> the benefits of water rights. Current water recovery targets have ‘indefinite decline’ of the river systems as an unspoken premise (weir). </a:t>
            </a:r>
          </a:p>
          <a:p>
            <a:r>
              <a:rPr lang="en-US" sz="1200" baseline="0" dirty="0" smtClean="0">
                <a:latin typeface="Arial"/>
                <a:cs typeface="Arial"/>
              </a:rPr>
              <a:t>‘Political-legal water rights are a core part of the reparations for Indigenous people, but how meaningful are those rights when the creeks and wetlands are desiccated, drowned or poisoned?’</a:t>
            </a:r>
          </a:p>
          <a:p>
            <a:r>
              <a:rPr lang="en-US" sz="1200" baseline="0" dirty="0" smtClean="0">
                <a:latin typeface="Arial"/>
                <a:cs typeface="Arial"/>
              </a:rPr>
              <a:t>Water theft, collusion and corruption undermine good process and close off pathways for restorative justice.</a:t>
            </a:r>
          </a:p>
          <a:p>
            <a:endParaRPr lang="en-US" sz="1200" dirty="0" smtClean="0">
              <a:latin typeface="Arial"/>
              <a:cs typeface="Arial"/>
            </a:endParaRPr>
          </a:p>
          <a:p>
            <a:endParaRPr lang="en-US" sz="1200" dirty="0" smtClean="0">
              <a:latin typeface="Arial"/>
              <a:cs typeface="Arial"/>
            </a:endParaRPr>
          </a:p>
          <a:p>
            <a:r>
              <a:rPr lang="en-US" sz="1200" dirty="0" smtClean="0">
                <a:latin typeface="Arial"/>
                <a:cs typeface="Arial"/>
              </a:rPr>
              <a:t>Water values</a:t>
            </a:r>
          </a:p>
          <a:p>
            <a:pPr marL="171450" indent="-171450">
              <a:buFontTx/>
              <a:buChar char="-"/>
            </a:pPr>
            <a:r>
              <a:rPr lang="en-US" baseline="0" dirty="0" smtClean="0"/>
              <a:t>Indigenous values and knowledge systems often </a:t>
            </a:r>
            <a:r>
              <a:rPr lang="en-US" baseline="0" dirty="0" err="1" smtClean="0"/>
              <a:t>marginalised</a:t>
            </a:r>
            <a:r>
              <a:rPr lang="en-US" baseline="0" dirty="0" smtClean="0"/>
              <a:t>/</a:t>
            </a:r>
            <a:r>
              <a:rPr lang="en-US" baseline="0" dirty="0" err="1" smtClean="0"/>
              <a:t>trivialised</a:t>
            </a:r>
            <a:r>
              <a:rPr lang="en-US" baseline="0" dirty="0" smtClean="0"/>
              <a:t> </a:t>
            </a:r>
          </a:p>
          <a:p>
            <a:pPr marL="171450" indent="-171450">
              <a:buFontTx/>
              <a:buChar char="-"/>
            </a:pPr>
            <a:r>
              <a:rPr lang="en-US" baseline="0" dirty="0" smtClean="0"/>
              <a:t>Sentient ecologies, river as ‘a continuous living being’</a:t>
            </a:r>
          </a:p>
          <a:p>
            <a:pPr marL="171450" indent="-171450">
              <a:buFontTx/>
              <a:buChar char="-"/>
            </a:pPr>
            <a:r>
              <a:rPr lang="en-US" baseline="0" dirty="0" smtClean="0"/>
              <a:t>Utilitarian, instrumentalist, reductive concepts are privileged. It is these concepts that have created the problem.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“We need to use a different kind of thinking to address river health, rather than continuing to rely on the approaches that enabled over-allocation.” (Weir)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Marshall says we need to accept Indigenous worldview/metaphysics as real</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While these views are </a:t>
            </a:r>
            <a:r>
              <a:rPr lang="en-US" baseline="0" dirty="0" err="1" smtClean="0"/>
              <a:t>marginalised</a:t>
            </a:r>
            <a:r>
              <a:rPr lang="en-US" baseline="0" dirty="0" smtClean="0"/>
              <a:t>, it is harder to prosecute the argument for cultural flows.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But some progress – </a:t>
            </a:r>
            <a:r>
              <a:rPr lang="en-US" baseline="0" dirty="0" err="1" smtClean="0"/>
              <a:t>Birrarung</a:t>
            </a:r>
            <a:r>
              <a:rPr lang="en-US" baseline="0" dirty="0" smtClean="0"/>
              <a:t>, we can look for inspiration to NZ</a:t>
            </a:r>
          </a:p>
          <a:p>
            <a:pPr marL="171450" indent="-171450">
              <a:buFontTx/>
              <a:buChar char="-"/>
            </a:pPr>
            <a:endParaRPr lang="en-US" baseline="0" dirty="0" smtClean="0"/>
          </a:p>
          <a:p>
            <a:endParaRPr lang="en-US" sz="1200" dirty="0" smtClean="0">
              <a:latin typeface="Arial"/>
              <a:cs typeface="Arial"/>
            </a:endParaRPr>
          </a:p>
          <a:p>
            <a:r>
              <a:rPr lang="en-US" sz="1200" dirty="0" smtClean="0">
                <a:latin typeface="Arial"/>
                <a:cs typeface="Arial"/>
              </a:rPr>
              <a:t>Property rights and water market</a:t>
            </a:r>
          </a:p>
          <a:p>
            <a:r>
              <a:rPr lang="en-US" sz="1200" dirty="0" smtClean="0">
                <a:latin typeface="Arial"/>
                <a:cs typeface="Arial"/>
              </a:rPr>
              <a:t>‘Commonwealth,</a:t>
            </a:r>
            <a:r>
              <a:rPr lang="en-US" sz="1200" baseline="0" dirty="0" smtClean="0">
                <a:latin typeface="Arial"/>
                <a:cs typeface="Arial"/>
              </a:rPr>
              <a:t> state and territory ownership and management of water has long been premised on the </a:t>
            </a:r>
            <a:r>
              <a:rPr lang="en-US" sz="1200" i="1" baseline="0" dirty="0" smtClean="0">
                <a:latin typeface="Arial"/>
                <a:cs typeface="Arial"/>
              </a:rPr>
              <a:t>absence</a:t>
            </a:r>
            <a:r>
              <a:rPr lang="en-US" sz="1200" baseline="0" dirty="0" smtClean="0">
                <a:latin typeface="Arial"/>
                <a:cs typeface="Arial"/>
              </a:rPr>
              <a:t> of Indigenous people’s property rights to land and water.’</a:t>
            </a:r>
          </a:p>
          <a:p>
            <a:pPr marL="171450" indent="-171450">
              <a:buFontTx/>
              <a:buChar char="-"/>
            </a:pPr>
            <a:r>
              <a:rPr lang="en-US" sz="1200" baseline="0" dirty="0" smtClean="0">
                <a:latin typeface="Arial"/>
                <a:cs typeface="Arial"/>
              </a:rPr>
              <a:t>This exclusion continues: even when measures are contemplated to allow for Aboriginal access to the market it is stipulated that this will never impact on the rights of existing entitlement holders. </a:t>
            </a:r>
          </a:p>
          <a:p>
            <a:pPr marL="171450" indent="-171450">
              <a:buFontTx/>
              <a:buChar char="-"/>
            </a:pPr>
            <a:r>
              <a:rPr lang="en-US" sz="1200" baseline="0" dirty="0" smtClean="0">
                <a:latin typeface="Arial"/>
                <a:cs typeface="Arial"/>
              </a:rPr>
              <a:t>Existing entitlements are sacrosanct, enforcing a massive barrier to new entrants. Aboriginal people are in a fraught negotiating position</a:t>
            </a:r>
          </a:p>
          <a:p>
            <a:pPr marL="171450" indent="-171450">
              <a:buFontTx/>
              <a:buChar char="-"/>
            </a:pPr>
            <a:endParaRPr lang="en-US" sz="12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Conflation of cultural and environmental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Traditional Owners</a:t>
            </a:r>
            <a:r>
              <a:rPr lang="en-US" sz="1200" baseline="0" dirty="0" smtClean="0">
                <a:latin typeface="Arial"/>
                <a:cs typeface="Arial"/>
              </a:rPr>
              <a:t> water requirements have been conveniently conflated with the ‘environmental pool’. It is argued that cultural outcomes are no different from environmental outcomes and that they can be serviced without specific water rights. This is a barrier to achievement of cultural flows.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a:cs typeface="Arial"/>
              </a:rPr>
              <a:t>These are just some of the challenges</a:t>
            </a:r>
            <a:endParaRPr lang="en-US" sz="1200" dirty="0" smtClean="0">
              <a:latin typeface="Arial"/>
              <a:cs typeface="Arial"/>
            </a:endParaRPr>
          </a:p>
          <a:p>
            <a:pPr marL="0" indent="0">
              <a:buFontTx/>
              <a:buNone/>
            </a:pPr>
            <a:endParaRPr lang="en-US" dirty="0"/>
          </a:p>
        </p:txBody>
      </p:sp>
      <p:sp>
        <p:nvSpPr>
          <p:cNvPr id="4" name="Slide Number Placeholder 3"/>
          <p:cNvSpPr>
            <a:spLocks noGrp="1"/>
          </p:cNvSpPr>
          <p:nvPr>
            <p:ph type="sldNum" sz="quarter" idx="10"/>
          </p:nvPr>
        </p:nvSpPr>
        <p:spPr/>
        <p:txBody>
          <a:bodyPr/>
          <a:lstStyle/>
          <a:p>
            <a:fld id="{AEF564D7-7568-F24E-8CDA-76E10C624493}" type="slidenum">
              <a:rPr lang="en-US" smtClean="0"/>
              <a:t>6</a:t>
            </a:fld>
            <a:endParaRPr lang="en-US"/>
          </a:p>
        </p:txBody>
      </p:sp>
    </p:spTree>
    <p:extLst>
      <p:ext uri="{BB962C8B-B14F-4D97-AF65-F5344CB8AC3E}">
        <p14:creationId xmlns:p14="http://schemas.microsoft.com/office/powerpoint/2010/main" val="331896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the</a:t>
            </a:r>
            <a:r>
              <a:rPr lang="en-US" baseline="0" dirty="0" smtClean="0"/>
              <a:t> Cultural Flows terminology has evolved and matured. Langton and Jackson have critiqued the ‘</a:t>
            </a:r>
            <a:r>
              <a:rPr lang="en-US" baseline="0" dirty="0" err="1" smtClean="0"/>
              <a:t>primitivist</a:t>
            </a:r>
            <a:r>
              <a:rPr lang="en-US" baseline="0" dirty="0" smtClean="0"/>
              <a:t>’ basis of claims for cultural flows (a claim to water on the basis of tradition and ‘cultural difference’). </a:t>
            </a:r>
          </a:p>
          <a:p>
            <a:r>
              <a:rPr lang="en-US" baseline="0" dirty="0" smtClean="0"/>
              <a:t>In its inception, the term was used to argue for getting ‘a bit more water down the river’, It was a strategic intervention to try and secure the rights and agency of the river to exist. </a:t>
            </a:r>
          </a:p>
          <a:p>
            <a:endParaRPr lang="en-US" baseline="0" dirty="0" smtClean="0"/>
          </a:p>
          <a:p>
            <a:r>
              <a:rPr lang="en-US" baseline="0" dirty="0" smtClean="0"/>
              <a:t>In practice, the language has evolved and taken on new meanings. The term now is being deployed to foreground Aboriginal ownership and access to the full range of uses of water, encompassing modern economic activity. The term has become synonymous with Aboriginal water ownership.  The benefits of cultural flows are discussed in contrast to the benefits arising from  procedural engagement in water planning, and refined delivery of environmental flows. </a:t>
            </a:r>
          </a:p>
          <a:p>
            <a:r>
              <a:rPr lang="en-US" baseline="0" dirty="0" smtClean="0"/>
              <a:t>The point is: it is for Nations to determine how they want to use water.</a:t>
            </a:r>
          </a:p>
          <a:p>
            <a:endParaRPr lang="en-US" baseline="0" dirty="0" smtClean="0"/>
          </a:p>
          <a:p>
            <a:r>
              <a:rPr lang="en-US" baseline="0" dirty="0" smtClean="0"/>
              <a:t>Term offers a way for Aboriginal people to articulate their interests between and across the often conflicting categories of ‘beneficial use’ : environment and consumptive use. </a:t>
            </a:r>
          </a:p>
          <a:p>
            <a:r>
              <a:rPr lang="en-US" baseline="0" dirty="0" smtClean="0"/>
              <a:t>Cultural flows is by its nature encompassing, and it offers a strategy to </a:t>
            </a:r>
          </a:p>
          <a:p>
            <a:endParaRPr lang="en-US" baseline="0" dirty="0" smtClean="0"/>
          </a:p>
          <a:p>
            <a:r>
              <a:rPr lang="en-US" baseline="0" dirty="0" smtClean="0"/>
              <a:t>Cultural flows has not gone away, and is not going away. </a:t>
            </a:r>
          </a:p>
          <a:p>
            <a:r>
              <a:rPr lang="en-US" baseline="0" dirty="0" smtClean="0"/>
              <a:t>The concept has been developed and tested. It has been resilient, and is understood by many Aboriginal people. </a:t>
            </a:r>
          </a:p>
          <a:p>
            <a:endParaRPr lang="en-US" baseline="0" dirty="0" smtClean="0"/>
          </a:p>
          <a:p>
            <a:r>
              <a:rPr lang="en-US" baseline="0" dirty="0" smtClean="0"/>
              <a:t>Now we need to develop the models for its implementation – which entails quantifying  water requirement, developing business cases, acquiring entitlements and making the necessary policy and legislative reforms to embed it in our WM framework. </a:t>
            </a:r>
          </a:p>
          <a:p>
            <a:endParaRPr lang="en-US" baseline="0" dirty="0" smtClean="0"/>
          </a:p>
          <a:p>
            <a:r>
              <a:rPr lang="en-US" baseline="0" dirty="0" smtClean="0"/>
              <a:t>We still need substantial reform to progress the objectives of the </a:t>
            </a:r>
            <a:r>
              <a:rPr lang="en-US" baseline="0" dirty="0" err="1" smtClean="0"/>
              <a:t>Echuca</a:t>
            </a:r>
            <a:r>
              <a:rPr lang="en-US" baseline="0" dirty="0" smtClean="0"/>
              <a:t> Declaration. </a:t>
            </a:r>
          </a:p>
          <a:p>
            <a:r>
              <a:rPr lang="en-US" baseline="0" dirty="0" err="1" smtClean="0"/>
              <a:t>Poelina</a:t>
            </a:r>
            <a:r>
              <a:rPr lang="en-US" baseline="0" dirty="0" smtClean="0"/>
              <a:t> et al call for a set of reforms – many of which extend the thinking contained in the </a:t>
            </a:r>
            <a:r>
              <a:rPr lang="en-US" baseline="0" dirty="0" err="1" smtClean="0"/>
              <a:t>Echuca</a:t>
            </a:r>
            <a:r>
              <a:rPr lang="en-US" baseline="0" dirty="0" smtClean="0"/>
              <a:t> Declaration</a:t>
            </a:r>
          </a:p>
          <a:p>
            <a:endParaRPr lang="en-US" baseline="0" dirty="0" smtClean="0"/>
          </a:p>
          <a:p>
            <a:r>
              <a:rPr lang="en-US" baseline="0" dirty="0" smtClean="0"/>
              <a:t>Aboriginal contribution to WM (recommendations and policy advice) to be implemented</a:t>
            </a:r>
          </a:p>
          <a:p>
            <a:r>
              <a:rPr lang="en-US" baseline="0" dirty="0" smtClean="0"/>
              <a:t>NWI strengthened with a </a:t>
            </a:r>
            <a:r>
              <a:rPr lang="en-US" b="1" baseline="0" dirty="0" smtClean="0"/>
              <a:t>national aboriginal water strategy</a:t>
            </a:r>
            <a:r>
              <a:rPr lang="en-US" baseline="0" dirty="0" smtClean="0"/>
              <a:t>, funded through National water infrastructure fund, and binding commitments</a:t>
            </a:r>
          </a:p>
          <a:p>
            <a:r>
              <a:rPr lang="en-US" baseline="0" dirty="0" smtClean="0"/>
              <a:t>Resources be allocated for discussions between first Nations and water policy makers, planners and managers</a:t>
            </a:r>
          </a:p>
          <a:p>
            <a:r>
              <a:rPr lang="en-US" baseline="0" dirty="0" smtClean="0"/>
              <a:t>Aboriginal water units bound in legislation</a:t>
            </a:r>
          </a:p>
          <a:p>
            <a:r>
              <a:rPr lang="en-US" baseline="0" dirty="0" smtClean="0"/>
              <a:t>PBCs are resources to strengthen governance</a:t>
            </a:r>
          </a:p>
          <a:p>
            <a:endParaRPr lang="en-US" baseline="0" dirty="0" smtClean="0"/>
          </a:p>
          <a:p>
            <a:endParaRPr lang="en-US" baseline="0" dirty="0" smtClean="0"/>
          </a:p>
          <a:p>
            <a:endParaRPr lang="en-US" dirty="0" smtClean="0"/>
          </a:p>
          <a:p>
            <a:endParaRPr lang="en-US" dirty="0" smtClean="0"/>
          </a:p>
          <a:p>
            <a:r>
              <a:rPr lang="en-US" dirty="0" smtClean="0"/>
              <a:t>Is re-allocation of entitlements the solution</a:t>
            </a:r>
            <a:r>
              <a:rPr lang="en-US" baseline="0" dirty="0" smtClean="0"/>
              <a:t> to a systemic problem? Should we be looking at a policy that prioritizes river health?</a:t>
            </a:r>
            <a:endParaRPr lang="en-US" dirty="0" smtClean="0"/>
          </a:p>
          <a:p>
            <a:endParaRPr lang="en-US" dirty="0" smtClean="0"/>
          </a:p>
          <a:p>
            <a:endParaRPr lang="en-US" dirty="0" smtClean="0"/>
          </a:p>
          <a:p>
            <a:endParaRPr lang="en-US" dirty="0" smtClean="0"/>
          </a:p>
          <a:p>
            <a:r>
              <a:rPr lang="en-US" dirty="0" smtClean="0"/>
              <a:t>Point 3:</a:t>
            </a:r>
            <a:r>
              <a:rPr lang="en-US" baseline="0" dirty="0" smtClean="0"/>
              <a:t> </a:t>
            </a:r>
            <a:r>
              <a:rPr lang="en-US" baseline="0" dirty="0" err="1" smtClean="0"/>
              <a:t>Poelina</a:t>
            </a:r>
            <a:r>
              <a:rPr lang="en-US" baseline="0" dirty="0" smtClean="0"/>
              <a:t> et al suggest the idea of regional bodies formed from multiple PBCs </a:t>
            </a:r>
            <a:r>
              <a:rPr lang="en-US" baseline="0" dirty="0" err="1" smtClean="0"/>
              <a:t>recognise</a:t>
            </a:r>
            <a:r>
              <a:rPr lang="en-US" baseline="0" dirty="0" smtClean="0"/>
              <a:t> the limitations of individual PBCs, address </a:t>
            </a:r>
            <a:r>
              <a:rPr lang="en-US" baseline="0" dirty="0" err="1" smtClean="0"/>
              <a:t>transboundary</a:t>
            </a:r>
            <a:r>
              <a:rPr lang="en-US" baseline="0" dirty="0" smtClean="0"/>
              <a:t> issues</a:t>
            </a:r>
          </a:p>
          <a:p>
            <a:endParaRPr lang="en-US" baseline="0" dirty="0" smtClean="0"/>
          </a:p>
          <a:p>
            <a:endParaRPr lang="en-US" baseline="0" dirty="0" smtClean="0"/>
          </a:p>
          <a:p>
            <a:endParaRPr lang="en-US" baseline="0" dirty="0" smtClean="0"/>
          </a:p>
          <a:p>
            <a:r>
              <a:rPr lang="en-US" dirty="0" smtClean="0"/>
              <a:t>How has thinking about ways to address Aboriginal concerns and rights in relation to water management evolved? </a:t>
            </a:r>
          </a:p>
          <a:p>
            <a:pPr marL="285750" indent="-285750">
              <a:buFontTx/>
              <a:buChar char="-"/>
            </a:pPr>
            <a:r>
              <a:rPr lang="en-US" dirty="0" err="1" smtClean="0"/>
              <a:t>Ie</a:t>
            </a:r>
            <a:r>
              <a:rPr lang="en-US" dirty="0" smtClean="0"/>
              <a:t> Aboriginal Environmental Outcomes?</a:t>
            </a:r>
          </a:p>
          <a:p>
            <a:pPr marL="285750" indent="-285750">
              <a:buFontTx/>
              <a:buChar char="-"/>
            </a:pPr>
            <a:r>
              <a:rPr lang="en-US" dirty="0" smtClean="0"/>
              <a:t>Economic water</a:t>
            </a:r>
          </a:p>
          <a:p>
            <a:endParaRPr lang="en-US" baseline="0" dirty="0" smtClean="0"/>
          </a:p>
          <a:p>
            <a:r>
              <a:rPr lang="en-US" dirty="0" smtClean="0"/>
              <a:t>What new models and approaches are being developed?</a:t>
            </a:r>
          </a:p>
          <a:p>
            <a:endParaRPr lang="en-US" dirty="0" smtClean="0"/>
          </a:p>
          <a:p>
            <a:r>
              <a:rPr lang="en-US" dirty="0" smtClean="0"/>
              <a:t>Shift in the way ‘Cultural flows’ is being used: now focused on ownership and </a:t>
            </a:r>
          </a:p>
          <a:p>
            <a:r>
              <a:rPr lang="en-US" dirty="0" smtClean="0"/>
              <a:t>an encompassing vision of Aboriginal needs and aspirations </a:t>
            </a:r>
          </a:p>
          <a:p>
            <a:endParaRPr lang="en-US" dirty="0"/>
          </a:p>
        </p:txBody>
      </p:sp>
      <p:sp>
        <p:nvSpPr>
          <p:cNvPr id="4" name="Slide Number Placeholder 3"/>
          <p:cNvSpPr>
            <a:spLocks noGrp="1"/>
          </p:cNvSpPr>
          <p:nvPr>
            <p:ph type="sldNum" sz="quarter" idx="10"/>
          </p:nvPr>
        </p:nvSpPr>
        <p:spPr/>
        <p:txBody>
          <a:bodyPr/>
          <a:lstStyle/>
          <a:p>
            <a:fld id="{AEF564D7-7568-F24E-8CDA-76E10C624493}" type="slidenum">
              <a:rPr lang="en-US" smtClean="0"/>
              <a:t>7</a:t>
            </a:fld>
            <a:endParaRPr lang="en-US"/>
          </a:p>
        </p:txBody>
      </p:sp>
    </p:spTree>
    <p:extLst>
      <p:ext uri="{BB962C8B-B14F-4D97-AF65-F5344CB8AC3E}">
        <p14:creationId xmlns:p14="http://schemas.microsoft.com/office/powerpoint/2010/main" val="331896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the</a:t>
            </a:r>
            <a:r>
              <a:rPr lang="en-US" baseline="0" dirty="0" smtClean="0"/>
              <a:t> Cultural Flows terminology has evolved and matured. Langton and Jackson have critiqued the ‘</a:t>
            </a:r>
            <a:r>
              <a:rPr lang="en-US" baseline="0" dirty="0" err="1" smtClean="0"/>
              <a:t>primitivist</a:t>
            </a:r>
            <a:r>
              <a:rPr lang="en-US" baseline="0" dirty="0" smtClean="0"/>
              <a:t>’ basis of claims for cultural flows (a claim to water on the basis of tradition and ‘cultural difference’). </a:t>
            </a:r>
          </a:p>
          <a:p>
            <a:r>
              <a:rPr lang="en-US" baseline="0" dirty="0" smtClean="0"/>
              <a:t>In its inception, the term was used to argue for getting ‘a bit more water down the river’, It was a strategic intervention to try and secure the rights and agency of the river to exist. </a:t>
            </a:r>
          </a:p>
          <a:p>
            <a:endParaRPr lang="en-US" baseline="0" dirty="0" smtClean="0"/>
          </a:p>
          <a:p>
            <a:r>
              <a:rPr lang="en-US" baseline="0" dirty="0" smtClean="0"/>
              <a:t>In practice, the language has evolved and taken on new meanings. The term now is being deployed to foreground Aboriginal ownership and access to the full range of uses of water, encompassing modern economic activity. The term has become synonymous with Aboriginal water ownership.  The benefits of cultural flows are discussed in contrast to the benefits arising from  procedural engagement in water planning, and refined delivery of environmental flows. </a:t>
            </a:r>
          </a:p>
          <a:p>
            <a:r>
              <a:rPr lang="en-US" baseline="0" dirty="0" smtClean="0"/>
              <a:t>The point is: it is for Nations to determine how they want to use water.</a:t>
            </a:r>
          </a:p>
          <a:p>
            <a:endParaRPr lang="en-US" baseline="0" dirty="0" smtClean="0"/>
          </a:p>
          <a:p>
            <a:r>
              <a:rPr lang="en-US" baseline="0" dirty="0" smtClean="0"/>
              <a:t>Term offers a way for Aboriginal people to articulate their interests between and across the often conflicting categories of ‘beneficial use’ : environment and consumptive use. </a:t>
            </a:r>
          </a:p>
          <a:p>
            <a:r>
              <a:rPr lang="en-US" baseline="0" dirty="0" smtClean="0"/>
              <a:t>Cultural flows is by its nature encompassing, and it offers a strategy to </a:t>
            </a:r>
          </a:p>
          <a:p>
            <a:endParaRPr lang="en-US" baseline="0" dirty="0" smtClean="0"/>
          </a:p>
          <a:p>
            <a:r>
              <a:rPr lang="en-US" baseline="0" dirty="0" smtClean="0"/>
              <a:t>Cultural flows has not gone away, and is not going away. </a:t>
            </a:r>
          </a:p>
          <a:p>
            <a:r>
              <a:rPr lang="en-US" baseline="0" dirty="0" smtClean="0"/>
              <a:t>The concept has been developed and tested. It has been resilient, and is understood by many Aboriginal people. </a:t>
            </a:r>
          </a:p>
          <a:p>
            <a:endParaRPr lang="en-US" baseline="0" dirty="0" smtClean="0"/>
          </a:p>
          <a:p>
            <a:r>
              <a:rPr lang="en-US" baseline="0" dirty="0" smtClean="0"/>
              <a:t>Now we need to develop the models for its implementation – which entails quantifying  water requirement, developing business cases, acquiring entitlements and making the necessary policy and legislative reforms to embed it in our WM framework. </a:t>
            </a:r>
          </a:p>
          <a:p>
            <a:endParaRPr lang="en-US" baseline="0" dirty="0" smtClean="0"/>
          </a:p>
          <a:p>
            <a:r>
              <a:rPr lang="en-US" baseline="0" dirty="0" smtClean="0"/>
              <a:t>We still need substantial reform to progress the objectives of the </a:t>
            </a:r>
            <a:r>
              <a:rPr lang="en-US" baseline="0" dirty="0" err="1" smtClean="0"/>
              <a:t>Echuca</a:t>
            </a:r>
            <a:r>
              <a:rPr lang="en-US" baseline="0" dirty="0" smtClean="0"/>
              <a:t> Declaration. </a:t>
            </a:r>
          </a:p>
          <a:p>
            <a:r>
              <a:rPr lang="en-US" baseline="0" dirty="0" err="1" smtClean="0"/>
              <a:t>Poelina</a:t>
            </a:r>
            <a:r>
              <a:rPr lang="en-US" baseline="0" dirty="0" smtClean="0"/>
              <a:t> et al call for a set of reforms – many of which extend the thinking contained in the </a:t>
            </a:r>
            <a:r>
              <a:rPr lang="en-US" baseline="0" dirty="0" err="1" smtClean="0"/>
              <a:t>Echuca</a:t>
            </a:r>
            <a:r>
              <a:rPr lang="en-US" baseline="0" dirty="0" smtClean="0"/>
              <a:t> Declaration</a:t>
            </a:r>
          </a:p>
          <a:p>
            <a:endParaRPr lang="en-US" baseline="0" dirty="0" smtClean="0"/>
          </a:p>
          <a:p>
            <a:r>
              <a:rPr lang="en-US" baseline="0" dirty="0" smtClean="0"/>
              <a:t>Aboriginal contribution to WM (recommendations and policy advice) to be implemented</a:t>
            </a:r>
          </a:p>
          <a:p>
            <a:r>
              <a:rPr lang="en-US" baseline="0" dirty="0" smtClean="0"/>
              <a:t>NWI strengthened with a </a:t>
            </a:r>
            <a:r>
              <a:rPr lang="en-US" b="1" baseline="0" dirty="0" smtClean="0"/>
              <a:t>national aboriginal water strategy</a:t>
            </a:r>
            <a:r>
              <a:rPr lang="en-US" baseline="0" dirty="0" smtClean="0"/>
              <a:t>, funded through National water infrastructure fund, and binding commitments</a:t>
            </a:r>
          </a:p>
          <a:p>
            <a:r>
              <a:rPr lang="en-US" baseline="0" dirty="0" smtClean="0"/>
              <a:t>Resources be allocated for discussions between first Nations and water policy makers, planners and managers</a:t>
            </a:r>
          </a:p>
          <a:p>
            <a:r>
              <a:rPr lang="en-US" baseline="0" dirty="0" smtClean="0"/>
              <a:t>Aboriginal water units bound in legislation</a:t>
            </a:r>
          </a:p>
          <a:p>
            <a:r>
              <a:rPr lang="en-US" baseline="0" dirty="0" smtClean="0"/>
              <a:t>PBCs are resources to strengthen governance</a:t>
            </a:r>
          </a:p>
          <a:p>
            <a:endParaRPr lang="en-US" baseline="0" dirty="0" smtClean="0"/>
          </a:p>
          <a:p>
            <a:endParaRPr lang="en-US" baseline="0" dirty="0" smtClean="0"/>
          </a:p>
          <a:p>
            <a:endParaRPr lang="en-US" dirty="0" smtClean="0"/>
          </a:p>
          <a:p>
            <a:endParaRPr lang="en-US" dirty="0" smtClean="0"/>
          </a:p>
          <a:p>
            <a:r>
              <a:rPr lang="en-US" dirty="0" smtClean="0"/>
              <a:t>Is re-allocation of entitlements the solution</a:t>
            </a:r>
            <a:r>
              <a:rPr lang="en-US" baseline="0" dirty="0" smtClean="0"/>
              <a:t> to a systemic problem? Should we be looking at a policy that prioritizes river health?</a:t>
            </a:r>
            <a:endParaRPr lang="en-US" dirty="0" smtClean="0"/>
          </a:p>
          <a:p>
            <a:endParaRPr lang="en-US" dirty="0" smtClean="0"/>
          </a:p>
          <a:p>
            <a:endParaRPr lang="en-US" dirty="0" smtClean="0"/>
          </a:p>
          <a:p>
            <a:endParaRPr lang="en-US" dirty="0" smtClean="0"/>
          </a:p>
          <a:p>
            <a:r>
              <a:rPr lang="en-US" dirty="0" smtClean="0"/>
              <a:t>Point 3:</a:t>
            </a:r>
            <a:r>
              <a:rPr lang="en-US" baseline="0" dirty="0" smtClean="0"/>
              <a:t> </a:t>
            </a:r>
            <a:r>
              <a:rPr lang="en-US" baseline="0" dirty="0" err="1" smtClean="0"/>
              <a:t>Poelina</a:t>
            </a:r>
            <a:r>
              <a:rPr lang="en-US" baseline="0" dirty="0" smtClean="0"/>
              <a:t> et al suggest the idea of regional bodies formed from multiple PBCs </a:t>
            </a:r>
            <a:r>
              <a:rPr lang="en-US" baseline="0" dirty="0" err="1" smtClean="0"/>
              <a:t>recognise</a:t>
            </a:r>
            <a:r>
              <a:rPr lang="en-US" baseline="0" dirty="0" smtClean="0"/>
              <a:t> the limitations of individual PBCs, address </a:t>
            </a:r>
            <a:r>
              <a:rPr lang="en-US" baseline="0" dirty="0" err="1" smtClean="0"/>
              <a:t>transboundary</a:t>
            </a:r>
            <a:r>
              <a:rPr lang="en-US" baseline="0" dirty="0" smtClean="0"/>
              <a:t> issues</a:t>
            </a:r>
          </a:p>
          <a:p>
            <a:endParaRPr lang="en-US" baseline="0" dirty="0" smtClean="0"/>
          </a:p>
          <a:p>
            <a:endParaRPr lang="en-US" baseline="0" dirty="0" smtClean="0"/>
          </a:p>
          <a:p>
            <a:endParaRPr lang="en-US" baseline="0" dirty="0" smtClean="0"/>
          </a:p>
          <a:p>
            <a:r>
              <a:rPr lang="en-US" dirty="0" smtClean="0"/>
              <a:t>How has thinking about ways to address Aboriginal concerns and rights in relation to water management evolved? </a:t>
            </a:r>
          </a:p>
          <a:p>
            <a:pPr marL="285750" indent="-285750">
              <a:buFontTx/>
              <a:buChar char="-"/>
            </a:pPr>
            <a:r>
              <a:rPr lang="en-US" dirty="0" err="1" smtClean="0"/>
              <a:t>Ie</a:t>
            </a:r>
            <a:r>
              <a:rPr lang="en-US" dirty="0" smtClean="0"/>
              <a:t> Aboriginal Environmental Outcomes?</a:t>
            </a:r>
          </a:p>
          <a:p>
            <a:pPr marL="285750" indent="-285750">
              <a:buFontTx/>
              <a:buChar char="-"/>
            </a:pPr>
            <a:r>
              <a:rPr lang="en-US" dirty="0" smtClean="0"/>
              <a:t>Economic water</a:t>
            </a:r>
          </a:p>
          <a:p>
            <a:endParaRPr lang="en-US" baseline="0" dirty="0" smtClean="0"/>
          </a:p>
          <a:p>
            <a:r>
              <a:rPr lang="en-US" dirty="0" smtClean="0"/>
              <a:t>What new models and approaches are being developed?</a:t>
            </a:r>
          </a:p>
          <a:p>
            <a:endParaRPr lang="en-US" dirty="0" smtClean="0"/>
          </a:p>
          <a:p>
            <a:r>
              <a:rPr lang="en-US" dirty="0" smtClean="0"/>
              <a:t>Shift in the way ‘Cultural flows’ is being used: now focused on ownership and </a:t>
            </a:r>
          </a:p>
          <a:p>
            <a:r>
              <a:rPr lang="en-US" dirty="0" smtClean="0"/>
              <a:t>an encompassing vision of Aboriginal needs and aspirations </a:t>
            </a:r>
          </a:p>
          <a:p>
            <a:endParaRPr lang="en-US" dirty="0"/>
          </a:p>
        </p:txBody>
      </p:sp>
      <p:sp>
        <p:nvSpPr>
          <p:cNvPr id="4" name="Slide Number Placeholder 3"/>
          <p:cNvSpPr>
            <a:spLocks noGrp="1"/>
          </p:cNvSpPr>
          <p:nvPr>
            <p:ph type="sldNum" sz="quarter" idx="10"/>
          </p:nvPr>
        </p:nvSpPr>
        <p:spPr/>
        <p:txBody>
          <a:bodyPr/>
          <a:lstStyle/>
          <a:p>
            <a:fld id="{AEF564D7-7568-F24E-8CDA-76E10C624493}" type="slidenum">
              <a:rPr lang="en-US" smtClean="0"/>
              <a:t>8</a:t>
            </a:fld>
            <a:endParaRPr lang="en-US"/>
          </a:p>
        </p:txBody>
      </p:sp>
    </p:spTree>
    <p:extLst>
      <p:ext uri="{BB962C8B-B14F-4D97-AF65-F5344CB8AC3E}">
        <p14:creationId xmlns:p14="http://schemas.microsoft.com/office/powerpoint/2010/main" val="331896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20/09/2017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www.mldrin.org.au/public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6066" y="6122885"/>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TextBox 1"/>
          <p:cNvSpPr txBox="1"/>
          <p:nvPr/>
        </p:nvSpPr>
        <p:spPr>
          <a:xfrm>
            <a:off x="209176" y="1344704"/>
            <a:ext cx="8785412" cy="2185214"/>
          </a:xfrm>
          <a:prstGeom prst="rect">
            <a:avLst/>
          </a:prstGeom>
          <a:noFill/>
        </p:spPr>
        <p:txBody>
          <a:bodyPr wrap="square" rtlCol="0">
            <a:spAutoFit/>
          </a:bodyPr>
          <a:lstStyle/>
          <a:p>
            <a:pPr algn="ctr"/>
            <a:r>
              <a:rPr lang="en-US" sz="3200" b="1" dirty="0">
                <a:latin typeface="Arial"/>
                <a:cs typeface="Arial"/>
              </a:rPr>
              <a:t>‘This is our inherent right</a:t>
            </a:r>
            <a:r>
              <a:rPr lang="en-US" sz="3200" b="1" dirty="0" smtClean="0">
                <a:latin typeface="Arial"/>
                <a:cs typeface="Arial"/>
              </a:rPr>
              <a:t>’</a:t>
            </a:r>
          </a:p>
          <a:p>
            <a:pPr algn="ctr"/>
            <a:r>
              <a:rPr lang="en-US" sz="2800" i="1" dirty="0" smtClean="0">
                <a:latin typeface="Arial"/>
                <a:cs typeface="Arial"/>
              </a:rPr>
              <a:t>Reflecting</a:t>
            </a:r>
            <a:r>
              <a:rPr lang="en-US" sz="2800" i="1" dirty="0">
                <a:latin typeface="Arial"/>
                <a:cs typeface="Arial"/>
              </a:rPr>
              <a:t> on 10 years of </a:t>
            </a:r>
            <a:r>
              <a:rPr lang="en-US" sz="2800" i="1" dirty="0" smtClean="0">
                <a:latin typeface="Arial"/>
                <a:cs typeface="Arial"/>
              </a:rPr>
              <a:t>the </a:t>
            </a:r>
            <a:r>
              <a:rPr lang="en-US" sz="2800" i="1" dirty="0" err="1" smtClean="0">
                <a:latin typeface="Arial"/>
                <a:cs typeface="Arial"/>
              </a:rPr>
              <a:t>Echuca</a:t>
            </a:r>
            <a:r>
              <a:rPr lang="en-US" sz="2800" i="1" dirty="0" smtClean="0">
                <a:latin typeface="Arial"/>
                <a:cs typeface="Arial"/>
              </a:rPr>
              <a:t> Declaration:</a:t>
            </a:r>
            <a:r>
              <a:rPr lang="en-US" sz="2800" i="1" dirty="0">
                <a:latin typeface="Arial"/>
                <a:cs typeface="Arial"/>
              </a:rPr>
              <a:t> </a:t>
            </a:r>
            <a:endParaRPr lang="en-US" sz="2800" i="1" dirty="0" smtClean="0">
              <a:latin typeface="Arial"/>
              <a:cs typeface="Arial"/>
            </a:endParaRPr>
          </a:p>
          <a:p>
            <a:pPr algn="ctr"/>
            <a:r>
              <a:rPr lang="en-US" sz="2800" i="1" dirty="0" smtClean="0">
                <a:latin typeface="Arial"/>
                <a:cs typeface="Arial"/>
              </a:rPr>
              <a:t>achievements</a:t>
            </a:r>
            <a:r>
              <a:rPr lang="en-US" sz="2800" i="1" dirty="0">
                <a:latin typeface="Arial"/>
                <a:cs typeface="Arial"/>
              </a:rPr>
              <a:t>, challenges and future </a:t>
            </a:r>
            <a:r>
              <a:rPr lang="en-US" sz="2800" i="1" dirty="0" smtClean="0">
                <a:latin typeface="Arial"/>
                <a:cs typeface="Arial"/>
              </a:rPr>
              <a:t>directions</a:t>
            </a:r>
          </a:p>
          <a:p>
            <a:pPr algn="ctr"/>
            <a:endParaRPr lang="en-US" sz="2800" dirty="0">
              <a:latin typeface="Arial"/>
              <a:cs typeface="Arial"/>
            </a:endParaRPr>
          </a:p>
          <a:p>
            <a:pPr algn="ctr"/>
            <a:r>
              <a:rPr lang="en-US" sz="2000" dirty="0" smtClean="0">
                <a:latin typeface="Arial"/>
                <a:cs typeface="Arial"/>
              </a:rPr>
              <a:t>Murray Lower Darling Rivers Indigenous Nations (MLDRIN)</a:t>
            </a:r>
            <a:endParaRPr lang="en-US" sz="2000" dirty="0">
              <a:latin typeface="Arial"/>
              <a:cs typeface="Arial"/>
            </a:endParaRPr>
          </a:p>
        </p:txBody>
      </p:sp>
      <p:pic>
        <p:nvPicPr>
          <p:cNvPr id="10" name="Picture 9" descr="MLDRIN logo-650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07205" y="318248"/>
            <a:ext cx="2723029" cy="599066"/>
          </a:xfrm>
          <a:prstGeom prst="rect">
            <a:avLst/>
          </a:prstGeom>
        </p:spPr>
      </p:pic>
      <p:pic>
        <p:nvPicPr>
          <p:cNvPr id="3" name="Picture 2" descr="P7110023.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3690471"/>
            <a:ext cx="9144000" cy="2211295"/>
          </a:xfrm>
          <a:prstGeom prst="rect">
            <a:avLst/>
          </a:prstGeom>
          <a:noFill/>
          <a:ln>
            <a:noFill/>
          </a:ln>
        </p:spPr>
      </p:pic>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3549" y="226867"/>
            <a:ext cx="2119060" cy="472207"/>
          </a:xfrm>
          <a:prstGeom prst="rect">
            <a:avLst/>
          </a:prstGeom>
        </p:spPr>
      </p:pic>
      <p:sp>
        <p:nvSpPr>
          <p:cNvPr id="2" name="TextBox 1"/>
          <p:cNvSpPr txBox="1"/>
          <p:nvPr/>
        </p:nvSpPr>
        <p:spPr>
          <a:xfrm>
            <a:off x="597646" y="971175"/>
            <a:ext cx="8083177" cy="2954655"/>
          </a:xfrm>
          <a:prstGeom prst="rect">
            <a:avLst/>
          </a:prstGeom>
          <a:noFill/>
        </p:spPr>
        <p:txBody>
          <a:bodyPr wrap="square" rtlCol="0">
            <a:spAutoFit/>
          </a:bodyPr>
          <a:lstStyle/>
          <a:p>
            <a:r>
              <a:rPr lang="en-US" sz="2800" b="1" dirty="0" smtClean="0">
                <a:latin typeface="Arial"/>
                <a:cs typeface="Arial"/>
              </a:rPr>
              <a:t>Introducing the </a:t>
            </a:r>
            <a:r>
              <a:rPr lang="en-US" sz="2800" b="1" dirty="0" err="1" smtClean="0">
                <a:latin typeface="Arial"/>
                <a:cs typeface="Arial"/>
              </a:rPr>
              <a:t>Echuca</a:t>
            </a:r>
            <a:r>
              <a:rPr lang="en-US" sz="2800" b="1" dirty="0" smtClean="0">
                <a:latin typeface="Arial"/>
                <a:cs typeface="Arial"/>
              </a:rPr>
              <a:t> Declaration</a:t>
            </a:r>
          </a:p>
          <a:p>
            <a:pPr marL="285750" indent="-285750">
              <a:buFont typeface="Arial"/>
              <a:buChar char="•"/>
            </a:pPr>
            <a:endParaRPr lang="en-US" dirty="0" smtClean="0">
              <a:latin typeface="Arial"/>
              <a:cs typeface="Arial"/>
            </a:endParaRPr>
          </a:p>
          <a:p>
            <a:pPr marL="914400" lvl="1" indent="-457200">
              <a:buFont typeface="Arial"/>
              <a:buChar char="•"/>
            </a:pPr>
            <a:r>
              <a:rPr lang="en-US" sz="2800" dirty="0" smtClean="0">
                <a:latin typeface="Arial"/>
                <a:cs typeface="Arial"/>
              </a:rPr>
              <a:t>Asserting </a:t>
            </a:r>
            <a:r>
              <a:rPr lang="en-US" sz="2800" dirty="0" smtClean="0">
                <a:latin typeface="Arial"/>
                <a:cs typeface="Arial"/>
              </a:rPr>
              <a:t>First Nations’ Sovereignty, water rights, values and responsibilities</a:t>
            </a:r>
          </a:p>
          <a:p>
            <a:pPr marL="914400" lvl="1" indent="-457200">
              <a:buFont typeface="Arial"/>
              <a:buChar char="•"/>
            </a:pPr>
            <a:r>
              <a:rPr lang="en-US" sz="2800" dirty="0" smtClean="0">
                <a:latin typeface="Arial"/>
                <a:cs typeface="Arial"/>
              </a:rPr>
              <a:t>Contesting ownership and management</a:t>
            </a:r>
          </a:p>
          <a:p>
            <a:pPr marL="914400" lvl="1" indent="-457200">
              <a:buFont typeface="Arial"/>
              <a:buChar char="•"/>
            </a:pPr>
            <a:r>
              <a:rPr lang="en-US" sz="2800" dirty="0" smtClean="0">
                <a:latin typeface="Arial"/>
                <a:cs typeface="Arial"/>
              </a:rPr>
              <a:t>Defining Cultural Flows</a:t>
            </a:r>
          </a:p>
          <a:p>
            <a:pPr marL="914400" lvl="1" indent="-457200">
              <a:buFont typeface="Arial"/>
              <a:buChar char="•"/>
            </a:pPr>
            <a:r>
              <a:rPr lang="en-US" sz="2800" dirty="0" smtClean="0">
                <a:latin typeface="Arial"/>
                <a:cs typeface="Arial"/>
              </a:rPr>
              <a:t>Detailing Outcomes and Mechanisms</a:t>
            </a:r>
            <a:endParaRPr lang="en-US" sz="2800" dirty="0">
              <a:latin typeface="Arial"/>
              <a:cs typeface="Arial"/>
            </a:endParaRPr>
          </a:p>
        </p:txBody>
      </p:sp>
      <p:pic>
        <p:nvPicPr>
          <p:cNvPr id="3" name="Picture 2" descr="MLDRIN logo-650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263" y="213661"/>
            <a:ext cx="2723029" cy="599066"/>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l="9326" r="19135"/>
          <a:stretch/>
        </p:blipFill>
        <p:spPr>
          <a:xfrm>
            <a:off x="0" y="4557059"/>
            <a:ext cx="6541477" cy="2300941"/>
          </a:xfrm>
          <a:prstGeom prst="rect">
            <a:avLst/>
          </a:prstGeom>
        </p:spPr>
      </p:pic>
      <p:pic>
        <p:nvPicPr>
          <p:cNvPr id="1026" name="Picture 2" descr="Image result for murray darling basin map"/>
          <p:cNvPicPr>
            <a:picLocks noChangeAspect="1" noChangeArrowheads="1"/>
          </p:cNvPicPr>
          <p:nvPr/>
        </p:nvPicPr>
        <p:blipFill rotWithShape="1">
          <a:blip r:embed="rId6">
            <a:extLst>
              <a:ext uri="{28A0092B-C50C-407E-A947-70E740481C1C}">
                <a14:useLocalDpi xmlns:a14="http://schemas.microsoft.com/office/drawing/2010/main" val="0"/>
              </a:ext>
            </a:extLst>
          </a:blip>
          <a:srcRect t="6940" b="5687"/>
          <a:stretch/>
        </p:blipFill>
        <p:spPr bwMode="auto">
          <a:xfrm>
            <a:off x="6541476" y="4023204"/>
            <a:ext cx="2602523" cy="283479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582178" y="6280660"/>
            <a:ext cx="171095" cy="1263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45531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3549" y="226867"/>
            <a:ext cx="2119060" cy="472207"/>
          </a:xfrm>
          <a:prstGeom prst="rect">
            <a:avLst/>
          </a:prstGeom>
        </p:spPr>
      </p:pic>
      <p:pic>
        <p:nvPicPr>
          <p:cNvPr id="3" name="Picture 2" descr="MLDRIN logo-650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263" y="213661"/>
            <a:ext cx="2723029" cy="599066"/>
          </a:xfrm>
          <a:prstGeom prst="rect">
            <a:avLst/>
          </a:prstGeom>
        </p:spPr>
      </p:pic>
      <p:grpSp>
        <p:nvGrpSpPr>
          <p:cNvPr id="12" name="Group 11"/>
          <p:cNvGrpSpPr/>
          <p:nvPr/>
        </p:nvGrpSpPr>
        <p:grpSpPr>
          <a:xfrm>
            <a:off x="282235" y="1181958"/>
            <a:ext cx="9190305" cy="7434829"/>
            <a:chOff x="2941900" y="2008513"/>
            <a:chExt cx="5369959" cy="3691263"/>
          </a:xfrm>
        </p:grpSpPr>
        <p:sp>
          <p:nvSpPr>
            <p:cNvPr id="13" name="TextBox 12"/>
            <p:cNvSpPr txBox="1"/>
            <p:nvPr/>
          </p:nvSpPr>
          <p:spPr>
            <a:xfrm>
              <a:off x="2941900" y="2008513"/>
              <a:ext cx="1451367" cy="2869792"/>
            </a:xfrm>
            <a:prstGeom prst="rect">
              <a:avLst/>
            </a:prstGeom>
            <a:noFill/>
          </p:spPr>
          <p:txBody>
            <a:bodyPr wrap="square" rtlCol="0">
              <a:spAutoFit/>
            </a:bodyPr>
            <a:lstStyle/>
            <a:p>
              <a:r>
                <a:rPr lang="en-US" sz="9600" dirty="0" smtClean="0">
                  <a:solidFill>
                    <a:srgbClr val="4BACC6"/>
                  </a:solidFill>
                </a:rPr>
                <a:t>‘‘ </a:t>
              </a:r>
            </a:p>
            <a:p>
              <a:endParaRPr lang="en-US" sz="4400" dirty="0">
                <a:solidFill>
                  <a:srgbClr val="4BACC6"/>
                </a:solidFill>
              </a:endParaRPr>
            </a:p>
          </p:txBody>
        </p:sp>
        <p:sp>
          <p:nvSpPr>
            <p:cNvPr id="15" name="Rectangle 14"/>
            <p:cNvSpPr/>
            <p:nvPr/>
          </p:nvSpPr>
          <p:spPr>
            <a:xfrm>
              <a:off x="7578141" y="3694853"/>
              <a:ext cx="733718" cy="2004923"/>
            </a:xfrm>
            <a:prstGeom prst="rect">
              <a:avLst/>
            </a:prstGeom>
          </p:spPr>
          <p:txBody>
            <a:bodyPr wrap="none">
              <a:spAutoFit/>
            </a:bodyPr>
            <a:lstStyle/>
            <a:p>
              <a:r>
                <a:rPr lang="en-US" sz="9600" dirty="0" smtClean="0">
                  <a:solidFill>
                    <a:srgbClr val="4BACC6"/>
                  </a:solidFill>
                </a:rPr>
                <a:t>’’</a:t>
              </a:r>
              <a:endParaRPr lang="en-US" sz="9600" dirty="0">
                <a:solidFill>
                  <a:srgbClr val="4BACC6"/>
                </a:solidFill>
              </a:endParaRPr>
            </a:p>
          </p:txBody>
        </p:sp>
        <p:cxnSp>
          <p:nvCxnSpPr>
            <p:cNvPr id="16" name="Straight Connector 15"/>
            <p:cNvCxnSpPr/>
            <p:nvPr/>
          </p:nvCxnSpPr>
          <p:spPr>
            <a:xfrm flipH="1">
              <a:off x="3166621" y="2534024"/>
              <a:ext cx="2034" cy="1654127"/>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7846496" y="2167387"/>
              <a:ext cx="8526" cy="1512847"/>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3525377" y="2168232"/>
              <a:ext cx="4321119" cy="0"/>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3951302" y="2893150"/>
            <a:ext cx="184666" cy="369332"/>
          </a:xfrm>
          <a:prstGeom prst="rect">
            <a:avLst/>
          </a:prstGeom>
          <a:noFill/>
        </p:spPr>
        <p:txBody>
          <a:bodyPr wrap="none" rtlCol="0">
            <a:spAutoFit/>
          </a:bodyPr>
          <a:lstStyle/>
          <a:p>
            <a:endParaRPr lang="en-US" dirty="0"/>
          </a:p>
        </p:txBody>
      </p:sp>
      <p:sp>
        <p:nvSpPr>
          <p:cNvPr id="20" name="TextBox 19"/>
          <p:cNvSpPr txBox="1"/>
          <p:nvPr/>
        </p:nvSpPr>
        <p:spPr>
          <a:xfrm>
            <a:off x="1460991" y="1779692"/>
            <a:ext cx="6473784" cy="3539431"/>
          </a:xfrm>
          <a:prstGeom prst="rect">
            <a:avLst/>
          </a:prstGeom>
          <a:noFill/>
        </p:spPr>
        <p:txBody>
          <a:bodyPr wrap="square" rtlCol="0">
            <a:spAutoFit/>
          </a:bodyPr>
          <a:lstStyle/>
          <a:p>
            <a:pPr algn="ctr"/>
            <a:r>
              <a:rPr lang="en-US" sz="2800" dirty="0">
                <a:solidFill>
                  <a:schemeClr val="accent1"/>
                </a:solidFill>
                <a:latin typeface="Arial"/>
                <a:cs typeface="Arial"/>
              </a:rPr>
              <a:t>“Cultural Flows” are water entitlements that are legally and beneficially owned by the Indigenous Nations of a sufficient and adequate quantity and quality to improve the spiritual, cultural, environmental, social and economic conditions of those Indigenous Nations. This is our inherent right.</a:t>
            </a:r>
          </a:p>
        </p:txBody>
      </p:sp>
      <p:cxnSp>
        <p:nvCxnSpPr>
          <p:cNvPr id="22" name="Straight Connector 21"/>
          <p:cNvCxnSpPr/>
          <p:nvPr/>
        </p:nvCxnSpPr>
        <p:spPr>
          <a:xfrm flipH="1" flipV="1">
            <a:off x="651677" y="5563752"/>
            <a:ext cx="7395290" cy="0"/>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762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351" y="1075766"/>
            <a:ext cx="8230532" cy="1077218"/>
          </a:xfrm>
          <a:prstGeom prst="rect">
            <a:avLst/>
          </a:prstGeom>
          <a:noFill/>
        </p:spPr>
        <p:txBody>
          <a:bodyPr wrap="square" rtlCol="0">
            <a:spAutoFit/>
          </a:bodyPr>
          <a:lstStyle/>
          <a:p>
            <a:endParaRPr lang="en-US" sz="2800" dirty="0">
              <a:latin typeface="Arial"/>
              <a:cs typeface="Arial"/>
            </a:endParaRPr>
          </a:p>
          <a:p>
            <a:endParaRPr lang="en-US" dirty="0" smtClean="0"/>
          </a:p>
          <a:p>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3549" y="226867"/>
            <a:ext cx="2119060" cy="472207"/>
          </a:xfrm>
          <a:prstGeom prst="rect">
            <a:avLst/>
          </a:prstGeom>
        </p:spPr>
      </p:pic>
      <p:pic>
        <p:nvPicPr>
          <p:cNvPr id="10" name="Picture 9" descr="MLDRIN logo-650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263" y="243542"/>
            <a:ext cx="2723029" cy="599066"/>
          </a:xfrm>
          <a:prstGeom prst="rect">
            <a:avLst/>
          </a:prstGeom>
        </p:spPr>
      </p:pic>
      <p:sp>
        <p:nvSpPr>
          <p:cNvPr id="11" name="TextBox 10"/>
          <p:cNvSpPr txBox="1"/>
          <p:nvPr/>
        </p:nvSpPr>
        <p:spPr>
          <a:xfrm>
            <a:off x="597646" y="971175"/>
            <a:ext cx="8083177" cy="3539431"/>
          </a:xfrm>
          <a:prstGeom prst="rect">
            <a:avLst/>
          </a:prstGeom>
          <a:noFill/>
        </p:spPr>
        <p:txBody>
          <a:bodyPr wrap="square" rtlCol="0">
            <a:spAutoFit/>
          </a:bodyPr>
          <a:lstStyle/>
          <a:p>
            <a:r>
              <a:rPr lang="en-US" sz="2800" b="1" dirty="0">
                <a:latin typeface="Arial"/>
                <a:cs typeface="Arial"/>
              </a:rPr>
              <a:t>Impacts and influence</a:t>
            </a:r>
          </a:p>
          <a:p>
            <a:endParaRPr lang="en-US" sz="2800" dirty="0">
              <a:latin typeface="Arial"/>
              <a:cs typeface="Arial"/>
            </a:endParaRPr>
          </a:p>
          <a:p>
            <a:r>
              <a:rPr lang="en-US" sz="2800" dirty="0">
                <a:latin typeface="Arial"/>
                <a:cs typeface="Arial"/>
              </a:rPr>
              <a:t>A ‘contribution’ and a challenge </a:t>
            </a:r>
          </a:p>
          <a:p>
            <a:r>
              <a:rPr lang="en-US" sz="2800" dirty="0">
                <a:latin typeface="Arial"/>
                <a:cs typeface="Arial"/>
              </a:rPr>
              <a:t>A contested concept</a:t>
            </a:r>
          </a:p>
          <a:p>
            <a:endParaRPr lang="en-US" sz="2800" dirty="0">
              <a:latin typeface="Arial"/>
              <a:cs typeface="Arial"/>
            </a:endParaRPr>
          </a:p>
          <a:p>
            <a:pPr marL="457200" indent="-457200">
              <a:buFont typeface="Arial"/>
              <a:buChar char="•"/>
            </a:pPr>
            <a:r>
              <a:rPr lang="en-US" sz="2800" dirty="0">
                <a:latin typeface="Arial"/>
                <a:cs typeface="Arial"/>
              </a:rPr>
              <a:t>Growing advocacy</a:t>
            </a:r>
          </a:p>
          <a:p>
            <a:pPr marL="457200" indent="-457200">
              <a:buFont typeface="Arial"/>
              <a:buChar char="•"/>
            </a:pPr>
            <a:r>
              <a:rPr lang="en-US" sz="2800" dirty="0">
                <a:latin typeface="Arial"/>
                <a:cs typeface="Arial"/>
              </a:rPr>
              <a:t>Policy and legislation</a:t>
            </a:r>
          </a:p>
          <a:p>
            <a:pPr marL="457200" indent="-457200">
              <a:buFont typeface="Arial"/>
              <a:buChar char="•"/>
            </a:pPr>
            <a:r>
              <a:rPr lang="en-US" sz="2800" dirty="0">
                <a:latin typeface="Arial"/>
                <a:cs typeface="Arial"/>
              </a:rPr>
              <a:t>Research and implementation</a:t>
            </a:r>
          </a:p>
        </p:txBody>
      </p:sp>
      <p:pic>
        <p:nvPicPr>
          <p:cNvPr id="3" name="Picture 2" descr="7524296-3x2-700x467.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2617" y="4782885"/>
            <a:ext cx="3882683" cy="2075115"/>
          </a:xfrm>
          <a:prstGeom prst="rect">
            <a:avLst/>
          </a:prstGeom>
        </p:spPr>
      </p:pic>
      <p:pic>
        <p:nvPicPr>
          <p:cNvPr id="4" name="Picture 3" descr="7524290-3x2-700x467.jpg"/>
          <p:cNvPicPr>
            <a:picLocks noChangeAspect="1"/>
          </p:cNvPicPr>
          <p:nvPr/>
        </p:nvPicPr>
        <p:blipFill rotWithShape="1">
          <a:blip r:embed="rId6" cstate="screen">
            <a:extLst>
              <a:ext uri="{28A0092B-C50C-407E-A947-70E740481C1C}">
                <a14:useLocalDpi xmlns:a14="http://schemas.microsoft.com/office/drawing/2010/main"/>
              </a:ext>
            </a:extLst>
          </a:blip>
          <a:srcRect r="-432"/>
          <a:stretch/>
        </p:blipFill>
        <p:spPr>
          <a:xfrm>
            <a:off x="4426547" y="4781175"/>
            <a:ext cx="4343924" cy="2076825"/>
          </a:xfrm>
          <a:prstGeom prst="rect">
            <a:avLst/>
          </a:prstGeom>
        </p:spPr>
      </p:pic>
      <p:sp>
        <p:nvSpPr>
          <p:cNvPr id="5" name="AutoShape 2" descr="data:image/png;base64,iVBORw0KGgoAAAANSUhEUgAAAGIAAACKCAYAAABRsp/hAAAgAElEQVR4nOy9ZXhV57b2n+u851RpS7FCCy3uEjQEDQkJceLu7sTd3d3dPUiCFwKF0kINCnXd1V3du0WStaas3//D6uk+297dfXYp53+u9/6UzLXmGGPed+YzxzOe8cxo+Flokei3l/Jkd3prEvCx2kGQ4y7yE63JibHHz24rzcWhvHGpn+GWbAqTfKnJPcDlk6188vpxLo02kBNkQ7CZNk57t2C6dSV7NBegq7kQi12a2OptxslIm+QQFwoTAylJi6C1LheTPesJdNxGUpARWZGW5ERZkBVuSmGcHSUJjtRl+dJS4E9rsTulaTbkxJuSm2BGlN8OPCxWcMB5G0FWGwi1XY/N9qex2DKP44Mt/P8VGnGehqQE7iM30pb2sij271yGv90OGgv9qc4KxNdmG0fasnnpRCs1mQHkx7jSXhzD6f5iLh6q4uVT7aSFOuBtsBWr7Wsw37YKm72bsNRZj43uJqz2bMDdUpfs2ADKM2Nor8ymvS6PvAQX6rI8KE6wZ6AxiYGmZDoqI+koDacy1Y2GHC8q01xoLQok1n83sQE6pBzYh5+DFn62m4hw24mf+Wp8TFZjpT0Pu70ruHP75r3m878NjQgXXYoT7DngtBNPi00YbH4aZ6N1dJSHU593AB+rbZwdqOLGeC8NOYHUZPhRm+lPYYw9TQVBtBdH4WG8DRPt1RhvWoq93mayo33xtTHAcd82XE13kRDqQWNZJm3VeXTW5dNem0NbqR89pb50lARxvL+AN18+yvvXTtFSHEhlmhUNeba0FrtRluxEXpwVKaHGpIWbEhekT0a4MQVx5kQ6b8J5z1JMNjxBT0PBvebyX4KGh8la4r31iXLXxWjLYnasm4fVnuUMN2WQEmpNoMNurp7t59xgNQWRTtSm+1Kd4kWy1z7iXXVJsN+O7uqn2LHmGfasXUC4hyXNpelEezngYqyDt6UBCYHOVJck01SVSVNtDsPdFVw4VsVgUxitZT50VoXzwsk2XhnvoDhxP+VJ5rSW2NFaYk9HiSddhT5Up3tSmOJAVrQlMZ67yQ41IdR+I65GyzDeuoA/fv/tvebyX4JGtLsuxfHO5ETYYqWzlt0bF5AYaElPVQI+1tpkRznx4cvHeLa3guJoV7LDbGnIDSEtYD/BFtvIdNXBa99ajDctY9+mxYS4mlCcFoafjTH2+tvxszEmOdiN8oJ4CrMi6GgspKshnUPtKXTXBNNc4kNevBXVeR60VwaQHW1IXsw+GvKtaC6ypbnAhYGqAFqLvChLcyA30hp/qy2E2u/Gx3ILjsarKctNutc8/svQyAjZT0mCC+nB+7HZs47ta+cR5qpPUpAFYa565MW68t7lUU73lJEVbE1mmB2tJbHEeZuSFWbPUGk4/ZXx5Me4EuVpTriHKfHBDtjoauFstBs3U11ifR1oqc2mtjSF1qocchOdaS7yoTrLhbIMR0pS7ajMdKIq042iZBvy4vWpzjajOsuMmmw7uqs86av1prcygNSAPYQ4bMbDfAPOBiuI99Xn+2+/utc8/svQCHPcSaSrHplhFrgYrGb3qrnob1yIm8kmChM9yY514ePXjnO8q4jyFD+GmvI40lVGdVYYx7uKuDTayPhQFZXpgVRlhlOcHIy31V4sd2/GxVgHh307SQjxoLkim7LsePpbSwhxM6Ayw4HSFBsqshyoyXOhKsuVhnxf6gs8KEmzoDTFlIIEQ0qSTGgqtKet1IXGPGfK4szJizAmL8aEENv1DLfl32sOfxVo+FluxtNkAyn+hqR46xLpuBtXA01cDNZRnOhFQaIHn71xltfGB3jj4kGuXzzChbF2uiqSeW64mnP95YwPlJMZ4UBzUQKFCUHs36mJ5e7NOO7biYfZXsoy4xhoqaAqL4mG0ky8rPVoKQykOtON+gJPOquCqc31oC7bjepMZ+pz3MmLsaAkyZriJAsq0iypzrAjwW8ncR7aZAbrkxdpSlaoPl9/+bt7zeGvAo1YT318LbaQ4GNAjNsu2oqCGazLJNbNiHgvE7IjHPnk+jhfvn2Jz968yOsXRxk/3ExjQTT16YFUxbrSURROVqQ9A/U5xPnZYau3BSfDXTgZ7sLLwoDKnESODbRwsLOW6oJEfGz3cLg1ns7yEFpKAmks8qMy3YGaNHsKovZTGu9AQawNZSk2NOU705jrTkOOJ1Eeuwiy20C85058jVfSU5t4r/n71aCREWKBn+VWMsMsSPQ14LnDtbx24TDJAdYE2u+mrTyOT9+8wNcfvMxbV05y6VQ/xwfryYv3oSLRh2grLRJcdeivz2CoKQ8fiz246G/D0WQHgU6m+NgZkp8WyWBHNedPDFKZF0lCgBENeZ4Up9hRnulEcao9lZkuNOV7UxxnQUmcBeWJ1pQlWlCTYUdXuS9NOZ6k+OgT77mLFE8dPA2X8ckHb95r/n41aGSFWeJroUVWuCWNOX58duM0zx3vJcBOB1/bHRztK+GLdy/x2VuXuH7pKC88O8Sp4WaKU4JoK4gi0GQ9KT7GVKQGUJMVgafZLtyMduDnYER6lDeeNntJi/WnoSKDo0PNtFVlUhjrQl2WD9XZ3nTXhHOkI5nD7Sn0VIXRmONGVYo1jVnO1KU7UJliTUWKJSUxFvgbrybWcTsJtltpyAq+19z9qtDICN2Pp8kGkgOMGKqN4/dvjdPfXEyg/R4ivYw4P9bA528/z3uvnuHGC8d4/mQ/x/rrqc6JpCn3ACWxbnSWJJLkZU5ehDvWOpp4WeqREx9IaoQn7la6JIa60FCcwlBbKaUZoST4GpIbZUlnZSQDDfEMNSXSUxNNW3EgjbnulMSZq0VItqY0fj/FMUYUhhkTZLSGEIO1JO7fzIc3XrnX3P2q0MgKMSXAYhPpgaac7s7lg5fHqM6PJ8hZj+rsEN5/ZYzfXTvNa+NDvHCyj3OjHRzprmawuZDO8mQOteRTmx1BpIM+vpa72LdpMXZ7tUgKcsFadyOGWssJcdtPa2UizeVxZEbaEeutQ0GsBY0F3tTmuFGWYk9FlhPVOS405rtTmmBBSbQZ6QF7yDpgQFmSJdl+e0h03MoBg3XURrmhUqnuNXe/KjQiXbYRZLOJrJD9PDdcwtVzvaRF++Brt5u+ujTef3mUcyM1nOgt59nhRkZ7qulvKuTEYAOXjnfz0pkBGgpiCbDUwXP/DvQ0F6C3biEO+loYbl6GydaVJIY401YVT3dDMinBpiT46lKR6khDrjtlKTZkRxqRH29OSaot5am2FEWZUhpuRqrPbjKD9cmNMCTNQ5ssn92k2W3n7Zcv3GvefnVoeJprEmi/heQgQ8YHCjncnk9WfAARXiYMNKTz8dXjHGnLY7gpl4PtJYy0l3H2cBvPHmzh2oVRLp0eoK+xkFBHY7IjPdi/Yw0mWquw0lmP/obFmG1bTXywHWXZAfQ0pJMVYU16iDG1Wa60FPhQk+FKXvR+kgL0SA81JOeAMSUR5uT76RFrt5HCcGOKwgwpDNhLboAudXH/++4GAA3Hfavxs91Ebqwl3ZURlGf4UpoeRIyfCS8ca+bVM30M1GdyrLuMI52lHO6sYLSnivNjndx48QTjx/poqcgmwM6IlGBHTLSWYbB+EdY66/C3NcDbSo9ARz2qcoMZbC0g3H0vKf77yA83ozzZnoJYK3IiLUgO0CfJR49kTz2SPfcQZLqGYPM15ATqUpdoRXm4IYXBe7n63PF7zdldgUaQrQ7+VpvJj7YkL96GzChLsqPsSA425/mxKk4PVNFfl8PJviouHGnhudF2To808/yJXi6fPcixkXZqC1IJcrGgKCmYIDtDnPZuIcLdjKxobxJD3Yn0NKMs3Z+avCh8bLcR56pDhPUm4j13khpkQGqQISlBBoQ7bMdRZwU2usvQ3/Q0JlrzCHfeTH26PVVx5jRluCGJwr3m7K5AozIjkii3vST56JIZaU6Mrx6BDtvx2L+ZaG9DcqJdKUsN4tnBOl47O8DlU308e7CFvsYCxvrr6agvoq4wjeQDPtQVphBgb4yVzkbSwj2oKUimPC+JkrQDlGX4khVtS7DDVhI99uBtuBpv87UccNYm0V+POO9d2O1dwZbls9iyYiZaq2ajo/kUfrabSPbToyTGjKuXjt1rvu4aNMZGWkmLciLEWYsoHx3CPHYR7LSdcNd9aD45nb3r5uFtoc1oRyHvXh7l8qk+TgzWk5sQwEhnJX3tVRSmxxDovJ/6olRSwryw2LUefwcjSjNj6WgopTI/nvJMXxIDDQh32UpxtBUBluvx2b+eMCdtYjx3EuqwGb1NT7F0/qNoLnocyz3Lsd6zDC+LtQTbbaUp3w9RUN5rvu4aNA4PNdLblI+XzSZcrTQJ99YlMdCYcyP1pAY4EW6/Fwfd5VSle3H1XA8XjnYy1ltDY0kKPY35HD3YTn1FLpFe1sT72xMdYIeb8Q6sdq8jKcydioJkijLDKc3wJsnfkDhPHQpiTEkJ0CXGQ4cIl52EOW7DzWQtG5ZNY8nTU9DXXojb/nV4Wm3Efb8mflabeGH84L3m6q5Co6kqm+GOSpor4kgLtyMh0IKummTefvE4vdXpjLUWkBVmS06kNW+/MMKVZwforssjK86PtEgPagoSyUsIJdTBED9bfcK8LPDer4O3hQ6V2XE0VeVSmBFGQZIrB5y2E2ixkSjnLSR57yEj2IwQ+62E2G/F3mAFG1fNYPOaJ3Ax0yTAbhNxvnpEe+8hN84BxeSde83VXYVGZU48pZlxtNdk0FacSGdlGpdO9fDcWBfPDlfx/pUxGnNCacoP4oNXRrl0spf2qiwyYnyI8LbEYPMSDLeswE1/C+HuFvg7GeFsqE2UlxU1BYl0NBRRnhdNXoIzHiZrcdVdgcfeJQTv30Ck005CHbTx2a+Jr+UGjLbPY/+OeYTarSfOR4cYbx1CXbQ5PdZxr3m669CozYkjJ8afpqIUhlpLONhRzoWjXRzpKOTa+T7euXyIylQ/6tK9ufH8AEcGaylIDqEoNZSSzEgsdTawd8MSdq6eR0aUF/GBLmRE+VNZmEJXUylVxWmU5UYR5WOExbaFuO1dg5X2Aux2LMFFfwXBdlpEuOzE33IT3ibr8DRcTqzrNjLDjQh00cLXbTu3bv7xXvN016FRnRNHQVIItfkJjPZUc6S7ilPDTeTGuvPG88P87toJTnQUkRVsxfjBehoqUkkJdSUnxpfq/Dji/GyJ9LQg3HM/pTlRlGbH0tdSwaG+Ro6NtNPfVkVjWTphHvo4GazEzVATW53l2OxairPBCmI89hDhspMQy82kuOvjY7kOX+u1pAXtJdxjByN9VfeQHhWoZFCJ6p/vIjSqCxIpzoigOj+BY/11HOuvoyA5mKwoZ965fIjfvz3O62f6KU/wpq8ui6yEAOJ97YjzsSEz2pNITzOSgu1JCrInNdydxGBXSlKjaazMYbi7jkN9jRzpayTMQ58gWy2sdZZirbsMe/2VuBquIsZjDyF2WngbrSHMWosgm42E2m8kN8yIjAOm/PjH7+7SpatQoQKVCpBRE/2XZKuQVTKSSkalUv3NGb1KpUKFgCiLoLgJkqgWT5pEvvk13PwKZPEfRqNRX5xOcWo45ekHGGkt4lBnFZFuZnSWJfDBS2P87uoJPr56gtbiGKrTg/Cx2I7e+nl4Wewgwc+acDdTilNCyYzxIzHEhVAXc1KjvMlKCqO9vojh7jqODbeS6G+J497V7Fo3CzfTVUQ7byXcYQsxbluJd92J655leOivINxei1iXbWQHG3BquP7XYPyvIKEmV5ZlZFFGlgUkWUSSRVQqEZUsIt/8Gum9Syhf7GbiUhvKT15HJf9Eskr+2ZYsiyi/uoHieCbiwTgUR/NQPN+I8kQB4uFMlIezUJyuRPzhc1TIavH/lhCNpZk0FadSnBzMYFMO7dVZRLoaMdqWy2tne7g2PsClE52kR7qQ6G/N3vXzcDfTxmLnCsy3L8fZaAvhnpYUpYVTkRVNRrgX1QUJ1JdnUZwdT21pJkcG6knwN8N2z1KsdJYQ4qjFAYctBFms54D1evxN1uCyayluOksINFtLtONWYlx38M3vP70rQqhUIpLyDuK1kyjPN6IYjUd5LJXJQ1Eo+/2Z7AviTqszYpMNQr0FYqM1YpMdwpEkhBPZCGeqUFwdQ1LeQfneOIpaE4QaU8RGe5RtbkjdgSgHw1ANxSAfTkc8novyzbMgq5D+nhC9jSUcaq+guSiJoZZsRjqK6a9O4erZNt67fIhzw00c6iynNDOc+AB7jLSWYLhlIUZaizDcvABbXU387AzISwohM8YXfztD2qqzOXWkm0N9jXQ3lzHQUcoB1z24Gq8iwmU3wQ6b8LFYh83OBXgYr8BaZxFm2vNxN1mNh+kqwl230VGdeldEAJDufItyPJ/JGj2Eun2I7e6Ibd4ITZYIzXZILfZIbR5I7W4ou3wQmmyRmuxQVuxGKtuOVGOG2GTNZF8wyjZ3xA43FF2+iG0eiO3uCN0+CH0hSH2hCINRSIfiEV4e/mmY+3tCNBUx2lVNb00ufTUZnBms4nRfCe9eHua18R66qlIpSQuhvCCGlupMHPU3s3/zfCI8TAi02kuctwUlyYEUpQQR6WVNpIcVFQXxHO5v4thIOwOd1fQ05RPsuIMAey2CHHfiZLQGZ6O12O9Zgs2uRRhtX4CF7nK8rDbia7uBOF9dvvjk/V9fAZWMqJK581IjQqcncocPYpsHQrsXUk8AQrcPymYHxGZbpA4v5C4/pE4fhDZXpAYrVK02KJttEZqdkNo9EdpdETp8kHpDkQciEPtDmOzxQdHjj9AbjNwbgNQTgDwYweTFFuTJm4h/T4iRjgqeHW5mqKGQ0Y5Sro4PcPVcPx+9doyr4/10V2WQEeFGaqwn5dnR2OzRJM7VkLqCaJL9HckIcSQ70p2q7AiivG1oK01nuKuK9voielrKGRtqoa4kkTDnXTgYLsPDYgPOxmtxMVmLze5FOBmswGzXAuz2rcDbej0+NutoKov+9UUAVCoJ5ZevcWcwCGk4Aak7CFWrC1KbA3K3D0K7O3KLDVKTFapWF+ROb+QOV5QdHkgdbshdHogdbkhtXghtnojtPkhdfih7wxEHohAHo5gcCEceikMcjkMcOIDQ7Y/Y7YfQF8wP47XIwh1UyCCr/iw30Dh9qJUzI610lGcy2JzHmy8e5fKpQV4508+p/lpai1OJ97UmPcqTjEhvdNc9Q4yHIUXpQWRHeHHAcR/uZtpkRXsS6WlNbqw/g50VjPTU09dWxakj3dQVJxBgp42npSYhLjsIdtqGp+V6rPcswsVkNa6mK4ny0iHMXZtwL20+/uDGXRFCFia4PV6INJaFOBiF1OWD1OGO3O2P1OOP1O2N1GKnfja0uCK1OiO1OiK22CG1OqJstkNsdUFq80Ro80Ru90bR7MpErhG3M/ch5Bgw2eCC2BuINBCBOBCOossfocOTyc4gJofCEb77CEklI6mkPxfi+ZP9nB5pYaStjOGWAl577hBHBxqozomgszyRRB9brHdoEmijj6vRVnaseIJgJwMqcqOpzU+gMDGICC8rksJcSQx1JS8hiK76fPpaKqgrSqG/sZCyzDC8bbRIDjUkPkifIJet+Dlswsd+Pf6Omwh1205ajAUxwXrUFobctYWfiZeaUR5JQzqahTAQitjlhdTq+hNxYUi9QchdHkhtrmphWl2QWx0QGiwQm20Rm+1QNNoht7mibHFFWWOLIlUHZdIOhJjNiGFrmAhawZ3wVdxM2sREgwN3WtxQNjoitLgwUefMrcOpTLxzDFma/LPsS+PskQ5Ge2sZ7a2lozyFY701NBQl42ujg73+GpwNtmC3ayMue7Ww272WKA8zChL9aa3MpLuhiP7mMgZayhluq6ShJJ3cxDAqchJorsyhLDuGwuRgEkMcCHLaSVakKTF+OkT56hDutZPEkL2Ee20jyk+XqOB9xATr88a1S3dFBADh6w9R3DiC0OuD0GaHXL0LsVoXZacPUk8IUk8wyi4vxE5f5L5gVN2+yO0uSK3OiM0OSI22CE0OiG0uKOrtmEzdzWTiNoTYLSiDVzEZtALhwGqU4WtRBq/gdthqFLGbuBOhya3w1dyM34qyxRmhyxvFpSZU4gTyT/MTjVMjLQy3l3O4u4qKzAP0VGaSGuCCl6k2gXa7yI/zw1FXC7vd6/E01qY4wY/yjDDaq7LoaS6lu6mCwY46Rrob6Wwoo6OuhOMjnYyfGqS3tZSseD+ivS0IsNlKoq8OqWGGJIbsIznMiNRQA2J8dhHovo1Az50UpfveNRFAhUoSEK6dROp0R2i0QKw1RKo0QFW/H6nTA7ndDaHdFanLH7HTB7HDE1WHB2KrE0KjPWKDNco6SyaqzZko3osybiOTMZtQBC5hMnQVE8l7UBZYo4jfgTJsDZMH1jARtobJiHUoojZzs9QSocMDqcUBsdEGxXgJsqAWQ+PsaAcHOysYai+jKCWYwvgAnPW1MNdeQqiTLqmhDphvW4HhxoW4Gm2hINaTpCBbchP8qc5PpK4knfbaAvpaKhjsbqC7tZpTRwe4eO4IvW3llOfGEO6yDx/zzcQ6a1ORZEVxii3ZsfvJCDMgLWwfUb67SQo14vqrd7kpQKVC/N2bSM/WII3lIh1JR+4/gFRnhlRjhNRkg9Rsh9zugdjqjtThjdDmgdjqjNhoj9Rsh7JiH8p8He6kbEMZt4nJsBVMphii+uAVkCW1H1lG/uBVFLkWTIauRhm2konI9Sh6whA7vRDb3BCb7REbLJgYL0OW76Ax2lfDUHsp/S1FFCQFkRLqiqf5bsy0F2KnuxJng3U46a7D23grkY6GJPlbU5oaSGlGOAUpoRSkhlGSEUlRejgF6QcoSD/AxdODvP7Kc7Q3FNFanUWg7U6CHXSIsN1MYYQBubH7SQjQJcJlM2lBe8kON6QmxwdZku6uDoAsKlG8PIp0qhzls6UIx3IRR+LUE7dyPcRGO8RmJ6RmZ1Rt7uqhqNkeodkJocEKsWAfE4laTMZtRhm9kYkie1SKOz8LrZq8/VPZBFS3/oAQo43SbwET8VsQDichtrkgtrog1pki1e1HrNJn8voAGmdH2zl1sJnRvhqqcmJIDHQk3MWMAIvtRDrtJdR2Fz4m2ngZahFksYuMMGfighwoyoyiMj+RmoJEGkpSyEkIxMV8O4HORlTmRHNwoIXOphIG28tx0l+Lp6UWEa7bSQ/ZQ1q4CQectAnav45w+82k+u3i1eeP3lURQF1RkmUZWbiN4qMXUbw9juJsI9LRPITDyYitbohVxsj1Vkj1Fsj1ZohV+ogN+1E02qGsskCZuhNFkjbK+M0IkZqoPlW3fUpfvMdkoR0TB9agLHNFpbiD6g9fIjeFI3rPZSJtJ8KheMQWF6RmR8RmO4QaI6SKvUy0OKBx4Xgn46NtnDncQl1BPImBDgTY7MVdfwNOOqux3LYU021L2b9jGQFWO0kNtsdST5OS7FjqStNpKEmnpSKThtJ0qgqTqS5KobU2j9ryDFpr8mmtysLZQBNfG23SD5gQ57ebGF89otx3ccBOGy/DFaQHGiL+5k0BKpAFxOvjyGcrkM5WIY1lIbR7IVaboqjURSjcjFi0CWWBDmKVOYoiQ4TE7SjiNiPGbUQsdfjJlMxkvhVChCaTIStQhKxi4sA6BN8FiB5PofCcw83oNYgjUUi9QYhdfojtbkiN1ghl2kj1FmjcePEIL58b4PzRVjpqcsmK9sPDfA8OezXZv20pZlqLcN61knQvM4rDHahODcTWYBO5KSHUlqbTWplLe3U+7bUFtNcXM9BRzXBPHX3tZfQ1lxPpa4OnmRaRbnoUxduTfsAcR6Pl2O5djLupJm6Gq3juxOBvLIIaAiqkbz9DvNiOeKEJYbwB6WgOylYPxEYblCUbUBRtR5GuiyJNV52qJm5DCF+HIng5Qpe6G1317ScoU/WQjlUjv3oc1cUBhFp/lH6LkD3mofR+mptBixF6/RF7gpB7/FG1OyE0mCNV6SM27kfjzStjjI82M9xWyHBTMbVZsfia7cHXaAtBxlsIN9GmyNeK7owwDtakc6ynmsbyTMoLEqgqTKI6P4XSzDhqi9Jory/i2Eg7p450c3q0h5bKXHzs9Qhz1SfCYx/R3kaUJHsS7q6Hi8lavK02kRBoilIxeU+EAAGVLCJ+9xnKr95D8dZZxPE6FCeKEA4moWzYjyJdi8lMPSayDFEm72YychMK/2UIvguRDhaphfjhG5j46x2t8uvjCL6LEPwXcCd4JcoOb6TeIISeQMRWZ+Q6c5SVOsg1pmi8cKKdZ4drGG7J5WhzAc1ZEWT5WlES6UpVkhfd5XEMN+ZysKWY8YNtHB1opa+tita6fJoqs2ityqOxLIva4nTy0qMoyorjYG8DV84fZ2ygjQhvM9wtt+Nksglv253E+ZtSlu5LVqQjvrZanDjc/luz/9f4qRg3+fkNxOfbmDyczWRDAMpCU25HLkGZvBVF8i6EqE0oglehDFyGwncR0tHq/2JDhfRcD1JPCvKbz/18WBrKZdJ/IbdjNyJ1+yG0uCB2+aBscUauN0Oq2I1UuQ+NN871cuNsDxeGaxhrL6e1NIOMIHuKIlwojHZmpCGX6uxYumpzaa/MoqE0g/ryLCoLU6kry6S1toCOxhKaq/NoqytkoKOa8yeHuP7y8/S2VeNgsJ6ty2djrrMKD1tt/J22EeShS2mqH3G+5ty59eM9YP6vIatUiLf/wJ3n25msD2KywhVloTXKWE0mozRRhmsyGbIaIWwNyuAViCErkQ8V/en8F0cQQ1cihqxAEboc6cPXAFC9dwWl72JuV9siDYSibPNA7PBCaLBBrtZDKtdBLNNB486Xr/HF9TMcbS3gwqE2UsM8CbHRIcVnH/Y6K3Ez2kaYiwnlGZHUl2TQVldId3MZbXWFdDaW0NFQTEdDMU1VuXQ0FNPXVsnp0R6uv3KB6tI0LDwvOJ4AACAASURBVHYvZf+2Jfha78DDZitettq422iRH+fCyZG2e0T734BKRBInmXx5hNu1nigLLFHmWiCErmXCewGTYauZjNqAMmwdYugaJkPXIDb+aY+GfKQYIXQlQuBSFAGLEV9Qt/+ovnyf24laCCNRSL1+CO2eiK2u6npWtSFSuQ5ylQEad759g49ePUVHUQKn++qx09+K7c4VuBusxWTTIuJ9zClL9qW9Ip2xgRZGB1voaSmnuiidsrxEGsqzaSjP/kmIEgY7a7h8/ihXLp4gNz0cf7ttxLrpE+qog6PZemz3rcPOeB1Z0fbc/h/UFCCjQlbeYvJyL4qhUG7lGaKI28LtsFUoAhYhxGihjNFCGaGJMmw1QvhalLFaqG5+rzbw2ZuIsVpM+C9hMm0fqlvq4+K7z6Ps9EMciUHq9kHZ4YbY7oSy2QqhyRqxyRJVkxUat3//Oif7qyhK8KWxMBGjzSvwt9zFQG0KbcUJ9FalkBFsSayfNbV5cTQUxnF4sJnh9nqqS9Ipy4qnMjeJmsJ0upsqOXGwh5cvnubVl5+jviyJ9DBL4v3MCXbSIdxdFyv9tTgbb+DEcNM9pP2vId/+hjvXB1Be6UA4VcTtGieUCduYjNFCEbYCZfRGbkWsRxG+FuHAKsTQlSiiNiAM5/7JyK0/oPr4dVSCQv27Ska+WI9yKBrpUBxCty9CjzdChytiuxtyuytCuz1ipwcaN7+4ykB9NpXpoTQWJuKgt5XsMCfeuDjExdFO6gti8DPbjP0eTXIivKjJjODIUBN9bRUcHW1lpKOGgZYKDvc0Mn5smJeeO8nVF85y+eJJmipSSY+0JzPCkaQgC5KCzEgIsiTtgB1//O5/2N5olcTEjTGECw0ox2uZPJrJzVxTJjMMUcRsQhm4FEXIYiaCFjMRsAAhYL56uIrQRDmcg0o58ef2hAnEVwaRR5NRHk1FPJyE1BeoXijqD0MaCEXVF4DY7YvU7YfGHz55ma7KVE72VlKUGIT17o1EuxlzrLeC7to8ClOCyY10IjfOh/qCBFrLUijMjMTXQoeqrHBOH+zk5HA7pw918+L4Mc6ODfHScyc5M9ZLaXY48SHWZEY4EudrSojzbooS3Bjtq703ZP8DSJPfc+d8OdL5OhSn85nsjeBOrjmK5N0oYjdxO3wVdyKWMhGzitsFe1D2hXCz3o7brU4o+oO5PZjCxGgJk8+WI4xlIB5JRXU0HdXJHKSxVOT+YKTeEOShaKSRaIT+YKShSITeEDQ+ffM5ussTOTvUQJiDIfY6G0kNsOJQRxHHB2oZaC6mqyabrsZCOqszqcmNIszdDHOtRZhtXEBmtA8HBxo4c2yAU4f6KUwOpzA+kI6qXIrTg0iNsqYk1Qs/u10ccDMiPcKWb7767F5z/jchqyQmrw0iHI5BPJyIOByFstMfRYUNE9UOKNq8UQwdQDocjzSWinA0HWk0EelIEuJoEtKRJOTDSUhjSUij6YhHM1GdyEE6noM0loY4GI44EIF8MAHxUDzK/lCk/lDk3iA03nnlBP3VqYx1lBFguQcnvc0k+e1nrLeM5452crirmqHWEgY7K2mvTCM31otA+33or5uP7a61xAU40N1exuhgCx1V+fjZ7iPAdi+laUFkRNkRF7QPf/td2BmsIdRVn+bKtHvN99+FrFIh3f6eWz1eSB1uCJ0+SF2+CANhCAPBKDo8ENpdELu8EftCkIbDEQfDEPpDEEYikYbjEQ/GIRxJQBhNRjiWiXwiF/lUAdJYJsJwFNLBBMRDSUiH4lH0hSD2BCD3BqPx+TsXuXK0hdH2UsIdjfA02kGEsz5DLXmcGKxnsKWE6txYSrJjyEv0JyfSDQ/TXWxeMAuzraspTQ+nsiSVuFB3fC33YKu7AZs9G8iJ8iDezwLrPcvYt2UBLqab8LTU4uP337rXfP9dyKh7ncTvPkAxGIyyyRyxxR6xJwChxR6xw029ntDtrV7jHghA6PJEbHNAbv6p9abZFqk7CLHbC2V3APJwDPKRZORDySj6Q5EGI5GGIpEHDyD0BSMORyKOxKHx1fsvcLqngob8GKI9zXA32oy38Uaq80IY7amiv6mAopQQGvITifWyJthqD0FWeuisXID2wjmUJ0dQnBKJq/E2bHU0MdmyEq3FT+Kor02A9W52rHsKvS3zCXTToSA98OcS8f9EyEjIqJBkFeJXH6F87yITF2qZOFvMxIl0JrrcmGixRdFqr17PbndE2eqI0OqIos4coVofodaEOy12TBzNQNnhi9Tuh9gXgtAViLLLF7E3FLE/FGkwHHEwEuFQAsILrWh88e5FOkuTGGnJpzw1iDBHPRI8jeiqiufMcCMHW0soTPQnwccKF70N+JlsI9RGH9PNq1k+9X5yI3yozk0ixs+e3Fh/bPZswnjLSnysdmG8dSkbFj/Bns1PE+Suwztvvnqvuf6/Qt18qUKlAlklI8siEhJKZCRZQJbuIIoTCN+8g+JCKxMj8Uz0+DExmonygwuIH11G/OhFhC+vIwkKlF+9haLFAanRGrnFGWWnN2J/BOJQOMqhWKTDqYjHshGudKLxx09fZbA2iyMdxTTmR1MS70VzVghnBsoZaSokP9aPcGcDXPdqEmK5kwQ3EyIcjDBYtxT9tQvpq8yiu0ndtdFQlomT8Q6sdq7By3Q7G5fORm/TAsx0VlCcHXKvef4FkNVtkT+1xP5nN6wK/nTsP7tgVDJISlTipLoV8y87+FSgUsmI337I5LEshOE4JkeSmRzLYvJQItJYBuLxfMQTxQgfvoTGj59f5fnRVsaHG2grS+LKsVaOt+cxPlBBerAdMa5GhNrq4aS7Hle9jbjv24qn8TbMtywnxFKP0bZizhwb4J3rVxjsrCPczYJYbwu8zXehtWQ2dvqrsTHS5Ma1F39rVn8z/M3mZGQEVOrqrjCBfPs75ImbyJIC8ftPEN44iXh9DOXHryCLk2j88NlrXDs3xBsXDjLWWcaN80PkRbjgabEdO521eBprYa61An3NheivW4DJhmV46G3GevNSXLeupjktkCvP9vPBm5dpqy0k1NWctDAXwt3M8LPVw9NiKyFe+5Fl+W9cwv/Df0Ljmw8vc/5QE+9cOsK5g41cPNSK7/49LH3yYfYsfxrdNQtZP38GGxfMRHvZXPauXYTNtlVYbFiM1qxHcd29hmNthcQFuZMVG0BRRgR5cQGUZUSQFGaL7T5Nzpw4fA8vUYXqh4/+4pCM6sf/We950vjm4yu8cekw77w4xvHuckY7Skn2s8dYaxnGG5ax4onHWL9gJusXzUZz/hNsWfQkhprPYLh2LsunP8zSGQ+wY9lsNj4zC4vd6zl1qIPawjQOd9VQmOKHr4M+oviP9wcoRx1RDBujGDJC/uy/083xd7IxcQLhXPSfZWuqiW8RLmX+43N/Q2h8/dELXDrezlhHMWOtRRzrraA6LYQ4F0NMNy9l65J5bF7+NPNnP8b6hU+wZcEszDcvZu+auSx/4jGWz56K1pI57F45j73rF3F6pIP2+mKeOz5AWcYBnj069IsCUQwYoJr4FvnrqyhP+iG91YfysC3C2QhUih9RngpAMbIf6a1+5E/Poxx1RHnUDdWtLxAv56M86opy2AT5+7dRjjmhPOKAcswFJAXKUXvk799RHz/hg+rWFwing5A/u4BixBzFsBnSmz3IX15BecQO5agj4kuld5n6P4fGHz95kSsn2zjbX87lo+2MtBRQnR5KdrAdlluXsX/LSjTnz2bqg//O3OkPor1sDnqrn2H90zNYPHsqq56axrZlc9FdOx97/U0c6qqksSqbl8aP0NdYhFKp+EWBKAYMUB62QdGzA+mjkyi6tiKci0HRuxvxhRzEy/nqLOXHT1EetkZ15xukD48hXMpAedgWAOHMAeSvr6Lo2YFKuIPymBvyH95nsnMz8peXUQybIl4uRHXrCxTDpurzx6NQ3fwM5RF7lMc8UP3hPaRPxhHOx99N3v8KGi8eb+JISzavP9vJ0bZ8uiqSSA+2J9LRAMddq3HYsRrzLctYvXAOU6fch/bKuezfspJls6ayaMaDrJ37ODqaiwmw16cgKZDGsnQKc+J49kgX71y/8osDUQwYIP/wOxTDpshfvYZyzAnxWhPiK+XI31xHcdAC8VoD4ms1COfjEF8uQzgdiPTuQZTHvRDOHGCydS3y11eZ7NMFQHk6CPkP76mF+P4dxNdqUAybIH1y/k9CXExDNfEdyiN2SO+O/DREmv72QlQk+XC2r4xrpzsYa80kN8KRGHdjPPZtwWTDIjwMt2KxdQX7tVez8qnpbF3xDJZb17Bu/iwc9dZSEONNdX4i7ZWZtFVnc7ivkaGeBq5cGEP4hXcDgPzVayAJqG59ifzd26iUN5HeHUH+5nX159+9hfTuQVSKH0FSIn14HPnLywBIn4wjvdmtHt5ufor81as/nfM2CHeQv7wC4iTSB6PIn4yDpET++qp6KPzjhyALyN9cVw9z11sRxiMRXy779dn+v0DjaGsur51s59xABWMtORREuWG2ZQkGmgvQWjyb5bOn8uS0h1m1YCZzZ05h2iP3s27edFbPnUq8lwGdlSm0VuRQGB9MVqQnlVkxHBts4ctPP/jNLkL+/BLitQbkL1/6l+yobn2J+HoL0jtDIP22r5vQGKpJ4dxABecGKjnSnEeCtxUGmouw2L6WLUvm8uTjjzBjygNMf3QKjz94H488+B8smDWVPWvnUZ/hS01ODDW58cR4mBLtZkacry1t5VkoJif+sfdfCllAdfNul85VqG5+/su/LtxG/vrar+Zd40h9Bq+c6OCFo+2MNOaio7mYudMeYfW82WxZNIdVzzzB3FlTeWr6oyycNZ15Ux9E85mniLDTobMkiuRAJwoSQvA228HOtQvZsHQuY4Ndv1qAAKqbn6I8Yver2vwrH8of/6nngvKYx686fGk8f6iWz19/lmvnh2guiGHp7CnMmfoIT02bypYlT7Fl0RxWPz2TZ2ZOZcMzM9m3cg6bn56OlfYimguj8bPSJdHXFt31i3jy8YdZvfhpvvnq97/IuerO1yiPuaE86obyuCfyN9dRjjqgPGSJeL1NnXKO2quP/RchlKeDUI45ojzuifKED8oj9qgm/4B4pUid1h6xR/7yJZTHvdRp7TEPVMIdhPOx6s8P26K6+RnCuWi1/0NW6vnGcwk/xeCI4qAl0ptdyF+//lOq7Ir4cjmgfiZNtqxGOBeN9NFJtY9TAagUP6jtnQr8+dn2i4V46WQrP3xyhbdfOk5zQTyW21dgtH4+y+c8xpq501g263E2LprNglmPYbh2AaZr5zP38Ycx1lpCXrQntjrr8DLSYsnsR1n59CxayrJ/sXPxtWqkdwZRTXzLZNc25M9fUOf5ypsoRswRxiORv7iM/PW1PxNC0a+HauJ7lKMOyF++hHApC+ntfjWhKhXKE95IvzuDomsrqsnvUZ4KQHy9CeHsAVBJKAb2Ir13EOG5BECFon8vKuUtFIdtkD9/AeFMGKqJ71AMmyCcCUX+7m3kzy8hnI38zz8hFENGqMQJFIOGINxCvNGOdKOdyXZN5G9v8M9OEjVeOd7Cdx9e4XhnDQn+Nuo91LtWsvbJacyb8Qhrnp7OrpWzeXrmYxivXcD2hbOZ9dhDbF08F0fdjfgZauNvvB2tpfPQXrWA77/+ZXcDgPT+EZSnAxGvNTDZuUVNwvk4NdkHLRFfrUS4mIrwYu6fCzFgoJ4nHPdE9cPHCC+XIn14HMXgPqR3D6Lo3f2zEADCuVikj06oU9Z3R5hsXaNOiUfMEcajmGxc8udCXMpS+xkyRnrvkPqOOGT1X4TgZyGUxz2RbnSgPO6F9Mk4ii6tf0qAn4U40VHM1XNDFMT5kR7mTFKgLb7Wu9m9ahFzZzzCxsVz0F07n1Vzp2G1YT77Ny1jyZPT2LroKWx2rCbQbBvu+7ayfO4Mwvw8/ukApN+dQfpgDPnTC6gmv0f+Vt3mLn95BWQJ6f1RpI9OIv/+TxmR/PklUEnqlFe4g+qPH6Ca+A7VDx8hvdmD9Mk5VHe+Qf5U3foof/sGKuVN5G+uI709gPzJORAn1LZvdKDo1QFZRP7yJXUM37+jPu+LF1FNfIt0ow3huQSEy3/6ZyHyFy+ASkKlvIX0zjDyF+pU+j99/tNCZIU4cWa4nqIEX3JjPEk/4Ey4mwk6qxYzd8ajaC6chdai2Wxf9iSRFltx26PJqrmPobVwNi76G8kOtMZ8+yqemvEob97458bFewqVjPTOEOIrlcjfvvH3v3brC8TXahBvtIP4K2aCfwGNRHdzDtdlkxXkRIyvOUnBdqSGuaK/finzZ05l9fwnWTJnKsvnzsR0yxI2LnqSWY/8OxsXz8LHeDvZAbbY627By9nhvx2ESvHDL1tClUVUwu2/cf6Pf7ZD8+/6mfzDLwtIFlApf9v/V6RhsXU5XrobCXcxI8bbhLRQR0KdTFjx1EymPvQQT8+czqzHHmTOtIfZt2E+z8x6hEcffoC5Mx9DR3MpBuuXsGreLF65cvmXe5VFlGPOqP7wLgCKw7Z/k+C/hPTpecTX/ronSrxcgPzNP96brRjY98vC+/oawtnwX/TdXwsaO5fNYffyOVjt3kCU2z4SvS0x3rSEBTOmMO3B+1jx5DRmTbmf2Y89hI32UtYumMnMKfczb8ZUFj01ncVzZmBpavxPOZU+fhblQQuEi+r3bSgOWaM85Y9wKgDV7a+QPhhFecIb8YVskCWEs+EIzwYjfXRSnVJ+fgnlCW+EUwFIH4whXm9G/v4dhPPxajtnDoCkRLycj3Dc62e7PwshKRHOx6o3N75civzN6yjPhKE8FYBwNvxnIcTrLchfvYb85RWkD4+pq77HPBBeyALhFsLZcJSng1D9+K+/vEVDd+1C1j09nQ0L5rB52VP4mm0j0HwbOsvn8/T0x9i85ElmPvwgMx95kJ2r57P0qRk88eh9LJ83nUWzp7JozjQunDv7TzlV5+RlKDo2qbOVQ9bI37+D9P4owvMZKAYNUSlvIZyPQ/rdGSZbViF//zbSB2MIF1NRHLZBdedbxOttCK9WI5yLQf7isjqt/eFjtYg32lGe8gdxEsWQMaofPvqzO0I4E4b0/iiKIWPE11sQr9apxerSRv76qlr887FIH59Wi321DkWfDsKFJBS9u5De7EHRr4f4cimqyX+9mVpj1/Kn2L5yPiufns3cGY9itXMNYXa6aC+ezcxHHmDhU1OZ9vD9zHzkAZY9NY2FM6eyZM7j7FzxJHtWz8fGdO8/tQyq+vF3KHp1EJ5PR3nEHvGtXhSHLJFudCBcykC8Wo9iyAjpd8+iHHVUp5lDRgBIHxxFuJiK+GIuwvlYdZ7/X4X4Ka0VzkUjvTOMYsQC+aeU8i+FkH//KpMtqxFfb1bbPXMA6b1DTHZs+pMQL+YiXMpAOBOGeLVOHe/1VsTXalHd/Bzx9WaUJ3yQ3vjXKwka+7csZcOC2cyd9ihrF87GVW8d4dbbMdScz6JpU5n28L/zyAP/xpMzpjB35iOsfXomy+ZMZ80zT6CzaiEnxv65ZVD5+3d+ro6qbn2B9Mk59ZDzVi/iW30gS6h+/ATxWtPPK3XSB0d/FlH+8iVUNz9DfKNDPVF7owv5ixdQ3fkK6YMxdRr6+Quobn+F/MWLiNeakN4ZUldzPxj7UyAqFdLb/aiUtwAV0nuHkN7oUld4J75F/vx5VIofEV9vQnp3WJ0C3/5Kbe/DE+oK8Fs9SNfbfrLxLwqxddEMlj/5OLOmTmHWo1NYPncaWgtnsmzWQ6yZPZMZD/0H0x68jznTH2Pqw/fz9MzHeXLa48x4ZAq6Wzch3eW90X8L8tdXEZ5PR7zW8JtXSe8WNFY/PZ2Fsx/n8SkPMGPKw0ybch8Lpz3MgukPs2zG48x45EFmTnmI6VMe5KH7/g8PPXAfjz70ANOn3M/IYN+9jv9/DTRmTLmP6Y/cz/QpD/DEY4/w4H3/xvSHHuCZRx9g8dQpPPLwfzBjykM8/uD9PPgf/8aUh+5j2qMPsEVzOcL/4ldE/9bQeOyh+3nsofuYPuV+Zj3yCA89eB9zHp/KhnlzeOaxh3nkwf9gxiMP89gD9zH14ft5cuZjLJ//BF1tjfc69v9V0HjsofuY+tB9PD7lAaY+8BAPPvAfzHn8URbNmMq0Rx/g0YfuY9bjjzL14fuZPX0qS+bOQk97PRN3/vEE7P/hl0Nj+qMPMeX+/8NjD/5/7V17UFzndd+pDGJhkQAJ2ZKfkmsnUdzaHk894+mMa6d5TCeZNJ22Scdt2thO00w64ziu7WTsNnVcR65dZyLLr1iSJSEkIxB6gEC8dpeFXdiFZR/Asg+W97IghJBAEux+r/vrH2cBYaGIlZFM3f3N3Fm493vtPXvPOd/vnPt96dCnpUOfkYYNmauRnb4K+tV/gPVZ6diYm438HANuWbcWG/Oy8c5v/+fqLV8C7jwKbi0AtxYgXvofUKPdkANusMq3wKq3Q7QcBrcXQQ54ED/xOph5J5itEMJ7Eqz2XbDq7YBYevz7/yJ0aw165GStxro1eqxOvwnZGWm4M2cNcjLSsTZ9Fe7KycbNa7OQn7MGG3Kysfm2WzA1mdwEhrccBrcVgjXsRezQi+COQ3SD695DvGwbuP0QuKME2oUJCM8JcEcxZMQHdvI34M0HES/bBu3zLoisTD1yDHrkZKbDoE9HTvoq3JljQK4+DRsNWcjNSMemPAPyDdkwrNbj16++knwvmgaNTdMcIT6d+H+GsjbiFykFcnapHSkAyQFo9DlX5rPPxrue0OWvWY28rHTk5xiQl6lHbsZN2JSTifVZGbgjNwcbsjPx6B/9ITZkZ+LWm2/G6bGlvw2q8TjURCR1LOHQbb1jPfKzVyM74yasSbsJufp0rMtKx7osPfIz9di0xoDNuVlYo0/DSy/+W3Ji1hQ0EU8dSzh0f3znemRlpmG1fhUM+nTkGTKRn5WFOw16bM5dg4fv2IBH774Zd9+cg2jk+iwRnQKge+CO9VibmY41htXIzdRjY44Bd+QZsHVDNr68cR3uyzfg6cfuw7uv/fyzHuvnGrrHtm7BOoMeWemrsD4zE/dsXIc/+cLtuDs/G4/cexueeGQLPnzubzBxKrmnQQ53QwRbIAd80FhiPSalACWhxgYgfFZoPA5NcloyQUkqpxQ0weicFNDYDNRElP7XNCqjKahoGHI4SOqPx8iYKwVttk60O9GfojqCUQw8GoaKhqlvwaFxBjXWPzc2KAmNx6Cdn4A6d2quP8irv1rwaaB77MubkZuRhvzsLNy+Phdf3JiHO/NzkJOVgUe3bsKv/uHPsOuVZ5JumLvrECt9A9x6GKxqJ9RID7j1MGJFr4LVfARWtxda7CKYqQCs/iBY/QFwZyWY7TB48zHwpqNgpv1gDYcQr3gP3FGGePkOsMZiaGyGrpkLES99k9qangKzliB+4l0w8wGIDguE14R42dtg5kJw+zHIbidY/cfg1hKwhiJwVw3itXvAGouhxocQL95GfdmPI1b6BuK1H4EZC8AsRdCmrtc+FgTdvbevQ45+FbbemodbcgxYq89ARtpqpKXr8Z1H7sX7LzyBgdCVg+tXghqPQJ0dhRrtg/DboMUuQEWCkJEg1NggVCQISA41MQI52AU12gvR2QA55Ifs7wC3Hwdvq4I2PQXZ64Ec6ITsa4cM0669IuiANnkaMhKE8DdRMsCgD+rMMITXBHV2FCJgh+zvgPA3QQ75oU4PQZ3qhxzohDozDDnYBdnjojY1jfoe7oboskEO+SECdojOBqizS08Rulbobl2Xha0b8/DNrbfjS/nEKRnS05CRkYEHN2/Amy/88LoPIgVA96VNebj/tjx8455b8cTDd+NrD2zBQ3dtQm5WOh7cshFeZ3Jvg6rTQ/Pvwc7u0QNABOyXTMo0qPEIuLsG2syF+fOaghzwQZ3qgzo3tvCd2sR1NdZPseZAM9TIJRnnl5Wd73vhOQ3q9CAAJJ7EnsvKaZOnyR5dmEjsoEL1NM6gpsaTuh9Lhe6przyEl7//F/i7+2/Hf//j1/Dhy9/HG898B3/6wBY8/bd/mfSC6dxdB2b5GNxRBtZ4CPHKD6BNTyFesxvcUQ5m3AfRXg8AYI4y0tWOcnBHGbijDLGjb1FZVzVEuxnCawJrKELs6FvgDUXgjjKo0V6oU/3gLSfIblS8R3am4RCYcS9Y7R4Irwm85QRkJAjuqUO8ZjeYrRSi3QxWfwBa7CJmdv6M7EdbFX22VIBbD4M7K8HbqhAvfwfceRK8rRq85QR481HI4e7llwIA3a7nvwvjzl/gzacfQ+nrT6Hig5/h2Nv/ivde+C48TeakG1RnR6HGBiF7PRBBO2R3K7TpKahoN2TYBdnjoqcAgIqGSVf3eSF73BChFghfI+nubifkoA8yEoA6dwrCb4PwGiGjIUBJ0v+RINXt80KND0GN9EAGHZDRbmhT45B9XmgXzlKb/e1z9kiEWsgTE4yE7W8iG9TrhZoYgRobAKvdA958DOrMMNULtUL2uqFdWGJuVJLQWff9Eodf/2e898y3UP3+T9F2ZBsKf/0Uane/Bm0JSVufV2jqxoaAdbUfPA/zzl+g+L+ehHnX87DsfQnHdzyL/o4kbcN4BJACapiSxjTO5n75AGjtuysIVo32QvgaF+r8RTC3ft7vK3Nx8orXyHMavGobyfS3XNAdef0pFG/7Acq2/wQVb/8EzQdfQai+IOkF02WvB6yxGKKzAdxrBHfXgpkLITx1YHV7wVsqIHyN4K5q8Oaj4G3VYNb5FZB520kw8wFwVzVY3T7IQR9ElxWs9iPy9RuK5uYV3FEG7qwkO+GsBDMVglk+hvBZwW2lpNdd1WCWIqipccTLd4A7q8CMBeAeI9S5MTBrCeSAj+yB/TjZCI+R7JuzEsxC/f0+wS4ndLue+zb2v/w9FL/2Axx+40nY9v8nd+DPfAAAB/NJREFUetttybekKYiOesjRXshwG/nhXhPp51AL+e89bvJ2xgYgh0PgnjqoxERJRoJQI2HISACiywZt5jxEqBWi00L1XDWQ3U7y8Ud6oCZPQ5ueoombv4l0f5eV5hpdNuonShtGCX8T2Rh/E9mP2EWITgtEuA2itRLMWgJmLSF70ZUoFwlCDnVBu05e0ieh2/6jr+J3z3wLHz33Vyj65d/j2G+f/VzvG30ZNG2O2vgsYx663zz9OHb8+OvY+ey3UfDz78FyPPmdcrXzE9AmxxY9f+nn3PmLV4jwKQUtdmHu+ifLaWxmbj3VBecvzJfTLk7SjH20l05IAVyyEr82deaqN3wuSHUDodv5029i+798FW/96M+x79//CbGZ5JIC1Jlh4nMsRRCeWojORoguK3hbFbijHMJjhOiwgDsr51QVs3wMAOSbt1aAe02k47tsZCeaj5F663VDuGvBnVWk82t2QwSaIUKtkOE2cEc5ubrRbnBXNWSfF6K9HsJdS2qm3Uz2oqUcorMR3H4cwlUD0WWjfh3lkGEXRI8b3FVD9sdZSfMQnxXcXQtuL5vfKeU6Qvfuj7+G0m0/RMGvnoTxSPJPg+hx0Q1sKIJw15Hu7WwgQ9p0BMxSBO6pgxzwQfisEL4G8FZKoWQ1u8FbK2iSZSmCxmIkHFspZLgNImgHtx+DaCNBCK+JbEKoFbK7FWq0F7LHDTkcgox2k8cmOE28gg4IjxGy10M/gs4GcI+RbnyXjSZ7Az5iiCMBMFMhREc9jafDQoIMuyAHOpb7ni8K3VfuuwuPP/gFPHL/PTg7sbwMo8ZiCap6cVWgLbLU/wJIMb+q8Occugc3b0JuRhpeevGFa2pAiy2uyq50fkGZmQsL9PengqR21PhQ0kZXi12SRKwpilOwK+9pofE4sMwOje6vH7objz+wBaMj0aQqqmgYwkf2QPisEP5m8LYqerw9dZB9XtKxnlpwVzW5jF02iKCDVIWnDqx2D9TkaYhAc0JF1ZON8Zog2s2kRvxN1L7XCOExgntN4M6TkAnXlrcSL8Tq9kKLT4MZC+bd0IA9wROVQ3Q20BF0JMZpgexx0ThspRCBZlJxQ35SlQ1F4F4TtdPZANHjgYp201yotQLMWrKsEz7d1794Gw7uePXqJT8B4WukgYZaIVw14C0niFFtOpLQ7w7IaBisbg8Rf+cn6Aa4qqGiYQrgNBZDu3AOcjhEdsZaAu4xgjvKIAc6Sa8nCLhY2Q7wpiMklFArRLeTbpb9OGSoBdxeBu3iJETAQXVnBRYJEHFo2k8/DNthmmgmCEU56AOzHYEINIG3VkJNjoG3m6FOD4GZCukH1VYN1nyMDLzzJOLVu6HGBq7KBCQliIe3rEekP/kGlzrj1C5OQvZ6km7/Usge95Vd3huMWSJxuaE7Wbi8y+FobGahjp6dMC1aeDFdvtiW9wvrXObnf6IdLT4zP5Zk2gEWjPWy73IdoTt3OrlVX9RENOHje4gPSuhydaofanyYeBvTfqLB/U3gCf2rRnqIghjyU4hzoBO8sZjo7B431HgEsscF7qqBcNdQyLPTQvRzuA2yr51i3GbilWR/B6nAgB286QjZGn8TcV7mQsihAKmyQDNkXztRI4nQqBafATMVgltLiEYPu4h2GQoQTTPQARl2Ef9kLYHwN0MOJB8uTga6ZCuIoIP8cEcZTbyGQ2DmA2CNJeCNxWDVuyjQYz9OBFxrJYTPinjFuwmyrwpqYgTxkx+SgU7ocm4/Du4og/A3E/dTfxDx6l0QHRawxmKwpiOQQ37wlhMQrmqIbid4SzmRiLZSyEEfeMsJqmsupEmk/Thkrxusbh+4rRSsehclCoz20mTTa4Ls8yJe9SEJJBHfFq4aMGMBZK8X8ZrdEO5axKt2XtenI2lBAJgPgy48ufDcpeHJy8phYVhzsTqfVG+XhFmv3EcyfS7STgIyEpgjDK841mXGtQliufD/iVy8CpYsCO38GaK0+9oprNjfAWYpIr3b6yGd2nCIwpbDQaIPAnbIoQC5kx5jIoFAEa3dbgZ315F66HbOtcGdVZD97UQ9DAchvOa5VBreVgU5HIR2foIoiS4bURyJ66zhEPFEXTai46PdEAE7BZ78TeAtFUSBtFG8Qo32kHsbdBDtHW6DjIbpO/bfGGpjFksWhGivB7McBDPuI0Kv+SgRdV4T2YTmREJY7R7S0b5Gsh2WIvq7+RjiJ96BFp8mXW4+ADXWDzXaB1a3FyLUQnbHVUN9uKopoJQg3ri1hIy5nV4n5u1mcHcNBaGaSilZwVhAQaDmY3TNXQsRsCNeth28tRLxyvehsZmEfTuK+MnfIXboNXCPkeyCqQDMWAA12ksJBjcoKAQko5pmtwiWIsEBxYieUBJQiXMsRkciPVGLT0MTbP5awl2k1Eo5HzqVIpFyOUNUOI+TC6okICXA44mUSXVJ+mYiPVJwStFkNB5NCqorBfWtKF2SxkI0yGw6J6Sg8rNtsRn6LrPvb9zAuPVnayNSmENKECsEKUGsEKQEsUKQEsQKQUoQKwQpQawQpASxQpASxApBShArBClBrBCkBLFCkBLECkFKECsEKUGsEKQEsUKQEsR1QFxRokF/fz9CodCS6qQEscyYkRrOMoo8Fu4vxMnKyiXVSwlimTE8c22r2KQEsYxgSsNo7Nri3ClBLCMi0+KaN2ROCWKZoGlAdObasz5SglgmjMxIqE+Rlfm/FszmbrvzSCM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4" name="Picture 6" descr="https://www.nailsma.org.au/sites/default/files/styles/nailsma_content_featured/public/NAILSMA_Mary-River-Statement_Web-1_0fb37.jpg?itok=h3kEHgB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7154" y="931168"/>
            <a:ext cx="1315964" cy="1859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stretch>
            <a:fillRect/>
          </a:stretch>
        </p:blipFill>
        <p:spPr>
          <a:xfrm rot="20609879">
            <a:off x="6269695" y="989050"/>
            <a:ext cx="1339890" cy="1892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9"/>
          <a:stretch>
            <a:fillRect/>
          </a:stretch>
        </p:blipFill>
        <p:spPr>
          <a:xfrm rot="20162229">
            <a:off x="5735552" y="2545557"/>
            <a:ext cx="1432174" cy="1874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6" name="Picture 8" descr="National Cultural Flows - Research Projec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9640" y="2988490"/>
            <a:ext cx="2156568" cy="63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207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97646" y="971175"/>
            <a:ext cx="8083177" cy="2677656"/>
          </a:xfrm>
          <a:prstGeom prst="rect">
            <a:avLst/>
          </a:prstGeom>
          <a:noFill/>
        </p:spPr>
        <p:txBody>
          <a:bodyPr wrap="square" rtlCol="0">
            <a:spAutoFit/>
          </a:bodyPr>
          <a:lstStyle/>
          <a:p>
            <a:r>
              <a:rPr lang="en-US" sz="2800" b="1" dirty="0">
                <a:latin typeface="Arial"/>
                <a:cs typeface="Arial"/>
              </a:rPr>
              <a:t>Tracking progress of the ‘Mechanisms’</a:t>
            </a:r>
          </a:p>
          <a:p>
            <a:endParaRPr lang="en-US" sz="2800" dirty="0">
              <a:latin typeface="Arial"/>
              <a:cs typeface="Arial"/>
            </a:endParaRPr>
          </a:p>
          <a:p>
            <a:pPr marL="457200" indent="-457200">
              <a:buFont typeface="Arial"/>
              <a:buChar char="•"/>
            </a:pPr>
            <a:r>
              <a:rPr lang="en-US" sz="2800" dirty="0" smtClean="0">
                <a:latin typeface="Arial"/>
                <a:cs typeface="Arial"/>
              </a:rPr>
              <a:t>Acquiring </a:t>
            </a:r>
            <a:r>
              <a:rPr lang="en-US" sz="2800" dirty="0" smtClean="0">
                <a:latin typeface="Arial"/>
                <a:cs typeface="Arial"/>
              </a:rPr>
              <a:t>water entitlements </a:t>
            </a:r>
            <a:r>
              <a:rPr lang="en-US" sz="2800" dirty="0" smtClean="0">
                <a:latin typeface="Arial"/>
                <a:cs typeface="Arial"/>
              </a:rPr>
              <a:t>– funding </a:t>
            </a:r>
            <a:endParaRPr lang="en-US" sz="2800" dirty="0">
              <a:latin typeface="Arial"/>
              <a:cs typeface="Arial"/>
            </a:endParaRPr>
          </a:p>
          <a:p>
            <a:pPr marL="457200" indent="-457200">
              <a:buFont typeface="Arial"/>
              <a:buChar char="•"/>
            </a:pPr>
            <a:r>
              <a:rPr lang="en-US" sz="2800" dirty="0" smtClean="0">
                <a:latin typeface="Arial"/>
                <a:cs typeface="Arial"/>
              </a:rPr>
              <a:t>Decision </a:t>
            </a:r>
            <a:r>
              <a:rPr lang="en-US" sz="2800" dirty="0">
                <a:latin typeface="Arial"/>
                <a:cs typeface="Arial"/>
              </a:rPr>
              <a:t>making – informed consent</a:t>
            </a:r>
          </a:p>
          <a:p>
            <a:pPr marL="457200" indent="-457200">
              <a:buFont typeface="Arial"/>
              <a:buChar char="•"/>
            </a:pPr>
            <a:r>
              <a:rPr lang="en-US" sz="2800" dirty="0" smtClean="0">
                <a:latin typeface="Arial"/>
                <a:cs typeface="Arial"/>
              </a:rPr>
              <a:t>Capacity </a:t>
            </a:r>
            <a:r>
              <a:rPr lang="en-US" sz="2800" dirty="0">
                <a:latin typeface="Arial"/>
                <a:cs typeface="Arial"/>
              </a:rPr>
              <a:t>– Technical and scientific</a:t>
            </a:r>
          </a:p>
          <a:p>
            <a:pPr marL="457200" indent="-457200">
              <a:buFont typeface="Arial"/>
              <a:buChar char="•"/>
            </a:pPr>
            <a:r>
              <a:rPr lang="en-US" sz="2800" dirty="0" smtClean="0">
                <a:latin typeface="Arial"/>
                <a:cs typeface="Arial"/>
              </a:rPr>
              <a:t>Quantities </a:t>
            </a:r>
            <a:r>
              <a:rPr lang="en-US" sz="2800" dirty="0">
                <a:latin typeface="Arial"/>
                <a:cs typeface="Arial"/>
              </a:rPr>
              <a:t>– sufficient and flexible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3549" y="226867"/>
            <a:ext cx="2119060" cy="472207"/>
          </a:xfrm>
          <a:prstGeom prst="rect">
            <a:avLst/>
          </a:prstGeom>
        </p:spPr>
      </p:pic>
      <p:pic>
        <p:nvPicPr>
          <p:cNvPr id="8" name="Picture 7" descr="MLDRIN logo-650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204" y="213660"/>
            <a:ext cx="2723029" cy="599066"/>
          </a:xfrm>
          <a:prstGeom prst="rect">
            <a:avLst/>
          </a:prstGeom>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288117"/>
            <a:ext cx="9144000" cy="2569883"/>
          </a:xfrm>
          <a:prstGeom prst="rect">
            <a:avLst/>
          </a:prstGeom>
        </p:spPr>
      </p:pic>
    </p:spTree>
    <p:extLst>
      <p:ext uri="{BB962C8B-B14F-4D97-AF65-F5344CB8AC3E}">
        <p14:creationId xmlns:p14="http://schemas.microsoft.com/office/powerpoint/2010/main" val="2162207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3549" y="226867"/>
            <a:ext cx="2119060" cy="472207"/>
          </a:xfrm>
          <a:prstGeom prst="rect">
            <a:avLst/>
          </a:prstGeom>
        </p:spPr>
      </p:pic>
      <p:pic>
        <p:nvPicPr>
          <p:cNvPr id="8" name="Picture 7" descr="MLDRIN logo-650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204" y="213660"/>
            <a:ext cx="2723029" cy="599066"/>
          </a:xfrm>
          <a:prstGeom prst="rect">
            <a:avLst/>
          </a:prstGeom>
        </p:spPr>
      </p:pic>
      <p:sp>
        <p:nvSpPr>
          <p:cNvPr id="5" name="TextBox 4"/>
          <p:cNvSpPr txBox="1"/>
          <p:nvPr/>
        </p:nvSpPr>
        <p:spPr>
          <a:xfrm>
            <a:off x="732119" y="1051464"/>
            <a:ext cx="7291293" cy="3539431"/>
          </a:xfrm>
          <a:prstGeom prst="rect">
            <a:avLst/>
          </a:prstGeom>
          <a:noFill/>
        </p:spPr>
        <p:txBody>
          <a:bodyPr wrap="square" rtlCol="0">
            <a:spAutoFit/>
          </a:bodyPr>
          <a:lstStyle/>
          <a:p>
            <a:r>
              <a:rPr lang="en-US" sz="2800" b="1" dirty="0" smtClean="0">
                <a:latin typeface="Arial"/>
                <a:cs typeface="Arial"/>
              </a:rPr>
              <a:t>Ongoing challenges</a:t>
            </a:r>
          </a:p>
          <a:p>
            <a:endParaRPr lang="en-US" sz="2800" dirty="0" smtClean="0">
              <a:latin typeface="Arial"/>
              <a:cs typeface="Arial"/>
            </a:endParaRPr>
          </a:p>
          <a:p>
            <a:r>
              <a:rPr lang="en-US" sz="2800" dirty="0" smtClean="0">
                <a:latin typeface="Arial"/>
                <a:cs typeface="Arial"/>
              </a:rPr>
              <a:t>The political cycle</a:t>
            </a:r>
          </a:p>
          <a:p>
            <a:r>
              <a:rPr lang="en-US" sz="2800" dirty="0">
                <a:latin typeface="Arial"/>
                <a:cs typeface="Arial"/>
              </a:rPr>
              <a:t>E</a:t>
            </a:r>
            <a:r>
              <a:rPr lang="en-US" sz="2800" dirty="0" smtClean="0">
                <a:latin typeface="Arial"/>
                <a:cs typeface="Arial"/>
              </a:rPr>
              <a:t>xploitation </a:t>
            </a:r>
            <a:r>
              <a:rPr lang="en-US" sz="2800" dirty="0">
                <a:latin typeface="Arial"/>
                <a:cs typeface="Arial"/>
              </a:rPr>
              <a:t>and </a:t>
            </a:r>
            <a:r>
              <a:rPr lang="en-US" sz="2800" dirty="0" smtClean="0">
                <a:latin typeface="Arial"/>
                <a:cs typeface="Arial"/>
              </a:rPr>
              <a:t>degradation </a:t>
            </a:r>
          </a:p>
          <a:p>
            <a:r>
              <a:rPr lang="en-US" sz="2800" dirty="0" smtClean="0">
                <a:latin typeface="Arial"/>
                <a:cs typeface="Arial"/>
              </a:rPr>
              <a:t>Water values and knowledge</a:t>
            </a:r>
          </a:p>
          <a:p>
            <a:r>
              <a:rPr lang="en-US" sz="2800" dirty="0" smtClean="0">
                <a:latin typeface="Arial"/>
                <a:cs typeface="Arial"/>
              </a:rPr>
              <a:t>Property rights and water market</a:t>
            </a:r>
          </a:p>
          <a:p>
            <a:r>
              <a:rPr lang="en-US" sz="2800" dirty="0" smtClean="0">
                <a:latin typeface="Arial"/>
                <a:cs typeface="Arial"/>
              </a:rPr>
              <a:t>Conflation of ‘cultural’ and ‘environmental’</a:t>
            </a:r>
          </a:p>
          <a:p>
            <a:r>
              <a:rPr lang="en-US" sz="2800" dirty="0" smtClean="0"/>
              <a:t> </a:t>
            </a:r>
            <a:endParaRPr lang="en-US" sz="2800" dirty="0"/>
          </a:p>
        </p:txBody>
      </p:sp>
      <p:pic>
        <p:nvPicPr>
          <p:cNvPr id="2" name="Picture 1" descr="IMG_2242.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476444"/>
            <a:ext cx="9144000" cy="2381556"/>
          </a:xfrm>
          <a:prstGeom prst="rect">
            <a:avLst/>
          </a:prstGeom>
        </p:spPr>
      </p:pic>
      <p:pic>
        <p:nvPicPr>
          <p:cNvPr id="3" name="Picture 2"/>
          <p:cNvPicPr>
            <a:picLocks noChangeAspect="1"/>
          </p:cNvPicPr>
          <p:nvPr/>
        </p:nvPicPr>
        <p:blipFill>
          <a:blip r:embed="rId6"/>
          <a:stretch>
            <a:fillRect/>
          </a:stretch>
        </p:blipFill>
        <p:spPr>
          <a:xfrm>
            <a:off x="5688530" y="937812"/>
            <a:ext cx="3067002" cy="2091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0700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4167" y="2468282"/>
            <a:ext cx="7079128" cy="646331"/>
          </a:xfrm>
          <a:prstGeom prst="rect">
            <a:avLst/>
          </a:prstGeom>
          <a:noFill/>
        </p:spPr>
        <p:txBody>
          <a:bodyPr wrap="square" rtlCol="0">
            <a:spAutoFit/>
          </a:bodyPr>
          <a:lstStyle/>
          <a:p>
            <a:endParaRPr lang="en-US" dirty="0"/>
          </a:p>
          <a:p>
            <a:endParaRPr lang="en-US" dirty="0"/>
          </a:p>
        </p:txBody>
      </p:sp>
      <p:sp>
        <p:nvSpPr>
          <p:cNvPr id="8" name="TextBox 7"/>
          <p:cNvSpPr txBox="1"/>
          <p:nvPr/>
        </p:nvSpPr>
        <p:spPr>
          <a:xfrm>
            <a:off x="732119" y="1210235"/>
            <a:ext cx="7291293" cy="3108544"/>
          </a:xfrm>
          <a:prstGeom prst="rect">
            <a:avLst/>
          </a:prstGeom>
          <a:noFill/>
        </p:spPr>
        <p:txBody>
          <a:bodyPr wrap="square" rtlCol="0">
            <a:spAutoFit/>
          </a:bodyPr>
          <a:lstStyle/>
          <a:p>
            <a:r>
              <a:rPr lang="en-US" sz="2800" b="1" dirty="0" smtClean="0">
                <a:latin typeface="Arial"/>
                <a:cs typeface="Arial"/>
              </a:rPr>
              <a:t>Directions</a:t>
            </a:r>
          </a:p>
          <a:p>
            <a:r>
              <a:rPr lang="en-US" sz="2800" dirty="0" smtClean="0">
                <a:latin typeface="Arial"/>
                <a:cs typeface="Arial"/>
              </a:rPr>
              <a:t>Use of the terminology has evolved</a:t>
            </a:r>
          </a:p>
          <a:p>
            <a:r>
              <a:rPr lang="en-US" sz="2800" dirty="0" smtClean="0">
                <a:latin typeface="Arial"/>
                <a:cs typeface="Arial"/>
              </a:rPr>
              <a:t>Focus on ownership and self determination</a:t>
            </a:r>
          </a:p>
          <a:p>
            <a:r>
              <a:rPr lang="en-US" sz="2800" dirty="0" smtClean="0">
                <a:latin typeface="Arial"/>
                <a:cs typeface="Arial"/>
              </a:rPr>
              <a:t>Crossing categories of beneficial use</a:t>
            </a:r>
          </a:p>
          <a:p>
            <a:r>
              <a:rPr lang="en-US" sz="2800" dirty="0" smtClean="0">
                <a:latin typeface="Arial"/>
                <a:cs typeface="Arial"/>
              </a:rPr>
              <a:t>Models and implementation</a:t>
            </a:r>
            <a:endParaRPr lang="en-US" sz="2800" dirty="0">
              <a:latin typeface="Arial"/>
              <a:cs typeface="Arial"/>
            </a:endParaRPr>
          </a:p>
          <a:p>
            <a:endParaRPr lang="en-US" sz="2800" dirty="0" smtClean="0"/>
          </a:p>
          <a:p>
            <a:r>
              <a:rPr lang="en-US" sz="2800" dirty="0" smtClean="0"/>
              <a:t> </a:t>
            </a:r>
            <a:endParaRPr lang="en-US" sz="2800"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81177"/>
            <a:ext cx="9144000" cy="2076823"/>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3549" y="226867"/>
            <a:ext cx="2119060" cy="472207"/>
          </a:xfrm>
          <a:prstGeom prst="rect">
            <a:avLst/>
          </a:prstGeom>
        </p:spPr>
      </p:pic>
      <p:pic>
        <p:nvPicPr>
          <p:cNvPr id="11" name="Picture 10" descr="MLDRIN logo-650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5204" y="213660"/>
            <a:ext cx="2723029" cy="599066"/>
          </a:xfrm>
          <a:prstGeom prst="rect">
            <a:avLst/>
          </a:prstGeom>
        </p:spPr>
      </p:pic>
    </p:spTree>
    <p:extLst>
      <p:ext uri="{BB962C8B-B14F-4D97-AF65-F5344CB8AC3E}">
        <p14:creationId xmlns:p14="http://schemas.microsoft.com/office/powerpoint/2010/main" val="2162207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668686"/>
            <a:ext cx="9144000" cy="3189314"/>
          </a:xfrm>
          <a:prstGeom prst="rect">
            <a:avLst/>
          </a:prstGeom>
        </p:spPr>
      </p:pic>
      <p:sp>
        <p:nvSpPr>
          <p:cNvPr id="6" name="TextBox 5"/>
          <p:cNvSpPr txBox="1"/>
          <p:nvPr/>
        </p:nvSpPr>
        <p:spPr>
          <a:xfrm>
            <a:off x="935680" y="1057237"/>
            <a:ext cx="7079128" cy="2492990"/>
          </a:xfrm>
          <a:prstGeom prst="rect">
            <a:avLst/>
          </a:prstGeom>
          <a:noFill/>
        </p:spPr>
        <p:txBody>
          <a:bodyPr wrap="square" rtlCol="0">
            <a:spAutoFit/>
          </a:bodyPr>
          <a:lstStyle/>
          <a:p>
            <a:endParaRPr lang="en-US" sz="2800" dirty="0">
              <a:latin typeface="Arial"/>
              <a:cs typeface="Arial"/>
            </a:endParaRPr>
          </a:p>
          <a:p>
            <a:pPr algn="ctr"/>
            <a:r>
              <a:rPr lang="en-US" sz="3200" dirty="0" smtClean="0">
                <a:latin typeface="Arial"/>
                <a:cs typeface="Arial"/>
              </a:rPr>
              <a:t>Thank you!</a:t>
            </a:r>
            <a:endParaRPr lang="en-US" sz="3200" dirty="0">
              <a:latin typeface="Arial"/>
              <a:cs typeface="Arial"/>
            </a:endParaRPr>
          </a:p>
          <a:p>
            <a:pPr algn="ctr"/>
            <a:r>
              <a:rPr lang="en-US" sz="3200" dirty="0">
                <a:latin typeface="Arial"/>
                <a:cs typeface="Arial"/>
                <a:hlinkClick r:id="rId4"/>
              </a:rPr>
              <a:t>http://www.mldrin.org.au/publications</a:t>
            </a:r>
            <a:r>
              <a:rPr lang="en-US" sz="3200" dirty="0" smtClean="0">
                <a:latin typeface="Arial"/>
                <a:cs typeface="Arial"/>
                <a:hlinkClick r:id="rId4"/>
              </a:rPr>
              <a:t>/</a:t>
            </a:r>
            <a:endParaRPr lang="en-US" sz="3200" dirty="0" smtClean="0">
              <a:latin typeface="Arial"/>
              <a:cs typeface="Arial"/>
            </a:endParaRPr>
          </a:p>
          <a:p>
            <a:pPr algn="ctr"/>
            <a:r>
              <a:rPr lang="en-US" sz="3200" dirty="0" err="1" smtClean="0">
                <a:latin typeface="Arial"/>
                <a:cs typeface="Arial"/>
              </a:rPr>
              <a:t>facebook</a:t>
            </a:r>
            <a:r>
              <a:rPr lang="en-US" sz="3200" dirty="0" smtClean="0">
                <a:latin typeface="Arial"/>
                <a:cs typeface="Arial"/>
              </a:rPr>
              <a:t>/</a:t>
            </a:r>
            <a:r>
              <a:rPr lang="en-US" sz="3200" dirty="0" err="1" smtClean="0">
                <a:latin typeface="Arial"/>
                <a:cs typeface="Arial"/>
              </a:rPr>
              <a:t>mldrin</a:t>
            </a:r>
            <a:endParaRPr lang="en-US" sz="3200" dirty="0" smtClean="0">
              <a:latin typeface="Arial"/>
              <a:cs typeface="Arial"/>
            </a:endParaRPr>
          </a:p>
          <a:p>
            <a:pPr algn="ctr"/>
            <a:r>
              <a:rPr lang="en-US" sz="3200" dirty="0" smtClean="0">
                <a:latin typeface="Arial"/>
                <a:cs typeface="Arial"/>
              </a:rPr>
              <a:t>@MLDRIN</a:t>
            </a:r>
            <a:endParaRPr lang="en-US" sz="3200" dirty="0">
              <a:latin typeface="Arial"/>
              <a:cs typeface="Arial"/>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3549" y="226867"/>
            <a:ext cx="2119060" cy="472207"/>
          </a:xfrm>
          <a:prstGeom prst="rect">
            <a:avLst/>
          </a:prstGeom>
        </p:spPr>
      </p:pic>
      <p:pic>
        <p:nvPicPr>
          <p:cNvPr id="11" name="Picture 10" descr="MLDRIN logo-650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5204" y="213660"/>
            <a:ext cx="2723029" cy="599066"/>
          </a:xfrm>
          <a:prstGeom prst="rect">
            <a:avLst/>
          </a:prstGeom>
        </p:spPr>
      </p:pic>
    </p:spTree>
    <p:extLst>
      <p:ext uri="{BB962C8B-B14F-4D97-AF65-F5344CB8AC3E}">
        <p14:creationId xmlns:p14="http://schemas.microsoft.com/office/powerpoint/2010/main" val="2672837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2046</TotalTime>
  <Words>2187</Words>
  <Application>Microsoft Office PowerPoint</Application>
  <PresentationFormat>On-screen Show (4:3)</PresentationFormat>
  <Paragraphs>248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BCECE</cp:lastModifiedBy>
  <cp:revision>49</cp:revision>
  <dcterms:created xsi:type="dcterms:W3CDTF">2016-07-18T05:53:10Z</dcterms:created>
  <dcterms:modified xsi:type="dcterms:W3CDTF">2017-09-19T23:36:23Z</dcterms:modified>
</cp:coreProperties>
</file>