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7" r:id="rId4"/>
    <p:sldId id="259" r:id="rId5"/>
    <p:sldId id="260" r:id="rId6"/>
    <p:sldId id="263" r:id="rId7"/>
    <p:sldId id="261" r:id="rId8"/>
    <p:sldId id="262" r:id="rId9"/>
    <p:sldId id="264" r:id="rId10"/>
    <p:sldId id="265" r:id="rId11"/>
    <p:sldId id="271" r:id="rId12"/>
    <p:sldId id="269" r:id="rId13"/>
    <p:sldId id="268" r:id="rId14"/>
    <p:sldId id="266" r:id="rId1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44" y="-4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7C62C5B-55F3-496C-AFF2-899B6FDCA463}" type="datetimeFigureOut">
              <a:rPr lang="en-US"/>
              <a:pPr>
                <a:defRPr/>
              </a:pPr>
              <a:t>8/3/2017</a:t>
            </a:fld>
            <a:endParaRPr lang="en-US"/>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DE48A647-D1C3-4E96-9F1A-8FA4836DC3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r>
              <a:rPr lang="en-US" smtClean="0"/>
              <a:t>Charasmatic</a:t>
            </a:r>
          </a:p>
          <a:p>
            <a:pPr eaLnBrk="1" hangingPunct="1"/>
            <a:r>
              <a:rPr lang="en-US" smtClean="0"/>
              <a:t>Embolic</a:t>
            </a:r>
          </a:p>
          <a:p>
            <a:pPr eaLnBrk="1" hangingPunct="1"/>
            <a:r>
              <a:rPr lang="en-US" smtClean="0"/>
              <a:t>Easy for community engagement</a:t>
            </a:r>
          </a:p>
          <a:p>
            <a:pPr eaLnBrk="1" hangingPunct="1"/>
            <a:r>
              <a:rPr lang="en-US" smtClean="0"/>
              <a:t>Representative of three habitats</a:t>
            </a:r>
          </a:p>
          <a:p>
            <a:pPr eaLnBrk="1" hangingPunct="1"/>
            <a:r>
              <a:rPr lang="en-US" smtClean="0"/>
              <a:t>Known to exist with relatively stable populations in both basins, warbler on decline</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AF01135-B1C9-45F4-8CAB-89821FC3E7F0}" type="datetimeFigureOut">
              <a:rPr lang="es-ES"/>
              <a:pPr>
                <a:defRPr/>
              </a:pPr>
              <a:t>03/08/2017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A0CFF38-C737-45AB-88D1-C5DADBBF4BE9}"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50CDB3A-49D0-440E-93BE-4E96B1725DB1}" type="datetimeFigureOut">
              <a:rPr lang="es-ES"/>
              <a:pPr>
                <a:defRPr/>
              </a:pPr>
              <a:t>03/08/2017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99E32C7-A825-47E2-A779-64A6DADEBF77}"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39634DB-7E57-48AB-931E-75CB6867A77A}" type="datetimeFigureOut">
              <a:rPr lang="es-ES"/>
              <a:pPr>
                <a:defRPr/>
              </a:pPr>
              <a:t>03/08/2017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8BD2221-F3CC-4CCC-90C4-B5CA27D0A806}"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519BE6E-DDF3-4DD0-A1DC-6FFFFF61E3A6}" type="datetimeFigureOut">
              <a:rPr lang="es-ES"/>
              <a:pPr>
                <a:defRPr/>
              </a:pPr>
              <a:t>03/08/2017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536062C-2D45-4A0A-9E91-26FF5566EB9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21642B4-9AED-4B17-BE97-C0530ED36E43}" type="datetimeFigureOut">
              <a:rPr lang="es-ES"/>
              <a:pPr>
                <a:defRPr/>
              </a:pPr>
              <a:t>03/08/2017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629A8AF-3C59-427A-9FD8-6786A28972AE}"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135D0EF9-F295-46F4-9B87-210D0E3F4E70}" type="datetimeFigureOut">
              <a:rPr lang="es-ES"/>
              <a:pPr>
                <a:defRPr/>
              </a:pPr>
              <a:t>03/08/2017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D1E8F72-2BE8-469D-8DFB-D35ED7BCB059}"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D801668-A71E-4D76-AB66-C4839763663A}" type="datetimeFigureOut">
              <a:rPr lang="es-ES"/>
              <a:pPr>
                <a:defRPr/>
              </a:pPr>
              <a:t>03/08/2017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1F504D6-DAAB-4718-A80C-729AA9062B66}"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9489EEF6-473E-4A95-A32C-F56B6D5DD883}" type="datetimeFigureOut">
              <a:rPr lang="es-ES"/>
              <a:pPr>
                <a:defRPr/>
              </a:pPr>
              <a:t>03/08/2017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8936517-C62F-45FD-ACF5-B68734E9238A}"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A7B1D3A-BFF2-4BC3-B764-DAB16B5EA282}" type="datetimeFigureOut">
              <a:rPr lang="es-ES"/>
              <a:pPr>
                <a:defRPr/>
              </a:pPr>
              <a:t>03/08/2017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E041EA46-34F2-4600-9476-1EF2C0786155}"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0EFE278-0B69-4E18-8B7F-88E9D3EF0A64}" type="datetimeFigureOut">
              <a:rPr lang="es-ES"/>
              <a:pPr>
                <a:defRPr/>
              </a:pPr>
              <a:t>03/08/2017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71F7268-57FC-482B-8544-DD03068B66F4}"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6CFBA09-1B38-4743-BF20-CEC7E5DE6220}" type="datetimeFigureOut">
              <a:rPr lang="es-ES"/>
              <a:pPr>
                <a:defRPr/>
              </a:pPr>
              <a:t>03/08/2017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39EC2EB-1C8B-4602-BBD9-1A0EDE797D90}"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074868E-15E2-4300-9814-2D43AA0890A2}" type="datetimeFigureOut">
              <a:rPr lang="es-ES"/>
              <a:pPr>
                <a:defRPr/>
              </a:pPr>
              <a:t>03/08/2017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54BD46C-575C-4C0E-97E1-FE138DFFA1E1}"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png"/><Relationship Id="rId7"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3.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3"/>
          <p:cNvPicPr>
            <a:picLocks noChangeAspect="1"/>
          </p:cNvPicPr>
          <p:nvPr/>
        </p:nvPicPr>
        <p:blipFill>
          <a:blip r:embed="rId2"/>
          <a:srcRect/>
          <a:stretch>
            <a:fillRect/>
          </a:stretch>
        </p:blipFill>
        <p:spPr bwMode="auto">
          <a:xfrm>
            <a:off x="6508750" y="6083300"/>
            <a:ext cx="2119313" cy="473075"/>
          </a:xfrm>
          <a:prstGeom prst="rect">
            <a:avLst/>
          </a:prstGeom>
          <a:noFill/>
          <a:ln w="9525">
            <a:noFill/>
            <a:miter lim="800000"/>
            <a:headEnd/>
            <a:tailEnd/>
          </a:ln>
        </p:spPr>
      </p:pic>
      <p:sp>
        <p:nvSpPr>
          <p:cNvPr id="16" name="TextBox 15"/>
          <p:cNvSpPr txBox="1"/>
          <p:nvPr/>
        </p:nvSpPr>
        <p:spPr>
          <a:xfrm>
            <a:off x="249238" y="6318250"/>
            <a:ext cx="4094162"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BRISBANE, AUSTRALIA |  18 - 20 SEPTEMBER 2017</a:t>
            </a:r>
          </a:p>
        </p:txBody>
      </p:sp>
      <p:pic>
        <p:nvPicPr>
          <p:cNvPr id="14339" name="Picture 7" descr="RS17 ID long_blue.png"/>
          <p:cNvPicPr>
            <a:picLocks noChangeAspect="1"/>
          </p:cNvPicPr>
          <p:nvPr/>
        </p:nvPicPr>
        <p:blipFill>
          <a:blip r:embed="rId3"/>
          <a:srcRect/>
          <a:stretch>
            <a:fillRect/>
          </a:stretch>
        </p:blipFill>
        <p:spPr bwMode="auto">
          <a:xfrm>
            <a:off x="185738" y="171450"/>
            <a:ext cx="3841750" cy="914400"/>
          </a:xfrm>
          <a:prstGeom prst="rect">
            <a:avLst/>
          </a:prstGeom>
          <a:noFill/>
          <a:ln w="9525">
            <a:noFill/>
            <a:miter lim="800000"/>
            <a:headEnd/>
            <a:tailEnd/>
          </a:ln>
        </p:spPr>
      </p:pic>
      <p:cxnSp>
        <p:nvCxnSpPr>
          <p:cNvPr id="11" name="Straight Connector 10"/>
          <p:cNvCxnSpPr/>
          <p:nvPr/>
        </p:nvCxnSpPr>
        <p:spPr>
          <a:xfrm flipV="1">
            <a:off x="220663" y="1112838"/>
            <a:ext cx="8564562" cy="4762"/>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1313" y="6318250"/>
            <a:ext cx="1284287"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MANAGED BY</a:t>
            </a:r>
          </a:p>
        </p:txBody>
      </p:sp>
      <p:pic>
        <p:nvPicPr>
          <p:cNvPr id="14343" name="1 Imagen"/>
          <p:cNvPicPr>
            <a:picLocks noChangeAspect="1"/>
          </p:cNvPicPr>
          <p:nvPr/>
        </p:nvPicPr>
        <p:blipFill>
          <a:blip r:embed="rId4"/>
          <a:srcRect/>
          <a:stretch>
            <a:fillRect/>
          </a:stretch>
        </p:blipFill>
        <p:spPr bwMode="auto">
          <a:xfrm>
            <a:off x="7092950" y="260350"/>
            <a:ext cx="1663700" cy="601663"/>
          </a:xfrm>
          <a:prstGeom prst="rect">
            <a:avLst/>
          </a:prstGeom>
          <a:noFill/>
          <a:ln w="9525">
            <a:noFill/>
            <a:miter lim="800000"/>
            <a:headEnd/>
            <a:tailEnd/>
          </a:ln>
        </p:spPr>
      </p:pic>
      <p:pic>
        <p:nvPicPr>
          <p:cNvPr id="14344" name="Picture 14" descr="Logo_cuerpos_c_nombre2"/>
          <p:cNvPicPr>
            <a:picLocks noChangeAspect="1" noChangeArrowheads="1"/>
          </p:cNvPicPr>
          <p:nvPr/>
        </p:nvPicPr>
        <p:blipFill>
          <a:blip r:embed="rId5"/>
          <a:srcRect/>
          <a:stretch>
            <a:fillRect/>
          </a:stretch>
        </p:blipFill>
        <p:spPr bwMode="auto">
          <a:xfrm>
            <a:off x="7451725" y="1341438"/>
            <a:ext cx="1327150" cy="600075"/>
          </a:xfrm>
          <a:prstGeom prst="rect">
            <a:avLst/>
          </a:prstGeom>
          <a:noFill/>
          <a:ln w="9525">
            <a:noFill/>
            <a:miter lim="800000"/>
            <a:headEnd/>
            <a:tailEnd/>
          </a:ln>
        </p:spPr>
      </p:pic>
      <p:pic>
        <p:nvPicPr>
          <p:cNvPr id="14345" name="Picture 2"/>
          <p:cNvPicPr>
            <a:picLocks noChangeAspect="1" noChangeArrowheads="1"/>
          </p:cNvPicPr>
          <p:nvPr/>
        </p:nvPicPr>
        <p:blipFill>
          <a:blip r:embed="rId6"/>
          <a:srcRect/>
          <a:stretch>
            <a:fillRect/>
          </a:stretch>
        </p:blipFill>
        <p:spPr bwMode="auto">
          <a:xfrm>
            <a:off x="7426325" y="2060575"/>
            <a:ext cx="1393825" cy="592138"/>
          </a:xfrm>
          <a:prstGeom prst="rect">
            <a:avLst/>
          </a:prstGeom>
          <a:noFill/>
          <a:ln w="9525">
            <a:noFill/>
            <a:miter lim="800000"/>
            <a:headEnd/>
            <a:tailEnd/>
          </a:ln>
        </p:spPr>
      </p:pic>
      <p:sp>
        <p:nvSpPr>
          <p:cNvPr id="14346" name="2 CuadroTexto"/>
          <p:cNvSpPr txBox="1">
            <a:spLocks noChangeArrowheads="1"/>
          </p:cNvSpPr>
          <p:nvPr/>
        </p:nvSpPr>
        <p:spPr bwMode="auto">
          <a:xfrm>
            <a:off x="1403350" y="2492375"/>
            <a:ext cx="6415088" cy="946150"/>
          </a:xfrm>
          <a:prstGeom prst="rect">
            <a:avLst/>
          </a:prstGeom>
          <a:noFill/>
          <a:ln w="9525">
            <a:noFill/>
            <a:miter lim="800000"/>
            <a:headEnd/>
            <a:tailEnd/>
          </a:ln>
        </p:spPr>
        <p:txBody>
          <a:bodyPr>
            <a:spAutoFit/>
          </a:bodyPr>
          <a:lstStyle/>
          <a:p>
            <a:pPr algn="ctr"/>
            <a:r>
              <a:rPr lang="es-MX" sz="2800">
                <a:latin typeface="Calibri" pitchFamily="34" charset="0"/>
              </a:rPr>
              <a:t>Shared neotropical migratory birds </a:t>
            </a:r>
          </a:p>
          <a:p>
            <a:pPr algn="ctr"/>
            <a:r>
              <a:rPr lang="es-MX" sz="2800">
                <a:latin typeface="Calibri" pitchFamily="34" charset="0"/>
              </a:rPr>
              <a:t>on the  Willamette – Laja basins</a:t>
            </a:r>
            <a:endParaRPr lang="es-ES" sz="2800">
              <a:latin typeface="Calibri" pitchFamily="34" charset="0"/>
            </a:endParaRPr>
          </a:p>
        </p:txBody>
      </p:sp>
      <p:sp>
        <p:nvSpPr>
          <p:cNvPr id="14347" name="3 CuadroTexto"/>
          <p:cNvSpPr txBox="1">
            <a:spLocks noChangeArrowheads="1"/>
          </p:cNvSpPr>
          <p:nvPr/>
        </p:nvSpPr>
        <p:spPr bwMode="auto">
          <a:xfrm>
            <a:off x="1116013" y="3644900"/>
            <a:ext cx="6985000" cy="1190625"/>
          </a:xfrm>
          <a:prstGeom prst="rect">
            <a:avLst/>
          </a:prstGeom>
          <a:noFill/>
          <a:ln w="9525">
            <a:noFill/>
            <a:miter lim="800000"/>
            <a:headEnd/>
            <a:tailEnd/>
          </a:ln>
        </p:spPr>
        <p:txBody>
          <a:bodyPr>
            <a:spAutoFit/>
          </a:bodyPr>
          <a:lstStyle/>
          <a:p>
            <a:r>
              <a:rPr lang="es-MX">
                <a:latin typeface="Calibri" pitchFamily="34" charset="0"/>
              </a:rPr>
              <a:t>Arturo García, Director, Cuerpos de Conservación, Guanajuato, Mexico</a:t>
            </a:r>
          </a:p>
          <a:p>
            <a:r>
              <a:rPr lang="es-MX" i="1">
                <a:latin typeface="Calibri" pitchFamily="34" charset="0"/>
              </a:rPr>
              <a:t>Tara Davis, Willamette-Laja Twinning Project Coordinator (Contracted)</a:t>
            </a:r>
          </a:p>
          <a:p>
            <a:r>
              <a:rPr lang="es-MX" i="1">
                <a:latin typeface="Calibri" pitchFamily="34" charset="0"/>
              </a:rPr>
              <a:t>Ramiro Aragón, Oregon State University, USA</a:t>
            </a:r>
          </a:p>
          <a:p>
            <a:r>
              <a:rPr lang="es-MX" i="1">
                <a:latin typeface="Calibri" pitchFamily="34" charset="0"/>
              </a:rPr>
              <a:t>Jarod Jebousek, United States Fish and Wildlife Service</a:t>
            </a:r>
          </a:p>
        </p:txBody>
      </p:sp>
      <p:pic>
        <p:nvPicPr>
          <p:cNvPr id="13" name="Picture 6"/>
          <p:cNvPicPr>
            <a:picLocks noChangeAspect="1" noChangeArrowheads="1"/>
          </p:cNvPicPr>
          <p:nvPr/>
        </p:nvPicPr>
        <p:blipFill rotWithShape="1">
          <a:blip r:embed="rId7" cstate="print">
            <a:extLst>
              <a:ext uri="{28A0092B-C50C-407E-A947-70E740481C1C}"/>
            </a:extLst>
          </a:blip>
          <a:srcRect/>
          <a:stretch/>
        </p:blipFill>
        <p:spPr bwMode="auto">
          <a:xfrm>
            <a:off x="5020807" y="4869160"/>
            <a:ext cx="1042649" cy="936989"/>
          </a:xfrm>
          <a:prstGeom prst="rect">
            <a:avLst/>
          </a:prstGeom>
          <a:noFill/>
          <a:ln>
            <a:noFill/>
          </a:ln>
          <a:effectLst>
            <a:outerShdw dist="35921" dir="2700000" algn="ctr" rotWithShape="0">
              <a:schemeClr val="bg2"/>
            </a:outerShdw>
            <a:softEdge rad="63500"/>
          </a:effectLst>
          <a:extLst>
            <a:ext uri="{909E8E84-426E-40DD-AFC4-6F175D3DCCD1}"/>
            <a:ext uri="{91240B29-F687-4F45-9708-019B960494DF}"/>
          </a:extLst>
        </p:spPr>
      </p:pic>
      <p:pic>
        <p:nvPicPr>
          <p:cNvPr id="14" name="Picture 2"/>
          <p:cNvPicPr>
            <a:picLocks noChangeAspect="1" noChangeArrowheads="1"/>
          </p:cNvPicPr>
          <p:nvPr/>
        </p:nvPicPr>
        <p:blipFill>
          <a:blip r:embed="rId8" cstate="print">
            <a:extLst>
              <a:ext uri="{BEBA8EAE-BF5A-486C-A8C5-ECC9F3942E4B}"/>
              <a:ext uri="{28A0092B-C50C-407E-A947-70E740481C1C}"/>
            </a:extLst>
          </a:blip>
          <a:srcRect/>
          <a:stretch>
            <a:fillRect/>
          </a:stretch>
        </p:blipFill>
        <p:spPr bwMode="auto">
          <a:xfrm>
            <a:off x="6660032" y="4869160"/>
            <a:ext cx="1164985" cy="932898"/>
          </a:xfrm>
          <a:prstGeom prst="rect">
            <a:avLst/>
          </a:prstGeom>
          <a:noFill/>
          <a:ln>
            <a:noFill/>
          </a:ln>
          <a:effectLst>
            <a:outerShdw dist="35921" dir="2700000" algn="ctr" rotWithShape="0">
              <a:schemeClr val="bg2"/>
            </a:outerShdw>
            <a:softEdge rad="63500"/>
          </a:effectLst>
          <a:extLst>
            <a:ext uri="{909E8E84-426E-40DD-AFC4-6F175D3DCCD1}"/>
            <a:ext uri="{91240B29-F687-4F45-9708-019B960494DF}"/>
          </a:extLst>
        </p:spPr>
      </p:pic>
      <p:pic>
        <p:nvPicPr>
          <p:cNvPr id="15" name="Picture 8"/>
          <p:cNvPicPr>
            <a:picLocks noChangeAspect="1" noChangeArrowheads="1"/>
          </p:cNvPicPr>
          <p:nvPr/>
        </p:nvPicPr>
        <p:blipFill rotWithShape="1">
          <a:blip r:embed="rId9" cstate="print">
            <a:extLst>
              <a:ext uri="{BEBA8EAE-BF5A-486C-A8C5-ECC9F3942E4B}"/>
              <a:ext uri="{28A0092B-C50C-407E-A947-70E740481C1C}"/>
            </a:extLst>
          </a:blip>
          <a:srcRect/>
          <a:stretch/>
        </p:blipFill>
        <p:spPr bwMode="auto">
          <a:xfrm>
            <a:off x="3419872" y="4869160"/>
            <a:ext cx="972498" cy="989455"/>
          </a:xfrm>
          <a:prstGeom prst="rect">
            <a:avLst/>
          </a:prstGeom>
          <a:noFill/>
          <a:ln>
            <a:noFill/>
          </a:ln>
          <a:effectLst>
            <a:outerShdw dist="35921" dir="2700000" algn="ctr" rotWithShape="0">
              <a:schemeClr val="bg2"/>
            </a:outerShdw>
            <a:softEdge rad="63500"/>
          </a:effectLst>
          <a:extLst>
            <a:ext uri="{909E8E84-426E-40DD-AFC4-6F175D3DCCD1}"/>
            <a:ext uri="{91240B29-F687-4F45-9708-019B960494DF}"/>
          </a:extLst>
        </p:spPr>
      </p:pic>
      <p:pic>
        <p:nvPicPr>
          <p:cNvPr id="14351" name="Picture 2"/>
          <p:cNvPicPr>
            <a:picLocks noChangeAspect="1" noChangeArrowheads="1"/>
          </p:cNvPicPr>
          <p:nvPr/>
        </p:nvPicPr>
        <p:blipFill>
          <a:blip r:embed="rId6"/>
          <a:srcRect/>
          <a:stretch>
            <a:fillRect/>
          </a:stretch>
        </p:blipFill>
        <p:spPr bwMode="auto">
          <a:xfrm>
            <a:off x="7451725" y="2060575"/>
            <a:ext cx="1393825" cy="592138"/>
          </a:xfrm>
          <a:prstGeom prst="rect">
            <a:avLst/>
          </a:prstGeom>
          <a:noFill/>
          <a:ln w="9525">
            <a:noFill/>
            <a:miter lim="800000"/>
            <a:headEnd/>
            <a:tailEnd/>
          </a:ln>
        </p:spPr>
      </p:pic>
      <p:pic>
        <p:nvPicPr>
          <p:cNvPr id="14352" name="Picture 14" descr="Logo_cuerpos_c_nombre2"/>
          <p:cNvPicPr>
            <a:picLocks noChangeAspect="1" noChangeArrowheads="1"/>
          </p:cNvPicPr>
          <p:nvPr/>
        </p:nvPicPr>
        <p:blipFill>
          <a:blip r:embed="rId5"/>
          <a:srcRect/>
          <a:stretch>
            <a:fillRect/>
          </a:stretch>
        </p:blipFill>
        <p:spPr bwMode="auto">
          <a:xfrm>
            <a:off x="7451725" y="1341438"/>
            <a:ext cx="1327150" cy="600075"/>
          </a:xfrm>
          <a:prstGeom prst="rect">
            <a:avLst/>
          </a:prstGeom>
          <a:noFill/>
          <a:ln w="9525">
            <a:noFill/>
            <a:miter lim="800000"/>
            <a:headEnd/>
            <a:tailEnd/>
          </a:ln>
        </p:spPr>
      </p:pic>
      <p:pic>
        <p:nvPicPr>
          <p:cNvPr id="14353" name="Picture 2"/>
          <p:cNvPicPr>
            <a:picLocks noChangeAspect="1" noChangeArrowheads="1"/>
          </p:cNvPicPr>
          <p:nvPr/>
        </p:nvPicPr>
        <p:blipFill>
          <a:blip r:embed="rId6"/>
          <a:srcRect/>
          <a:stretch>
            <a:fillRect/>
          </a:stretch>
        </p:blipFill>
        <p:spPr bwMode="auto">
          <a:xfrm>
            <a:off x="7451725" y="2060575"/>
            <a:ext cx="1393825"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3"/>
          <p:cNvPicPr>
            <a:picLocks noChangeAspect="1"/>
          </p:cNvPicPr>
          <p:nvPr/>
        </p:nvPicPr>
        <p:blipFill>
          <a:blip r:embed="rId2"/>
          <a:srcRect/>
          <a:stretch>
            <a:fillRect/>
          </a:stretch>
        </p:blipFill>
        <p:spPr bwMode="auto">
          <a:xfrm>
            <a:off x="6508750" y="6083300"/>
            <a:ext cx="2119313" cy="473075"/>
          </a:xfrm>
          <a:prstGeom prst="rect">
            <a:avLst/>
          </a:prstGeom>
          <a:noFill/>
          <a:ln w="9525">
            <a:noFill/>
            <a:miter lim="800000"/>
            <a:headEnd/>
            <a:tailEnd/>
          </a:ln>
        </p:spPr>
      </p:pic>
      <p:sp>
        <p:nvSpPr>
          <p:cNvPr id="16" name="TextBox 15"/>
          <p:cNvSpPr txBox="1"/>
          <p:nvPr/>
        </p:nvSpPr>
        <p:spPr>
          <a:xfrm>
            <a:off x="249238" y="6318250"/>
            <a:ext cx="4094162"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BRISBANE, AUSTRALIA |  18 - 20 SEPTEMBER 2017</a:t>
            </a:r>
          </a:p>
        </p:txBody>
      </p:sp>
      <p:pic>
        <p:nvPicPr>
          <p:cNvPr id="23555" name="Picture 7" descr="RS17 ID long_blue.png"/>
          <p:cNvPicPr>
            <a:picLocks noChangeAspect="1"/>
          </p:cNvPicPr>
          <p:nvPr/>
        </p:nvPicPr>
        <p:blipFill>
          <a:blip r:embed="rId3"/>
          <a:srcRect/>
          <a:stretch>
            <a:fillRect/>
          </a:stretch>
        </p:blipFill>
        <p:spPr bwMode="auto">
          <a:xfrm>
            <a:off x="185738" y="171450"/>
            <a:ext cx="3841750" cy="914400"/>
          </a:xfrm>
          <a:prstGeom prst="rect">
            <a:avLst/>
          </a:prstGeom>
          <a:noFill/>
          <a:ln w="9525">
            <a:noFill/>
            <a:miter lim="800000"/>
            <a:headEnd/>
            <a:tailEnd/>
          </a:ln>
        </p:spPr>
      </p:pic>
      <p:cxnSp>
        <p:nvCxnSpPr>
          <p:cNvPr id="11" name="Straight Connector 10"/>
          <p:cNvCxnSpPr/>
          <p:nvPr/>
        </p:nvCxnSpPr>
        <p:spPr>
          <a:xfrm flipV="1">
            <a:off x="220663" y="1112838"/>
            <a:ext cx="8564562" cy="4762"/>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1313" y="6318250"/>
            <a:ext cx="1284287"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MANAGED BY</a:t>
            </a:r>
          </a:p>
        </p:txBody>
      </p:sp>
      <p:pic>
        <p:nvPicPr>
          <p:cNvPr id="23559" name="1 Imagen"/>
          <p:cNvPicPr>
            <a:picLocks noChangeAspect="1"/>
          </p:cNvPicPr>
          <p:nvPr/>
        </p:nvPicPr>
        <p:blipFill>
          <a:blip r:embed="rId4"/>
          <a:srcRect/>
          <a:stretch>
            <a:fillRect/>
          </a:stretch>
        </p:blipFill>
        <p:spPr bwMode="auto">
          <a:xfrm>
            <a:off x="6992938" y="292100"/>
            <a:ext cx="1663700" cy="601663"/>
          </a:xfrm>
          <a:prstGeom prst="rect">
            <a:avLst/>
          </a:prstGeom>
          <a:noFill/>
          <a:ln w="9525">
            <a:noFill/>
            <a:miter lim="800000"/>
            <a:headEnd/>
            <a:tailEnd/>
          </a:ln>
        </p:spPr>
      </p:pic>
      <p:sp>
        <p:nvSpPr>
          <p:cNvPr id="23560" name="2 Rectángulo"/>
          <p:cNvSpPr>
            <a:spLocks noChangeArrowheads="1"/>
          </p:cNvSpPr>
          <p:nvPr/>
        </p:nvSpPr>
        <p:spPr bwMode="auto">
          <a:xfrm>
            <a:off x="249238" y="1336675"/>
            <a:ext cx="6743700" cy="2289175"/>
          </a:xfrm>
          <a:prstGeom prst="rect">
            <a:avLst/>
          </a:prstGeom>
          <a:noFill/>
          <a:ln w="9525">
            <a:noFill/>
            <a:miter lim="800000"/>
            <a:headEnd/>
            <a:tailEnd/>
          </a:ln>
        </p:spPr>
        <p:txBody>
          <a:bodyPr>
            <a:spAutoFit/>
          </a:bodyPr>
          <a:lstStyle/>
          <a:p>
            <a:r>
              <a:rPr lang="es-MX" b="1">
                <a:latin typeface="Calibri" pitchFamily="34" charset="0"/>
              </a:rPr>
              <a:t>Species</a:t>
            </a:r>
          </a:p>
          <a:p>
            <a:endParaRPr lang="es-MX">
              <a:latin typeface="Calibri" pitchFamily="34" charset="0"/>
            </a:endParaRPr>
          </a:p>
          <a:p>
            <a:pPr>
              <a:buFont typeface="Arial" charset="0"/>
              <a:buChar char="•"/>
            </a:pPr>
            <a:r>
              <a:rPr lang="es-MX">
                <a:latin typeface="Calibri" pitchFamily="34" charset="0"/>
              </a:rPr>
              <a:t>Species-habitat</a:t>
            </a:r>
            <a:endParaRPr lang="es-ES">
              <a:latin typeface="Calibri" pitchFamily="34" charset="0"/>
            </a:endParaRPr>
          </a:p>
          <a:p>
            <a:pPr>
              <a:buFont typeface="Arial" charset="0"/>
              <a:buChar char="•"/>
            </a:pPr>
            <a:r>
              <a:rPr lang="es-MX">
                <a:latin typeface="Calibri" pitchFamily="34" charset="0"/>
              </a:rPr>
              <a:t>Food preference</a:t>
            </a:r>
            <a:endParaRPr lang="es-ES">
              <a:latin typeface="Calibri" pitchFamily="34" charset="0"/>
            </a:endParaRPr>
          </a:p>
          <a:p>
            <a:pPr>
              <a:buFont typeface="Arial" charset="0"/>
              <a:buChar char="•"/>
            </a:pPr>
            <a:r>
              <a:rPr lang="es-MX">
                <a:latin typeface="Calibri" pitchFamily="34" charset="0"/>
              </a:rPr>
              <a:t>Ecological role</a:t>
            </a:r>
            <a:endParaRPr lang="es-ES">
              <a:latin typeface="Calibri" pitchFamily="34" charset="0"/>
            </a:endParaRPr>
          </a:p>
          <a:p>
            <a:pPr>
              <a:buFont typeface="Arial" charset="0"/>
              <a:buChar char="•"/>
            </a:pPr>
            <a:r>
              <a:rPr lang="es-MX">
                <a:latin typeface="Calibri" pitchFamily="34" charset="0"/>
              </a:rPr>
              <a:t>Environmental indicator</a:t>
            </a:r>
            <a:endParaRPr lang="es-ES">
              <a:latin typeface="Calibri" pitchFamily="34" charset="0"/>
            </a:endParaRPr>
          </a:p>
          <a:p>
            <a:pPr>
              <a:buFont typeface="Arial" charset="0"/>
              <a:buChar char="•"/>
            </a:pPr>
            <a:r>
              <a:rPr lang="es-MX">
                <a:latin typeface="Calibri" pitchFamily="34" charset="0"/>
              </a:rPr>
              <a:t>Vulnerability</a:t>
            </a:r>
            <a:endParaRPr lang="es-ES">
              <a:latin typeface="Calibri" pitchFamily="34" charset="0"/>
            </a:endParaRPr>
          </a:p>
          <a:p>
            <a:pPr>
              <a:buFont typeface="Arial" charset="0"/>
              <a:buChar char="•"/>
            </a:pPr>
            <a:r>
              <a:rPr lang="en-US">
                <a:latin typeface="Calibri" pitchFamily="34" charset="0"/>
              </a:rPr>
              <a:t>Charismatic and easily identified by the local people</a:t>
            </a:r>
            <a:endParaRPr lang="es-ES">
              <a:latin typeface="Calibri" pitchFamily="34" charset="0"/>
            </a:endParaRPr>
          </a:p>
        </p:txBody>
      </p:sp>
      <p:graphicFrame>
        <p:nvGraphicFramePr>
          <p:cNvPr id="8" name="7 Tabla"/>
          <p:cNvGraphicFramePr>
            <a:graphicFrameLocks noGrp="1"/>
          </p:cNvGraphicFramePr>
          <p:nvPr/>
        </p:nvGraphicFramePr>
        <p:xfrm>
          <a:off x="755650" y="4005263"/>
          <a:ext cx="7488238" cy="1368425"/>
        </p:xfrm>
        <a:graphic>
          <a:graphicData uri="http://schemas.openxmlformats.org/drawingml/2006/table">
            <a:tbl>
              <a:tblPr firstRow="1" firstCol="1" bandRow="1">
                <a:tableStyleId>{5940675A-B579-460E-94D1-54222C63F5DA}</a:tableStyleId>
              </a:tblPr>
              <a:tblGrid>
                <a:gridCol w="2304255"/>
                <a:gridCol w="2808312"/>
                <a:gridCol w="2376264"/>
              </a:tblGrid>
              <a:tr h="342038">
                <a:tc>
                  <a:txBody>
                    <a:bodyPr/>
                    <a:lstStyle/>
                    <a:p>
                      <a:pPr algn="ctr">
                        <a:spcAft>
                          <a:spcPts val="0"/>
                        </a:spcAft>
                      </a:pPr>
                      <a:r>
                        <a:rPr lang="es-ES" sz="1600" dirty="0" err="1" smtClean="0">
                          <a:effectLst/>
                          <a:latin typeface="Calibri"/>
                          <a:cs typeface="Times New Roman"/>
                        </a:rPr>
                        <a:t>Scientific</a:t>
                      </a:r>
                      <a:r>
                        <a:rPr lang="es-ES" sz="1600" baseline="0" dirty="0" smtClean="0">
                          <a:effectLst/>
                          <a:latin typeface="Calibri"/>
                          <a:cs typeface="Times New Roman"/>
                        </a:rPr>
                        <a:t> </a:t>
                      </a:r>
                      <a:r>
                        <a:rPr lang="es-ES" sz="1600" baseline="0" dirty="0" err="1" smtClean="0">
                          <a:effectLst/>
                          <a:latin typeface="Calibri"/>
                          <a:cs typeface="Times New Roman"/>
                        </a:rPr>
                        <a:t>name</a:t>
                      </a:r>
                      <a:endParaRPr lang="es-ES" sz="1600" dirty="0">
                        <a:effectLst/>
                        <a:latin typeface="Calibri"/>
                        <a:cs typeface="Times New Roman"/>
                      </a:endParaRPr>
                    </a:p>
                  </a:txBody>
                  <a:tcPr marL="68580" marR="68580" marT="0" marB="0" anchor="ctr"/>
                </a:tc>
                <a:tc>
                  <a:txBody>
                    <a:bodyPr/>
                    <a:lstStyle/>
                    <a:p>
                      <a:pPr algn="ctr">
                        <a:spcAft>
                          <a:spcPts val="0"/>
                        </a:spcAft>
                      </a:pPr>
                      <a:r>
                        <a:rPr lang="es-MX" sz="1600" dirty="0" smtClean="0">
                          <a:effectLst/>
                        </a:rPr>
                        <a:t>English </a:t>
                      </a:r>
                      <a:r>
                        <a:rPr lang="es-MX" sz="1600" dirty="0" err="1" smtClean="0">
                          <a:effectLst/>
                        </a:rPr>
                        <a:t>name</a:t>
                      </a:r>
                      <a:endParaRPr lang="es-ES" sz="1600" dirty="0">
                        <a:effectLst/>
                        <a:latin typeface="Calibri"/>
                        <a:cs typeface="Times New Roman"/>
                      </a:endParaRPr>
                    </a:p>
                  </a:txBody>
                  <a:tcPr marL="68580" marR="68580" marT="0" marB="0" anchor="ctr"/>
                </a:tc>
                <a:tc>
                  <a:txBody>
                    <a:bodyPr/>
                    <a:lstStyle/>
                    <a:p>
                      <a:pPr algn="ctr">
                        <a:spcAft>
                          <a:spcPts val="0"/>
                        </a:spcAft>
                      </a:pPr>
                      <a:r>
                        <a:rPr lang="es-MX" sz="1600" dirty="0" err="1" smtClean="0">
                          <a:effectLst/>
                        </a:rPr>
                        <a:t>Spanish</a:t>
                      </a:r>
                      <a:r>
                        <a:rPr lang="es-MX" sz="1600" dirty="0" smtClean="0">
                          <a:effectLst/>
                        </a:rPr>
                        <a:t> </a:t>
                      </a:r>
                      <a:r>
                        <a:rPr lang="es-MX" sz="1600" dirty="0" err="1" smtClean="0">
                          <a:effectLst/>
                        </a:rPr>
                        <a:t>name</a:t>
                      </a:r>
                      <a:endParaRPr lang="es-ES" sz="1600" dirty="0">
                        <a:effectLst/>
                        <a:latin typeface="Calibri"/>
                        <a:cs typeface="Times New Roman"/>
                      </a:endParaRPr>
                    </a:p>
                  </a:txBody>
                  <a:tcPr marL="68580" marR="68580" marT="0" marB="0" anchor="ctr"/>
                </a:tc>
              </a:tr>
              <a:tr h="342038">
                <a:tc>
                  <a:txBody>
                    <a:bodyPr/>
                    <a:lstStyle/>
                    <a:p>
                      <a:pPr algn="just">
                        <a:spcAft>
                          <a:spcPts val="0"/>
                        </a:spcAft>
                      </a:pPr>
                      <a:r>
                        <a:rPr lang="es-MX" sz="1600" i="1" dirty="0" err="1">
                          <a:effectLst/>
                        </a:rPr>
                        <a:t>Ardea</a:t>
                      </a:r>
                      <a:r>
                        <a:rPr lang="es-MX" sz="1600" i="1" dirty="0">
                          <a:effectLst/>
                        </a:rPr>
                        <a:t> </a:t>
                      </a:r>
                      <a:r>
                        <a:rPr lang="es-MX" sz="1600" i="1" dirty="0" err="1">
                          <a:effectLst/>
                        </a:rPr>
                        <a:t>herodias</a:t>
                      </a:r>
                      <a:endParaRPr lang="es-ES" sz="1600" i="1" dirty="0">
                        <a:effectLst/>
                        <a:latin typeface="Calibri"/>
                        <a:cs typeface="Times New Roman"/>
                      </a:endParaRPr>
                    </a:p>
                  </a:txBody>
                  <a:tcPr marL="68580" marR="68580" marT="0" marB="0" anchor="ctr"/>
                </a:tc>
                <a:tc>
                  <a:txBody>
                    <a:bodyPr/>
                    <a:lstStyle/>
                    <a:p>
                      <a:pPr algn="just">
                        <a:spcAft>
                          <a:spcPts val="0"/>
                        </a:spcAft>
                      </a:pPr>
                      <a:r>
                        <a:rPr lang="es-MX" sz="1600" dirty="0">
                          <a:effectLst/>
                        </a:rPr>
                        <a:t>Great Blue </a:t>
                      </a:r>
                      <a:r>
                        <a:rPr lang="es-MX" sz="1600" dirty="0" err="1">
                          <a:effectLst/>
                        </a:rPr>
                        <a:t>Heron</a:t>
                      </a:r>
                      <a:endParaRPr lang="es-ES" sz="1600" dirty="0">
                        <a:effectLst/>
                        <a:latin typeface="Calibri"/>
                        <a:cs typeface="Times New Roman"/>
                      </a:endParaRPr>
                    </a:p>
                  </a:txBody>
                  <a:tcPr marL="68580" marR="68580" marT="0" marB="0" anchor="ctr"/>
                </a:tc>
                <a:tc>
                  <a:txBody>
                    <a:bodyPr/>
                    <a:lstStyle/>
                    <a:p>
                      <a:pPr algn="just">
                        <a:spcAft>
                          <a:spcPts val="0"/>
                        </a:spcAft>
                      </a:pPr>
                      <a:r>
                        <a:rPr lang="es-MX" sz="1600">
                          <a:effectLst/>
                        </a:rPr>
                        <a:t>Garza Morena</a:t>
                      </a:r>
                      <a:endParaRPr lang="es-ES" sz="1600">
                        <a:effectLst/>
                        <a:latin typeface="Calibri"/>
                        <a:cs typeface="Times New Roman"/>
                      </a:endParaRPr>
                    </a:p>
                  </a:txBody>
                  <a:tcPr marL="68580" marR="68580" marT="0" marB="0" anchor="ctr"/>
                </a:tc>
              </a:tr>
              <a:tr h="342038">
                <a:tc>
                  <a:txBody>
                    <a:bodyPr/>
                    <a:lstStyle/>
                    <a:p>
                      <a:pPr algn="just">
                        <a:spcAft>
                          <a:spcPts val="0"/>
                        </a:spcAft>
                      </a:pPr>
                      <a:r>
                        <a:rPr lang="es-MX" sz="1600" i="1" dirty="0" err="1">
                          <a:effectLst/>
                        </a:rPr>
                        <a:t>Selasphorus</a:t>
                      </a:r>
                      <a:r>
                        <a:rPr lang="es-MX" sz="1600" i="1" dirty="0">
                          <a:effectLst/>
                        </a:rPr>
                        <a:t> </a:t>
                      </a:r>
                      <a:r>
                        <a:rPr lang="es-MX" sz="1600" i="1" dirty="0" err="1">
                          <a:effectLst/>
                        </a:rPr>
                        <a:t>rufus</a:t>
                      </a:r>
                      <a:endParaRPr lang="es-ES" sz="1600" i="1" dirty="0">
                        <a:effectLst/>
                        <a:latin typeface="Calibri"/>
                        <a:cs typeface="Times New Roman"/>
                      </a:endParaRPr>
                    </a:p>
                  </a:txBody>
                  <a:tcPr marL="68580" marR="68580" marT="0" marB="0" anchor="ctr"/>
                </a:tc>
                <a:tc>
                  <a:txBody>
                    <a:bodyPr/>
                    <a:lstStyle/>
                    <a:p>
                      <a:pPr algn="just">
                        <a:spcAft>
                          <a:spcPts val="0"/>
                        </a:spcAft>
                      </a:pPr>
                      <a:r>
                        <a:rPr lang="es-MX" sz="1600">
                          <a:effectLst/>
                        </a:rPr>
                        <a:t>Rufous Hummingbird</a:t>
                      </a:r>
                      <a:endParaRPr lang="es-ES" sz="1600">
                        <a:effectLst/>
                        <a:latin typeface="Calibri"/>
                        <a:cs typeface="Times New Roman"/>
                      </a:endParaRPr>
                    </a:p>
                  </a:txBody>
                  <a:tcPr marL="68580" marR="68580" marT="0" marB="0" anchor="ctr"/>
                </a:tc>
                <a:tc>
                  <a:txBody>
                    <a:bodyPr/>
                    <a:lstStyle/>
                    <a:p>
                      <a:pPr algn="just">
                        <a:spcAft>
                          <a:spcPts val="0"/>
                        </a:spcAft>
                      </a:pPr>
                      <a:r>
                        <a:rPr lang="es-MX" sz="1600">
                          <a:effectLst/>
                        </a:rPr>
                        <a:t>Zumbador Canelo</a:t>
                      </a:r>
                      <a:endParaRPr lang="es-ES" sz="1600">
                        <a:effectLst/>
                        <a:latin typeface="Calibri"/>
                        <a:cs typeface="Times New Roman"/>
                      </a:endParaRPr>
                    </a:p>
                  </a:txBody>
                  <a:tcPr marL="68580" marR="68580" marT="0" marB="0" anchor="ctr"/>
                </a:tc>
              </a:tr>
              <a:tr h="342038">
                <a:tc>
                  <a:txBody>
                    <a:bodyPr/>
                    <a:lstStyle/>
                    <a:p>
                      <a:pPr algn="just">
                        <a:spcAft>
                          <a:spcPts val="0"/>
                        </a:spcAft>
                      </a:pPr>
                      <a:r>
                        <a:rPr lang="es-MX" sz="1600" i="1" dirty="0" err="1">
                          <a:effectLst/>
                        </a:rPr>
                        <a:t>Setophaga</a:t>
                      </a:r>
                      <a:r>
                        <a:rPr lang="es-MX" sz="1600" i="1" dirty="0">
                          <a:effectLst/>
                        </a:rPr>
                        <a:t> </a:t>
                      </a:r>
                      <a:r>
                        <a:rPr lang="es-MX" sz="1600" i="1" dirty="0" err="1">
                          <a:effectLst/>
                        </a:rPr>
                        <a:t>nigrescens</a:t>
                      </a:r>
                      <a:endParaRPr lang="es-ES" sz="1600" i="1" dirty="0">
                        <a:effectLst/>
                        <a:latin typeface="Calibri"/>
                        <a:cs typeface="Times New Roman"/>
                      </a:endParaRPr>
                    </a:p>
                  </a:txBody>
                  <a:tcPr marL="68580" marR="68580" marT="0" marB="0" anchor="ctr"/>
                </a:tc>
                <a:tc>
                  <a:txBody>
                    <a:bodyPr/>
                    <a:lstStyle/>
                    <a:p>
                      <a:pPr algn="just">
                        <a:spcAft>
                          <a:spcPts val="0"/>
                        </a:spcAft>
                      </a:pPr>
                      <a:r>
                        <a:rPr lang="es-MX" sz="1600">
                          <a:effectLst/>
                        </a:rPr>
                        <a:t>Black-Throated Gray Warbler</a:t>
                      </a:r>
                      <a:endParaRPr lang="es-ES" sz="1600">
                        <a:effectLst/>
                        <a:latin typeface="Calibri"/>
                        <a:cs typeface="Times New Roman"/>
                      </a:endParaRPr>
                    </a:p>
                  </a:txBody>
                  <a:tcPr marL="68580" marR="68580" marT="0" marB="0" anchor="ctr"/>
                </a:tc>
                <a:tc>
                  <a:txBody>
                    <a:bodyPr/>
                    <a:lstStyle/>
                    <a:p>
                      <a:pPr algn="just">
                        <a:spcAft>
                          <a:spcPts val="0"/>
                        </a:spcAft>
                      </a:pPr>
                      <a:r>
                        <a:rPr lang="es-MX" sz="1600" dirty="0">
                          <a:effectLst/>
                        </a:rPr>
                        <a:t>Chipe </a:t>
                      </a:r>
                      <a:r>
                        <a:rPr lang="es-MX" sz="1600" dirty="0" err="1">
                          <a:effectLst/>
                        </a:rPr>
                        <a:t>Negrogris</a:t>
                      </a:r>
                      <a:endParaRPr lang="es-ES" sz="1600" dirty="0">
                        <a:effectLst/>
                        <a:latin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3"/>
          <p:cNvPicPr>
            <a:picLocks noChangeAspect="1"/>
          </p:cNvPicPr>
          <p:nvPr/>
        </p:nvPicPr>
        <p:blipFill>
          <a:blip r:embed="rId3"/>
          <a:srcRect/>
          <a:stretch>
            <a:fillRect/>
          </a:stretch>
        </p:blipFill>
        <p:spPr bwMode="auto">
          <a:xfrm>
            <a:off x="6508750" y="6083300"/>
            <a:ext cx="2119313" cy="473075"/>
          </a:xfrm>
          <a:prstGeom prst="rect">
            <a:avLst/>
          </a:prstGeom>
          <a:noFill/>
          <a:ln w="9525">
            <a:noFill/>
            <a:miter lim="800000"/>
            <a:headEnd/>
            <a:tailEnd/>
          </a:ln>
        </p:spPr>
      </p:pic>
      <p:sp>
        <p:nvSpPr>
          <p:cNvPr id="16" name="TextBox 15"/>
          <p:cNvSpPr txBox="1"/>
          <p:nvPr/>
        </p:nvSpPr>
        <p:spPr>
          <a:xfrm>
            <a:off x="249238" y="6318250"/>
            <a:ext cx="4094162" cy="300038"/>
          </a:xfrm>
          <a:prstGeom prst="rect">
            <a:avLst/>
          </a:prstGeom>
          <a:noFill/>
        </p:spPr>
        <p:txBody>
          <a:bodyPr>
            <a:spAutoFit/>
          </a:bodyPr>
          <a:lstStyle/>
          <a:p>
            <a:pPr defTabSz="457200" fontAlgn="auto">
              <a:spcBef>
                <a:spcPts val="0"/>
              </a:spcBef>
              <a:spcAft>
                <a:spcPts val="0"/>
              </a:spcAft>
              <a:defRPr/>
            </a:pPr>
            <a:r>
              <a:rPr lang="en-AU" sz="1350" dirty="0">
                <a:solidFill>
                  <a:srgbClr val="1268BD"/>
                </a:solidFill>
                <a:latin typeface="+mn-lt"/>
                <a:cs typeface="+mn-cs"/>
              </a:rPr>
              <a:t>BRISBANE, AUSTRALIA |  18 - 20 SEPTEMBER 2017</a:t>
            </a:r>
          </a:p>
        </p:txBody>
      </p:sp>
      <p:pic>
        <p:nvPicPr>
          <p:cNvPr id="24579" name="Picture 7" descr="RS17 ID long_blue.png"/>
          <p:cNvPicPr>
            <a:picLocks noChangeAspect="1"/>
          </p:cNvPicPr>
          <p:nvPr/>
        </p:nvPicPr>
        <p:blipFill>
          <a:blip r:embed="rId4"/>
          <a:srcRect/>
          <a:stretch>
            <a:fillRect/>
          </a:stretch>
        </p:blipFill>
        <p:spPr bwMode="auto">
          <a:xfrm>
            <a:off x="185738" y="171450"/>
            <a:ext cx="3841750" cy="914400"/>
          </a:xfrm>
          <a:prstGeom prst="rect">
            <a:avLst/>
          </a:prstGeom>
          <a:noFill/>
          <a:ln w="9525">
            <a:noFill/>
            <a:miter lim="800000"/>
            <a:headEnd/>
            <a:tailEnd/>
          </a:ln>
        </p:spPr>
      </p:pic>
      <p:cxnSp>
        <p:nvCxnSpPr>
          <p:cNvPr id="11" name="Straight Connector 10"/>
          <p:cNvCxnSpPr/>
          <p:nvPr/>
        </p:nvCxnSpPr>
        <p:spPr>
          <a:xfrm flipV="1">
            <a:off x="220663" y="1112838"/>
            <a:ext cx="8564562" cy="4762"/>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1313" y="6318250"/>
            <a:ext cx="1284287" cy="300038"/>
          </a:xfrm>
          <a:prstGeom prst="rect">
            <a:avLst/>
          </a:prstGeom>
          <a:noFill/>
        </p:spPr>
        <p:txBody>
          <a:bodyPr>
            <a:spAutoFit/>
          </a:bodyPr>
          <a:lstStyle/>
          <a:p>
            <a:pPr defTabSz="457200" fontAlgn="auto">
              <a:spcBef>
                <a:spcPts val="0"/>
              </a:spcBef>
              <a:spcAft>
                <a:spcPts val="0"/>
              </a:spcAft>
              <a:defRPr/>
            </a:pPr>
            <a:r>
              <a:rPr lang="en-AU" sz="1350" dirty="0">
                <a:solidFill>
                  <a:srgbClr val="1268BD"/>
                </a:solidFill>
                <a:latin typeface="+mn-lt"/>
                <a:cs typeface="+mn-cs"/>
              </a:rPr>
              <a:t>MANAGED BY</a:t>
            </a:r>
          </a:p>
        </p:txBody>
      </p:sp>
      <p:pic>
        <p:nvPicPr>
          <p:cNvPr id="24583" name="Picture 10"/>
          <p:cNvPicPr>
            <a:picLocks noChangeAspect="1" noChangeArrowheads="1"/>
          </p:cNvPicPr>
          <p:nvPr/>
        </p:nvPicPr>
        <p:blipFill>
          <a:blip r:embed="rId5"/>
          <a:srcRect/>
          <a:stretch>
            <a:fillRect/>
          </a:stretch>
        </p:blipFill>
        <p:spPr bwMode="auto">
          <a:xfrm>
            <a:off x="7089775" y="257175"/>
            <a:ext cx="1636713" cy="593725"/>
          </a:xfrm>
          <a:prstGeom prst="rect">
            <a:avLst/>
          </a:prstGeom>
          <a:noFill/>
          <a:ln w="9525">
            <a:noFill/>
            <a:miter lim="800000"/>
            <a:headEnd/>
            <a:tailEnd/>
          </a:ln>
        </p:spPr>
      </p:pic>
      <p:pic>
        <p:nvPicPr>
          <p:cNvPr id="24584" name="Picture 11" descr="Juvenile"/>
          <p:cNvPicPr>
            <a:picLocks noChangeAspect="1" noChangeArrowheads="1"/>
          </p:cNvPicPr>
          <p:nvPr/>
        </p:nvPicPr>
        <p:blipFill>
          <a:blip r:embed="rId6"/>
          <a:srcRect/>
          <a:stretch>
            <a:fillRect/>
          </a:stretch>
        </p:blipFill>
        <p:spPr bwMode="auto">
          <a:xfrm>
            <a:off x="2620963" y="1533525"/>
            <a:ext cx="4048125" cy="3933825"/>
          </a:xfrm>
          <a:prstGeom prst="rect">
            <a:avLst/>
          </a:prstGeom>
          <a:noFill/>
          <a:ln w="9525">
            <a:noFill/>
            <a:miter lim="800000"/>
            <a:headEnd/>
            <a:tailEnd/>
          </a:ln>
        </p:spPr>
      </p:pic>
      <p:pic>
        <p:nvPicPr>
          <p:cNvPr id="24585" name="Picture 13" descr="Rufous Hummingbird Photo"/>
          <p:cNvPicPr>
            <a:picLocks noChangeAspect="1" noChangeArrowheads="1"/>
          </p:cNvPicPr>
          <p:nvPr/>
        </p:nvPicPr>
        <p:blipFill>
          <a:blip r:embed="rId7"/>
          <a:srcRect/>
          <a:stretch>
            <a:fillRect/>
          </a:stretch>
        </p:blipFill>
        <p:spPr bwMode="auto">
          <a:xfrm>
            <a:off x="6002338" y="3694113"/>
            <a:ext cx="3141662" cy="2284412"/>
          </a:xfrm>
          <a:prstGeom prst="rect">
            <a:avLst/>
          </a:prstGeom>
          <a:noFill/>
          <a:ln w="9525">
            <a:noFill/>
            <a:miter lim="800000"/>
            <a:headEnd/>
            <a:tailEnd/>
          </a:ln>
        </p:spPr>
      </p:pic>
      <p:pic>
        <p:nvPicPr>
          <p:cNvPr id="24586" name="Picture 15" descr="Black-throated Gray Warbler Photo"/>
          <p:cNvPicPr>
            <a:picLocks noChangeAspect="1" noChangeArrowheads="1"/>
          </p:cNvPicPr>
          <p:nvPr/>
        </p:nvPicPr>
        <p:blipFill>
          <a:blip r:embed="rId8"/>
          <a:srcRect/>
          <a:stretch>
            <a:fillRect/>
          </a:stretch>
        </p:blipFill>
        <p:spPr bwMode="auto">
          <a:xfrm>
            <a:off x="0" y="3711575"/>
            <a:ext cx="3097213" cy="2252663"/>
          </a:xfrm>
          <a:prstGeom prst="rect">
            <a:avLst/>
          </a:prstGeom>
          <a:noFill/>
          <a:ln w="9525">
            <a:noFill/>
            <a:miter lim="800000"/>
            <a:headEnd/>
            <a:tailEnd/>
          </a:ln>
        </p:spPr>
      </p:pic>
      <p:sp>
        <p:nvSpPr>
          <p:cNvPr id="24587" name="Text Box 16"/>
          <p:cNvSpPr txBox="1">
            <a:spLocks noChangeArrowheads="1"/>
          </p:cNvSpPr>
          <p:nvPr/>
        </p:nvSpPr>
        <p:spPr bwMode="auto">
          <a:xfrm>
            <a:off x="3087688" y="5548313"/>
            <a:ext cx="2908300" cy="396875"/>
          </a:xfrm>
          <a:prstGeom prst="rect">
            <a:avLst/>
          </a:prstGeom>
          <a:noFill/>
          <a:ln w="9525">
            <a:noFill/>
            <a:miter lim="800000"/>
            <a:headEnd/>
            <a:tailEnd/>
          </a:ln>
        </p:spPr>
        <p:txBody>
          <a:bodyPr>
            <a:spAutoFit/>
          </a:bodyPr>
          <a:lstStyle/>
          <a:p>
            <a:pPr algn="ctr"/>
            <a:r>
              <a:rPr lang="en-US" sz="1000"/>
              <a:t>Source: The Cornell Lab of Ornithology</a:t>
            </a:r>
          </a:p>
          <a:p>
            <a:pPr algn="ctr"/>
            <a:r>
              <a:rPr lang="en-US" sz="1000"/>
              <a:t>http://www.allaboutbirds.org</a:t>
            </a:r>
          </a:p>
        </p:txBody>
      </p:sp>
      <p:sp>
        <p:nvSpPr>
          <p:cNvPr id="24588" name="Text Box 17"/>
          <p:cNvSpPr txBox="1">
            <a:spLocks noChangeArrowheads="1"/>
          </p:cNvSpPr>
          <p:nvPr/>
        </p:nvSpPr>
        <p:spPr bwMode="auto">
          <a:xfrm>
            <a:off x="3121025" y="1182688"/>
            <a:ext cx="2933700" cy="336550"/>
          </a:xfrm>
          <a:prstGeom prst="rect">
            <a:avLst/>
          </a:prstGeom>
          <a:noFill/>
          <a:ln w="9525">
            <a:noFill/>
            <a:miter lim="800000"/>
            <a:headEnd/>
            <a:tailEnd/>
          </a:ln>
        </p:spPr>
        <p:txBody>
          <a:bodyPr>
            <a:spAutoFit/>
          </a:bodyPr>
          <a:lstStyle/>
          <a:p>
            <a:pPr algn="ctr"/>
            <a:r>
              <a:rPr lang="en-US" sz="1600" b="1">
                <a:latin typeface="Calibri" pitchFamily="34" charset="0"/>
              </a:rPr>
              <a:t>Great Blue Heron</a:t>
            </a:r>
          </a:p>
        </p:txBody>
      </p:sp>
      <p:sp>
        <p:nvSpPr>
          <p:cNvPr id="24589" name="Text Box 18"/>
          <p:cNvSpPr txBox="1">
            <a:spLocks noChangeArrowheads="1"/>
          </p:cNvSpPr>
          <p:nvPr/>
        </p:nvSpPr>
        <p:spPr bwMode="auto">
          <a:xfrm>
            <a:off x="0" y="3416300"/>
            <a:ext cx="2933700" cy="336550"/>
          </a:xfrm>
          <a:prstGeom prst="rect">
            <a:avLst/>
          </a:prstGeom>
          <a:noFill/>
          <a:ln w="9525">
            <a:noFill/>
            <a:miter lim="800000"/>
            <a:headEnd/>
            <a:tailEnd/>
          </a:ln>
        </p:spPr>
        <p:txBody>
          <a:bodyPr>
            <a:spAutoFit/>
          </a:bodyPr>
          <a:lstStyle/>
          <a:p>
            <a:pPr defTabSz="457200"/>
            <a:r>
              <a:rPr lang="en-US" sz="1600" b="1">
                <a:latin typeface="Calibri" pitchFamily="34" charset="0"/>
              </a:rPr>
              <a:t>Black-throated Gray Warbler</a:t>
            </a:r>
          </a:p>
        </p:txBody>
      </p:sp>
      <p:sp>
        <p:nvSpPr>
          <p:cNvPr id="24590" name="Text Box 19"/>
          <p:cNvSpPr txBox="1">
            <a:spLocks noChangeArrowheads="1"/>
          </p:cNvSpPr>
          <p:nvPr/>
        </p:nvSpPr>
        <p:spPr bwMode="auto">
          <a:xfrm>
            <a:off x="6645275" y="3400425"/>
            <a:ext cx="2498725" cy="336550"/>
          </a:xfrm>
          <a:prstGeom prst="rect">
            <a:avLst/>
          </a:prstGeom>
          <a:noFill/>
          <a:ln w="9525">
            <a:noFill/>
            <a:miter lim="800000"/>
            <a:headEnd/>
            <a:tailEnd/>
          </a:ln>
        </p:spPr>
        <p:txBody>
          <a:bodyPr>
            <a:spAutoFit/>
          </a:bodyPr>
          <a:lstStyle/>
          <a:p>
            <a:pPr algn="r" defTabSz="457200"/>
            <a:r>
              <a:rPr lang="en-US" sz="1600" b="1">
                <a:latin typeface="Calibri" pitchFamily="34" charset="0"/>
              </a:rPr>
              <a:t>Rufous Hummingbird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3" descr="b-t_gray_warbler"/>
          <p:cNvPicPr>
            <a:picLocks noChangeAspect="1" noChangeArrowheads="1"/>
          </p:cNvPicPr>
          <p:nvPr/>
        </p:nvPicPr>
        <p:blipFill>
          <a:blip r:embed="rId2"/>
          <a:srcRect/>
          <a:stretch>
            <a:fillRect/>
          </a:stretch>
        </p:blipFill>
        <p:spPr bwMode="auto">
          <a:xfrm>
            <a:off x="6300788" y="1196975"/>
            <a:ext cx="3187700" cy="4464050"/>
          </a:xfrm>
          <a:prstGeom prst="rect">
            <a:avLst/>
          </a:prstGeom>
          <a:noFill/>
          <a:ln w="9525">
            <a:noFill/>
            <a:miter lim="800000"/>
            <a:headEnd/>
            <a:tailEnd/>
          </a:ln>
        </p:spPr>
      </p:pic>
      <p:pic>
        <p:nvPicPr>
          <p:cNvPr id="26626" name="Picture 13"/>
          <p:cNvPicPr>
            <a:picLocks noChangeAspect="1"/>
          </p:cNvPicPr>
          <p:nvPr/>
        </p:nvPicPr>
        <p:blipFill>
          <a:blip r:embed="rId3"/>
          <a:srcRect/>
          <a:stretch>
            <a:fillRect/>
          </a:stretch>
        </p:blipFill>
        <p:spPr bwMode="auto">
          <a:xfrm>
            <a:off x="6508750" y="6083300"/>
            <a:ext cx="2119313" cy="473075"/>
          </a:xfrm>
          <a:prstGeom prst="rect">
            <a:avLst/>
          </a:prstGeom>
          <a:noFill/>
          <a:ln w="9525">
            <a:noFill/>
            <a:miter lim="800000"/>
            <a:headEnd/>
            <a:tailEnd/>
          </a:ln>
        </p:spPr>
      </p:pic>
      <p:sp>
        <p:nvSpPr>
          <p:cNvPr id="16" name="TextBox 15"/>
          <p:cNvSpPr txBox="1"/>
          <p:nvPr/>
        </p:nvSpPr>
        <p:spPr>
          <a:xfrm>
            <a:off x="249238" y="6318250"/>
            <a:ext cx="4094162"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BRISBANE, AUSTRALIA |  18 - 20 SEPTEMBER 2017</a:t>
            </a:r>
          </a:p>
        </p:txBody>
      </p:sp>
      <p:pic>
        <p:nvPicPr>
          <p:cNvPr id="26628" name="Picture 7" descr="RS17 ID long_blue.png"/>
          <p:cNvPicPr>
            <a:picLocks noChangeAspect="1"/>
          </p:cNvPicPr>
          <p:nvPr/>
        </p:nvPicPr>
        <p:blipFill>
          <a:blip r:embed="rId4"/>
          <a:srcRect/>
          <a:stretch>
            <a:fillRect/>
          </a:stretch>
        </p:blipFill>
        <p:spPr bwMode="auto">
          <a:xfrm>
            <a:off x="185738" y="171450"/>
            <a:ext cx="3841750" cy="914400"/>
          </a:xfrm>
          <a:prstGeom prst="rect">
            <a:avLst/>
          </a:prstGeom>
          <a:noFill/>
          <a:ln w="9525">
            <a:noFill/>
            <a:miter lim="800000"/>
            <a:headEnd/>
            <a:tailEnd/>
          </a:ln>
        </p:spPr>
      </p:pic>
      <p:cxnSp>
        <p:nvCxnSpPr>
          <p:cNvPr id="11" name="Straight Connector 10"/>
          <p:cNvCxnSpPr/>
          <p:nvPr/>
        </p:nvCxnSpPr>
        <p:spPr>
          <a:xfrm flipV="1">
            <a:off x="220663" y="1112838"/>
            <a:ext cx="8564562" cy="4762"/>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1313" y="6318250"/>
            <a:ext cx="1284287"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MANAGED BY</a:t>
            </a:r>
          </a:p>
        </p:txBody>
      </p:sp>
      <p:pic>
        <p:nvPicPr>
          <p:cNvPr id="26632" name="1 Imagen"/>
          <p:cNvPicPr>
            <a:picLocks noChangeAspect="1"/>
          </p:cNvPicPr>
          <p:nvPr/>
        </p:nvPicPr>
        <p:blipFill>
          <a:blip r:embed="rId5"/>
          <a:srcRect/>
          <a:stretch>
            <a:fillRect/>
          </a:stretch>
        </p:blipFill>
        <p:spPr bwMode="auto">
          <a:xfrm>
            <a:off x="6992938" y="292100"/>
            <a:ext cx="1663700" cy="601663"/>
          </a:xfrm>
          <a:prstGeom prst="rect">
            <a:avLst/>
          </a:prstGeom>
          <a:noFill/>
          <a:ln w="9525">
            <a:noFill/>
            <a:miter lim="800000"/>
            <a:headEnd/>
            <a:tailEnd/>
          </a:ln>
        </p:spPr>
      </p:pic>
      <p:pic>
        <p:nvPicPr>
          <p:cNvPr id="26633" name="Picture 11" descr="sela_rufu_AllAm_map"/>
          <p:cNvPicPr>
            <a:picLocks noChangeAspect="1" noChangeArrowheads="1"/>
          </p:cNvPicPr>
          <p:nvPr/>
        </p:nvPicPr>
        <p:blipFill>
          <a:blip r:embed="rId6"/>
          <a:srcRect/>
          <a:stretch>
            <a:fillRect/>
          </a:stretch>
        </p:blipFill>
        <p:spPr bwMode="auto">
          <a:xfrm>
            <a:off x="58738" y="1268413"/>
            <a:ext cx="3114675" cy="4360862"/>
          </a:xfrm>
          <a:prstGeom prst="rect">
            <a:avLst/>
          </a:prstGeom>
          <a:noFill/>
          <a:ln w="9525">
            <a:noFill/>
            <a:miter lim="800000"/>
            <a:headEnd/>
            <a:tailEnd/>
          </a:ln>
        </p:spPr>
      </p:pic>
      <p:pic>
        <p:nvPicPr>
          <p:cNvPr id="26634" name="Picture 12" descr="arde_hero_AllAm_map"/>
          <p:cNvPicPr>
            <a:picLocks noChangeAspect="1" noChangeArrowheads="1"/>
          </p:cNvPicPr>
          <p:nvPr/>
        </p:nvPicPr>
        <p:blipFill>
          <a:blip r:embed="rId7"/>
          <a:srcRect/>
          <a:stretch>
            <a:fillRect/>
          </a:stretch>
        </p:blipFill>
        <p:spPr bwMode="auto">
          <a:xfrm>
            <a:off x="3132138" y="1268413"/>
            <a:ext cx="3114675" cy="4360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3"/>
          <p:cNvPicPr>
            <a:picLocks noChangeAspect="1"/>
          </p:cNvPicPr>
          <p:nvPr/>
        </p:nvPicPr>
        <p:blipFill>
          <a:blip r:embed="rId2"/>
          <a:srcRect/>
          <a:stretch>
            <a:fillRect/>
          </a:stretch>
        </p:blipFill>
        <p:spPr bwMode="auto">
          <a:xfrm>
            <a:off x="6508750" y="6083300"/>
            <a:ext cx="2119313" cy="473075"/>
          </a:xfrm>
          <a:prstGeom prst="rect">
            <a:avLst/>
          </a:prstGeom>
          <a:noFill/>
          <a:ln w="9525">
            <a:noFill/>
            <a:miter lim="800000"/>
            <a:headEnd/>
            <a:tailEnd/>
          </a:ln>
        </p:spPr>
      </p:pic>
      <p:sp>
        <p:nvSpPr>
          <p:cNvPr id="16" name="TextBox 15"/>
          <p:cNvSpPr txBox="1"/>
          <p:nvPr/>
        </p:nvSpPr>
        <p:spPr>
          <a:xfrm>
            <a:off x="249238" y="6318250"/>
            <a:ext cx="4094162"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BRISBANE, AUSTRALIA |  18 - 20 SEPTEMBER 2017</a:t>
            </a:r>
          </a:p>
        </p:txBody>
      </p:sp>
      <p:pic>
        <p:nvPicPr>
          <p:cNvPr id="27651" name="Picture 7" descr="RS17 ID long_blue.png"/>
          <p:cNvPicPr>
            <a:picLocks noChangeAspect="1"/>
          </p:cNvPicPr>
          <p:nvPr/>
        </p:nvPicPr>
        <p:blipFill>
          <a:blip r:embed="rId3"/>
          <a:srcRect/>
          <a:stretch>
            <a:fillRect/>
          </a:stretch>
        </p:blipFill>
        <p:spPr bwMode="auto">
          <a:xfrm>
            <a:off x="185738" y="171450"/>
            <a:ext cx="3841750" cy="914400"/>
          </a:xfrm>
          <a:prstGeom prst="rect">
            <a:avLst/>
          </a:prstGeom>
          <a:noFill/>
          <a:ln w="9525">
            <a:noFill/>
            <a:miter lim="800000"/>
            <a:headEnd/>
            <a:tailEnd/>
          </a:ln>
        </p:spPr>
      </p:pic>
      <p:cxnSp>
        <p:nvCxnSpPr>
          <p:cNvPr id="11" name="Straight Connector 10"/>
          <p:cNvCxnSpPr/>
          <p:nvPr/>
        </p:nvCxnSpPr>
        <p:spPr>
          <a:xfrm flipV="1">
            <a:off x="220663" y="1112838"/>
            <a:ext cx="8564562" cy="4762"/>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1313" y="6318250"/>
            <a:ext cx="1284287"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MANAGED BY</a:t>
            </a:r>
          </a:p>
        </p:txBody>
      </p:sp>
      <p:pic>
        <p:nvPicPr>
          <p:cNvPr id="27655" name="1 Imagen"/>
          <p:cNvPicPr>
            <a:picLocks noChangeAspect="1"/>
          </p:cNvPicPr>
          <p:nvPr/>
        </p:nvPicPr>
        <p:blipFill>
          <a:blip r:embed="rId4"/>
          <a:srcRect/>
          <a:stretch>
            <a:fillRect/>
          </a:stretch>
        </p:blipFill>
        <p:spPr bwMode="auto">
          <a:xfrm>
            <a:off x="6992938" y="292100"/>
            <a:ext cx="1663700" cy="601663"/>
          </a:xfrm>
          <a:prstGeom prst="rect">
            <a:avLst/>
          </a:prstGeom>
          <a:noFill/>
          <a:ln w="9525">
            <a:noFill/>
            <a:miter lim="800000"/>
            <a:headEnd/>
            <a:tailEnd/>
          </a:ln>
        </p:spPr>
      </p:pic>
      <p:pic>
        <p:nvPicPr>
          <p:cNvPr id="27656" name="2 Imagen"/>
          <p:cNvPicPr>
            <a:picLocks noChangeAspect="1"/>
          </p:cNvPicPr>
          <p:nvPr/>
        </p:nvPicPr>
        <p:blipFill>
          <a:blip r:embed="rId5"/>
          <a:srcRect/>
          <a:stretch>
            <a:fillRect/>
          </a:stretch>
        </p:blipFill>
        <p:spPr bwMode="auto">
          <a:xfrm>
            <a:off x="1363663" y="1184275"/>
            <a:ext cx="6448425" cy="4837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3"/>
          <p:cNvPicPr>
            <a:picLocks noChangeAspect="1"/>
          </p:cNvPicPr>
          <p:nvPr/>
        </p:nvPicPr>
        <p:blipFill>
          <a:blip r:embed="rId2"/>
          <a:srcRect/>
          <a:stretch>
            <a:fillRect/>
          </a:stretch>
        </p:blipFill>
        <p:spPr bwMode="auto">
          <a:xfrm>
            <a:off x="6508750" y="6083300"/>
            <a:ext cx="2119313" cy="473075"/>
          </a:xfrm>
          <a:prstGeom prst="rect">
            <a:avLst/>
          </a:prstGeom>
          <a:noFill/>
          <a:ln w="9525">
            <a:noFill/>
            <a:miter lim="800000"/>
            <a:headEnd/>
            <a:tailEnd/>
          </a:ln>
        </p:spPr>
      </p:pic>
      <p:sp>
        <p:nvSpPr>
          <p:cNvPr id="16" name="TextBox 15"/>
          <p:cNvSpPr txBox="1"/>
          <p:nvPr/>
        </p:nvSpPr>
        <p:spPr>
          <a:xfrm>
            <a:off x="249238" y="6318250"/>
            <a:ext cx="4094162"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BRISBANE, AUSTRALIA |  18 - 20 SEPTEMBER 2017</a:t>
            </a:r>
          </a:p>
        </p:txBody>
      </p:sp>
      <p:pic>
        <p:nvPicPr>
          <p:cNvPr id="28675" name="Picture 7" descr="RS17 ID long_blue.png"/>
          <p:cNvPicPr>
            <a:picLocks noChangeAspect="1"/>
          </p:cNvPicPr>
          <p:nvPr/>
        </p:nvPicPr>
        <p:blipFill>
          <a:blip r:embed="rId3"/>
          <a:srcRect/>
          <a:stretch>
            <a:fillRect/>
          </a:stretch>
        </p:blipFill>
        <p:spPr bwMode="auto">
          <a:xfrm>
            <a:off x="185738" y="171450"/>
            <a:ext cx="3841750" cy="914400"/>
          </a:xfrm>
          <a:prstGeom prst="rect">
            <a:avLst/>
          </a:prstGeom>
          <a:noFill/>
          <a:ln w="9525">
            <a:noFill/>
            <a:miter lim="800000"/>
            <a:headEnd/>
            <a:tailEnd/>
          </a:ln>
        </p:spPr>
      </p:pic>
      <p:cxnSp>
        <p:nvCxnSpPr>
          <p:cNvPr id="11" name="Straight Connector 10"/>
          <p:cNvCxnSpPr/>
          <p:nvPr/>
        </p:nvCxnSpPr>
        <p:spPr>
          <a:xfrm flipV="1">
            <a:off x="220663" y="1112838"/>
            <a:ext cx="8564562" cy="4762"/>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1313" y="6318250"/>
            <a:ext cx="1284287"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MANAGED BY</a:t>
            </a:r>
          </a:p>
        </p:txBody>
      </p:sp>
      <p:pic>
        <p:nvPicPr>
          <p:cNvPr id="28679" name="1 Imagen"/>
          <p:cNvPicPr>
            <a:picLocks noChangeAspect="1"/>
          </p:cNvPicPr>
          <p:nvPr/>
        </p:nvPicPr>
        <p:blipFill>
          <a:blip r:embed="rId4"/>
          <a:srcRect/>
          <a:stretch>
            <a:fillRect/>
          </a:stretch>
        </p:blipFill>
        <p:spPr bwMode="auto">
          <a:xfrm>
            <a:off x="6992938" y="292100"/>
            <a:ext cx="1663700" cy="601663"/>
          </a:xfrm>
          <a:prstGeom prst="rect">
            <a:avLst/>
          </a:prstGeom>
          <a:noFill/>
          <a:ln w="9525">
            <a:noFill/>
            <a:miter lim="800000"/>
            <a:headEnd/>
            <a:tailEnd/>
          </a:ln>
        </p:spPr>
      </p:pic>
      <p:sp>
        <p:nvSpPr>
          <p:cNvPr id="28680" name="12 Rectángulo"/>
          <p:cNvSpPr>
            <a:spLocks noChangeArrowheads="1"/>
          </p:cNvSpPr>
          <p:nvPr/>
        </p:nvSpPr>
        <p:spPr bwMode="auto">
          <a:xfrm>
            <a:off x="323850" y="1220788"/>
            <a:ext cx="8396288" cy="3937000"/>
          </a:xfrm>
          <a:prstGeom prst="rect">
            <a:avLst/>
          </a:prstGeom>
          <a:noFill/>
          <a:ln w="9525">
            <a:noFill/>
            <a:miter lim="800000"/>
            <a:headEnd/>
            <a:tailEnd/>
          </a:ln>
        </p:spPr>
        <p:txBody>
          <a:bodyPr>
            <a:spAutoFit/>
          </a:bodyPr>
          <a:lstStyle/>
          <a:p>
            <a:r>
              <a:rPr lang="es-MX" b="1">
                <a:latin typeface="Calibri" pitchFamily="34" charset="0"/>
              </a:rPr>
              <a:t>The Future Willamette-Laja Twinning Project</a:t>
            </a:r>
          </a:p>
          <a:p>
            <a:endParaRPr lang="es-MX">
              <a:latin typeface="Calibri" pitchFamily="34" charset="0"/>
            </a:endParaRPr>
          </a:p>
          <a:p>
            <a:pPr>
              <a:buFontTx/>
              <a:buChar char="•"/>
            </a:pPr>
            <a:r>
              <a:rPr lang="es-MX">
                <a:latin typeface="Calibri" pitchFamily="34" charset="0"/>
              </a:rPr>
              <a:t>Special focus on fundraising with international, Mexican and US foundations and government entities over the year.</a:t>
            </a:r>
          </a:p>
          <a:p>
            <a:pPr>
              <a:buFontTx/>
              <a:buChar char="•"/>
            </a:pPr>
            <a:r>
              <a:rPr lang="es-MX">
                <a:latin typeface="Calibri" pitchFamily="34" charset="0"/>
              </a:rPr>
              <a:t>Leverage existing capacity and programs and begin linking them, especially as it pertains to community and youth engagement.</a:t>
            </a:r>
          </a:p>
          <a:p>
            <a:pPr marL="742950" lvl="1" indent="-285750">
              <a:buFontTx/>
              <a:buChar char="•"/>
            </a:pPr>
            <a:r>
              <a:rPr lang="es-MX" i="1">
                <a:latin typeface="Calibri" pitchFamily="34" charset="0"/>
              </a:rPr>
              <a:t>Youth/Community Education Committee</a:t>
            </a:r>
            <a:r>
              <a:rPr lang="es-MX">
                <a:latin typeface="Calibri" pitchFamily="34" charset="0"/>
              </a:rPr>
              <a:t> has formed from the twinning project with several universities, foundations, and conservation groups participating.</a:t>
            </a:r>
          </a:p>
          <a:p>
            <a:pPr>
              <a:buFontTx/>
              <a:buChar char="•"/>
            </a:pPr>
            <a:r>
              <a:rPr lang="es-MX">
                <a:latin typeface="Calibri" pitchFamily="34" charset="0"/>
              </a:rPr>
              <a:t>Finalize the formation of a “collective impact model” in the Laja, or “Laja Initiative” based on the Willamette excample but shaped within the unique socioeconomic and cultural setting of Central Mexico.</a:t>
            </a:r>
          </a:p>
          <a:p>
            <a:pPr>
              <a:buFontTx/>
              <a:buChar char="•"/>
            </a:pPr>
            <a:r>
              <a:rPr lang="es-MX">
                <a:latin typeface="Calibri" pitchFamily="34" charset="0"/>
              </a:rPr>
              <a:t>Continue advancing the program for shared migratory birds by using GIS and refining river reaches, sub-basins and communities that are key focus areas for restoration and monitoring .</a:t>
            </a:r>
          </a:p>
        </p:txBody>
      </p:sp>
      <p:sp>
        <p:nvSpPr>
          <p:cNvPr id="10" name="Text Box 3"/>
          <p:cNvSpPr txBox="1">
            <a:spLocks noChangeArrowheads="1"/>
          </p:cNvSpPr>
          <p:nvPr/>
        </p:nvSpPr>
        <p:spPr bwMode="auto">
          <a:xfrm>
            <a:off x="1763713" y="5157788"/>
            <a:ext cx="5040312" cy="793750"/>
          </a:xfrm>
          <a:prstGeom prst="rect">
            <a:avLst/>
          </a:prstGeom>
          <a:noFill/>
          <a:ln w="9525">
            <a:noFill/>
            <a:miter lim="800000"/>
            <a:headEnd/>
            <a:tailEnd/>
          </a:ln>
        </p:spPr>
        <p:txBody>
          <a:bodyPr>
            <a:spAutoFit/>
          </a:bodyPr>
          <a:lstStyle/>
          <a:p>
            <a:pPr algn="ctr"/>
            <a:r>
              <a:rPr lang="es-MX" sz="2800" b="1">
                <a:latin typeface="Calibri" pitchFamily="34" charset="0"/>
              </a:rPr>
              <a:t>Gracias!!</a:t>
            </a:r>
          </a:p>
          <a:p>
            <a:pPr algn="ctr"/>
            <a:r>
              <a:rPr lang="es-MX" b="1">
                <a:latin typeface="Calibri" pitchFamily="34" charset="0"/>
              </a:rPr>
              <a:t>Contact Arturo at </a:t>
            </a:r>
            <a:r>
              <a:rPr lang="en-US" b="1">
                <a:latin typeface="Calibri" pitchFamily="34" charset="0"/>
              </a:rPr>
              <a:t>ccgac@hotmail.com </a:t>
            </a:r>
            <a:endParaRPr lang="es-MX" b="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3"/>
          <p:cNvPicPr>
            <a:picLocks noChangeAspect="1"/>
          </p:cNvPicPr>
          <p:nvPr/>
        </p:nvPicPr>
        <p:blipFill>
          <a:blip r:embed="rId2"/>
          <a:srcRect/>
          <a:stretch>
            <a:fillRect/>
          </a:stretch>
        </p:blipFill>
        <p:spPr bwMode="auto">
          <a:xfrm>
            <a:off x="6508750" y="6083300"/>
            <a:ext cx="2119313" cy="473075"/>
          </a:xfrm>
          <a:prstGeom prst="rect">
            <a:avLst/>
          </a:prstGeom>
          <a:noFill/>
          <a:ln w="9525">
            <a:noFill/>
            <a:miter lim="800000"/>
            <a:headEnd/>
            <a:tailEnd/>
          </a:ln>
        </p:spPr>
      </p:pic>
      <p:sp>
        <p:nvSpPr>
          <p:cNvPr id="16" name="TextBox 15"/>
          <p:cNvSpPr txBox="1"/>
          <p:nvPr/>
        </p:nvSpPr>
        <p:spPr>
          <a:xfrm>
            <a:off x="249238" y="6318250"/>
            <a:ext cx="4094162"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BRISBANE, AUSTRALIA |  18 - 20 SEPTEMBER 2017</a:t>
            </a:r>
          </a:p>
        </p:txBody>
      </p:sp>
      <p:pic>
        <p:nvPicPr>
          <p:cNvPr id="15363" name="Picture 7" descr="RS17 ID long_blue.png"/>
          <p:cNvPicPr>
            <a:picLocks noChangeAspect="1"/>
          </p:cNvPicPr>
          <p:nvPr/>
        </p:nvPicPr>
        <p:blipFill>
          <a:blip r:embed="rId3"/>
          <a:srcRect/>
          <a:stretch>
            <a:fillRect/>
          </a:stretch>
        </p:blipFill>
        <p:spPr bwMode="auto">
          <a:xfrm>
            <a:off x="185738" y="171450"/>
            <a:ext cx="3841750" cy="914400"/>
          </a:xfrm>
          <a:prstGeom prst="rect">
            <a:avLst/>
          </a:prstGeom>
          <a:noFill/>
          <a:ln w="9525">
            <a:noFill/>
            <a:miter lim="800000"/>
            <a:headEnd/>
            <a:tailEnd/>
          </a:ln>
        </p:spPr>
      </p:pic>
      <p:cxnSp>
        <p:nvCxnSpPr>
          <p:cNvPr id="11" name="Straight Connector 10"/>
          <p:cNvCxnSpPr/>
          <p:nvPr/>
        </p:nvCxnSpPr>
        <p:spPr>
          <a:xfrm flipV="1">
            <a:off x="220663" y="1112838"/>
            <a:ext cx="8564562" cy="4762"/>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1313" y="6318250"/>
            <a:ext cx="1284287"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MANAGED BY</a:t>
            </a:r>
          </a:p>
        </p:txBody>
      </p:sp>
      <p:pic>
        <p:nvPicPr>
          <p:cNvPr id="15367" name="1 Imagen"/>
          <p:cNvPicPr>
            <a:picLocks noChangeAspect="1"/>
          </p:cNvPicPr>
          <p:nvPr/>
        </p:nvPicPr>
        <p:blipFill>
          <a:blip r:embed="rId4"/>
          <a:srcRect/>
          <a:stretch>
            <a:fillRect/>
          </a:stretch>
        </p:blipFill>
        <p:spPr bwMode="auto">
          <a:xfrm>
            <a:off x="6992938" y="292100"/>
            <a:ext cx="1663700" cy="601663"/>
          </a:xfrm>
          <a:prstGeom prst="rect">
            <a:avLst/>
          </a:prstGeom>
          <a:noFill/>
          <a:ln w="9525">
            <a:noFill/>
            <a:miter lim="800000"/>
            <a:headEnd/>
            <a:tailEnd/>
          </a:ln>
        </p:spPr>
      </p:pic>
      <p:sp>
        <p:nvSpPr>
          <p:cNvPr id="15368" name="13 CuadroTexto"/>
          <p:cNvSpPr txBox="1">
            <a:spLocks noChangeArrowheads="1"/>
          </p:cNvSpPr>
          <p:nvPr/>
        </p:nvSpPr>
        <p:spPr bwMode="auto">
          <a:xfrm>
            <a:off x="585788" y="5229225"/>
            <a:ext cx="8070850" cy="915988"/>
          </a:xfrm>
          <a:prstGeom prst="rect">
            <a:avLst/>
          </a:prstGeom>
          <a:noFill/>
          <a:ln w="9525">
            <a:noFill/>
            <a:miter lim="800000"/>
            <a:headEnd/>
            <a:tailEnd/>
          </a:ln>
        </p:spPr>
        <p:txBody>
          <a:bodyPr>
            <a:spAutoFit/>
          </a:bodyPr>
          <a:lstStyle/>
          <a:p>
            <a:pPr marL="285750" indent="-285750">
              <a:buFont typeface="Arial" charset="0"/>
              <a:buChar char="•"/>
            </a:pPr>
            <a:r>
              <a:rPr lang="en-US">
                <a:latin typeface="Calibri" pitchFamily="34" charset="0"/>
              </a:rPr>
              <a:t>Bird monitoring project was supported by the US Fish and Wildlife Service and Mary Richards (q.e.p.d.), director of the Bird Sanctuary Theodore Roosevelt of New York.  It included the training of farmers as surveyors and field guides.</a:t>
            </a:r>
            <a:endParaRPr lang="es-ES">
              <a:latin typeface="Calibri" pitchFamily="34" charset="0"/>
            </a:endParaRPr>
          </a:p>
        </p:txBody>
      </p:sp>
      <p:pic>
        <p:nvPicPr>
          <p:cNvPr id="15369" name="2 Imagen"/>
          <p:cNvPicPr>
            <a:picLocks noChangeAspect="1"/>
          </p:cNvPicPr>
          <p:nvPr/>
        </p:nvPicPr>
        <p:blipFill>
          <a:blip r:embed="rId5"/>
          <a:srcRect/>
          <a:stretch>
            <a:fillRect/>
          </a:stretch>
        </p:blipFill>
        <p:spPr bwMode="auto">
          <a:xfrm>
            <a:off x="679450" y="1196975"/>
            <a:ext cx="7853363" cy="4103688"/>
          </a:xfrm>
          <a:prstGeom prst="rect">
            <a:avLst/>
          </a:prstGeom>
          <a:noFill/>
          <a:ln w="9525">
            <a:noFill/>
            <a:miter lim="800000"/>
            <a:headEnd/>
            <a:tailEnd/>
          </a:ln>
        </p:spPr>
      </p:pic>
      <p:sp>
        <p:nvSpPr>
          <p:cNvPr id="15370" name="4 CuadroTexto"/>
          <p:cNvSpPr txBox="1">
            <a:spLocks noChangeArrowheads="1"/>
          </p:cNvSpPr>
          <p:nvPr/>
        </p:nvSpPr>
        <p:spPr bwMode="auto">
          <a:xfrm>
            <a:off x="555625" y="1196975"/>
            <a:ext cx="8072438" cy="641350"/>
          </a:xfrm>
          <a:prstGeom prst="rect">
            <a:avLst/>
          </a:prstGeom>
          <a:noFill/>
          <a:ln w="9525">
            <a:noFill/>
            <a:miter lim="800000"/>
            <a:headEnd/>
            <a:tailEnd/>
          </a:ln>
        </p:spPr>
        <p:txBody>
          <a:bodyPr>
            <a:spAutoFit/>
          </a:bodyPr>
          <a:lstStyle/>
          <a:p>
            <a:pPr marL="285750" indent="-285750">
              <a:buFont typeface="Arial" charset="0"/>
              <a:buChar char="•"/>
            </a:pPr>
            <a:r>
              <a:rPr lang="en-US">
                <a:latin typeface="Calibri" pitchFamily="34" charset="0"/>
              </a:rPr>
              <a:t>In 1993, monitoring of resident and neotropical migratory birds began in the Laja river basin in Guanajuato, Central Mexico.</a:t>
            </a:r>
            <a:endParaRPr lang="es-ES">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3"/>
          <p:cNvPicPr>
            <a:picLocks noChangeAspect="1"/>
          </p:cNvPicPr>
          <p:nvPr/>
        </p:nvPicPr>
        <p:blipFill>
          <a:blip r:embed="rId2"/>
          <a:srcRect/>
          <a:stretch>
            <a:fillRect/>
          </a:stretch>
        </p:blipFill>
        <p:spPr bwMode="auto">
          <a:xfrm>
            <a:off x="6508750" y="6083300"/>
            <a:ext cx="2119313" cy="473075"/>
          </a:xfrm>
          <a:prstGeom prst="rect">
            <a:avLst/>
          </a:prstGeom>
          <a:noFill/>
          <a:ln w="9525">
            <a:noFill/>
            <a:miter lim="800000"/>
            <a:headEnd/>
            <a:tailEnd/>
          </a:ln>
        </p:spPr>
      </p:pic>
      <p:sp>
        <p:nvSpPr>
          <p:cNvPr id="16" name="TextBox 15"/>
          <p:cNvSpPr txBox="1"/>
          <p:nvPr/>
        </p:nvSpPr>
        <p:spPr>
          <a:xfrm>
            <a:off x="249238" y="6318250"/>
            <a:ext cx="4094162"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BRISBANE, AUSTRALIA |  18 - 20 SEPTEMBER 2017</a:t>
            </a:r>
          </a:p>
        </p:txBody>
      </p:sp>
      <p:pic>
        <p:nvPicPr>
          <p:cNvPr id="16387" name="Picture 7" descr="RS17 ID long_blue.png"/>
          <p:cNvPicPr>
            <a:picLocks noChangeAspect="1"/>
          </p:cNvPicPr>
          <p:nvPr/>
        </p:nvPicPr>
        <p:blipFill>
          <a:blip r:embed="rId3"/>
          <a:srcRect/>
          <a:stretch>
            <a:fillRect/>
          </a:stretch>
        </p:blipFill>
        <p:spPr bwMode="auto">
          <a:xfrm>
            <a:off x="185738" y="171450"/>
            <a:ext cx="3841750" cy="914400"/>
          </a:xfrm>
          <a:prstGeom prst="rect">
            <a:avLst/>
          </a:prstGeom>
          <a:noFill/>
          <a:ln w="9525">
            <a:noFill/>
            <a:miter lim="800000"/>
            <a:headEnd/>
            <a:tailEnd/>
          </a:ln>
        </p:spPr>
      </p:pic>
      <p:cxnSp>
        <p:nvCxnSpPr>
          <p:cNvPr id="11" name="Straight Connector 10"/>
          <p:cNvCxnSpPr/>
          <p:nvPr/>
        </p:nvCxnSpPr>
        <p:spPr>
          <a:xfrm flipV="1">
            <a:off x="220663" y="1112838"/>
            <a:ext cx="8564562" cy="4762"/>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1313" y="6318250"/>
            <a:ext cx="1284287"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MANAGED BY</a:t>
            </a:r>
          </a:p>
        </p:txBody>
      </p:sp>
      <p:pic>
        <p:nvPicPr>
          <p:cNvPr id="16391" name="1 Imagen"/>
          <p:cNvPicPr>
            <a:picLocks noChangeAspect="1"/>
          </p:cNvPicPr>
          <p:nvPr/>
        </p:nvPicPr>
        <p:blipFill>
          <a:blip r:embed="rId4"/>
          <a:srcRect/>
          <a:stretch>
            <a:fillRect/>
          </a:stretch>
        </p:blipFill>
        <p:spPr bwMode="auto">
          <a:xfrm>
            <a:off x="6992938" y="292100"/>
            <a:ext cx="1663700" cy="601663"/>
          </a:xfrm>
          <a:prstGeom prst="rect">
            <a:avLst/>
          </a:prstGeom>
          <a:noFill/>
          <a:ln w="9525">
            <a:noFill/>
            <a:miter lim="800000"/>
            <a:headEnd/>
            <a:tailEnd/>
          </a:ln>
        </p:spPr>
      </p:pic>
      <p:sp>
        <p:nvSpPr>
          <p:cNvPr id="12" name="Text Box 2"/>
          <p:cNvSpPr txBox="1">
            <a:spLocks noChangeArrowheads="1"/>
          </p:cNvSpPr>
          <p:nvPr/>
        </p:nvSpPr>
        <p:spPr bwMode="auto">
          <a:xfrm>
            <a:off x="107950" y="1130300"/>
            <a:ext cx="6597650" cy="2584450"/>
          </a:xfrm>
          <a:prstGeom prst="rect">
            <a:avLst/>
          </a:prstGeom>
          <a:noFill/>
          <a:ln>
            <a:noFill/>
          </a:ln>
          <a:extLst/>
        </p:spPr>
        <p:txBody>
          <a:bodyPr>
            <a:spAutoFit/>
          </a:bodyPr>
          <a:lstStyle>
            <a:lvl1pPr eaLnBrk="0" hangingPunct="0">
              <a:defRPr sz="2400">
                <a:solidFill>
                  <a:schemeClr val="tx1"/>
                </a:solidFill>
                <a:latin typeface="Monotype Corsiva" pitchFamily="66" charset="0"/>
              </a:defRPr>
            </a:lvl1pPr>
            <a:lvl2pPr marL="742950" indent="-285750" eaLnBrk="0" hangingPunct="0">
              <a:defRPr sz="2400">
                <a:solidFill>
                  <a:schemeClr val="tx1"/>
                </a:solidFill>
                <a:latin typeface="Monotype Corsiva" pitchFamily="66" charset="0"/>
              </a:defRPr>
            </a:lvl2pPr>
            <a:lvl3pPr marL="1143000" indent="-228600" eaLnBrk="0" hangingPunct="0">
              <a:defRPr sz="2400">
                <a:solidFill>
                  <a:schemeClr val="tx1"/>
                </a:solidFill>
                <a:latin typeface="Monotype Corsiva" pitchFamily="66" charset="0"/>
              </a:defRPr>
            </a:lvl3pPr>
            <a:lvl4pPr marL="1600200" indent="-228600" eaLnBrk="0" hangingPunct="0">
              <a:defRPr sz="2400">
                <a:solidFill>
                  <a:schemeClr val="tx1"/>
                </a:solidFill>
                <a:latin typeface="Monotype Corsiva" pitchFamily="66" charset="0"/>
              </a:defRPr>
            </a:lvl4pPr>
            <a:lvl5pPr marL="2057400" indent="-228600" eaLnBrk="0" hangingPunct="0">
              <a:defRPr sz="2400">
                <a:solidFill>
                  <a:schemeClr val="tx1"/>
                </a:solidFill>
                <a:latin typeface="Monotype Corsiva" pitchFamily="66" charset="0"/>
              </a:defRPr>
            </a:lvl5pPr>
            <a:lvl6pPr marL="2514600" indent="-228600" eaLnBrk="0" fontAlgn="base" hangingPunct="0">
              <a:spcBef>
                <a:spcPct val="0"/>
              </a:spcBef>
              <a:spcAft>
                <a:spcPct val="0"/>
              </a:spcAft>
              <a:defRPr sz="2400">
                <a:solidFill>
                  <a:schemeClr val="tx1"/>
                </a:solidFill>
                <a:latin typeface="Monotype Corsiva" pitchFamily="66" charset="0"/>
              </a:defRPr>
            </a:lvl6pPr>
            <a:lvl7pPr marL="2971800" indent="-228600" eaLnBrk="0" fontAlgn="base" hangingPunct="0">
              <a:spcBef>
                <a:spcPct val="0"/>
              </a:spcBef>
              <a:spcAft>
                <a:spcPct val="0"/>
              </a:spcAft>
              <a:defRPr sz="2400">
                <a:solidFill>
                  <a:schemeClr val="tx1"/>
                </a:solidFill>
                <a:latin typeface="Monotype Corsiva" pitchFamily="66" charset="0"/>
              </a:defRPr>
            </a:lvl7pPr>
            <a:lvl8pPr marL="3429000" indent="-228600" eaLnBrk="0" fontAlgn="base" hangingPunct="0">
              <a:spcBef>
                <a:spcPct val="0"/>
              </a:spcBef>
              <a:spcAft>
                <a:spcPct val="0"/>
              </a:spcAft>
              <a:defRPr sz="2400">
                <a:solidFill>
                  <a:schemeClr val="tx1"/>
                </a:solidFill>
                <a:latin typeface="Monotype Corsiva" pitchFamily="66" charset="0"/>
              </a:defRPr>
            </a:lvl8pPr>
            <a:lvl9pPr marL="3886200" indent="-228600" eaLnBrk="0" fontAlgn="base" hangingPunct="0">
              <a:spcBef>
                <a:spcPct val="0"/>
              </a:spcBef>
              <a:spcAft>
                <a:spcPct val="0"/>
              </a:spcAft>
              <a:defRPr sz="2400">
                <a:solidFill>
                  <a:schemeClr val="tx1"/>
                </a:solidFill>
                <a:latin typeface="Monotype Corsiva" pitchFamily="66" charset="0"/>
              </a:defRPr>
            </a:lvl9pPr>
          </a:lstStyle>
          <a:p>
            <a:pPr eaLnBrk="1" fontAlgn="auto" hangingPunct="1">
              <a:spcBef>
                <a:spcPts val="0"/>
              </a:spcBef>
              <a:spcAft>
                <a:spcPts val="0"/>
              </a:spcAft>
              <a:defRPr/>
            </a:pPr>
            <a:r>
              <a:rPr lang="en-US" sz="1800" dirty="0">
                <a:latin typeface="+mn-lt"/>
                <a:cs typeface="+mn-cs"/>
              </a:rPr>
              <a:t>In </a:t>
            </a:r>
            <a:r>
              <a:rPr lang="en-US" sz="1800" dirty="0" smtClean="0">
                <a:latin typeface="+mn-lt"/>
                <a:cs typeface="+mn-cs"/>
              </a:rPr>
              <a:t>1998, </a:t>
            </a:r>
            <a:r>
              <a:rPr lang="en-US" sz="1800" dirty="0">
                <a:latin typeface="+mn-lt"/>
                <a:cs typeface="+mn-cs"/>
              </a:rPr>
              <a:t>we started the Sierra de Santa Rosa Development Program (</a:t>
            </a:r>
            <a:r>
              <a:rPr lang="en-US" sz="1800" dirty="0" smtClean="0">
                <a:latin typeface="+mn-lt"/>
                <a:cs typeface="+mn-cs"/>
              </a:rPr>
              <a:t>PDS). It included the </a:t>
            </a:r>
            <a:r>
              <a:rPr lang="en-US" sz="1800" dirty="0">
                <a:latin typeface="+mn-lt"/>
                <a:cs typeface="+mn-cs"/>
              </a:rPr>
              <a:t>following strategic lines</a:t>
            </a:r>
            <a:r>
              <a:rPr lang="en-US" sz="1800" dirty="0" smtClean="0">
                <a:latin typeface="+mn-lt"/>
                <a:cs typeface="+mn-cs"/>
              </a:rPr>
              <a:t>:</a:t>
            </a:r>
          </a:p>
          <a:p>
            <a:pPr marL="285750" indent="-285750" eaLnBrk="1" fontAlgn="auto" hangingPunct="1">
              <a:spcBef>
                <a:spcPts val="0"/>
              </a:spcBef>
              <a:spcAft>
                <a:spcPts val="0"/>
              </a:spcAft>
              <a:buFont typeface="Arial" panose="020B0604020202020204" pitchFamily="34" charset="0"/>
              <a:buChar char="•"/>
              <a:defRPr/>
            </a:pPr>
            <a:r>
              <a:rPr lang="en-US" sz="1800" dirty="0">
                <a:solidFill>
                  <a:srgbClr val="0B0B0B"/>
                </a:solidFill>
                <a:latin typeface="+mn-lt"/>
                <a:cs typeface="+mn-cs"/>
              </a:rPr>
              <a:t>Community organization in 25 </a:t>
            </a:r>
            <a:r>
              <a:rPr lang="en-US" sz="1800" dirty="0" smtClean="0">
                <a:solidFill>
                  <a:srgbClr val="0B0B0B"/>
                </a:solidFill>
                <a:latin typeface="+mn-lt"/>
                <a:cs typeface="+mn-cs"/>
              </a:rPr>
              <a:t>locations</a:t>
            </a:r>
          </a:p>
          <a:p>
            <a:pPr marL="285750" indent="-285750" eaLnBrk="1" fontAlgn="auto" hangingPunct="1">
              <a:spcBef>
                <a:spcPts val="0"/>
              </a:spcBef>
              <a:spcAft>
                <a:spcPts val="0"/>
              </a:spcAft>
              <a:buFont typeface="Arial" panose="020B0604020202020204" pitchFamily="34" charset="0"/>
              <a:buChar char="•"/>
              <a:defRPr/>
            </a:pPr>
            <a:r>
              <a:rPr lang="en-US" sz="1800" dirty="0" smtClean="0">
                <a:solidFill>
                  <a:srgbClr val="0B0B0B"/>
                </a:solidFill>
                <a:latin typeface="+mn-lt"/>
                <a:cs typeface="+mn-cs"/>
              </a:rPr>
              <a:t>Environmental education</a:t>
            </a:r>
          </a:p>
          <a:p>
            <a:pPr marL="285750" indent="-285750" eaLnBrk="1" fontAlgn="auto" hangingPunct="1">
              <a:spcBef>
                <a:spcPts val="0"/>
              </a:spcBef>
              <a:spcAft>
                <a:spcPts val="0"/>
              </a:spcAft>
              <a:buFont typeface="Arial" panose="020B0604020202020204" pitchFamily="34" charset="0"/>
              <a:buChar char="•"/>
              <a:defRPr/>
            </a:pPr>
            <a:r>
              <a:rPr lang="en-US" sz="1800" dirty="0" smtClean="0">
                <a:solidFill>
                  <a:srgbClr val="0B0B0B"/>
                </a:solidFill>
                <a:latin typeface="+mn-lt"/>
                <a:cs typeface="+mn-cs"/>
              </a:rPr>
              <a:t>Productive projects</a:t>
            </a:r>
          </a:p>
          <a:p>
            <a:pPr marL="285750" indent="-285750" eaLnBrk="1" fontAlgn="auto" hangingPunct="1">
              <a:spcBef>
                <a:spcPts val="0"/>
              </a:spcBef>
              <a:spcAft>
                <a:spcPts val="0"/>
              </a:spcAft>
              <a:buFont typeface="Arial" panose="020B0604020202020204" pitchFamily="34" charset="0"/>
              <a:buChar char="•"/>
              <a:defRPr/>
            </a:pPr>
            <a:r>
              <a:rPr lang="en-US" sz="1800" dirty="0" smtClean="0">
                <a:solidFill>
                  <a:srgbClr val="0B0B0B"/>
                </a:solidFill>
                <a:latin typeface="+mn-lt"/>
                <a:cs typeface="+mn-cs"/>
              </a:rPr>
              <a:t>Restoration of </a:t>
            </a:r>
            <a:r>
              <a:rPr lang="en-US" sz="1800" dirty="0">
                <a:solidFill>
                  <a:srgbClr val="0B0B0B"/>
                </a:solidFill>
                <a:latin typeface="+mn-lt"/>
                <a:cs typeface="+mn-cs"/>
              </a:rPr>
              <a:t>riparian </a:t>
            </a:r>
            <a:r>
              <a:rPr lang="en-US" sz="1800" dirty="0" smtClean="0">
                <a:solidFill>
                  <a:srgbClr val="0B0B0B"/>
                </a:solidFill>
                <a:latin typeface="+mn-lt"/>
                <a:cs typeface="+mn-cs"/>
              </a:rPr>
              <a:t>wetlands,  </a:t>
            </a:r>
            <a:r>
              <a:rPr lang="en-US" sz="1800" dirty="0">
                <a:solidFill>
                  <a:srgbClr val="0B0B0B"/>
                </a:solidFill>
                <a:latin typeface="+mn-lt"/>
                <a:cs typeface="+mn-cs"/>
              </a:rPr>
              <a:t>and conservation of soils and </a:t>
            </a:r>
            <a:r>
              <a:rPr lang="en-US" sz="1800" dirty="0" smtClean="0">
                <a:solidFill>
                  <a:srgbClr val="0B0B0B"/>
                </a:solidFill>
                <a:latin typeface="+mn-lt"/>
                <a:cs typeface="+mn-cs"/>
              </a:rPr>
              <a:t>water</a:t>
            </a:r>
          </a:p>
          <a:p>
            <a:pPr marL="285750" indent="-285750" eaLnBrk="1" fontAlgn="auto" hangingPunct="1">
              <a:spcBef>
                <a:spcPts val="0"/>
              </a:spcBef>
              <a:spcAft>
                <a:spcPts val="0"/>
              </a:spcAft>
              <a:buFont typeface="Arial" panose="020B0604020202020204" pitchFamily="34" charset="0"/>
              <a:buChar char="•"/>
              <a:defRPr/>
            </a:pPr>
            <a:r>
              <a:rPr lang="en-US" sz="1800" dirty="0" smtClean="0">
                <a:solidFill>
                  <a:srgbClr val="0B0B0B"/>
                </a:solidFill>
                <a:latin typeface="+mn-lt"/>
                <a:cs typeface="+mn-cs"/>
              </a:rPr>
              <a:t>Avian research</a:t>
            </a:r>
          </a:p>
          <a:p>
            <a:pPr marL="285750" indent="-285750" eaLnBrk="1" fontAlgn="auto" hangingPunct="1">
              <a:spcBef>
                <a:spcPts val="0"/>
              </a:spcBef>
              <a:spcAft>
                <a:spcPts val="0"/>
              </a:spcAft>
              <a:buFont typeface="Arial" panose="020B0604020202020204" pitchFamily="34" charset="0"/>
              <a:buChar char="•"/>
              <a:defRPr/>
            </a:pPr>
            <a:r>
              <a:rPr lang="en-US" sz="1800" dirty="0" smtClean="0">
                <a:solidFill>
                  <a:srgbClr val="0B0B0B"/>
                </a:solidFill>
                <a:latin typeface="+mn-lt"/>
                <a:cs typeface="+mn-cs"/>
              </a:rPr>
              <a:t>Outreach</a:t>
            </a:r>
          </a:p>
        </p:txBody>
      </p:sp>
      <p:pic>
        <p:nvPicPr>
          <p:cNvPr id="16393" name="18 Imagen" descr="Asamblea.jpg"/>
          <p:cNvPicPr>
            <a:picLocks noChangeAspect="1"/>
          </p:cNvPicPr>
          <p:nvPr/>
        </p:nvPicPr>
        <p:blipFill>
          <a:blip r:embed="rId5"/>
          <a:srcRect/>
          <a:stretch>
            <a:fillRect/>
          </a:stretch>
        </p:blipFill>
        <p:spPr bwMode="auto">
          <a:xfrm>
            <a:off x="6588125" y="1739900"/>
            <a:ext cx="2427288" cy="1760538"/>
          </a:xfrm>
          <a:prstGeom prst="rect">
            <a:avLst/>
          </a:prstGeom>
          <a:noFill/>
          <a:ln w="9525">
            <a:noFill/>
            <a:miter lim="800000"/>
            <a:headEnd/>
            <a:tailEnd/>
          </a:ln>
        </p:spPr>
      </p:pic>
      <p:pic>
        <p:nvPicPr>
          <p:cNvPr id="16394" name="20 Imagen" descr="Ea niños observación.jpg"/>
          <p:cNvPicPr>
            <a:picLocks noChangeAspect="1"/>
          </p:cNvPicPr>
          <p:nvPr/>
        </p:nvPicPr>
        <p:blipFill>
          <a:blip r:embed="rId6"/>
          <a:srcRect/>
          <a:stretch>
            <a:fillRect/>
          </a:stretch>
        </p:blipFill>
        <p:spPr bwMode="auto">
          <a:xfrm>
            <a:off x="420688" y="4670425"/>
            <a:ext cx="2279650" cy="1611313"/>
          </a:xfrm>
          <a:prstGeom prst="rect">
            <a:avLst/>
          </a:prstGeom>
          <a:noFill/>
          <a:ln w="9525">
            <a:noFill/>
            <a:miter lim="800000"/>
            <a:headEnd/>
            <a:tailEnd/>
          </a:ln>
        </p:spPr>
      </p:pic>
      <p:pic>
        <p:nvPicPr>
          <p:cNvPr id="16395" name="21 Imagen" descr="Capacitacion rios.jpg"/>
          <p:cNvPicPr>
            <a:picLocks noChangeAspect="1"/>
          </p:cNvPicPr>
          <p:nvPr/>
        </p:nvPicPr>
        <p:blipFill>
          <a:blip r:embed="rId7"/>
          <a:srcRect/>
          <a:stretch>
            <a:fillRect/>
          </a:stretch>
        </p:blipFill>
        <p:spPr bwMode="auto">
          <a:xfrm>
            <a:off x="2843213" y="4581525"/>
            <a:ext cx="1162050" cy="1663700"/>
          </a:xfrm>
          <a:prstGeom prst="rect">
            <a:avLst/>
          </a:prstGeom>
          <a:noFill/>
          <a:ln w="9525">
            <a:noFill/>
            <a:miter lim="800000"/>
            <a:headEnd/>
            <a:tailEnd/>
          </a:ln>
        </p:spPr>
      </p:pic>
      <p:pic>
        <p:nvPicPr>
          <p:cNvPr id="18" name="Picture 12"/>
          <p:cNvPicPr>
            <a:picLocks noChangeAspect="1" noChangeArrowheads="1"/>
          </p:cNvPicPr>
          <p:nvPr/>
        </p:nvPicPr>
        <p:blipFill>
          <a:blip r:embed="rId8"/>
          <a:srcRect/>
          <a:stretch>
            <a:fillRect/>
          </a:stretch>
        </p:blipFill>
        <p:spPr bwMode="auto">
          <a:xfrm>
            <a:off x="6300788" y="3860800"/>
            <a:ext cx="2671762" cy="2058988"/>
          </a:xfrm>
          <a:prstGeom prst="rect">
            <a:avLst/>
          </a:prstGeom>
          <a:noFill/>
          <a:ln>
            <a:noFill/>
          </a:ln>
          <a:effectLst>
            <a:outerShdw blurRad="292100" dist="139700" dir="2700000" algn="tl" rotWithShape="0">
              <a:srgbClr val="333333">
                <a:alpha val="65000"/>
              </a:srgbClr>
            </a:outerShdw>
          </a:effectLst>
        </p:spPr>
      </p:pic>
      <p:pic>
        <p:nvPicPr>
          <p:cNvPr id="16397" name="Picture 31" descr="Ave pequeña en rama"/>
          <p:cNvPicPr>
            <a:picLocks noChangeAspect="1" noChangeArrowheads="1"/>
          </p:cNvPicPr>
          <p:nvPr/>
        </p:nvPicPr>
        <p:blipFill>
          <a:blip r:embed="rId9"/>
          <a:srcRect/>
          <a:stretch>
            <a:fillRect/>
          </a:stretch>
        </p:blipFill>
        <p:spPr bwMode="auto">
          <a:xfrm>
            <a:off x="2555875" y="3357563"/>
            <a:ext cx="1355725" cy="1150937"/>
          </a:xfrm>
          <a:prstGeom prst="rect">
            <a:avLst/>
          </a:prstGeom>
          <a:noFill/>
          <a:ln w="9525">
            <a:noFill/>
            <a:miter lim="800000"/>
            <a:headEnd/>
            <a:tailEnd/>
          </a:ln>
        </p:spPr>
      </p:pic>
      <p:pic>
        <p:nvPicPr>
          <p:cNvPr id="16398" name="17 Imagen" descr="Microcuencas II 2009 058.jpg"/>
          <p:cNvPicPr>
            <a:picLocks noChangeAspect="1"/>
          </p:cNvPicPr>
          <p:nvPr/>
        </p:nvPicPr>
        <p:blipFill>
          <a:blip r:embed="rId10"/>
          <a:srcRect/>
          <a:stretch>
            <a:fillRect/>
          </a:stretch>
        </p:blipFill>
        <p:spPr bwMode="auto">
          <a:xfrm>
            <a:off x="420688" y="3700463"/>
            <a:ext cx="1685925" cy="881062"/>
          </a:xfrm>
          <a:prstGeom prst="rect">
            <a:avLst/>
          </a:prstGeom>
          <a:noFill/>
          <a:ln w="9525">
            <a:noFill/>
            <a:miter lim="800000"/>
            <a:headEnd/>
            <a:tailEnd/>
          </a:ln>
        </p:spPr>
      </p:pic>
      <p:pic>
        <p:nvPicPr>
          <p:cNvPr id="16399" name="4 Imagen" descr="Plantación Cuatro Ranchos 024.jpg"/>
          <p:cNvPicPr>
            <a:picLocks noChangeAspect="1"/>
          </p:cNvPicPr>
          <p:nvPr/>
        </p:nvPicPr>
        <p:blipFill>
          <a:blip r:embed="rId11"/>
          <a:srcRect/>
          <a:stretch>
            <a:fillRect/>
          </a:stretch>
        </p:blipFill>
        <p:spPr bwMode="auto">
          <a:xfrm>
            <a:off x="4140200" y="4670425"/>
            <a:ext cx="1992313" cy="1495425"/>
          </a:xfrm>
          <a:prstGeom prst="rect">
            <a:avLst/>
          </a:prstGeom>
          <a:noFill/>
          <a:ln w="9525">
            <a:noFill/>
            <a:miter lim="800000"/>
            <a:headEnd/>
            <a:tailEnd/>
          </a:ln>
        </p:spPr>
      </p:pic>
      <p:pic>
        <p:nvPicPr>
          <p:cNvPr id="16400" name="Picture 2" descr="P1180053"/>
          <p:cNvPicPr>
            <a:picLocks noChangeAspect="1" noChangeArrowheads="1"/>
          </p:cNvPicPr>
          <p:nvPr/>
        </p:nvPicPr>
        <p:blipFill>
          <a:blip r:embed="rId12">
            <a:lum contrast="20000"/>
          </a:blip>
          <a:srcRect/>
          <a:stretch>
            <a:fillRect/>
          </a:stretch>
        </p:blipFill>
        <p:spPr bwMode="auto">
          <a:xfrm>
            <a:off x="4284663" y="2963863"/>
            <a:ext cx="1800225" cy="154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3"/>
          <p:cNvPicPr>
            <a:picLocks noChangeAspect="1"/>
          </p:cNvPicPr>
          <p:nvPr/>
        </p:nvPicPr>
        <p:blipFill>
          <a:blip r:embed="rId2"/>
          <a:srcRect/>
          <a:stretch>
            <a:fillRect/>
          </a:stretch>
        </p:blipFill>
        <p:spPr bwMode="auto">
          <a:xfrm>
            <a:off x="6508750" y="6083300"/>
            <a:ext cx="2119313" cy="473075"/>
          </a:xfrm>
          <a:prstGeom prst="rect">
            <a:avLst/>
          </a:prstGeom>
          <a:noFill/>
          <a:ln w="9525">
            <a:noFill/>
            <a:miter lim="800000"/>
            <a:headEnd/>
            <a:tailEnd/>
          </a:ln>
        </p:spPr>
      </p:pic>
      <p:sp>
        <p:nvSpPr>
          <p:cNvPr id="16" name="TextBox 15"/>
          <p:cNvSpPr txBox="1"/>
          <p:nvPr/>
        </p:nvSpPr>
        <p:spPr>
          <a:xfrm>
            <a:off x="249238" y="6318250"/>
            <a:ext cx="4094162"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BRISBANE, AUSTRALIA |  18 - 20 SEPTEMBER 2017</a:t>
            </a:r>
          </a:p>
        </p:txBody>
      </p:sp>
      <p:pic>
        <p:nvPicPr>
          <p:cNvPr id="17411" name="Picture 7" descr="RS17 ID long_blue.png"/>
          <p:cNvPicPr>
            <a:picLocks noChangeAspect="1"/>
          </p:cNvPicPr>
          <p:nvPr/>
        </p:nvPicPr>
        <p:blipFill>
          <a:blip r:embed="rId3"/>
          <a:srcRect/>
          <a:stretch>
            <a:fillRect/>
          </a:stretch>
        </p:blipFill>
        <p:spPr bwMode="auto">
          <a:xfrm>
            <a:off x="185738" y="171450"/>
            <a:ext cx="3841750" cy="914400"/>
          </a:xfrm>
          <a:prstGeom prst="rect">
            <a:avLst/>
          </a:prstGeom>
          <a:noFill/>
          <a:ln w="9525">
            <a:noFill/>
            <a:miter lim="800000"/>
            <a:headEnd/>
            <a:tailEnd/>
          </a:ln>
        </p:spPr>
      </p:pic>
      <p:cxnSp>
        <p:nvCxnSpPr>
          <p:cNvPr id="11" name="Straight Connector 10"/>
          <p:cNvCxnSpPr/>
          <p:nvPr/>
        </p:nvCxnSpPr>
        <p:spPr>
          <a:xfrm flipV="1">
            <a:off x="220663" y="1112838"/>
            <a:ext cx="8564562" cy="4762"/>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1313" y="6318250"/>
            <a:ext cx="1284287"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MANAGED BY</a:t>
            </a:r>
          </a:p>
        </p:txBody>
      </p:sp>
      <p:pic>
        <p:nvPicPr>
          <p:cNvPr id="17415" name="1 Imagen"/>
          <p:cNvPicPr>
            <a:picLocks noChangeAspect="1"/>
          </p:cNvPicPr>
          <p:nvPr/>
        </p:nvPicPr>
        <p:blipFill>
          <a:blip r:embed="rId4"/>
          <a:srcRect/>
          <a:stretch>
            <a:fillRect/>
          </a:stretch>
        </p:blipFill>
        <p:spPr bwMode="auto">
          <a:xfrm>
            <a:off x="6992938" y="292100"/>
            <a:ext cx="1663700" cy="601663"/>
          </a:xfrm>
          <a:prstGeom prst="rect">
            <a:avLst/>
          </a:prstGeom>
          <a:noFill/>
          <a:ln w="9525">
            <a:noFill/>
            <a:miter lim="800000"/>
            <a:headEnd/>
            <a:tailEnd/>
          </a:ln>
        </p:spPr>
      </p:pic>
      <p:sp>
        <p:nvSpPr>
          <p:cNvPr id="17416" name="4 Rectángulo"/>
          <p:cNvSpPr>
            <a:spLocks noChangeArrowheads="1"/>
          </p:cNvSpPr>
          <p:nvPr/>
        </p:nvSpPr>
        <p:spPr bwMode="auto">
          <a:xfrm>
            <a:off x="323850" y="1220788"/>
            <a:ext cx="8396288" cy="1190625"/>
          </a:xfrm>
          <a:prstGeom prst="rect">
            <a:avLst/>
          </a:prstGeom>
          <a:noFill/>
          <a:ln w="9525">
            <a:noFill/>
            <a:miter lim="800000"/>
            <a:headEnd/>
            <a:tailEnd/>
          </a:ln>
        </p:spPr>
        <p:txBody>
          <a:bodyPr>
            <a:spAutoFit/>
          </a:bodyPr>
          <a:lstStyle/>
          <a:p>
            <a:r>
              <a:rPr lang="en-US">
                <a:latin typeface="Calibri" pitchFamily="34" charset="0"/>
              </a:rPr>
              <a:t>In 2001, Salvemos el Rio Laja AC and Cuerpos de Conservacion  Guanajuato AC developed the Santa Rosa Sierra Bird Inventory as part of the River Restoration Project in the Laja River Sub-basin. This project was funded by the North American Wetlands Conservation Act and advised by the US Fish and Wildlife Service.</a:t>
            </a:r>
            <a:endParaRPr lang="es-ES">
              <a:latin typeface="Calibri" pitchFamily="34" charset="0"/>
            </a:endParaRPr>
          </a:p>
        </p:txBody>
      </p:sp>
      <p:pic>
        <p:nvPicPr>
          <p:cNvPr id="17417" name="2 Imagen"/>
          <p:cNvPicPr>
            <a:picLocks noChangeAspect="1"/>
          </p:cNvPicPr>
          <p:nvPr/>
        </p:nvPicPr>
        <p:blipFill>
          <a:blip r:embed="rId5"/>
          <a:srcRect/>
          <a:stretch>
            <a:fillRect/>
          </a:stretch>
        </p:blipFill>
        <p:spPr bwMode="auto">
          <a:xfrm>
            <a:off x="323850" y="2636838"/>
            <a:ext cx="4194175" cy="2593975"/>
          </a:xfrm>
          <a:prstGeom prst="rect">
            <a:avLst/>
          </a:prstGeom>
          <a:noFill/>
          <a:ln w="9525">
            <a:noFill/>
            <a:miter lim="800000"/>
            <a:headEnd/>
            <a:tailEnd/>
          </a:ln>
        </p:spPr>
      </p:pic>
      <p:pic>
        <p:nvPicPr>
          <p:cNvPr id="17418" name="Picture 4" descr="DSC06744"/>
          <p:cNvPicPr>
            <a:picLocks noChangeAspect="1" noChangeArrowheads="1"/>
          </p:cNvPicPr>
          <p:nvPr/>
        </p:nvPicPr>
        <p:blipFill>
          <a:blip r:embed="rId6"/>
          <a:srcRect/>
          <a:stretch>
            <a:fillRect/>
          </a:stretch>
        </p:blipFill>
        <p:spPr bwMode="auto">
          <a:xfrm>
            <a:off x="4572000" y="2627313"/>
            <a:ext cx="2125663" cy="1593850"/>
          </a:xfrm>
          <a:prstGeom prst="rect">
            <a:avLst/>
          </a:prstGeom>
          <a:noFill/>
          <a:ln w="9525">
            <a:noFill/>
            <a:miter lim="800000"/>
            <a:headEnd/>
            <a:tailEnd/>
          </a:ln>
        </p:spPr>
      </p:pic>
      <p:pic>
        <p:nvPicPr>
          <p:cNvPr id="17419" name="7 Imagen" descr="Trabajos evaluacion.jpg"/>
          <p:cNvPicPr>
            <a:picLocks noChangeAspect="1"/>
          </p:cNvPicPr>
          <p:nvPr/>
        </p:nvPicPr>
        <p:blipFill>
          <a:blip r:embed="rId7"/>
          <a:srcRect/>
          <a:stretch>
            <a:fillRect/>
          </a:stretch>
        </p:blipFill>
        <p:spPr bwMode="auto">
          <a:xfrm>
            <a:off x="4572000" y="4302125"/>
            <a:ext cx="2138363" cy="1503363"/>
          </a:xfrm>
          <a:prstGeom prst="rect">
            <a:avLst/>
          </a:prstGeom>
          <a:noFill/>
          <a:ln w="9525">
            <a:noFill/>
            <a:miter lim="800000"/>
            <a:headEnd/>
            <a:tailEnd/>
          </a:ln>
        </p:spPr>
      </p:pic>
      <p:pic>
        <p:nvPicPr>
          <p:cNvPr id="17420" name="14 Imagen" descr="rio 3.jpg"/>
          <p:cNvPicPr>
            <a:picLocks noChangeAspect="1"/>
          </p:cNvPicPr>
          <p:nvPr/>
        </p:nvPicPr>
        <p:blipFill>
          <a:blip r:embed="rId8"/>
          <a:srcRect/>
          <a:stretch>
            <a:fillRect/>
          </a:stretch>
        </p:blipFill>
        <p:spPr bwMode="auto">
          <a:xfrm>
            <a:off x="6767513" y="4302125"/>
            <a:ext cx="2125662" cy="1503363"/>
          </a:xfrm>
          <a:prstGeom prst="rect">
            <a:avLst/>
          </a:prstGeom>
          <a:noFill/>
          <a:ln w="9525">
            <a:noFill/>
            <a:miter lim="800000"/>
            <a:headEnd/>
            <a:tailEnd/>
          </a:ln>
        </p:spPr>
      </p:pic>
      <p:pic>
        <p:nvPicPr>
          <p:cNvPr id="17421" name="7 Imagen" descr="CECoP Junio 26 2009 027.jpg"/>
          <p:cNvPicPr>
            <a:picLocks noChangeAspect="1"/>
          </p:cNvPicPr>
          <p:nvPr/>
        </p:nvPicPr>
        <p:blipFill>
          <a:blip r:embed="rId9"/>
          <a:srcRect/>
          <a:stretch>
            <a:fillRect/>
          </a:stretch>
        </p:blipFill>
        <p:spPr bwMode="auto">
          <a:xfrm>
            <a:off x="6767513" y="2627313"/>
            <a:ext cx="2125662" cy="1593850"/>
          </a:xfrm>
          <a:prstGeom prst="rect">
            <a:avLst/>
          </a:prstGeom>
          <a:noFill/>
          <a:ln w="9525">
            <a:noFill/>
            <a:miter lim="800000"/>
            <a:headEnd/>
            <a:tailEnd/>
          </a:ln>
        </p:spPr>
      </p:pic>
      <p:sp>
        <p:nvSpPr>
          <p:cNvPr id="17422" name="16 CuadroTexto"/>
          <p:cNvSpPr txBox="1">
            <a:spLocks noChangeArrowheads="1"/>
          </p:cNvSpPr>
          <p:nvPr/>
        </p:nvSpPr>
        <p:spPr bwMode="auto">
          <a:xfrm>
            <a:off x="323850" y="5300663"/>
            <a:ext cx="4179888" cy="923925"/>
          </a:xfrm>
          <a:prstGeom prst="rect">
            <a:avLst/>
          </a:prstGeom>
          <a:noFill/>
          <a:ln w="9525">
            <a:noFill/>
            <a:miter lim="800000"/>
            <a:headEnd/>
            <a:tailEnd/>
          </a:ln>
        </p:spPr>
        <p:txBody>
          <a:bodyPr>
            <a:spAutoFit/>
          </a:bodyPr>
          <a:lstStyle/>
          <a:p>
            <a:r>
              <a:rPr lang="en-US">
                <a:latin typeface="Calibri" pitchFamily="34" charset="0"/>
              </a:rPr>
              <a:t>Restoration of riparian wetlands as bird habitat and better quality of life for people.</a:t>
            </a:r>
            <a:endParaRPr lang="es-ES">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3"/>
          <p:cNvPicPr>
            <a:picLocks noChangeAspect="1"/>
          </p:cNvPicPr>
          <p:nvPr/>
        </p:nvPicPr>
        <p:blipFill>
          <a:blip r:embed="rId2"/>
          <a:srcRect/>
          <a:stretch>
            <a:fillRect/>
          </a:stretch>
        </p:blipFill>
        <p:spPr bwMode="auto">
          <a:xfrm>
            <a:off x="6508750" y="6083300"/>
            <a:ext cx="2119313" cy="473075"/>
          </a:xfrm>
          <a:prstGeom prst="rect">
            <a:avLst/>
          </a:prstGeom>
          <a:noFill/>
          <a:ln w="9525">
            <a:noFill/>
            <a:miter lim="800000"/>
            <a:headEnd/>
            <a:tailEnd/>
          </a:ln>
        </p:spPr>
      </p:pic>
      <p:sp>
        <p:nvSpPr>
          <p:cNvPr id="16" name="TextBox 15"/>
          <p:cNvSpPr txBox="1"/>
          <p:nvPr/>
        </p:nvSpPr>
        <p:spPr>
          <a:xfrm>
            <a:off x="249238" y="6318250"/>
            <a:ext cx="4094162"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BRISBANE, AUSTRALIA |  18 - 20 SEPTEMBER 2017</a:t>
            </a:r>
          </a:p>
        </p:txBody>
      </p:sp>
      <p:pic>
        <p:nvPicPr>
          <p:cNvPr id="18435" name="Picture 7" descr="RS17 ID long_blue.png"/>
          <p:cNvPicPr>
            <a:picLocks noChangeAspect="1"/>
          </p:cNvPicPr>
          <p:nvPr/>
        </p:nvPicPr>
        <p:blipFill>
          <a:blip r:embed="rId3"/>
          <a:srcRect/>
          <a:stretch>
            <a:fillRect/>
          </a:stretch>
        </p:blipFill>
        <p:spPr bwMode="auto">
          <a:xfrm>
            <a:off x="185738" y="171450"/>
            <a:ext cx="3841750" cy="914400"/>
          </a:xfrm>
          <a:prstGeom prst="rect">
            <a:avLst/>
          </a:prstGeom>
          <a:noFill/>
          <a:ln w="9525">
            <a:noFill/>
            <a:miter lim="800000"/>
            <a:headEnd/>
            <a:tailEnd/>
          </a:ln>
        </p:spPr>
      </p:pic>
      <p:cxnSp>
        <p:nvCxnSpPr>
          <p:cNvPr id="11" name="Straight Connector 10"/>
          <p:cNvCxnSpPr/>
          <p:nvPr/>
        </p:nvCxnSpPr>
        <p:spPr>
          <a:xfrm flipV="1">
            <a:off x="220663" y="1112838"/>
            <a:ext cx="8564562" cy="4762"/>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1313" y="6318250"/>
            <a:ext cx="1284287"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MANAGED BY</a:t>
            </a:r>
          </a:p>
        </p:txBody>
      </p:sp>
      <p:pic>
        <p:nvPicPr>
          <p:cNvPr id="18439" name="1 Imagen"/>
          <p:cNvPicPr>
            <a:picLocks noChangeAspect="1"/>
          </p:cNvPicPr>
          <p:nvPr/>
        </p:nvPicPr>
        <p:blipFill>
          <a:blip r:embed="rId4"/>
          <a:srcRect/>
          <a:stretch>
            <a:fillRect/>
          </a:stretch>
        </p:blipFill>
        <p:spPr bwMode="auto">
          <a:xfrm>
            <a:off x="6992938" y="292100"/>
            <a:ext cx="1663700" cy="601663"/>
          </a:xfrm>
          <a:prstGeom prst="rect">
            <a:avLst/>
          </a:prstGeom>
          <a:noFill/>
          <a:ln w="9525">
            <a:noFill/>
            <a:miter lim="800000"/>
            <a:headEnd/>
            <a:tailEnd/>
          </a:ln>
        </p:spPr>
      </p:pic>
      <p:sp>
        <p:nvSpPr>
          <p:cNvPr id="18440" name="8 CuadroTexto"/>
          <p:cNvSpPr txBox="1">
            <a:spLocks noChangeArrowheads="1"/>
          </p:cNvSpPr>
          <p:nvPr/>
        </p:nvSpPr>
        <p:spPr bwMode="auto">
          <a:xfrm>
            <a:off x="436563" y="1803400"/>
            <a:ext cx="2479675" cy="2563813"/>
          </a:xfrm>
          <a:prstGeom prst="rect">
            <a:avLst/>
          </a:prstGeom>
          <a:noFill/>
          <a:ln w="9525">
            <a:noFill/>
            <a:miter lim="800000"/>
            <a:headEnd/>
            <a:tailEnd/>
          </a:ln>
        </p:spPr>
        <p:txBody>
          <a:bodyPr>
            <a:spAutoFit/>
          </a:bodyPr>
          <a:lstStyle/>
          <a:p>
            <a:r>
              <a:rPr lang="es-MX" b="1">
                <a:latin typeface="Calibri" pitchFamily="34" charset="0"/>
              </a:rPr>
              <a:t>Avian richnes in Rio Laja Basin, Guanajuato, Mexico.</a:t>
            </a:r>
          </a:p>
          <a:p>
            <a:endParaRPr lang="es-MX" b="1">
              <a:latin typeface="Calibri" pitchFamily="34" charset="0"/>
            </a:endParaRPr>
          </a:p>
          <a:p>
            <a:r>
              <a:rPr lang="es-MX" i="1">
                <a:latin typeface="Calibri" pitchFamily="34" charset="0"/>
              </a:rPr>
              <a:t>Taxonomic </a:t>
            </a:r>
          </a:p>
          <a:p>
            <a:r>
              <a:rPr lang="es-MX">
                <a:latin typeface="Calibri" pitchFamily="34" charset="0"/>
              </a:rPr>
              <a:t>Orders    18</a:t>
            </a:r>
          </a:p>
          <a:p>
            <a:r>
              <a:rPr lang="es-MX">
                <a:latin typeface="Calibri" pitchFamily="34" charset="0"/>
              </a:rPr>
              <a:t>Families     51</a:t>
            </a:r>
          </a:p>
          <a:p>
            <a:r>
              <a:rPr lang="es-MX">
                <a:latin typeface="Calibri" pitchFamily="34" charset="0"/>
              </a:rPr>
              <a:t>Genus  159</a:t>
            </a:r>
          </a:p>
          <a:p>
            <a:r>
              <a:rPr lang="es-MX">
                <a:latin typeface="Calibri" pitchFamily="34" charset="0"/>
              </a:rPr>
              <a:t>Species  283</a:t>
            </a:r>
            <a:endParaRPr lang="es-ES">
              <a:latin typeface="Calibri" pitchFamily="34" charset="0"/>
            </a:endParaRPr>
          </a:p>
        </p:txBody>
      </p:sp>
      <p:pic>
        <p:nvPicPr>
          <p:cNvPr id="18441" name="2 Imagen"/>
          <p:cNvPicPr>
            <a:picLocks noChangeAspect="1"/>
          </p:cNvPicPr>
          <p:nvPr/>
        </p:nvPicPr>
        <p:blipFill>
          <a:blip r:embed="rId5"/>
          <a:srcRect/>
          <a:stretch>
            <a:fillRect/>
          </a:stretch>
        </p:blipFill>
        <p:spPr bwMode="auto">
          <a:xfrm>
            <a:off x="3176588" y="1196975"/>
            <a:ext cx="5643562"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3"/>
          <p:cNvPicPr>
            <a:picLocks noChangeAspect="1"/>
          </p:cNvPicPr>
          <p:nvPr/>
        </p:nvPicPr>
        <p:blipFill>
          <a:blip r:embed="rId2"/>
          <a:srcRect/>
          <a:stretch>
            <a:fillRect/>
          </a:stretch>
        </p:blipFill>
        <p:spPr bwMode="auto">
          <a:xfrm>
            <a:off x="6508750" y="6083300"/>
            <a:ext cx="2119313" cy="473075"/>
          </a:xfrm>
          <a:prstGeom prst="rect">
            <a:avLst/>
          </a:prstGeom>
          <a:noFill/>
          <a:ln w="9525">
            <a:noFill/>
            <a:miter lim="800000"/>
            <a:headEnd/>
            <a:tailEnd/>
          </a:ln>
        </p:spPr>
      </p:pic>
      <p:sp>
        <p:nvSpPr>
          <p:cNvPr id="16" name="TextBox 15"/>
          <p:cNvSpPr txBox="1"/>
          <p:nvPr/>
        </p:nvSpPr>
        <p:spPr>
          <a:xfrm>
            <a:off x="249238" y="6318250"/>
            <a:ext cx="4094162"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BRISBANE, AUSTRALIA |  18 - 20 SEPTEMBER 2017</a:t>
            </a:r>
          </a:p>
        </p:txBody>
      </p:sp>
      <p:pic>
        <p:nvPicPr>
          <p:cNvPr id="19459" name="Picture 7" descr="RS17 ID long_blue.png"/>
          <p:cNvPicPr>
            <a:picLocks noChangeAspect="1"/>
          </p:cNvPicPr>
          <p:nvPr/>
        </p:nvPicPr>
        <p:blipFill>
          <a:blip r:embed="rId3"/>
          <a:srcRect/>
          <a:stretch>
            <a:fillRect/>
          </a:stretch>
        </p:blipFill>
        <p:spPr bwMode="auto">
          <a:xfrm>
            <a:off x="185738" y="171450"/>
            <a:ext cx="3841750" cy="914400"/>
          </a:xfrm>
          <a:prstGeom prst="rect">
            <a:avLst/>
          </a:prstGeom>
          <a:noFill/>
          <a:ln w="9525">
            <a:noFill/>
            <a:miter lim="800000"/>
            <a:headEnd/>
            <a:tailEnd/>
          </a:ln>
        </p:spPr>
      </p:pic>
      <p:cxnSp>
        <p:nvCxnSpPr>
          <p:cNvPr id="11" name="Straight Connector 10"/>
          <p:cNvCxnSpPr/>
          <p:nvPr/>
        </p:nvCxnSpPr>
        <p:spPr>
          <a:xfrm flipV="1">
            <a:off x="220663" y="1112838"/>
            <a:ext cx="8564562" cy="4762"/>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1313" y="6318250"/>
            <a:ext cx="1284287"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MANAGED BY</a:t>
            </a:r>
          </a:p>
        </p:txBody>
      </p:sp>
      <p:pic>
        <p:nvPicPr>
          <p:cNvPr id="19463" name="1 Imagen"/>
          <p:cNvPicPr>
            <a:picLocks noChangeAspect="1"/>
          </p:cNvPicPr>
          <p:nvPr/>
        </p:nvPicPr>
        <p:blipFill>
          <a:blip r:embed="rId4"/>
          <a:srcRect/>
          <a:stretch>
            <a:fillRect/>
          </a:stretch>
        </p:blipFill>
        <p:spPr bwMode="auto">
          <a:xfrm>
            <a:off x="6992938" y="292100"/>
            <a:ext cx="1663700" cy="601663"/>
          </a:xfrm>
          <a:prstGeom prst="rect">
            <a:avLst/>
          </a:prstGeom>
          <a:noFill/>
          <a:ln w="9525">
            <a:noFill/>
            <a:miter lim="800000"/>
            <a:headEnd/>
            <a:tailEnd/>
          </a:ln>
        </p:spPr>
      </p:pic>
      <p:sp>
        <p:nvSpPr>
          <p:cNvPr id="19464" name="12 CuadroTexto"/>
          <p:cNvSpPr txBox="1">
            <a:spLocks noChangeArrowheads="1"/>
          </p:cNvSpPr>
          <p:nvPr/>
        </p:nvSpPr>
        <p:spPr bwMode="auto">
          <a:xfrm>
            <a:off x="323850" y="1592263"/>
            <a:ext cx="8304213" cy="1476375"/>
          </a:xfrm>
          <a:prstGeom prst="rect">
            <a:avLst/>
          </a:prstGeom>
          <a:noFill/>
          <a:ln w="9525">
            <a:noFill/>
            <a:miter lim="800000"/>
            <a:headEnd/>
            <a:tailEnd/>
          </a:ln>
        </p:spPr>
        <p:txBody>
          <a:bodyPr>
            <a:spAutoFit/>
          </a:bodyPr>
          <a:lstStyle/>
          <a:p>
            <a:pPr marL="285750" indent="-285750" algn="just">
              <a:buFont typeface="Arial" charset="0"/>
              <a:buChar char="•"/>
            </a:pPr>
            <a:r>
              <a:rPr lang="en-US">
                <a:latin typeface="Calibri" pitchFamily="34" charset="0"/>
              </a:rPr>
              <a:t>In December of 2014, the Willamette and Laja basins twinning project was established, and it was approved by the International River Foundation (IRF). </a:t>
            </a:r>
          </a:p>
          <a:p>
            <a:pPr marL="285750" indent="-285750" algn="just">
              <a:buFont typeface="Arial" charset="0"/>
              <a:buChar char="•"/>
            </a:pPr>
            <a:r>
              <a:rPr lang="en-US">
                <a:latin typeface="Calibri" pitchFamily="34" charset="0"/>
              </a:rPr>
              <a:t>Special interest in protecting the most emblematic shared bird species that link us in the restoration of the basins, taking advantage of the knowledge and information obtained in years of avian monitoring.</a:t>
            </a:r>
            <a:endParaRPr lang="es-ES">
              <a:latin typeface="Calibri" pitchFamily="34" charset="0"/>
            </a:endParaRPr>
          </a:p>
        </p:txBody>
      </p:sp>
      <p:pic>
        <p:nvPicPr>
          <p:cNvPr id="19465" name="2 Imagen"/>
          <p:cNvPicPr>
            <a:picLocks noChangeAspect="1"/>
          </p:cNvPicPr>
          <p:nvPr/>
        </p:nvPicPr>
        <p:blipFill>
          <a:blip r:embed="rId5"/>
          <a:srcRect/>
          <a:stretch>
            <a:fillRect/>
          </a:stretch>
        </p:blipFill>
        <p:spPr bwMode="auto">
          <a:xfrm>
            <a:off x="406400" y="3213100"/>
            <a:ext cx="3517900" cy="2673350"/>
          </a:xfrm>
          <a:prstGeom prst="rect">
            <a:avLst/>
          </a:prstGeom>
          <a:noFill/>
          <a:ln w="9525">
            <a:noFill/>
            <a:miter lim="800000"/>
            <a:headEnd/>
            <a:tailEnd/>
          </a:ln>
        </p:spPr>
      </p:pic>
      <p:pic>
        <p:nvPicPr>
          <p:cNvPr id="19466" name="4 Imagen"/>
          <p:cNvPicPr>
            <a:picLocks noChangeAspect="1"/>
          </p:cNvPicPr>
          <p:nvPr/>
        </p:nvPicPr>
        <p:blipFill>
          <a:blip r:embed="rId6"/>
          <a:srcRect/>
          <a:stretch>
            <a:fillRect/>
          </a:stretch>
        </p:blipFill>
        <p:spPr bwMode="auto">
          <a:xfrm>
            <a:off x="4037013" y="3213100"/>
            <a:ext cx="4711700" cy="2673350"/>
          </a:xfrm>
          <a:prstGeom prst="rect">
            <a:avLst/>
          </a:prstGeom>
          <a:noFill/>
          <a:ln w="9525">
            <a:noFill/>
            <a:miter lim="800000"/>
            <a:headEnd/>
            <a:tailEnd/>
          </a:ln>
        </p:spPr>
      </p:pic>
      <p:sp>
        <p:nvSpPr>
          <p:cNvPr id="19467" name="13 CuadroTexto"/>
          <p:cNvSpPr txBox="1">
            <a:spLocks noChangeArrowheads="1"/>
          </p:cNvSpPr>
          <p:nvPr/>
        </p:nvSpPr>
        <p:spPr bwMode="auto">
          <a:xfrm>
            <a:off x="323850" y="1187450"/>
            <a:ext cx="7488238" cy="366713"/>
          </a:xfrm>
          <a:prstGeom prst="rect">
            <a:avLst/>
          </a:prstGeom>
          <a:noFill/>
          <a:ln w="9525">
            <a:noFill/>
            <a:miter lim="800000"/>
            <a:headEnd/>
            <a:tailEnd/>
          </a:ln>
        </p:spPr>
        <p:txBody>
          <a:bodyPr>
            <a:spAutoFit/>
          </a:bodyPr>
          <a:lstStyle/>
          <a:p>
            <a:r>
              <a:rPr lang="es-MX" b="1">
                <a:latin typeface="Calibri" pitchFamily="34" charset="0"/>
              </a:rPr>
              <a:t>Willamette-Laja Twinning Project</a:t>
            </a:r>
            <a:endParaRPr lang="es-ES" b="1">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3"/>
          <p:cNvPicPr>
            <a:picLocks noChangeAspect="1"/>
          </p:cNvPicPr>
          <p:nvPr/>
        </p:nvPicPr>
        <p:blipFill>
          <a:blip r:embed="rId2"/>
          <a:srcRect/>
          <a:stretch>
            <a:fillRect/>
          </a:stretch>
        </p:blipFill>
        <p:spPr bwMode="auto">
          <a:xfrm>
            <a:off x="6508750" y="6083300"/>
            <a:ext cx="2119313" cy="473075"/>
          </a:xfrm>
          <a:prstGeom prst="rect">
            <a:avLst/>
          </a:prstGeom>
          <a:noFill/>
          <a:ln w="9525">
            <a:noFill/>
            <a:miter lim="800000"/>
            <a:headEnd/>
            <a:tailEnd/>
          </a:ln>
        </p:spPr>
      </p:pic>
      <p:sp>
        <p:nvSpPr>
          <p:cNvPr id="16" name="TextBox 15"/>
          <p:cNvSpPr txBox="1"/>
          <p:nvPr/>
        </p:nvSpPr>
        <p:spPr>
          <a:xfrm>
            <a:off x="249238" y="6318250"/>
            <a:ext cx="4094162"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BRISBANE, AUSTRALIA |  18 - 20 SEPTEMBER 2017</a:t>
            </a:r>
          </a:p>
        </p:txBody>
      </p:sp>
      <p:pic>
        <p:nvPicPr>
          <p:cNvPr id="20483" name="Picture 7" descr="RS17 ID long_blue.png"/>
          <p:cNvPicPr>
            <a:picLocks noChangeAspect="1"/>
          </p:cNvPicPr>
          <p:nvPr/>
        </p:nvPicPr>
        <p:blipFill>
          <a:blip r:embed="rId3"/>
          <a:srcRect/>
          <a:stretch>
            <a:fillRect/>
          </a:stretch>
        </p:blipFill>
        <p:spPr bwMode="auto">
          <a:xfrm>
            <a:off x="185738" y="171450"/>
            <a:ext cx="3841750" cy="914400"/>
          </a:xfrm>
          <a:prstGeom prst="rect">
            <a:avLst/>
          </a:prstGeom>
          <a:noFill/>
          <a:ln w="9525">
            <a:noFill/>
            <a:miter lim="800000"/>
            <a:headEnd/>
            <a:tailEnd/>
          </a:ln>
        </p:spPr>
      </p:pic>
      <p:cxnSp>
        <p:nvCxnSpPr>
          <p:cNvPr id="11" name="Straight Connector 10"/>
          <p:cNvCxnSpPr/>
          <p:nvPr/>
        </p:nvCxnSpPr>
        <p:spPr>
          <a:xfrm flipV="1">
            <a:off x="220663" y="1112838"/>
            <a:ext cx="8564562" cy="4762"/>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1313" y="6318250"/>
            <a:ext cx="1284287"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MANAGED BY</a:t>
            </a:r>
          </a:p>
        </p:txBody>
      </p:sp>
      <p:pic>
        <p:nvPicPr>
          <p:cNvPr id="20487" name="1 Imagen"/>
          <p:cNvPicPr>
            <a:picLocks noChangeAspect="1"/>
          </p:cNvPicPr>
          <p:nvPr/>
        </p:nvPicPr>
        <p:blipFill>
          <a:blip r:embed="rId4"/>
          <a:srcRect/>
          <a:stretch>
            <a:fillRect/>
          </a:stretch>
        </p:blipFill>
        <p:spPr bwMode="auto">
          <a:xfrm>
            <a:off x="6992938" y="292100"/>
            <a:ext cx="1663700" cy="601663"/>
          </a:xfrm>
          <a:prstGeom prst="rect">
            <a:avLst/>
          </a:prstGeom>
          <a:noFill/>
          <a:ln w="9525">
            <a:noFill/>
            <a:miter lim="800000"/>
            <a:headEnd/>
            <a:tailEnd/>
          </a:ln>
        </p:spPr>
      </p:pic>
      <p:pic>
        <p:nvPicPr>
          <p:cNvPr id="20488" name="Picture 2"/>
          <p:cNvPicPr>
            <a:picLocks noChangeAspect="1" noChangeArrowheads="1"/>
          </p:cNvPicPr>
          <p:nvPr/>
        </p:nvPicPr>
        <p:blipFill>
          <a:blip r:embed="rId5"/>
          <a:srcRect/>
          <a:stretch>
            <a:fillRect/>
          </a:stretch>
        </p:blipFill>
        <p:spPr bwMode="auto">
          <a:xfrm>
            <a:off x="636588" y="1152525"/>
            <a:ext cx="3867150" cy="4441825"/>
          </a:xfrm>
          <a:prstGeom prst="rect">
            <a:avLst/>
          </a:prstGeom>
          <a:noFill/>
          <a:ln w="9525">
            <a:noFill/>
            <a:miter lim="800000"/>
            <a:headEnd/>
            <a:tailEnd/>
          </a:ln>
        </p:spPr>
      </p:pic>
      <p:pic>
        <p:nvPicPr>
          <p:cNvPr id="20489" name="Picture 3"/>
          <p:cNvPicPr>
            <a:picLocks noChangeAspect="1" noChangeArrowheads="1"/>
          </p:cNvPicPr>
          <p:nvPr/>
        </p:nvPicPr>
        <p:blipFill>
          <a:blip r:embed="rId6"/>
          <a:srcRect/>
          <a:stretch>
            <a:fillRect/>
          </a:stretch>
        </p:blipFill>
        <p:spPr bwMode="auto">
          <a:xfrm>
            <a:off x="5081588" y="1152525"/>
            <a:ext cx="3259137" cy="4868863"/>
          </a:xfrm>
          <a:prstGeom prst="rect">
            <a:avLst/>
          </a:prstGeom>
          <a:noFill/>
          <a:ln w="9525">
            <a:noFill/>
            <a:miter lim="800000"/>
            <a:headEnd/>
            <a:tailEnd/>
          </a:ln>
        </p:spPr>
      </p:pic>
      <p:sp>
        <p:nvSpPr>
          <p:cNvPr id="20490" name="11 CuadroTexto"/>
          <p:cNvSpPr txBox="1">
            <a:spLocks noChangeArrowheads="1"/>
          </p:cNvSpPr>
          <p:nvPr/>
        </p:nvSpPr>
        <p:spPr bwMode="auto">
          <a:xfrm>
            <a:off x="536575" y="5661025"/>
            <a:ext cx="4179888" cy="369888"/>
          </a:xfrm>
          <a:prstGeom prst="rect">
            <a:avLst/>
          </a:prstGeom>
          <a:noFill/>
          <a:ln w="9525">
            <a:noFill/>
            <a:miter lim="800000"/>
            <a:headEnd/>
            <a:tailEnd/>
          </a:ln>
        </p:spPr>
        <p:txBody>
          <a:bodyPr>
            <a:spAutoFit/>
          </a:bodyPr>
          <a:lstStyle/>
          <a:p>
            <a:r>
              <a:rPr lang="es-MX">
                <a:latin typeface="Calibri" pitchFamily="34" charset="0"/>
              </a:rPr>
              <a:t>Willamette river basin , Oregon, USA.</a:t>
            </a:r>
            <a:endParaRPr lang="es-ES">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3"/>
          <p:cNvPicPr>
            <a:picLocks noChangeAspect="1"/>
          </p:cNvPicPr>
          <p:nvPr/>
        </p:nvPicPr>
        <p:blipFill>
          <a:blip r:embed="rId2"/>
          <a:srcRect/>
          <a:stretch>
            <a:fillRect/>
          </a:stretch>
        </p:blipFill>
        <p:spPr bwMode="auto">
          <a:xfrm>
            <a:off x="6508750" y="6083300"/>
            <a:ext cx="2119313" cy="473075"/>
          </a:xfrm>
          <a:prstGeom prst="rect">
            <a:avLst/>
          </a:prstGeom>
          <a:noFill/>
          <a:ln w="9525">
            <a:noFill/>
            <a:miter lim="800000"/>
            <a:headEnd/>
            <a:tailEnd/>
          </a:ln>
        </p:spPr>
      </p:pic>
      <p:sp>
        <p:nvSpPr>
          <p:cNvPr id="16" name="TextBox 15"/>
          <p:cNvSpPr txBox="1"/>
          <p:nvPr/>
        </p:nvSpPr>
        <p:spPr>
          <a:xfrm>
            <a:off x="249238" y="6318250"/>
            <a:ext cx="4094162"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BRISBANE, AUSTRALIA |  18 - 20 SEPTEMBER 2017</a:t>
            </a:r>
          </a:p>
        </p:txBody>
      </p:sp>
      <p:pic>
        <p:nvPicPr>
          <p:cNvPr id="21507" name="Picture 7" descr="RS17 ID long_blue.png"/>
          <p:cNvPicPr>
            <a:picLocks noChangeAspect="1"/>
          </p:cNvPicPr>
          <p:nvPr/>
        </p:nvPicPr>
        <p:blipFill>
          <a:blip r:embed="rId3"/>
          <a:srcRect/>
          <a:stretch>
            <a:fillRect/>
          </a:stretch>
        </p:blipFill>
        <p:spPr bwMode="auto">
          <a:xfrm>
            <a:off x="185738" y="171450"/>
            <a:ext cx="3841750" cy="914400"/>
          </a:xfrm>
          <a:prstGeom prst="rect">
            <a:avLst/>
          </a:prstGeom>
          <a:noFill/>
          <a:ln w="9525">
            <a:noFill/>
            <a:miter lim="800000"/>
            <a:headEnd/>
            <a:tailEnd/>
          </a:ln>
        </p:spPr>
      </p:pic>
      <p:cxnSp>
        <p:nvCxnSpPr>
          <p:cNvPr id="11" name="Straight Connector 10"/>
          <p:cNvCxnSpPr/>
          <p:nvPr/>
        </p:nvCxnSpPr>
        <p:spPr>
          <a:xfrm flipV="1">
            <a:off x="220663" y="1112838"/>
            <a:ext cx="8564562" cy="4762"/>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1313" y="6318250"/>
            <a:ext cx="1284287"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MANAGED BY</a:t>
            </a:r>
          </a:p>
        </p:txBody>
      </p:sp>
      <p:pic>
        <p:nvPicPr>
          <p:cNvPr id="21511" name="1 Imagen"/>
          <p:cNvPicPr>
            <a:picLocks noChangeAspect="1"/>
          </p:cNvPicPr>
          <p:nvPr/>
        </p:nvPicPr>
        <p:blipFill>
          <a:blip r:embed="rId4"/>
          <a:srcRect/>
          <a:stretch>
            <a:fillRect/>
          </a:stretch>
        </p:blipFill>
        <p:spPr bwMode="auto">
          <a:xfrm>
            <a:off x="6992938" y="292100"/>
            <a:ext cx="1663700" cy="601663"/>
          </a:xfrm>
          <a:prstGeom prst="rect">
            <a:avLst/>
          </a:prstGeom>
          <a:noFill/>
          <a:ln w="9525">
            <a:noFill/>
            <a:miter lim="800000"/>
            <a:headEnd/>
            <a:tailEnd/>
          </a:ln>
        </p:spPr>
      </p:pic>
      <p:sp>
        <p:nvSpPr>
          <p:cNvPr id="21512" name="9 CuadroTexto"/>
          <p:cNvSpPr txBox="1">
            <a:spLocks noChangeArrowheads="1"/>
          </p:cNvSpPr>
          <p:nvPr/>
        </p:nvSpPr>
        <p:spPr bwMode="auto">
          <a:xfrm>
            <a:off x="4878388" y="1268413"/>
            <a:ext cx="3654425" cy="915987"/>
          </a:xfrm>
          <a:prstGeom prst="rect">
            <a:avLst/>
          </a:prstGeom>
          <a:noFill/>
          <a:ln w="9525">
            <a:noFill/>
            <a:miter lim="800000"/>
            <a:headEnd/>
            <a:tailEnd/>
          </a:ln>
        </p:spPr>
        <p:txBody>
          <a:bodyPr>
            <a:spAutoFit/>
          </a:bodyPr>
          <a:lstStyle/>
          <a:p>
            <a:pPr algn="r"/>
            <a:r>
              <a:rPr lang="es-MX">
                <a:latin typeface="Calibri" pitchFamily="34" charset="0"/>
              </a:rPr>
              <a:t> Laja River Watershed in Northern  Guanajuato, Central México and map of restoration.</a:t>
            </a:r>
            <a:endParaRPr lang="es-ES">
              <a:latin typeface="Calibri" pitchFamily="34" charset="0"/>
            </a:endParaRPr>
          </a:p>
        </p:txBody>
      </p:sp>
      <p:pic>
        <p:nvPicPr>
          <p:cNvPr id="21513" name="2 Imagen"/>
          <p:cNvPicPr>
            <a:picLocks noChangeAspect="1"/>
          </p:cNvPicPr>
          <p:nvPr/>
        </p:nvPicPr>
        <p:blipFill>
          <a:blip r:embed="rId5"/>
          <a:srcRect/>
          <a:stretch>
            <a:fillRect/>
          </a:stretch>
        </p:blipFill>
        <p:spPr bwMode="auto">
          <a:xfrm>
            <a:off x="249238" y="1196975"/>
            <a:ext cx="4103687" cy="2592388"/>
          </a:xfrm>
          <a:prstGeom prst="rect">
            <a:avLst/>
          </a:prstGeom>
          <a:noFill/>
          <a:ln w="9525">
            <a:solidFill>
              <a:schemeClr val="tx1"/>
            </a:solidFill>
            <a:miter lim="800000"/>
            <a:headEnd/>
            <a:tailEnd/>
          </a:ln>
        </p:spPr>
      </p:pic>
      <p:pic>
        <p:nvPicPr>
          <p:cNvPr id="21514" name="3 Imagen"/>
          <p:cNvPicPr>
            <a:picLocks noChangeAspect="1"/>
          </p:cNvPicPr>
          <p:nvPr/>
        </p:nvPicPr>
        <p:blipFill>
          <a:blip r:embed="rId6"/>
          <a:srcRect/>
          <a:stretch>
            <a:fillRect/>
          </a:stretch>
        </p:blipFill>
        <p:spPr bwMode="auto">
          <a:xfrm>
            <a:off x="3449638" y="2420938"/>
            <a:ext cx="5443537" cy="3590925"/>
          </a:xfrm>
          <a:prstGeom prst="rect">
            <a:avLst/>
          </a:prstGeom>
          <a:noFill/>
          <a:ln w="9525">
            <a:noFill/>
            <a:miter lim="800000"/>
            <a:headEnd/>
            <a:tailEnd/>
          </a:ln>
        </p:spPr>
      </p:pic>
      <p:pic>
        <p:nvPicPr>
          <p:cNvPr id="21515" name="7 Imagen"/>
          <p:cNvPicPr>
            <a:picLocks noChangeAspect="1"/>
          </p:cNvPicPr>
          <p:nvPr/>
        </p:nvPicPr>
        <p:blipFill>
          <a:blip r:embed="rId7"/>
          <a:srcRect/>
          <a:stretch>
            <a:fillRect/>
          </a:stretch>
        </p:blipFill>
        <p:spPr bwMode="auto">
          <a:xfrm>
            <a:off x="703263" y="3860800"/>
            <a:ext cx="2644775" cy="198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29" name="Picture 13"/>
          <p:cNvPicPr>
            <a:picLocks noChangeAspect="1"/>
          </p:cNvPicPr>
          <p:nvPr/>
        </p:nvPicPr>
        <p:blipFill>
          <a:blip r:embed="rId2"/>
          <a:srcRect/>
          <a:stretch>
            <a:fillRect/>
          </a:stretch>
        </p:blipFill>
        <p:spPr bwMode="auto">
          <a:xfrm>
            <a:off x="6508750" y="6083300"/>
            <a:ext cx="2119313" cy="473075"/>
          </a:xfrm>
          <a:prstGeom prst="rect">
            <a:avLst/>
          </a:prstGeom>
          <a:noFill/>
          <a:ln w="9525">
            <a:noFill/>
            <a:miter lim="800000"/>
            <a:headEnd/>
            <a:tailEnd/>
          </a:ln>
        </p:spPr>
      </p:pic>
      <p:sp>
        <p:nvSpPr>
          <p:cNvPr id="16" name="TextBox 15"/>
          <p:cNvSpPr txBox="1"/>
          <p:nvPr/>
        </p:nvSpPr>
        <p:spPr>
          <a:xfrm>
            <a:off x="249238" y="6318250"/>
            <a:ext cx="4094162"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BRISBANE, AUSTRALIA |  18 - 20 SEPTEMBER 2017</a:t>
            </a:r>
          </a:p>
        </p:txBody>
      </p:sp>
      <p:pic>
        <p:nvPicPr>
          <p:cNvPr id="22531" name="Picture 7" descr="RS17 ID long_blue.png"/>
          <p:cNvPicPr>
            <a:picLocks noChangeAspect="1"/>
          </p:cNvPicPr>
          <p:nvPr/>
        </p:nvPicPr>
        <p:blipFill>
          <a:blip r:embed="rId3"/>
          <a:srcRect/>
          <a:stretch>
            <a:fillRect/>
          </a:stretch>
        </p:blipFill>
        <p:spPr bwMode="auto">
          <a:xfrm>
            <a:off x="185738" y="171450"/>
            <a:ext cx="3841750" cy="914400"/>
          </a:xfrm>
          <a:prstGeom prst="rect">
            <a:avLst/>
          </a:prstGeom>
          <a:noFill/>
          <a:ln w="9525">
            <a:noFill/>
            <a:miter lim="800000"/>
            <a:headEnd/>
            <a:tailEnd/>
          </a:ln>
        </p:spPr>
      </p:pic>
      <p:cxnSp>
        <p:nvCxnSpPr>
          <p:cNvPr id="11" name="Straight Connector 10"/>
          <p:cNvCxnSpPr/>
          <p:nvPr/>
        </p:nvCxnSpPr>
        <p:spPr>
          <a:xfrm flipV="1">
            <a:off x="220663" y="1112838"/>
            <a:ext cx="8564562" cy="4762"/>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1313" y="6318250"/>
            <a:ext cx="1284287" cy="300038"/>
          </a:xfrm>
          <a:prstGeom prst="rect">
            <a:avLst/>
          </a:prstGeom>
          <a:noFill/>
        </p:spPr>
        <p:txBody>
          <a:bodyPr>
            <a:spAutoFit/>
          </a:bodyPr>
          <a:lstStyle/>
          <a:p>
            <a:pPr fontAlgn="auto">
              <a:spcBef>
                <a:spcPts val="0"/>
              </a:spcBef>
              <a:spcAft>
                <a:spcPts val="0"/>
              </a:spcAft>
              <a:defRPr/>
            </a:pPr>
            <a:r>
              <a:rPr lang="en-AU" sz="1350" dirty="0">
                <a:solidFill>
                  <a:srgbClr val="1268BD"/>
                </a:solidFill>
                <a:latin typeface="+mn-lt"/>
                <a:cs typeface="+mn-cs"/>
              </a:rPr>
              <a:t>MANAGED BY</a:t>
            </a:r>
          </a:p>
        </p:txBody>
      </p:sp>
      <p:pic>
        <p:nvPicPr>
          <p:cNvPr id="22535" name="1 Imagen"/>
          <p:cNvPicPr>
            <a:picLocks noChangeAspect="1"/>
          </p:cNvPicPr>
          <p:nvPr/>
        </p:nvPicPr>
        <p:blipFill>
          <a:blip r:embed="rId4"/>
          <a:srcRect/>
          <a:stretch>
            <a:fillRect/>
          </a:stretch>
        </p:blipFill>
        <p:spPr bwMode="auto">
          <a:xfrm>
            <a:off x="6992938" y="292100"/>
            <a:ext cx="1663700" cy="601663"/>
          </a:xfrm>
          <a:prstGeom prst="rect">
            <a:avLst/>
          </a:prstGeom>
          <a:noFill/>
          <a:ln w="9525">
            <a:noFill/>
            <a:miter lim="800000"/>
            <a:headEnd/>
            <a:tailEnd/>
          </a:ln>
        </p:spPr>
      </p:pic>
      <p:sp>
        <p:nvSpPr>
          <p:cNvPr id="22536" name="2 Rectángulo"/>
          <p:cNvSpPr>
            <a:spLocks noChangeArrowheads="1"/>
          </p:cNvSpPr>
          <p:nvPr/>
        </p:nvSpPr>
        <p:spPr bwMode="auto">
          <a:xfrm>
            <a:off x="284163" y="1414463"/>
            <a:ext cx="8535987" cy="4211637"/>
          </a:xfrm>
          <a:prstGeom prst="rect">
            <a:avLst/>
          </a:prstGeom>
          <a:noFill/>
          <a:ln w="9525">
            <a:noFill/>
            <a:miter lim="800000"/>
            <a:headEnd/>
            <a:tailEnd/>
          </a:ln>
        </p:spPr>
        <p:txBody>
          <a:bodyPr>
            <a:spAutoFit/>
          </a:bodyPr>
          <a:lstStyle/>
          <a:p>
            <a:r>
              <a:rPr lang="es-ES" b="1">
                <a:latin typeface="Calibri" pitchFamily="34" charset="0"/>
              </a:rPr>
              <a:t>Goal</a:t>
            </a:r>
            <a:endParaRPr lang="es-ES">
              <a:latin typeface="Calibri" pitchFamily="34" charset="0"/>
            </a:endParaRPr>
          </a:p>
          <a:p>
            <a:pPr>
              <a:buFontTx/>
              <a:buChar char="•"/>
            </a:pPr>
            <a:r>
              <a:rPr lang="es-MX">
                <a:latin typeface="Calibri" pitchFamily="34" charset="0"/>
              </a:rPr>
              <a:t> </a:t>
            </a:r>
            <a:r>
              <a:rPr lang="en-US">
                <a:latin typeface="Calibri" pitchFamily="34" charset="0"/>
              </a:rPr>
              <a:t>Institutionalize a cross-border conservation connection using shared migratory bird species and similar habitats. Emblematic species have been chosen by our stakeholder team. Shared birds is the most visible, tangible and powerful vehicle for cross-cultural conservation communication and will enable the partners to connect our communities. </a:t>
            </a:r>
            <a:endParaRPr lang="es-MX" b="1">
              <a:latin typeface="Calibri" pitchFamily="34" charset="0"/>
            </a:endParaRPr>
          </a:p>
          <a:p>
            <a:endParaRPr lang="es-MX" b="1">
              <a:latin typeface="Calibri" pitchFamily="34" charset="0"/>
            </a:endParaRPr>
          </a:p>
          <a:p>
            <a:endParaRPr lang="es-MX" b="1">
              <a:latin typeface="Calibri" pitchFamily="34" charset="0"/>
            </a:endParaRPr>
          </a:p>
          <a:p>
            <a:r>
              <a:rPr lang="es-MX" b="1">
                <a:latin typeface="Calibri" pitchFamily="34" charset="0"/>
              </a:rPr>
              <a:t>Program Objectives</a:t>
            </a:r>
            <a:endParaRPr lang="es-MX">
              <a:latin typeface="Calibri" pitchFamily="34" charset="0"/>
            </a:endParaRPr>
          </a:p>
          <a:p>
            <a:pPr>
              <a:buFontTx/>
              <a:buChar char="•"/>
            </a:pPr>
            <a:r>
              <a:rPr lang="en-US">
                <a:latin typeface="Calibri" pitchFamily="34" charset="0"/>
              </a:rPr>
              <a:t>Establish an </a:t>
            </a:r>
            <a:r>
              <a:rPr lang="en-US" u="sng">
                <a:latin typeface="Calibri" pitchFamily="34" charset="0"/>
              </a:rPr>
              <a:t>advanced monitoring system</a:t>
            </a:r>
            <a:r>
              <a:rPr lang="en-US">
                <a:latin typeface="Calibri" pitchFamily="34" charset="0"/>
              </a:rPr>
              <a:t> for three shared birds in the Willamette-Laja basins to identify their time-space distribution, their estimated populations and their importance as indicators of restoration actions in three distinct habitats of both basins- oak, riparian and aquatic.</a:t>
            </a:r>
            <a:endParaRPr lang="es-ES">
              <a:latin typeface="Calibri" pitchFamily="34" charset="0"/>
            </a:endParaRPr>
          </a:p>
          <a:p>
            <a:pPr>
              <a:buFont typeface="Arial" charset="0"/>
              <a:buChar char="•"/>
            </a:pPr>
            <a:r>
              <a:rPr lang="en-US" u="sng">
                <a:latin typeface="Calibri" pitchFamily="34" charset="0"/>
              </a:rPr>
              <a:t>Train local citizens</a:t>
            </a:r>
            <a:r>
              <a:rPr lang="en-US">
                <a:latin typeface="Calibri" pitchFamily="34" charset="0"/>
              </a:rPr>
              <a:t> to participate  in avian monitoring activities.</a:t>
            </a:r>
            <a:endParaRPr lang="es-ES">
              <a:latin typeface="Calibri" pitchFamily="34" charset="0"/>
            </a:endParaRPr>
          </a:p>
          <a:p>
            <a:pPr>
              <a:buFont typeface="Arial" charset="0"/>
              <a:buChar char="•"/>
            </a:pPr>
            <a:r>
              <a:rPr lang="en-US">
                <a:latin typeface="Calibri" pitchFamily="34" charset="0"/>
              </a:rPr>
              <a:t>Design and implement an outreach program</a:t>
            </a:r>
            <a:r>
              <a:rPr lang="es-MX">
                <a:latin typeface="Calibri" pitchFamily="34" charset="0"/>
              </a:rPr>
              <a:t>, especially as it pertains to Latino youth in both basins with consideration of a </a:t>
            </a:r>
            <a:r>
              <a:rPr lang="es-MX" u="sng">
                <a:latin typeface="Calibri" pitchFamily="34" charset="0"/>
              </a:rPr>
              <a:t>youth leadership exchange</a:t>
            </a:r>
            <a:r>
              <a:rPr lang="es-MX">
                <a:latin typeface="Calibri" pitchFamily="34" charset="0"/>
              </a:rPr>
              <a:t>.</a:t>
            </a:r>
            <a:endParaRPr lang="es-ES">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725</Words>
  <Application>Microsoft Office PowerPoint</Application>
  <PresentationFormat>On-screen Show (4:3)</PresentationFormat>
  <Paragraphs>104</Paragraphs>
  <Slides>14</Slides>
  <Notes>1</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14</vt:i4>
      </vt:variant>
    </vt:vector>
  </HeadingPairs>
  <TitlesOfParts>
    <vt:vector size="18" baseType="lpstr">
      <vt:lpstr>Arial</vt:lpstr>
      <vt:lpstr>Calibri</vt:lpstr>
      <vt:lpstr>Times New Roman</vt: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Aves compartidas Willamette-Laja</dc:title>
  <dc:creator>Arturo</dc:creator>
  <cp:lastModifiedBy>Calapooia</cp:lastModifiedBy>
  <cp:revision>91</cp:revision>
  <dcterms:created xsi:type="dcterms:W3CDTF">2017-08-01T02:56:32Z</dcterms:created>
  <dcterms:modified xsi:type="dcterms:W3CDTF">2017-08-04T03:04:22Z</dcterms:modified>
</cp:coreProperties>
</file>