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1" r:id="rId9"/>
    <p:sldId id="262" r:id="rId10"/>
    <p:sldId id="267" r:id="rId11"/>
    <p:sldId id="269" r:id="rId12"/>
    <p:sldId id="268" r:id="rId13"/>
    <p:sldId id="263" r:id="rId1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8CBAD"/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992" autoAdjust="0"/>
    <p:restoredTop sz="99275" autoAdjust="0"/>
  </p:normalViewPr>
  <p:slideViewPr>
    <p:cSldViewPr snapToGrid="0" showGuides="1">
      <p:cViewPr varScale="1">
        <p:scale>
          <a:sx n="92" d="100"/>
          <a:sy n="92" d="100"/>
        </p:scale>
        <p:origin x="1428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464183"/>
            <a:ext cx="5803900" cy="435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76968" y="1861452"/>
            <a:ext cx="6467475" cy="1247775"/>
          </a:xfrm>
          <a:prstGeom prst="rect">
            <a:avLst/>
          </a:prstGeom>
          <a:solidFill>
            <a:srgbClr val="F8CB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087007" y="2162175"/>
            <a:ext cx="58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 smtClean="0"/>
              <a:t>NARI </a:t>
            </a:r>
            <a:r>
              <a:rPr lang="en-AU" sz="3600" dirty="0" err="1" smtClean="0"/>
              <a:t>NARI</a:t>
            </a:r>
            <a:r>
              <a:rPr lang="en-AU" sz="3600" dirty="0" smtClean="0"/>
              <a:t> TRIBAL COUNCIL</a:t>
            </a:r>
            <a:endParaRPr lang="en-AU" sz="3600" dirty="0"/>
          </a:p>
        </p:txBody>
      </p:sp>
      <p:sp>
        <p:nvSpPr>
          <p:cNvPr id="13" name="Rectangle 12"/>
          <p:cNvSpPr/>
          <p:nvPr/>
        </p:nvSpPr>
        <p:spPr>
          <a:xfrm>
            <a:off x="2676968" y="3433077"/>
            <a:ext cx="6467475" cy="1247775"/>
          </a:xfrm>
          <a:prstGeom prst="rect">
            <a:avLst/>
          </a:prstGeom>
          <a:solidFill>
            <a:srgbClr val="F8CB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3087007" y="3752850"/>
            <a:ext cx="58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b="1" dirty="0" smtClean="0"/>
              <a:t>Our Water, </a:t>
            </a:r>
            <a:r>
              <a:rPr lang="en-AU" sz="3600" b="1" dirty="0"/>
              <a:t>O</a:t>
            </a:r>
            <a:r>
              <a:rPr lang="en-AU" sz="3600" b="1" dirty="0" smtClean="0"/>
              <a:t>ur </a:t>
            </a:r>
            <a:r>
              <a:rPr lang="en-AU" sz="3600" b="1" dirty="0"/>
              <a:t>W</a:t>
            </a:r>
            <a:r>
              <a:rPr lang="en-AU" sz="3600" b="1" dirty="0" smtClean="0"/>
              <a:t>ay</a:t>
            </a:r>
            <a:endParaRPr lang="en-AU" sz="3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48482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Tara Dixon &amp; Jamie Woods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15" y="1390650"/>
            <a:ext cx="7791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2000" i="1" dirty="0" smtClean="0">
                <a:solidFill>
                  <a:schemeClr val="accent2">
                    <a:lumMod val="75000"/>
                  </a:schemeClr>
                </a:solidFill>
              </a:rPr>
              <a:t>The challenges of managing Country </a:t>
            </a:r>
            <a:endParaRPr lang="en-AU" sz="20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47615" y="1861840"/>
            <a:ext cx="7791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• Initially, planning and developing priority tasks – </a:t>
            </a:r>
            <a:r>
              <a:rPr lang="en-AU" dirty="0" err="1" smtClean="0"/>
              <a:t>eg</a:t>
            </a:r>
            <a:r>
              <a:rPr lang="en-AU" dirty="0" smtClean="0"/>
              <a:t>. What first?</a:t>
            </a:r>
          </a:p>
          <a:p>
            <a:r>
              <a:rPr lang="en-AU" dirty="0" smtClean="0"/>
              <a:t>• Sourcing funding, especially for capital works and large or multi-year projects</a:t>
            </a:r>
          </a:p>
          <a:p>
            <a:r>
              <a:rPr lang="en-AU" dirty="0" smtClean="0"/>
              <a:t>• Convoluted process in accessing Cultural Access water licence for wetland flows</a:t>
            </a:r>
          </a:p>
          <a:p>
            <a:r>
              <a:rPr lang="en-AU" dirty="0" smtClean="0"/>
              <a:t>• Knowledge – inundation requirements (levels and timing), best practise for monitoring and record keeping and how to access expert advice</a:t>
            </a:r>
          </a:p>
          <a:p>
            <a:r>
              <a:rPr lang="en-AU" dirty="0" smtClean="0"/>
              <a:t>• Flora and fauna identification, including weeds and threatened species</a:t>
            </a:r>
          </a:p>
          <a:p>
            <a:r>
              <a:rPr lang="en-AU" dirty="0" smtClean="0"/>
              <a:t>• Self-funded costs involved in accessing water environmental and cultural purposes</a:t>
            </a:r>
          </a:p>
          <a:p>
            <a:r>
              <a:rPr lang="en-AU" dirty="0" smtClean="0"/>
              <a:t>• Attitude – dealing with negative response to Aboriginal land and water ownership by neighbours, Council and wider community</a:t>
            </a:r>
          </a:p>
          <a:p>
            <a:r>
              <a:rPr lang="en-AU" dirty="0" smtClean="0"/>
              <a:t>• Balancing environmental aims with the need to generate income to fund restoration works On Country</a:t>
            </a:r>
          </a:p>
          <a:p>
            <a:r>
              <a:rPr lang="en-AU" dirty="0" smtClean="0"/>
              <a:t>• Self belief in the process and the ability of NNTC to change how people view conservation areas, Aboriginal land and river / wetland management and traditional practices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17 ID long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57" y="97952"/>
            <a:ext cx="3842657" cy="9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25780"/>
            <a:ext cx="1281948" cy="8356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0762" y="100915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039931"/>
            <a:ext cx="9143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2000" b="1" dirty="0" smtClean="0"/>
              <a:t>NNTC</a:t>
            </a:r>
            <a:r>
              <a:rPr lang="en-AU" sz="2000" i="1" dirty="0" smtClean="0"/>
              <a:t> Partnership arrangement</a:t>
            </a:r>
            <a:endParaRPr lang="en-AU" sz="2000" i="1" dirty="0"/>
          </a:p>
          <a:p>
            <a:endParaRPr lang="en-AU" dirty="0"/>
          </a:p>
        </p:txBody>
      </p:sp>
      <p:pic>
        <p:nvPicPr>
          <p:cNvPr id="1026" name="A300BED6-B4F3-4AB3-A534-D6B6F0741351" descr="A300BED6-B4F3-4AB3-A534-D6B6F07413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2" y="1435485"/>
            <a:ext cx="3408218" cy="234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2565" y="645494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7260" y="642286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9" name="F86C4084-6E68-4AEF-A416-A0005FB280C6" descr="F86C4084-6E68-4AEF-A416-A0005FB280C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957790"/>
            <a:ext cx="3480954" cy="23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A4F2CB6-8435-414B-AE9C-8E40E8B89735" descr="BA4F2CB6-8435-414B-AE9C-8E40E8B897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26" y="3968181"/>
            <a:ext cx="3543853" cy="235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47" y="6292306"/>
            <a:ext cx="2119060" cy="472207"/>
          </a:xfrm>
          <a:prstGeom prst="rect">
            <a:avLst/>
          </a:prstGeom>
        </p:spPr>
      </p:pic>
      <p:pic>
        <p:nvPicPr>
          <p:cNvPr id="1031" name="B76B6B75-4A98-4735-9B9E-0080C648C7C6" descr="B76B6B75-4A98-4735-9B9E-0080C648C7C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74" y="1435484"/>
            <a:ext cx="3525805" cy="234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15" y="1861840"/>
            <a:ext cx="81798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• Over $3.5 million has been invested into works On Country since NNTC custodianship, from funded projects or generated by leases or managed grazing</a:t>
            </a:r>
          </a:p>
          <a:p>
            <a:r>
              <a:rPr lang="en-AU" dirty="0" smtClean="0"/>
              <a:t>• Marked change in attitude of wider community</a:t>
            </a:r>
          </a:p>
          <a:p>
            <a:r>
              <a:rPr lang="en-AU" dirty="0" smtClean="0"/>
              <a:t>• Co-Management of National Parks and State Conservation Areas in Hay region</a:t>
            </a:r>
          </a:p>
          <a:p>
            <a:r>
              <a:rPr lang="en-AU" dirty="0" smtClean="0"/>
              <a:t>• Various awards and recognition, on state and national level</a:t>
            </a:r>
          </a:p>
          <a:p>
            <a:r>
              <a:rPr lang="en-AU" dirty="0" smtClean="0"/>
              <a:t>• Employment and training of community people and members</a:t>
            </a:r>
          </a:p>
          <a:p>
            <a:r>
              <a:rPr lang="en-AU" dirty="0" smtClean="0"/>
              <a:t>• Return of native birds and animals to the land, and re-emergence of bush medicines and food plants</a:t>
            </a:r>
          </a:p>
          <a:p>
            <a:r>
              <a:rPr lang="en-AU" dirty="0" smtClean="0"/>
              <a:t>• Protection - in perpetuity – of the burial and other Cultural sites on Toogimbie</a:t>
            </a:r>
          </a:p>
          <a:p>
            <a:r>
              <a:rPr lang="en-AU" dirty="0" smtClean="0"/>
              <a:t>• Inclusion of NNTC in events such as this and recognition of works over the past decade</a:t>
            </a:r>
          </a:p>
          <a:p>
            <a:r>
              <a:rPr lang="en-AU" dirty="0" smtClean="0"/>
              <a:t>• Development of networks and sharing of knowledge </a:t>
            </a:r>
          </a:p>
          <a:p>
            <a:r>
              <a:rPr lang="en-AU" dirty="0" smtClean="0"/>
              <a:t>• Pride in knowing efforts are restoring the land, which is improving the health of our Country and people, and providing an example for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Commonwealth Environmental Water Office (CEWO)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1219200"/>
            <a:ext cx="9144000" cy="485776"/>
          </a:xfrm>
          <a:prstGeom prst="rect">
            <a:avLst/>
          </a:prstGeom>
          <a:solidFill>
            <a:srgbClr val="F8CB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" y="1227364"/>
            <a:ext cx="9143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2000" b="1" dirty="0" smtClean="0"/>
              <a:t>NNTC</a:t>
            </a:r>
            <a:r>
              <a:rPr lang="en-AU" sz="2000" i="1" dirty="0" smtClean="0"/>
              <a:t> Our achievements</a:t>
            </a:r>
            <a:endParaRPr lang="en-AU" sz="2000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39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381125"/>
            <a:ext cx="5918200" cy="4438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306" y="1616056"/>
            <a:ext cx="6467475" cy="767448"/>
          </a:xfrm>
          <a:prstGeom prst="rect">
            <a:avLst/>
          </a:prstGeom>
          <a:solidFill>
            <a:srgbClr val="F8CB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85775" y="1669354"/>
            <a:ext cx="4619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What is </a:t>
            </a:r>
            <a:r>
              <a:rPr lang="en-AU" sz="2000" i="1" dirty="0" smtClean="0"/>
              <a:t>next?</a:t>
            </a:r>
            <a:endParaRPr lang="en-A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76250" y="3143250"/>
            <a:ext cx="2619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NNTC seeks to educate community, and partner with stakeholders with a similar vision to protect wetlands, lands and rivers.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001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150495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Our Vision: </a:t>
            </a:r>
            <a:r>
              <a:rPr lang="en-AU" sz="2800" dirty="0" smtClean="0"/>
              <a:t>The </a:t>
            </a:r>
            <a:r>
              <a:rPr lang="en-AU" sz="2800" dirty="0"/>
              <a:t>Tribal l</a:t>
            </a:r>
            <a:r>
              <a:rPr lang="en-AU" sz="2800" dirty="0" smtClean="0"/>
              <a:t>and and water are </a:t>
            </a:r>
            <a:r>
              <a:rPr lang="en-AU" sz="2800" dirty="0"/>
              <a:t>a Place of Pride for Aboriginal People. The </a:t>
            </a:r>
            <a:r>
              <a:rPr lang="en-AU" sz="2800" dirty="0" smtClean="0"/>
              <a:t>land and waters </a:t>
            </a:r>
            <a:r>
              <a:rPr lang="en-AU" sz="2800" dirty="0"/>
              <a:t>will be protected, </a:t>
            </a:r>
            <a:r>
              <a:rPr lang="en-AU" sz="2800" dirty="0" smtClean="0"/>
              <a:t>it’s </a:t>
            </a:r>
            <a:r>
              <a:rPr lang="en-AU" sz="2800" dirty="0"/>
              <a:t>C</a:t>
            </a:r>
            <a:r>
              <a:rPr lang="en-AU" sz="2800" dirty="0" smtClean="0"/>
              <a:t>ultural </a:t>
            </a:r>
            <a:r>
              <a:rPr lang="en-AU" sz="2800" dirty="0"/>
              <a:t>and </a:t>
            </a:r>
            <a:r>
              <a:rPr lang="en-AU" sz="2800" dirty="0" smtClean="0"/>
              <a:t>Natural </a:t>
            </a:r>
            <a:r>
              <a:rPr lang="en-AU" sz="2800" dirty="0"/>
              <a:t>values enhanced, </a:t>
            </a:r>
            <a:r>
              <a:rPr lang="en-AU" sz="2800" dirty="0" smtClean="0"/>
              <a:t>Creating </a:t>
            </a:r>
            <a:r>
              <a:rPr lang="en-AU" sz="2800" dirty="0"/>
              <a:t>a quality environment for present and future </a:t>
            </a:r>
            <a:r>
              <a:rPr lang="en-AU" sz="2800" dirty="0" smtClean="0"/>
              <a:t>generations. </a:t>
            </a:r>
          </a:p>
          <a:p>
            <a:r>
              <a:rPr lang="en-AU" sz="2800" dirty="0"/>
              <a:t>Nari </a:t>
            </a:r>
            <a:r>
              <a:rPr lang="en-AU" sz="2800" dirty="0" err="1"/>
              <a:t>Nari</a:t>
            </a:r>
            <a:r>
              <a:rPr lang="en-AU" sz="2800" dirty="0"/>
              <a:t> Tribal Council is a not-for-profit Aboriginal organisation, committed to the restoration and protection of </a:t>
            </a:r>
            <a:r>
              <a:rPr lang="en-AU" sz="2800" dirty="0" smtClean="0"/>
              <a:t>Country </a:t>
            </a:r>
            <a:r>
              <a:rPr lang="en-AU" sz="2800" dirty="0"/>
              <a:t>and </a:t>
            </a:r>
            <a:r>
              <a:rPr lang="en-AU" sz="2800" dirty="0" smtClean="0"/>
              <a:t>Culture</a:t>
            </a:r>
            <a:r>
              <a:rPr lang="en-AU" sz="2800" dirty="0"/>
              <a:t>. 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1583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33846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75" y="1285874"/>
            <a:ext cx="8309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NNTC formed in 2000, to hold title of 11,300 hectares of land in the Hay region of NSW, after divestment by Indigenous Land Corporation. </a:t>
            </a:r>
          </a:p>
          <a:p>
            <a:endParaRPr lang="en-AU" sz="2400" dirty="0" smtClean="0"/>
          </a:p>
          <a:p>
            <a:r>
              <a:rPr lang="en-AU" sz="2400" smtClean="0"/>
              <a:t>In 2004, </a:t>
            </a:r>
            <a:r>
              <a:rPr lang="en-AU" sz="2400" dirty="0" smtClean="0"/>
              <a:t>4600ha was declared an Indigenous Protected area, funded by the Federal government and is still current today. </a:t>
            </a:r>
          </a:p>
          <a:p>
            <a:endParaRPr lang="en-AU" sz="2400" dirty="0"/>
          </a:p>
          <a:p>
            <a:r>
              <a:rPr lang="en-AU" sz="2400" dirty="0" smtClean="0"/>
              <a:t>Land is adjacent to the Murrumbidgee River, and encompasses floodplain wetland areas; the very start of the Low Bidgee System.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7382" y="5021607"/>
            <a:ext cx="7791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i="1" dirty="0">
                <a:solidFill>
                  <a:schemeClr val="accent2">
                    <a:lumMod val="75000"/>
                  </a:schemeClr>
                </a:solidFill>
              </a:rPr>
              <a:t>"Nari </a:t>
            </a:r>
            <a:r>
              <a:rPr lang="en-AU" i="1" dirty="0" err="1">
                <a:solidFill>
                  <a:schemeClr val="accent2">
                    <a:lumMod val="75000"/>
                  </a:schemeClr>
                </a:solidFill>
              </a:rPr>
              <a:t>Nari</a:t>
            </a:r>
            <a:r>
              <a:rPr lang="en-AU" i="1" dirty="0">
                <a:solidFill>
                  <a:schemeClr val="accent2">
                    <a:lumMod val="75000"/>
                  </a:schemeClr>
                </a:solidFill>
              </a:rPr>
              <a:t> is an evolving concept. Our organisation adapts and flows like our river towards better management of natural resources, and the inclusion of Aboriginal people and culture in land management"</a:t>
            </a:r>
          </a:p>
          <a:p>
            <a:pPr algn="ctr" fontAlgn="base"/>
            <a:r>
              <a:rPr lang="en-AU" i="1" dirty="0">
                <a:solidFill>
                  <a:schemeClr val="accent2">
                    <a:lumMod val="75000"/>
                  </a:schemeClr>
                </a:solidFill>
              </a:rPr>
              <a:t>Ian Woods - Chairperson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32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0"/>
          <a:stretch/>
        </p:blipFill>
        <p:spPr>
          <a:xfrm>
            <a:off x="523875" y="1319622"/>
            <a:ext cx="5295206" cy="4790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9081" y="2867025"/>
            <a:ext cx="2564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NNTC lands lie on the infamous Hay Plains, some of the flattest country on Earth.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3030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78634"/>
            <a:ext cx="6534150" cy="45812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65" y="1278634"/>
            <a:ext cx="6467475" cy="635891"/>
          </a:xfrm>
          <a:prstGeom prst="rect">
            <a:avLst/>
          </a:prstGeom>
          <a:solidFill>
            <a:srgbClr val="F8CB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19099" y="1409700"/>
            <a:ext cx="564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In the beginning…</a:t>
            </a:r>
            <a:endParaRPr lang="en-AU" sz="2000" dirty="0"/>
          </a:p>
        </p:txBody>
      </p:sp>
      <p:sp>
        <p:nvSpPr>
          <p:cNvPr id="13" name="Rectangle 12"/>
          <p:cNvSpPr/>
          <p:nvPr/>
        </p:nvSpPr>
        <p:spPr>
          <a:xfrm>
            <a:off x="2743201" y="5154999"/>
            <a:ext cx="6400800" cy="704850"/>
          </a:xfrm>
          <a:prstGeom prst="rect">
            <a:avLst/>
          </a:prstGeom>
          <a:solidFill>
            <a:srgbClr val="F8CB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317303" y="5322758"/>
            <a:ext cx="564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… the land had been abused and needed care to recover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24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4"/>
          <a:stretch/>
        </p:blipFill>
        <p:spPr>
          <a:xfrm>
            <a:off x="1219393" y="1217498"/>
            <a:ext cx="6567427" cy="3564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4924425"/>
            <a:ext cx="8309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The same landscape today:</a:t>
            </a:r>
          </a:p>
          <a:p>
            <a:pPr algn="ctr"/>
            <a:r>
              <a:rPr lang="en-AU" sz="2000" dirty="0" smtClean="0"/>
              <a:t>Revegetation, Weed Control, Traditional Burning, Planning &amp; Monitoring</a:t>
            </a:r>
            <a:r>
              <a:rPr lang="en-AU" sz="2000" dirty="0"/>
              <a:t> </a:t>
            </a:r>
            <a:r>
              <a:rPr lang="en-AU" sz="2000" dirty="0" smtClean="0"/>
              <a:t>and </a:t>
            </a:r>
            <a:r>
              <a:rPr lang="en-AU" sz="2000" dirty="0"/>
              <a:t>W</a:t>
            </a:r>
            <a:r>
              <a:rPr lang="en-AU" sz="2000" dirty="0" smtClean="0"/>
              <a:t>etland </a:t>
            </a:r>
            <a:r>
              <a:rPr lang="en-AU" sz="2000" dirty="0"/>
              <a:t>R</a:t>
            </a:r>
            <a:r>
              <a:rPr lang="en-AU" sz="2000" dirty="0" smtClean="0"/>
              <a:t>evegetation 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126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790" y="1276350"/>
            <a:ext cx="7791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2000" i="1" dirty="0" smtClean="0">
                <a:solidFill>
                  <a:schemeClr val="accent2">
                    <a:lumMod val="75000"/>
                  </a:schemeClr>
                </a:solidFill>
              </a:rPr>
              <a:t>Community social </a:t>
            </a:r>
            <a:r>
              <a:rPr lang="en-AU" sz="2000" i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AU" sz="2000" i="1" dirty="0" smtClean="0">
                <a:solidFill>
                  <a:schemeClr val="accent2">
                    <a:lumMod val="75000"/>
                  </a:schemeClr>
                </a:solidFill>
              </a:rPr>
              <a:t>enefits of land and water management</a:t>
            </a:r>
            <a:endParaRPr lang="en-AU" sz="20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68790" y="2238375"/>
            <a:ext cx="7791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• Increase in confidence and self-belief in capacity</a:t>
            </a:r>
          </a:p>
          <a:p>
            <a:r>
              <a:rPr lang="en-AU" dirty="0" smtClean="0"/>
              <a:t>• Pride in ability to share Cultural knowledge</a:t>
            </a:r>
          </a:p>
          <a:p>
            <a:r>
              <a:rPr lang="en-AU" dirty="0" smtClean="0"/>
              <a:t>• Sense of peace that comes with spending time On Country</a:t>
            </a:r>
          </a:p>
          <a:p>
            <a:r>
              <a:rPr lang="en-AU" dirty="0" smtClean="0"/>
              <a:t>• Country gives community opportunity to come together; prevents personal social isolation and creates opportunities to discuss family, individual and mental health issues</a:t>
            </a:r>
          </a:p>
          <a:p>
            <a:r>
              <a:rPr lang="en-AU" dirty="0" smtClean="0"/>
              <a:t>• Re-introduction of use of traditional foods and bush medicine</a:t>
            </a:r>
          </a:p>
          <a:p>
            <a:r>
              <a:rPr lang="en-AU" dirty="0" smtClean="0"/>
              <a:t>• Increased capacity of community to create employment and training opportunities</a:t>
            </a:r>
            <a:r>
              <a:rPr lang="en-AU" dirty="0"/>
              <a:t>,</a:t>
            </a:r>
            <a:r>
              <a:rPr lang="en-AU" dirty="0" smtClean="0"/>
              <a:t> helping to retain young people </a:t>
            </a:r>
          </a:p>
          <a:p>
            <a:endParaRPr lang="en-AU" dirty="0"/>
          </a:p>
          <a:p>
            <a:pPr algn="ctr"/>
            <a:r>
              <a:rPr lang="en-AU" i="1" dirty="0" smtClean="0"/>
              <a:t>Many of these benefits were being experienced, but involvement in the recent Cultural Flows Project illustrated just how vital Social Benefits are.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244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116874"/>
            <a:ext cx="6718300" cy="5038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60110" y="1543050"/>
            <a:ext cx="2683890" cy="3781425"/>
          </a:xfrm>
          <a:prstGeom prst="rect">
            <a:avLst/>
          </a:prstGeom>
          <a:solidFill>
            <a:srgbClr val="F8CB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6896473" y="2464266"/>
            <a:ext cx="2021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Restoring wetland areas is one of NNTCs greatest successes.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069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1" y="198517"/>
            <a:ext cx="1281948" cy="83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8" y="1619249"/>
            <a:ext cx="3096647" cy="4128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 b="33242"/>
          <a:stretch/>
        </p:blipFill>
        <p:spPr>
          <a:xfrm>
            <a:off x="3703064" y="3507077"/>
            <a:ext cx="4720081" cy="2576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1217" y="1276350"/>
            <a:ext cx="5174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Plants and animals, birds and reptiles have returned.</a:t>
            </a:r>
          </a:p>
          <a:p>
            <a:endParaRPr lang="en-AU" dirty="0"/>
          </a:p>
          <a:p>
            <a:r>
              <a:rPr lang="en-AU" dirty="0" smtClean="0"/>
              <a:t>The waters are cleansed, and traditional bush foods and traditional medicines are thriving.</a:t>
            </a:r>
          </a:p>
          <a:p>
            <a:endParaRPr lang="en-AU" dirty="0"/>
          </a:p>
          <a:p>
            <a:r>
              <a:rPr lang="en-AU" dirty="0" smtClean="0"/>
              <a:t>The Cultural Flows project has shared knowledge and increased skills in the community. 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417" y="5694981"/>
            <a:ext cx="3096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Above: Southern Bell Frog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27714" y="3255720"/>
            <a:ext cx="391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Below: Black swans on the Rookery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669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886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User</cp:lastModifiedBy>
  <cp:revision>47</cp:revision>
  <cp:lastPrinted>2017-07-31T01:50:09Z</cp:lastPrinted>
  <dcterms:created xsi:type="dcterms:W3CDTF">2016-07-18T05:53:10Z</dcterms:created>
  <dcterms:modified xsi:type="dcterms:W3CDTF">2017-08-02T02:54:04Z</dcterms:modified>
</cp:coreProperties>
</file>