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5" r:id="rId2"/>
    <p:sldId id="286" r:id="rId3"/>
    <p:sldId id="287" r:id="rId4"/>
    <p:sldId id="288" r:id="rId5"/>
    <p:sldId id="289" r:id="rId6"/>
    <p:sldId id="291" r:id="rId7"/>
    <p:sldId id="292" r:id="rId8"/>
    <p:sldId id="290" r:id="rId9"/>
    <p:sldId id="293" r:id="rId10"/>
    <p:sldId id="294" r:id="rId11"/>
    <p:sldId id="295" r:id="rId12"/>
    <p:sldId id="296" r:id="rId13"/>
    <p:sldId id="282" r:id="rId14"/>
    <p:sldId id="267" r:id="rId15"/>
    <p:sldId id="300" r:id="rId16"/>
    <p:sldId id="301" r:id="rId17"/>
    <p:sldId id="270" r:id="rId18"/>
    <p:sldId id="304" r:id="rId19"/>
    <p:sldId id="303"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8" autoAdjust="0"/>
  </p:normalViewPr>
  <p:slideViewPr>
    <p:cSldViewPr snapToGrid="0">
      <p:cViewPr varScale="1">
        <p:scale>
          <a:sx n="111" d="100"/>
          <a:sy n="111" d="100"/>
        </p:scale>
        <p:origin x="-52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05EE9-9113-4947-A06F-2FA04C72F07D}" type="datetimeFigureOut">
              <a:rPr lang="en-AU" smtClean="0"/>
              <a:pPr/>
              <a:t>19/09/2017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7F44C-5819-48D9-B6B1-382A9F21BEBD}" type="slidenum">
              <a:rPr lang="en-AU" smtClean="0"/>
              <a:pPr/>
              <a:t>‹#›</a:t>
            </a:fld>
            <a:endParaRPr lang="en-AU"/>
          </a:p>
        </p:txBody>
      </p:sp>
    </p:spTree>
    <p:extLst>
      <p:ext uri="{BB962C8B-B14F-4D97-AF65-F5344CB8AC3E}">
        <p14:creationId xmlns:p14="http://schemas.microsoft.com/office/powerpoint/2010/main" val="119716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2</a:t>
            </a:fld>
            <a:endParaRPr lang="en-AU"/>
          </a:p>
        </p:txBody>
      </p:sp>
    </p:spTree>
    <p:extLst>
      <p:ext uri="{BB962C8B-B14F-4D97-AF65-F5344CB8AC3E}">
        <p14:creationId xmlns:p14="http://schemas.microsoft.com/office/powerpoint/2010/main" val="324988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11</a:t>
            </a:fld>
            <a:endParaRPr lang="en-AU"/>
          </a:p>
        </p:txBody>
      </p:sp>
    </p:spTree>
    <p:extLst>
      <p:ext uri="{BB962C8B-B14F-4D97-AF65-F5344CB8AC3E}">
        <p14:creationId xmlns:p14="http://schemas.microsoft.com/office/powerpoint/2010/main" val="275201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12</a:t>
            </a:fld>
            <a:endParaRPr lang="en-AU"/>
          </a:p>
        </p:txBody>
      </p:sp>
    </p:spTree>
    <p:extLst>
      <p:ext uri="{BB962C8B-B14F-4D97-AF65-F5344CB8AC3E}">
        <p14:creationId xmlns:p14="http://schemas.microsoft.com/office/powerpoint/2010/main" val="3132223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15</a:t>
            </a:fld>
            <a:endParaRPr lang="en-AU"/>
          </a:p>
        </p:txBody>
      </p:sp>
    </p:spTree>
    <p:extLst>
      <p:ext uri="{BB962C8B-B14F-4D97-AF65-F5344CB8AC3E}">
        <p14:creationId xmlns:p14="http://schemas.microsoft.com/office/powerpoint/2010/main" val="2661068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16</a:t>
            </a:fld>
            <a:endParaRPr lang="en-AU"/>
          </a:p>
        </p:txBody>
      </p:sp>
    </p:spTree>
    <p:extLst>
      <p:ext uri="{BB962C8B-B14F-4D97-AF65-F5344CB8AC3E}">
        <p14:creationId xmlns:p14="http://schemas.microsoft.com/office/powerpoint/2010/main" val="2487844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19</a:t>
            </a:fld>
            <a:endParaRPr lang="en-AU"/>
          </a:p>
        </p:txBody>
      </p:sp>
    </p:spTree>
    <p:extLst>
      <p:ext uri="{BB962C8B-B14F-4D97-AF65-F5344CB8AC3E}">
        <p14:creationId xmlns:p14="http://schemas.microsoft.com/office/powerpoint/2010/main" val="24369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3</a:t>
            </a:fld>
            <a:endParaRPr lang="en-AU"/>
          </a:p>
        </p:txBody>
      </p:sp>
    </p:spTree>
    <p:extLst>
      <p:ext uri="{BB962C8B-B14F-4D97-AF65-F5344CB8AC3E}">
        <p14:creationId xmlns:p14="http://schemas.microsoft.com/office/powerpoint/2010/main" val="2860317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4</a:t>
            </a:fld>
            <a:endParaRPr lang="en-AU"/>
          </a:p>
        </p:txBody>
      </p:sp>
    </p:spTree>
    <p:extLst>
      <p:ext uri="{BB962C8B-B14F-4D97-AF65-F5344CB8AC3E}">
        <p14:creationId xmlns:p14="http://schemas.microsoft.com/office/powerpoint/2010/main" val="371407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5</a:t>
            </a:fld>
            <a:endParaRPr lang="en-AU"/>
          </a:p>
        </p:txBody>
      </p:sp>
    </p:spTree>
    <p:extLst>
      <p:ext uri="{BB962C8B-B14F-4D97-AF65-F5344CB8AC3E}">
        <p14:creationId xmlns:p14="http://schemas.microsoft.com/office/powerpoint/2010/main" val="11704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6</a:t>
            </a:fld>
            <a:endParaRPr lang="en-AU"/>
          </a:p>
        </p:txBody>
      </p:sp>
    </p:spTree>
    <p:extLst>
      <p:ext uri="{BB962C8B-B14F-4D97-AF65-F5344CB8AC3E}">
        <p14:creationId xmlns:p14="http://schemas.microsoft.com/office/powerpoint/2010/main" val="3684445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7</a:t>
            </a:fld>
            <a:endParaRPr lang="en-AU"/>
          </a:p>
        </p:txBody>
      </p:sp>
    </p:spTree>
    <p:extLst>
      <p:ext uri="{BB962C8B-B14F-4D97-AF65-F5344CB8AC3E}">
        <p14:creationId xmlns:p14="http://schemas.microsoft.com/office/powerpoint/2010/main" val="312237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8</a:t>
            </a:fld>
            <a:endParaRPr lang="en-AU"/>
          </a:p>
        </p:txBody>
      </p:sp>
    </p:spTree>
    <p:extLst>
      <p:ext uri="{BB962C8B-B14F-4D97-AF65-F5344CB8AC3E}">
        <p14:creationId xmlns:p14="http://schemas.microsoft.com/office/powerpoint/2010/main" val="13283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9</a:t>
            </a:fld>
            <a:endParaRPr lang="en-AU"/>
          </a:p>
        </p:txBody>
      </p:sp>
    </p:spTree>
    <p:extLst>
      <p:ext uri="{BB962C8B-B14F-4D97-AF65-F5344CB8AC3E}">
        <p14:creationId xmlns:p14="http://schemas.microsoft.com/office/powerpoint/2010/main" val="3317941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67F44C-5819-48D9-B6B1-382A9F21BEBD}" type="slidenum">
              <a:rPr lang="en-AU" smtClean="0"/>
              <a:pPr/>
              <a:t>10</a:t>
            </a:fld>
            <a:endParaRPr lang="en-AU"/>
          </a:p>
        </p:txBody>
      </p:sp>
    </p:spTree>
    <p:extLst>
      <p:ext uri="{BB962C8B-B14F-4D97-AF65-F5344CB8AC3E}">
        <p14:creationId xmlns:p14="http://schemas.microsoft.com/office/powerpoint/2010/main" val="300971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AE0982E-81CE-4E6F-8DE6-900E75DED047}" type="datetime1">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5A8F5E-5293-474B-ACBE-FA36D60193B9}" type="slidenum">
              <a:rPr lang="en-AU" smtClean="0"/>
              <a:pPr/>
              <a:t>‹#›</a:t>
            </a:fld>
            <a:endParaRPr lang="en-AU"/>
          </a:p>
        </p:txBody>
      </p:sp>
    </p:spTree>
    <p:extLst>
      <p:ext uri="{BB962C8B-B14F-4D97-AF65-F5344CB8AC3E}">
        <p14:creationId xmlns:p14="http://schemas.microsoft.com/office/powerpoint/2010/main" val="44300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B98940D-9477-4696-94E3-88CD2842D1DF}" type="datetime1">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5A8F5E-5293-474B-ACBE-FA36D60193B9}" type="slidenum">
              <a:rPr lang="en-AU" smtClean="0"/>
              <a:pPr/>
              <a:t>‹#›</a:t>
            </a:fld>
            <a:endParaRPr lang="en-AU"/>
          </a:p>
        </p:txBody>
      </p:sp>
    </p:spTree>
    <p:extLst>
      <p:ext uri="{BB962C8B-B14F-4D97-AF65-F5344CB8AC3E}">
        <p14:creationId xmlns:p14="http://schemas.microsoft.com/office/powerpoint/2010/main" val="313513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7B5C6B8-0C90-4315-B38B-CBCF9E39C9B3}" type="datetime1">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5A8F5E-5293-474B-ACBE-FA36D60193B9}" type="slidenum">
              <a:rPr lang="en-AU" smtClean="0"/>
              <a:pPr/>
              <a:t>‹#›</a:t>
            </a:fld>
            <a:endParaRPr lang="en-AU"/>
          </a:p>
        </p:txBody>
      </p:sp>
    </p:spTree>
    <p:extLst>
      <p:ext uri="{BB962C8B-B14F-4D97-AF65-F5344CB8AC3E}">
        <p14:creationId xmlns:p14="http://schemas.microsoft.com/office/powerpoint/2010/main" val="303743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B4C5B05-8CC1-434A-A30C-EF19F7D4AEAB}" type="datetime1">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5A8F5E-5293-474B-ACBE-FA36D60193B9}" type="slidenum">
              <a:rPr lang="en-AU" smtClean="0"/>
              <a:pPr/>
              <a:t>‹#›</a:t>
            </a:fld>
            <a:endParaRPr lang="en-AU"/>
          </a:p>
        </p:txBody>
      </p:sp>
    </p:spTree>
    <p:extLst>
      <p:ext uri="{BB962C8B-B14F-4D97-AF65-F5344CB8AC3E}">
        <p14:creationId xmlns:p14="http://schemas.microsoft.com/office/powerpoint/2010/main" val="164939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CDE51E-EB3C-4FBC-8CC7-4097EFC9F8DB}" type="datetime1">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5A8F5E-5293-474B-ACBE-FA36D60193B9}" type="slidenum">
              <a:rPr lang="en-AU" smtClean="0"/>
              <a:pPr/>
              <a:t>‹#›</a:t>
            </a:fld>
            <a:endParaRPr lang="en-AU"/>
          </a:p>
        </p:txBody>
      </p:sp>
    </p:spTree>
    <p:extLst>
      <p:ext uri="{BB962C8B-B14F-4D97-AF65-F5344CB8AC3E}">
        <p14:creationId xmlns:p14="http://schemas.microsoft.com/office/powerpoint/2010/main" val="21043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A535D3D-2103-4DC3-84EE-549C1B3C1A2E}" type="datetime1">
              <a:rPr lang="en-AU" smtClean="0"/>
              <a:pPr/>
              <a:t>19/09/2017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5A8F5E-5293-474B-ACBE-FA36D60193B9}" type="slidenum">
              <a:rPr lang="en-AU" smtClean="0"/>
              <a:pPr/>
              <a:t>‹#›</a:t>
            </a:fld>
            <a:endParaRPr lang="en-AU"/>
          </a:p>
        </p:txBody>
      </p:sp>
    </p:spTree>
    <p:extLst>
      <p:ext uri="{BB962C8B-B14F-4D97-AF65-F5344CB8AC3E}">
        <p14:creationId xmlns:p14="http://schemas.microsoft.com/office/powerpoint/2010/main" val="388401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8075744-9B57-4849-9E6B-ECCD48FC7455}" type="datetime1">
              <a:rPr lang="en-AU" smtClean="0"/>
              <a:pPr/>
              <a:t>19/09/2017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E5A8F5E-5293-474B-ACBE-FA36D60193B9}" type="slidenum">
              <a:rPr lang="en-AU" smtClean="0"/>
              <a:pPr/>
              <a:t>‹#›</a:t>
            </a:fld>
            <a:endParaRPr lang="en-AU"/>
          </a:p>
        </p:txBody>
      </p:sp>
    </p:spTree>
    <p:extLst>
      <p:ext uri="{BB962C8B-B14F-4D97-AF65-F5344CB8AC3E}">
        <p14:creationId xmlns:p14="http://schemas.microsoft.com/office/powerpoint/2010/main" val="212474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DEF2B8C-28A2-4438-980F-234BEABEC948}" type="datetime1">
              <a:rPr lang="en-AU" smtClean="0"/>
              <a:pPr/>
              <a:t>19/09/2017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E5A8F5E-5293-474B-ACBE-FA36D60193B9}" type="slidenum">
              <a:rPr lang="en-AU" smtClean="0"/>
              <a:pPr/>
              <a:t>‹#›</a:t>
            </a:fld>
            <a:endParaRPr lang="en-AU"/>
          </a:p>
        </p:txBody>
      </p:sp>
    </p:spTree>
    <p:extLst>
      <p:ext uri="{BB962C8B-B14F-4D97-AF65-F5344CB8AC3E}">
        <p14:creationId xmlns:p14="http://schemas.microsoft.com/office/powerpoint/2010/main" val="24516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2E611-92F9-414B-B6BD-AA819C1C832B}" type="datetime1">
              <a:rPr lang="en-AU" smtClean="0"/>
              <a:pPr/>
              <a:t>19/09/2017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E5A8F5E-5293-474B-ACBE-FA36D60193B9}" type="slidenum">
              <a:rPr lang="en-AU" smtClean="0"/>
              <a:pPr/>
              <a:t>‹#›</a:t>
            </a:fld>
            <a:endParaRPr lang="en-AU"/>
          </a:p>
        </p:txBody>
      </p:sp>
    </p:spTree>
    <p:extLst>
      <p:ext uri="{BB962C8B-B14F-4D97-AF65-F5344CB8AC3E}">
        <p14:creationId xmlns:p14="http://schemas.microsoft.com/office/powerpoint/2010/main" val="293648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B9BB5-0652-4740-B27F-B6D7940FC879}" type="datetime1">
              <a:rPr lang="en-AU" smtClean="0"/>
              <a:pPr/>
              <a:t>19/09/2017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5A8F5E-5293-474B-ACBE-FA36D60193B9}" type="slidenum">
              <a:rPr lang="en-AU" smtClean="0"/>
              <a:pPr/>
              <a:t>‹#›</a:t>
            </a:fld>
            <a:endParaRPr lang="en-AU"/>
          </a:p>
        </p:txBody>
      </p:sp>
    </p:spTree>
    <p:extLst>
      <p:ext uri="{BB962C8B-B14F-4D97-AF65-F5344CB8AC3E}">
        <p14:creationId xmlns:p14="http://schemas.microsoft.com/office/powerpoint/2010/main" val="190725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AB0E7-4C29-4869-8FD8-A9DB84DF0EB6}" type="datetime1">
              <a:rPr lang="en-AU" smtClean="0"/>
              <a:pPr/>
              <a:t>19/09/2017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5A8F5E-5293-474B-ACBE-FA36D60193B9}" type="slidenum">
              <a:rPr lang="en-AU" smtClean="0"/>
              <a:pPr/>
              <a:t>‹#›</a:t>
            </a:fld>
            <a:endParaRPr lang="en-AU"/>
          </a:p>
        </p:txBody>
      </p:sp>
    </p:spTree>
    <p:extLst>
      <p:ext uri="{BB962C8B-B14F-4D97-AF65-F5344CB8AC3E}">
        <p14:creationId xmlns:p14="http://schemas.microsoft.com/office/powerpoint/2010/main" val="405491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7E948-7606-4451-AA45-687157FE14AD}" type="datetime1">
              <a:rPr lang="en-AU" smtClean="0"/>
              <a:pPr/>
              <a:t>19/09/2017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A8F5E-5293-474B-ACBE-FA36D60193B9}" type="slidenum">
              <a:rPr lang="en-AU" smtClean="0"/>
              <a:pPr/>
              <a:t>‹#›</a:t>
            </a:fld>
            <a:endParaRPr lang="en-AU"/>
          </a:p>
        </p:txBody>
      </p:sp>
    </p:spTree>
    <p:extLst>
      <p:ext uri="{BB962C8B-B14F-4D97-AF65-F5344CB8AC3E}">
        <p14:creationId xmlns:p14="http://schemas.microsoft.com/office/powerpoint/2010/main" val="3509671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Rectangle 1"/>
          <p:cNvSpPr/>
          <p:nvPr/>
        </p:nvSpPr>
        <p:spPr>
          <a:xfrm>
            <a:off x="927848" y="1352022"/>
            <a:ext cx="10273552" cy="2246769"/>
          </a:xfrm>
          <a:prstGeom prst="rect">
            <a:avLst/>
          </a:prstGeom>
        </p:spPr>
        <p:txBody>
          <a:bodyPr wrap="square">
            <a:spAutoFit/>
          </a:bodyPr>
          <a:lstStyle/>
          <a:p>
            <a:pPr algn="ctr"/>
            <a:r>
              <a:rPr lang="en-AU" sz="6000"/>
              <a:t>Risk &amp; Determinism</a:t>
            </a:r>
            <a:r>
              <a:rPr lang="en-AU" sz="4000"/>
              <a:t/>
            </a:r>
            <a:br>
              <a:rPr lang="en-AU" sz="4000"/>
            </a:br>
            <a:r>
              <a:rPr lang="en-AU" sz="4000"/>
              <a:t>Opposing Paradigms driving Gated Spillway Operations during Major Floods</a:t>
            </a:r>
          </a:p>
        </p:txBody>
      </p:sp>
      <p:sp>
        <p:nvSpPr>
          <p:cNvPr id="3" name="Rectangle 2"/>
          <p:cNvSpPr/>
          <p:nvPr/>
        </p:nvSpPr>
        <p:spPr>
          <a:xfrm>
            <a:off x="1559859" y="3526162"/>
            <a:ext cx="9009529" cy="2400657"/>
          </a:xfrm>
          <a:prstGeom prst="rect">
            <a:avLst/>
          </a:prstGeom>
        </p:spPr>
        <p:txBody>
          <a:bodyPr wrap="square">
            <a:spAutoFit/>
          </a:bodyPr>
          <a:lstStyle/>
          <a:p>
            <a:pPr algn="ctr"/>
            <a:r>
              <a:rPr lang="en-AU" dirty="0"/>
              <a:t>by</a:t>
            </a:r>
          </a:p>
          <a:p>
            <a:pPr algn="ctr"/>
            <a:r>
              <a:rPr lang="en-AU" sz="3200" dirty="0"/>
              <a:t>Greg </a:t>
            </a:r>
            <a:r>
              <a:rPr lang="en-AU" sz="3200" dirty="0" smtClean="0"/>
              <a:t>McMahon</a:t>
            </a:r>
          </a:p>
          <a:p>
            <a:pPr algn="ctr"/>
            <a:endParaRPr lang="en-AU" sz="3200" dirty="0"/>
          </a:p>
          <a:p>
            <a:pPr algn="ctr"/>
            <a:r>
              <a:rPr lang="en-AU" sz="4000" dirty="0"/>
              <a:t>Presenter: Professor John </a:t>
            </a:r>
            <a:r>
              <a:rPr lang="en-AU" sz="4000" dirty="0" err="1" smtClean="0"/>
              <a:t>McAneney</a:t>
            </a:r>
            <a:endParaRPr lang="en-AU" sz="4000" dirty="0" smtClean="0"/>
          </a:p>
          <a:p>
            <a:pPr algn="ctr"/>
            <a:r>
              <a:rPr lang="en-AU" sz="2800" dirty="0" smtClean="0"/>
              <a:t>Ken.Pearce.RPEQ@gmail.com</a:t>
            </a:r>
            <a:endParaRPr lang="en-AU" sz="2800" dirty="0"/>
          </a:p>
        </p:txBody>
      </p:sp>
    </p:spTree>
    <p:extLst>
      <p:ext uri="{BB962C8B-B14F-4D97-AF65-F5344CB8AC3E}">
        <p14:creationId xmlns:p14="http://schemas.microsoft.com/office/powerpoint/2010/main" val="1209275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838200" y="1176137"/>
            <a:ext cx="10515600" cy="719243"/>
          </a:xfrm>
        </p:spPr>
        <p:txBody>
          <a:bodyPr>
            <a:normAutofit/>
          </a:bodyPr>
          <a:lstStyle/>
          <a:p>
            <a:r>
              <a:rPr lang="en-AU" b="1"/>
              <a:t>Practices Overseas Use the Risk Paradigm</a:t>
            </a:r>
            <a:endParaRPr lang="en-AU"/>
          </a:p>
        </p:txBody>
      </p:sp>
      <p:sp>
        <p:nvSpPr>
          <p:cNvPr id="3" name="Content Placeholder 2"/>
          <p:cNvSpPr>
            <a:spLocks noGrp="1"/>
          </p:cNvSpPr>
          <p:nvPr>
            <p:ph idx="1"/>
          </p:nvPr>
        </p:nvSpPr>
        <p:spPr>
          <a:xfrm>
            <a:off x="838200" y="1925835"/>
            <a:ext cx="10515600" cy="4251127"/>
          </a:xfrm>
        </p:spPr>
        <p:txBody>
          <a:bodyPr>
            <a:normAutofit fontScale="92500" lnSpcReduction="10000"/>
          </a:bodyPr>
          <a:lstStyle/>
          <a:p>
            <a:pPr marL="0" indent="0">
              <a:buNone/>
            </a:pPr>
            <a:r>
              <a:rPr lang="en-AU" b="1" dirty="0"/>
              <a:t>Forecast Based Operations </a:t>
            </a:r>
            <a:r>
              <a:rPr lang="en-AU" dirty="0"/>
              <a:t>[Faber, 2003] </a:t>
            </a:r>
          </a:p>
          <a:p>
            <a:pPr marL="0" indent="0">
              <a:buNone/>
            </a:pPr>
            <a:r>
              <a:rPr lang="en-AU" dirty="0" smtClean="0"/>
              <a:t>“</a:t>
            </a:r>
            <a:r>
              <a:rPr lang="en-AU" i="1" dirty="0" smtClean="0"/>
              <a:t>The </a:t>
            </a:r>
            <a:r>
              <a:rPr lang="en-AU" i="1" dirty="0"/>
              <a:t>Advanced Release Method does two things:</a:t>
            </a:r>
          </a:p>
          <a:p>
            <a:pPr marL="0" indent="0">
              <a:buNone/>
            </a:pPr>
            <a:r>
              <a:rPr lang="en-AU" i="1" dirty="0"/>
              <a:t>1. Compute the minimum required release from the most probable forecast</a:t>
            </a:r>
          </a:p>
          <a:p>
            <a:pPr marL="0" indent="0">
              <a:buNone/>
            </a:pPr>
            <a:r>
              <a:rPr lang="en-AU" i="1" dirty="0"/>
              <a:t>2. Limits the max release based on probability of impact to other </a:t>
            </a:r>
            <a:r>
              <a:rPr lang="en-AU" i="1" dirty="0" smtClean="0"/>
              <a:t>users”</a:t>
            </a:r>
            <a:endParaRPr lang="en-AU" i="1" dirty="0"/>
          </a:p>
          <a:p>
            <a:pPr marL="0" indent="0">
              <a:buNone/>
            </a:pPr>
            <a:endParaRPr lang="en-AU" dirty="0"/>
          </a:p>
          <a:p>
            <a:pPr marL="0" indent="0">
              <a:buNone/>
            </a:pPr>
            <a:r>
              <a:rPr lang="en-AU" b="1" dirty="0"/>
              <a:t>Adaptive Management </a:t>
            </a:r>
            <a:r>
              <a:rPr lang="en-AU" dirty="0"/>
              <a:t>[Schultz et al, 2010]</a:t>
            </a:r>
          </a:p>
          <a:p>
            <a:pPr marL="0" indent="0">
              <a:buNone/>
            </a:pPr>
            <a:r>
              <a:rPr lang="en-AU" i="1" dirty="0" smtClean="0"/>
              <a:t>“ </a:t>
            </a:r>
            <a:r>
              <a:rPr lang="en-AU" i="1" dirty="0"/>
              <a:t>… is accomplished through using information that is collected … for the purpose of adjusting the decision in an adaptive management process over </a:t>
            </a:r>
            <a:r>
              <a:rPr lang="en-AU" i="1" dirty="0" smtClean="0"/>
              <a:t>time”</a:t>
            </a:r>
            <a:r>
              <a:rPr lang="en-AU" dirty="0" smtClean="0"/>
              <a:t> </a:t>
            </a:r>
            <a:endParaRPr lang="en-AU" dirty="0"/>
          </a:p>
          <a:p>
            <a:pPr marL="0" indent="0" algn="r">
              <a:buNone/>
            </a:pPr>
            <a:r>
              <a:rPr lang="en-AU" b="1" dirty="0"/>
              <a:t>–[US Corps of Engineers]</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74572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838200" y="1217047"/>
            <a:ext cx="10515600" cy="473641"/>
          </a:xfrm>
        </p:spPr>
        <p:txBody>
          <a:bodyPr>
            <a:normAutofit fontScale="90000"/>
          </a:bodyPr>
          <a:lstStyle/>
          <a:p>
            <a:r>
              <a:rPr lang="en-AU" b="1"/>
              <a:t>Australian Practices using the Risk Approach </a:t>
            </a:r>
          </a:p>
        </p:txBody>
      </p:sp>
      <p:sp>
        <p:nvSpPr>
          <p:cNvPr id="3" name="Content Placeholder 2"/>
          <p:cNvSpPr>
            <a:spLocks noGrp="1"/>
          </p:cNvSpPr>
          <p:nvPr>
            <p:ph idx="1"/>
          </p:nvPr>
        </p:nvSpPr>
        <p:spPr/>
        <p:txBody>
          <a:bodyPr>
            <a:normAutofit fontScale="92500"/>
          </a:bodyPr>
          <a:lstStyle/>
          <a:p>
            <a:pPr lvl="0"/>
            <a:r>
              <a:rPr lang="en-US"/>
              <a:t>GMW (2011) is evidence given to a Victorian Government Inquiry on the use of </a:t>
            </a:r>
            <a:r>
              <a:rPr lang="en-US" b="1" i="1"/>
              <a:t>‘reliable’</a:t>
            </a:r>
            <a:r>
              <a:rPr lang="en-US"/>
              <a:t> </a:t>
            </a:r>
            <a:r>
              <a:rPr lang="en-US" b="1"/>
              <a:t>four day rainfall forecasts </a:t>
            </a:r>
            <a:r>
              <a:rPr lang="en-US"/>
              <a:t>in deciding pre-releases from </a:t>
            </a:r>
            <a:r>
              <a:rPr lang="en-US" b="1">
                <a:solidFill>
                  <a:srgbClr val="00B0F0"/>
                </a:solidFill>
              </a:rPr>
              <a:t>gated-spillway dams in the Murray-Goulburn system</a:t>
            </a:r>
            <a:r>
              <a:rPr lang="en-US" b="1"/>
              <a:t>;</a:t>
            </a:r>
            <a:endParaRPr lang="en-AU" b="1"/>
          </a:p>
          <a:p>
            <a:pPr lvl="0"/>
            <a:r>
              <a:rPr lang="en-US"/>
              <a:t>Murray Darling Basin Authority (2016) gives news of the decision for </a:t>
            </a:r>
            <a:r>
              <a:rPr lang="en-US" b="1">
                <a:solidFill>
                  <a:srgbClr val="00B0F0"/>
                </a:solidFill>
              </a:rPr>
              <a:t>Hume</a:t>
            </a:r>
            <a:r>
              <a:rPr lang="en-US">
                <a:solidFill>
                  <a:srgbClr val="00B0F0"/>
                </a:solidFill>
              </a:rPr>
              <a:t> </a:t>
            </a:r>
            <a:r>
              <a:rPr lang="en-US" b="1">
                <a:solidFill>
                  <a:srgbClr val="00B0F0"/>
                </a:solidFill>
              </a:rPr>
              <a:t>Dam</a:t>
            </a:r>
            <a:r>
              <a:rPr lang="en-US"/>
              <a:t> to make </a:t>
            </a:r>
            <a:r>
              <a:rPr lang="en-US" b="1"/>
              <a:t>pre-releases due to </a:t>
            </a:r>
            <a:r>
              <a:rPr lang="en-US" b="1" i="1"/>
              <a:t>“the forecast for more rain”</a:t>
            </a:r>
            <a:r>
              <a:rPr lang="en-US" b="1"/>
              <a:t>.</a:t>
            </a:r>
            <a:r>
              <a:rPr lang="en-US"/>
              <a:t> </a:t>
            </a:r>
            <a:endParaRPr lang="en-AU"/>
          </a:p>
          <a:p>
            <a:pPr lvl="0"/>
            <a:r>
              <a:rPr lang="en-US"/>
              <a:t>Yamagata et al (2016) states that WaterNSW use </a:t>
            </a:r>
            <a:r>
              <a:rPr lang="en-US" b="1"/>
              <a:t>seven day rainfall forecasts</a:t>
            </a:r>
            <a:r>
              <a:rPr lang="en-US"/>
              <a:t> at </a:t>
            </a:r>
            <a:r>
              <a:rPr lang="en-US" b="1">
                <a:solidFill>
                  <a:srgbClr val="00B0F0"/>
                </a:solidFill>
              </a:rPr>
              <a:t>Burrinjuck Dam</a:t>
            </a:r>
            <a:r>
              <a:rPr lang="en-US"/>
              <a:t>.</a:t>
            </a:r>
            <a:endParaRPr lang="en-AU"/>
          </a:p>
          <a:p>
            <a:r>
              <a:rPr lang="en-AU"/>
              <a:t>SEQWater (2009) adopted a risk approach at </a:t>
            </a:r>
            <a:r>
              <a:rPr lang="en-AU" b="1">
                <a:solidFill>
                  <a:srgbClr val="00B0F0"/>
                </a:solidFill>
              </a:rPr>
              <a:t>Wolfdene Dam,</a:t>
            </a:r>
            <a:r>
              <a:rPr lang="en-AU"/>
              <a:t> 2009 to 2011</a:t>
            </a:r>
          </a:p>
          <a:p>
            <a:r>
              <a:rPr lang="en-AU"/>
              <a:t>Callide Dam Flood Inquiry criticised Sunwater for not using rainfall forecasts in operating </a:t>
            </a:r>
            <a:r>
              <a:rPr lang="en-AU" b="1">
                <a:solidFill>
                  <a:srgbClr val="00B0F0"/>
                </a:solidFill>
              </a:rPr>
              <a:t>Callide Dam </a:t>
            </a:r>
            <a:r>
              <a:rPr lang="en-AU"/>
              <a:t>in 2015 (MacKenzie, 2015)</a:t>
            </a:r>
          </a:p>
          <a:p>
            <a:pPr marL="0" indent="0">
              <a:buNone/>
            </a:pPr>
            <a:endParaRPr lang="en-AU"/>
          </a:p>
        </p:txBody>
      </p:sp>
    </p:spTree>
    <p:extLst>
      <p:ext uri="{BB962C8B-B14F-4D97-AF65-F5344CB8AC3E}">
        <p14:creationId xmlns:p14="http://schemas.microsoft.com/office/powerpoint/2010/main" val="304059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838200" y="1265341"/>
            <a:ext cx="10515600" cy="1491306"/>
          </a:xfrm>
        </p:spPr>
        <p:txBody>
          <a:bodyPr>
            <a:normAutofit fontScale="90000"/>
          </a:bodyPr>
          <a:lstStyle/>
          <a:p>
            <a:pPr algn="ctr"/>
            <a:r>
              <a:rPr lang="en-AU" sz="6000" b="1"/>
              <a:t>DEFENCES of NFR</a:t>
            </a:r>
            <a:r>
              <a:rPr lang="en-AU" sz="6000"/>
              <a:t/>
            </a:r>
            <a:br>
              <a:rPr lang="en-AU" sz="6000"/>
            </a:br>
            <a:r>
              <a:rPr lang="en-AU" sz="3600"/>
              <a:t>1. NFR by Default</a:t>
            </a:r>
            <a:br>
              <a:rPr lang="en-AU" sz="3600"/>
            </a:br>
            <a:r>
              <a:rPr lang="en-AU" sz="3600"/>
              <a:t>2. NFR is theoretically superior</a:t>
            </a:r>
          </a:p>
        </p:txBody>
      </p:sp>
      <p:sp>
        <p:nvSpPr>
          <p:cNvPr id="3" name="Content Placeholder 2"/>
          <p:cNvSpPr>
            <a:spLocks noGrp="1"/>
          </p:cNvSpPr>
          <p:nvPr>
            <p:ph idx="1"/>
          </p:nvPr>
        </p:nvSpPr>
        <p:spPr>
          <a:xfrm>
            <a:off x="685801" y="2756647"/>
            <a:ext cx="10811434" cy="3264139"/>
          </a:xfrm>
        </p:spPr>
        <p:txBody>
          <a:bodyPr>
            <a:normAutofit fontScale="92500" lnSpcReduction="10000"/>
          </a:bodyPr>
          <a:lstStyle/>
          <a:p>
            <a:pPr marL="0" indent="0">
              <a:buNone/>
            </a:pPr>
            <a:r>
              <a:rPr lang="en-AU"/>
              <a:t>Sources:</a:t>
            </a:r>
          </a:p>
          <a:p>
            <a:pPr marL="0" indent="0">
              <a:buNone/>
            </a:pPr>
            <a:r>
              <a:rPr lang="en-AU" b="1"/>
              <a:t>Publications</a:t>
            </a:r>
            <a:r>
              <a:rPr lang="en-AU"/>
              <a:t> by Qld Flood Commission of Inquiry [QFCI], Engineers Australia [EA], Engineers Australia Qld [EAQ], EAQ Flood Sub-ctte </a:t>
            </a:r>
          </a:p>
          <a:p>
            <a:pPr marL="0" indent="0">
              <a:buNone/>
            </a:pPr>
            <a:r>
              <a:rPr lang="en-AU" b="1"/>
              <a:t>Presentations</a:t>
            </a:r>
            <a:r>
              <a:rPr lang="en-AU"/>
              <a:t> to and </a:t>
            </a:r>
            <a:r>
              <a:rPr lang="en-AU" b="1"/>
              <a:t>feedback</a:t>
            </a:r>
            <a:r>
              <a:rPr lang="en-AU"/>
              <a:t> from Engineering School UoQ, SEQWater, Dept of Energy &amp; Water Supply, EAQ, EAQ Flood Sub-Ctte, and EAQ Water Panel </a:t>
            </a:r>
          </a:p>
          <a:p>
            <a:pPr marL="0" indent="0">
              <a:buNone/>
            </a:pPr>
            <a:r>
              <a:rPr lang="en-AU" b="1"/>
              <a:t>Reviews and Responses </a:t>
            </a:r>
            <a:r>
              <a:rPr lang="en-AU"/>
              <a:t>to Submissions / Papers to QFCI, EA, EAQ, and ANU</a:t>
            </a:r>
          </a:p>
          <a:p>
            <a:pPr marL="0" indent="0">
              <a:buNone/>
            </a:pPr>
            <a:r>
              <a:rPr lang="en-AU" b="1"/>
              <a:t>Discussions / Responses at Conferences </a:t>
            </a:r>
            <a:r>
              <a:rPr lang="en-AU"/>
              <a:t>– EA, IWA, FMA, NZHI, including Babister (HWRS 2014 &amp; FMA 2016) and Nathan (HWRS 2014 &amp; NZHI 2016</a:t>
            </a:r>
            <a:r>
              <a:rPr lang="en-AU" smtClean="0"/>
              <a:t>)</a:t>
            </a:r>
            <a:endParaRPr lang="en-AU"/>
          </a:p>
        </p:txBody>
      </p:sp>
    </p:spTree>
    <p:extLst>
      <p:ext uri="{BB962C8B-B14F-4D97-AF65-F5344CB8AC3E}">
        <p14:creationId xmlns:p14="http://schemas.microsoft.com/office/powerpoint/2010/main" val="191160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7534"/>
          </a:xfrm>
        </p:spPr>
        <p:txBody>
          <a:bodyPr/>
          <a:lstStyle/>
          <a:p>
            <a:r>
              <a:rPr lang="en-AU" smtClean="0"/>
              <a:t>The BARF Proposed in Presentations / Papers</a:t>
            </a:r>
            <a:endParaRPr lang="en-AU"/>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339788" y="1102660"/>
            <a:ext cx="7301753" cy="5647764"/>
          </a:xfrm>
          <a:prstGeom prst="rect">
            <a:avLst/>
          </a:prstGeom>
        </p:spPr>
      </p:pic>
    </p:spTree>
    <p:extLst>
      <p:ext uri="{BB962C8B-B14F-4D97-AF65-F5344CB8AC3E}">
        <p14:creationId xmlns:p14="http://schemas.microsoft.com/office/powerpoint/2010/main" val="409015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7" y="365125"/>
            <a:ext cx="10851777" cy="1325563"/>
          </a:xfrm>
        </p:spPr>
        <p:txBody>
          <a:bodyPr/>
          <a:lstStyle/>
          <a:p>
            <a:pPr algn="ctr"/>
            <a:r>
              <a:rPr lang="en-AU" b="1" dirty="0" smtClean="0"/>
              <a:t>NFR by DEFAULT – Example 1: Basis: ACCURACY</a:t>
            </a:r>
            <a:r>
              <a:rPr lang="en-AU" dirty="0" smtClean="0"/>
              <a:t/>
            </a:r>
            <a:br>
              <a:rPr lang="en-AU" dirty="0" smtClean="0"/>
            </a:br>
            <a:r>
              <a:rPr lang="en-GB" sz="2000" dirty="0"/>
              <a:t>Van den </a:t>
            </a:r>
            <a:r>
              <a:rPr lang="en-GB" sz="2000" dirty="0" err="1"/>
              <a:t>Honert</a:t>
            </a:r>
            <a:r>
              <a:rPr lang="en-GB" sz="2000" dirty="0"/>
              <a:t>, R. C. and </a:t>
            </a:r>
            <a:r>
              <a:rPr lang="en-GB" sz="2000" dirty="0" err="1"/>
              <a:t>McAneney</a:t>
            </a:r>
            <a:r>
              <a:rPr lang="en-GB" sz="2000" dirty="0"/>
              <a:t>, J. (2011</a:t>
            </a:r>
            <a:r>
              <a:rPr lang="en-GB" sz="2000" dirty="0" smtClean="0"/>
              <a:t>)</a:t>
            </a:r>
            <a:endParaRPr lang="en-AU" sz="2000" dirty="0"/>
          </a:p>
        </p:txBody>
      </p:sp>
      <p:sp>
        <p:nvSpPr>
          <p:cNvPr id="3" name="Text Placeholder 2"/>
          <p:cNvSpPr>
            <a:spLocks noGrp="1"/>
          </p:cNvSpPr>
          <p:nvPr>
            <p:ph type="body" idx="1"/>
          </p:nvPr>
        </p:nvSpPr>
        <p:spPr/>
        <p:txBody>
          <a:bodyPr>
            <a:normAutofit lnSpcReduction="10000"/>
          </a:bodyPr>
          <a:lstStyle/>
          <a:p>
            <a:pPr algn="ctr"/>
            <a:r>
              <a:rPr lang="en-AU" smtClean="0"/>
              <a:t>BARF fails, </a:t>
            </a:r>
            <a:r>
              <a:rPr lang="en-AU" dirty="0" smtClean="0"/>
              <a:t>so use NFR - on a Basis of</a:t>
            </a:r>
          </a:p>
          <a:p>
            <a:pPr algn="ctr"/>
            <a:r>
              <a:rPr lang="en-AU" dirty="0" smtClean="0"/>
              <a:t>ABSOLUTE ACCURACY</a:t>
            </a:r>
            <a:endParaRPr lang="en-AU" dirty="0"/>
          </a:p>
        </p:txBody>
      </p:sp>
      <p:sp>
        <p:nvSpPr>
          <p:cNvPr id="5" name="Text Placeholder 4"/>
          <p:cNvSpPr>
            <a:spLocks noGrp="1"/>
          </p:cNvSpPr>
          <p:nvPr>
            <p:ph type="body" sz="quarter" idx="3"/>
          </p:nvPr>
        </p:nvSpPr>
        <p:spPr/>
        <p:txBody>
          <a:bodyPr/>
          <a:lstStyle/>
          <a:p>
            <a:pPr algn="ctr"/>
            <a:r>
              <a:rPr lang="en-AU" dirty="0" smtClean="0"/>
              <a:t>BUT, NFR is worse – on a Basis of RELATIVE ACCURACY</a:t>
            </a:r>
            <a:endParaRPr lang="en-AU" dirty="0"/>
          </a:p>
        </p:txBody>
      </p:sp>
      <p:pic>
        <p:nvPicPr>
          <p:cNvPr id="7" name="Content Placeholder 6"/>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85048" y="2505075"/>
            <a:ext cx="3993776" cy="3684588"/>
          </a:xfrm>
          <a:prstGeom prst="rect">
            <a:avLst/>
          </a:prstGeom>
        </p:spPr>
      </p:pic>
      <p:pic>
        <p:nvPicPr>
          <p:cNvPr id="8" name="Content Placeholder 7"/>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542835" y="2505074"/>
            <a:ext cx="3905529" cy="3815043"/>
          </a:xfrm>
          <a:prstGeom prst="rect">
            <a:avLst/>
          </a:prstGeom>
        </p:spPr>
      </p:pic>
    </p:spTree>
    <p:extLst>
      <p:ext uri="{BB962C8B-B14F-4D97-AF65-F5344CB8AC3E}">
        <p14:creationId xmlns:p14="http://schemas.microsoft.com/office/powerpoint/2010/main" val="391355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769307" y="1141455"/>
            <a:ext cx="10515600" cy="1027391"/>
          </a:xfrm>
        </p:spPr>
        <p:txBody>
          <a:bodyPr>
            <a:normAutofit/>
          </a:bodyPr>
          <a:lstStyle/>
          <a:p>
            <a:pPr algn="ctr"/>
            <a:r>
              <a:rPr lang="en-AU" b="1"/>
              <a:t>NFR by DEFAULT </a:t>
            </a:r>
            <a:r>
              <a:rPr lang="en-AU" b="1" smtClean="0"/>
              <a:t>– </a:t>
            </a:r>
            <a:r>
              <a:rPr lang="en-AU" b="1"/>
              <a:t>2: Basis: OUTCOMES</a:t>
            </a:r>
            <a:r>
              <a:rPr lang="en-AU"/>
              <a:t/>
            </a:r>
            <a:br>
              <a:rPr lang="en-AU"/>
            </a:br>
            <a:r>
              <a:rPr lang="en-GB" sz="2200"/>
              <a:t>Van den Honert, R. C. and McAneney, J. (2011)</a:t>
            </a:r>
            <a:endParaRPr lang="en-AU" sz="2200"/>
          </a:p>
        </p:txBody>
      </p:sp>
      <p:pic>
        <p:nvPicPr>
          <p:cNvPr id="10" name="Content Placeholder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709058" y="2168846"/>
            <a:ext cx="8175811" cy="3842362"/>
          </a:xfrm>
          <a:prstGeom prst="rect">
            <a:avLst/>
          </a:prstGeom>
        </p:spPr>
      </p:pic>
    </p:spTree>
    <p:extLst>
      <p:ext uri="{BB962C8B-B14F-4D97-AF65-F5344CB8AC3E}">
        <p14:creationId xmlns:p14="http://schemas.microsoft.com/office/powerpoint/2010/main" val="2915774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838200" y="1164770"/>
            <a:ext cx="10515600" cy="896003"/>
          </a:xfrm>
        </p:spPr>
        <p:txBody>
          <a:bodyPr>
            <a:normAutofit/>
          </a:bodyPr>
          <a:lstStyle/>
          <a:p>
            <a:r>
              <a:rPr lang="en-AU" b="1"/>
              <a:t>A Theoretical Defence of NFR (Daniell, 2016)</a:t>
            </a:r>
          </a:p>
        </p:txBody>
      </p:sp>
      <p:sp>
        <p:nvSpPr>
          <p:cNvPr id="3" name="Content Placeholder 2"/>
          <p:cNvSpPr>
            <a:spLocks noGrp="1"/>
          </p:cNvSpPr>
          <p:nvPr>
            <p:ph idx="1"/>
          </p:nvPr>
        </p:nvSpPr>
        <p:spPr>
          <a:xfrm>
            <a:off x="838200" y="2202767"/>
            <a:ext cx="10632141" cy="4116190"/>
          </a:xfrm>
        </p:spPr>
        <p:txBody>
          <a:bodyPr>
            <a:normAutofit fontScale="85000" lnSpcReduction="20000"/>
          </a:bodyPr>
          <a:lstStyle/>
          <a:p>
            <a:pPr marL="0" indent="0">
              <a:buNone/>
            </a:pPr>
            <a:r>
              <a:rPr lang="en-US" b="1" u="sng" dirty="0"/>
              <a:t>The Self-Correction Thesis</a:t>
            </a:r>
          </a:p>
          <a:p>
            <a:pPr marL="0" indent="0">
              <a:buNone/>
            </a:pPr>
            <a:r>
              <a:rPr lang="en-US" i="1" dirty="0"/>
              <a:t>… When optimizing dam operation there is less penalty for a delayed decision as the interaction of dam stage storage curves and stage discharge curves partially self corrects for the delayed decision. If you delay moving to a higher discharge the dam fills faster triggering your next decision earlier. You will not achieve the optimum outcome but you generally only just overshoot. This is generally a low regret decision as the dam routing physics provide a fair degree of built in self correction.</a:t>
            </a:r>
            <a:endParaRPr lang="en-AU" dirty="0"/>
          </a:p>
          <a:p>
            <a:pPr marL="0" indent="0">
              <a:buNone/>
            </a:pPr>
            <a:r>
              <a:rPr lang="en-US" dirty="0"/>
              <a:t> </a:t>
            </a:r>
            <a:r>
              <a:rPr lang="en-US" b="1" u="sng" dirty="0"/>
              <a:t>The Wasted Storage Thesis</a:t>
            </a:r>
            <a:endParaRPr lang="en-AU" b="1" u="sng" dirty="0"/>
          </a:p>
          <a:p>
            <a:pPr marL="0" indent="0">
              <a:buNone/>
            </a:pPr>
            <a:r>
              <a:rPr lang="en-US" i="1" dirty="0"/>
              <a:t>When using forecast rainfall or adopting early decisions you are fighting this self correction. The system tends to either waste the saved storage by delaying the next decision step resulting (in) no real advantage for using the forecast or the forecast does not occur and you have significantly overshot the peak as you cannot recall released water.</a:t>
            </a:r>
            <a:endParaRPr lang="en-AU" i="1" dirty="0"/>
          </a:p>
          <a:p>
            <a:pPr marL="0" indent="0">
              <a:buNone/>
            </a:pPr>
            <a:endParaRPr lang="en-AU" dirty="0"/>
          </a:p>
        </p:txBody>
      </p:sp>
    </p:spTree>
    <p:extLst>
      <p:ext uri="{BB962C8B-B14F-4D97-AF65-F5344CB8AC3E}">
        <p14:creationId xmlns:p14="http://schemas.microsoft.com/office/powerpoint/2010/main" val="427979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553" y="378573"/>
            <a:ext cx="9950824" cy="885452"/>
          </a:xfrm>
        </p:spPr>
        <p:txBody>
          <a:bodyPr/>
          <a:lstStyle/>
          <a:p>
            <a:r>
              <a:rPr lang="en-AU" b="1" dirty="0" smtClean="0"/>
              <a:t>Wivenhoe 2011 &amp; the Self Correction Thesis</a:t>
            </a:r>
            <a:endParaRPr lang="en-AU"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748118" y="1183344"/>
            <a:ext cx="8229600" cy="5437132"/>
          </a:xfrm>
          <a:prstGeom prst="rect">
            <a:avLst/>
          </a:prstGeom>
        </p:spPr>
      </p:pic>
    </p:spTree>
    <p:extLst>
      <p:ext uri="{BB962C8B-B14F-4D97-AF65-F5344CB8AC3E}">
        <p14:creationId xmlns:p14="http://schemas.microsoft.com/office/powerpoint/2010/main" val="2757481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Wivenhoe &amp; the Wasted Storage Thesis</a:t>
            </a:r>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8979" y="1280160"/>
            <a:ext cx="7167271"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704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838200" y="1195795"/>
            <a:ext cx="10515600" cy="921865"/>
          </a:xfrm>
        </p:spPr>
        <p:txBody>
          <a:bodyPr>
            <a:normAutofit/>
          </a:bodyPr>
          <a:lstStyle/>
          <a:p>
            <a:pPr algn="ctr"/>
            <a:r>
              <a:rPr lang="en-AU" sz="6000" b="1">
                <a:solidFill>
                  <a:srgbClr val="00B0F0"/>
                </a:solidFill>
              </a:rPr>
              <a:t>CONCLUSION</a:t>
            </a:r>
            <a:endParaRPr lang="en-AU" sz="6000">
              <a:solidFill>
                <a:srgbClr val="00B0F0"/>
              </a:solidFill>
            </a:endParaRPr>
          </a:p>
        </p:txBody>
      </p:sp>
      <p:sp>
        <p:nvSpPr>
          <p:cNvPr id="3" name="Content Placeholder 2"/>
          <p:cNvSpPr>
            <a:spLocks noGrp="1"/>
          </p:cNvSpPr>
          <p:nvPr>
            <p:ph idx="1"/>
          </p:nvPr>
        </p:nvSpPr>
        <p:spPr>
          <a:xfrm>
            <a:off x="838199" y="2117660"/>
            <a:ext cx="10685929" cy="4351338"/>
          </a:xfrm>
        </p:spPr>
        <p:txBody>
          <a:bodyPr>
            <a:normAutofit/>
          </a:bodyPr>
          <a:lstStyle/>
          <a:p>
            <a:pPr marL="0" indent="0">
              <a:buNone/>
            </a:pPr>
            <a:r>
              <a:rPr lang="en-GB"/>
              <a:t>The reversion by the Queensland Government from BARF to NFR is going against developments overseas and practices elsewhere in Australia. </a:t>
            </a:r>
          </a:p>
          <a:p>
            <a:pPr marL="0" indent="0">
              <a:buNone/>
            </a:pPr>
            <a:r>
              <a:rPr lang="en-GB" b="1">
                <a:solidFill>
                  <a:srgbClr val="00B0F0"/>
                </a:solidFill>
              </a:rPr>
              <a:t>The thinking </a:t>
            </a:r>
            <a:r>
              <a:rPr lang="en-GB"/>
              <a:t>behind this reversion appears to have been </a:t>
            </a:r>
            <a:r>
              <a:rPr lang="en-GB" b="1">
                <a:solidFill>
                  <a:srgbClr val="00B0F0"/>
                </a:solidFill>
              </a:rPr>
              <a:t>muddled by mixing </a:t>
            </a:r>
            <a:r>
              <a:rPr lang="en-GB"/>
              <a:t>of notions from deterministic and from risk </a:t>
            </a:r>
            <a:r>
              <a:rPr lang="en-GB" b="1">
                <a:solidFill>
                  <a:srgbClr val="00B0F0"/>
                </a:solidFill>
              </a:rPr>
              <a:t>paradigms</a:t>
            </a:r>
            <a:r>
              <a:rPr lang="en-GB"/>
              <a:t>, and by confusing a good outcome in uncertainty situations to be caused always by a good decision. </a:t>
            </a:r>
          </a:p>
          <a:p>
            <a:pPr marL="0" indent="0">
              <a:buNone/>
            </a:pPr>
            <a:r>
              <a:rPr lang="en-GB" b="1">
                <a:solidFill>
                  <a:srgbClr val="00B0F0"/>
                </a:solidFill>
              </a:rPr>
              <a:t>A narrow perspective on good-outcome-bad-decision risk scenarios</a:t>
            </a:r>
            <a:r>
              <a:rPr lang="en-GB"/>
              <a:t>, used to justify a deterministic NFR operational regime, alien to risk management, may have surrendered its credibility with that narrow consideration.</a:t>
            </a:r>
            <a:endParaRPr lang="en-AU"/>
          </a:p>
          <a:p>
            <a:pPr marL="0" indent="0">
              <a:buNone/>
            </a:pPr>
            <a:endParaRPr lang="en-AU"/>
          </a:p>
        </p:txBody>
      </p:sp>
    </p:spTree>
    <p:extLst>
      <p:ext uri="{BB962C8B-B14F-4D97-AF65-F5344CB8AC3E}">
        <p14:creationId xmlns:p14="http://schemas.microsoft.com/office/powerpoint/2010/main" val="1341685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838200" y="1119264"/>
            <a:ext cx="10515600" cy="1325563"/>
          </a:xfrm>
        </p:spPr>
        <p:txBody>
          <a:bodyPr>
            <a:normAutofit fontScale="90000"/>
          </a:bodyPr>
          <a:lstStyle/>
          <a:p>
            <a:pPr algn="ctr"/>
            <a:r>
              <a:rPr lang="en-AU" sz="8000" b="1" dirty="0"/>
              <a:t>The ISSUE</a:t>
            </a:r>
            <a:r>
              <a:rPr lang="en-AU" dirty="0"/>
              <a:t/>
            </a:r>
            <a:br>
              <a:rPr lang="en-AU" dirty="0"/>
            </a:br>
            <a:r>
              <a:rPr lang="en-AU" dirty="0"/>
              <a:t>Deciding on dam releases during major flooding</a:t>
            </a:r>
          </a:p>
        </p:txBody>
      </p:sp>
      <p:sp>
        <p:nvSpPr>
          <p:cNvPr id="3" name="Content Placeholder 2"/>
          <p:cNvSpPr>
            <a:spLocks noGrp="1"/>
          </p:cNvSpPr>
          <p:nvPr>
            <p:ph idx="1"/>
          </p:nvPr>
        </p:nvSpPr>
        <p:spPr>
          <a:xfrm>
            <a:off x="838200" y="2823881"/>
            <a:ext cx="10515600" cy="3353081"/>
          </a:xfrm>
        </p:spPr>
        <p:txBody>
          <a:bodyPr>
            <a:normAutofit fontScale="92500" lnSpcReduction="20000"/>
          </a:bodyPr>
          <a:lstStyle/>
          <a:p>
            <a:pPr marL="0" indent="0" algn="ctr">
              <a:buNone/>
            </a:pPr>
            <a:r>
              <a:rPr lang="en-AU" sz="7200" dirty="0"/>
              <a:t>The CONFLICT</a:t>
            </a:r>
          </a:p>
          <a:p>
            <a:pPr marL="0" indent="0" algn="ctr">
              <a:buNone/>
            </a:pPr>
            <a:r>
              <a:rPr lang="en-AU" sz="4000" dirty="0"/>
              <a:t>Whether or not releases should be made as ‘predictions’,</a:t>
            </a:r>
          </a:p>
          <a:p>
            <a:pPr marL="0" indent="0" algn="ctr">
              <a:buNone/>
            </a:pPr>
            <a:r>
              <a:rPr lang="en-AU" sz="4000" dirty="0"/>
              <a:t> based on the Best Available Rainfall Forecasts </a:t>
            </a:r>
            <a:r>
              <a:rPr lang="en-AU" sz="4000" b="1" dirty="0">
                <a:solidFill>
                  <a:srgbClr val="00B0F0"/>
                </a:solidFill>
              </a:rPr>
              <a:t>[BARF]</a:t>
            </a:r>
          </a:p>
          <a:p>
            <a:pPr marL="0" indent="0" algn="ctr">
              <a:buNone/>
            </a:pPr>
            <a:r>
              <a:rPr lang="en-AU" sz="4000" dirty="0"/>
              <a:t>OR</a:t>
            </a:r>
          </a:p>
          <a:p>
            <a:pPr marL="0" indent="0" algn="ctr">
              <a:buNone/>
            </a:pPr>
            <a:r>
              <a:rPr lang="en-AU" sz="4000" dirty="0"/>
              <a:t> Assume No Further Rainfall </a:t>
            </a:r>
            <a:r>
              <a:rPr lang="en-AU" sz="4000" b="1" dirty="0">
                <a:solidFill>
                  <a:srgbClr val="FF0000"/>
                </a:solidFill>
              </a:rPr>
              <a:t>[NFR]</a:t>
            </a:r>
          </a:p>
          <a:p>
            <a:pPr marL="0" indent="0" algn="ctr">
              <a:buNone/>
            </a:pPr>
            <a:endParaRPr lang="en-AU" dirty="0"/>
          </a:p>
        </p:txBody>
      </p:sp>
    </p:spTree>
    <p:extLst>
      <p:ext uri="{BB962C8B-B14F-4D97-AF65-F5344CB8AC3E}">
        <p14:creationId xmlns:p14="http://schemas.microsoft.com/office/powerpoint/2010/main" val="3192193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8934"/>
          </a:xfrm>
        </p:spPr>
        <p:txBody>
          <a:bodyPr>
            <a:normAutofit fontScale="90000"/>
          </a:bodyPr>
          <a:lstStyle/>
          <a:p>
            <a:r>
              <a:rPr lang="en-AU" dirty="0" smtClean="0"/>
              <a:t>REFERENCES</a:t>
            </a:r>
            <a:endParaRPr lang="en-AU" dirty="0"/>
          </a:p>
        </p:txBody>
      </p:sp>
      <p:sp>
        <p:nvSpPr>
          <p:cNvPr id="3" name="Rectangle 2"/>
          <p:cNvSpPr/>
          <p:nvPr/>
        </p:nvSpPr>
        <p:spPr>
          <a:xfrm>
            <a:off x="838200" y="874060"/>
            <a:ext cx="10269071" cy="5747727"/>
          </a:xfrm>
          <a:prstGeom prst="rect">
            <a:avLst/>
          </a:prstGeom>
        </p:spPr>
        <p:txBody>
          <a:bodyPr wrap="square">
            <a:spAutoFit/>
          </a:bodyPr>
          <a:lstStyle/>
          <a:p>
            <a:pPr algn="just">
              <a:spcAft>
                <a:spcPts val="0"/>
              </a:spcAft>
            </a:pPr>
            <a:r>
              <a:rPr lang="en-GB"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Daniell</a:t>
            </a:r>
            <a:r>
              <a:rPr lang="en-GB"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 (2016), Review of Paper, Australian Journal of Water Resources, Engineers Australia, October 2016.</a:t>
            </a:r>
            <a:endParaRPr lang="en-AU"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en-GB"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DEWS (2014), </a:t>
            </a:r>
            <a:r>
              <a:rPr lang="en-GB"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Wivenhoe and Somerset Dams Optimization Study</a:t>
            </a:r>
            <a:r>
              <a:rPr lang="en-GB"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Department of Energy and Water Supply, Queensland, Australia, March 2014.</a:t>
            </a:r>
            <a:endParaRPr lang="en-AU"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en-GB"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Faber, B. (2003), </a:t>
            </a:r>
            <a:r>
              <a:rPr lang="en-GB"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Potential for Adaptive Reservoir Operations Provided by Forecast Information</a:t>
            </a:r>
            <a:r>
              <a:rPr lang="en-GB"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Californian Extreme Precipitation Symposium, 6 June 2003.</a:t>
            </a:r>
            <a:endParaRPr lang="en-AU"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en-GB"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Goulburn</a:t>
            </a:r>
            <a:r>
              <a:rPr lang="en-GB"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-Murray Water (2011), </a:t>
            </a:r>
            <a:r>
              <a:rPr lang="en-GB"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Submission No 48</a:t>
            </a:r>
            <a:r>
              <a:rPr lang="en-GB"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Inquiry into Flood Mitigation Infrastructure Victoria, August.</a:t>
            </a:r>
            <a:endParaRPr lang="en-AU"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300"/>
              </a:spcBef>
              <a:spcAft>
                <a:spcPts val="0"/>
              </a:spcAft>
            </a:pPr>
            <a:r>
              <a:rPr lang="en-GB" dirty="0" smtClean="0">
                <a:effectLst/>
                <a:latin typeface="Times New Roman" panose="02020603050405020304" pitchFamily="18" charset="0"/>
                <a:ea typeface="Times New Roman" panose="02020603050405020304" pitchFamily="18" charset="0"/>
                <a:cs typeface="Times New Roman" panose="02020603050405020304" pitchFamily="18" charset="0"/>
              </a:rPr>
              <a:t>Goh, S. and Weekes, B. (2012), </a:t>
            </a:r>
            <a:r>
              <a:rPr lang="en-GB" i="1" dirty="0" smtClean="0">
                <a:effectLst/>
                <a:latin typeface="Times New Roman" panose="02020603050405020304" pitchFamily="18" charset="0"/>
                <a:ea typeface="Times New Roman" panose="02020603050405020304" pitchFamily="18" charset="0"/>
                <a:cs typeface="Times New Roman" panose="02020603050405020304" pitchFamily="18" charset="0"/>
              </a:rPr>
              <a:t>Comments on Queensland Flood Commission of Inquiry Final Report</a:t>
            </a:r>
            <a:r>
              <a:rPr lang="en-GB" dirty="0" smtClean="0">
                <a:effectLst/>
                <a:latin typeface="Times New Roman" panose="02020603050405020304" pitchFamily="18" charset="0"/>
                <a:ea typeface="Times New Roman" panose="02020603050405020304" pitchFamily="18" charset="0"/>
                <a:cs typeface="Times New Roman" panose="02020603050405020304" pitchFamily="18" charset="0"/>
              </a:rPr>
              <a:t>, Engineers Australia Queensland Division, 9 July 2012.</a:t>
            </a:r>
            <a:endParaRPr lang="en-AU" dirty="0" smtClean="0">
              <a:effectLst/>
              <a:latin typeface="Times"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0"/>
              </a:spcAft>
            </a:pPr>
            <a:r>
              <a:rPr lang="en-GB" dirty="0" smtClean="0">
                <a:effectLst/>
                <a:latin typeface="Times New Roman" panose="02020603050405020304" pitchFamily="18" charset="0"/>
                <a:ea typeface="Times New Roman" panose="02020603050405020304" pitchFamily="18" charset="0"/>
                <a:cs typeface="Times New Roman" panose="02020603050405020304" pitchFamily="18" charset="0"/>
              </a:rPr>
              <a:t>Murray Darling Basin Authority (2016), </a:t>
            </a:r>
            <a:r>
              <a:rPr lang="en-GB" i="1" dirty="0" smtClean="0">
                <a:effectLst/>
                <a:latin typeface="Times New Roman" panose="02020603050405020304" pitchFamily="18" charset="0"/>
                <a:ea typeface="Times New Roman" panose="02020603050405020304" pitchFamily="18" charset="0"/>
                <a:cs typeface="Times New Roman" panose="02020603050405020304" pitchFamily="18" charset="0"/>
              </a:rPr>
              <a:t>Releases from Hume Dam continue ahead of forecast rain</a:t>
            </a:r>
            <a:r>
              <a:rPr lang="en-GB" dirty="0" smtClean="0">
                <a:effectLst/>
                <a:latin typeface="Times New Roman" panose="02020603050405020304" pitchFamily="18" charset="0"/>
                <a:ea typeface="Times New Roman" panose="02020603050405020304" pitchFamily="18" charset="0"/>
                <a:cs typeface="Times New Roman" panose="02020603050405020304" pitchFamily="18" charset="0"/>
              </a:rPr>
              <a:t>, 8 September. </a:t>
            </a:r>
          </a:p>
          <a:p>
            <a:r>
              <a:rPr lang="en-GB" dirty="0"/>
              <a:t>McEwan, I. (2017), Professional Communication, 13 January 2017.</a:t>
            </a:r>
            <a:endParaRPr lang="en-AU" dirty="0"/>
          </a:p>
          <a:p>
            <a:r>
              <a:rPr lang="en-GB" dirty="0" err="1"/>
              <a:t>MacKenzie</a:t>
            </a:r>
            <a:r>
              <a:rPr lang="en-GB" dirty="0"/>
              <a:t>, I. (2015), </a:t>
            </a:r>
            <a:r>
              <a:rPr lang="en-GB" i="1" dirty="0"/>
              <a:t>2015 Callide Creek Flood Review</a:t>
            </a:r>
            <a:r>
              <a:rPr lang="en-GB" dirty="0"/>
              <a:t>, Inspector General Emergency Management, June.</a:t>
            </a:r>
            <a:endParaRPr lang="en-AU" dirty="0"/>
          </a:p>
          <a:p>
            <a:r>
              <a:rPr lang="en-GB" dirty="0"/>
              <a:t>McMahon, G. (2012), </a:t>
            </a:r>
            <a:r>
              <a:rPr lang="en-GB" i="1" dirty="0"/>
              <a:t>Use of Forecast Rainfall in the Control of Flooding</a:t>
            </a:r>
            <a:r>
              <a:rPr lang="en-GB" dirty="0"/>
              <a:t>, Hydrology and Water Resources Symposium, Sydney, November 2012.</a:t>
            </a:r>
            <a:endParaRPr lang="en-AU" dirty="0"/>
          </a:p>
          <a:p>
            <a:r>
              <a:rPr lang="en-GB" dirty="0"/>
              <a:t>McMahon, G. (2013a), Presentation and meeting with Engineers Australia </a:t>
            </a:r>
            <a:r>
              <a:rPr lang="en-GB" dirty="0" err="1"/>
              <a:t>Qld</a:t>
            </a:r>
            <a:r>
              <a:rPr lang="en-GB" dirty="0"/>
              <a:t> Division Committee, February.</a:t>
            </a:r>
            <a:endParaRPr lang="en-AU" dirty="0"/>
          </a:p>
          <a:p>
            <a:r>
              <a:rPr lang="en-GB" dirty="0"/>
              <a:t>McMahon, G. (2013b), Presentation with Flood Sub-Committee of EA </a:t>
            </a:r>
            <a:r>
              <a:rPr lang="en-GB" dirty="0" err="1"/>
              <a:t>Qld</a:t>
            </a:r>
            <a:r>
              <a:rPr lang="en-GB" dirty="0"/>
              <a:t> Division Committee, 18 March.</a:t>
            </a:r>
            <a:endParaRPr lang="en-AU" dirty="0"/>
          </a:p>
          <a:p>
            <a:r>
              <a:rPr lang="en-GB" dirty="0"/>
              <a:t>McMahon, G. (2013), Presentation and meeting with </a:t>
            </a:r>
            <a:r>
              <a:rPr lang="en-GB" dirty="0" err="1"/>
              <a:t>SEQWater</a:t>
            </a:r>
            <a:r>
              <a:rPr lang="en-GB" dirty="0"/>
              <a:t>, 2 September 2013</a:t>
            </a:r>
            <a:endParaRPr lang="en-AU" dirty="0"/>
          </a:p>
          <a:p>
            <a:pPr algn="just">
              <a:spcBef>
                <a:spcPts val="300"/>
              </a:spcBef>
              <a:spcAft>
                <a:spcPts val="0"/>
              </a:spcAft>
            </a:pPr>
            <a:endParaRPr lang="en-AU" dirty="0">
              <a:effectLst/>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122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953" y="578224"/>
            <a:ext cx="10757647" cy="5909310"/>
          </a:xfrm>
          <a:prstGeom prst="rect">
            <a:avLst/>
          </a:prstGeom>
        </p:spPr>
        <p:txBody>
          <a:bodyPr wrap="square">
            <a:spAutoFit/>
          </a:bodyPr>
          <a:lstStyle/>
          <a:p>
            <a:r>
              <a:rPr lang="en-GB" dirty="0" smtClean="0"/>
              <a:t>McMahon, G. (2014), </a:t>
            </a:r>
            <a:r>
              <a:rPr lang="en-GB" i="1" dirty="0" smtClean="0"/>
              <a:t>Risk management and the design and operation of flood mitigation dams</a:t>
            </a:r>
            <a:r>
              <a:rPr lang="en-GB" dirty="0" smtClean="0"/>
              <a:t>, Risk Conference, Engineers Australia, Brisbane May 2014 </a:t>
            </a:r>
            <a:endParaRPr lang="en-AU" dirty="0" smtClean="0"/>
          </a:p>
          <a:p>
            <a:r>
              <a:rPr lang="en-GB" dirty="0" smtClean="0"/>
              <a:t>McMahon G. (2016), Presentation with </a:t>
            </a:r>
            <a:r>
              <a:rPr lang="en-GB" dirty="0" err="1" smtClean="0"/>
              <a:t>Qld</a:t>
            </a:r>
            <a:r>
              <a:rPr lang="en-GB" dirty="0" smtClean="0"/>
              <a:t> Water Panel, 16 November 2016</a:t>
            </a:r>
          </a:p>
          <a:p>
            <a:r>
              <a:rPr lang="en-GB" dirty="0"/>
              <a:t>NRC [National Research Council] (2006) </a:t>
            </a:r>
            <a:r>
              <a:rPr lang="en-GB" i="1" dirty="0"/>
              <a:t>Completing the Forecast: Characterising and Communicating Uncertainty for Better Decisions Using Weather Forecasts</a:t>
            </a:r>
            <a:r>
              <a:rPr lang="en-GB" dirty="0"/>
              <a:t>, The National Academies Press, Washington 2006</a:t>
            </a:r>
            <a:endParaRPr lang="en-AU" dirty="0"/>
          </a:p>
          <a:p>
            <a:r>
              <a:rPr lang="en-GB" dirty="0"/>
              <a:t>QFCI, (2011). </a:t>
            </a:r>
            <a:r>
              <a:rPr lang="en-GB" i="1" dirty="0"/>
              <a:t>Interim Report</a:t>
            </a:r>
            <a:r>
              <a:rPr lang="en-GB" dirty="0"/>
              <a:t>; Queensland Floods Commission of Inquiry: Brisbane, 1 August 2011</a:t>
            </a:r>
            <a:endParaRPr lang="en-AU" dirty="0"/>
          </a:p>
          <a:p>
            <a:r>
              <a:rPr lang="en-AU" dirty="0" smtClean="0"/>
              <a:t>Schultz</a:t>
            </a:r>
            <a:r>
              <a:rPr lang="en-AU" dirty="0"/>
              <a:t>, M., Mitchell, K. and Harper, B. (2010), </a:t>
            </a:r>
            <a:r>
              <a:rPr lang="en-AU" i="1" dirty="0"/>
              <a:t>Decision Making Under Uncertainty,</a:t>
            </a:r>
            <a:r>
              <a:rPr lang="en-AU" dirty="0"/>
              <a:t> Engineer Research and Development Centre, US Army Corps of Engineers, November 2010.</a:t>
            </a:r>
          </a:p>
          <a:p>
            <a:r>
              <a:rPr lang="en-AU" dirty="0" err="1"/>
              <a:t>SEQWater</a:t>
            </a:r>
            <a:r>
              <a:rPr lang="en-AU" dirty="0"/>
              <a:t>. (</a:t>
            </a:r>
            <a:r>
              <a:rPr lang="en-GB" dirty="0"/>
              <a:t>2009), </a:t>
            </a:r>
            <a:r>
              <a:rPr lang="en-GB" i="1" dirty="0"/>
              <a:t>Manual of Operational Procedures for Flood Mitigation at Wivenhoe Dam and Somerset Dam</a:t>
            </a:r>
            <a:r>
              <a:rPr lang="en-GB" dirty="0"/>
              <a:t>, Revision 7, </a:t>
            </a:r>
            <a:r>
              <a:rPr lang="en-GB" dirty="0" err="1"/>
              <a:t>SEQWater</a:t>
            </a:r>
            <a:r>
              <a:rPr lang="en-GB" dirty="0"/>
              <a:t>, November 2009.  </a:t>
            </a:r>
            <a:endParaRPr lang="en-AU" dirty="0"/>
          </a:p>
          <a:p>
            <a:r>
              <a:rPr lang="en-GB" dirty="0" err="1"/>
              <a:t>SEQWater</a:t>
            </a:r>
            <a:r>
              <a:rPr lang="en-GB" dirty="0"/>
              <a:t>. (2011), </a:t>
            </a:r>
            <a:r>
              <a:rPr lang="en-GB" i="1" dirty="0"/>
              <a:t>January 2011 Flood Event: Report on the Operation of Somerset Dam and Wivenhoe Dam</a:t>
            </a:r>
            <a:r>
              <a:rPr lang="en-GB" dirty="0"/>
              <a:t>; </a:t>
            </a:r>
            <a:r>
              <a:rPr lang="en-GB" dirty="0" err="1"/>
              <a:t>SEQWater</a:t>
            </a:r>
            <a:r>
              <a:rPr lang="en-GB" dirty="0"/>
              <a:t>, Brisbane, QLD, Australia, 2 March 2011. </a:t>
            </a:r>
            <a:endParaRPr lang="en-AU" dirty="0"/>
          </a:p>
          <a:p>
            <a:r>
              <a:rPr lang="en-AU" dirty="0" err="1"/>
              <a:t>SEQWater</a:t>
            </a:r>
            <a:r>
              <a:rPr lang="en-AU" dirty="0"/>
              <a:t>. (</a:t>
            </a:r>
            <a:r>
              <a:rPr lang="en-GB" dirty="0"/>
              <a:t>2015), </a:t>
            </a:r>
            <a:r>
              <a:rPr lang="en-GB" i="1" dirty="0"/>
              <a:t>Manual of Operational Procedures for Flood Mitigation at Wivenhoe Dam and Somerset Dam</a:t>
            </a:r>
            <a:r>
              <a:rPr lang="en-GB" dirty="0"/>
              <a:t>, Revision 13, </a:t>
            </a:r>
            <a:r>
              <a:rPr lang="en-GB" dirty="0" err="1"/>
              <a:t>SEQWater</a:t>
            </a:r>
            <a:r>
              <a:rPr lang="en-GB" dirty="0"/>
              <a:t>, November 2015. </a:t>
            </a:r>
            <a:endParaRPr lang="en-AU" dirty="0"/>
          </a:p>
          <a:p>
            <a:r>
              <a:rPr lang="en-GB" dirty="0" err="1"/>
              <a:t>Taghavifard</a:t>
            </a:r>
            <a:r>
              <a:rPr lang="en-GB" dirty="0"/>
              <a:t> M, </a:t>
            </a:r>
            <a:r>
              <a:rPr lang="en-GB" dirty="0" err="1"/>
              <a:t>Damghani</a:t>
            </a:r>
            <a:r>
              <a:rPr lang="en-GB" dirty="0"/>
              <a:t> K, and </a:t>
            </a:r>
            <a:r>
              <a:rPr lang="en-GB" dirty="0" err="1"/>
              <a:t>Moghaddam</a:t>
            </a:r>
            <a:r>
              <a:rPr lang="en-GB" dirty="0"/>
              <a:t> R, (2009), </a:t>
            </a:r>
            <a:r>
              <a:rPr lang="en-GB" i="1" dirty="0"/>
              <a:t>Decision Making Under Uncertain and Risky Situations</a:t>
            </a:r>
            <a:r>
              <a:rPr lang="en-GB" dirty="0"/>
              <a:t>, Society of Actuaries, 2009.</a:t>
            </a:r>
            <a:endParaRPr lang="en-AU" dirty="0"/>
          </a:p>
          <a:p>
            <a:r>
              <a:rPr lang="en-GB" dirty="0"/>
              <a:t>US Army Corps of Engineers, (2002), </a:t>
            </a:r>
            <a:r>
              <a:rPr lang="en-GB" i="1" dirty="0"/>
              <a:t>Forecast-Based Advance Releases at Folsom Dam: Effectiveness and Risks – Phase 1</a:t>
            </a:r>
            <a:r>
              <a:rPr lang="en-GB" dirty="0"/>
              <a:t>, Hydrologic Engineering Centre, December 2002. </a:t>
            </a:r>
            <a:endParaRPr lang="en-AU" dirty="0"/>
          </a:p>
          <a:p>
            <a:r>
              <a:rPr lang="en-GB" dirty="0"/>
              <a:t>Van den </a:t>
            </a:r>
            <a:r>
              <a:rPr lang="en-GB" dirty="0" err="1"/>
              <a:t>Honert</a:t>
            </a:r>
            <a:r>
              <a:rPr lang="en-GB" dirty="0"/>
              <a:t>, R. C. and </a:t>
            </a:r>
            <a:r>
              <a:rPr lang="en-GB" dirty="0" err="1"/>
              <a:t>McAneney</a:t>
            </a:r>
            <a:r>
              <a:rPr lang="en-GB" dirty="0"/>
              <a:t>, J. (2011), </a:t>
            </a:r>
            <a:r>
              <a:rPr lang="en-GB" i="1" dirty="0"/>
              <a:t>The 2011 Brisbane Floods: Causes Impacts and Implications</a:t>
            </a:r>
            <a:r>
              <a:rPr lang="en-GB" dirty="0"/>
              <a:t>, Water, 3, 1149-1173. </a:t>
            </a:r>
            <a:endParaRPr lang="en-AU" dirty="0"/>
          </a:p>
          <a:p>
            <a:endParaRPr lang="en-AU" dirty="0"/>
          </a:p>
        </p:txBody>
      </p:sp>
    </p:spTree>
    <p:extLst>
      <p:ext uri="{BB962C8B-B14F-4D97-AF65-F5344CB8AC3E}">
        <p14:creationId xmlns:p14="http://schemas.microsoft.com/office/powerpoint/2010/main" val="1921803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953" y="551329"/>
            <a:ext cx="10569388" cy="2308324"/>
          </a:xfrm>
          <a:prstGeom prst="rect">
            <a:avLst/>
          </a:prstGeom>
        </p:spPr>
        <p:txBody>
          <a:bodyPr wrap="square">
            <a:spAutoFit/>
          </a:bodyPr>
          <a:lstStyle/>
          <a:p>
            <a:r>
              <a:rPr lang="en-GB" dirty="0" smtClean="0"/>
              <a:t>Weber, F. </a:t>
            </a:r>
            <a:r>
              <a:rPr lang="en-GB" dirty="0" err="1" smtClean="0"/>
              <a:t>Perreault</a:t>
            </a:r>
            <a:r>
              <a:rPr lang="en-GB" dirty="0" smtClean="0"/>
              <a:t>, L. and Fortin, V. (2006), </a:t>
            </a:r>
            <a:r>
              <a:rPr lang="en-GB" i="1" dirty="0" smtClean="0"/>
              <a:t>Measuring the Performance of Hydrological Forecasts for Hydropower Production at BC Hydro and Hydro Quebec</a:t>
            </a:r>
            <a:r>
              <a:rPr lang="en-GB" dirty="0" smtClean="0"/>
              <a:t>, Proceedings of the 18</a:t>
            </a:r>
            <a:r>
              <a:rPr lang="en-GB" baseline="30000" dirty="0" smtClean="0"/>
              <a:t>th</a:t>
            </a:r>
            <a:r>
              <a:rPr lang="en-GB" dirty="0" smtClean="0"/>
              <a:t> Conference on Climate Variability and Change, AMS, Atlanta, January 2006.</a:t>
            </a:r>
            <a:endParaRPr lang="en-AU" dirty="0" smtClean="0"/>
          </a:p>
          <a:p>
            <a:r>
              <a:rPr lang="en-GB" dirty="0" smtClean="0"/>
              <a:t>Weeks, W. (2013), </a:t>
            </a:r>
            <a:r>
              <a:rPr lang="en-GB" i="1" dirty="0" smtClean="0"/>
              <a:t>Queensland Flood Commission of Inquiry: Engineers Australia Contribution</a:t>
            </a:r>
            <a:r>
              <a:rPr lang="en-GB" dirty="0" smtClean="0"/>
              <a:t>, Floodplain Management Association Conference, 2013.</a:t>
            </a:r>
            <a:endParaRPr lang="en-AU" dirty="0" smtClean="0"/>
          </a:p>
          <a:p>
            <a:r>
              <a:rPr lang="en-GB" dirty="0" smtClean="0"/>
              <a:t>Yamagata K., Khan M., </a:t>
            </a:r>
            <a:r>
              <a:rPr lang="en-GB" dirty="0" err="1" smtClean="0"/>
              <a:t>Prathab</a:t>
            </a:r>
            <a:r>
              <a:rPr lang="en-GB" dirty="0" smtClean="0"/>
              <a:t> A., and </a:t>
            </a:r>
            <a:r>
              <a:rPr lang="en-GB" dirty="0" err="1" smtClean="0"/>
              <a:t>Nachiappan</a:t>
            </a:r>
            <a:r>
              <a:rPr lang="en-GB" dirty="0" smtClean="0"/>
              <a:t> N. (2017), Performance of short-term flood operations management of </a:t>
            </a:r>
            <a:r>
              <a:rPr lang="en-GB" dirty="0" err="1" smtClean="0"/>
              <a:t>Burrinjuck</a:t>
            </a:r>
            <a:r>
              <a:rPr lang="en-GB" dirty="0" smtClean="0"/>
              <a:t> Dam releases during CARM, Floodplain Management Association National Conference, Newcastle, May 2017.</a:t>
            </a:r>
            <a:endParaRPr lang="en-AU" dirty="0"/>
          </a:p>
        </p:txBody>
      </p:sp>
    </p:spTree>
    <p:extLst>
      <p:ext uri="{BB962C8B-B14F-4D97-AF65-F5344CB8AC3E}">
        <p14:creationId xmlns:p14="http://schemas.microsoft.com/office/powerpoint/2010/main" val="5414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769307" y="918092"/>
            <a:ext cx="10515600" cy="1325563"/>
          </a:xfrm>
        </p:spPr>
        <p:txBody>
          <a:bodyPr/>
          <a:lstStyle/>
          <a:p>
            <a:pPr algn="ctr"/>
            <a:r>
              <a:rPr lang="en-AU"/>
              <a:t>The Poles</a:t>
            </a:r>
            <a:br>
              <a:rPr lang="en-AU"/>
            </a:br>
            <a:r>
              <a:rPr lang="en-GB" sz="1800"/>
              <a:t>Taghavifard et al, 2009</a:t>
            </a:r>
            <a:endParaRPr lang="en-AU" sz="1800"/>
          </a:p>
        </p:txBody>
      </p:sp>
      <p:pic>
        <p:nvPicPr>
          <p:cNvPr id="12" name="Content Placeholder 11"/>
          <p:cNvPicPr>
            <a:picLocks noGrp="1"/>
          </p:cNvPicPr>
          <p:nvPr>
            <p:ph idx="1"/>
          </p:nvPr>
        </p:nvPicPr>
        <p:blipFill>
          <a:blip r:embed="rId5" cstate="print">
            <a:extLst>
              <a:ext uri="{28A0092B-C50C-407E-A947-70E740481C1C}">
                <a14:useLocalDpi xmlns:a14="http://schemas.microsoft.com/office/drawing/2010/main" val="0"/>
              </a:ext>
            </a:extLst>
          </a:blip>
          <a:stretch>
            <a:fillRect/>
          </a:stretch>
        </p:blipFill>
        <p:spPr>
          <a:xfrm>
            <a:off x="2554942" y="1990165"/>
            <a:ext cx="7019364" cy="4093644"/>
          </a:xfrm>
          <a:prstGeom prst="rect">
            <a:avLst/>
          </a:prstGeom>
        </p:spPr>
      </p:pic>
    </p:spTree>
    <p:extLst>
      <p:ext uri="{BB962C8B-B14F-4D97-AF65-F5344CB8AC3E}">
        <p14:creationId xmlns:p14="http://schemas.microsoft.com/office/powerpoint/2010/main" val="205071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838200" y="1110568"/>
            <a:ext cx="10515600" cy="812362"/>
          </a:xfrm>
        </p:spPr>
        <p:txBody>
          <a:bodyPr>
            <a:normAutofit fontScale="90000"/>
          </a:bodyPr>
          <a:lstStyle/>
          <a:p>
            <a:pPr algn="ctr"/>
            <a:r>
              <a:rPr lang="en-AU"/>
              <a:t>Decision Point – Will the Dam Reach W4</a:t>
            </a:r>
            <a:br>
              <a:rPr lang="en-AU"/>
            </a:br>
            <a:r>
              <a:rPr lang="en-AU" sz="2200"/>
              <a:t>(SEQWater, 2011 modified)</a:t>
            </a:r>
            <a:endParaRPr lang="en-AU"/>
          </a:p>
        </p:txBody>
      </p:sp>
      <p:pic>
        <p:nvPicPr>
          <p:cNvPr id="12" name="Content Placeholder 11"/>
          <p:cNvPicPr>
            <a:picLocks noGrp="1"/>
          </p:cNvPicPr>
          <p:nvPr>
            <p:ph idx="1"/>
          </p:nvPr>
        </p:nvPicPr>
        <p:blipFill>
          <a:blip r:embed="rId5" cstate="print">
            <a:extLst>
              <a:ext uri="{28A0092B-C50C-407E-A947-70E740481C1C}">
                <a14:useLocalDpi xmlns:a14="http://schemas.microsoft.com/office/drawing/2010/main" val="0"/>
              </a:ext>
            </a:extLst>
          </a:blip>
          <a:stretch>
            <a:fillRect/>
          </a:stretch>
        </p:blipFill>
        <p:spPr>
          <a:xfrm>
            <a:off x="3240741" y="1922929"/>
            <a:ext cx="5486400" cy="4800600"/>
          </a:xfrm>
          <a:prstGeom prst="rect">
            <a:avLst/>
          </a:prstGeom>
        </p:spPr>
      </p:pic>
    </p:spTree>
    <p:extLst>
      <p:ext uri="{BB962C8B-B14F-4D97-AF65-F5344CB8AC3E}">
        <p14:creationId xmlns:p14="http://schemas.microsoft.com/office/powerpoint/2010/main" val="209526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932329" y="1258868"/>
            <a:ext cx="10515600" cy="1538120"/>
          </a:xfrm>
        </p:spPr>
        <p:txBody>
          <a:bodyPr>
            <a:normAutofit fontScale="90000"/>
          </a:bodyPr>
          <a:lstStyle/>
          <a:p>
            <a:r>
              <a:rPr lang="en-AU"/>
              <a:t>DETERMINISM </a:t>
            </a:r>
            <a:br>
              <a:rPr lang="en-AU"/>
            </a:br>
            <a:r>
              <a:rPr lang="en-AU"/>
              <a:t>values and adheres to complete </a:t>
            </a:r>
            <a:r>
              <a:rPr lang="en-AU" smtClean="0"/>
              <a:t/>
            </a:r>
            <a:br>
              <a:rPr lang="en-AU" smtClean="0"/>
            </a:br>
            <a:r>
              <a:rPr lang="en-AU" smtClean="0"/>
              <a:t>(</a:t>
            </a:r>
            <a:r>
              <a:rPr lang="en-AU"/>
              <a:t>or near-complete) knowledge</a:t>
            </a:r>
          </a:p>
        </p:txBody>
      </p:sp>
      <p:sp>
        <p:nvSpPr>
          <p:cNvPr id="3" name="Content Placeholder 2"/>
          <p:cNvSpPr>
            <a:spLocks noGrp="1"/>
          </p:cNvSpPr>
          <p:nvPr>
            <p:ph idx="1"/>
          </p:nvPr>
        </p:nvSpPr>
        <p:spPr>
          <a:xfrm>
            <a:off x="838199" y="3240741"/>
            <a:ext cx="10609729" cy="2936222"/>
          </a:xfrm>
        </p:spPr>
        <p:txBody>
          <a:bodyPr>
            <a:normAutofit fontScale="92500"/>
          </a:bodyPr>
          <a:lstStyle/>
          <a:p>
            <a:pPr marL="0" indent="0">
              <a:buNone/>
            </a:pPr>
            <a:r>
              <a:rPr lang="en-AU" sz="4000" b="1"/>
              <a:t>This approach to dam operations reasons that rainfall forecasts cannot be used because the best rainfall forecasts are </a:t>
            </a:r>
            <a:r>
              <a:rPr lang="en-AU" sz="4000" b="1" u="sng"/>
              <a:t>not accurate enough </a:t>
            </a:r>
            <a:r>
              <a:rPr lang="en-AU" sz="4000" b="1"/>
              <a:t>or not reliable enough to be used responsibly – the decision is therefore made to </a:t>
            </a:r>
            <a:r>
              <a:rPr lang="en-AU" sz="4000" b="1">
                <a:solidFill>
                  <a:srgbClr val="FF0000"/>
                </a:solidFill>
              </a:rPr>
              <a:t>follow the red line prediction</a:t>
            </a:r>
          </a:p>
          <a:p>
            <a:pPr marL="0" indent="0">
              <a:buNone/>
            </a:pPr>
            <a:endParaRPr lang="en-AU"/>
          </a:p>
        </p:txBody>
      </p:sp>
    </p:spTree>
    <p:extLst>
      <p:ext uri="{BB962C8B-B14F-4D97-AF65-F5344CB8AC3E}">
        <p14:creationId xmlns:p14="http://schemas.microsoft.com/office/powerpoint/2010/main" val="187257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838200" y="1176137"/>
            <a:ext cx="10515600" cy="876737"/>
          </a:xfrm>
        </p:spPr>
        <p:txBody>
          <a:bodyPr>
            <a:normAutofit/>
          </a:bodyPr>
          <a:lstStyle/>
          <a:p>
            <a:pPr algn="ctr"/>
            <a:r>
              <a:rPr lang="en-AU" b="1">
                <a:solidFill>
                  <a:srgbClr val="00B0F0"/>
                </a:solidFill>
              </a:rPr>
              <a:t>Following</a:t>
            </a:r>
            <a:r>
              <a:rPr lang="en-AU" b="1"/>
              <a:t> </a:t>
            </a:r>
            <a:r>
              <a:rPr lang="en-AU" b="1">
                <a:solidFill>
                  <a:srgbClr val="FF0000"/>
                </a:solidFill>
              </a:rPr>
              <a:t>the Red Line</a:t>
            </a:r>
          </a:p>
        </p:txBody>
      </p:sp>
      <p:sp>
        <p:nvSpPr>
          <p:cNvPr id="3" name="Content Placeholder 2"/>
          <p:cNvSpPr>
            <a:spLocks noGrp="1"/>
          </p:cNvSpPr>
          <p:nvPr>
            <p:ph idx="1"/>
          </p:nvPr>
        </p:nvSpPr>
        <p:spPr>
          <a:xfrm>
            <a:off x="685800" y="2218617"/>
            <a:ext cx="10919012" cy="3753775"/>
          </a:xfrm>
        </p:spPr>
        <p:txBody>
          <a:bodyPr/>
          <a:lstStyle/>
          <a:p>
            <a:pPr marL="0" indent="0">
              <a:buNone/>
            </a:pPr>
            <a:r>
              <a:rPr lang="en-GB"/>
              <a:t>At point A, the deterministic paradigm ends and the risk paradigm begins. </a:t>
            </a:r>
          </a:p>
          <a:p>
            <a:pPr marL="0" indent="0">
              <a:buNone/>
            </a:pPr>
            <a:r>
              <a:rPr lang="en-GB"/>
              <a:t>The red line </a:t>
            </a:r>
            <a:r>
              <a:rPr lang="en-GB" smtClean="0"/>
              <a:t>starting at point A </a:t>
            </a:r>
            <a:r>
              <a:rPr lang="en-GB"/>
              <a:t>has been derived from inputs </a:t>
            </a:r>
            <a:r>
              <a:rPr lang="en-GB" smtClean="0"/>
              <a:t>(actual rainfalls) that </a:t>
            </a:r>
            <a:r>
              <a:rPr lang="en-GB"/>
              <a:t>are </a:t>
            </a:r>
            <a:r>
              <a:rPr lang="en-GB" smtClean="0"/>
              <a:t>derived within the deterministic paradigm</a:t>
            </a:r>
          </a:p>
          <a:p>
            <a:pPr marL="0" indent="0">
              <a:buNone/>
            </a:pPr>
            <a:r>
              <a:rPr lang="en-GB" smtClean="0"/>
              <a:t>The </a:t>
            </a:r>
            <a:r>
              <a:rPr lang="en-GB"/>
              <a:t>line is near-accurate as the minimum possible future water level at the planned release rate. </a:t>
            </a:r>
            <a:endParaRPr lang="en-GB" smtClean="0"/>
          </a:p>
          <a:p>
            <a:pPr marL="0" indent="0">
              <a:buNone/>
            </a:pPr>
            <a:r>
              <a:rPr lang="en-GB" smtClean="0"/>
              <a:t>That </a:t>
            </a:r>
            <a:r>
              <a:rPr lang="en-GB"/>
              <a:t>parameter, however, the </a:t>
            </a:r>
            <a:r>
              <a:rPr lang="en-GB" b="1" i="1"/>
              <a:t>‘possible future water level’</a:t>
            </a:r>
            <a:r>
              <a:rPr lang="en-GB"/>
              <a:t>, is an output not an input, and that output has been plotted against the </a:t>
            </a:r>
            <a:r>
              <a:rPr lang="en-GB" smtClean="0"/>
              <a:t>future</a:t>
            </a:r>
          </a:p>
          <a:p>
            <a:pPr marL="0" indent="0">
              <a:buNone/>
            </a:pPr>
            <a:r>
              <a:rPr lang="en-GB" smtClean="0"/>
              <a:t>As such, </a:t>
            </a:r>
            <a:r>
              <a:rPr lang="en-GB" b="1">
                <a:solidFill>
                  <a:srgbClr val="00B0F0"/>
                </a:solidFill>
              </a:rPr>
              <a:t>that parameter is in the risk </a:t>
            </a:r>
            <a:r>
              <a:rPr lang="en-GB" b="1" smtClean="0">
                <a:solidFill>
                  <a:srgbClr val="00B0F0"/>
                </a:solidFill>
              </a:rPr>
              <a:t>paradigm</a:t>
            </a:r>
            <a:r>
              <a:rPr lang="en-GB" smtClean="0"/>
              <a:t>, </a:t>
            </a:r>
            <a:r>
              <a:rPr lang="en-GB" b="1" smtClean="0"/>
              <a:t>not the deterministic.</a:t>
            </a:r>
            <a:endParaRPr lang="en-AU" b="1"/>
          </a:p>
        </p:txBody>
      </p:sp>
    </p:spTree>
    <p:extLst>
      <p:ext uri="{BB962C8B-B14F-4D97-AF65-F5344CB8AC3E}">
        <p14:creationId xmlns:p14="http://schemas.microsoft.com/office/powerpoint/2010/main" val="388622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838200" y="1164771"/>
            <a:ext cx="10515600" cy="525917"/>
          </a:xfrm>
        </p:spPr>
        <p:txBody>
          <a:bodyPr>
            <a:normAutofit fontScale="90000"/>
          </a:bodyPr>
          <a:lstStyle/>
          <a:p>
            <a:pPr algn="ctr"/>
            <a:r>
              <a:rPr lang="en-AU" b="1"/>
              <a:t>Examples of DETERMINISM</a:t>
            </a:r>
          </a:p>
        </p:txBody>
      </p:sp>
      <p:sp>
        <p:nvSpPr>
          <p:cNvPr id="3" name="Content Placeholder 2"/>
          <p:cNvSpPr>
            <a:spLocks noGrp="1"/>
          </p:cNvSpPr>
          <p:nvPr>
            <p:ph idx="1"/>
          </p:nvPr>
        </p:nvSpPr>
        <p:spPr/>
        <p:txBody>
          <a:bodyPr>
            <a:normAutofit/>
          </a:bodyPr>
          <a:lstStyle/>
          <a:p>
            <a:r>
              <a:rPr lang="en-AU" smtClean="0"/>
              <a:t>“</a:t>
            </a:r>
            <a:r>
              <a:rPr lang="en-AU" i="1" smtClean="0"/>
              <a:t>The </a:t>
            </a:r>
            <a:r>
              <a:rPr lang="en-AU" i="1"/>
              <a:t>existing science suggests that such forecasts lack the reliability … necessary before they could be incorporated into such a </a:t>
            </a:r>
            <a:r>
              <a:rPr lang="en-AU" i="1" smtClean="0"/>
              <a:t>process</a:t>
            </a:r>
            <a:r>
              <a:rPr lang="en-AU" smtClean="0"/>
              <a:t>” </a:t>
            </a:r>
            <a:r>
              <a:rPr lang="en-AU" b="1" smtClean="0"/>
              <a:t>–</a:t>
            </a:r>
          </a:p>
          <a:p>
            <a:pPr marL="0" indent="0" algn="r">
              <a:buNone/>
            </a:pPr>
            <a:r>
              <a:rPr lang="en-AU" b="1" smtClean="0"/>
              <a:t> </a:t>
            </a:r>
            <a:r>
              <a:rPr lang="en-AU" b="1"/>
              <a:t>[QFCI (Wolfdene Dam, Brisbane River), 2011]</a:t>
            </a:r>
          </a:p>
          <a:p>
            <a:r>
              <a:rPr lang="en-AU" smtClean="0"/>
              <a:t>“</a:t>
            </a:r>
            <a:r>
              <a:rPr lang="en-AU" i="1" smtClean="0"/>
              <a:t>Myth</a:t>
            </a:r>
            <a:r>
              <a:rPr lang="en-AU" i="1"/>
              <a:t>: Rainfall forecasts are accurate enough to allow dam operations to use them </a:t>
            </a:r>
            <a:r>
              <a:rPr lang="en-AU" i="1" smtClean="0"/>
              <a:t>reliability</a:t>
            </a:r>
            <a:r>
              <a:rPr lang="en-AU" smtClean="0"/>
              <a:t>“– </a:t>
            </a:r>
            <a:endParaRPr lang="en-AU"/>
          </a:p>
          <a:p>
            <a:pPr marL="0" indent="0" algn="r">
              <a:buNone/>
            </a:pPr>
            <a:r>
              <a:rPr lang="en-AU" b="1" smtClean="0"/>
              <a:t>[</a:t>
            </a:r>
            <a:r>
              <a:rPr lang="en-AU" b="1"/>
              <a:t>Engineers Australia Qld (EAQ), 2012]</a:t>
            </a:r>
          </a:p>
          <a:p>
            <a:r>
              <a:rPr lang="en-AU" i="1" smtClean="0"/>
              <a:t>“… </a:t>
            </a:r>
            <a:r>
              <a:rPr lang="en-AU" i="1"/>
              <a:t>rainfall forecasts are not 100% accurate and therefore cannot replace other sources of information and engineering judgment </a:t>
            </a:r>
            <a:r>
              <a:rPr lang="en-AU" i="1" smtClean="0"/>
              <a:t>…</a:t>
            </a:r>
            <a:r>
              <a:rPr lang="en-AU" smtClean="0"/>
              <a:t>”</a:t>
            </a:r>
            <a:endParaRPr lang="en-AU"/>
          </a:p>
          <a:p>
            <a:pPr marL="0" indent="0" algn="r">
              <a:buNone/>
            </a:pPr>
            <a:r>
              <a:rPr lang="en-AU" b="1" smtClean="0"/>
              <a:t>[</a:t>
            </a:r>
            <a:r>
              <a:rPr lang="en-AU" b="1"/>
              <a:t>Water Panel, EAQ, 2016]</a:t>
            </a:r>
            <a:endParaRPr lang="en-AU" b="1" dirty="0"/>
          </a:p>
        </p:txBody>
      </p:sp>
    </p:spTree>
    <p:extLst>
      <p:ext uri="{BB962C8B-B14F-4D97-AF65-F5344CB8AC3E}">
        <p14:creationId xmlns:p14="http://schemas.microsoft.com/office/powerpoint/2010/main" val="347991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838200" y="1164771"/>
            <a:ext cx="10515600" cy="1027100"/>
          </a:xfrm>
        </p:spPr>
        <p:txBody>
          <a:bodyPr>
            <a:normAutofit fontScale="90000"/>
          </a:bodyPr>
          <a:lstStyle/>
          <a:p>
            <a:pPr algn="ctr"/>
            <a:r>
              <a:rPr lang="en-AU" b="1"/>
              <a:t>RISK Approach: </a:t>
            </a:r>
            <a:r>
              <a:rPr lang="en-AU" b="1" smtClean="0"/>
              <a:t/>
            </a:r>
            <a:br>
              <a:rPr lang="en-AU" b="1" smtClean="0"/>
            </a:br>
            <a:r>
              <a:rPr lang="en-AU" b="1" smtClean="0"/>
              <a:t>gives </a:t>
            </a:r>
            <a:r>
              <a:rPr lang="en-AU" b="1"/>
              <a:t>regard to Probabilities&amp;Consequences</a:t>
            </a:r>
            <a:endParaRPr lang="en-AU"/>
          </a:p>
        </p:txBody>
      </p:sp>
      <p:pic>
        <p:nvPicPr>
          <p:cNvPr id="12" name="Content Placeholder 11" descr="Unreliable Rainfalls Flood_Page_13"/>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617259" y="2191872"/>
            <a:ext cx="4881282" cy="3891938"/>
          </a:xfrm>
          <a:prstGeom prst="rect">
            <a:avLst/>
          </a:prstGeom>
          <a:noFill/>
          <a:ln>
            <a:noFill/>
          </a:ln>
        </p:spPr>
      </p:pic>
    </p:spTree>
    <p:extLst>
      <p:ext uri="{BB962C8B-B14F-4D97-AF65-F5344CB8AC3E}">
        <p14:creationId xmlns:p14="http://schemas.microsoft.com/office/powerpoint/2010/main" val="88842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itle 1"/>
          <p:cNvSpPr>
            <a:spLocks noGrp="1"/>
          </p:cNvSpPr>
          <p:nvPr>
            <p:ph type="title"/>
          </p:nvPr>
        </p:nvSpPr>
        <p:spPr>
          <a:xfrm>
            <a:off x="838200" y="1217047"/>
            <a:ext cx="10515600" cy="876315"/>
          </a:xfrm>
        </p:spPr>
        <p:txBody>
          <a:bodyPr>
            <a:normAutofit/>
          </a:bodyPr>
          <a:lstStyle/>
          <a:p>
            <a:pPr algn="ctr"/>
            <a:r>
              <a:rPr lang="en-AU" b="1"/>
              <a:t>Practices Overseas Use the Risk Paradigm</a:t>
            </a:r>
            <a:endParaRPr lang="en-AU"/>
          </a:p>
        </p:txBody>
      </p:sp>
      <p:sp>
        <p:nvSpPr>
          <p:cNvPr id="3" name="Content Placeholder 2"/>
          <p:cNvSpPr>
            <a:spLocks noGrp="1"/>
          </p:cNvSpPr>
          <p:nvPr>
            <p:ph idx="1"/>
          </p:nvPr>
        </p:nvSpPr>
        <p:spPr>
          <a:xfrm>
            <a:off x="838200" y="2259105"/>
            <a:ext cx="10515600" cy="3917857"/>
          </a:xfrm>
        </p:spPr>
        <p:txBody>
          <a:bodyPr/>
          <a:lstStyle/>
          <a:p>
            <a:pPr marL="0" indent="0">
              <a:buNone/>
            </a:pPr>
            <a:r>
              <a:rPr lang="en-AU" i="1" smtClean="0"/>
              <a:t>“… </a:t>
            </a:r>
            <a:r>
              <a:rPr lang="en-AU" i="1"/>
              <a:t>having an uncertain forecast available is preferable to complete ignorance about future hydrological </a:t>
            </a:r>
            <a:r>
              <a:rPr lang="en-AU" i="1" smtClean="0"/>
              <a:t>events”</a:t>
            </a:r>
            <a:endParaRPr lang="en-AU" i="1"/>
          </a:p>
          <a:p>
            <a:pPr marL="0" indent="0" algn="r">
              <a:buNone/>
            </a:pPr>
            <a:r>
              <a:rPr lang="en-AU"/>
              <a:t> </a:t>
            </a:r>
            <a:r>
              <a:rPr lang="en-AU" b="1"/>
              <a:t>–[Webber et al, MetSvc Can, 2006]</a:t>
            </a:r>
          </a:p>
          <a:p>
            <a:pPr marL="0" indent="0">
              <a:buNone/>
            </a:pPr>
            <a:endParaRPr lang="en-AU"/>
          </a:p>
          <a:p>
            <a:pPr marL="0" indent="0">
              <a:buNone/>
            </a:pPr>
            <a:r>
              <a:rPr lang="en-AU" i="1" smtClean="0"/>
              <a:t>“The </a:t>
            </a:r>
            <a:r>
              <a:rPr lang="en-AU" i="1"/>
              <a:t>Uncertainty Imperative … a confluence of compelling reasons … to transition to a new paradigm of hydrometeorological </a:t>
            </a:r>
            <a:r>
              <a:rPr lang="en-AU" i="1" smtClean="0"/>
              <a:t>prediction” </a:t>
            </a:r>
            <a:endParaRPr lang="en-AU" i="1"/>
          </a:p>
          <a:p>
            <a:pPr marL="0" indent="0" algn="r">
              <a:buNone/>
            </a:pPr>
            <a:r>
              <a:rPr lang="en-AU" b="1"/>
              <a:t>–[US National Academies, 2006]</a:t>
            </a:r>
          </a:p>
          <a:p>
            <a:pPr marL="0" indent="0">
              <a:buNone/>
            </a:pPr>
            <a:endParaRPr lang="en-AU"/>
          </a:p>
        </p:txBody>
      </p:sp>
    </p:spTree>
    <p:extLst>
      <p:ext uri="{BB962C8B-B14F-4D97-AF65-F5344CB8AC3E}">
        <p14:creationId xmlns:p14="http://schemas.microsoft.com/office/powerpoint/2010/main" val="3963916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1792</Words>
  <Application>Microsoft Office PowerPoint</Application>
  <PresentationFormat>Custom</PresentationFormat>
  <Paragraphs>145</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The ISSUE Deciding on dam releases during major flooding</vt:lpstr>
      <vt:lpstr>The Poles Taghavifard et al, 2009</vt:lpstr>
      <vt:lpstr>Decision Point – Will the Dam Reach W4 (SEQWater, 2011 modified)</vt:lpstr>
      <vt:lpstr>DETERMINISM  values and adheres to complete  (or near-complete) knowledge</vt:lpstr>
      <vt:lpstr>Following the Red Line</vt:lpstr>
      <vt:lpstr>Examples of DETERMINISM</vt:lpstr>
      <vt:lpstr>RISK Approach:  gives regard to Probabilities&amp;Consequences</vt:lpstr>
      <vt:lpstr>Practices Overseas Use the Risk Paradigm</vt:lpstr>
      <vt:lpstr>Practices Overseas Use the Risk Paradigm</vt:lpstr>
      <vt:lpstr>Australian Practices using the Risk Approach </vt:lpstr>
      <vt:lpstr>DEFENCES of NFR 1. NFR by Default 2. NFR is theoretically superior</vt:lpstr>
      <vt:lpstr>The BARF Proposed in Presentations / Papers</vt:lpstr>
      <vt:lpstr>NFR by DEFAULT – Example 1: Basis: ACCURACY Van den Honert, R. C. and McAneney, J. (2011)</vt:lpstr>
      <vt:lpstr>NFR by DEFAULT – 2: Basis: OUTCOMES Van den Honert, R. C. and McAneney, J. (2011)</vt:lpstr>
      <vt:lpstr>A Theoretical Defence of NFR (Daniell, 2016)</vt:lpstr>
      <vt:lpstr>Wivenhoe 2011 &amp; the Self Correction Thesis</vt:lpstr>
      <vt:lpstr>Wivenhoe &amp; the Wasted Storage Thesis</vt:lpstr>
      <vt:lpstr>CONCLUSION</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&amp; Determinism Opposing Paradigms driving Gated Spillway Operations during Major Floods</dc:title>
  <dc:creator>Greg McMahon</dc:creator>
  <cp:lastModifiedBy>PCClient</cp:lastModifiedBy>
  <cp:revision>43</cp:revision>
  <dcterms:created xsi:type="dcterms:W3CDTF">2017-07-21T13:07:44Z</dcterms:created>
  <dcterms:modified xsi:type="dcterms:W3CDTF">2017-09-19T04:24:42Z</dcterms:modified>
</cp:coreProperties>
</file>