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1" r:id="rId2"/>
    <p:sldId id="256" r:id="rId3"/>
    <p:sldId id="260" r:id="rId4"/>
    <p:sldId id="259" r:id="rId5"/>
    <p:sldId id="262" r:id="rId6"/>
    <p:sldId id="264" r:id="rId7"/>
    <p:sldId id="271" r:id="rId8"/>
    <p:sldId id="258" r:id="rId9"/>
    <p:sldId id="263" r:id="rId10"/>
    <p:sldId id="269" r:id="rId11"/>
    <p:sldId id="268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  <a:srgbClr val="D4A46B"/>
    <a:srgbClr val="126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5" autoAdjust="0"/>
    <p:restoredTop sz="99275" autoAdjust="0"/>
  </p:normalViewPr>
  <p:slideViewPr>
    <p:cSldViewPr snapToGrid="0" showGuides="1">
      <p:cViewPr varScale="1">
        <p:scale>
          <a:sx n="71" d="100"/>
          <a:sy n="71" d="100"/>
        </p:scale>
        <p:origin x="1218" y="60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DCF05-92C7-4E7E-B33E-4C584EB0748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7FF84-C5BF-4F1B-90A4-90BB8F6DB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19/09/2017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4.jpeg"/><Relationship Id="rId10" Type="http://schemas.openxmlformats.org/officeDocument/2006/relationships/image" Target="../media/image29.jpeg"/><Relationship Id="rId4" Type="http://schemas.openxmlformats.org/officeDocument/2006/relationships/image" Target="../media/image3.pn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drew@caltrout.org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683" y="154791"/>
            <a:ext cx="1717769" cy="91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6619" y="198700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Sierra Meadow Strategy: A Process and Outcome Centered on Increasing Pace and Scale of Meadow Restoration</a:t>
            </a:r>
          </a:p>
          <a:p>
            <a:pPr algn="ctr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Mark Drew, Ph.D.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Nina Hemphill, Ph.D.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Levi Keszey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Amy Merrill, Ph.D.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413" y="5443538"/>
            <a:ext cx="7469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Acknowledgements: CA Department of Fish &amp; Wildlife, members of the Sierra Meadows Partnership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255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70689"/>
            <a:ext cx="1648489" cy="8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537" y="1179898"/>
            <a:ext cx="3617915" cy="48211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9898" y="2401191"/>
            <a:ext cx="357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Collective action </a:t>
            </a:r>
            <a:r>
              <a:rPr lang="en-US" sz="2000" dirty="0" smtClean="0"/>
              <a:t>that created a </a:t>
            </a:r>
            <a:r>
              <a:rPr lang="en-US" sz="2000" dirty="0"/>
              <a:t>living document providing a clear, concise set of </a:t>
            </a:r>
            <a:r>
              <a:rPr lang="en-US" sz="2000" u="sng" dirty="0">
                <a:solidFill>
                  <a:srgbClr val="FF0000"/>
                </a:solidFill>
              </a:rPr>
              <a:t>goals</a:t>
            </a:r>
            <a:r>
              <a:rPr lang="en-US" sz="2000" dirty="0"/>
              <a:t>, </a:t>
            </a:r>
            <a:r>
              <a:rPr lang="en-US" sz="2000" u="sng" dirty="0">
                <a:solidFill>
                  <a:schemeClr val="accent5"/>
                </a:solidFill>
              </a:rPr>
              <a:t>objectives</a:t>
            </a:r>
            <a:r>
              <a:rPr lang="en-US" sz="2000" dirty="0"/>
              <a:t>, </a:t>
            </a:r>
            <a:r>
              <a:rPr lang="en-US" sz="2000" u="sng" dirty="0" smtClean="0">
                <a:solidFill>
                  <a:srgbClr val="008E83"/>
                </a:solidFill>
              </a:rPr>
              <a:t>approaches</a:t>
            </a:r>
            <a:r>
              <a:rPr lang="en-US" sz="2000" dirty="0" smtClean="0"/>
              <a:t>,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</a:rPr>
              <a:t>actions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u="sng" dirty="0">
                <a:solidFill>
                  <a:schemeClr val="accent4"/>
                </a:solidFill>
              </a:rPr>
              <a:t>metrics</a:t>
            </a:r>
            <a:r>
              <a:rPr lang="en-US" sz="2000" dirty="0"/>
              <a:t>, as well as a prioritization framework, to guide Sierra meadow protection, management, restoration, research and potential investment through 2030. 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42913" y="1314969"/>
            <a:ext cx="3381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We </a:t>
            </a:r>
            <a:r>
              <a:rPr lang="en-US" sz="2800" dirty="0"/>
              <a:t>A</a:t>
            </a:r>
            <a:r>
              <a:rPr lang="en-US" sz="2800" dirty="0" smtClean="0"/>
              <a:t>ccomplished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8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170689"/>
            <a:ext cx="1716688" cy="91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903" y="1150743"/>
            <a:ext cx="7093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Next steps: Strategy </a:t>
            </a:r>
            <a:r>
              <a:rPr lang="en-US" sz="2400" dirty="0"/>
              <a:t>I</a:t>
            </a:r>
            <a:r>
              <a:rPr lang="en-US" sz="2400" dirty="0" smtClean="0"/>
              <a:t>mplementation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19" y="1613509"/>
            <a:ext cx="4556893" cy="3257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4539" y="4870895"/>
            <a:ext cx="6699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Calistoga IV: Annual Sierra Meadows Partnership meeting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Advancing scientific understanding and restoration efficacy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Improving planning and permitting efficiencies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Building on foundation, expand and advance partnerships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Communication strategy-meadows matter!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170689"/>
            <a:ext cx="1687966" cy="9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2286" y="1938735"/>
            <a:ext cx="59585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 lasting, cohesive Partnership already making a difference, pursuing a collective vision-people working together</a:t>
            </a: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A direction and pathway forward grounded in </a:t>
            </a:r>
            <a:r>
              <a:rPr lang="en-US" sz="2000" dirty="0" smtClean="0">
                <a:solidFill>
                  <a:srgbClr val="002060"/>
                </a:solidFill>
              </a:rPr>
              <a:t>science &amp; </a:t>
            </a:r>
            <a:r>
              <a:rPr lang="en-US" sz="2000" dirty="0">
                <a:solidFill>
                  <a:srgbClr val="002060"/>
                </a:solidFill>
              </a:rPr>
              <a:t>recognizing institutional changes are </a:t>
            </a:r>
            <a:r>
              <a:rPr lang="en-US" sz="2000" dirty="0" smtClean="0">
                <a:solidFill>
                  <a:srgbClr val="002060"/>
                </a:solidFill>
              </a:rPr>
              <a:t>needed</a:t>
            </a: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000" dirty="0" smtClean="0"/>
              <a:t>Leveraged political, financial and capacity support</a:t>
            </a:r>
          </a:p>
          <a:p>
            <a:pPr marL="284163" indent="-28416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Creating space and time for thoughtful dialogue is beneficial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</a:rPr>
              <a:t>Material </a:t>
            </a:r>
            <a:r>
              <a:rPr lang="en-US" sz="2000" dirty="0">
                <a:solidFill>
                  <a:srgbClr val="7030A0"/>
                </a:solidFill>
              </a:rPr>
              <a:t>change requires understanding, patience and </a:t>
            </a:r>
            <a:r>
              <a:rPr lang="en-US" sz="2000" dirty="0" smtClean="0">
                <a:solidFill>
                  <a:srgbClr val="7030A0"/>
                </a:solidFill>
              </a:rPr>
              <a:t>commitment</a:t>
            </a:r>
            <a:endParaRPr lang="en-US" sz="2000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8E83"/>
                </a:solidFill>
              </a:rPr>
              <a:t>Leadership matters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Have fun-life is short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966" y="1398346"/>
            <a:ext cx="705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Outcomes and lessons learned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416" y="1842525"/>
            <a:ext cx="1323995" cy="992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37" y="3323662"/>
            <a:ext cx="1292274" cy="969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37" y="4781008"/>
            <a:ext cx="1328287" cy="9962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" y="1865745"/>
            <a:ext cx="1309497" cy="9793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" y="3471073"/>
            <a:ext cx="1360934" cy="10207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" y="4952697"/>
            <a:ext cx="1360934" cy="10207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7714" y="5777223"/>
            <a:ext cx="1310242" cy="9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70689"/>
            <a:ext cx="1648489" cy="8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95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350" y="2514600"/>
            <a:ext cx="6015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 you!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Contact: </a:t>
            </a:r>
            <a:r>
              <a:rPr lang="en-US" sz="2800" dirty="0" smtClean="0">
                <a:hlinkClick r:id="rId6"/>
              </a:rPr>
              <a:t>mdrew@caltrout.org</a:t>
            </a:r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URL: Caltrout.org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75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Place your</a:t>
            </a:r>
          </a:p>
          <a:p>
            <a:r>
              <a:rPr lang="en-AU" dirty="0" smtClean="0"/>
              <a:t>logo here</a:t>
            </a:r>
            <a:endParaRPr lang="en-AU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170689"/>
            <a:ext cx="1687966" cy="9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1" y="2770003"/>
            <a:ext cx="2124075" cy="2162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79" y="1397917"/>
            <a:ext cx="3883411" cy="407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3060" y="5604742"/>
            <a:ext cx="1487553" cy="1115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291" y="1543050"/>
            <a:ext cx="4682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From Brisbane to California’s Sierra Nevada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70689"/>
            <a:ext cx="1676069" cy="8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26663" y="1589839"/>
            <a:ext cx="4572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</a:rPr>
              <a:t>70,000 km</a:t>
            </a:r>
            <a:r>
              <a:rPr lang="en-US" sz="2000" baseline="30000" dirty="0" smtClean="0">
                <a:solidFill>
                  <a:srgbClr val="00B050"/>
                </a:solidFill>
              </a:rPr>
              <a:t>2 </a:t>
            </a:r>
            <a:r>
              <a:rPr lang="en-US" sz="2000" dirty="0" smtClean="0">
                <a:solidFill>
                  <a:srgbClr val="00B050"/>
                </a:solidFill>
              </a:rPr>
              <a:t>landscape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F0"/>
                </a:solidFill>
              </a:rPr>
              <a:t>Snow pack driven system; provision of ~60% of California’s domestic water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</a:rPr>
              <a:t>~75% of California’s energy via hydropower capacity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Home to an abundance of flora and fauna, including 40 species of native fish and ~ 400 species of terrestrial vertebrates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8E83"/>
                </a:solidFill>
              </a:rPr>
              <a:t>Fundamental to local livelihoods and CA </a:t>
            </a:r>
            <a:r>
              <a:rPr lang="en-US" sz="2000" i="1" dirty="0" smtClean="0">
                <a:solidFill>
                  <a:srgbClr val="008E83"/>
                </a:solidFill>
              </a:rPr>
              <a:t>economy: ~ $4 billion annual tourism based; agriculture etc. </a:t>
            </a:r>
            <a:endParaRPr lang="en-US" sz="2000" i="1" dirty="0">
              <a:solidFill>
                <a:srgbClr val="008E83"/>
              </a:solidFill>
            </a:endParaRPr>
          </a:p>
          <a:p>
            <a:pPr algn="l"/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7513" y="1135490"/>
            <a:ext cx="798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California’s Sierra Nevada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96" y="1144942"/>
            <a:ext cx="2364656" cy="17734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99" y="4667717"/>
            <a:ext cx="2364656" cy="14160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96" y="2885090"/>
            <a:ext cx="2364656" cy="17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7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170689"/>
            <a:ext cx="1687966" cy="90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994" y="1712308"/>
            <a:ext cx="2816458" cy="2119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8994" y="3914244"/>
            <a:ext cx="2816458" cy="20868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265" y="1167357"/>
            <a:ext cx="763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</a:rPr>
              <a:t>Meadows Matter!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771" y="1741714"/>
            <a:ext cx="4890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Provide important, valuable ecological services for people, flora and fauna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Water retention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Water quality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Aquatic habitats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Flood attenuation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Feeders to streams and rivers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GHGs sinks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Recreational &amp; spiritual connections</a:t>
            </a:r>
          </a:p>
          <a:p>
            <a:pPr lvl="1"/>
            <a:endParaRPr lang="en-US" dirty="0" smtClean="0">
              <a:solidFill>
                <a:srgbClr val="C00000"/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79,000 hectares, ~ 40-60% degraded !!! Action required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4495" y="4824798"/>
            <a:ext cx="1586902" cy="11911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5873" y="4824799"/>
            <a:ext cx="769670" cy="11871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" y="4824799"/>
            <a:ext cx="1726203" cy="11762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515700" y="4824798"/>
            <a:ext cx="1582907" cy="118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70689"/>
            <a:ext cx="1648489" cy="8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9524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55" y="3921084"/>
            <a:ext cx="3035241" cy="2397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50076" y="4127525"/>
            <a:ext cx="2635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~2012-2014 </a:t>
            </a:r>
            <a:r>
              <a:rPr lang="en-US" dirty="0" smtClean="0">
                <a:solidFill>
                  <a:srgbClr val="C00000"/>
                </a:solidFill>
              </a:rPr>
              <a:t>Political momentum</a:t>
            </a:r>
            <a:r>
              <a:rPr lang="en-US" dirty="0" smtClean="0"/>
              <a:t> begins supporting headwaters </a:t>
            </a:r>
            <a:r>
              <a:rPr lang="en-US" dirty="0"/>
              <a:t>and meadows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07" y="1520728"/>
            <a:ext cx="1857526" cy="2423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3837" y="1106850"/>
            <a:ext cx="4634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Evolution </a:t>
            </a:r>
            <a:r>
              <a:rPr lang="en-US" sz="2400" dirty="0"/>
              <a:t>of a </a:t>
            </a:r>
            <a:r>
              <a:rPr lang="en-US" sz="2400" dirty="0" smtClean="0"/>
              <a:t>Meadows </a:t>
            </a:r>
            <a:r>
              <a:rPr lang="en-US" sz="2400" dirty="0"/>
              <a:t>M</a:t>
            </a:r>
            <a:r>
              <a:rPr lang="en-US" sz="2400" dirty="0" smtClean="0"/>
              <a:t>ovement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6103" y="2054763"/>
            <a:ext cx="240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2010 A </a:t>
            </a:r>
            <a:r>
              <a:rPr lang="en-US" dirty="0" smtClean="0">
                <a:solidFill>
                  <a:srgbClr val="C00000"/>
                </a:solidFill>
              </a:rPr>
              <a:t>plan</a:t>
            </a:r>
            <a:r>
              <a:rPr lang="en-US" dirty="0" smtClean="0"/>
              <a:t>, with </a:t>
            </a:r>
            <a:r>
              <a:rPr lang="en-US" dirty="0" smtClean="0">
                <a:solidFill>
                  <a:srgbClr val="C00000"/>
                </a:solidFill>
              </a:rPr>
              <a:t>funding</a:t>
            </a:r>
            <a:r>
              <a:rPr lang="en-US" dirty="0" smtClean="0"/>
              <a:t> support, is developed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70689"/>
            <a:ext cx="1648489" cy="8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6619" y="1321568"/>
            <a:ext cx="50611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Feb, 2014 </a:t>
            </a:r>
            <a:r>
              <a:rPr lang="en-US" sz="2400" dirty="0" smtClean="0"/>
              <a:t>Calistoga I: </a:t>
            </a:r>
            <a:r>
              <a:rPr lang="en-US" sz="2400" i="1" dirty="0"/>
              <a:t>The building of a collective </a:t>
            </a:r>
            <a:r>
              <a:rPr lang="en-US" sz="2400" i="1" dirty="0" smtClean="0"/>
              <a:t>stakeholder vision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2" y="2586038"/>
            <a:ext cx="8305081" cy="31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70689"/>
            <a:ext cx="1648489" cy="8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95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5645" y="1352023"/>
            <a:ext cx="6015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2014-2015</a:t>
            </a:r>
          </a:p>
          <a:p>
            <a:pPr algn="ctr"/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No Calistoga convening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Formation of </a:t>
            </a:r>
            <a:r>
              <a:rPr lang="en-US" sz="2800" i="1" dirty="0" smtClean="0"/>
              <a:t>Sierra Meadows Restoration, Research Partnership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Momentum renewed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76" y="3991653"/>
            <a:ext cx="3128604" cy="23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1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6" y="170689"/>
            <a:ext cx="1716688" cy="91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43" y="2047805"/>
            <a:ext cx="8382727" cy="23654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607" y="1259174"/>
            <a:ext cx="8116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Feb, 2016</a:t>
            </a:r>
          </a:p>
          <a:p>
            <a:pPr algn="ctr"/>
            <a:r>
              <a:rPr lang="en-US" sz="2400" dirty="0"/>
              <a:t>Calistoga II: </a:t>
            </a:r>
            <a:r>
              <a:rPr lang="en-US" sz="2400" i="1" dirty="0"/>
              <a:t>Strategy and Partnership </a:t>
            </a:r>
            <a:r>
              <a:rPr lang="en-US" sz="2400" i="1" dirty="0" smtClean="0"/>
              <a:t>Development</a:t>
            </a:r>
            <a:endParaRPr lang="en-US" sz="2400" i="1" dirty="0"/>
          </a:p>
        </p:txBody>
      </p:sp>
      <p:sp>
        <p:nvSpPr>
          <p:cNvPr id="13" name="Rectangle 12"/>
          <p:cNvSpPr/>
          <p:nvPr/>
        </p:nvSpPr>
        <p:spPr>
          <a:xfrm>
            <a:off x="351197" y="4648368"/>
            <a:ext cx="8276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The shared vision of the Sierra Meadows Partnership is a greater Sierra Nevada Region with healthy and resilient meadows that provide sustained goods and services to benefit flora, fauna and people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BRISBANE, AUSTRALIA |  18 - 20 </a:t>
            </a:r>
            <a:r>
              <a:rPr lang="en-AU" sz="1350" dirty="0">
                <a:solidFill>
                  <a:srgbClr val="1268BD"/>
                </a:solidFill>
              </a:rPr>
              <a:t>SEPTEMBER </a:t>
            </a:r>
            <a:r>
              <a:rPr lang="en-AU" sz="1350" dirty="0" smtClean="0">
                <a:solidFill>
                  <a:srgbClr val="1268BD"/>
                </a:solidFill>
              </a:rPr>
              <a:t>2017</a:t>
            </a:r>
            <a:endParaRPr lang="en-AU" sz="1350" dirty="0">
              <a:solidFill>
                <a:srgbClr val="1268BD"/>
              </a:solidFill>
            </a:endParaRP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 smtClean="0">
                <a:solidFill>
                  <a:srgbClr val="1268BD"/>
                </a:solidFill>
              </a:rPr>
              <a:t>MANAGED BY</a:t>
            </a:r>
            <a:endParaRPr lang="en-AU" sz="1350" dirty="0">
              <a:solidFill>
                <a:srgbClr val="1268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485" y="174171"/>
            <a:ext cx="1621971" cy="8599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prstClr val="black"/>
                </a:solidFill>
              </a:rPr>
              <a:t>Place your</a:t>
            </a:r>
          </a:p>
          <a:p>
            <a:r>
              <a:rPr lang="en-AU" dirty="0" smtClean="0">
                <a:solidFill>
                  <a:prstClr val="black"/>
                </a:solidFill>
              </a:rPr>
              <a:t>logo here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70689"/>
            <a:ext cx="1648489" cy="87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21" y="154791"/>
            <a:ext cx="635679" cy="879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361" y="1409075"/>
            <a:ext cx="6910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Feb. 2017, Calistoga III: </a:t>
            </a:r>
            <a:r>
              <a:rPr lang="en-US" sz="2400" i="1" dirty="0" smtClean="0"/>
              <a:t>Sierra Meadows Strategy is </a:t>
            </a:r>
            <a:r>
              <a:rPr lang="en-US" sz="2400" i="1" dirty="0"/>
              <a:t>C</a:t>
            </a:r>
            <a:r>
              <a:rPr lang="en-US" sz="2400" i="1" dirty="0" smtClean="0"/>
              <a:t>ompleted, MOU Signed</a:t>
            </a:r>
            <a:endParaRPr lang="en-US" sz="2400" i="1" dirty="0"/>
          </a:p>
        </p:txBody>
      </p:sp>
      <p:sp>
        <p:nvSpPr>
          <p:cNvPr id="13" name="Rectangle 12"/>
          <p:cNvSpPr/>
          <p:nvPr/>
        </p:nvSpPr>
        <p:spPr>
          <a:xfrm>
            <a:off x="2217107" y="52662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pPr algn="ctr"/>
            <a:r>
              <a:rPr lang="en-US" b="1" dirty="0" smtClean="0"/>
              <a:t>Overarching goal: Restore and protect 12,000 hectares across the Sierra in the next 15 years!</a:t>
            </a:r>
            <a:endParaRPr lang="en-US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41" y="2363182"/>
            <a:ext cx="5631332" cy="31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1080</TotalTime>
  <Words>652</Words>
  <Application>Microsoft Office PowerPoint</Application>
  <PresentationFormat>On-screen Show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mdrew</cp:lastModifiedBy>
  <cp:revision>61</cp:revision>
  <dcterms:created xsi:type="dcterms:W3CDTF">2016-07-18T05:53:10Z</dcterms:created>
  <dcterms:modified xsi:type="dcterms:W3CDTF">2017-09-19T22:08:19Z</dcterms:modified>
</cp:coreProperties>
</file>