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57" r:id="rId4"/>
    <p:sldId id="258" r:id="rId5"/>
    <p:sldId id="260" r:id="rId6"/>
    <p:sldId id="262" r:id="rId7"/>
    <p:sldId id="268" r:id="rId8"/>
    <p:sldId id="263" r:id="rId9"/>
    <p:sldId id="261" r:id="rId10"/>
    <p:sldId id="264"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992" autoAdjust="0"/>
    <p:restoredTop sz="40164" autoAdjust="0"/>
  </p:normalViewPr>
  <p:slideViewPr>
    <p:cSldViewPr snapToGrid="0" showGuides="1">
      <p:cViewPr varScale="1">
        <p:scale>
          <a:sx n="42" d="100"/>
          <a:sy n="42" d="100"/>
        </p:scale>
        <p:origin x="4206" y="48"/>
      </p:cViewPr>
      <p:guideLst>
        <p:guide pos="2880"/>
        <p:guide orient="horz"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14DEA-EA32-44AC-8F6E-2CC4E32B6A0E}" type="datetimeFigureOut">
              <a:rPr lang="en-AU" smtClean="0"/>
              <a:t>1/08/2017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080FF-875B-47C7-BCAF-1151FDD42F5C}" type="slidenum">
              <a:rPr lang="en-AU" smtClean="0"/>
              <a:t>‹#›</a:t>
            </a:fld>
            <a:endParaRPr lang="en-AU"/>
          </a:p>
        </p:txBody>
      </p:sp>
    </p:spTree>
    <p:extLst>
      <p:ext uri="{BB962C8B-B14F-4D97-AF65-F5344CB8AC3E}">
        <p14:creationId xmlns:p14="http://schemas.microsoft.com/office/powerpoint/2010/main" val="280327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1</a:t>
            </a:fld>
            <a:endParaRPr lang="en-AU"/>
          </a:p>
        </p:txBody>
      </p:sp>
    </p:spTree>
    <p:extLst>
      <p:ext uri="{BB962C8B-B14F-4D97-AF65-F5344CB8AC3E}">
        <p14:creationId xmlns:p14="http://schemas.microsoft.com/office/powerpoint/2010/main" val="161177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10</a:t>
            </a:fld>
            <a:endParaRPr lang="en-AU"/>
          </a:p>
        </p:txBody>
      </p:sp>
    </p:spTree>
    <p:extLst>
      <p:ext uri="{BB962C8B-B14F-4D97-AF65-F5344CB8AC3E}">
        <p14:creationId xmlns:p14="http://schemas.microsoft.com/office/powerpoint/2010/main" val="319874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11</a:t>
            </a:fld>
            <a:endParaRPr lang="en-AU"/>
          </a:p>
        </p:txBody>
      </p:sp>
    </p:spTree>
    <p:extLst>
      <p:ext uri="{BB962C8B-B14F-4D97-AF65-F5344CB8AC3E}">
        <p14:creationId xmlns:p14="http://schemas.microsoft.com/office/powerpoint/2010/main" val="249715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73575" cy="33543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7F9BF8-622E-483A-8964-B80F0C4AA981}" type="slidenum">
              <a:rPr lang="en-AU" smtClean="0"/>
              <a:t>12</a:t>
            </a:fld>
            <a:endParaRPr lang="en-AU"/>
          </a:p>
        </p:txBody>
      </p:sp>
    </p:spTree>
    <p:extLst>
      <p:ext uri="{BB962C8B-B14F-4D97-AF65-F5344CB8AC3E}">
        <p14:creationId xmlns:p14="http://schemas.microsoft.com/office/powerpoint/2010/main" val="279402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2</a:t>
            </a:fld>
            <a:endParaRPr lang="en-AU"/>
          </a:p>
        </p:txBody>
      </p:sp>
    </p:spTree>
    <p:extLst>
      <p:ext uri="{BB962C8B-B14F-4D97-AF65-F5344CB8AC3E}">
        <p14:creationId xmlns:p14="http://schemas.microsoft.com/office/powerpoint/2010/main" val="185807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3</a:t>
            </a:fld>
            <a:endParaRPr lang="en-AU"/>
          </a:p>
        </p:txBody>
      </p:sp>
    </p:spTree>
    <p:extLst>
      <p:ext uri="{BB962C8B-B14F-4D97-AF65-F5344CB8AC3E}">
        <p14:creationId xmlns:p14="http://schemas.microsoft.com/office/powerpoint/2010/main" val="158943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4</a:t>
            </a:fld>
            <a:endParaRPr lang="en-AU"/>
          </a:p>
        </p:txBody>
      </p:sp>
    </p:spTree>
    <p:extLst>
      <p:ext uri="{BB962C8B-B14F-4D97-AF65-F5344CB8AC3E}">
        <p14:creationId xmlns:p14="http://schemas.microsoft.com/office/powerpoint/2010/main" val="309845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5</a:t>
            </a:fld>
            <a:endParaRPr lang="en-AU"/>
          </a:p>
        </p:txBody>
      </p:sp>
    </p:spTree>
    <p:extLst>
      <p:ext uri="{BB962C8B-B14F-4D97-AF65-F5344CB8AC3E}">
        <p14:creationId xmlns:p14="http://schemas.microsoft.com/office/powerpoint/2010/main" val="181390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6</a:t>
            </a:fld>
            <a:endParaRPr lang="en-AU"/>
          </a:p>
        </p:txBody>
      </p:sp>
    </p:spTree>
    <p:extLst>
      <p:ext uri="{BB962C8B-B14F-4D97-AF65-F5344CB8AC3E}">
        <p14:creationId xmlns:p14="http://schemas.microsoft.com/office/powerpoint/2010/main" val="425222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7</a:t>
            </a:fld>
            <a:endParaRPr lang="en-AU"/>
          </a:p>
        </p:txBody>
      </p:sp>
    </p:spTree>
    <p:extLst>
      <p:ext uri="{BB962C8B-B14F-4D97-AF65-F5344CB8AC3E}">
        <p14:creationId xmlns:p14="http://schemas.microsoft.com/office/powerpoint/2010/main" val="170976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8</a:t>
            </a:fld>
            <a:endParaRPr lang="en-AU"/>
          </a:p>
        </p:txBody>
      </p:sp>
    </p:spTree>
    <p:extLst>
      <p:ext uri="{BB962C8B-B14F-4D97-AF65-F5344CB8AC3E}">
        <p14:creationId xmlns:p14="http://schemas.microsoft.com/office/powerpoint/2010/main" val="3779776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5A080FF-875B-47C7-BCAF-1151FDD42F5C}" type="slidenum">
              <a:rPr lang="en-AU" smtClean="0"/>
              <a:t>9</a:t>
            </a:fld>
            <a:endParaRPr lang="en-AU"/>
          </a:p>
        </p:txBody>
      </p:sp>
    </p:spTree>
    <p:extLst>
      <p:ext uri="{BB962C8B-B14F-4D97-AF65-F5344CB8AC3E}">
        <p14:creationId xmlns:p14="http://schemas.microsoft.com/office/powerpoint/2010/main" val="188554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8.pn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CB915A-5E3D-4725-BCB5-00D8BBC4C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2752"/>
            <a:ext cx="9144000" cy="482803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5"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4127383" y="174171"/>
            <a:ext cx="4592073"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a:extLst>
              <a:ext uri="{FF2B5EF4-FFF2-40B4-BE49-F238E27FC236}">
                <a16:creationId xmlns:a16="http://schemas.microsoft.com/office/drawing/2014/main" id="{8BC7F5B3-8C16-469B-8942-3D4DE802472C}"/>
              </a:ext>
            </a:extLst>
          </p:cNvPr>
          <p:cNvSpPr>
            <a:spLocks noGrp="1"/>
          </p:cNvSpPr>
          <p:nvPr>
            <p:ph type="ctrTitle"/>
          </p:nvPr>
        </p:nvSpPr>
        <p:spPr>
          <a:xfrm>
            <a:off x="421076" y="1815182"/>
            <a:ext cx="8253824" cy="3756278"/>
          </a:xfrm>
          <a:solidFill>
            <a:srgbClr val="FFFFFF">
              <a:alpha val="76000"/>
            </a:srgbClr>
          </a:solidFill>
        </p:spPr>
        <p:txBody>
          <a:bodyPr>
            <a:noAutofit/>
          </a:bodyPr>
          <a:lstStyle/>
          <a:p>
            <a:r>
              <a:rPr lang="en-AU" sz="3100" b="1" dirty="0"/>
              <a:t>Towards Cultural Flows – </a:t>
            </a:r>
            <a:br>
              <a:rPr lang="en-AU" sz="3100" b="1" dirty="0"/>
            </a:br>
            <a:r>
              <a:rPr lang="en-AU" sz="3100" b="1" dirty="0"/>
              <a:t>Glenelg River Aboriginal Water Values </a:t>
            </a:r>
            <a:br>
              <a:rPr lang="en-AU" sz="3100" b="1" dirty="0"/>
            </a:br>
            <a:r>
              <a:rPr lang="en-AU" sz="3100" b="1" dirty="0"/>
              <a:t>Scoping Project</a:t>
            </a:r>
            <a:br>
              <a:rPr lang="en-AU" sz="3100" b="1" dirty="0"/>
            </a:br>
            <a:br>
              <a:rPr lang="en-AU" sz="3000" b="1" dirty="0"/>
            </a:br>
            <a:r>
              <a:rPr lang="en-AU" sz="2000" b="1" dirty="0"/>
              <a:t>Tyson Lovett-Murray </a:t>
            </a:r>
            <a:br>
              <a:rPr lang="en-AU" sz="2000" b="1" dirty="0"/>
            </a:br>
            <a:r>
              <a:rPr lang="en-AU" sz="2000" b="1" dirty="0"/>
              <a:t>(Gunditj Mirring Traditional Owners Aboriginal Corporation)</a:t>
            </a:r>
            <a:br>
              <a:rPr lang="en-AU" sz="2000" b="1" dirty="0"/>
            </a:br>
            <a:br>
              <a:rPr lang="en-AU" sz="2000" b="1" dirty="0"/>
            </a:br>
            <a:r>
              <a:rPr lang="en-AU" sz="2000" b="1" dirty="0"/>
              <a:t> Dr Jane Walker </a:t>
            </a:r>
            <a:br>
              <a:rPr lang="en-AU" sz="2000" b="1" dirty="0"/>
            </a:br>
            <a:r>
              <a:rPr lang="en-AU" sz="2000" b="1" dirty="0"/>
              <a:t>(Glenelg Hopkins Catchment Management Authority)</a:t>
            </a:r>
            <a:br>
              <a:rPr lang="en-AU" sz="2000" b="1" dirty="0"/>
            </a:br>
            <a:endParaRPr lang="en-AU" sz="2100" b="1" dirty="0"/>
          </a:p>
        </p:txBody>
      </p:sp>
      <p:pic>
        <p:nvPicPr>
          <p:cNvPr id="5" name="Picture 4">
            <a:extLst>
              <a:ext uri="{FF2B5EF4-FFF2-40B4-BE49-F238E27FC236}">
                <a16:creationId xmlns:a16="http://schemas.microsoft.com/office/drawing/2014/main" id="{0198E8BB-6A8E-4EA3-87F9-7609BA727E7B}"/>
              </a:ext>
            </a:extLst>
          </p:cNvPr>
          <p:cNvPicPr>
            <a:picLocks noChangeAspect="1"/>
          </p:cNvPicPr>
          <p:nvPr/>
        </p:nvPicPr>
        <p:blipFill>
          <a:blip r:embed="rId6"/>
          <a:stretch>
            <a:fillRect/>
          </a:stretch>
        </p:blipFill>
        <p:spPr>
          <a:xfrm>
            <a:off x="4343340" y="412864"/>
            <a:ext cx="4060288" cy="451143"/>
          </a:xfrm>
          <a:prstGeom prst="rect">
            <a:avLst/>
          </a:prstGeom>
        </p:spPr>
      </p:pic>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DF1F9-BEA8-44E9-9E84-3A64FD20E911}"/>
              </a:ext>
            </a:extLst>
          </p:cNvPr>
          <p:cNvSpPr txBox="1">
            <a:spLocks/>
          </p:cNvSpPr>
          <p:nvPr/>
        </p:nvSpPr>
        <p:spPr>
          <a:xfrm>
            <a:off x="232913" y="1483919"/>
            <a:ext cx="8531523" cy="18376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dirty="0"/>
              <a:t>‘</a:t>
            </a:r>
            <a:r>
              <a:rPr lang="en-AU" sz="2400" i="1" dirty="0"/>
              <a:t>Having Aunties come along, that is really important to me, getting elders back out on country… we have better knowledge of how some of these Agencies work, from working in conjunction with the MLDRIN guys and you [CMA] </a:t>
            </a:r>
            <a:r>
              <a:rPr lang="en-AU" sz="2400" dirty="0"/>
              <a:t>.’ </a:t>
            </a:r>
          </a:p>
          <a:p>
            <a:pPr marL="0" indent="0" algn="ctr">
              <a:buFont typeface="Arial" panose="020B0604020202020204" pitchFamily="34" charset="0"/>
              <a:buNone/>
            </a:pPr>
            <a:r>
              <a:rPr lang="en-AU" sz="2400" dirty="0"/>
              <a:t>(Brett, BGLC)</a:t>
            </a:r>
          </a:p>
          <a:p>
            <a:pPr algn="ctr"/>
            <a:endParaRPr lang="en-AU" sz="2400" dirty="0"/>
          </a:p>
          <a:p>
            <a:pPr marL="0" indent="0" algn="ctr">
              <a:buFont typeface="Arial" panose="020B0604020202020204" pitchFamily="34" charset="0"/>
              <a:buNone/>
            </a:pPr>
            <a:endParaRPr lang="en-AU" sz="2400" dirty="0"/>
          </a:p>
        </p:txBody>
      </p:sp>
      <p:grpSp>
        <p:nvGrpSpPr>
          <p:cNvPr id="4" name="Group 3">
            <a:extLst>
              <a:ext uri="{FF2B5EF4-FFF2-40B4-BE49-F238E27FC236}">
                <a16:creationId xmlns:a16="http://schemas.microsoft.com/office/drawing/2014/main" id="{58E30C98-5D3B-415B-98E0-F4C1CA503757}"/>
              </a:ext>
            </a:extLst>
          </p:cNvPr>
          <p:cNvGrpSpPr/>
          <p:nvPr/>
        </p:nvGrpSpPr>
        <p:grpSpPr>
          <a:xfrm>
            <a:off x="0" y="279184"/>
            <a:ext cx="9143999" cy="642368"/>
            <a:chOff x="8410" y="107070"/>
            <a:chExt cx="12191999" cy="856490"/>
          </a:xfrm>
        </p:grpSpPr>
        <p:sp>
          <p:nvSpPr>
            <p:cNvPr id="5" name="Title 1">
              <a:extLst>
                <a:ext uri="{FF2B5EF4-FFF2-40B4-BE49-F238E27FC236}">
                  <a16:creationId xmlns:a16="http://schemas.microsoft.com/office/drawing/2014/main" id="{3F063FF7-645E-4F77-B234-954969C6B81C}"/>
                </a:ext>
              </a:extLst>
            </p:cNvPr>
            <p:cNvSpPr txBox="1">
              <a:spLocks/>
            </p:cNvSpPr>
            <p:nvPr/>
          </p:nvSpPr>
          <p:spPr>
            <a:xfrm>
              <a:off x="28074" y="107070"/>
              <a:ext cx="12163926" cy="7026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700" b="1" dirty="0"/>
                <a:t>Outcomes of the project: Furthering relationships</a:t>
              </a:r>
            </a:p>
          </p:txBody>
        </p:sp>
        <p:pic>
          <p:nvPicPr>
            <p:cNvPr id="6" name="Picture 5">
              <a:extLst>
                <a:ext uri="{FF2B5EF4-FFF2-40B4-BE49-F238E27FC236}">
                  <a16:creationId xmlns:a16="http://schemas.microsoft.com/office/drawing/2014/main" id="{22117FBC-41A3-4A0F-85D3-4A9E9DBDB7A9}"/>
                </a:ext>
              </a:extLst>
            </p:cNvPr>
            <p:cNvPicPr>
              <a:picLocks noChangeAspect="1"/>
            </p:cNvPicPr>
            <p:nvPr/>
          </p:nvPicPr>
          <p:blipFill rotWithShape="1">
            <a:blip r:embed="rId3"/>
            <a:srcRect t="87156" b="9623"/>
            <a:stretch/>
          </p:blipFill>
          <p:spPr>
            <a:xfrm>
              <a:off x="8410" y="773096"/>
              <a:ext cx="12191999" cy="190464"/>
            </a:xfrm>
            <a:prstGeom prst="rect">
              <a:avLst/>
            </a:prstGeom>
            <a:solidFill>
              <a:schemeClr val="accent1">
                <a:alpha val="36000"/>
              </a:schemeClr>
            </a:solidFill>
          </p:spPr>
        </p:pic>
      </p:grpSp>
      <p:pic>
        <p:nvPicPr>
          <p:cNvPr id="9" name="Picture 8" descr="A group of people standing next to a person&#10;&#10;Description generated with very high confidence">
            <a:extLst>
              <a:ext uri="{FF2B5EF4-FFF2-40B4-BE49-F238E27FC236}">
                <a16:creationId xmlns:a16="http://schemas.microsoft.com/office/drawing/2014/main" id="{A42D5D89-E359-477D-89E6-2ABD76F7E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024" y="3332155"/>
            <a:ext cx="5083692" cy="3382805"/>
          </a:xfrm>
          <a:prstGeom prst="rect">
            <a:avLst/>
          </a:prstGeom>
        </p:spPr>
      </p:pic>
    </p:spTree>
    <p:extLst>
      <p:ext uri="{BB962C8B-B14F-4D97-AF65-F5344CB8AC3E}">
        <p14:creationId xmlns:p14="http://schemas.microsoft.com/office/powerpoint/2010/main" val="124606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DF1F9-BEA8-44E9-9E84-3A64FD20E911}"/>
              </a:ext>
            </a:extLst>
          </p:cNvPr>
          <p:cNvSpPr txBox="1">
            <a:spLocks/>
          </p:cNvSpPr>
          <p:nvPr/>
        </p:nvSpPr>
        <p:spPr>
          <a:xfrm>
            <a:off x="4382219" y="1914888"/>
            <a:ext cx="4045788" cy="37612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dirty="0"/>
              <a:t>‘</a:t>
            </a:r>
            <a:r>
              <a:rPr lang="en-AU" sz="2400" i="1" dirty="0"/>
              <a:t>I mean I have never gone from the top of a river to the  mouth just to have that experience itself, is something we will all remember for the rest of our lives… it is amazing to see, coming from the Murray, I can understand the greater scale of the Murray as well.</a:t>
            </a:r>
            <a:r>
              <a:rPr lang="en-AU" sz="2400" dirty="0"/>
              <a:t>’ </a:t>
            </a:r>
          </a:p>
          <a:p>
            <a:pPr marL="0" indent="0" algn="ctr">
              <a:buFont typeface="Arial" panose="020B0604020202020204" pitchFamily="34" charset="0"/>
              <a:buNone/>
            </a:pPr>
            <a:r>
              <a:rPr lang="en-AU" sz="2400" dirty="0"/>
              <a:t>(Steve, MLDRIN) </a:t>
            </a:r>
          </a:p>
          <a:p>
            <a:pPr marL="0" indent="0">
              <a:buFont typeface="Arial" panose="020B0604020202020204" pitchFamily="34" charset="0"/>
              <a:buNone/>
            </a:pPr>
            <a:endParaRPr lang="en-AU" sz="2400" dirty="0"/>
          </a:p>
        </p:txBody>
      </p:sp>
      <p:grpSp>
        <p:nvGrpSpPr>
          <p:cNvPr id="4" name="Group 3">
            <a:extLst>
              <a:ext uri="{FF2B5EF4-FFF2-40B4-BE49-F238E27FC236}">
                <a16:creationId xmlns:a16="http://schemas.microsoft.com/office/drawing/2014/main" id="{58E30C98-5D3B-415B-98E0-F4C1CA503757}"/>
              </a:ext>
            </a:extLst>
          </p:cNvPr>
          <p:cNvGrpSpPr/>
          <p:nvPr/>
        </p:nvGrpSpPr>
        <p:grpSpPr>
          <a:xfrm>
            <a:off x="0" y="279184"/>
            <a:ext cx="9143999" cy="642368"/>
            <a:chOff x="8410" y="107070"/>
            <a:chExt cx="12191999" cy="856490"/>
          </a:xfrm>
        </p:grpSpPr>
        <p:sp>
          <p:nvSpPr>
            <p:cNvPr id="5" name="Title 1">
              <a:extLst>
                <a:ext uri="{FF2B5EF4-FFF2-40B4-BE49-F238E27FC236}">
                  <a16:creationId xmlns:a16="http://schemas.microsoft.com/office/drawing/2014/main" id="{3F063FF7-645E-4F77-B234-954969C6B81C}"/>
                </a:ext>
              </a:extLst>
            </p:cNvPr>
            <p:cNvSpPr txBox="1">
              <a:spLocks/>
            </p:cNvSpPr>
            <p:nvPr/>
          </p:nvSpPr>
          <p:spPr>
            <a:xfrm>
              <a:off x="28074" y="107070"/>
              <a:ext cx="12163926" cy="7026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700" b="1" dirty="0"/>
                <a:t>Outcomes of the project: Increasing knowledge</a:t>
              </a:r>
            </a:p>
          </p:txBody>
        </p:sp>
        <p:pic>
          <p:nvPicPr>
            <p:cNvPr id="6" name="Picture 5">
              <a:extLst>
                <a:ext uri="{FF2B5EF4-FFF2-40B4-BE49-F238E27FC236}">
                  <a16:creationId xmlns:a16="http://schemas.microsoft.com/office/drawing/2014/main" id="{22117FBC-41A3-4A0F-85D3-4A9E9DBDB7A9}"/>
                </a:ext>
              </a:extLst>
            </p:cNvPr>
            <p:cNvPicPr>
              <a:picLocks noChangeAspect="1"/>
            </p:cNvPicPr>
            <p:nvPr/>
          </p:nvPicPr>
          <p:blipFill rotWithShape="1">
            <a:blip r:embed="rId3"/>
            <a:srcRect t="87156" b="9623"/>
            <a:stretch/>
          </p:blipFill>
          <p:spPr>
            <a:xfrm>
              <a:off x="8410" y="773096"/>
              <a:ext cx="12191999" cy="190464"/>
            </a:xfrm>
            <a:prstGeom prst="rect">
              <a:avLst/>
            </a:prstGeom>
            <a:solidFill>
              <a:schemeClr val="accent1">
                <a:alpha val="36000"/>
              </a:schemeClr>
            </a:solidFill>
          </p:spPr>
        </p:pic>
      </p:grpSp>
      <p:pic>
        <p:nvPicPr>
          <p:cNvPr id="9" name="Picture 8" descr="A person standing next to a tree&#10;&#10;Description generated with very high confidence">
            <a:extLst>
              <a:ext uri="{FF2B5EF4-FFF2-40B4-BE49-F238E27FC236}">
                <a16:creationId xmlns:a16="http://schemas.microsoft.com/office/drawing/2014/main" id="{687D542D-85AB-44ED-910F-729BF8AC3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86" y="1323978"/>
            <a:ext cx="3272990" cy="4943112"/>
          </a:xfrm>
          <a:prstGeom prst="rect">
            <a:avLst/>
          </a:prstGeom>
        </p:spPr>
      </p:pic>
    </p:spTree>
    <p:extLst>
      <p:ext uri="{BB962C8B-B14F-4D97-AF65-F5344CB8AC3E}">
        <p14:creationId xmlns:p14="http://schemas.microsoft.com/office/powerpoint/2010/main" val="295341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C1AB541-CD05-43A2-B8DA-2F833A93AFBD}"/>
              </a:ext>
            </a:extLst>
          </p:cNvPr>
          <p:cNvSpPr txBox="1">
            <a:spLocks/>
          </p:cNvSpPr>
          <p:nvPr/>
        </p:nvSpPr>
        <p:spPr>
          <a:xfrm>
            <a:off x="867865" y="1009115"/>
            <a:ext cx="7203056" cy="25449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2400" dirty="0"/>
              <a:t>‘</a:t>
            </a:r>
            <a:r>
              <a:rPr lang="en-AU" sz="2400" i="1" dirty="0"/>
              <a:t>The Glenelg River Towards Cultural Flows project between Traditional Owners and the GHCMA has been great in fact, although there is more work to be done, it has been a starting point for giving Traditional Owners a voice in water management on Gunditjmara Country.’</a:t>
            </a:r>
            <a:endParaRPr lang="en-AU" sz="2400" dirty="0"/>
          </a:p>
          <a:p>
            <a:pPr marL="0" indent="0" algn="ctr">
              <a:buFont typeface="Arial" panose="020B0604020202020204" pitchFamily="34" charset="0"/>
              <a:buNone/>
            </a:pPr>
            <a:r>
              <a:rPr lang="en-AU" sz="2400" dirty="0"/>
              <a:t>(Denis, Gunditj Mirring) </a:t>
            </a:r>
          </a:p>
          <a:p>
            <a:pPr marL="0" indent="0">
              <a:buFont typeface="Arial" panose="020B0604020202020204" pitchFamily="34" charset="0"/>
              <a:buNone/>
            </a:pPr>
            <a:endParaRPr lang="en-AU" sz="2400" dirty="0"/>
          </a:p>
        </p:txBody>
      </p:sp>
      <p:pic>
        <p:nvPicPr>
          <p:cNvPr id="4" name="Picture 3" descr="A close up of a logo&#10;&#10;Description generated with high confidence">
            <a:extLst>
              <a:ext uri="{FF2B5EF4-FFF2-40B4-BE49-F238E27FC236}">
                <a16:creationId xmlns:a16="http://schemas.microsoft.com/office/drawing/2014/main" id="{CEBC8E89-ACC5-4A33-9358-856F1B09C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5468112"/>
            <a:ext cx="9144000" cy="1389888"/>
          </a:xfrm>
          <a:prstGeom prst="rect">
            <a:avLst/>
          </a:prstGeom>
        </p:spPr>
      </p:pic>
    </p:spTree>
    <p:extLst>
      <p:ext uri="{BB962C8B-B14F-4D97-AF65-F5344CB8AC3E}">
        <p14:creationId xmlns:p14="http://schemas.microsoft.com/office/powerpoint/2010/main" val="409242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4ACBD66-C8A3-4D02-99B6-509B4FC1EE8E}"/>
              </a:ext>
            </a:extLst>
          </p:cNvPr>
          <p:cNvSpPr txBox="1">
            <a:spLocks/>
          </p:cNvSpPr>
          <p:nvPr/>
        </p:nvSpPr>
        <p:spPr>
          <a:xfrm>
            <a:off x="4347713" y="1876592"/>
            <a:ext cx="4431049" cy="41015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Partnership project – </a:t>
            </a:r>
            <a:r>
              <a:rPr lang="en-AU" sz="1800" dirty="0" err="1"/>
              <a:t>Barengi</a:t>
            </a:r>
            <a:r>
              <a:rPr lang="en-AU" sz="1800" dirty="0"/>
              <a:t> </a:t>
            </a:r>
            <a:r>
              <a:rPr lang="en-AU" sz="1800" dirty="0" err="1"/>
              <a:t>Gadjin</a:t>
            </a:r>
            <a:r>
              <a:rPr lang="en-AU" sz="1800" dirty="0"/>
              <a:t> Land Council, Gunditj Mirring, Glenelg Hopkins CMA and DELWP</a:t>
            </a:r>
          </a:p>
          <a:p>
            <a:endParaRPr lang="en-AU" sz="1800" dirty="0"/>
          </a:p>
          <a:p>
            <a:r>
              <a:rPr lang="en-AU" sz="1800" dirty="0"/>
              <a:t>Explore and begin documenting Aboriginal water values and management aspirations</a:t>
            </a:r>
          </a:p>
          <a:p>
            <a:pPr marL="0" indent="0">
              <a:buFont typeface="Arial" panose="020B0604020202020204" pitchFamily="34" charset="0"/>
              <a:buNone/>
            </a:pPr>
            <a:endParaRPr lang="en-AU" sz="1800" dirty="0"/>
          </a:p>
          <a:p>
            <a:r>
              <a:rPr lang="en-AU" sz="1800" dirty="0"/>
              <a:t>Develop a better understand of Aboriginal environmental outcomes and cultural flows</a:t>
            </a:r>
          </a:p>
          <a:p>
            <a:endParaRPr lang="en-AU" sz="1800" dirty="0"/>
          </a:p>
          <a:p>
            <a:r>
              <a:rPr lang="en-AU" sz="1800" dirty="0"/>
              <a:t>Build capacity, knowledge sharing &amp; relationships amongst all partners</a:t>
            </a:r>
          </a:p>
          <a:p>
            <a:endParaRPr lang="en-AU" sz="1800" dirty="0"/>
          </a:p>
        </p:txBody>
      </p:sp>
      <p:sp>
        <p:nvSpPr>
          <p:cNvPr id="3" name="Title 1">
            <a:extLst>
              <a:ext uri="{FF2B5EF4-FFF2-40B4-BE49-F238E27FC236}">
                <a16:creationId xmlns:a16="http://schemas.microsoft.com/office/drawing/2014/main" id="{821FC89C-30E8-4898-93E4-E23452526F37}"/>
              </a:ext>
            </a:extLst>
          </p:cNvPr>
          <p:cNvSpPr txBox="1">
            <a:spLocks/>
          </p:cNvSpPr>
          <p:nvPr/>
        </p:nvSpPr>
        <p:spPr>
          <a:xfrm>
            <a:off x="14747" y="425526"/>
            <a:ext cx="9122945" cy="52698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700" b="1" dirty="0"/>
              <a:t>Project overview</a:t>
            </a:r>
          </a:p>
        </p:txBody>
      </p:sp>
      <p:pic>
        <p:nvPicPr>
          <p:cNvPr id="8" name="Picture 7" descr="A group of people standing in front of a crowd&#10;&#10;Description generated with very high confidence">
            <a:extLst>
              <a:ext uri="{FF2B5EF4-FFF2-40B4-BE49-F238E27FC236}">
                <a16:creationId xmlns:a16="http://schemas.microsoft.com/office/drawing/2014/main" id="{8C123323-E305-4CEA-9FC6-60226B05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18" y="1320165"/>
            <a:ext cx="3840208" cy="5288653"/>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219A0A52-8C86-4C48-B0B8-C7FD3286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 y="902656"/>
            <a:ext cx="9144000" cy="155787"/>
          </a:xfrm>
          <a:prstGeom prst="rect">
            <a:avLst/>
          </a:prstGeom>
        </p:spPr>
      </p:pic>
    </p:spTree>
    <p:extLst>
      <p:ext uri="{BB962C8B-B14F-4D97-AF65-F5344CB8AC3E}">
        <p14:creationId xmlns:p14="http://schemas.microsoft.com/office/powerpoint/2010/main" val="53195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generated with high confidence">
            <a:extLst>
              <a:ext uri="{FF2B5EF4-FFF2-40B4-BE49-F238E27FC236}">
                <a16:creationId xmlns:a16="http://schemas.microsoft.com/office/drawing/2014/main" id="{CF74CD59-FE8B-42F2-8211-F64DECB8E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87" y="1365290"/>
            <a:ext cx="7517219" cy="5201253"/>
          </a:xfrm>
          <a:prstGeom prst="rect">
            <a:avLst/>
          </a:prstGeom>
        </p:spPr>
      </p:pic>
      <p:grpSp>
        <p:nvGrpSpPr>
          <p:cNvPr id="4" name="Group 3">
            <a:extLst>
              <a:ext uri="{FF2B5EF4-FFF2-40B4-BE49-F238E27FC236}">
                <a16:creationId xmlns:a16="http://schemas.microsoft.com/office/drawing/2014/main" id="{423B70ED-B069-40D0-8F27-0B00FE262CDE}"/>
              </a:ext>
            </a:extLst>
          </p:cNvPr>
          <p:cNvGrpSpPr/>
          <p:nvPr/>
        </p:nvGrpSpPr>
        <p:grpSpPr>
          <a:xfrm>
            <a:off x="0" y="431549"/>
            <a:ext cx="9143999" cy="642368"/>
            <a:chOff x="8410" y="107070"/>
            <a:chExt cx="12191999" cy="856490"/>
          </a:xfrm>
        </p:grpSpPr>
        <p:sp>
          <p:nvSpPr>
            <p:cNvPr id="5" name="Title 1">
              <a:extLst>
                <a:ext uri="{FF2B5EF4-FFF2-40B4-BE49-F238E27FC236}">
                  <a16:creationId xmlns:a16="http://schemas.microsoft.com/office/drawing/2014/main" id="{2FDFE91E-D25F-48A4-8125-587B3E63B51F}"/>
                </a:ext>
              </a:extLst>
            </p:cNvPr>
            <p:cNvSpPr txBox="1">
              <a:spLocks/>
            </p:cNvSpPr>
            <p:nvPr/>
          </p:nvSpPr>
          <p:spPr>
            <a:xfrm>
              <a:off x="28074" y="107070"/>
              <a:ext cx="12163926" cy="7026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700" b="1" i="1" dirty="0" err="1"/>
                <a:t>Bochara</a:t>
              </a:r>
              <a:r>
                <a:rPr lang="en-AU" sz="2700" b="1" dirty="0"/>
                <a:t> – the Glenelg River</a:t>
              </a:r>
            </a:p>
          </p:txBody>
        </p:sp>
        <p:pic>
          <p:nvPicPr>
            <p:cNvPr id="6" name="Picture 5">
              <a:extLst>
                <a:ext uri="{FF2B5EF4-FFF2-40B4-BE49-F238E27FC236}">
                  <a16:creationId xmlns:a16="http://schemas.microsoft.com/office/drawing/2014/main" id="{723F727D-A575-4B0E-A759-1086E93188D9}"/>
                </a:ext>
              </a:extLst>
            </p:cNvPr>
            <p:cNvPicPr>
              <a:picLocks noChangeAspect="1"/>
            </p:cNvPicPr>
            <p:nvPr/>
          </p:nvPicPr>
          <p:blipFill rotWithShape="1">
            <a:blip r:embed="rId4"/>
            <a:srcRect t="87156" b="9623"/>
            <a:stretch/>
          </p:blipFill>
          <p:spPr>
            <a:xfrm>
              <a:off x="8410" y="773096"/>
              <a:ext cx="12191999" cy="190464"/>
            </a:xfrm>
            <a:prstGeom prst="rect">
              <a:avLst/>
            </a:prstGeom>
            <a:solidFill>
              <a:schemeClr val="accent1">
                <a:alpha val="36000"/>
              </a:schemeClr>
            </a:solidFill>
          </p:spPr>
        </p:pic>
      </p:grpSp>
      <p:sp>
        <p:nvSpPr>
          <p:cNvPr id="7" name="Rectangle 6">
            <a:extLst>
              <a:ext uri="{FF2B5EF4-FFF2-40B4-BE49-F238E27FC236}">
                <a16:creationId xmlns:a16="http://schemas.microsoft.com/office/drawing/2014/main" id="{1694D61F-E4D8-4F5D-BFB4-1A3E02E823C5}"/>
              </a:ext>
            </a:extLst>
          </p:cNvPr>
          <p:cNvSpPr/>
          <p:nvPr/>
        </p:nvSpPr>
        <p:spPr>
          <a:xfrm>
            <a:off x="3252158" y="5618943"/>
            <a:ext cx="5667555" cy="923330"/>
          </a:xfrm>
          <a:prstGeom prst="rect">
            <a:avLst/>
          </a:prstGeom>
        </p:spPr>
        <p:txBody>
          <a:bodyPr wrap="square">
            <a:spAutoFit/>
          </a:bodyPr>
          <a:lstStyle/>
          <a:p>
            <a:pPr algn="ctr"/>
            <a:r>
              <a:rPr lang="en-AU" sz="1350" i="1" dirty="0"/>
              <a:t>“Men hunted kangaroos, emus, wombats… They built bird hides around lakes and lagoons and weirs along waterlines. Everyone fished. Women carrying digging sticks and woven baskets took children to collect dozens of varieties of eggs… and to gather roots, leaves, fruits and seeds</a:t>
            </a:r>
            <a:r>
              <a:rPr lang="en-AU" sz="1350" dirty="0"/>
              <a:t>”. (Dawson) </a:t>
            </a:r>
          </a:p>
        </p:txBody>
      </p:sp>
      <p:sp>
        <p:nvSpPr>
          <p:cNvPr id="10" name="Rectangle 9">
            <a:extLst>
              <a:ext uri="{FF2B5EF4-FFF2-40B4-BE49-F238E27FC236}">
                <a16:creationId xmlns:a16="http://schemas.microsoft.com/office/drawing/2014/main" id="{3B151EBD-4F5D-4F17-839D-88D3954791FA}"/>
              </a:ext>
            </a:extLst>
          </p:cNvPr>
          <p:cNvSpPr/>
          <p:nvPr/>
        </p:nvSpPr>
        <p:spPr>
          <a:xfrm>
            <a:off x="3140015" y="1333391"/>
            <a:ext cx="5660859" cy="923330"/>
          </a:xfrm>
          <a:prstGeom prst="rect">
            <a:avLst/>
          </a:prstGeom>
        </p:spPr>
        <p:txBody>
          <a:bodyPr wrap="square">
            <a:spAutoFit/>
          </a:bodyPr>
          <a:lstStyle/>
          <a:p>
            <a:pPr algn="ctr"/>
            <a:r>
              <a:rPr lang="en-AU" sz="1350" i="1" dirty="0"/>
              <a:t>“During winter and spring, the Glenelg Aborigines lived in permanent homes of mounds overlooking a swamp, lagoon or riverbank where Pigeon Ponds, Coleraine, </a:t>
            </a:r>
            <a:r>
              <a:rPr lang="en-AU" sz="1350" i="1" dirty="0" err="1"/>
              <a:t>Konong</a:t>
            </a:r>
            <a:r>
              <a:rPr lang="en-AU" sz="1350" i="1" dirty="0"/>
              <a:t> </a:t>
            </a:r>
            <a:r>
              <a:rPr lang="en-AU" sz="1350" i="1" dirty="0" err="1"/>
              <a:t>Wootong</a:t>
            </a:r>
            <a:r>
              <a:rPr lang="en-AU" sz="1350" i="1" dirty="0"/>
              <a:t>…. and Mt William are today.” </a:t>
            </a:r>
            <a:r>
              <a:rPr lang="en-AU" sz="1350" dirty="0"/>
              <a:t>(</a:t>
            </a:r>
            <a:r>
              <a:rPr lang="en-AU" sz="1350" dirty="0" err="1"/>
              <a:t>Massola</a:t>
            </a:r>
            <a:r>
              <a:rPr lang="en-AU" sz="1350" dirty="0"/>
              <a:t>)</a:t>
            </a:r>
          </a:p>
          <a:p>
            <a:pPr algn="ctr"/>
            <a:endParaRPr lang="en-AU" sz="1350" i="1" dirty="0"/>
          </a:p>
        </p:txBody>
      </p:sp>
    </p:spTree>
    <p:extLst>
      <p:ext uri="{BB962C8B-B14F-4D97-AF65-F5344CB8AC3E}">
        <p14:creationId xmlns:p14="http://schemas.microsoft.com/office/powerpoint/2010/main" val="353187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DCA383A-597A-4800-974E-4C857BE6E864}"/>
              </a:ext>
            </a:extLst>
          </p:cNvPr>
          <p:cNvGrpSpPr/>
          <p:nvPr/>
        </p:nvGrpSpPr>
        <p:grpSpPr>
          <a:xfrm>
            <a:off x="0" y="431549"/>
            <a:ext cx="9143999" cy="642368"/>
            <a:chOff x="8410" y="107070"/>
            <a:chExt cx="12191999" cy="856490"/>
          </a:xfrm>
        </p:grpSpPr>
        <p:sp>
          <p:nvSpPr>
            <p:cNvPr id="6" name="Title 1">
              <a:extLst>
                <a:ext uri="{FF2B5EF4-FFF2-40B4-BE49-F238E27FC236}">
                  <a16:creationId xmlns:a16="http://schemas.microsoft.com/office/drawing/2014/main" id="{A37426F9-AC93-487A-AE80-289D8C386AE3}"/>
                </a:ext>
              </a:extLst>
            </p:cNvPr>
            <p:cNvSpPr txBox="1">
              <a:spLocks/>
            </p:cNvSpPr>
            <p:nvPr/>
          </p:nvSpPr>
          <p:spPr>
            <a:xfrm>
              <a:off x="28074" y="107070"/>
              <a:ext cx="12163926" cy="7026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700" b="1" dirty="0"/>
                <a:t>Environmental significance</a:t>
              </a:r>
            </a:p>
          </p:txBody>
        </p:sp>
        <p:pic>
          <p:nvPicPr>
            <p:cNvPr id="7" name="Picture 6">
              <a:extLst>
                <a:ext uri="{FF2B5EF4-FFF2-40B4-BE49-F238E27FC236}">
                  <a16:creationId xmlns:a16="http://schemas.microsoft.com/office/drawing/2014/main" id="{40902312-18A4-4784-B22A-E383DC558CB9}"/>
                </a:ext>
              </a:extLst>
            </p:cNvPr>
            <p:cNvPicPr>
              <a:picLocks noChangeAspect="1"/>
            </p:cNvPicPr>
            <p:nvPr/>
          </p:nvPicPr>
          <p:blipFill rotWithShape="1">
            <a:blip r:embed="rId3"/>
            <a:srcRect t="87156" b="9623"/>
            <a:stretch/>
          </p:blipFill>
          <p:spPr>
            <a:xfrm>
              <a:off x="8410" y="773096"/>
              <a:ext cx="12191999" cy="190464"/>
            </a:xfrm>
            <a:prstGeom prst="rect">
              <a:avLst/>
            </a:prstGeom>
            <a:solidFill>
              <a:schemeClr val="accent1">
                <a:alpha val="36000"/>
              </a:schemeClr>
            </a:solidFill>
          </p:spPr>
        </p:pic>
      </p:grpSp>
      <p:pic>
        <p:nvPicPr>
          <p:cNvPr id="8" name="Picture 7" descr="A picture containing text, map&#10;&#10;Description generated with very high confidence">
            <a:extLst>
              <a:ext uri="{FF2B5EF4-FFF2-40B4-BE49-F238E27FC236}">
                <a16:creationId xmlns:a16="http://schemas.microsoft.com/office/drawing/2014/main" id="{5478366B-67A5-4D40-A12C-79D538FA2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 y="1256381"/>
            <a:ext cx="9144000" cy="5601619"/>
          </a:xfrm>
          <a:prstGeom prst="rect">
            <a:avLst/>
          </a:prstGeom>
        </p:spPr>
      </p:pic>
    </p:spTree>
    <p:extLst>
      <p:ext uri="{BB962C8B-B14F-4D97-AF65-F5344CB8AC3E}">
        <p14:creationId xmlns:p14="http://schemas.microsoft.com/office/powerpoint/2010/main" val="235161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18C3521-44E4-4EC8-AC54-F8FD384158EA}"/>
              </a:ext>
            </a:extLst>
          </p:cNvPr>
          <p:cNvSpPr txBox="1">
            <a:spLocks/>
          </p:cNvSpPr>
          <p:nvPr/>
        </p:nvSpPr>
        <p:spPr>
          <a:xfrm>
            <a:off x="0" y="1672029"/>
            <a:ext cx="4434524" cy="4200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a:p>
          <a:p>
            <a:endParaRPr lang="en-AU"/>
          </a:p>
          <a:p>
            <a:endParaRPr lang="en-AU"/>
          </a:p>
          <a:p>
            <a:endParaRPr lang="en-AU" dirty="0"/>
          </a:p>
        </p:txBody>
      </p:sp>
      <p:grpSp>
        <p:nvGrpSpPr>
          <p:cNvPr id="3" name="Group 2">
            <a:extLst>
              <a:ext uri="{FF2B5EF4-FFF2-40B4-BE49-F238E27FC236}">
                <a16:creationId xmlns:a16="http://schemas.microsoft.com/office/drawing/2014/main" id="{6C37CEF7-99B8-4BC1-A75B-682808F83D68}"/>
              </a:ext>
            </a:extLst>
          </p:cNvPr>
          <p:cNvGrpSpPr/>
          <p:nvPr/>
        </p:nvGrpSpPr>
        <p:grpSpPr>
          <a:xfrm>
            <a:off x="-14748" y="315760"/>
            <a:ext cx="9143999" cy="642368"/>
            <a:chOff x="-19665" y="-721985"/>
            <a:chExt cx="12191999" cy="856490"/>
          </a:xfrm>
        </p:grpSpPr>
        <p:sp>
          <p:nvSpPr>
            <p:cNvPr id="4" name="Title 1">
              <a:extLst>
                <a:ext uri="{FF2B5EF4-FFF2-40B4-BE49-F238E27FC236}">
                  <a16:creationId xmlns:a16="http://schemas.microsoft.com/office/drawing/2014/main" id="{0D9494B9-4EDB-41D4-8DFF-F1CCBA9D834F}"/>
                </a:ext>
              </a:extLst>
            </p:cNvPr>
            <p:cNvSpPr txBox="1">
              <a:spLocks/>
            </p:cNvSpPr>
            <p:nvPr/>
          </p:nvSpPr>
          <p:spPr>
            <a:xfrm>
              <a:off x="-1" y="-721985"/>
              <a:ext cx="12163926" cy="70264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700" b="1" dirty="0"/>
                <a:t>What did we do?</a:t>
              </a:r>
            </a:p>
          </p:txBody>
        </p:sp>
        <p:pic>
          <p:nvPicPr>
            <p:cNvPr id="5" name="Picture 4">
              <a:extLst>
                <a:ext uri="{FF2B5EF4-FFF2-40B4-BE49-F238E27FC236}">
                  <a16:creationId xmlns:a16="http://schemas.microsoft.com/office/drawing/2014/main" id="{AFCC8BD2-8FCB-4EF6-8BF2-3E8AD2FCA566}"/>
                </a:ext>
              </a:extLst>
            </p:cNvPr>
            <p:cNvPicPr>
              <a:picLocks noChangeAspect="1"/>
            </p:cNvPicPr>
            <p:nvPr/>
          </p:nvPicPr>
          <p:blipFill rotWithShape="1">
            <a:blip r:embed="rId3"/>
            <a:srcRect t="87156" b="9623"/>
            <a:stretch/>
          </p:blipFill>
          <p:spPr>
            <a:xfrm>
              <a:off x="-19665" y="-55959"/>
              <a:ext cx="12191999" cy="190464"/>
            </a:xfrm>
            <a:prstGeom prst="rect">
              <a:avLst/>
            </a:prstGeom>
            <a:solidFill>
              <a:schemeClr val="accent1">
                <a:alpha val="36000"/>
              </a:schemeClr>
            </a:solidFill>
          </p:spPr>
        </p:pic>
      </p:grpSp>
      <p:sp>
        <p:nvSpPr>
          <p:cNvPr id="6" name="Rectangle 5">
            <a:extLst>
              <a:ext uri="{FF2B5EF4-FFF2-40B4-BE49-F238E27FC236}">
                <a16:creationId xmlns:a16="http://schemas.microsoft.com/office/drawing/2014/main" id="{F6626D6C-4FD2-42EC-9F83-A7446B09078B}"/>
              </a:ext>
            </a:extLst>
          </p:cNvPr>
          <p:cNvSpPr/>
          <p:nvPr/>
        </p:nvSpPr>
        <p:spPr>
          <a:xfrm>
            <a:off x="159056" y="1987148"/>
            <a:ext cx="3403655" cy="3970318"/>
          </a:xfrm>
          <a:prstGeom prst="rect">
            <a:avLst/>
          </a:prstGeom>
        </p:spPr>
        <p:txBody>
          <a:bodyPr wrap="square">
            <a:spAutoFit/>
          </a:bodyPr>
          <a:lstStyle/>
          <a:p>
            <a:pPr marL="342900" indent="-342900">
              <a:buFont typeface="Arial" panose="020B0604020202020204" pitchFamily="34" charset="0"/>
              <a:buChar char="•"/>
            </a:pPr>
            <a:r>
              <a:rPr lang="en-AU" dirty="0"/>
              <a:t>Project protocols and IP agreement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Literature review</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Community interviews/ discussions/ country visits </a:t>
            </a:r>
          </a:p>
          <a:p>
            <a:pPr marL="685800" lvl="1"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Aboriginal Water Assessment (AWA) trial and review</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2 community river trips, including AWA’s</a:t>
            </a:r>
          </a:p>
          <a:p>
            <a:pPr marL="342900" indent="-342900">
              <a:buFont typeface="Arial" panose="020B0604020202020204" pitchFamily="34" charset="0"/>
              <a:buChar char="•"/>
            </a:pPr>
            <a:endParaRPr lang="en-AU" dirty="0"/>
          </a:p>
        </p:txBody>
      </p:sp>
      <p:pic>
        <p:nvPicPr>
          <p:cNvPr id="10" name="Picture 9" descr="A group of people that are standing in the water&#10;&#10;Description generated with very high confidence">
            <a:extLst>
              <a:ext uri="{FF2B5EF4-FFF2-40B4-BE49-F238E27FC236}">
                <a16:creationId xmlns:a16="http://schemas.microsoft.com/office/drawing/2014/main" id="{AECD79D5-5B3D-4917-9692-24CF5D829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403" y="1662268"/>
            <a:ext cx="5859025" cy="4358996"/>
          </a:xfrm>
          <a:prstGeom prst="rect">
            <a:avLst/>
          </a:prstGeom>
        </p:spPr>
      </p:pic>
    </p:spTree>
    <p:extLst>
      <p:ext uri="{BB962C8B-B14F-4D97-AF65-F5344CB8AC3E}">
        <p14:creationId xmlns:p14="http://schemas.microsoft.com/office/powerpoint/2010/main" val="198097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generated with very high confidence">
            <a:extLst>
              <a:ext uri="{FF2B5EF4-FFF2-40B4-BE49-F238E27FC236}">
                <a16:creationId xmlns:a16="http://schemas.microsoft.com/office/drawing/2014/main" id="{4E233CB6-06CE-40DE-A224-CFDB88DBF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5" y="85060"/>
            <a:ext cx="9248265" cy="6677247"/>
          </a:xfrm>
          <a:prstGeom prst="rect">
            <a:avLst/>
          </a:prstGeom>
        </p:spPr>
      </p:pic>
    </p:spTree>
    <p:extLst>
      <p:ext uri="{BB962C8B-B14F-4D97-AF65-F5344CB8AC3E}">
        <p14:creationId xmlns:p14="http://schemas.microsoft.com/office/powerpoint/2010/main" val="24913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FE44D-FA49-4D2F-BFDE-099C3F47D8DA}"/>
              </a:ext>
            </a:extLst>
          </p:cNvPr>
          <p:cNvGrpSpPr/>
          <p:nvPr/>
        </p:nvGrpSpPr>
        <p:grpSpPr>
          <a:xfrm>
            <a:off x="0" y="159543"/>
            <a:ext cx="9143999" cy="642368"/>
            <a:chOff x="8410" y="107070"/>
            <a:chExt cx="12191999" cy="856490"/>
          </a:xfrm>
        </p:grpSpPr>
        <p:sp>
          <p:nvSpPr>
            <p:cNvPr id="5" name="Title 1">
              <a:extLst>
                <a:ext uri="{FF2B5EF4-FFF2-40B4-BE49-F238E27FC236}">
                  <a16:creationId xmlns:a16="http://schemas.microsoft.com/office/drawing/2014/main" id="{0E24F8DA-8EE2-48D0-A7C4-6954D24B81C5}"/>
                </a:ext>
              </a:extLst>
            </p:cNvPr>
            <p:cNvSpPr txBox="1">
              <a:spLocks/>
            </p:cNvSpPr>
            <p:nvPr/>
          </p:nvSpPr>
          <p:spPr>
            <a:xfrm>
              <a:off x="28074" y="107070"/>
              <a:ext cx="12163926" cy="7026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700" b="1" dirty="0"/>
                <a:t>Harrow – a case study</a:t>
              </a:r>
            </a:p>
          </p:txBody>
        </p:sp>
        <p:pic>
          <p:nvPicPr>
            <p:cNvPr id="6" name="Picture 5">
              <a:extLst>
                <a:ext uri="{FF2B5EF4-FFF2-40B4-BE49-F238E27FC236}">
                  <a16:creationId xmlns:a16="http://schemas.microsoft.com/office/drawing/2014/main" id="{7A54CC66-4943-4FCF-9F83-047CABD359C3}"/>
                </a:ext>
              </a:extLst>
            </p:cNvPr>
            <p:cNvPicPr>
              <a:picLocks noChangeAspect="1"/>
            </p:cNvPicPr>
            <p:nvPr/>
          </p:nvPicPr>
          <p:blipFill rotWithShape="1">
            <a:blip r:embed="rId3"/>
            <a:srcRect t="87156" b="9623"/>
            <a:stretch/>
          </p:blipFill>
          <p:spPr>
            <a:xfrm>
              <a:off x="8410" y="773096"/>
              <a:ext cx="12191999" cy="190464"/>
            </a:xfrm>
            <a:prstGeom prst="rect">
              <a:avLst/>
            </a:prstGeom>
            <a:solidFill>
              <a:schemeClr val="accent1">
                <a:alpha val="36000"/>
              </a:schemeClr>
            </a:solidFill>
          </p:spPr>
        </p:pic>
      </p:grpSp>
      <p:pic>
        <p:nvPicPr>
          <p:cNvPr id="11" name="Picture 10" descr="A person standing next to a tree&#10;&#10;Description generated with very high confidence">
            <a:extLst>
              <a:ext uri="{FF2B5EF4-FFF2-40B4-BE49-F238E27FC236}">
                <a16:creationId xmlns:a16="http://schemas.microsoft.com/office/drawing/2014/main" id="{5BD4D7FC-18B8-4071-930F-59956ADEC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49" y="987568"/>
            <a:ext cx="3783085" cy="5698982"/>
          </a:xfrm>
          <a:prstGeom prst="rect">
            <a:avLst/>
          </a:prstGeom>
        </p:spPr>
      </p:pic>
      <p:pic>
        <p:nvPicPr>
          <p:cNvPr id="15" name="Picture 14" descr="A close up of a map&#10;&#10;Description generated with high confidence">
            <a:extLst>
              <a:ext uri="{FF2B5EF4-FFF2-40B4-BE49-F238E27FC236}">
                <a16:creationId xmlns:a16="http://schemas.microsoft.com/office/drawing/2014/main" id="{618FDEB1-4A5A-40AD-915A-732FD3BE0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471" y="987568"/>
            <a:ext cx="4323799" cy="5720154"/>
          </a:xfrm>
          <a:prstGeom prst="rect">
            <a:avLst/>
          </a:prstGeom>
        </p:spPr>
      </p:pic>
      <p:pic>
        <p:nvPicPr>
          <p:cNvPr id="28" name="Picture 27" descr="A close up of a map&#10;&#10;Description generated with high confidence">
            <a:extLst>
              <a:ext uri="{FF2B5EF4-FFF2-40B4-BE49-F238E27FC236}">
                <a16:creationId xmlns:a16="http://schemas.microsoft.com/office/drawing/2014/main" id="{936D51E3-B909-4D2E-8C5E-678976B359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471" y="987568"/>
            <a:ext cx="4323799" cy="5695950"/>
          </a:xfrm>
          <a:prstGeom prst="rect">
            <a:avLst/>
          </a:prstGeom>
        </p:spPr>
      </p:pic>
      <p:pic>
        <p:nvPicPr>
          <p:cNvPr id="30" name="Picture 29" descr="A picture containing map, text&#10;&#10;Description generated with very high confidence">
            <a:extLst>
              <a:ext uri="{FF2B5EF4-FFF2-40B4-BE49-F238E27FC236}">
                <a16:creationId xmlns:a16="http://schemas.microsoft.com/office/drawing/2014/main" id="{4BF68EBF-0079-4A42-A482-6D39A7717F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472" y="987568"/>
            <a:ext cx="4335996" cy="5695950"/>
          </a:xfrm>
          <a:prstGeom prst="rect">
            <a:avLst/>
          </a:prstGeom>
        </p:spPr>
      </p:pic>
      <p:pic>
        <p:nvPicPr>
          <p:cNvPr id="32" name="Picture 31" descr="A close up of a map&#10;&#10;Description generated with high confidence">
            <a:extLst>
              <a:ext uri="{FF2B5EF4-FFF2-40B4-BE49-F238E27FC236}">
                <a16:creationId xmlns:a16="http://schemas.microsoft.com/office/drawing/2014/main" id="{F99F2649-14C4-4BA9-81DA-5FCAD17B8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0470" y="987568"/>
            <a:ext cx="4342095" cy="5695950"/>
          </a:xfrm>
          <a:prstGeom prst="rect">
            <a:avLst/>
          </a:prstGeom>
        </p:spPr>
      </p:pic>
      <p:pic>
        <p:nvPicPr>
          <p:cNvPr id="34" name="Picture 33" descr="A picture containing map, text&#10;&#10;Description generated with very high confidence">
            <a:extLst>
              <a:ext uri="{FF2B5EF4-FFF2-40B4-BE49-F238E27FC236}">
                <a16:creationId xmlns:a16="http://schemas.microsoft.com/office/drawing/2014/main" id="{E830CE3E-2218-42DA-83BC-7F08FC36B5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2177" y="987568"/>
            <a:ext cx="4354292" cy="5703939"/>
          </a:xfrm>
          <a:prstGeom prst="rect">
            <a:avLst/>
          </a:prstGeom>
        </p:spPr>
      </p:pic>
      <p:pic>
        <p:nvPicPr>
          <p:cNvPr id="36" name="Picture 35" descr="A picture containing map, text&#10;&#10;Description generated with very high confidence">
            <a:extLst>
              <a:ext uri="{FF2B5EF4-FFF2-40B4-BE49-F238E27FC236}">
                <a16:creationId xmlns:a16="http://schemas.microsoft.com/office/drawing/2014/main" id="{380ED009-75F3-4311-AA3D-849D1E54DF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2177" y="987568"/>
            <a:ext cx="4323799" cy="5695950"/>
          </a:xfrm>
          <a:prstGeom prst="rect">
            <a:avLst/>
          </a:prstGeom>
        </p:spPr>
      </p:pic>
      <p:pic>
        <p:nvPicPr>
          <p:cNvPr id="38" name="Picture 37" descr="A close up of a map&#10;&#10;Description generated with high confidence">
            <a:extLst>
              <a:ext uri="{FF2B5EF4-FFF2-40B4-BE49-F238E27FC236}">
                <a16:creationId xmlns:a16="http://schemas.microsoft.com/office/drawing/2014/main" id="{86A4CFDC-53CB-4618-9E83-FB287D7A11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2177" y="987568"/>
            <a:ext cx="4342093" cy="5672049"/>
          </a:xfrm>
          <a:prstGeom prst="rect">
            <a:avLst/>
          </a:prstGeom>
        </p:spPr>
      </p:pic>
    </p:spTree>
    <p:extLst>
      <p:ext uri="{BB962C8B-B14F-4D97-AF65-F5344CB8AC3E}">
        <p14:creationId xmlns:p14="http://schemas.microsoft.com/office/powerpoint/2010/main" val="11465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grass, outdoor, photo&#10;&#10;Description generated with very high confidence">
            <a:extLst>
              <a:ext uri="{FF2B5EF4-FFF2-40B4-BE49-F238E27FC236}">
                <a16:creationId xmlns:a16="http://schemas.microsoft.com/office/drawing/2014/main" id="{9F948AD9-317F-4DFF-B780-D0F32B28D375}"/>
              </a:ext>
            </a:extLst>
          </p:cNvPr>
          <p:cNvPicPr>
            <a:picLocks noChangeAspect="1"/>
          </p:cNvPicPr>
          <p:nvPr/>
        </p:nvPicPr>
        <p:blipFill rotWithShape="1">
          <a:blip r:embed="rId3">
            <a:extLst>
              <a:ext uri="{28A0092B-C50C-407E-A947-70E740481C1C}">
                <a14:useLocalDpi xmlns:a14="http://schemas.microsoft.com/office/drawing/2010/main" val="0"/>
              </a:ext>
            </a:extLst>
          </a:blip>
          <a:srcRect r="2462"/>
          <a:stretch/>
        </p:blipFill>
        <p:spPr>
          <a:xfrm>
            <a:off x="0" y="0"/>
            <a:ext cx="9292856" cy="6858000"/>
          </a:xfrm>
          <a:prstGeom prst="rect">
            <a:avLst/>
          </a:prstGeom>
        </p:spPr>
      </p:pic>
    </p:spTree>
    <p:extLst>
      <p:ext uri="{BB962C8B-B14F-4D97-AF65-F5344CB8AC3E}">
        <p14:creationId xmlns:p14="http://schemas.microsoft.com/office/powerpoint/2010/main" val="47569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DF1F9-BEA8-44E9-9E84-3A64FD20E911}"/>
              </a:ext>
            </a:extLst>
          </p:cNvPr>
          <p:cNvSpPr txBox="1">
            <a:spLocks/>
          </p:cNvSpPr>
          <p:nvPr/>
        </p:nvSpPr>
        <p:spPr>
          <a:xfrm>
            <a:off x="388190" y="2464868"/>
            <a:ext cx="4641010" cy="27454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dirty="0"/>
              <a:t>‘</a:t>
            </a:r>
            <a:r>
              <a:rPr lang="en-AU" sz="2400" i="1" dirty="0"/>
              <a:t>We could never do this as kids, because we didn’t have a car so it was difficult to get over to those areas and explore. There is always an interest there, culturally you want to connect, keep the story going to the kids</a:t>
            </a:r>
            <a:r>
              <a:rPr lang="en-AU" sz="2400" dirty="0"/>
              <a:t>.’ </a:t>
            </a:r>
          </a:p>
          <a:p>
            <a:pPr marL="0" indent="0" algn="ctr">
              <a:buFont typeface="Arial" panose="020B0604020202020204" pitchFamily="34" charset="0"/>
              <a:buNone/>
            </a:pPr>
            <a:r>
              <a:rPr lang="en-AU" sz="2400" dirty="0"/>
              <a:t>(Jason, Gunditj Mirring)</a:t>
            </a:r>
          </a:p>
          <a:p>
            <a:pPr algn="ctr"/>
            <a:endParaRPr lang="en-AU" sz="2400" dirty="0"/>
          </a:p>
          <a:p>
            <a:pPr marL="0" indent="0" algn="ctr">
              <a:buFont typeface="Arial" panose="020B0604020202020204" pitchFamily="34" charset="0"/>
              <a:buNone/>
            </a:pPr>
            <a:endParaRPr lang="en-AU" sz="2400" dirty="0"/>
          </a:p>
        </p:txBody>
      </p:sp>
      <p:grpSp>
        <p:nvGrpSpPr>
          <p:cNvPr id="4" name="Group 3">
            <a:extLst>
              <a:ext uri="{FF2B5EF4-FFF2-40B4-BE49-F238E27FC236}">
                <a16:creationId xmlns:a16="http://schemas.microsoft.com/office/drawing/2014/main" id="{58E30C98-5D3B-415B-98E0-F4C1CA503757}"/>
              </a:ext>
            </a:extLst>
          </p:cNvPr>
          <p:cNvGrpSpPr/>
          <p:nvPr/>
        </p:nvGrpSpPr>
        <p:grpSpPr>
          <a:xfrm>
            <a:off x="0" y="279184"/>
            <a:ext cx="9143999" cy="642368"/>
            <a:chOff x="8410" y="107070"/>
            <a:chExt cx="12191999" cy="856490"/>
          </a:xfrm>
        </p:grpSpPr>
        <p:sp>
          <p:nvSpPr>
            <p:cNvPr id="5" name="Title 1">
              <a:extLst>
                <a:ext uri="{FF2B5EF4-FFF2-40B4-BE49-F238E27FC236}">
                  <a16:creationId xmlns:a16="http://schemas.microsoft.com/office/drawing/2014/main" id="{3F063FF7-645E-4F77-B234-954969C6B81C}"/>
                </a:ext>
              </a:extLst>
            </p:cNvPr>
            <p:cNvSpPr txBox="1">
              <a:spLocks/>
            </p:cNvSpPr>
            <p:nvPr/>
          </p:nvSpPr>
          <p:spPr>
            <a:xfrm>
              <a:off x="28074" y="107070"/>
              <a:ext cx="12163926" cy="7026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800" b="1" dirty="0"/>
                <a:t>Outcomes of the project: Increasing Traditional Owner access</a:t>
              </a:r>
            </a:p>
          </p:txBody>
        </p:sp>
        <p:pic>
          <p:nvPicPr>
            <p:cNvPr id="6" name="Picture 5">
              <a:extLst>
                <a:ext uri="{FF2B5EF4-FFF2-40B4-BE49-F238E27FC236}">
                  <a16:creationId xmlns:a16="http://schemas.microsoft.com/office/drawing/2014/main" id="{22117FBC-41A3-4A0F-85D3-4A9E9DBDB7A9}"/>
                </a:ext>
              </a:extLst>
            </p:cNvPr>
            <p:cNvPicPr>
              <a:picLocks noChangeAspect="1"/>
            </p:cNvPicPr>
            <p:nvPr/>
          </p:nvPicPr>
          <p:blipFill rotWithShape="1">
            <a:blip r:embed="rId3"/>
            <a:srcRect t="87156" b="9623"/>
            <a:stretch/>
          </p:blipFill>
          <p:spPr>
            <a:xfrm>
              <a:off x="8410" y="773096"/>
              <a:ext cx="12191999" cy="190464"/>
            </a:xfrm>
            <a:prstGeom prst="rect">
              <a:avLst/>
            </a:prstGeom>
            <a:solidFill>
              <a:schemeClr val="accent1">
                <a:alpha val="36000"/>
              </a:schemeClr>
            </a:solidFill>
          </p:spPr>
        </p:pic>
      </p:grpSp>
      <p:pic>
        <p:nvPicPr>
          <p:cNvPr id="9" name="Picture 8" descr="A person standing next to a tree&#10;&#10;Description generated with very high confidence">
            <a:extLst>
              <a:ext uri="{FF2B5EF4-FFF2-40B4-BE49-F238E27FC236}">
                <a16:creationId xmlns:a16="http://schemas.microsoft.com/office/drawing/2014/main" id="{D62CD14C-C2F6-4E52-9DCD-B3A72E073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788" y="1421072"/>
            <a:ext cx="3264488" cy="4933507"/>
          </a:xfrm>
          <a:prstGeom prst="rect">
            <a:avLst/>
          </a:prstGeom>
        </p:spPr>
      </p:pic>
    </p:spTree>
    <p:extLst>
      <p:ext uri="{BB962C8B-B14F-4D97-AF65-F5344CB8AC3E}">
        <p14:creationId xmlns:p14="http://schemas.microsoft.com/office/powerpoint/2010/main" val="4832768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TotalTime>
  <Words>441</Words>
  <Application>Microsoft Office PowerPoint</Application>
  <PresentationFormat>On-screen Show (4:3)</PresentationFormat>
  <Paragraphs>51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Towards Cultural Flows –  Glenelg River Aboriginal Water Values  Scoping Project  Tyson Lovett-Murray  (Gunditj Mirring Traditional Owners Aboriginal Corporation)   Dr Jane Walker  (Glenelg Hopkins Catchment Management Authority)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Jane Walker</cp:lastModifiedBy>
  <cp:revision>122</cp:revision>
  <dcterms:created xsi:type="dcterms:W3CDTF">2016-07-18T05:53:10Z</dcterms:created>
  <dcterms:modified xsi:type="dcterms:W3CDTF">2017-08-01T03:50:57Z</dcterms:modified>
</cp:coreProperties>
</file>