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42803763" cy="30275213"/>
  <p:notesSz cx="6858000" cy="9144000"/>
  <p:defaultTextStyle>
    <a:defPPr>
      <a:defRPr lang="en-US"/>
    </a:defPPr>
    <a:lvl1pPr marL="0" algn="l" defTabSz="2087941" rtl="0" eaLnBrk="1" latinLnBrk="0" hangingPunct="1">
      <a:defRPr sz="8220" kern="1200">
        <a:solidFill>
          <a:schemeClr val="tx1"/>
        </a:solidFill>
        <a:latin typeface="+mn-lt"/>
        <a:ea typeface="+mn-ea"/>
        <a:cs typeface="+mn-cs"/>
      </a:defRPr>
    </a:lvl1pPr>
    <a:lvl2pPr marL="2087941" algn="l" defTabSz="2087941" rtl="0" eaLnBrk="1" latinLnBrk="0" hangingPunct="1">
      <a:defRPr sz="8220" kern="1200">
        <a:solidFill>
          <a:schemeClr val="tx1"/>
        </a:solidFill>
        <a:latin typeface="+mn-lt"/>
        <a:ea typeface="+mn-ea"/>
        <a:cs typeface="+mn-cs"/>
      </a:defRPr>
    </a:lvl2pPr>
    <a:lvl3pPr marL="4175882" algn="l" defTabSz="2087941" rtl="0" eaLnBrk="1" latinLnBrk="0" hangingPunct="1">
      <a:defRPr sz="8220" kern="1200">
        <a:solidFill>
          <a:schemeClr val="tx1"/>
        </a:solidFill>
        <a:latin typeface="+mn-lt"/>
        <a:ea typeface="+mn-ea"/>
        <a:cs typeface="+mn-cs"/>
      </a:defRPr>
    </a:lvl3pPr>
    <a:lvl4pPr marL="6263823" algn="l" defTabSz="2087941" rtl="0" eaLnBrk="1" latinLnBrk="0" hangingPunct="1">
      <a:defRPr sz="8220" kern="1200">
        <a:solidFill>
          <a:schemeClr val="tx1"/>
        </a:solidFill>
        <a:latin typeface="+mn-lt"/>
        <a:ea typeface="+mn-ea"/>
        <a:cs typeface="+mn-cs"/>
      </a:defRPr>
    </a:lvl4pPr>
    <a:lvl5pPr marL="8351764" algn="l" defTabSz="2087941" rtl="0" eaLnBrk="1" latinLnBrk="0" hangingPunct="1">
      <a:defRPr sz="8220" kern="1200">
        <a:solidFill>
          <a:schemeClr val="tx1"/>
        </a:solidFill>
        <a:latin typeface="+mn-lt"/>
        <a:ea typeface="+mn-ea"/>
        <a:cs typeface="+mn-cs"/>
      </a:defRPr>
    </a:lvl5pPr>
    <a:lvl6pPr marL="10439705" algn="l" defTabSz="2087941" rtl="0" eaLnBrk="1" latinLnBrk="0" hangingPunct="1">
      <a:defRPr sz="8220" kern="1200">
        <a:solidFill>
          <a:schemeClr val="tx1"/>
        </a:solidFill>
        <a:latin typeface="+mn-lt"/>
        <a:ea typeface="+mn-ea"/>
        <a:cs typeface="+mn-cs"/>
      </a:defRPr>
    </a:lvl6pPr>
    <a:lvl7pPr marL="12527646" algn="l" defTabSz="2087941" rtl="0" eaLnBrk="1" latinLnBrk="0" hangingPunct="1">
      <a:defRPr sz="8220" kern="1200">
        <a:solidFill>
          <a:schemeClr val="tx1"/>
        </a:solidFill>
        <a:latin typeface="+mn-lt"/>
        <a:ea typeface="+mn-ea"/>
        <a:cs typeface="+mn-cs"/>
      </a:defRPr>
    </a:lvl7pPr>
    <a:lvl8pPr marL="14615587" algn="l" defTabSz="2087941" rtl="0" eaLnBrk="1" latinLnBrk="0" hangingPunct="1">
      <a:defRPr sz="8220" kern="1200">
        <a:solidFill>
          <a:schemeClr val="tx1"/>
        </a:solidFill>
        <a:latin typeface="+mn-lt"/>
        <a:ea typeface="+mn-ea"/>
        <a:cs typeface="+mn-cs"/>
      </a:defRPr>
    </a:lvl8pPr>
    <a:lvl9pPr marL="16703528" algn="l" defTabSz="2087941" rtl="0" eaLnBrk="1" latinLnBrk="0" hangingPunct="1">
      <a:defRPr sz="8220" kern="1200">
        <a:solidFill>
          <a:schemeClr val="tx1"/>
        </a:solidFill>
        <a:latin typeface="+mn-lt"/>
        <a:ea typeface="+mn-ea"/>
        <a:cs typeface="+mn-cs"/>
      </a:defRPr>
    </a:lvl9pPr>
  </p:defaultTextStyle>
  <p:extLst>
    <p:ext uri="{EFAFB233-063F-42B5-8137-9DF3F51BA10A}">
      <p15:sldGuideLst xmlns:p15="http://schemas.microsoft.com/office/powerpoint/2012/main">
        <p15:guide id="2" pos="13482" userDrawn="1">
          <p15:clr>
            <a:srgbClr val="A4A3A4"/>
          </p15:clr>
        </p15:guide>
        <p15:guide id="3" orient="horz"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A46B"/>
    <a:srgbClr val="1268BD"/>
    <a:srgbClr val="008E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29" autoAdjust="0"/>
    <p:restoredTop sz="99275" autoAdjust="0"/>
  </p:normalViewPr>
  <p:slideViewPr>
    <p:cSldViewPr snapToGrid="0" showGuides="1">
      <p:cViewPr varScale="1">
        <p:scale>
          <a:sx n="18" d="100"/>
          <a:sy n="18" d="100"/>
        </p:scale>
        <p:origin x="102" y="900"/>
      </p:cViewPr>
      <p:guideLst>
        <p:guide pos="13482"/>
        <p:guide orient="horz" pos="9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ko-KR" altLang="en-US" smtClean="0"/>
              <a:t>마스터 제목 스타일 편집</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E55AD5A3-6871-4623-BDBC-0A043D365282}" type="datetimeFigureOut">
              <a:rPr lang="en-AU" smtClean="0"/>
              <a:pPr/>
              <a:t>4/08/2017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180981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E55AD5A3-6871-4623-BDBC-0A043D365282}" type="datetimeFigureOut">
              <a:rPr lang="en-AU" smtClean="0"/>
              <a:pPr/>
              <a:t>4/08/2017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3021773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E55AD5A3-6871-4623-BDBC-0A043D365282}" type="datetimeFigureOut">
              <a:rPr lang="en-AU" smtClean="0"/>
              <a:pPr/>
              <a:t>4/08/2017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1658927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E55AD5A3-6871-4623-BDBC-0A043D365282}" type="datetimeFigureOut">
              <a:rPr lang="en-AU" smtClean="0"/>
              <a:pPr/>
              <a:t>4/08/2017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21173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ko-KR" altLang="en-US" smtClean="0"/>
              <a:t>마스터 텍스트 스타일을 편집합니다</a:t>
            </a:r>
          </a:p>
        </p:txBody>
      </p:sp>
      <p:sp>
        <p:nvSpPr>
          <p:cNvPr id="4" name="Date Placeholder 3"/>
          <p:cNvSpPr>
            <a:spLocks noGrp="1"/>
          </p:cNvSpPr>
          <p:nvPr>
            <p:ph type="dt" sz="half" idx="10"/>
          </p:nvPr>
        </p:nvSpPr>
        <p:spPr/>
        <p:txBody>
          <a:bodyPr/>
          <a:lstStyle/>
          <a:p>
            <a:fld id="{E55AD5A3-6871-4623-BDBC-0A043D365282}" type="datetimeFigureOut">
              <a:rPr lang="en-AU" smtClean="0"/>
              <a:pPr/>
              <a:t>4/08/2017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1488654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E55AD5A3-6871-4623-BDBC-0A043D365282}" type="datetimeFigureOut">
              <a:rPr lang="en-AU" smtClean="0"/>
              <a:pPr/>
              <a:t>4/08/2017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1352399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2948339" y="11058863"/>
            <a:ext cx="18107995" cy="16265921"/>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21669408" y="11058863"/>
            <a:ext cx="18197174" cy="16265921"/>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E55AD5A3-6871-4623-BDBC-0A043D365282}" type="datetimeFigureOut">
              <a:rPr lang="en-AU" smtClean="0"/>
              <a:pPr/>
              <a:t>4/08/2017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544346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E55AD5A3-6871-4623-BDBC-0A043D365282}" type="datetimeFigureOut">
              <a:rPr lang="en-AU" smtClean="0"/>
              <a:pPr/>
              <a:t>4/08/2017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1741108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AD5A3-6871-4623-BDBC-0A043D365282}" type="datetimeFigureOut">
              <a:rPr lang="en-AU" smtClean="0"/>
              <a:pPr/>
              <a:t>4/08/2017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2303501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ko-KR" altLang="en-US" smtClean="0"/>
              <a:t>마스터 제목 스타일 편집</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E55AD5A3-6871-4623-BDBC-0A043D365282}" type="datetimeFigureOut">
              <a:rPr lang="en-AU" smtClean="0"/>
              <a:pPr/>
              <a:t>4/08/2017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358427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E55AD5A3-6871-4623-BDBC-0A043D365282}" type="datetimeFigureOut">
              <a:rPr lang="en-AU" smtClean="0"/>
              <a:pPr/>
              <a:t>4/08/2017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4233653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E55AD5A3-6871-4623-BDBC-0A043D365282}" type="datetimeFigureOut">
              <a:rPr lang="en-AU" smtClean="0"/>
              <a:pPr/>
              <a:t>4/08/2017</a:t>
            </a:fld>
            <a:endParaRPr lang="en-AU"/>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1C238C77-FDCD-4874-B3FF-6CCFD4A0B09A}" type="slidenum">
              <a:rPr lang="en-AU" smtClean="0"/>
              <a:pPr/>
              <a:t>‹#›</a:t>
            </a:fld>
            <a:endParaRPr lang="en-AU"/>
          </a:p>
        </p:txBody>
      </p:sp>
    </p:spTree>
    <p:extLst>
      <p:ext uri="{BB962C8B-B14F-4D97-AF65-F5344CB8AC3E}">
        <p14:creationId xmlns:p14="http://schemas.microsoft.com/office/powerpoint/2010/main" val="33553431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36710" rtl="0" eaLnBrk="1" latinLnBrk="1"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1"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1"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1"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1"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1"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1"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1"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1"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1"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1" hangingPunct="1">
        <a:defRPr sz="7946" kern="1200">
          <a:solidFill>
            <a:schemeClr val="tx1"/>
          </a:solidFill>
          <a:latin typeface="+mn-lt"/>
          <a:ea typeface="+mn-ea"/>
          <a:cs typeface="+mn-cs"/>
        </a:defRPr>
      </a:lvl1pPr>
      <a:lvl2pPr marL="2018355" algn="l" defTabSz="4036710" rtl="0" eaLnBrk="1" latinLnBrk="1" hangingPunct="1">
        <a:defRPr sz="7946" kern="1200">
          <a:solidFill>
            <a:schemeClr val="tx1"/>
          </a:solidFill>
          <a:latin typeface="+mn-lt"/>
          <a:ea typeface="+mn-ea"/>
          <a:cs typeface="+mn-cs"/>
        </a:defRPr>
      </a:lvl2pPr>
      <a:lvl3pPr marL="4036710" algn="l" defTabSz="4036710" rtl="0" eaLnBrk="1" latinLnBrk="1" hangingPunct="1">
        <a:defRPr sz="7946" kern="1200">
          <a:solidFill>
            <a:schemeClr val="tx1"/>
          </a:solidFill>
          <a:latin typeface="+mn-lt"/>
          <a:ea typeface="+mn-ea"/>
          <a:cs typeface="+mn-cs"/>
        </a:defRPr>
      </a:lvl3pPr>
      <a:lvl4pPr marL="6055065" algn="l" defTabSz="4036710" rtl="0" eaLnBrk="1" latinLnBrk="1" hangingPunct="1">
        <a:defRPr sz="7946" kern="1200">
          <a:solidFill>
            <a:schemeClr val="tx1"/>
          </a:solidFill>
          <a:latin typeface="+mn-lt"/>
          <a:ea typeface="+mn-ea"/>
          <a:cs typeface="+mn-cs"/>
        </a:defRPr>
      </a:lvl4pPr>
      <a:lvl5pPr marL="8073420" algn="l" defTabSz="4036710" rtl="0" eaLnBrk="1" latinLnBrk="1" hangingPunct="1">
        <a:defRPr sz="7946" kern="1200">
          <a:solidFill>
            <a:schemeClr val="tx1"/>
          </a:solidFill>
          <a:latin typeface="+mn-lt"/>
          <a:ea typeface="+mn-ea"/>
          <a:cs typeface="+mn-cs"/>
        </a:defRPr>
      </a:lvl5pPr>
      <a:lvl6pPr marL="10091776" algn="l" defTabSz="4036710" rtl="0" eaLnBrk="1" latinLnBrk="1" hangingPunct="1">
        <a:defRPr sz="7946" kern="1200">
          <a:solidFill>
            <a:schemeClr val="tx1"/>
          </a:solidFill>
          <a:latin typeface="+mn-lt"/>
          <a:ea typeface="+mn-ea"/>
          <a:cs typeface="+mn-cs"/>
        </a:defRPr>
      </a:lvl6pPr>
      <a:lvl7pPr marL="12110131" algn="l" defTabSz="4036710" rtl="0" eaLnBrk="1" latinLnBrk="1" hangingPunct="1">
        <a:defRPr sz="7946" kern="1200">
          <a:solidFill>
            <a:schemeClr val="tx1"/>
          </a:solidFill>
          <a:latin typeface="+mn-lt"/>
          <a:ea typeface="+mn-ea"/>
          <a:cs typeface="+mn-cs"/>
        </a:defRPr>
      </a:lvl7pPr>
      <a:lvl8pPr marL="14128486" algn="l" defTabSz="4036710" rtl="0" eaLnBrk="1" latinLnBrk="1" hangingPunct="1">
        <a:defRPr sz="7946" kern="1200">
          <a:solidFill>
            <a:schemeClr val="tx1"/>
          </a:solidFill>
          <a:latin typeface="+mn-lt"/>
          <a:ea typeface="+mn-ea"/>
          <a:cs typeface="+mn-cs"/>
        </a:defRPr>
      </a:lvl8pPr>
      <a:lvl9pPr marL="16146841" algn="l" defTabSz="4036710" rtl="0" eaLnBrk="1" latinLnBrk="1"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50161" y="26857479"/>
            <a:ext cx="9354767" cy="2084597"/>
          </a:xfrm>
          <a:prstGeom prst="rect">
            <a:avLst/>
          </a:prstGeom>
        </p:spPr>
      </p:pic>
      <p:sp>
        <p:nvSpPr>
          <p:cNvPr id="16" name="TextBox 15"/>
          <p:cNvSpPr txBox="1"/>
          <p:nvPr/>
        </p:nvSpPr>
        <p:spPr>
          <a:xfrm>
            <a:off x="2321601" y="27895567"/>
            <a:ext cx="18070841" cy="1009507"/>
          </a:xfrm>
          <a:prstGeom prst="rect">
            <a:avLst/>
          </a:prstGeom>
          <a:noFill/>
        </p:spPr>
        <p:txBody>
          <a:bodyPr wrap="square" rtlCol="0">
            <a:spAutoFit/>
          </a:bodyPr>
          <a:lstStyle/>
          <a:p>
            <a:r>
              <a:rPr lang="en-AU" sz="5960" dirty="0">
                <a:solidFill>
                  <a:srgbClr val="1268BD"/>
                </a:solidFill>
              </a:rPr>
              <a:t>BRISBANE, AUSTRALIA |  18 - 20 SEPTEMBER 2017</a:t>
            </a:r>
          </a:p>
        </p:txBody>
      </p:sp>
      <p:pic>
        <p:nvPicPr>
          <p:cNvPr id="8" name="Picture 7" descr="RS17 ID long_blue.png"/>
          <p:cNvPicPr>
            <a:picLocks noChangeAspect="1"/>
          </p:cNvPicPr>
          <p:nvPr/>
        </p:nvPicPr>
        <p:blipFill>
          <a:blip r:embed="rId3" cstate="print"/>
          <a:stretch>
            <a:fillRect/>
          </a:stretch>
        </p:blipFill>
        <p:spPr>
          <a:xfrm>
            <a:off x="2035358" y="753521"/>
            <a:ext cx="16963730" cy="4042566"/>
          </a:xfrm>
          <a:prstGeom prst="rect">
            <a:avLst/>
          </a:prstGeom>
        </p:spPr>
      </p:pic>
      <p:cxnSp>
        <p:nvCxnSpPr>
          <p:cNvPr id="11" name="Straight Connector 10"/>
          <p:cNvCxnSpPr/>
          <p:nvPr/>
        </p:nvCxnSpPr>
        <p:spPr>
          <a:xfrm flipV="1">
            <a:off x="2192978" y="4913713"/>
            <a:ext cx="37809538" cy="1682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5148156" y="27895562"/>
            <a:ext cx="5672682" cy="1009507"/>
          </a:xfrm>
          <a:prstGeom prst="rect">
            <a:avLst/>
          </a:prstGeom>
          <a:noFill/>
        </p:spPr>
        <p:txBody>
          <a:bodyPr wrap="square" rtlCol="0">
            <a:spAutoFit/>
          </a:bodyPr>
          <a:lstStyle/>
          <a:p>
            <a:r>
              <a:rPr lang="en-AU" sz="5960" dirty="0">
                <a:solidFill>
                  <a:srgbClr val="1268BD"/>
                </a:solidFill>
              </a:rPr>
              <a:t>MANAGED BY</a:t>
            </a:r>
          </a:p>
        </p:txBody>
      </p:sp>
      <p:sp>
        <p:nvSpPr>
          <p:cNvPr id="2" name="TextBox 1"/>
          <p:cNvSpPr txBox="1"/>
          <p:nvPr/>
        </p:nvSpPr>
        <p:spPr>
          <a:xfrm>
            <a:off x="9359373" y="4868335"/>
            <a:ext cx="25185842" cy="1569660"/>
          </a:xfrm>
          <a:prstGeom prst="rect">
            <a:avLst/>
          </a:prstGeom>
          <a:noFill/>
          <a:ln>
            <a:noFill/>
          </a:ln>
        </p:spPr>
        <p:txBody>
          <a:bodyPr wrap="square" rtlCol="0">
            <a:spAutoFit/>
          </a:bodyPr>
          <a:lstStyle/>
          <a:p>
            <a:pPr algn="ctr"/>
            <a:r>
              <a:rPr lang="en-US" altLang="ko-KR" sz="9600" b="1" dirty="0">
                <a:solidFill>
                  <a:srgbClr val="002060"/>
                </a:solidFill>
                <a:effectLst>
                  <a:outerShdw blurRad="38100" dist="38100" dir="2700000" algn="tl">
                    <a:srgbClr val="000000">
                      <a:alpha val="43137"/>
                    </a:srgbClr>
                  </a:outerShdw>
                </a:effectLst>
                <a:ea typeface="Arial Unicode MS" panose="020B0604020202020204" pitchFamily="50" charset="-127"/>
                <a:cs typeface="Arial Unicode MS" panose="020B0604020202020204" pitchFamily="50" charset="-127"/>
              </a:rPr>
              <a:t>Development of mega-storm generating tool</a:t>
            </a:r>
            <a:endParaRPr lang="ko-KR" altLang="en-US" sz="9600" b="1" dirty="0">
              <a:solidFill>
                <a:srgbClr val="002060"/>
              </a:solidFill>
              <a:effectLst>
                <a:outerShdw blurRad="38100" dist="38100" dir="2700000" algn="tl">
                  <a:srgbClr val="000000">
                    <a:alpha val="43137"/>
                  </a:srgbClr>
                </a:outerShdw>
              </a:effectLst>
              <a:ea typeface="Arial Unicode MS" panose="020B0604020202020204" pitchFamily="50" charset="-127"/>
              <a:cs typeface="Arial Unicode MS" panose="020B0604020202020204" pitchFamily="50" charset="-127"/>
            </a:endParaRPr>
          </a:p>
        </p:txBody>
      </p:sp>
      <p:pic>
        <p:nvPicPr>
          <p:cNvPr id="12" name="그림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4878590" y="1077950"/>
            <a:ext cx="2633662"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그림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4545215" y="3744950"/>
            <a:ext cx="3402012"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9359373" y="6296230"/>
            <a:ext cx="25185842" cy="923330"/>
          </a:xfrm>
          <a:prstGeom prst="rect">
            <a:avLst/>
          </a:prstGeom>
          <a:noFill/>
        </p:spPr>
        <p:txBody>
          <a:bodyPr wrap="square" rtlCol="0">
            <a:spAutoFit/>
          </a:bodyPr>
          <a:lstStyle/>
          <a:p>
            <a:pPr algn="ctr"/>
            <a:r>
              <a:rPr lang="en-US" altLang="ko-KR" sz="5400" dirty="0" smtClean="0">
                <a:ea typeface="Arial Unicode MS" panose="020B0604020202020204" pitchFamily="50" charset="-127"/>
                <a:cs typeface="Arial Unicode MS" panose="020B0604020202020204" pitchFamily="50" charset="-127"/>
              </a:rPr>
              <a:t>Okjeong Lee, </a:t>
            </a:r>
            <a:r>
              <a:rPr lang="en-US" altLang="ko-KR" sz="5400" dirty="0" err="1" smtClean="0">
                <a:ea typeface="Arial Unicode MS" panose="020B0604020202020204" pitchFamily="50" charset="-127"/>
                <a:cs typeface="Arial Unicode MS" panose="020B0604020202020204" pitchFamily="50" charset="-127"/>
              </a:rPr>
              <a:t>Sangdan</a:t>
            </a:r>
            <a:r>
              <a:rPr lang="en-US" altLang="ko-KR" sz="5400" dirty="0" smtClean="0">
                <a:ea typeface="Arial Unicode MS" panose="020B0604020202020204" pitchFamily="50" charset="-127"/>
                <a:cs typeface="Arial Unicode MS" panose="020B0604020202020204" pitchFamily="50" charset="-127"/>
              </a:rPr>
              <a:t> Kim</a:t>
            </a:r>
            <a:endParaRPr lang="ko-KR" altLang="en-US" sz="5400" dirty="0">
              <a:ea typeface="Arial Unicode MS" panose="020B0604020202020204" pitchFamily="50" charset="-127"/>
              <a:cs typeface="Arial Unicode MS" panose="020B0604020202020204" pitchFamily="50" charset="-127"/>
            </a:endParaRPr>
          </a:p>
        </p:txBody>
      </p:sp>
      <p:sp>
        <p:nvSpPr>
          <p:cNvPr id="17" name="직사각형 16"/>
          <p:cNvSpPr/>
          <p:nvPr/>
        </p:nvSpPr>
        <p:spPr>
          <a:xfrm>
            <a:off x="1593202" y="25379509"/>
            <a:ext cx="39847134" cy="1477970"/>
          </a:xfrm>
          <a:prstGeom prst="rect">
            <a:avLst/>
          </a:prstGeom>
          <a:solidFill>
            <a:schemeClr val="bg1"/>
          </a:solidFill>
          <a:ln w="57150">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AutoShape 19"/>
          <p:cNvSpPr>
            <a:spLocks noChangeArrowheads="1"/>
          </p:cNvSpPr>
          <p:nvPr/>
        </p:nvSpPr>
        <p:spPr bwMode="gray">
          <a:xfrm>
            <a:off x="1593202" y="24762725"/>
            <a:ext cx="10055116" cy="858752"/>
          </a:xfrm>
          <a:prstGeom prst="roundRect">
            <a:avLst>
              <a:gd name="adj" fmla="val 27421"/>
            </a:avLst>
          </a:prstGeom>
          <a:solidFill>
            <a:srgbClr val="00B0F0"/>
          </a:solidFill>
          <a:ln w="19050" algn="ctr">
            <a:solidFill>
              <a:srgbClr val="FFFFFF"/>
            </a:solidFill>
            <a:round/>
            <a:headEnd/>
            <a:tailEnd/>
          </a:ln>
          <a:effectLst>
            <a:outerShdw dist="12700" dir="5400000" algn="t" rotWithShape="0">
              <a:srgbClr val="5F5F5F">
                <a:alpha val="39999"/>
              </a:srgbClr>
            </a:outerShdw>
          </a:effectLst>
          <a:scene3d>
            <a:camera prst="orthographicFront"/>
            <a:lightRig rig="threePt" dir="t"/>
          </a:scene3d>
          <a:sp3d>
            <a:bevelT/>
          </a:sp3d>
        </p:spPr>
        <p:txBody>
          <a:bodyPr anchor="ctr"/>
          <a:lstStyle/>
          <a:p>
            <a:pPr algn="ctr" eaLnBrk="0" hangingPunct="0"/>
            <a:r>
              <a:rPr lang="en-US" altLang="ko-KR" sz="6000" dirty="0">
                <a:solidFill>
                  <a:srgbClr val="FFFFFF"/>
                </a:solidFill>
                <a:effectLst>
                  <a:outerShdw blurRad="38100" dist="38100" dir="2700000" algn="tl">
                    <a:srgbClr val="000000">
                      <a:alpha val="43137"/>
                    </a:srgbClr>
                  </a:outerShdw>
                </a:effectLst>
                <a:latin typeface="Rix고딕 EB" panose="02020603020101020101" pitchFamily="18" charset="-127"/>
                <a:ea typeface="Rix고딕 EB" panose="02020603020101020101" pitchFamily="18" charset="-127"/>
              </a:rPr>
              <a:t>Acknowledgement</a:t>
            </a:r>
            <a:endParaRPr lang="en-US" sz="6000" dirty="0">
              <a:solidFill>
                <a:srgbClr val="FFFFFF"/>
              </a:solidFill>
              <a:effectLst>
                <a:outerShdw blurRad="38100" dist="38100" dir="2700000" algn="tl">
                  <a:srgbClr val="000000">
                    <a:alpha val="43137"/>
                  </a:srgbClr>
                </a:outerShdw>
              </a:effectLst>
              <a:latin typeface="Rix고딕 EB" panose="02020603020101020101" pitchFamily="18" charset="-127"/>
              <a:ea typeface="Rix고딕 EB" panose="02020603020101020101" pitchFamily="18" charset="-127"/>
            </a:endParaRPr>
          </a:p>
        </p:txBody>
      </p:sp>
      <p:sp>
        <p:nvSpPr>
          <p:cNvPr id="19" name="직사각형 18"/>
          <p:cNvSpPr/>
          <p:nvPr/>
        </p:nvSpPr>
        <p:spPr>
          <a:xfrm>
            <a:off x="2110038" y="25685509"/>
            <a:ext cx="39330298" cy="1077218"/>
          </a:xfrm>
          <a:prstGeom prst="rect">
            <a:avLst/>
          </a:prstGeom>
        </p:spPr>
        <p:txBody>
          <a:bodyPr wrap="square">
            <a:spAutoFit/>
          </a:bodyPr>
          <a:lstStyle/>
          <a:p>
            <a:pPr fontAlgn="base" latinLnBrk="1"/>
            <a:r>
              <a:rPr lang="en-US" altLang="ko-KR" sz="3200" dirty="0"/>
              <a:t>This research was supported by a grant ‘Development of the Evaluation Technology for Complex Causes of Inundation Vulnerability and the Response Plans in Coastal Urban Areas for Adaptation to Climate Change’ [MPSS-NH-2015-77] from the Natural Hazard Mitigation Research Group, Ministry of Public Safety and Security of Korea.</a:t>
            </a:r>
          </a:p>
        </p:txBody>
      </p:sp>
      <p:sp>
        <p:nvSpPr>
          <p:cNvPr id="20" name="직사각형 19"/>
          <p:cNvSpPr/>
          <p:nvPr/>
        </p:nvSpPr>
        <p:spPr>
          <a:xfrm>
            <a:off x="1593202" y="8935929"/>
            <a:ext cx="18799240" cy="7410690"/>
          </a:xfrm>
          <a:prstGeom prst="rect">
            <a:avLst/>
          </a:prstGeom>
          <a:solidFill>
            <a:schemeClr val="bg1"/>
          </a:solidFill>
          <a:ln w="57150">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AutoShape 19"/>
          <p:cNvSpPr>
            <a:spLocks noChangeArrowheads="1"/>
          </p:cNvSpPr>
          <p:nvPr/>
        </p:nvSpPr>
        <p:spPr bwMode="gray">
          <a:xfrm>
            <a:off x="1593202" y="8319145"/>
            <a:ext cx="10055116" cy="858752"/>
          </a:xfrm>
          <a:prstGeom prst="roundRect">
            <a:avLst>
              <a:gd name="adj" fmla="val 27421"/>
            </a:avLst>
          </a:prstGeom>
          <a:solidFill>
            <a:srgbClr val="00B0F0"/>
          </a:solidFill>
          <a:ln w="19050" algn="ctr">
            <a:solidFill>
              <a:srgbClr val="FFFFFF"/>
            </a:solidFill>
            <a:round/>
            <a:headEnd/>
            <a:tailEnd/>
          </a:ln>
          <a:effectLst>
            <a:outerShdw dist="12700" dir="5400000" algn="t" rotWithShape="0">
              <a:srgbClr val="5F5F5F">
                <a:alpha val="39999"/>
              </a:srgbClr>
            </a:outerShdw>
          </a:effectLst>
          <a:scene3d>
            <a:camera prst="orthographicFront"/>
            <a:lightRig rig="threePt" dir="t"/>
          </a:scene3d>
          <a:sp3d>
            <a:bevelT/>
          </a:sp3d>
        </p:spPr>
        <p:txBody>
          <a:bodyPr anchor="ctr"/>
          <a:lstStyle/>
          <a:p>
            <a:pPr algn="ctr" eaLnBrk="0" hangingPunct="0"/>
            <a:r>
              <a:rPr lang="en-US" altLang="ko-KR" sz="6000" dirty="0" smtClean="0">
                <a:solidFill>
                  <a:srgbClr val="FFFFFF"/>
                </a:solidFill>
                <a:effectLst>
                  <a:outerShdw blurRad="38100" dist="38100" dir="2700000" algn="tl">
                    <a:srgbClr val="000000">
                      <a:alpha val="43137"/>
                    </a:srgbClr>
                  </a:outerShdw>
                </a:effectLst>
                <a:latin typeface="Rix고딕 EB" panose="02020603020101020101" pitchFamily="18" charset="-127"/>
                <a:ea typeface="Rix고딕 EB" panose="02020603020101020101" pitchFamily="18" charset="-127"/>
              </a:rPr>
              <a:t>Abstract</a:t>
            </a:r>
            <a:endParaRPr lang="en-US" sz="6000" dirty="0">
              <a:solidFill>
                <a:srgbClr val="FFFFFF"/>
              </a:solidFill>
              <a:effectLst>
                <a:outerShdw blurRad="38100" dist="38100" dir="2700000" algn="tl">
                  <a:srgbClr val="000000">
                    <a:alpha val="43137"/>
                  </a:srgbClr>
                </a:outerShdw>
              </a:effectLst>
              <a:latin typeface="Rix고딕 EB" panose="02020603020101020101" pitchFamily="18" charset="-127"/>
              <a:ea typeface="Rix고딕 EB" panose="02020603020101020101" pitchFamily="18" charset="-127"/>
            </a:endParaRPr>
          </a:p>
        </p:txBody>
      </p:sp>
      <p:sp>
        <p:nvSpPr>
          <p:cNvPr id="22" name="직사각형 21"/>
          <p:cNvSpPr/>
          <p:nvPr/>
        </p:nvSpPr>
        <p:spPr>
          <a:xfrm>
            <a:off x="22641096" y="8935929"/>
            <a:ext cx="18799240" cy="7410690"/>
          </a:xfrm>
          <a:prstGeom prst="rect">
            <a:avLst/>
          </a:prstGeom>
          <a:solidFill>
            <a:schemeClr val="bg1"/>
          </a:solidFill>
          <a:ln w="57150">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AutoShape 19"/>
          <p:cNvSpPr>
            <a:spLocks noChangeArrowheads="1"/>
          </p:cNvSpPr>
          <p:nvPr/>
        </p:nvSpPr>
        <p:spPr bwMode="gray">
          <a:xfrm>
            <a:off x="22641096" y="8319145"/>
            <a:ext cx="10055116" cy="858752"/>
          </a:xfrm>
          <a:prstGeom prst="roundRect">
            <a:avLst>
              <a:gd name="adj" fmla="val 27421"/>
            </a:avLst>
          </a:prstGeom>
          <a:solidFill>
            <a:srgbClr val="00B0F0"/>
          </a:solidFill>
          <a:ln w="19050" algn="ctr">
            <a:solidFill>
              <a:srgbClr val="FFFFFF"/>
            </a:solidFill>
            <a:round/>
            <a:headEnd/>
            <a:tailEnd/>
          </a:ln>
          <a:effectLst>
            <a:outerShdw dist="12700" dir="5400000" algn="t" rotWithShape="0">
              <a:srgbClr val="5F5F5F">
                <a:alpha val="39999"/>
              </a:srgbClr>
            </a:outerShdw>
          </a:effectLst>
          <a:scene3d>
            <a:camera prst="orthographicFront"/>
            <a:lightRig rig="threePt" dir="t"/>
          </a:scene3d>
          <a:sp3d>
            <a:bevelT/>
          </a:sp3d>
        </p:spPr>
        <p:txBody>
          <a:bodyPr anchor="ctr"/>
          <a:lstStyle/>
          <a:p>
            <a:pPr algn="ctr" eaLnBrk="0" hangingPunct="0"/>
            <a:r>
              <a:rPr lang="en-US" altLang="ko-KR" sz="6000" dirty="0" smtClean="0">
                <a:solidFill>
                  <a:srgbClr val="FFFFFF"/>
                </a:solidFill>
                <a:effectLst>
                  <a:outerShdw blurRad="38100" dist="38100" dir="2700000" algn="tl">
                    <a:srgbClr val="000000">
                      <a:alpha val="43137"/>
                    </a:srgbClr>
                  </a:outerShdw>
                </a:effectLst>
                <a:latin typeface="Rix고딕 EB" panose="02020603020101020101" pitchFamily="18" charset="-127"/>
                <a:ea typeface="Rix고딕 EB" panose="02020603020101020101" pitchFamily="18" charset="-127"/>
              </a:rPr>
              <a:t>Method</a:t>
            </a:r>
            <a:endParaRPr lang="en-US" sz="6000" dirty="0">
              <a:solidFill>
                <a:srgbClr val="FFFFFF"/>
              </a:solidFill>
              <a:effectLst>
                <a:outerShdw blurRad="38100" dist="38100" dir="2700000" algn="tl">
                  <a:srgbClr val="000000">
                    <a:alpha val="43137"/>
                  </a:srgbClr>
                </a:outerShdw>
              </a:effectLst>
              <a:latin typeface="Rix고딕 EB" panose="02020603020101020101" pitchFamily="18" charset="-127"/>
              <a:ea typeface="Rix고딕 EB" panose="02020603020101020101" pitchFamily="18" charset="-127"/>
            </a:endParaRPr>
          </a:p>
        </p:txBody>
      </p:sp>
      <p:sp>
        <p:nvSpPr>
          <p:cNvPr id="26" name="직사각형 25"/>
          <p:cNvSpPr/>
          <p:nvPr/>
        </p:nvSpPr>
        <p:spPr>
          <a:xfrm>
            <a:off x="1593202" y="17384707"/>
            <a:ext cx="37711726" cy="6339930"/>
          </a:xfrm>
          <a:prstGeom prst="rect">
            <a:avLst/>
          </a:prstGeom>
          <a:solidFill>
            <a:schemeClr val="bg1"/>
          </a:solidFill>
          <a:ln w="57150">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 name="AutoShape 19"/>
          <p:cNvSpPr>
            <a:spLocks noChangeArrowheads="1"/>
          </p:cNvSpPr>
          <p:nvPr/>
        </p:nvSpPr>
        <p:spPr bwMode="gray">
          <a:xfrm>
            <a:off x="1593202" y="16767923"/>
            <a:ext cx="10055116" cy="858752"/>
          </a:xfrm>
          <a:prstGeom prst="roundRect">
            <a:avLst>
              <a:gd name="adj" fmla="val 27421"/>
            </a:avLst>
          </a:prstGeom>
          <a:solidFill>
            <a:srgbClr val="00B0F0"/>
          </a:solidFill>
          <a:ln w="19050" algn="ctr">
            <a:solidFill>
              <a:srgbClr val="FFFFFF"/>
            </a:solidFill>
            <a:round/>
            <a:headEnd/>
            <a:tailEnd/>
          </a:ln>
          <a:effectLst>
            <a:outerShdw dist="12700" dir="5400000" algn="t" rotWithShape="0">
              <a:srgbClr val="5F5F5F">
                <a:alpha val="39999"/>
              </a:srgbClr>
            </a:outerShdw>
          </a:effectLst>
          <a:scene3d>
            <a:camera prst="orthographicFront"/>
            <a:lightRig rig="threePt" dir="t"/>
          </a:scene3d>
          <a:sp3d>
            <a:bevelT/>
          </a:sp3d>
        </p:spPr>
        <p:txBody>
          <a:bodyPr anchor="ctr"/>
          <a:lstStyle/>
          <a:p>
            <a:pPr algn="ctr" eaLnBrk="0" hangingPunct="0"/>
            <a:r>
              <a:rPr lang="en-US" sz="6000" dirty="0" smtClean="0">
                <a:solidFill>
                  <a:srgbClr val="FFFFFF"/>
                </a:solidFill>
                <a:effectLst>
                  <a:outerShdw blurRad="38100" dist="38100" dir="2700000" algn="tl">
                    <a:srgbClr val="000000">
                      <a:alpha val="43137"/>
                    </a:srgbClr>
                  </a:outerShdw>
                </a:effectLst>
                <a:latin typeface="Rix고딕 EB" panose="02020603020101020101" pitchFamily="18" charset="-127"/>
                <a:ea typeface="Rix고딕 EB" panose="02020603020101020101" pitchFamily="18" charset="-127"/>
              </a:rPr>
              <a:t>Result</a:t>
            </a:r>
            <a:endParaRPr lang="en-US" sz="6000" dirty="0">
              <a:solidFill>
                <a:srgbClr val="FFFFFF"/>
              </a:solidFill>
              <a:effectLst>
                <a:outerShdw blurRad="38100" dist="38100" dir="2700000" algn="tl">
                  <a:srgbClr val="000000">
                    <a:alpha val="43137"/>
                  </a:srgbClr>
                </a:outerShdw>
              </a:effectLst>
              <a:latin typeface="Rix고딕 EB" panose="02020603020101020101" pitchFamily="18" charset="-127"/>
              <a:ea typeface="Rix고딕 EB" panose="02020603020101020101" pitchFamily="18" charset="-127"/>
            </a:endParaRPr>
          </a:p>
        </p:txBody>
      </p:sp>
      <p:sp>
        <p:nvSpPr>
          <p:cNvPr id="3" name="직사각형 2"/>
          <p:cNvSpPr/>
          <p:nvPr/>
        </p:nvSpPr>
        <p:spPr>
          <a:xfrm>
            <a:off x="2035358" y="9640452"/>
            <a:ext cx="17973866" cy="6001643"/>
          </a:xfrm>
          <a:prstGeom prst="rect">
            <a:avLst/>
          </a:prstGeom>
        </p:spPr>
        <p:txBody>
          <a:bodyPr wrap="square">
            <a:spAutoFit/>
          </a:bodyPr>
          <a:lstStyle/>
          <a:p>
            <a:pPr algn="just" fontAlgn="base" latinLnBrk="1"/>
            <a:r>
              <a:rPr lang="en-US" altLang="ko-KR" sz="3200" kern="0" dirty="0">
                <a:solidFill>
                  <a:srgbClr val="000000"/>
                </a:solidFill>
                <a:ea typeface="Arial Unicode MS" panose="020B0604020202020204" pitchFamily="50" charset="-127"/>
                <a:cs typeface="Arial Unicode MS" panose="020B0604020202020204" pitchFamily="50" charset="-127"/>
              </a:rPr>
              <a:t>In the 21st century, extreme weather phenomena are getting more and more frequent. In particular, the frequency of major disasters such as floods and typhoons is increasing and the intensity of disasters is also increasing. In order to prepare for catastrophic disasters, more active researches are needed. Losses due to storm and flood damage are increasing every year and the occurrence of huge disasters caused by abnormal climate conditions reminds us the need for a fundamental shift in the perception of each country's disaster prevention system. In this study, the mega storm generating tool (MSGT), which can transfer and maximize major rainfall events to desired area based on the past large storms, is developed. MSGT is based on a hydro-meteorological method which is one of methods estimating probable maximum precipitations: moisture maximization and storm transposition.</a:t>
            </a:r>
          </a:p>
          <a:p>
            <a:pPr algn="just" fontAlgn="base" latinLnBrk="1"/>
            <a:r>
              <a:rPr lang="en-US" altLang="ko-KR" sz="3200" kern="0" dirty="0">
                <a:solidFill>
                  <a:srgbClr val="000000"/>
                </a:solidFill>
                <a:ea typeface="Arial Unicode MS" panose="020B0604020202020204" pitchFamily="50" charset="-127"/>
                <a:cs typeface="Arial Unicode MS" panose="020B0604020202020204" pitchFamily="50" charset="-127"/>
              </a:rPr>
              <a:t>Since MSGT is based on notorious rainfall events that have occurred in the past, MSGT has the advantage that it can better explain the dangers of mega-floods caused by climate change to the public. Figure 1 shows the hyetograph of a storm sequences generated by MSGT.</a:t>
            </a:r>
            <a:endParaRPr lang="en-US" altLang="ko-KR" sz="3200" kern="0" spc="0" dirty="0">
              <a:solidFill>
                <a:srgbClr val="000000"/>
              </a:solidFill>
              <a:effectLst/>
              <a:ea typeface="Arial Unicode MS" panose="020B0604020202020204" pitchFamily="50" charset="-127"/>
              <a:cs typeface="Arial Unicode MS" panose="020B0604020202020204" pitchFamily="50" charset="-127"/>
            </a:endParaRPr>
          </a:p>
        </p:txBody>
      </p:sp>
      <p:pic>
        <p:nvPicPr>
          <p:cNvPr id="29" name="그림 28" descr="EMB0000135867ce"/>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342317" y="9383743"/>
            <a:ext cx="12158948" cy="6757030"/>
          </a:xfrm>
          <a:prstGeom prst="rect">
            <a:avLst/>
          </a:prstGeom>
          <a:noFill/>
        </p:spPr>
      </p:pic>
      <p:sp>
        <p:nvSpPr>
          <p:cNvPr id="4" name="직사각형 3"/>
          <p:cNvSpPr/>
          <p:nvPr/>
        </p:nvSpPr>
        <p:spPr>
          <a:xfrm>
            <a:off x="11022291" y="7090193"/>
            <a:ext cx="21399500" cy="1323439"/>
          </a:xfrm>
          <a:prstGeom prst="rect">
            <a:avLst/>
          </a:prstGeom>
        </p:spPr>
        <p:txBody>
          <a:bodyPr>
            <a:spAutoFit/>
          </a:bodyPr>
          <a:lstStyle/>
          <a:p>
            <a:pPr algn="ctr" defTabSz="4593591"/>
            <a:r>
              <a:rPr lang="en-US" altLang="ko-KR" sz="4000" dirty="0"/>
              <a:t>Division of Earth Environmental System Science (Major of Environmental Engineering),</a:t>
            </a:r>
          </a:p>
          <a:p>
            <a:pPr algn="ctr" defTabSz="4593591"/>
            <a:r>
              <a:rPr lang="en-US" altLang="ko-KR" sz="4000" dirty="0" smtClean="0">
                <a:ea typeface="Arial Unicode MS" panose="020B0604020202020204" pitchFamily="50" charset="-127"/>
                <a:cs typeface="Arial Unicode MS" panose="020B0604020202020204" pitchFamily="50" charset="-127"/>
              </a:rPr>
              <a:t> </a:t>
            </a:r>
            <a:r>
              <a:rPr lang="en-US" altLang="ko-KR" sz="4000" dirty="0" err="1">
                <a:ea typeface="Arial Unicode MS" panose="020B0604020202020204" pitchFamily="50" charset="-127"/>
                <a:cs typeface="Arial Unicode MS" panose="020B0604020202020204" pitchFamily="50" charset="-127"/>
              </a:rPr>
              <a:t>Pukyong</a:t>
            </a:r>
            <a:r>
              <a:rPr lang="en-US" altLang="ko-KR" sz="4000" dirty="0">
                <a:ea typeface="Arial Unicode MS" panose="020B0604020202020204" pitchFamily="50" charset="-127"/>
                <a:cs typeface="Arial Unicode MS" panose="020B0604020202020204" pitchFamily="50" charset="-127"/>
              </a:rPr>
              <a:t> National University, Busan 608-737 South Korea</a:t>
            </a:r>
            <a:endParaRPr lang="ko-KR" altLang="ko-KR" sz="4000" dirty="0">
              <a:ea typeface="Arial Unicode MS" panose="020B0604020202020204" pitchFamily="50" charset="-127"/>
              <a:cs typeface="Arial Unicode MS" panose="020B0604020202020204" pitchFamily="50" charset="-127"/>
            </a:endParaRPr>
          </a:p>
        </p:txBody>
      </p:sp>
      <p:pic>
        <p:nvPicPr>
          <p:cNvPr id="1027" name="_x132340672" descr="EMB000036dc1a9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186096" y="17498221"/>
            <a:ext cx="10325509" cy="5954923"/>
          </a:xfrm>
          <a:prstGeom prst="rect">
            <a:avLst/>
          </a:prstGeom>
          <a:noFill/>
          <a:extLst>
            <a:ext uri="{909E8E84-426E-40DD-AFC4-6F175D3DCCD1}">
              <a14:hiddenFill xmlns:a14="http://schemas.microsoft.com/office/drawing/2010/main">
                <a:solidFill>
                  <a:srgbClr val="FFFFFF"/>
                </a:solidFill>
              </a14:hiddenFill>
            </a:ext>
          </a:extLst>
        </p:spPr>
      </p:pic>
      <p:pic>
        <p:nvPicPr>
          <p:cNvPr id="1031" name="_x132340352" descr="EMB000036dc1a9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35358" y="17932675"/>
            <a:ext cx="12734511" cy="3735756"/>
          </a:xfrm>
          <a:prstGeom prst="rect">
            <a:avLst/>
          </a:prstGeom>
          <a:noFill/>
          <a:extLst>
            <a:ext uri="{909E8E84-426E-40DD-AFC4-6F175D3DCCD1}">
              <a14:hiddenFill xmlns:a14="http://schemas.microsoft.com/office/drawing/2010/main">
                <a:solidFill>
                  <a:srgbClr val="FFFFFF"/>
                </a:solidFill>
              </a14:hiddenFill>
            </a:ext>
          </a:extLst>
        </p:spPr>
      </p:pic>
      <p:pic>
        <p:nvPicPr>
          <p:cNvPr id="1033" name="_x132338752" descr="EMB000036dc1a9d"/>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345496" y="17655390"/>
            <a:ext cx="11576828" cy="5757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424996"/>
      </p:ext>
    </p:extLst>
  </p:cSld>
  <p:clrMapOvr>
    <a:masterClrMapping/>
  </p:clrMapOvr>
</p:sld>
</file>

<file path=ppt/theme/theme1.xml><?xml version="1.0" encoding="utf-8"?>
<a:theme xmlns:a="http://schemas.openxmlformats.org/drawingml/2006/main" name="Office Theme">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193</TotalTime>
  <Words>297</Words>
  <Application>Microsoft Office PowerPoint</Application>
  <PresentationFormat>사용자 지정</PresentationFormat>
  <Paragraphs>13</Paragraphs>
  <Slides>1</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vt:i4>
      </vt:variant>
    </vt:vector>
  </HeadingPairs>
  <TitlesOfParts>
    <vt:vector size="8" baseType="lpstr">
      <vt:lpstr>Arial Unicode MS</vt:lpstr>
      <vt:lpstr>Rix고딕 EB</vt:lpstr>
      <vt:lpstr>맑은 고딕</vt:lpstr>
      <vt:lpstr>Arial</vt:lpstr>
      <vt:lpstr>Calibri</vt:lpstr>
      <vt:lpstr>Calibri Light</vt:lpstr>
      <vt:lpstr>Office Theme</vt:lpstr>
      <vt:lpstr>PowerPoint 프레젠테이션</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Tanushree Rao</dc:creator>
  <cp:lastModifiedBy>okjeong lee</cp:lastModifiedBy>
  <cp:revision>14</cp:revision>
  <dcterms:created xsi:type="dcterms:W3CDTF">2016-07-18T05:53:10Z</dcterms:created>
  <dcterms:modified xsi:type="dcterms:W3CDTF">2017-08-04T03:37:17Z</dcterms:modified>
</cp:coreProperties>
</file>