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8" r:id="rId3"/>
    <p:sldId id="263" r:id="rId4"/>
    <p:sldId id="272" r:id="rId5"/>
    <p:sldId id="273" r:id="rId6"/>
    <p:sldId id="262" r:id="rId7"/>
    <p:sldId id="270" r:id="rId8"/>
    <p:sldId id="257" r:id="rId9"/>
    <p:sldId id="264" r:id="rId10"/>
    <p:sldId id="259" r:id="rId11"/>
    <p:sldId id="274" r:id="rId12"/>
    <p:sldId id="265" r:id="rId13"/>
    <p:sldId id="278" r:id="rId14"/>
    <p:sldId id="276" r:id="rId15"/>
    <p:sldId id="261" r:id="rId16"/>
    <p:sldId id="280" r:id="rId17"/>
    <p:sldId id="277" r:id="rId18"/>
    <p:sldId id="279" r:id="rId19"/>
    <p:sldId id="267" r:id="rId20"/>
    <p:sldId id="271" r:id="rId2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2" pos="2880" userDrawn="1">
          <p15:clr>
            <a:srgbClr val="A4A3A4"/>
          </p15:clr>
        </p15:guide>
        <p15:guide id="3" orient="horz" pos="216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B25"/>
    <a:srgbClr val="1268BD"/>
    <a:srgbClr val="5B9BD5"/>
    <a:srgbClr val="D4A46B"/>
    <a:srgbClr val="008E8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>
    <p:restoredLeft sz="16992" autoAdjust="0"/>
    <p:restoredTop sz="99275" autoAdjust="0"/>
  </p:normalViewPr>
  <p:slideViewPr>
    <p:cSldViewPr snapToGrid="0" showGuides="1">
      <p:cViewPr varScale="1">
        <p:scale>
          <a:sx n="72" d="100"/>
          <a:sy n="72" d="100"/>
        </p:scale>
        <p:origin x="1704" y="72"/>
      </p:cViewPr>
      <p:guideLst>
        <p:guide pos="2880"/>
        <p:guide orient="horz" pos="216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-243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microsoft.com/office/2015/10/relationships/revisionInfo" Target="revisionInfo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5AD5A3-6871-4623-BDBC-0A043D365282}" type="datetimeFigureOut">
              <a:rPr lang="en-AU" smtClean="0"/>
              <a:pPr/>
              <a:t>20/09/2017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238C77-FDCD-4874-B3FF-6CCFD4A0B09A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6710001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5AD5A3-6871-4623-BDBC-0A043D365282}" type="datetimeFigureOut">
              <a:rPr lang="en-AU" smtClean="0"/>
              <a:pPr/>
              <a:t>20/09/2017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238C77-FDCD-4874-B3FF-6CCFD4A0B09A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0725791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5AD5A3-6871-4623-BDBC-0A043D365282}" type="datetimeFigureOut">
              <a:rPr lang="en-AU" smtClean="0"/>
              <a:pPr/>
              <a:t>20/09/2017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238C77-FDCD-4874-B3FF-6CCFD4A0B09A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4241159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5AD5A3-6871-4623-BDBC-0A043D365282}" type="datetimeFigureOut">
              <a:rPr lang="en-AU" smtClean="0"/>
              <a:pPr/>
              <a:t>20/09/2017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238C77-FDCD-4874-B3FF-6CCFD4A0B09A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6490025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5AD5A3-6871-4623-BDBC-0A043D365282}" type="datetimeFigureOut">
              <a:rPr lang="en-AU" smtClean="0"/>
              <a:pPr/>
              <a:t>20/09/2017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238C77-FDCD-4874-B3FF-6CCFD4A0B09A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3452531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5AD5A3-6871-4623-BDBC-0A043D365282}" type="datetimeFigureOut">
              <a:rPr lang="en-AU" smtClean="0"/>
              <a:pPr/>
              <a:t>20/09/2017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238C77-FDCD-4874-B3FF-6CCFD4A0B09A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5413809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5AD5A3-6871-4623-BDBC-0A043D365282}" type="datetimeFigureOut">
              <a:rPr lang="en-AU" smtClean="0"/>
              <a:pPr/>
              <a:t>20/09/2017</a:t>
            </a:fld>
            <a:endParaRPr lang="en-A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238C77-FDCD-4874-B3FF-6CCFD4A0B09A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1264984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5AD5A3-6871-4623-BDBC-0A043D365282}" type="datetimeFigureOut">
              <a:rPr lang="en-AU" smtClean="0"/>
              <a:pPr/>
              <a:t>20/09/2017</a:t>
            </a:fld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238C77-FDCD-4874-B3FF-6CCFD4A0B09A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737066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5AD5A3-6871-4623-BDBC-0A043D365282}" type="datetimeFigureOut">
              <a:rPr lang="en-AU" smtClean="0"/>
              <a:pPr/>
              <a:t>20/09/2017</a:t>
            </a:fld>
            <a:endParaRPr lang="en-A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238C77-FDCD-4874-B3FF-6CCFD4A0B09A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2229948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5AD5A3-6871-4623-BDBC-0A043D365282}" type="datetimeFigureOut">
              <a:rPr lang="en-AU" smtClean="0"/>
              <a:pPr/>
              <a:t>20/09/2017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238C77-FDCD-4874-B3FF-6CCFD4A0B09A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0567368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5AD5A3-6871-4623-BDBC-0A043D365282}" type="datetimeFigureOut">
              <a:rPr lang="en-AU" smtClean="0"/>
              <a:pPr/>
              <a:t>20/09/2017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238C77-FDCD-4874-B3FF-6CCFD4A0B09A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1719143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5AD5A3-6871-4623-BDBC-0A043D365282}" type="datetimeFigureOut">
              <a:rPr lang="en-AU" smtClean="0"/>
              <a:pPr/>
              <a:t>20/09/2017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238C77-FDCD-4874-B3FF-6CCFD4A0B09A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7489560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7" Type="http://schemas.openxmlformats.org/officeDocument/2006/relationships/image" Target="../media/image3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image" Target="../media/image1.png"/><Relationship Id="rId4" Type="http://schemas.openxmlformats.org/officeDocument/2006/relationships/image" Target="../media/image27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8.jpeg"/><Relationship Id="rId4" Type="http://schemas.openxmlformats.org/officeDocument/2006/relationships/image" Target="../media/image3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3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0.jpeg"/><Relationship Id="rId5" Type="http://schemas.openxmlformats.org/officeDocument/2006/relationships/image" Target="../media/image29.jpeg"/><Relationship Id="rId4" Type="http://schemas.openxmlformats.org/officeDocument/2006/relationships/image" Target="../media/image3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3.jpeg"/><Relationship Id="rId5" Type="http://schemas.openxmlformats.org/officeDocument/2006/relationships/image" Target="../media/image32.jpeg"/><Relationship Id="rId4" Type="http://schemas.openxmlformats.org/officeDocument/2006/relationships/image" Target="../media/image3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5.jpeg"/><Relationship Id="rId5" Type="http://schemas.openxmlformats.org/officeDocument/2006/relationships/image" Target="../media/image34.jpeg"/><Relationship Id="rId4" Type="http://schemas.openxmlformats.org/officeDocument/2006/relationships/image" Target="../media/image3.jpe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png"/><Relationship Id="rId3" Type="http://schemas.openxmlformats.org/officeDocument/2006/relationships/image" Target="../media/image2.png"/><Relationship Id="rId7" Type="http://schemas.openxmlformats.org/officeDocument/2006/relationships/image" Target="../media/image3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7.jpeg"/><Relationship Id="rId5" Type="http://schemas.openxmlformats.org/officeDocument/2006/relationships/image" Target="../media/image36.jpeg"/><Relationship Id="rId4" Type="http://schemas.openxmlformats.org/officeDocument/2006/relationships/image" Target="../media/image3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0.png"/><Relationship Id="rId4" Type="http://schemas.openxmlformats.org/officeDocument/2006/relationships/image" Target="../media/image3.jpe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png"/><Relationship Id="rId3" Type="http://schemas.openxmlformats.org/officeDocument/2006/relationships/image" Target="../media/image2.png"/><Relationship Id="rId7" Type="http://schemas.openxmlformats.org/officeDocument/2006/relationships/image" Target="../media/image3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2.jpeg"/><Relationship Id="rId5" Type="http://schemas.openxmlformats.org/officeDocument/2006/relationships/image" Target="../media/image41.jpeg"/><Relationship Id="rId4" Type="http://schemas.openxmlformats.org/officeDocument/2006/relationships/image" Target="../media/image3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jpg"/><Relationship Id="rId3" Type="http://schemas.openxmlformats.org/officeDocument/2006/relationships/image" Target="../media/image2.png"/><Relationship Id="rId7" Type="http://schemas.openxmlformats.org/officeDocument/2006/relationships/image" Target="../media/image4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4.jpeg"/><Relationship Id="rId5" Type="http://schemas.openxmlformats.org/officeDocument/2006/relationships/image" Target="../media/image43.png"/><Relationship Id="rId10" Type="http://schemas.openxmlformats.org/officeDocument/2006/relationships/image" Target="../media/image48.jpeg"/><Relationship Id="rId4" Type="http://schemas.openxmlformats.org/officeDocument/2006/relationships/image" Target="../media/image3.jpeg"/><Relationship Id="rId9" Type="http://schemas.openxmlformats.org/officeDocument/2006/relationships/image" Target="../media/image4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7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jpeg"/><Relationship Id="rId4" Type="http://schemas.openxmlformats.org/officeDocument/2006/relationships/image" Target="../media/image3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2.png"/><Relationship Id="rId7" Type="http://schemas.openxmlformats.org/officeDocument/2006/relationships/image" Target="../media/image10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2.jpeg"/><Relationship Id="rId4" Type="http://schemas.openxmlformats.org/officeDocument/2006/relationships/image" Target="../media/image3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3.png"/><Relationship Id="rId4" Type="http://schemas.openxmlformats.org/officeDocument/2006/relationships/image" Target="../media/image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4.jpeg"/><Relationship Id="rId4" Type="http://schemas.openxmlformats.org/officeDocument/2006/relationships/image" Target="../media/image3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g"/><Relationship Id="rId3" Type="http://schemas.openxmlformats.org/officeDocument/2006/relationships/image" Target="../media/image2.png"/><Relationship Id="rId7" Type="http://schemas.openxmlformats.org/officeDocument/2006/relationships/image" Target="../media/image17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3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jpeg"/><Relationship Id="rId3" Type="http://schemas.openxmlformats.org/officeDocument/2006/relationships/image" Target="../media/image1.png"/><Relationship Id="rId7" Type="http://schemas.openxmlformats.org/officeDocument/2006/relationships/image" Target="../media/image21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0.png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image" Target="../media/image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08373" y="6083808"/>
            <a:ext cx="2119060" cy="472207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249898" y="6318958"/>
            <a:ext cx="4093442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350" dirty="0">
                <a:solidFill>
                  <a:srgbClr val="1268BD"/>
                </a:solidFill>
              </a:rPr>
              <a:t>BRISBANE, AUSTRALIA |  18 - 20 SEPTEMBER 2017</a:t>
            </a:r>
          </a:p>
        </p:txBody>
      </p:sp>
      <p:pic>
        <p:nvPicPr>
          <p:cNvPr id="8" name="Picture 7" descr="RS17 ID long_blue.pn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5057" y="170689"/>
            <a:ext cx="3842657" cy="915730"/>
          </a:xfrm>
          <a:prstGeom prst="rect">
            <a:avLst/>
          </a:prstGeom>
        </p:spPr>
      </p:pic>
      <p:cxnSp>
        <p:nvCxnSpPr>
          <p:cNvPr id="11" name="Straight Connector 10"/>
          <p:cNvCxnSpPr/>
          <p:nvPr/>
        </p:nvCxnSpPr>
        <p:spPr>
          <a:xfrm flipV="1">
            <a:off x="220762" y="1113064"/>
            <a:ext cx="8564690" cy="3810"/>
          </a:xfrm>
          <a:prstGeom prst="line">
            <a:avLst/>
          </a:prstGeom>
          <a:ln w="9525">
            <a:solidFill>
              <a:srgbClr val="D4A46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5420613" y="6318957"/>
            <a:ext cx="1284987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350" dirty="0">
                <a:solidFill>
                  <a:srgbClr val="1268BD"/>
                </a:solidFill>
              </a:rPr>
              <a:t>MANAGED BY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26426" y="57848"/>
            <a:ext cx="1101007" cy="1037631"/>
          </a:xfrm>
          <a:prstGeom prst="rect">
            <a:avLst/>
          </a:prstGeom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0" y="1151173"/>
            <a:ext cx="9144000" cy="48659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3923D9F2-F4D7-4DD3-A6DC-532665C4AD0E}"/>
              </a:ext>
            </a:extLst>
          </p:cNvPr>
          <p:cNvSpPr/>
          <p:nvPr/>
        </p:nvSpPr>
        <p:spPr>
          <a:xfrm>
            <a:off x="1443" y="1622507"/>
            <a:ext cx="9144000" cy="1134207"/>
          </a:xfrm>
          <a:prstGeom prst="rect">
            <a:avLst/>
          </a:prstGeom>
          <a:solidFill>
            <a:srgbClr val="5B9BD5">
              <a:alpha val="50196"/>
            </a:srgbClr>
          </a:solidFill>
          <a:ln>
            <a:solidFill>
              <a:srgbClr val="1268B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sp>
        <p:nvSpPr>
          <p:cNvPr id="3" name="Rectangle 2"/>
          <p:cNvSpPr/>
          <p:nvPr/>
        </p:nvSpPr>
        <p:spPr>
          <a:xfrm>
            <a:off x="130790" y="1822312"/>
            <a:ext cx="8744633" cy="1169551"/>
          </a:xfrm>
          <a:prstGeom prst="rect">
            <a:avLst/>
          </a:prstGeom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</a:rPr>
              <a:t>Title: </a:t>
            </a:r>
            <a:r>
              <a:rPr lang="en-US" sz="2800" b="1" dirty="0">
                <a:solidFill>
                  <a:schemeClr val="bg1"/>
                </a:solidFill>
              </a:rPr>
              <a:t>'Corridors of Effort’- Abercrombie River Connections</a:t>
            </a:r>
          </a:p>
          <a:p>
            <a:pPr algn="r"/>
            <a:r>
              <a:rPr lang="en-US" sz="2400" dirty="0">
                <a:solidFill>
                  <a:schemeClr val="bg1"/>
                </a:solidFill>
              </a:rPr>
              <a:t>Author: </a:t>
            </a:r>
            <a:r>
              <a:rPr lang="en-US" sz="2400" b="1" dirty="0">
                <a:solidFill>
                  <a:schemeClr val="bg1"/>
                </a:solidFill>
              </a:rPr>
              <a:t>Mary </a:t>
            </a:r>
            <a:r>
              <a:rPr lang="en-US" sz="2400" b="1" dirty="0" err="1">
                <a:solidFill>
                  <a:schemeClr val="bg1"/>
                </a:solidFill>
              </a:rPr>
              <a:t>Bonet</a:t>
            </a:r>
            <a:r>
              <a:rPr lang="en-US" sz="2400" b="1" dirty="0">
                <a:solidFill>
                  <a:schemeClr val="bg1"/>
                </a:solidFill>
              </a:rPr>
              <a:t> 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442499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4"/>
          <p:cNvGrpSpPr/>
          <p:nvPr/>
        </p:nvGrpSpPr>
        <p:grpSpPr>
          <a:xfrm>
            <a:off x="-2" y="1152310"/>
            <a:ext cx="9144001" cy="4813661"/>
            <a:chOff x="-1111430" y="455736"/>
            <a:chExt cx="7519223" cy="5766904"/>
          </a:xfrm>
        </p:grpSpPr>
        <p:pic>
          <p:nvPicPr>
            <p:cNvPr id="19" name="Picture 18" descr="K2W_Abercrombie_Corridor_East_A4L.jpg"/>
            <p:cNvPicPr/>
            <p:nvPr/>
          </p:nvPicPr>
          <p:blipFill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-1111430" y="455736"/>
              <a:ext cx="7519223" cy="5766904"/>
            </a:xfrm>
            <a:prstGeom prst="rect">
              <a:avLst/>
            </a:prstGeom>
          </p:spPr>
        </p:pic>
        <p:pic>
          <p:nvPicPr>
            <p:cNvPr id="18" name="Picture 17" descr="K2W_Abercrombie_Corridor_East_A4L.jpg"/>
            <p:cNvPicPr/>
            <p:nvPr/>
          </p:nvPicPr>
          <p:blipFill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2681399" y="5230323"/>
              <a:ext cx="3442537" cy="688603"/>
            </a:xfrm>
            <a:prstGeom prst="rect">
              <a:avLst/>
            </a:prstGeom>
          </p:spPr>
        </p:pic>
        <p:pic>
          <p:nvPicPr>
            <p:cNvPr id="20" name="Picture 19" descr="K2W_Abercrombie_Corridor_East_A4L.jpg"/>
            <p:cNvPicPr/>
            <p:nvPr/>
          </p:nvPicPr>
          <p:blipFill rotWithShape="1"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354313" y="638725"/>
              <a:ext cx="1939529" cy="1989568"/>
            </a:xfrm>
            <a:prstGeom prst="rect">
              <a:avLst/>
            </a:prstGeom>
          </p:spPr>
        </p:pic>
      </p:grpSp>
      <p:pic>
        <p:nvPicPr>
          <p:cNvPr id="14" name="Picture 13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08373" y="6083808"/>
            <a:ext cx="2119060" cy="472207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249898" y="6318958"/>
            <a:ext cx="4093442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350" dirty="0">
                <a:solidFill>
                  <a:srgbClr val="1268BD"/>
                </a:solidFill>
              </a:rPr>
              <a:t>BRISBANE, AUSTRALIA |  18 - 20 SEPTEMBER 2017</a:t>
            </a:r>
          </a:p>
        </p:txBody>
      </p:sp>
      <p:pic>
        <p:nvPicPr>
          <p:cNvPr id="8" name="Picture 7" descr="RS17 ID long_blue.png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5057" y="170689"/>
            <a:ext cx="3842657" cy="915730"/>
          </a:xfrm>
          <a:prstGeom prst="rect">
            <a:avLst/>
          </a:prstGeom>
        </p:spPr>
      </p:pic>
      <p:cxnSp>
        <p:nvCxnSpPr>
          <p:cNvPr id="11" name="Straight Connector 10"/>
          <p:cNvCxnSpPr/>
          <p:nvPr/>
        </p:nvCxnSpPr>
        <p:spPr>
          <a:xfrm flipV="1">
            <a:off x="220762" y="1113064"/>
            <a:ext cx="8564690" cy="3810"/>
          </a:xfrm>
          <a:prstGeom prst="line">
            <a:avLst/>
          </a:prstGeom>
          <a:ln w="9525">
            <a:solidFill>
              <a:srgbClr val="D4A46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5420613" y="6318957"/>
            <a:ext cx="1284987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350" dirty="0">
                <a:solidFill>
                  <a:srgbClr val="1268BD"/>
                </a:solidFill>
              </a:rPr>
              <a:t>MANAGED BY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26426" y="57848"/>
            <a:ext cx="1101007" cy="10376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79621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C1E04EDD-21BE-4669-B813-A3FFB7F4D4CA}"/>
              </a:ext>
            </a:extLst>
          </p:cNvPr>
          <p:cNvSpPr/>
          <p:nvPr/>
        </p:nvSpPr>
        <p:spPr>
          <a:xfrm>
            <a:off x="0" y="1148925"/>
            <a:ext cx="9144000" cy="4871859"/>
          </a:xfrm>
          <a:prstGeom prst="rect">
            <a:avLst/>
          </a:prstGeom>
          <a:solidFill>
            <a:srgbClr val="5B9BD5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08373" y="6083808"/>
            <a:ext cx="2119060" cy="472207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249898" y="6318958"/>
            <a:ext cx="4093442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350" dirty="0">
                <a:solidFill>
                  <a:srgbClr val="1268BD"/>
                </a:solidFill>
              </a:rPr>
              <a:t>BRISBANE, AUSTRALIA |  18 - 20 SEPTEMBER 2017</a:t>
            </a:r>
          </a:p>
        </p:txBody>
      </p:sp>
      <p:pic>
        <p:nvPicPr>
          <p:cNvPr id="8" name="Picture 7" descr="RS17 ID long_blue.pn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5057" y="170689"/>
            <a:ext cx="3842657" cy="915730"/>
          </a:xfrm>
          <a:prstGeom prst="rect">
            <a:avLst/>
          </a:prstGeom>
        </p:spPr>
      </p:pic>
      <p:cxnSp>
        <p:nvCxnSpPr>
          <p:cNvPr id="11" name="Straight Connector 10"/>
          <p:cNvCxnSpPr/>
          <p:nvPr/>
        </p:nvCxnSpPr>
        <p:spPr>
          <a:xfrm flipV="1">
            <a:off x="220762" y="1113064"/>
            <a:ext cx="8564690" cy="3810"/>
          </a:xfrm>
          <a:prstGeom prst="line">
            <a:avLst/>
          </a:prstGeom>
          <a:ln w="9525">
            <a:solidFill>
              <a:srgbClr val="D4A46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5420613" y="6318957"/>
            <a:ext cx="1284987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350" dirty="0">
                <a:solidFill>
                  <a:srgbClr val="1268BD"/>
                </a:solidFill>
              </a:rPr>
              <a:t>MANAGED BY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26426" y="57848"/>
            <a:ext cx="1101007" cy="1037631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9345480" y="2061873"/>
            <a:ext cx="38206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  <a:p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1D3DFAA4-57BA-4BB3-A26A-10D84A549AE0}"/>
              </a:ext>
            </a:extLst>
          </p:cNvPr>
          <p:cNvSpPr/>
          <p:nvPr/>
        </p:nvSpPr>
        <p:spPr>
          <a:xfrm>
            <a:off x="249898" y="1824025"/>
            <a:ext cx="8741288" cy="4062651"/>
          </a:xfrm>
          <a:prstGeom prst="rect">
            <a:avLst/>
          </a:prstGeom>
        </p:spPr>
        <p:txBody>
          <a:bodyPr wrap="square" numCol="2">
            <a:spAutoFit/>
          </a:bodyPr>
          <a:lstStyle/>
          <a:p>
            <a:r>
              <a:rPr lang="en-US" sz="2400" b="1" dirty="0">
                <a:solidFill>
                  <a:schemeClr val="bg2">
                    <a:lumMod val="25000"/>
                  </a:schemeClr>
                </a:solidFill>
              </a:rPr>
              <a:t>Protection</a:t>
            </a:r>
            <a:r>
              <a:rPr lang="en-US" sz="2400" dirty="0">
                <a:solidFill>
                  <a:srgbClr val="1268BD"/>
                </a:solidFill>
              </a:rPr>
              <a:t> </a:t>
            </a:r>
            <a:r>
              <a:rPr lang="en-US" dirty="0">
                <a:solidFill>
                  <a:srgbClr val="1268BD"/>
                </a:solidFill>
              </a:rPr>
              <a:t>of areas of remnant native habitats through promotion of conservation mechanisms</a:t>
            </a:r>
          </a:p>
          <a:p>
            <a:endParaRPr lang="en-US" sz="1000" dirty="0">
              <a:solidFill>
                <a:srgbClr val="1268BD"/>
              </a:solidFill>
            </a:endParaRPr>
          </a:p>
          <a:p>
            <a:r>
              <a:rPr lang="en-US" dirty="0">
                <a:solidFill>
                  <a:srgbClr val="1268BD"/>
                </a:solidFill>
              </a:rPr>
              <a:t>Encourage</a:t>
            </a:r>
            <a:r>
              <a:rPr lang="en-US" sz="2400" dirty="0">
                <a:solidFill>
                  <a:srgbClr val="1268BD"/>
                </a:solidFill>
              </a:rPr>
              <a:t> </a:t>
            </a:r>
            <a:r>
              <a:rPr lang="en-US" sz="2200" b="1" dirty="0">
                <a:solidFill>
                  <a:schemeClr val="bg2">
                    <a:lumMod val="25000"/>
                  </a:schemeClr>
                </a:solidFill>
              </a:rPr>
              <a:t>collaborative control of pests and weeds </a:t>
            </a:r>
            <a:r>
              <a:rPr lang="en-US" dirty="0">
                <a:solidFill>
                  <a:srgbClr val="1268BD"/>
                </a:solidFill>
              </a:rPr>
              <a:t>across property boundaries to improve the condition &amp; corridor value of habitat linkages</a:t>
            </a:r>
          </a:p>
          <a:p>
            <a:endParaRPr lang="en-US" sz="1000" dirty="0">
              <a:solidFill>
                <a:srgbClr val="1268BD"/>
              </a:solidFill>
            </a:endParaRPr>
          </a:p>
          <a:p>
            <a:r>
              <a:rPr lang="en-US" sz="2200" b="1" dirty="0">
                <a:solidFill>
                  <a:schemeClr val="bg2">
                    <a:lumMod val="25000"/>
                  </a:schemeClr>
                </a:solidFill>
              </a:rPr>
              <a:t>Restore</a:t>
            </a:r>
            <a:r>
              <a:rPr lang="en-US" sz="3200" b="1" dirty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en-US" dirty="0">
                <a:solidFill>
                  <a:srgbClr val="1268BD"/>
                </a:solidFill>
              </a:rPr>
              <a:t>lost habitat connections through assistance and support for voluntary revegetation</a:t>
            </a:r>
          </a:p>
          <a:p>
            <a:endParaRPr lang="en-US" sz="1000" dirty="0">
              <a:solidFill>
                <a:srgbClr val="1268BD"/>
              </a:solidFill>
            </a:endParaRPr>
          </a:p>
          <a:p>
            <a:endParaRPr lang="en-US" dirty="0">
              <a:solidFill>
                <a:srgbClr val="1268BD"/>
              </a:solidFill>
            </a:endParaRPr>
          </a:p>
          <a:p>
            <a:endParaRPr lang="en-US" dirty="0">
              <a:solidFill>
                <a:srgbClr val="1268BD"/>
              </a:solidFill>
            </a:endParaRPr>
          </a:p>
          <a:p>
            <a:endParaRPr lang="en-US" dirty="0">
              <a:solidFill>
                <a:srgbClr val="1268BD"/>
              </a:solidFill>
            </a:endParaRPr>
          </a:p>
          <a:p>
            <a:endParaRPr lang="en-US" dirty="0">
              <a:solidFill>
                <a:srgbClr val="1268BD"/>
              </a:solidFill>
            </a:endParaRPr>
          </a:p>
          <a:p>
            <a:endParaRPr lang="en-US" dirty="0">
              <a:solidFill>
                <a:srgbClr val="1268BD"/>
              </a:solidFill>
            </a:endParaRPr>
          </a:p>
          <a:p>
            <a:endParaRPr lang="en-US" dirty="0">
              <a:solidFill>
                <a:srgbClr val="1268BD"/>
              </a:solidFill>
            </a:endParaRPr>
          </a:p>
          <a:p>
            <a:endParaRPr lang="en-US" dirty="0">
              <a:solidFill>
                <a:srgbClr val="1268BD"/>
              </a:solidFill>
            </a:endParaRPr>
          </a:p>
          <a:p>
            <a:endParaRPr lang="en-US" dirty="0">
              <a:solidFill>
                <a:srgbClr val="1268BD"/>
              </a:solidFill>
            </a:endParaRPr>
          </a:p>
          <a:p>
            <a:endParaRPr lang="en-US" dirty="0">
              <a:solidFill>
                <a:srgbClr val="1268BD"/>
              </a:solidFill>
            </a:endParaRPr>
          </a:p>
          <a:p>
            <a:endParaRPr lang="en-US" dirty="0">
              <a:solidFill>
                <a:srgbClr val="1268BD"/>
              </a:solidFill>
            </a:endParaRPr>
          </a:p>
          <a:p>
            <a:r>
              <a:rPr lang="en-US" dirty="0">
                <a:solidFill>
                  <a:srgbClr val="1268BD"/>
                </a:solidFill>
              </a:rPr>
              <a:t>Support</a:t>
            </a:r>
            <a:r>
              <a:rPr lang="en-US" sz="2400" dirty="0">
                <a:solidFill>
                  <a:srgbClr val="1268BD"/>
                </a:solidFill>
              </a:rPr>
              <a:t> </a:t>
            </a:r>
            <a:r>
              <a:rPr lang="en-US" sz="2200" b="1" dirty="0">
                <a:solidFill>
                  <a:schemeClr val="bg2">
                    <a:lumMod val="25000"/>
                  </a:schemeClr>
                </a:solidFill>
              </a:rPr>
              <a:t>connection</a:t>
            </a:r>
            <a:r>
              <a:rPr lang="en-US" sz="3200" b="1" dirty="0">
                <a:solidFill>
                  <a:srgbClr val="1268BD"/>
                </a:solidFill>
              </a:rPr>
              <a:t> </a:t>
            </a:r>
            <a:r>
              <a:rPr lang="en-US" dirty="0">
                <a:solidFill>
                  <a:srgbClr val="1268BD"/>
                </a:solidFill>
              </a:rPr>
              <a:t>with country through sharing of Aboriginal traditional knowledge and development of new joint ventures</a:t>
            </a:r>
          </a:p>
          <a:p>
            <a:endParaRPr lang="en-US" sz="1050" dirty="0">
              <a:solidFill>
                <a:srgbClr val="1268BD"/>
              </a:solidFill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3FB65434-4E1D-4FB3-ACD9-BFED1370C153}"/>
              </a:ext>
            </a:extLst>
          </p:cNvPr>
          <p:cNvSpPr txBox="1"/>
          <p:nvPr/>
        </p:nvSpPr>
        <p:spPr>
          <a:xfrm>
            <a:off x="249898" y="1300805"/>
            <a:ext cx="53284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Aims for investment</a:t>
            </a:r>
          </a:p>
        </p:txBody>
      </p:sp>
      <p:pic>
        <p:nvPicPr>
          <p:cNvPr id="17" name="Picture 2">
            <a:extLst>
              <a:ext uri="{FF2B5EF4-FFF2-40B4-BE49-F238E27FC236}">
                <a16:creationId xmlns:a16="http://schemas.microsoft.com/office/drawing/2014/main" id="{A5D250B2-74C2-40C4-BF0D-EA06DE0B85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5238155" y="1976808"/>
            <a:ext cx="2775064" cy="1848235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ctr" rotWithShape="0">
              <a:srgbClr val="000000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065219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59A4D6D9-B5D9-4EA3-A6EE-E724E01D4BFB}"/>
              </a:ext>
            </a:extLst>
          </p:cNvPr>
          <p:cNvSpPr/>
          <p:nvPr/>
        </p:nvSpPr>
        <p:spPr>
          <a:xfrm>
            <a:off x="0" y="1148925"/>
            <a:ext cx="9144000" cy="4871859"/>
          </a:xfrm>
          <a:prstGeom prst="rect">
            <a:avLst/>
          </a:prstGeom>
          <a:solidFill>
            <a:srgbClr val="5B9BD5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1900200-3F83-47D3-9C85-2F3E0CC5A052}"/>
              </a:ext>
            </a:extLst>
          </p:cNvPr>
          <p:cNvSpPr txBox="1"/>
          <p:nvPr/>
        </p:nvSpPr>
        <p:spPr>
          <a:xfrm>
            <a:off x="249898" y="1312168"/>
            <a:ext cx="53284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Lessons learnt…</a:t>
            </a: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08373" y="6083808"/>
            <a:ext cx="2119060" cy="472207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249898" y="6318958"/>
            <a:ext cx="4093442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350" dirty="0">
                <a:solidFill>
                  <a:srgbClr val="1268BD"/>
                </a:solidFill>
              </a:rPr>
              <a:t>BRISBANE, AUSTRALIA |  18 - 20 SEPTEMBER 2017</a:t>
            </a:r>
          </a:p>
        </p:txBody>
      </p:sp>
      <p:pic>
        <p:nvPicPr>
          <p:cNvPr id="8" name="Picture 7" descr="RS17 ID long_blue.pn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5057" y="170689"/>
            <a:ext cx="3842657" cy="915730"/>
          </a:xfrm>
          <a:prstGeom prst="rect">
            <a:avLst/>
          </a:prstGeom>
        </p:spPr>
      </p:pic>
      <p:cxnSp>
        <p:nvCxnSpPr>
          <p:cNvPr id="11" name="Straight Connector 10"/>
          <p:cNvCxnSpPr/>
          <p:nvPr/>
        </p:nvCxnSpPr>
        <p:spPr>
          <a:xfrm flipV="1">
            <a:off x="220762" y="1113064"/>
            <a:ext cx="8564690" cy="3810"/>
          </a:xfrm>
          <a:prstGeom prst="line">
            <a:avLst/>
          </a:prstGeom>
          <a:ln w="9525">
            <a:solidFill>
              <a:srgbClr val="D4A46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5420613" y="6318957"/>
            <a:ext cx="1284987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350" dirty="0">
                <a:solidFill>
                  <a:srgbClr val="1268BD"/>
                </a:solidFill>
              </a:rPr>
              <a:t>MANAGED BY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26426" y="57848"/>
            <a:ext cx="1101007" cy="1037631"/>
          </a:xfrm>
          <a:prstGeom prst="rect">
            <a:avLst/>
          </a:prstGeom>
        </p:spPr>
      </p:pic>
      <p:pic>
        <p:nvPicPr>
          <p:cNvPr id="19" name="Picture 2">
            <a:extLst>
              <a:ext uri="{FF2B5EF4-FFF2-40B4-BE49-F238E27FC236}">
                <a16:creationId xmlns:a16="http://schemas.microsoft.com/office/drawing/2014/main" id="{EA6242CC-2DB0-414C-A3B7-5656C07635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5780343" y="1979426"/>
            <a:ext cx="2775065" cy="1850400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ctr" rotWithShape="0">
              <a:srgbClr val="000000">
                <a:alpha val="97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Picture 2">
            <a:extLst>
              <a:ext uri="{FF2B5EF4-FFF2-40B4-BE49-F238E27FC236}">
                <a16:creationId xmlns:a16="http://schemas.microsoft.com/office/drawing/2014/main" id="{2FE54BB5-BE0D-4449-A48C-EA9A39D643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5780343" y="3951115"/>
            <a:ext cx="2792649" cy="1850043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ctr" rotWithShape="0">
              <a:srgbClr val="000000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2" name="Group 11">
            <a:extLst>
              <a:ext uri="{FF2B5EF4-FFF2-40B4-BE49-F238E27FC236}">
                <a16:creationId xmlns:a16="http://schemas.microsoft.com/office/drawing/2014/main" id="{D05780A9-BD38-4D5A-B2DC-905A56E1BF9D}"/>
              </a:ext>
            </a:extLst>
          </p:cNvPr>
          <p:cNvGrpSpPr/>
          <p:nvPr/>
        </p:nvGrpSpPr>
        <p:grpSpPr>
          <a:xfrm>
            <a:off x="219404" y="1973411"/>
            <a:ext cx="5201208" cy="738664"/>
            <a:chOff x="219404" y="1973411"/>
            <a:chExt cx="5201208" cy="738664"/>
          </a:xfrm>
        </p:grpSpPr>
        <p:sp>
          <p:nvSpPr>
            <p:cNvPr id="5" name="TextBox 4"/>
            <p:cNvSpPr txBox="1"/>
            <p:nvPr/>
          </p:nvSpPr>
          <p:spPr>
            <a:xfrm>
              <a:off x="693781" y="1973411"/>
              <a:ext cx="4726831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200" b="1" dirty="0">
                  <a:solidFill>
                    <a:srgbClr val="1268BD"/>
                  </a:solidFill>
                </a:rPr>
                <a:t>Priority areas</a:t>
              </a:r>
              <a:r>
                <a:rPr lang="en-US" sz="2400" dirty="0">
                  <a:solidFill>
                    <a:srgbClr val="1268BD"/>
                  </a:solidFill>
                </a:rPr>
                <a:t> - </a:t>
              </a:r>
              <a:r>
                <a:rPr lang="en-US" dirty="0">
                  <a:solidFill>
                    <a:srgbClr val="1268BD"/>
                  </a:solidFill>
                </a:rPr>
                <a:t>Reaching landholders, especially absentee landholders</a:t>
              </a:r>
            </a:p>
          </p:txBody>
        </p:sp>
        <p:pic>
          <p:nvPicPr>
            <p:cNvPr id="23" name="Picture 22">
              <a:extLst>
                <a:ext uri="{FF2B5EF4-FFF2-40B4-BE49-F238E27FC236}">
                  <a16:creationId xmlns:a16="http://schemas.microsoft.com/office/drawing/2014/main" id="{EF735188-D161-4241-B7F2-6742EF5F4A4B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19404" y="1985677"/>
              <a:ext cx="424596" cy="373062"/>
            </a:xfrm>
            <a:prstGeom prst="rect">
              <a:avLst/>
            </a:prstGeom>
          </p:spPr>
        </p:pic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0915381E-E6DF-437F-A9BD-B8937EA2C5A2}"/>
              </a:ext>
            </a:extLst>
          </p:cNvPr>
          <p:cNvGrpSpPr/>
          <p:nvPr/>
        </p:nvGrpSpPr>
        <p:grpSpPr>
          <a:xfrm>
            <a:off x="230867" y="2798444"/>
            <a:ext cx="5228064" cy="984885"/>
            <a:chOff x="230867" y="2798444"/>
            <a:chExt cx="5228064" cy="984885"/>
          </a:xfrm>
        </p:grpSpPr>
        <p:pic>
          <p:nvPicPr>
            <p:cNvPr id="24" name="Picture 23">
              <a:extLst>
                <a:ext uri="{FF2B5EF4-FFF2-40B4-BE49-F238E27FC236}">
                  <a16:creationId xmlns:a16="http://schemas.microsoft.com/office/drawing/2014/main" id="{DF85D400-6BED-41B2-A812-F236AF3A67B2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30867" y="2805508"/>
              <a:ext cx="424596" cy="373062"/>
            </a:xfrm>
            <a:prstGeom prst="rect">
              <a:avLst/>
            </a:prstGeom>
          </p:spPr>
        </p:pic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3F3BEAC8-ED7B-403F-B656-46C1381165F7}"/>
                </a:ext>
              </a:extLst>
            </p:cNvPr>
            <p:cNvSpPr txBox="1"/>
            <p:nvPr/>
          </p:nvSpPr>
          <p:spPr>
            <a:xfrm>
              <a:off x="693781" y="2798444"/>
              <a:ext cx="4765150" cy="98488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rgbClr val="1268BD"/>
                  </a:solidFill>
                </a:rPr>
                <a:t>Lack of </a:t>
              </a:r>
              <a:r>
                <a:rPr lang="en-US" sz="2200" b="1" dirty="0">
                  <a:solidFill>
                    <a:srgbClr val="1268BD"/>
                  </a:solidFill>
                </a:rPr>
                <a:t>identity</a:t>
              </a:r>
              <a:r>
                <a:rPr lang="en-US" dirty="0">
                  <a:solidFill>
                    <a:srgbClr val="1268BD"/>
                  </a:solidFill>
                </a:rPr>
                <a:t>, confusion over where funding was coming from and what we are trying to achieve</a:t>
              </a:r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B20864C3-ECEC-42D1-86FF-B209C9E7A223}"/>
              </a:ext>
            </a:extLst>
          </p:cNvPr>
          <p:cNvGrpSpPr/>
          <p:nvPr/>
        </p:nvGrpSpPr>
        <p:grpSpPr>
          <a:xfrm>
            <a:off x="219404" y="3762522"/>
            <a:ext cx="4986711" cy="430887"/>
            <a:chOff x="230867" y="3846353"/>
            <a:chExt cx="4986711" cy="430887"/>
          </a:xfrm>
        </p:grpSpPr>
        <p:pic>
          <p:nvPicPr>
            <p:cNvPr id="29" name="Picture 28">
              <a:extLst>
                <a:ext uri="{FF2B5EF4-FFF2-40B4-BE49-F238E27FC236}">
                  <a16:creationId xmlns:a16="http://schemas.microsoft.com/office/drawing/2014/main" id="{161A17BE-2956-42C3-8CDA-7C3DEE3918F9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30867" y="3875266"/>
              <a:ext cx="424596" cy="373062"/>
            </a:xfrm>
            <a:prstGeom prst="rect">
              <a:avLst/>
            </a:prstGeom>
          </p:spPr>
        </p:pic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9A770D7F-5014-43F3-854A-0951C6B73EA6}"/>
                </a:ext>
              </a:extLst>
            </p:cNvPr>
            <p:cNvSpPr txBox="1"/>
            <p:nvPr/>
          </p:nvSpPr>
          <p:spPr>
            <a:xfrm>
              <a:off x="693781" y="3846353"/>
              <a:ext cx="4523797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rgbClr val="1268BD"/>
                  </a:solidFill>
                </a:rPr>
                <a:t>Slow </a:t>
              </a:r>
              <a:r>
                <a:rPr lang="en-US" sz="2200" b="1" dirty="0">
                  <a:solidFill>
                    <a:srgbClr val="1268BD"/>
                  </a:solidFill>
                </a:rPr>
                <a:t>uptake</a:t>
              </a:r>
              <a:r>
                <a:rPr lang="en-US" dirty="0">
                  <a:solidFill>
                    <a:srgbClr val="1268BD"/>
                  </a:solidFill>
                </a:rPr>
                <a:t> of private land conservation</a:t>
              </a:r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0D449A54-6753-4C81-8836-479E7109A312}"/>
              </a:ext>
            </a:extLst>
          </p:cNvPr>
          <p:cNvGrpSpPr/>
          <p:nvPr/>
        </p:nvGrpSpPr>
        <p:grpSpPr>
          <a:xfrm>
            <a:off x="249898" y="5034377"/>
            <a:ext cx="5140821" cy="984885"/>
            <a:chOff x="204902" y="4358828"/>
            <a:chExt cx="5140821" cy="984885"/>
          </a:xfrm>
        </p:grpSpPr>
        <p:pic>
          <p:nvPicPr>
            <p:cNvPr id="30" name="Picture 29">
              <a:extLst>
                <a:ext uri="{FF2B5EF4-FFF2-40B4-BE49-F238E27FC236}">
                  <a16:creationId xmlns:a16="http://schemas.microsoft.com/office/drawing/2014/main" id="{7C4155D2-EEB1-4257-8DE8-AF121A52C565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04902" y="4358828"/>
              <a:ext cx="424596" cy="373062"/>
            </a:xfrm>
            <a:prstGeom prst="rect">
              <a:avLst/>
            </a:prstGeom>
          </p:spPr>
        </p:pic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4715B786-A9EE-43C5-B641-88BAE9EF8D5C}"/>
                </a:ext>
              </a:extLst>
            </p:cNvPr>
            <p:cNvSpPr txBox="1"/>
            <p:nvPr/>
          </p:nvSpPr>
          <p:spPr>
            <a:xfrm>
              <a:off x="693781" y="4358828"/>
              <a:ext cx="4651942" cy="98488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rgbClr val="1268BD"/>
                  </a:solidFill>
                </a:rPr>
                <a:t>Needing to bring </a:t>
              </a:r>
              <a:r>
                <a:rPr lang="en-US" sz="2200" b="1" dirty="0">
                  <a:solidFill>
                    <a:srgbClr val="1268BD"/>
                  </a:solidFill>
                </a:rPr>
                <a:t>whole community </a:t>
              </a:r>
              <a:r>
                <a:rPr lang="en-US" dirty="0">
                  <a:solidFill>
                    <a:srgbClr val="1268BD"/>
                  </a:solidFill>
                </a:rPr>
                <a:t>on board.</a:t>
              </a:r>
            </a:p>
            <a:p>
              <a:endParaRPr lang="en-AU" dirty="0"/>
            </a:p>
          </p:txBody>
        </p:sp>
      </p:grpSp>
      <p:pic>
        <p:nvPicPr>
          <p:cNvPr id="25" name="Picture 24">
            <a:extLst>
              <a:ext uri="{FF2B5EF4-FFF2-40B4-BE49-F238E27FC236}">
                <a16:creationId xmlns:a16="http://schemas.microsoft.com/office/drawing/2014/main" id="{17CB89DD-9CB7-4E74-8AF4-8F51D67BC907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7920" y="4285408"/>
            <a:ext cx="424596" cy="382937"/>
          </a:xfrm>
          <a:prstGeom prst="rect">
            <a:avLst/>
          </a:prstGeom>
        </p:spPr>
      </p:pic>
      <p:sp>
        <p:nvSpPr>
          <p:cNvPr id="26" name="TextBox 25">
            <a:extLst>
              <a:ext uri="{FF2B5EF4-FFF2-40B4-BE49-F238E27FC236}">
                <a16:creationId xmlns:a16="http://schemas.microsoft.com/office/drawing/2014/main" id="{CAA4AE24-70C4-4771-8424-9C9F7358EA14}"/>
              </a:ext>
            </a:extLst>
          </p:cNvPr>
          <p:cNvSpPr txBox="1"/>
          <p:nvPr/>
        </p:nvSpPr>
        <p:spPr>
          <a:xfrm>
            <a:off x="674494" y="4273248"/>
            <a:ext cx="4360984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1268BD"/>
                </a:solidFill>
              </a:rPr>
              <a:t>Who needing to </a:t>
            </a:r>
            <a:r>
              <a:rPr lang="en-US" sz="2200" b="1" dirty="0">
                <a:solidFill>
                  <a:srgbClr val="1268BD"/>
                </a:solidFill>
              </a:rPr>
              <a:t>consult</a:t>
            </a:r>
            <a:r>
              <a:rPr lang="en-US" dirty="0">
                <a:solidFill>
                  <a:srgbClr val="1268BD"/>
                </a:solidFill>
              </a:rPr>
              <a:t> with - Particularly on cultural aspects</a:t>
            </a:r>
          </a:p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297460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59A4D6D9-B5D9-4EA3-A6EE-E724E01D4BFB}"/>
              </a:ext>
            </a:extLst>
          </p:cNvPr>
          <p:cNvSpPr/>
          <p:nvPr/>
        </p:nvSpPr>
        <p:spPr>
          <a:xfrm>
            <a:off x="0" y="1148925"/>
            <a:ext cx="9144000" cy="4871859"/>
          </a:xfrm>
          <a:prstGeom prst="rect">
            <a:avLst/>
          </a:prstGeom>
          <a:solidFill>
            <a:srgbClr val="5B9BD5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08373" y="6083808"/>
            <a:ext cx="2119060" cy="472207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249898" y="6318958"/>
            <a:ext cx="4093442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350" dirty="0">
                <a:solidFill>
                  <a:srgbClr val="1268BD"/>
                </a:solidFill>
              </a:rPr>
              <a:t>BRISBANE, AUSTRALIA |  18 - 20 SEPTEMBER 2017</a:t>
            </a:r>
          </a:p>
        </p:txBody>
      </p:sp>
      <p:pic>
        <p:nvPicPr>
          <p:cNvPr id="8" name="Picture 7" descr="RS17 ID long_blue.pn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5057" y="170689"/>
            <a:ext cx="3842657" cy="915730"/>
          </a:xfrm>
          <a:prstGeom prst="rect">
            <a:avLst/>
          </a:prstGeom>
        </p:spPr>
      </p:pic>
      <p:cxnSp>
        <p:nvCxnSpPr>
          <p:cNvPr id="11" name="Straight Connector 10"/>
          <p:cNvCxnSpPr/>
          <p:nvPr/>
        </p:nvCxnSpPr>
        <p:spPr>
          <a:xfrm flipV="1">
            <a:off x="220762" y="1113064"/>
            <a:ext cx="8564690" cy="3810"/>
          </a:xfrm>
          <a:prstGeom prst="line">
            <a:avLst/>
          </a:prstGeom>
          <a:ln w="9525">
            <a:solidFill>
              <a:srgbClr val="D4A46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5420613" y="6318957"/>
            <a:ext cx="1284987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350" dirty="0">
                <a:solidFill>
                  <a:srgbClr val="1268BD"/>
                </a:solidFill>
              </a:rPr>
              <a:t>MANAGED BY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26426" y="57848"/>
            <a:ext cx="1101007" cy="1037631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6C13F495-9F9D-422E-B933-F61376A03C21}"/>
              </a:ext>
            </a:extLst>
          </p:cNvPr>
          <p:cNvSpPr txBox="1"/>
          <p:nvPr/>
        </p:nvSpPr>
        <p:spPr>
          <a:xfrm>
            <a:off x="250626" y="1315837"/>
            <a:ext cx="53284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Corridors of Effort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89CA8F18-469B-4472-9B0A-5EE635F99CD7}"/>
              </a:ext>
            </a:extLst>
          </p:cNvPr>
          <p:cNvSpPr txBox="1"/>
          <p:nvPr/>
        </p:nvSpPr>
        <p:spPr>
          <a:xfrm>
            <a:off x="295890" y="1852685"/>
            <a:ext cx="5244829" cy="31547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1268BD"/>
                </a:solidFill>
              </a:rPr>
              <a:t>Flagship species – </a:t>
            </a:r>
            <a:r>
              <a:rPr lang="en-US" sz="2200" b="1" dirty="0" err="1">
                <a:solidFill>
                  <a:schemeClr val="accent4">
                    <a:lumMod val="75000"/>
                  </a:schemeClr>
                </a:solidFill>
              </a:rPr>
              <a:t>Glideways</a:t>
            </a:r>
            <a:r>
              <a:rPr lang="en-US" sz="2200" b="1" dirty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en-US" dirty="0">
                <a:solidFill>
                  <a:srgbClr val="1268BD"/>
                </a:solidFill>
              </a:rPr>
              <a:t>Program</a:t>
            </a:r>
          </a:p>
          <a:p>
            <a:endParaRPr lang="en-US" dirty="0">
              <a:solidFill>
                <a:srgbClr val="1268BD"/>
              </a:solidFill>
            </a:endParaRPr>
          </a:p>
          <a:p>
            <a:r>
              <a:rPr lang="en-US" dirty="0">
                <a:solidFill>
                  <a:srgbClr val="1268BD"/>
                </a:solidFill>
              </a:rPr>
              <a:t>Build </a:t>
            </a:r>
            <a:r>
              <a:rPr lang="en-US" sz="2200" b="1" dirty="0">
                <a:solidFill>
                  <a:schemeClr val="accent4">
                    <a:lumMod val="75000"/>
                  </a:schemeClr>
                </a:solidFill>
              </a:rPr>
              <a:t>capacity</a:t>
            </a:r>
            <a:r>
              <a:rPr lang="en-US" sz="2200" b="1" dirty="0">
                <a:solidFill>
                  <a:srgbClr val="1268BD"/>
                </a:solidFill>
              </a:rPr>
              <a:t> </a:t>
            </a:r>
            <a:r>
              <a:rPr lang="en-US" dirty="0">
                <a:solidFill>
                  <a:srgbClr val="1268BD"/>
                </a:solidFill>
              </a:rPr>
              <a:t>of groups - Invest in skills, planning, volunteers</a:t>
            </a:r>
          </a:p>
          <a:p>
            <a:endParaRPr lang="en-US" sz="1050" dirty="0">
              <a:solidFill>
                <a:srgbClr val="1268BD"/>
              </a:solidFill>
            </a:endParaRPr>
          </a:p>
          <a:p>
            <a:r>
              <a:rPr lang="en-US" dirty="0">
                <a:solidFill>
                  <a:srgbClr val="1268BD"/>
                </a:solidFill>
              </a:rPr>
              <a:t>Build on existing </a:t>
            </a:r>
            <a:r>
              <a:rPr lang="en-US" sz="2200" b="1" dirty="0">
                <a:solidFill>
                  <a:schemeClr val="accent4">
                    <a:lumMod val="75000"/>
                  </a:schemeClr>
                </a:solidFill>
              </a:rPr>
              <a:t>successful programs</a:t>
            </a:r>
            <a:r>
              <a:rPr lang="en-US" dirty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en-US" dirty="0">
                <a:solidFill>
                  <a:srgbClr val="1268BD"/>
                </a:solidFill>
              </a:rPr>
              <a:t>- Tussock Tamers, Barb Busters, Feral Fighters</a:t>
            </a:r>
          </a:p>
          <a:p>
            <a:endParaRPr lang="en-US" dirty="0">
              <a:solidFill>
                <a:srgbClr val="1268BD"/>
              </a:solidFill>
            </a:endParaRPr>
          </a:p>
          <a:p>
            <a:r>
              <a:rPr lang="en-US" dirty="0">
                <a:solidFill>
                  <a:srgbClr val="1268BD"/>
                </a:solidFill>
              </a:rPr>
              <a:t>Find local  </a:t>
            </a:r>
            <a:r>
              <a:rPr lang="en-US" sz="2200" b="1" dirty="0">
                <a:solidFill>
                  <a:schemeClr val="accent4">
                    <a:lumMod val="75000"/>
                  </a:schemeClr>
                </a:solidFill>
              </a:rPr>
              <a:t>champions</a:t>
            </a:r>
            <a:r>
              <a:rPr lang="en-US" dirty="0">
                <a:solidFill>
                  <a:schemeClr val="accent4">
                    <a:lumMod val="75000"/>
                  </a:schemeClr>
                </a:solidFill>
              </a:rPr>
              <a:t> </a:t>
            </a:r>
            <a:endParaRPr lang="en-US" dirty="0">
              <a:solidFill>
                <a:srgbClr val="1268BD"/>
              </a:solidFill>
            </a:endParaRPr>
          </a:p>
          <a:p>
            <a:endParaRPr lang="en-US" dirty="0">
              <a:solidFill>
                <a:srgbClr val="1268BD"/>
              </a:solidFill>
            </a:endParaRPr>
          </a:p>
          <a:p>
            <a:endParaRPr lang="en-US" sz="1050" dirty="0">
              <a:solidFill>
                <a:srgbClr val="1268BD"/>
              </a:solidFill>
            </a:endParaRPr>
          </a:p>
        </p:txBody>
      </p:sp>
      <p:pic>
        <p:nvPicPr>
          <p:cNvPr id="20" name="Picture 2">
            <a:extLst>
              <a:ext uri="{FF2B5EF4-FFF2-40B4-BE49-F238E27FC236}">
                <a16:creationId xmlns:a16="http://schemas.microsoft.com/office/drawing/2014/main" id="{D48D886A-B64A-4907-B22F-73460837C6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5729353" y="3964499"/>
            <a:ext cx="2775599" cy="1850400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ctr" rotWithShape="0">
              <a:srgbClr val="000000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F8D6CA1E-2B6D-4843-BFA6-53D0A2882D5E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01115" y="1979427"/>
            <a:ext cx="2817938" cy="1876791"/>
          </a:xfrm>
          <a:prstGeom prst="rect">
            <a:avLst/>
          </a:prstGeom>
          <a:effectLst>
            <a:outerShdw blurRad="292100" dist="139700" dir="2700000" algn="ctr" rotWithShape="0">
              <a:srgbClr val="000000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7695261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59A4D6D9-B5D9-4EA3-A6EE-E724E01D4BFB}"/>
              </a:ext>
            </a:extLst>
          </p:cNvPr>
          <p:cNvSpPr/>
          <p:nvPr/>
        </p:nvSpPr>
        <p:spPr>
          <a:xfrm>
            <a:off x="0" y="1148925"/>
            <a:ext cx="9144000" cy="4871859"/>
          </a:xfrm>
          <a:prstGeom prst="rect">
            <a:avLst/>
          </a:prstGeom>
          <a:solidFill>
            <a:srgbClr val="5B9BD5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1900200-3F83-47D3-9C85-2F3E0CC5A052}"/>
              </a:ext>
            </a:extLst>
          </p:cNvPr>
          <p:cNvSpPr txBox="1"/>
          <p:nvPr/>
        </p:nvSpPr>
        <p:spPr>
          <a:xfrm>
            <a:off x="249898" y="1300805"/>
            <a:ext cx="53284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Corridors of Effort…</a:t>
            </a: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08373" y="6083808"/>
            <a:ext cx="2119060" cy="472207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249898" y="6318958"/>
            <a:ext cx="4093442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350" dirty="0">
                <a:solidFill>
                  <a:srgbClr val="1268BD"/>
                </a:solidFill>
              </a:rPr>
              <a:t>BRISBANE, AUSTRALIA |  18 - 20 SEPTEMBER 2017</a:t>
            </a:r>
          </a:p>
        </p:txBody>
      </p:sp>
      <p:pic>
        <p:nvPicPr>
          <p:cNvPr id="8" name="Picture 7" descr="RS17 ID long_blue.pn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5057" y="170689"/>
            <a:ext cx="3842657" cy="915730"/>
          </a:xfrm>
          <a:prstGeom prst="rect">
            <a:avLst/>
          </a:prstGeom>
        </p:spPr>
      </p:pic>
      <p:cxnSp>
        <p:nvCxnSpPr>
          <p:cNvPr id="11" name="Straight Connector 10"/>
          <p:cNvCxnSpPr/>
          <p:nvPr/>
        </p:nvCxnSpPr>
        <p:spPr>
          <a:xfrm flipV="1">
            <a:off x="220762" y="1113064"/>
            <a:ext cx="8564690" cy="3810"/>
          </a:xfrm>
          <a:prstGeom prst="line">
            <a:avLst/>
          </a:prstGeom>
          <a:ln w="9525">
            <a:solidFill>
              <a:srgbClr val="D4A46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5420613" y="6318957"/>
            <a:ext cx="1284987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350" dirty="0">
                <a:solidFill>
                  <a:srgbClr val="1268BD"/>
                </a:solidFill>
              </a:rPr>
              <a:t>MANAGED BY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26426" y="57848"/>
            <a:ext cx="1101007" cy="1037631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89CA8F18-469B-4472-9B0A-5EE635F99CD7}"/>
              </a:ext>
            </a:extLst>
          </p:cNvPr>
          <p:cNvSpPr txBox="1"/>
          <p:nvPr/>
        </p:nvSpPr>
        <p:spPr>
          <a:xfrm>
            <a:off x="294200" y="1866765"/>
            <a:ext cx="4914878" cy="46397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1268BD"/>
                </a:solidFill>
              </a:rPr>
              <a:t>Work with local teachers to design education program to enable </a:t>
            </a:r>
            <a:r>
              <a:rPr lang="en-US" sz="2200" b="1" dirty="0">
                <a:solidFill>
                  <a:schemeClr val="accent4">
                    <a:lumMod val="75000"/>
                  </a:schemeClr>
                </a:solidFill>
              </a:rPr>
              <a:t>meaningful participation</a:t>
            </a:r>
            <a:r>
              <a:rPr lang="en-US" dirty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en-US" dirty="0">
                <a:solidFill>
                  <a:srgbClr val="1268BD"/>
                </a:solidFill>
              </a:rPr>
              <a:t>from schools</a:t>
            </a:r>
          </a:p>
          <a:p>
            <a:endParaRPr lang="en-US" sz="1050" dirty="0">
              <a:solidFill>
                <a:srgbClr val="1268BD"/>
              </a:solidFill>
            </a:endParaRPr>
          </a:p>
          <a:p>
            <a:r>
              <a:rPr lang="en-US" sz="2200" b="1" dirty="0">
                <a:solidFill>
                  <a:schemeClr val="accent4">
                    <a:lumMod val="75000"/>
                  </a:schemeClr>
                </a:solidFill>
              </a:rPr>
              <a:t>Investment strategy</a:t>
            </a:r>
            <a:r>
              <a:rPr lang="en-US" sz="2200" b="1" dirty="0">
                <a:solidFill>
                  <a:srgbClr val="1268BD"/>
                </a:solidFill>
              </a:rPr>
              <a:t> </a:t>
            </a:r>
            <a:r>
              <a:rPr lang="en-US" dirty="0">
                <a:solidFill>
                  <a:srgbClr val="1268BD"/>
                </a:solidFill>
              </a:rPr>
              <a:t>for Invasive species - include local coordination, assistance for absentee landholders. Innovative programs such as goat musters with economic incentives rather than cull</a:t>
            </a:r>
          </a:p>
          <a:p>
            <a:endParaRPr lang="en-US" sz="1050" dirty="0">
              <a:solidFill>
                <a:srgbClr val="1268BD"/>
              </a:solidFill>
            </a:endParaRPr>
          </a:p>
          <a:p>
            <a:r>
              <a:rPr lang="en-US" sz="2200" b="1" dirty="0">
                <a:solidFill>
                  <a:schemeClr val="accent4">
                    <a:lumMod val="75000"/>
                  </a:schemeClr>
                </a:solidFill>
              </a:rPr>
              <a:t>Cultural connections </a:t>
            </a:r>
            <a:r>
              <a:rPr lang="en-US" dirty="0">
                <a:solidFill>
                  <a:srgbClr val="1268BD"/>
                </a:solidFill>
              </a:rPr>
              <a:t>program- who to consult with, opportunities for working on country, Traditional Ecological Knowledge, cultural sites</a:t>
            </a:r>
          </a:p>
          <a:p>
            <a:endParaRPr lang="en-US" sz="1050" dirty="0">
              <a:solidFill>
                <a:srgbClr val="1268BD"/>
              </a:solidFill>
            </a:endParaRPr>
          </a:p>
          <a:p>
            <a:endParaRPr lang="en-US" dirty="0">
              <a:solidFill>
                <a:srgbClr val="1268BD"/>
              </a:solidFill>
            </a:endParaRPr>
          </a:p>
          <a:p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  <p:pic>
        <p:nvPicPr>
          <p:cNvPr id="15" name="Picture 2">
            <a:extLst>
              <a:ext uri="{FF2B5EF4-FFF2-40B4-BE49-F238E27FC236}">
                <a16:creationId xmlns:a16="http://schemas.microsoft.com/office/drawing/2014/main" id="{93089827-3430-4390-AE3A-05D2CB409F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5716574" y="1971130"/>
            <a:ext cx="2775064" cy="1880312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ctr" rotWithShape="0">
              <a:srgbClr val="000000">
                <a:alpha val="97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Picture 2">
            <a:extLst>
              <a:ext uri="{FF2B5EF4-FFF2-40B4-BE49-F238E27FC236}">
                <a16:creationId xmlns:a16="http://schemas.microsoft.com/office/drawing/2014/main" id="{F8F54D1B-7247-44E4-9B6E-7E04083492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5717251" y="3956110"/>
            <a:ext cx="2773710" cy="1850043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ctr" rotWithShape="0">
              <a:srgbClr val="000000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990775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9D976664-BB6A-4068-AA98-5118E22C8C30}"/>
              </a:ext>
            </a:extLst>
          </p:cNvPr>
          <p:cNvSpPr/>
          <p:nvPr/>
        </p:nvSpPr>
        <p:spPr>
          <a:xfrm>
            <a:off x="0" y="1157978"/>
            <a:ext cx="9144000" cy="4871859"/>
          </a:xfrm>
          <a:prstGeom prst="rect">
            <a:avLst/>
          </a:prstGeom>
          <a:solidFill>
            <a:srgbClr val="5B9BD5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7831406-40BC-4015-9E6D-2D7DF9D7A2A0}"/>
              </a:ext>
            </a:extLst>
          </p:cNvPr>
          <p:cNvSpPr txBox="1"/>
          <p:nvPr/>
        </p:nvSpPr>
        <p:spPr>
          <a:xfrm>
            <a:off x="249898" y="1300805"/>
            <a:ext cx="53284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Achievements</a:t>
            </a: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08373" y="6083808"/>
            <a:ext cx="2119060" cy="472207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249898" y="6318958"/>
            <a:ext cx="4093442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350" dirty="0">
                <a:solidFill>
                  <a:srgbClr val="1268BD"/>
                </a:solidFill>
              </a:rPr>
              <a:t>BRISBANE, AUSTRALIA |  18 - 20 SEPTEMBER 2017</a:t>
            </a:r>
          </a:p>
        </p:txBody>
      </p:sp>
      <p:pic>
        <p:nvPicPr>
          <p:cNvPr id="8" name="Picture 7" descr="RS17 ID long_blue.pn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5057" y="170689"/>
            <a:ext cx="3842657" cy="915730"/>
          </a:xfrm>
          <a:prstGeom prst="rect">
            <a:avLst/>
          </a:prstGeom>
        </p:spPr>
      </p:pic>
      <p:cxnSp>
        <p:nvCxnSpPr>
          <p:cNvPr id="11" name="Straight Connector 10"/>
          <p:cNvCxnSpPr/>
          <p:nvPr/>
        </p:nvCxnSpPr>
        <p:spPr>
          <a:xfrm flipV="1">
            <a:off x="220762" y="1113064"/>
            <a:ext cx="8564690" cy="3810"/>
          </a:xfrm>
          <a:prstGeom prst="line">
            <a:avLst/>
          </a:prstGeom>
          <a:ln w="9525">
            <a:solidFill>
              <a:srgbClr val="D4A46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5420613" y="6318957"/>
            <a:ext cx="1284987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350" dirty="0">
                <a:solidFill>
                  <a:srgbClr val="1268BD"/>
                </a:solidFill>
              </a:rPr>
              <a:t>MANAGED BY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26426" y="57848"/>
            <a:ext cx="1101007" cy="1037631"/>
          </a:xfrm>
          <a:prstGeom prst="rect">
            <a:avLst/>
          </a:prstGeom>
        </p:spPr>
      </p:pic>
      <p:pic>
        <p:nvPicPr>
          <p:cNvPr id="19" name="Picture 2">
            <a:extLst>
              <a:ext uri="{FF2B5EF4-FFF2-40B4-BE49-F238E27FC236}">
                <a16:creationId xmlns:a16="http://schemas.microsoft.com/office/drawing/2014/main" id="{6ABC1C2F-98F5-496E-9114-CF7DDB94E9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5687697" y="3960887"/>
            <a:ext cx="2775064" cy="1850042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ctr" rotWithShape="0">
              <a:srgbClr val="000000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D90A7F31-DABB-481C-821A-D6A984FFA84B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84362" y="1979427"/>
            <a:ext cx="2775600" cy="1850400"/>
          </a:xfrm>
          <a:prstGeom prst="rect">
            <a:avLst/>
          </a:prstGeom>
          <a:effectLst>
            <a:outerShdw blurRad="292100" dist="139700" dir="2700000" algn="ctr" rotWithShape="0">
              <a:srgbClr val="000000">
                <a:alpha val="65000"/>
              </a:srgbClr>
            </a:outerShdw>
          </a:effectLst>
        </p:spPr>
      </p:pic>
      <p:grpSp>
        <p:nvGrpSpPr>
          <p:cNvPr id="9" name="Group 8">
            <a:extLst>
              <a:ext uri="{FF2B5EF4-FFF2-40B4-BE49-F238E27FC236}">
                <a16:creationId xmlns:a16="http://schemas.microsoft.com/office/drawing/2014/main" id="{A7F438F0-1E96-405A-AB6D-3B8A0AB2370D}"/>
              </a:ext>
            </a:extLst>
          </p:cNvPr>
          <p:cNvGrpSpPr/>
          <p:nvPr/>
        </p:nvGrpSpPr>
        <p:grpSpPr>
          <a:xfrm>
            <a:off x="122287" y="1895930"/>
            <a:ext cx="5354583" cy="707886"/>
            <a:chOff x="122287" y="1895930"/>
            <a:chExt cx="5354583" cy="707886"/>
          </a:xfrm>
        </p:grpSpPr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F26E3A4A-93DB-4610-92B5-3C33CA7B4F42}"/>
                </a:ext>
              </a:extLst>
            </p:cNvPr>
            <p:cNvSpPr txBox="1"/>
            <p:nvPr/>
          </p:nvSpPr>
          <p:spPr>
            <a:xfrm>
              <a:off x="774523" y="1895930"/>
              <a:ext cx="4702347" cy="707886"/>
            </a:xfrm>
            <a:prstGeom prst="rect">
              <a:avLst/>
            </a:prstGeom>
            <a:noFill/>
          </p:spPr>
          <p:txBody>
            <a:bodyPr wrap="square" numCol="1" rtlCol="0">
              <a:spAutoFit/>
            </a:bodyPr>
            <a:lstStyle/>
            <a:p>
              <a:r>
                <a:rPr lang="en-US" sz="2200" b="1" dirty="0">
                  <a:solidFill>
                    <a:srgbClr val="1268BD"/>
                  </a:solidFill>
                </a:rPr>
                <a:t>800ha </a:t>
              </a:r>
              <a:r>
                <a:rPr lang="en-US" dirty="0">
                  <a:solidFill>
                    <a:srgbClr val="1268BD"/>
                  </a:solidFill>
                </a:rPr>
                <a:t>revegetated with </a:t>
              </a:r>
              <a:r>
                <a:rPr lang="en-US" sz="2200" b="1" dirty="0">
                  <a:solidFill>
                    <a:srgbClr val="1268BD"/>
                  </a:solidFill>
                </a:rPr>
                <a:t>30,000 </a:t>
              </a:r>
              <a:r>
                <a:rPr lang="en-US" dirty="0" err="1">
                  <a:solidFill>
                    <a:srgbClr val="1268BD"/>
                  </a:solidFill>
                </a:rPr>
                <a:t>tubestock</a:t>
              </a:r>
              <a:r>
                <a:rPr lang="en-US" dirty="0">
                  <a:solidFill>
                    <a:srgbClr val="1268BD"/>
                  </a:solidFill>
                </a:rPr>
                <a:t> planted</a:t>
              </a:r>
            </a:p>
          </p:txBody>
        </p:sp>
        <p:pic>
          <p:nvPicPr>
            <p:cNvPr id="26" name="Picture 25">
              <a:extLst>
                <a:ext uri="{FF2B5EF4-FFF2-40B4-BE49-F238E27FC236}">
                  <a16:creationId xmlns:a16="http://schemas.microsoft.com/office/drawing/2014/main" id="{A82136EA-7A8E-47B4-AFDF-6F3A36AA500A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10605257">
              <a:off x="122287" y="1966370"/>
              <a:ext cx="585727" cy="581356"/>
            </a:xfrm>
            <a:prstGeom prst="rect">
              <a:avLst/>
            </a:prstGeom>
          </p:spPr>
        </p:pic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53FE549A-BDD1-49B5-ACCB-34232076CC34}"/>
              </a:ext>
            </a:extLst>
          </p:cNvPr>
          <p:cNvGrpSpPr/>
          <p:nvPr/>
        </p:nvGrpSpPr>
        <p:grpSpPr>
          <a:xfrm>
            <a:off x="282221" y="2648898"/>
            <a:ext cx="4790941" cy="795918"/>
            <a:chOff x="282221" y="2648898"/>
            <a:chExt cx="4790941" cy="795918"/>
          </a:xfrm>
        </p:grpSpPr>
        <p:pic>
          <p:nvPicPr>
            <p:cNvPr id="27" name="Picture 26">
              <a:extLst>
                <a:ext uri="{FF2B5EF4-FFF2-40B4-BE49-F238E27FC236}">
                  <a16:creationId xmlns:a16="http://schemas.microsoft.com/office/drawing/2014/main" id="{8E0B25C9-3239-4CFD-B572-CF65F6CCAE5D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11207537" flipH="1">
              <a:off x="282221" y="2648898"/>
              <a:ext cx="585727" cy="581356"/>
            </a:xfrm>
            <a:prstGeom prst="rect">
              <a:avLst/>
            </a:prstGeom>
          </p:spPr>
        </p:pic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0187814B-D14D-468D-B784-11F447465078}"/>
                </a:ext>
              </a:extLst>
            </p:cNvPr>
            <p:cNvSpPr txBox="1"/>
            <p:nvPr/>
          </p:nvSpPr>
          <p:spPr>
            <a:xfrm>
              <a:off x="774523" y="2675375"/>
              <a:ext cx="4298639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200" b="1" dirty="0">
                  <a:solidFill>
                    <a:srgbClr val="1268BD"/>
                  </a:solidFill>
                </a:rPr>
                <a:t>80 </a:t>
              </a:r>
              <a:r>
                <a:rPr lang="en-US" dirty="0">
                  <a:solidFill>
                    <a:srgbClr val="1268BD"/>
                  </a:solidFill>
                </a:rPr>
                <a:t>landholders and 15 community groups engaged with </a:t>
              </a:r>
              <a:r>
                <a:rPr lang="en-US" sz="2200" b="1" dirty="0">
                  <a:solidFill>
                    <a:srgbClr val="1268BD"/>
                  </a:solidFill>
                </a:rPr>
                <a:t>45 </a:t>
              </a:r>
              <a:r>
                <a:rPr lang="en-US" dirty="0">
                  <a:solidFill>
                    <a:srgbClr val="1268BD"/>
                  </a:solidFill>
                </a:rPr>
                <a:t>property plans</a:t>
              </a:r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EB8AA039-D1FE-4DB1-A1A3-938668D54C4B}"/>
              </a:ext>
            </a:extLst>
          </p:cNvPr>
          <p:cNvGrpSpPr/>
          <p:nvPr/>
        </p:nvGrpSpPr>
        <p:grpSpPr>
          <a:xfrm>
            <a:off x="208380" y="3474214"/>
            <a:ext cx="5031835" cy="719592"/>
            <a:chOff x="208380" y="3474214"/>
            <a:chExt cx="5031835" cy="719592"/>
          </a:xfrm>
        </p:grpSpPr>
        <p:pic>
          <p:nvPicPr>
            <p:cNvPr id="23" name="Picture 22">
              <a:extLst>
                <a:ext uri="{FF2B5EF4-FFF2-40B4-BE49-F238E27FC236}">
                  <a16:creationId xmlns:a16="http://schemas.microsoft.com/office/drawing/2014/main" id="{AE7D1949-43A3-4EAD-BD23-8E542663CD7E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9646358">
              <a:off x="208380" y="3474214"/>
              <a:ext cx="466333" cy="462853"/>
            </a:xfrm>
            <a:prstGeom prst="rect">
              <a:avLst/>
            </a:prstGeom>
          </p:spPr>
        </p:pic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DC57B5D4-C9EF-4842-94F7-28403ED3176E}"/>
                </a:ext>
              </a:extLst>
            </p:cNvPr>
            <p:cNvSpPr txBox="1"/>
            <p:nvPr/>
          </p:nvSpPr>
          <p:spPr>
            <a:xfrm>
              <a:off x="776291" y="3485920"/>
              <a:ext cx="4463924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200" b="1" dirty="0">
                  <a:solidFill>
                    <a:srgbClr val="1268BD"/>
                  </a:solidFill>
                </a:rPr>
                <a:t>13,000ha</a:t>
              </a:r>
              <a:r>
                <a:rPr lang="en-US" sz="1050" dirty="0"/>
                <a:t> </a:t>
              </a:r>
              <a:r>
                <a:rPr lang="en-US" dirty="0">
                  <a:solidFill>
                    <a:srgbClr val="1268BD"/>
                  </a:solidFill>
                </a:rPr>
                <a:t>protected through conservation mechanisms</a:t>
              </a:r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58C2E784-7CAD-42E3-BD67-428585F0A2E7}"/>
              </a:ext>
            </a:extLst>
          </p:cNvPr>
          <p:cNvGrpSpPr/>
          <p:nvPr/>
        </p:nvGrpSpPr>
        <p:grpSpPr>
          <a:xfrm>
            <a:off x="404118" y="4192512"/>
            <a:ext cx="4836097" cy="1334737"/>
            <a:chOff x="404118" y="4192512"/>
            <a:chExt cx="4836097" cy="1334737"/>
          </a:xfrm>
        </p:grpSpPr>
        <p:pic>
          <p:nvPicPr>
            <p:cNvPr id="24" name="Picture 23">
              <a:extLst>
                <a:ext uri="{FF2B5EF4-FFF2-40B4-BE49-F238E27FC236}">
                  <a16:creationId xmlns:a16="http://schemas.microsoft.com/office/drawing/2014/main" id="{92A73035-BEB2-4294-80A7-1117A5655E2E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12710543" flipH="1">
              <a:off x="404118" y="4192512"/>
              <a:ext cx="439782" cy="436500"/>
            </a:xfrm>
            <a:prstGeom prst="rect">
              <a:avLst/>
            </a:prstGeom>
          </p:spPr>
        </p:pic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C9405E30-F23D-4115-8A1B-059FBFC89E63}"/>
                </a:ext>
              </a:extLst>
            </p:cNvPr>
            <p:cNvSpPr txBox="1"/>
            <p:nvPr/>
          </p:nvSpPr>
          <p:spPr>
            <a:xfrm>
              <a:off x="835624" y="4265365"/>
              <a:ext cx="4404591" cy="126188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200" b="1" dirty="0">
                  <a:solidFill>
                    <a:srgbClr val="1268BD"/>
                  </a:solidFill>
                </a:rPr>
                <a:t>65,000 ha </a:t>
              </a:r>
              <a:r>
                <a:rPr lang="en-US" dirty="0">
                  <a:solidFill>
                    <a:srgbClr val="1268BD"/>
                  </a:solidFill>
                </a:rPr>
                <a:t>pest management on private and public lands, including aerial musters, culls, and baiting</a:t>
              </a:r>
              <a:r>
                <a:rPr lang="en-US" sz="1050" dirty="0">
                  <a:solidFill>
                    <a:srgbClr val="1268BD"/>
                  </a:solidFill>
                </a:rPr>
                <a:t>.</a:t>
              </a:r>
              <a:endParaRPr lang="en-US" sz="1050" dirty="0"/>
            </a:p>
            <a:p>
              <a:endParaRPr lang="en-AU" dirty="0"/>
            </a:p>
          </p:txBody>
        </p:sp>
      </p:grpSp>
    </p:spTree>
    <p:extLst>
      <p:ext uri="{BB962C8B-B14F-4D97-AF65-F5344CB8AC3E}">
        <p14:creationId xmlns:p14="http://schemas.microsoft.com/office/powerpoint/2010/main" val="10552644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C1E04EDD-21BE-4669-B813-A3FFB7F4D4CA}"/>
              </a:ext>
            </a:extLst>
          </p:cNvPr>
          <p:cNvSpPr/>
          <p:nvPr/>
        </p:nvSpPr>
        <p:spPr>
          <a:xfrm>
            <a:off x="0" y="1148925"/>
            <a:ext cx="9144000" cy="4871859"/>
          </a:xfrm>
          <a:prstGeom prst="rect">
            <a:avLst/>
          </a:prstGeom>
          <a:solidFill>
            <a:srgbClr val="5B9BD5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08373" y="6083808"/>
            <a:ext cx="2119060" cy="472207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249898" y="6318958"/>
            <a:ext cx="4093442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350" dirty="0">
                <a:solidFill>
                  <a:srgbClr val="1268BD"/>
                </a:solidFill>
              </a:rPr>
              <a:t>BRISBANE, AUSTRALIA |  18 - 20 SEPTEMBER 2017</a:t>
            </a:r>
          </a:p>
        </p:txBody>
      </p:sp>
      <p:pic>
        <p:nvPicPr>
          <p:cNvPr id="8" name="Picture 7" descr="RS17 ID long_blue.pn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5057" y="170689"/>
            <a:ext cx="3842657" cy="915730"/>
          </a:xfrm>
          <a:prstGeom prst="rect">
            <a:avLst/>
          </a:prstGeom>
        </p:spPr>
      </p:pic>
      <p:cxnSp>
        <p:nvCxnSpPr>
          <p:cNvPr id="11" name="Straight Connector 10"/>
          <p:cNvCxnSpPr/>
          <p:nvPr/>
        </p:nvCxnSpPr>
        <p:spPr>
          <a:xfrm flipV="1">
            <a:off x="220762" y="1113064"/>
            <a:ext cx="8564690" cy="3810"/>
          </a:xfrm>
          <a:prstGeom prst="line">
            <a:avLst/>
          </a:prstGeom>
          <a:ln w="9525">
            <a:solidFill>
              <a:srgbClr val="D4A46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5420613" y="6318957"/>
            <a:ext cx="1284987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350" dirty="0">
                <a:solidFill>
                  <a:srgbClr val="1268BD"/>
                </a:solidFill>
              </a:rPr>
              <a:t>MANAGED BY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26426" y="57848"/>
            <a:ext cx="1101007" cy="1037631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9345480" y="2061873"/>
            <a:ext cx="38206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  <a:p>
            <a:endParaRPr lang="en-US" dirty="0"/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82AB65F7-AAA9-47FB-B6A9-DC9148EECDA7}"/>
              </a:ext>
            </a:extLst>
          </p:cNvPr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8166" y="1321569"/>
            <a:ext cx="6899564" cy="3903574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30C39EF8-BF8D-495E-812C-35BE39774871}"/>
              </a:ext>
            </a:extLst>
          </p:cNvPr>
          <p:cNvSpPr txBox="1"/>
          <p:nvPr/>
        </p:nvSpPr>
        <p:spPr>
          <a:xfrm>
            <a:off x="1356074" y="5218275"/>
            <a:ext cx="778792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/>
              <a:t>Michael </a:t>
            </a:r>
            <a:r>
              <a:rPr lang="en-AU" dirty="0" err="1"/>
              <a:t>Drielsma</a:t>
            </a:r>
            <a:r>
              <a:rPr lang="en-AU" dirty="0"/>
              <a:t>, Rajesh Thapa and Jamie Love</a:t>
            </a:r>
          </a:p>
          <a:p>
            <a:r>
              <a:rPr lang="en-AU" dirty="0"/>
              <a:t>Ecosystem Management Science OEH</a:t>
            </a:r>
          </a:p>
          <a:p>
            <a:r>
              <a:rPr lang="en-AU" dirty="0"/>
              <a:t>University of New England, Armidale</a:t>
            </a:r>
          </a:p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402059429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9D976664-BB6A-4068-AA98-5118E22C8C30}"/>
              </a:ext>
            </a:extLst>
          </p:cNvPr>
          <p:cNvSpPr/>
          <p:nvPr/>
        </p:nvSpPr>
        <p:spPr>
          <a:xfrm>
            <a:off x="0" y="1157978"/>
            <a:ext cx="9144000" cy="4871859"/>
          </a:xfrm>
          <a:prstGeom prst="rect">
            <a:avLst/>
          </a:prstGeom>
          <a:solidFill>
            <a:srgbClr val="5B9BD5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7831406-40BC-4015-9E6D-2D7DF9D7A2A0}"/>
              </a:ext>
            </a:extLst>
          </p:cNvPr>
          <p:cNvSpPr txBox="1"/>
          <p:nvPr/>
        </p:nvSpPr>
        <p:spPr>
          <a:xfrm>
            <a:off x="249898" y="1300805"/>
            <a:ext cx="53284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Achievements</a:t>
            </a: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08373" y="6083808"/>
            <a:ext cx="2119060" cy="472207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249898" y="6318958"/>
            <a:ext cx="4093442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350" dirty="0">
                <a:solidFill>
                  <a:srgbClr val="1268BD"/>
                </a:solidFill>
              </a:rPr>
              <a:t>BRISBANE, AUSTRALIA |  18 - 20 SEPTEMBER 2017</a:t>
            </a:r>
          </a:p>
        </p:txBody>
      </p:sp>
      <p:pic>
        <p:nvPicPr>
          <p:cNvPr id="8" name="Picture 7" descr="RS17 ID long_blue.pn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5057" y="170689"/>
            <a:ext cx="3842657" cy="915730"/>
          </a:xfrm>
          <a:prstGeom prst="rect">
            <a:avLst/>
          </a:prstGeom>
        </p:spPr>
      </p:pic>
      <p:cxnSp>
        <p:nvCxnSpPr>
          <p:cNvPr id="11" name="Straight Connector 10"/>
          <p:cNvCxnSpPr/>
          <p:nvPr/>
        </p:nvCxnSpPr>
        <p:spPr>
          <a:xfrm flipV="1">
            <a:off x="220762" y="1113064"/>
            <a:ext cx="8564690" cy="3810"/>
          </a:xfrm>
          <a:prstGeom prst="line">
            <a:avLst/>
          </a:prstGeom>
          <a:ln w="9525">
            <a:solidFill>
              <a:srgbClr val="D4A46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5420613" y="6318957"/>
            <a:ext cx="1284987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350" dirty="0">
                <a:solidFill>
                  <a:srgbClr val="1268BD"/>
                </a:solidFill>
              </a:rPr>
              <a:t>MANAGED BY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26426" y="57848"/>
            <a:ext cx="1101007" cy="1037631"/>
          </a:xfrm>
          <a:prstGeom prst="rect">
            <a:avLst/>
          </a:prstGeom>
        </p:spPr>
      </p:pic>
      <p:pic>
        <p:nvPicPr>
          <p:cNvPr id="19" name="Picture 2">
            <a:extLst>
              <a:ext uri="{FF2B5EF4-FFF2-40B4-BE49-F238E27FC236}">
                <a16:creationId xmlns:a16="http://schemas.microsoft.com/office/drawing/2014/main" id="{737F7F79-AF6C-4629-8E41-18D5183D3C9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5687697" y="3961790"/>
            <a:ext cx="2775064" cy="1848235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ctr" rotWithShape="0">
              <a:srgbClr val="000000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1D37D960-3BB3-49E0-B1CE-60818A3FE0B5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88021" y="1979427"/>
            <a:ext cx="2775600" cy="1855224"/>
          </a:xfrm>
          <a:prstGeom prst="rect">
            <a:avLst/>
          </a:prstGeom>
          <a:effectLst>
            <a:outerShdw blurRad="292100" dist="139700" dir="2700000" algn="ctr" rotWithShape="0">
              <a:srgbClr val="000000">
                <a:alpha val="65000"/>
              </a:srgbClr>
            </a:outerShdw>
          </a:effectLst>
        </p:spPr>
      </p:pic>
      <p:grpSp>
        <p:nvGrpSpPr>
          <p:cNvPr id="9" name="Group 8">
            <a:extLst>
              <a:ext uri="{FF2B5EF4-FFF2-40B4-BE49-F238E27FC236}">
                <a16:creationId xmlns:a16="http://schemas.microsoft.com/office/drawing/2014/main" id="{A6A0B450-8921-4827-AEC9-6EE15AC85A6B}"/>
              </a:ext>
            </a:extLst>
          </p:cNvPr>
          <p:cNvGrpSpPr/>
          <p:nvPr/>
        </p:nvGrpSpPr>
        <p:grpSpPr>
          <a:xfrm>
            <a:off x="327418" y="1895584"/>
            <a:ext cx="5461540" cy="591803"/>
            <a:chOff x="327418" y="1895584"/>
            <a:chExt cx="5461540" cy="591803"/>
          </a:xfrm>
        </p:grpSpPr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04C04A34-4353-4324-9566-B72965550001}"/>
                </a:ext>
              </a:extLst>
            </p:cNvPr>
            <p:cNvSpPr txBox="1"/>
            <p:nvPr/>
          </p:nvSpPr>
          <p:spPr>
            <a:xfrm>
              <a:off x="844097" y="1895584"/>
              <a:ext cx="4944861" cy="430887"/>
            </a:xfrm>
            <a:prstGeom prst="rect">
              <a:avLst/>
            </a:prstGeom>
            <a:noFill/>
          </p:spPr>
          <p:txBody>
            <a:bodyPr wrap="square" numCol="1" rtlCol="0">
              <a:spAutoFit/>
            </a:bodyPr>
            <a:lstStyle/>
            <a:p>
              <a:r>
                <a:rPr lang="en-US" sz="2200" b="1" dirty="0">
                  <a:solidFill>
                    <a:srgbClr val="1268BD"/>
                  </a:solidFill>
                </a:rPr>
                <a:t>5,000 ha </a:t>
              </a:r>
              <a:r>
                <a:rPr lang="en-US" dirty="0">
                  <a:solidFill>
                    <a:srgbClr val="1268BD"/>
                  </a:solidFill>
                </a:rPr>
                <a:t>cross property weed management</a:t>
              </a:r>
            </a:p>
          </p:txBody>
        </p:sp>
        <p:pic>
          <p:nvPicPr>
            <p:cNvPr id="25" name="Picture 24">
              <a:extLst>
                <a:ext uri="{FF2B5EF4-FFF2-40B4-BE49-F238E27FC236}">
                  <a16:creationId xmlns:a16="http://schemas.microsoft.com/office/drawing/2014/main" id="{256990AB-5577-443E-8F22-CE7E2838B8A0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11767415" flipH="1">
              <a:off x="327418" y="1906031"/>
              <a:ext cx="585727" cy="581356"/>
            </a:xfrm>
            <a:prstGeom prst="rect">
              <a:avLst/>
            </a:prstGeom>
          </p:spPr>
        </p:pic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FEAD351C-5034-4061-9F53-1007F7A71BEC}"/>
              </a:ext>
            </a:extLst>
          </p:cNvPr>
          <p:cNvGrpSpPr/>
          <p:nvPr/>
        </p:nvGrpSpPr>
        <p:grpSpPr>
          <a:xfrm>
            <a:off x="18509" y="2431206"/>
            <a:ext cx="5423900" cy="581356"/>
            <a:chOff x="18509" y="2431206"/>
            <a:chExt cx="5423900" cy="581356"/>
          </a:xfrm>
        </p:grpSpPr>
        <p:pic>
          <p:nvPicPr>
            <p:cNvPr id="24" name="Picture 23">
              <a:extLst>
                <a:ext uri="{FF2B5EF4-FFF2-40B4-BE49-F238E27FC236}">
                  <a16:creationId xmlns:a16="http://schemas.microsoft.com/office/drawing/2014/main" id="{934E468B-B8EC-4566-B4FC-2F3F3B62B993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10518252">
              <a:off x="18509" y="2431206"/>
              <a:ext cx="585727" cy="581356"/>
            </a:xfrm>
            <a:prstGeom prst="rect">
              <a:avLst/>
            </a:prstGeom>
          </p:spPr>
        </p:pic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7B55BF2D-46BF-455B-BB05-7204A7DB8780}"/>
                </a:ext>
              </a:extLst>
            </p:cNvPr>
            <p:cNvSpPr txBox="1"/>
            <p:nvPr/>
          </p:nvSpPr>
          <p:spPr>
            <a:xfrm>
              <a:off x="865893" y="2455595"/>
              <a:ext cx="4576516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200" b="1" dirty="0">
                  <a:solidFill>
                    <a:srgbClr val="1268BD"/>
                  </a:solidFill>
                </a:rPr>
                <a:t>100 </a:t>
              </a:r>
              <a:r>
                <a:rPr lang="en-US" dirty="0">
                  <a:solidFill>
                    <a:srgbClr val="1268BD"/>
                  </a:solidFill>
                </a:rPr>
                <a:t>events with nearly </a:t>
              </a:r>
              <a:r>
                <a:rPr lang="en-US" sz="2200" b="1" dirty="0">
                  <a:solidFill>
                    <a:srgbClr val="1268BD"/>
                  </a:solidFill>
                </a:rPr>
                <a:t>3000 </a:t>
              </a:r>
              <a:r>
                <a:rPr lang="en-US" dirty="0">
                  <a:solidFill>
                    <a:srgbClr val="1268BD"/>
                  </a:solidFill>
                </a:rPr>
                <a:t>participants</a:t>
              </a:r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6D7E6A92-A3E3-45E3-A33B-3956A90B5D4B}"/>
              </a:ext>
            </a:extLst>
          </p:cNvPr>
          <p:cNvGrpSpPr/>
          <p:nvPr/>
        </p:nvGrpSpPr>
        <p:grpSpPr>
          <a:xfrm>
            <a:off x="512174" y="3045483"/>
            <a:ext cx="5006504" cy="1046440"/>
            <a:chOff x="512174" y="3045483"/>
            <a:chExt cx="5006504" cy="1046440"/>
          </a:xfrm>
        </p:grpSpPr>
        <p:pic>
          <p:nvPicPr>
            <p:cNvPr id="23" name="Picture 22">
              <a:extLst>
                <a:ext uri="{FF2B5EF4-FFF2-40B4-BE49-F238E27FC236}">
                  <a16:creationId xmlns:a16="http://schemas.microsoft.com/office/drawing/2014/main" id="{53AAF301-3114-49A3-8630-037CAFAB7760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11851955" flipH="1">
              <a:off x="512174" y="3086397"/>
              <a:ext cx="439782" cy="436500"/>
            </a:xfrm>
            <a:prstGeom prst="rect">
              <a:avLst/>
            </a:prstGeom>
          </p:spPr>
        </p:pic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E0D37B92-83AE-4C25-AB79-BFDFB3D5A970}"/>
                </a:ext>
              </a:extLst>
            </p:cNvPr>
            <p:cNvSpPr txBox="1"/>
            <p:nvPr/>
          </p:nvSpPr>
          <p:spPr>
            <a:xfrm>
              <a:off x="888740" y="3045483"/>
              <a:ext cx="4629938" cy="104644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200" b="1" dirty="0">
                  <a:solidFill>
                    <a:srgbClr val="1268BD"/>
                  </a:solidFill>
                </a:rPr>
                <a:t>220 </a:t>
              </a:r>
              <a:r>
                <a:rPr lang="en-US" dirty="0">
                  <a:solidFill>
                    <a:srgbClr val="1268BD"/>
                  </a:solidFill>
                </a:rPr>
                <a:t>Indigenous participants and working on country opportunities, with </a:t>
              </a:r>
              <a:r>
                <a:rPr lang="en-US" sz="2200" b="1" dirty="0">
                  <a:solidFill>
                    <a:srgbClr val="1268BD"/>
                  </a:solidFill>
                </a:rPr>
                <a:t>5</a:t>
              </a:r>
              <a:r>
                <a:rPr lang="en-US" sz="1050" dirty="0"/>
                <a:t> </a:t>
              </a:r>
              <a:r>
                <a:rPr lang="en-US" dirty="0">
                  <a:solidFill>
                    <a:srgbClr val="1268BD"/>
                  </a:solidFill>
                </a:rPr>
                <a:t>cultural sites protected</a:t>
              </a:r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98A8842C-3541-480A-86BE-66EF77FB6CEF}"/>
              </a:ext>
            </a:extLst>
          </p:cNvPr>
          <p:cNvGrpSpPr/>
          <p:nvPr/>
        </p:nvGrpSpPr>
        <p:grpSpPr>
          <a:xfrm>
            <a:off x="227304" y="4189239"/>
            <a:ext cx="4734511" cy="1323439"/>
            <a:chOff x="227304" y="4189239"/>
            <a:chExt cx="4734511" cy="1323439"/>
          </a:xfrm>
        </p:grpSpPr>
        <p:pic>
          <p:nvPicPr>
            <p:cNvPr id="22" name="Picture 21">
              <a:extLst>
                <a:ext uri="{FF2B5EF4-FFF2-40B4-BE49-F238E27FC236}">
                  <a16:creationId xmlns:a16="http://schemas.microsoft.com/office/drawing/2014/main" id="{BA3BED57-9A2A-4020-9B98-7054BEC01892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9084468">
              <a:off x="227304" y="4222606"/>
              <a:ext cx="439782" cy="436500"/>
            </a:xfrm>
            <a:prstGeom prst="rect">
              <a:avLst/>
            </a:prstGeom>
          </p:spPr>
        </p:pic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D47E6DF0-4E58-4185-90E0-C7F34A0DEB0B}"/>
                </a:ext>
              </a:extLst>
            </p:cNvPr>
            <p:cNvSpPr txBox="1"/>
            <p:nvPr/>
          </p:nvSpPr>
          <p:spPr>
            <a:xfrm>
              <a:off x="844097" y="4189239"/>
              <a:ext cx="4117718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200" b="1" dirty="0">
                  <a:solidFill>
                    <a:srgbClr val="1268BD"/>
                  </a:solidFill>
                </a:rPr>
                <a:t>11</a:t>
              </a:r>
              <a:r>
                <a:rPr lang="en-US" sz="1050" dirty="0"/>
                <a:t> </a:t>
              </a:r>
              <a:r>
                <a:rPr lang="en-US" dirty="0">
                  <a:solidFill>
                    <a:srgbClr val="1268BD"/>
                  </a:solidFill>
                </a:rPr>
                <a:t>primary schools and </a:t>
              </a:r>
              <a:r>
                <a:rPr lang="en-US" sz="2200" b="1" dirty="0">
                  <a:solidFill>
                    <a:srgbClr val="1268BD"/>
                  </a:solidFill>
                </a:rPr>
                <a:t>4 </a:t>
              </a:r>
              <a:r>
                <a:rPr lang="en-US" dirty="0">
                  <a:solidFill>
                    <a:srgbClr val="1268BD"/>
                  </a:solidFill>
                </a:rPr>
                <a:t>local high schools participating in </a:t>
              </a:r>
              <a:r>
                <a:rPr lang="en-US" dirty="0" err="1">
                  <a:solidFill>
                    <a:srgbClr val="1268BD"/>
                  </a:solidFill>
                </a:rPr>
                <a:t>Glideways</a:t>
              </a:r>
              <a:r>
                <a:rPr lang="en-US" dirty="0">
                  <a:solidFill>
                    <a:srgbClr val="1268BD"/>
                  </a:solidFill>
                </a:rPr>
                <a:t> and </a:t>
              </a:r>
              <a:r>
                <a:rPr lang="en-US" sz="2200" b="1" dirty="0">
                  <a:solidFill>
                    <a:srgbClr val="1268BD"/>
                  </a:solidFill>
                </a:rPr>
                <a:t>100</a:t>
              </a:r>
              <a:r>
                <a:rPr lang="en-US" sz="1200" b="1" dirty="0">
                  <a:solidFill>
                    <a:srgbClr val="1268BD"/>
                  </a:solidFill>
                </a:rPr>
                <a:t> </a:t>
              </a:r>
              <a:r>
                <a:rPr lang="en-US" dirty="0">
                  <a:solidFill>
                    <a:srgbClr val="1268BD"/>
                  </a:solidFill>
                </a:rPr>
                <a:t>nest boxes installed</a:t>
              </a:r>
            </a:p>
            <a:p>
              <a:endParaRPr lang="en-AU" dirty="0"/>
            </a:p>
          </p:txBody>
        </p:sp>
      </p:grpSp>
    </p:spTree>
    <p:extLst>
      <p:ext uri="{BB962C8B-B14F-4D97-AF65-F5344CB8AC3E}">
        <p14:creationId xmlns:p14="http://schemas.microsoft.com/office/powerpoint/2010/main" val="25449183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9D976664-BB6A-4068-AA98-5118E22C8C30}"/>
              </a:ext>
            </a:extLst>
          </p:cNvPr>
          <p:cNvSpPr/>
          <p:nvPr/>
        </p:nvSpPr>
        <p:spPr>
          <a:xfrm>
            <a:off x="0" y="1148925"/>
            <a:ext cx="9144000" cy="4871859"/>
          </a:xfrm>
          <a:prstGeom prst="rect">
            <a:avLst/>
          </a:prstGeom>
          <a:solidFill>
            <a:srgbClr val="5B9BD5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dirty="0">
              <a:solidFill>
                <a:srgbClr val="1268BD"/>
              </a:solidFill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08373" y="6083808"/>
            <a:ext cx="2119060" cy="472207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249898" y="6318958"/>
            <a:ext cx="4093442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350" dirty="0">
                <a:solidFill>
                  <a:srgbClr val="1268BD"/>
                </a:solidFill>
              </a:rPr>
              <a:t>BRISBANE, AUSTRALIA |  18 - 20 SEPTEMBER 2017</a:t>
            </a:r>
          </a:p>
        </p:txBody>
      </p:sp>
      <p:pic>
        <p:nvPicPr>
          <p:cNvPr id="8" name="Picture 7" descr="RS17 ID long_blue.pn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5057" y="170689"/>
            <a:ext cx="3842657" cy="915730"/>
          </a:xfrm>
          <a:prstGeom prst="rect">
            <a:avLst/>
          </a:prstGeom>
        </p:spPr>
      </p:pic>
      <p:cxnSp>
        <p:nvCxnSpPr>
          <p:cNvPr id="11" name="Straight Connector 10"/>
          <p:cNvCxnSpPr/>
          <p:nvPr/>
        </p:nvCxnSpPr>
        <p:spPr>
          <a:xfrm flipV="1">
            <a:off x="220762" y="1113064"/>
            <a:ext cx="8564690" cy="3810"/>
          </a:xfrm>
          <a:prstGeom prst="line">
            <a:avLst/>
          </a:prstGeom>
          <a:ln w="9525">
            <a:solidFill>
              <a:srgbClr val="D4A46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5420613" y="6318957"/>
            <a:ext cx="1284987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350" dirty="0">
                <a:solidFill>
                  <a:srgbClr val="1268BD"/>
                </a:solidFill>
              </a:rPr>
              <a:t>MANAGED BY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26426" y="57848"/>
            <a:ext cx="1101007" cy="1037631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0F398F37-3F09-4650-87F0-CBA214FB9A19}"/>
              </a:ext>
            </a:extLst>
          </p:cNvPr>
          <p:cNvSpPr/>
          <p:nvPr/>
        </p:nvSpPr>
        <p:spPr>
          <a:xfrm>
            <a:off x="1026579" y="3153967"/>
            <a:ext cx="7090841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1268BD"/>
                </a:solidFill>
              </a:rPr>
              <a:t>An additional </a:t>
            </a:r>
            <a:r>
              <a:rPr lang="en-US" sz="2200" b="1" dirty="0">
                <a:solidFill>
                  <a:srgbClr val="1268BD"/>
                </a:solidFill>
              </a:rPr>
              <a:t>$750,000</a:t>
            </a:r>
            <a:r>
              <a:rPr lang="en-US" sz="1050" dirty="0">
                <a:solidFill>
                  <a:srgbClr val="1268BD"/>
                </a:solidFill>
              </a:rPr>
              <a:t> </a:t>
            </a:r>
            <a:r>
              <a:rPr lang="en-US" dirty="0">
                <a:solidFill>
                  <a:srgbClr val="1268BD"/>
                </a:solidFill>
              </a:rPr>
              <a:t>in funding and commitment for a further 8 years</a:t>
            </a:r>
          </a:p>
        </p:txBody>
      </p:sp>
    </p:spTree>
    <p:extLst>
      <p:ext uri="{BB962C8B-B14F-4D97-AF65-F5344CB8AC3E}">
        <p14:creationId xmlns:p14="http://schemas.microsoft.com/office/powerpoint/2010/main" val="2261346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08373" y="6083808"/>
            <a:ext cx="2119060" cy="472207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249898" y="6318958"/>
            <a:ext cx="4093442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350" dirty="0">
                <a:solidFill>
                  <a:srgbClr val="1268BD"/>
                </a:solidFill>
              </a:rPr>
              <a:t>BRISBANE, AUSTRALIA |  18 - 20 SEPTEMBER 2017</a:t>
            </a:r>
          </a:p>
        </p:txBody>
      </p:sp>
      <p:pic>
        <p:nvPicPr>
          <p:cNvPr id="8" name="Picture 7" descr="RS17 ID long_blue.pn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5057" y="170689"/>
            <a:ext cx="3842657" cy="915730"/>
          </a:xfrm>
          <a:prstGeom prst="rect">
            <a:avLst/>
          </a:prstGeom>
        </p:spPr>
      </p:pic>
      <p:cxnSp>
        <p:nvCxnSpPr>
          <p:cNvPr id="11" name="Straight Connector 10"/>
          <p:cNvCxnSpPr/>
          <p:nvPr/>
        </p:nvCxnSpPr>
        <p:spPr>
          <a:xfrm flipV="1">
            <a:off x="220762" y="1113064"/>
            <a:ext cx="8564690" cy="3810"/>
          </a:xfrm>
          <a:prstGeom prst="line">
            <a:avLst/>
          </a:prstGeom>
          <a:ln w="9525">
            <a:solidFill>
              <a:srgbClr val="D4A46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5420613" y="6318957"/>
            <a:ext cx="1284987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350" dirty="0">
                <a:solidFill>
                  <a:srgbClr val="1268BD"/>
                </a:solidFill>
              </a:rPr>
              <a:t>MANAGED BY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26426" y="57848"/>
            <a:ext cx="1101007" cy="1037631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0376" y="2431192"/>
            <a:ext cx="2850670" cy="840052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9111" y="3506394"/>
            <a:ext cx="3343159" cy="927322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848719" y="2357920"/>
            <a:ext cx="1782559" cy="953633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37861" y="3546702"/>
            <a:ext cx="2308760" cy="973423"/>
          </a:xfrm>
          <a:prstGeom prst="rect">
            <a:avLst/>
          </a:prstGeom>
        </p:spPr>
      </p:pic>
      <p:pic>
        <p:nvPicPr>
          <p:cNvPr id="17" name="Picture 16"/>
          <p:cNvPicPr/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49628" y="4814714"/>
            <a:ext cx="2296993" cy="1066493"/>
          </a:xfrm>
          <a:prstGeom prst="rect">
            <a:avLst/>
          </a:prstGeom>
          <a:extLst>
            <a:ext uri="{FAA26D3D-D897-4be2-8F04-BA451C77F1D7}">
              <ma14:placeholderFlag xmlns:wpc="http://schemas.microsoft.com/office/word/2010/wordprocessingCanvas" xmlns:mc="http://schemas.openxmlformats.org/markup-compatibility/2006" xmlns:m="http://schemas.openxmlformats.org/officeDocument/2006/math" xmlns:wp14="http://schemas.microsoft.com/office/word/2010/wordprocessingDrawing" xmlns:wp="http://schemas.openxmlformats.org/drawingml/2006/wordprocessingDrawing" xmlns:w14="http://schemas.microsoft.com/office/word/2010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pic="http://schemas.openxmlformats.org/drawingml/2006/picture" xmlns:ma14="http://schemas.microsoft.com/office/mac/drawingml/2011/main" xmlns:w15="http://schemas.microsoft.com/office/word/2012/wordml" xmlns:w="http://schemas.openxmlformats.org/wordprocessingml/2006/main" xmlns:w10="urn:schemas-microsoft-com:office:word" xmlns:v="urn:schemas-microsoft-com:vml" xmlns:o="urn:schemas-microsoft-com:office:office" xmlns:mv="urn:schemas-microsoft-com:mac:vml" xmlns:mo="http://schemas.microsoft.com/office/mac/office/2008/main" xmlns="" xmlns:lc="http://schemas.openxmlformats.org/drawingml/2006/lockedCanvas"/>
            </a:ext>
          </a:extLst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9111" y="4766837"/>
            <a:ext cx="2550212" cy="779297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7E482826-3845-40C2-8C5F-2EE223F8993B}"/>
              </a:ext>
            </a:extLst>
          </p:cNvPr>
          <p:cNvSpPr/>
          <p:nvPr/>
        </p:nvSpPr>
        <p:spPr>
          <a:xfrm>
            <a:off x="1" y="1576219"/>
            <a:ext cx="914399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dirty="0">
                <a:solidFill>
                  <a:srgbClr val="1268BD"/>
                </a:solidFill>
              </a:rPr>
              <a:t>Thanks to our Supporters</a:t>
            </a:r>
          </a:p>
        </p:txBody>
      </p:sp>
    </p:spTree>
    <p:extLst>
      <p:ext uri="{BB962C8B-B14F-4D97-AF65-F5344CB8AC3E}">
        <p14:creationId xmlns:p14="http://schemas.microsoft.com/office/powerpoint/2010/main" val="410827756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>
            <a:extLst>
              <a:ext uri="{FF2B5EF4-FFF2-40B4-BE49-F238E27FC236}">
                <a16:creationId xmlns:a16="http://schemas.microsoft.com/office/drawing/2014/main" id="{A1A527ED-623F-4BFE-B1E5-E8426C796AC5}"/>
              </a:ext>
            </a:extLst>
          </p:cNvPr>
          <p:cNvSpPr/>
          <p:nvPr/>
        </p:nvSpPr>
        <p:spPr>
          <a:xfrm>
            <a:off x="0" y="1148925"/>
            <a:ext cx="9144000" cy="4871859"/>
          </a:xfrm>
          <a:prstGeom prst="rect">
            <a:avLst/>
          </a:prstGeom>
          <a:solidFill>
            <a:srgbClr val="5B9BD5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D1F6FFC-BE37-4A69-BF3D-6CB8F815401A}"/>
              </a:ext>
            </a:extLst>
          </p:cNvPr>
          <p:cNvSpPr/>
          <p:nvPr/>
        </p:nvSpPr>
        <p:spPr>
          <a:xfrm>
            <a:off x="6084277" y="1675575"/>
            <a:ext cx="2980592" cy="410015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08373" y="6083808"/>
            <a:ext cx="2119060" cy="472207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249898" y="6318958"/>
            <a:ext cx="4093442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350" dirty="0">
                <a:solidFill>
                  <a:srgbClr val="1268BD"/>
                </a:solidFill>
              </a:rPr>
              <a:t>BRISBANE, AUSTRALIA |  18 - 20 SEPTEMBER 2017</a:t>
            </a:r>
          </a:p>
        </p:txBody>
      </p:sp>
      <p:pic>
        <p:nvPicPr>
          <p:cNvPr id="8" name="Picture 7" descr="RS17 ID long_blue.pn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5057" y="170689"/>
            <a:ext cx="3842657" cy="915730"/>
          </a:xfrm>
          <a:prstGeom prst="rect">
            <a:avLst/>
          </a:prstGeom>
        </p:spPr>
      </p:pic>
      <p:cxnSp>
        <p:nvCxnSpPr>
          <p:cNvPr id="11" name="Straight Connector 10"/>
          <p:cNvCxnSpPr/>
          <p:nvPr/>
        </p:nvCxnSpPr>
        <p:spPr>
          <a:xfrm flipV="1">
            <a:off x="220762" y="1113064"/>
            <a:ext cx="8564690" cy="3810"/>
          </a:xfrm>
          <a:prstGeom prst="line">
            <a:avLst/>
          </a:prstGeom>
          <a:ln w="9525">
            <a:solidFill>
              <a:srgbClr val="D4A46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5420613" y="6318957"/>
            <a:ext cx="1284987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350" dirty="0">
                <a:solidFill>
                  <a:srgbClr val="1268BD"/>
                </a:solidFill>
              </a:rPr>
              <a:t>MANAGED BY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26426" y="57848"/>
            <a:ext cx="1101007" cy="1037631"/>
          </a:xfrm>
          <a:prstGeom prst="rect">
            <a:avLst/>
          </a:prstGeom>
        </p:spPr>
      </p:pic>
      <p:pic>
        <p:nvPicPr>
          <p:cNvPr id="9" name="Picture 6" descr="The GER Initiative - National w SCA - 26 Oct 2012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330083" y="1675575"/>
            <a:ext cx="2681988" cy="37920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6" descr="2009 logo with biline grey GIF"/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83986" y="1311818"/>
            <a:ext cx="2211804" cy="781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Rectangle 12"/>
          <p:cNvSpPr/>
          <p:nvPr/>
        </p:nvSpPr>
        <p:spPr>
          <a:xfrm>
            <a:off x="331234" y="2214565"/>
            <a:ext cx="3060397" cy="33701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AU" altLang="en-US" sz="2200" b="1" dirty="0">
                <a:solidFill>
                  <a:srgbClr val="1268BD"/>
                </a:solidFill>
              </a:rPr>
              <a:t>3,600km</a:t>
            </a:r>
            <a:r>
              <a:rPr lang="en-AU" altLang="en-US" sz="2000" dirty="0">
                <a:solidFill>
                  <a:srgbClr val="1268BD"/>
                </a:solidFill>
              </a:rPr>
              <a:t> </a:t>
            </a:r>
            <a:r>
              <a:rPr lang="ja-JP" altLang="en-AU" sz="2000" dirty="0">
                <a:solidFill>
                  <a:srgbClr val="1268BD"/>
                </a:solidFill>
              </a:rPr>
              <a:t>‘</a:t>
            </a:r>
            <a:r>
              <a:rPr lang="en-AU" altLang="ja-JP" sz="2000" dirty="0">
                <a:solidFill>
                  <a:srgbClr val="1268BD"/>
                </a:solidFill>
              </a:rPr>
              <a:t>continental lifeline</a:t>
            </a:r>
            <a:r>
              <a:rPr lang="ja-JP" altLang="en-AU" sz="2000" dirty="0">
                <a:solidFill>
                  <a:srgbClr val="1268BD"/>
                </a:solidFill>
              </a:rPr>
              <a:t>’</a:t>
            </a:r>
            <a:endParaRPr lang="en-AU" altLang="ja-JP" sz="2000" dirty="0">
              <a:solidFill>
                <a:srgbClr val="1268BD"/>
              </a:solidFill>
            </a:endParaRPr>
          </a:p>
          <a:p>
            <a:endParaRPr lang="en-AU" altLang="ja-JP" sz="1050" dirty="0">
              <a:solidFill>
                <a:srgbClr val="1268BD"/>
              </a:solidFill>
            </a:endParaRPr>
          </a:p>
          <a:p>
            <a:r>
              <a:rPr lang="en-AU" altLang="en-US" sz="2200" b="1" dirty="0">
                <a:solidFill>
                  <a:srgbClr val="1268BD"/>
                </a:solidFill>
              </a:rPr>
              <a:t>Linking </a:t>
            </a:r>
            <a:r>
              <a:rPr lang="en-AU" altLang="en-US" sz="2000" dirty="0">
                <a:solidFill>
                  <a:srgbClr val="1268BD"/>
                </a:solidFill>
              </a:rPr>
              <a:t>people, reserves and  habitats within and across landscapes </a:t>
            </a:r>
          </a:p>
          <a:p>
            <a:endParaRPr lang="en-AU" altLang="en-US" sz="1050" dirty="0">
              <a:solidFill>
                <a:srgbClr val="1268BD"/>
              </a:solidFill>
            </a:endParaRPr>
          </a:p>
          <a:p>
            <a:r>
              <a:rPr lang="en-AU" altLang="en-US" sz="2200" b="1" dirty="0">
                <a:solidFill>
                  <a:srgbClr val="1268BD"/>
                </a:solidFill>
              </a:rPr>
              <a:t>From</a:t>
            </a:r>
            <a:r>
              <a:rPr lang="en-AU" altLang="en-US" sz="2200" dirty="0">
                <a:solidFill>
                  <a:srgbClr val="1268BD"/>
                </a:solidFill>
              </a:rPr>
              <a:t> </a:t>
            </a:r>
            <a:r>
              <a:rPr lang="en-AU" altLang="en-US" sz="2000" dirty="0">
                <a:solidFill>
                  <a:srgbClr val="1268BD"/>
                </a:solidFill>
              </a:rPr>
              <a:t>Western Victoria, through NSW and the ACT to the Queensland Wet Tropics</a:t>
            </a:r>
          </a:p>
        </p:txBody>
      </p:sp>
      <p:pic>
        <p:nvPicPr>
          <p:cNvPr id="17" name="Picture 22" descr="Where-we-work-map"/>
          <p:cNvPicPr>
            <a:picLocks noChangeAspect="1" noChangeArrowheads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251984" y="1849004"/>
            <a:ext cx="2645178" cy="3791571"/>
          </a:xfrm>
          <a:prstGeom prst="rect">
            <a:avLst/>
          </a:prstGeom>
          <a:noFill/>
          <a:ln w="1905">
            <a:solidFill>
              <a:schemeClr val="bg2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Freeform 17"/>
          <p:cNvSpPr>
            <a:spLocks/>
          </p:cNvSpPr>
          <p:nvPr/>
        </p:nvSpPr>
        <p:spPr bwMode="auto">
          <a:xfrm rot="16200000" flipV="1">
            <a:off x="7386850" y="4778789"/>
            <a:ext cx="905687" cy="626535"/>
          </a:xfrm>
          <a:custGeom>
            <a:avLst/>
            <a:gdLst>
              <a:gd name="T0" fmla="*/ 0 w 1677"/>
              <a:gd name="T1" fmla="*/ 0 h 1766"/>
              <a:gd name="T2" fmla="*/ 2147483647 w 1677"/>
              <a:gd name="T3" fmla="*/ 2147483647 h 1766"/>
              <a:gd name="T4" fmla="*/ 2147483647 w 1677"/>
              <a:gd name="T5" fmla="*/ 2147483647 h 1766"/>
              <a:gd name="T6" fmla="*/ 2147483647 w 1677"/>
              <a:gd name="T7" fmla="*/ 2147483647 h 1766"/>
              <a:gd name="T8" fmla="*/ 2147483647 w 1677"/>
              <a:gd name="T9" fmla="*/ 2147483647 h 176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677"/>
              <a:gd name="T16" fmla="*/ 0 h 1766"/>
              <a:gd name="T17" fmla="*/ 1677 w 1677"/>
              <a:gd name="T18" fmla="*/ 1766 h 176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677" h="1766">
                <a:moveTo>
                  <a:pt x="0" y="0"/>
                </a:moveTo>
                <a:cubicBezTo>
                  <a:pt x="91" y="49"/>
                  <a:pt x="377" y="140"/>
                  <a:pt x="543" y="292"/>
                </a:cubicBezTo>
                <a:cubicBezTo>
                  <a:pt x="709" y="444"/>
                  <a:pt x="837" y="724"/>
                  <a:pt x="996" y="911"/>
                </a:cubicBezTo>
                <a:cubicBezTo>
                  <a:pt x="1155" y="1098"/>
                  <a:pt x="1382" y="1270"/>
                  <a:pt x="1495" y="1412"/>
                </a:cubicBezTo>
                <a:cubicBezTo>
                  <a:pt x="1608" y="1555"/>
                  <a:pt x="1642" y="1660"/>
                  <a:pt x="1677" y="1766"/>
                </a:cubicBezTo>
              </a:path>
            </a:pathLst>
          </a:custGeom>
          <a:noFill/>
          <a:ln w="22225">
            <a:solidFill>
              <a:schemeClr val="tx1">
                <a:lumMod val="65000"/>
                <a:lumOff val="35000"/>
              </a:schemeClr>
            </a:solidFill>
            <a:round/>
            <a:headEnd/>
            <a:tailEnd type="oval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defPPr>
              <a:defRPr lang="en-A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7044835" y="5314068"/>
            <a:ext cx="1906573" cy="461665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</a:rPr>
              <a:t>The K2W Link</a:t>
            </a:r>
          </a:p>
        </p:txBody>
      </p:sp>
    </p:spTree>
    <p:extLst>
      <p:ext uri="{BB962C8B-B14F-4D97-AF65-F5344CB8AC3E}">
        <p14:creationId xmlns:p14="http://schemas.microsoft.com/office/powerpoint/2010/main" val="16351428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3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3"/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0" y="1147329"/>
            <a:ext cx="9144000" cy="47435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08373" y="6083808"/>
            <a:ext cx="2119060" cy="472207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249898" y="6318958"/>
            <a:ext cx="4093442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350" dirty="0">
                <a:solidFill>
                  <a:srgbClr val="1268BD"/>
                </a:solidFill>
              </a:rPr>
              <a:t>BRISBANE, AUSTRALIA |  18 - 20 SEPTEMBER 2017</a:t>
            </a:r>
          </a:p>
        </p:txBody>
      </p:sp>
      <p:pic>
        <p:nvPicPr>
          <p:cNvPr id="8" name="Picture 7" descr="RS17 ID long_blue.png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5057" y="170689"/>
            <a:ext cx="3842657" cy="915730"/>
          </a:xfrm>
          <a:prstGeom prst="rect">
            <a:avLst/>
          </a:prstGeom>
        </p:spPr>
      </p:pic>
      <p:cxnSp>
        <p:nvCxnSpPr>
          <p:cNvPr id="11" name="Straight Connector 10"/>
          <p:cNvCxnSpPr/>
          <p:nvPr/>
        </p:nvCxnSpPr>
        <p:spPr>
          <a:xfrm flipV="1">
            <a:off x="220762" y="1113064"/>
            <a:ext cx="8564690" cy="3810"/>
          </a:xfrm>
          <a:prstGeom prst="line">
            <a:avLst/>
          </a:prstGeom>
          <a:ln w="9525">
            <a:solidFill>
              <a:srgbClr val="D4A46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5420613" y="6318957"/>
            <a:ext cx="1284987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350" dirty="0">
                <a:solidFill>
                  <a:srgbClr val="1268BD"/>
                </a:solidFill>
              </a:rPr>
              <a:t>MANAGED BY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1C590427-15D6-4153-BD09-EFC19060185D}"/>
              </a:ext>
            </a:extLst>
          </p:cNvPr>
          <p:cNvSpPr/>
          <p:nvPr/>
        </p:nvSpPr>
        <p:spPr>
          <a:xfrm>
            <a:off x="0" y="5178669"/>
            <a:ext cx="9144000" cy="536331"/>
          </a:xfrm>
          <a:prstGeom prst="rect">
            <a:avLst/>
          </a:prstGeom>
          <a:solidFill>
            <a:srgbClr val="5B9BD5">
              <a:alpha val="50196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26426" y="57848"/>
            <a:ext cx="1101007" cy="1037631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0" y="5243816"/>
            <a:ext cx="914399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</a:rPr>
              <a:t>mary@glideways.org.au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EA3AA174-046D-4AB8-B078-D43FCDEBD52F}"/>
              </a:ext>
            </a:extLst>
          </p:cNvPr>
          <p:cNvSpPr/>
          <p:nvPr/>
        </p:nvSpPr>
        <p:spPr>
          <a:xfrm>
            <a:off x="0" y="1154445"/>
            <a:ext cx="9144000" cy="911748"/>
          </a:xfrm>
          <a:prstGeom prst="rect">
            <a:avLst/>
          </a:prstGeom>
          <a:solidFill>
            <a:srgbClr val="5B9BD5">
              <a:alpha val="50196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sp>
        <p:nvSpPr>
          <p:cNvPr id="20" name="TextBox 19"/>
          <p:cNvSpPr txBox="1"/>
          <p:nvPr/>
        </p:nvSpPr>
        <p:spPr>
          <a:xfrm>
            <a:off x="0" y="1116874"/>
            <a:ext cx="9143999" cy="954107"/>
          </a:xfrm>
          <a:prstGeom prst="rect">
            <a:avLst/>
          </a:prstGeom>
          <a:noFill/>
          <a:ln>
            <a:solidFill>
              <a:srgbClr val="1268BD"/>
            </a:solidFill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chemeClr val="bg1"/>
                </a:solidFill>
              </a:rPr>
              <a:t>For more information</a:t>
            </a:r>
            <a:br>
              <a:rPr lang="en-US" sz="2800" b="1" dirty="0">
                <a:solidFill>
                  <a:schemeClr val="bg1"/>
                </a:solidFill>
              </a:rPr>
            </a:br>
            <a:r>
              <a:rPr lang="en-US" sz="2800" b="1" dirty="0">
                <a:solidFill>
                  <a:schemeClr val="bg1"/>
                </a:solidFill>
              </a:rPr>
              <a:t>www.glideways.org.au </a:t>
            </a:r>
          </a:p>
        </p:txBody>
      </p:sp>
    </p:spTree>
    <p:extLst>
      <p:ext uri="{BB962C8B-B14F-4D97-AF65-F5344CB8AC3E}">
        <p14:creationId xmlns:p14="http://schemas.microsoft.com/office/powerpoint/2010/main" val="255162604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>
            <a:extLst>
              <a:ext uri="{FF2B5EF4-FFF2-40B4-BE49-F238E27FC236}">
                <a16:creationId xmlns:a16="http://schemas.microsoft.com/office/drawing/2014/main" id="{33630FCD-B1F0-4432-9016-CDBA150D2619}"/>
              </a:ext>
            </a:extLst>
          </p:cNvPr>
          <p:cNvSpPr/>
          <p:nvPr/>
        </p:nvSpPr>
        <p:spPr>
          <a:xfrm>
            <a:off x="0" y="1180571"/>
            <a:ext cx="9144000" cy="4875381"/>
          </a:xfrm>
          <a:prstGeom prst="rect">
            <a:avLst/>
          </a:prstGeom>
          <a:solidFill>
            <a:srgbClr val="5B9BD5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08373" y="6083808"/>
            <a:ext cx="2119060" cy="472207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249898" y="6318958"/>
            <a:ext cx="4093442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350" dirty="0">
                <a:solidFill>
                  <a:srgbClr val="1268BD"/>
                </a:solidFill>
              </a:rPr>
              <a:t>BRISBANE, AUSTRALIA |  18 - 20 SEPTEMBER 2017</a:t>
            </a:r>
          </a:p>
        </p:txBody>
      </p:sp>
      <p:pic>
        <p:nvPicPr>
          <p:cNvPr id="8" name="Picture 7" descr="RS17 ID long_blue.pn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5057" y="170689"/>
            <a:ext cx="3842657" cy="915730"/>
          </a:xfrm>
          <a:prstGeom prst="rect">
            <a:avLst/>
          </a:prstGeom>
        </p:spPr>
      </p:pic>
      <p:cxnSp>
        <p:nvCxnSpPr>
          <p:cNvPr id="11" name="Straight Connector 10"/>
          <p:cNvCxnSpPr/>
          <p:nvPr/>
        </p:nvCxnSpPr>
        <p:spPr>
          <a:xfrm flipV="1">
            <a:off x="249898" y="1141080"/>
            <a:ext cx="8564690" cy="3810"/>
          </a:xfrm>
          <a:prstGeom prst="line">
            <a:avLst/>
          </a:prstGeom>
          <a:ln w="9525">
            <a:solidFill>
              <a:srgbClr val="D4A46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5420613" y="6318957"/>
            <a:ext cx="1284987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350" dirty="0">
                <a:solidFill>
                  <a:srgbClr val="1268BD"/>
                </a:solidFill>
              </a:rPr>
              <a:t>MANAGED BY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26426" y="75432"/>
            <a:ext cx="1101007" cy="1037631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249898" y="1300805"/>
            <a:ext cx="53284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Kanangra</a:t>
            </a:r>
            <a:r>
              <a:rPr lang="en-US" sz="28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–Boyd to </a:t>
            </a:r>
            <a:r>
              <a:rPr lang="en-US" sz="2800" b="1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Wyangala</a:t>
            </a:r>
            <a:r>
              <a:rPr lang="en-US" sz="28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Link 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372126" y="1979427"/>
            <a:ext cx="2775064" cy="1850043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ctr" rotWithShape="0">
              <a:srgbClr val="000000">
                <a:alpha val="97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85F88DBB-A9EF-4A96-AC46-9D72E0A81409}"/>
              </a:ext>
            </a:extLst>
          </p:cNvPr>
          <p:cNvSpPr/>
          <p:nvPr/>
        </p:nvSpPr>
        <p:spPr>
          <a:xfrm>
            <a:off x="249898" y="1944259"/>
            <a:ext cx="3148317" cy="33085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1268BD"/>
                </a:solidFill>
              </a:rPr>
              <a:t>From the </a:t>
            </a:r>
            <a:r>
              <a:rPr lang="en-US" sz="2200" b="1" dirty="0">
                <a:solidFill>
                  <a:srgbClr val="1268BD"/>
                </a:solidFill>
              </a:rPr>
              <a:t>Greater Blue Mountains </a:t>
            </a:r>
            <a:r>
              <a:rPr lang="en-US" dirty="0">
                <a:solidFill>
                  <a:srgbClr val="1268BD"/>
                </a:solidFill>
              </a:rPr>
              <a:t>following the Abercrombie River corridor to </a:t>
            </a:r>
            <a:r>
              <a:rPr lang="en-US" sz="2200" b="1" dirty="0" err="1">
                <a:solidFill>
                  <a:srgbClr val="1268BD"/>
                </a:solidFill>
              </a:rPr>
              <a:t>Wyangala</a:t>
            </a:r>
            <a:r>
              <a:rPr lang="en-US" sz="2200" b="1" dirty="0">
                <a:solidFill>
                  <a:srgbClr val="1268BD"/>
                </a:solidFill>
              </a:rPr>
              <a:t> Dam</a:t>
            </a:r>
            <a:endParaRPr lang="en-AU" altLang="en-US" sz="2200" b="1" dirty="0">
              <a:solidFill>
                <a:srgbClr val="1268BD"/>
              </a:solidFill>
            </a:endParaRPr>
          </a:p>
          <a:p>
            <a:endParaRPr lang="en-AU" altLang="en-US" sz="1050" b="1" dirty="0">
              <a:solidFill>
                <a:srgbClr val="1268BD"/>
              </a:solidFill>
            </a:endParaRPr>
          </a:p>
          <a:p>
            <a:r>
              <a:rPr lang="en-US" sz="2200" b="1" dirty="0">
                <a:solidFill>
                  <a:srgbClr val="1268BD"/>
                </a:solidFill>
              </a:rPr>
              <a:t>Biologically rich </a:t>
            </a:r>
            <a:r>
              <a:rPr lang="en-US" dirty="0">
                <a:solidFill>
                  <a:srgbClr val="1268BD"/>
                </a:solidFill>
              </a:rPr>
              <a:t>landscape covering 319,200 ha</a:t>
            </a:r>
          </a:p>
          <a:p>
            <a:endParaRPr lang="en-US" sz="1050" b="1" dirty="0">
              <a:solidFill>
                <a:srgbClr val="1268BD"/>
              </a:solidFill>
            </a:endParaRPr>
          </a:p>
          <a:p>
            <a:r>
              <a:rPr lang="en-US" dirty="0">
                <a:solidFill>
                  <a:srgbClr val="1268BD"/>
                </a:solidFill>
              </a:rPr>
              <a:t>Supports a range of</a:t>
            </a:r>
            <a:r>
              <a:rPr lang="en-US" b="1" dirty="0">
                <a:solidFill>
                  <a:srgbClr val="1268BD"/>
                </a:solidFill>
              </a:rPr>
              <a:t> </a:t>
            </a:r>
            <a:r>
              <a:rPr lang="en-US" sz="2200" b="1" dirty="0">
                <a:solidFill>
                  <a:srgbClr val="1268BD"/>
                </a:solidFill>
              </a:rPr>
              <a:t>threatened species and ecological communities</a:t>
            </a:r>
            <a:endParaRPr lang="en-AU" altLang="en-US" sz="2200" b="1" dirty="0">
              <a:solidFill>
                <a:srgbClr val="1268BD"/>
              </a:solidFill>
            </a:endParaRPr>
          </a:p>
        </p:txBody>
      </p:sp>
      <p:pic>
        <p:nvPicPr>
          <p:cNvPr id="25" name="Picture 2">
            <a:extLst>
              <a:ext uri="{FF2B5EF4-FFF2-40B4-BE49-F238E27FC236}">
                <a16:creationId xmlns:a16="http://schemas.microsoft.com/office/drawing/2014/main" id="{25BEE8AD-A9B0-4662-9E14-48F1294141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3372126" y="3951115"/>
            <a:ext cx="2775064" cy="1850042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ctr" rotWithShape="0">
              <a:srgbClr val="000000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" name="Picture 2">
            <a:extLst>
              <a:ext uri="{FF2B5EF4-FFF2-40B4-BE49-F238E27FC236}">
                <a16:creationId xmlns:a16="http://schemas.microsoft.com/office/drawing/2014/main" id="{08161B99-9FA5-4B52-B5D1-ECA3C18C19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6258063" y="3964500"/>
            <a:ext cx="2775064" cy="1842815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ctr" rotWithShape="0">
              <a:srgbClr val="000000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C02E0687-CB69-409D-B979-58D790E80EDE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3140"/>
          <a:stretch/>
        </p:blipFill>
        <p:spPr>
          <a:xfrm>
            <a:off x="6164774" y="1979427"/>
            <a:ext cx="2868353" cy="1876791"/>
          </a:xfrm>
          <a:prstGeom prst="rect">
            <a:avLst/>
          </a:prstGeom>
          <a:effectLst>
            <a:outerShdw blurRad="292100" dist="139700" dir="2700000" algn="ctr" rotWithShape="0">
              <a:srgbClr val="000000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35586074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08373" y="6083808"/>
            <a:ext cx="2119060" cy="472207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249898" y="6318958"/>
            <a:ext cx="4093442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350" dirty="0">
                <a:solidFill>
                  <a:srgbClr val="1268BD"/>
                </a:solidFill>
              </a:rPr>
              <a:t>BRISBANE, AUSTRALIA |  18 - 20 SEPTEMBER 2017</a:t>
            </a:r>
          </a:p>
        </p:txBody>
      </p:sp>
      <p:pic>
        <p:nvPicPr>
          <p:cNvPr id="8" name="Picture 7" descr="RS17 ID long_blue.pn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5057" y="170689"/>
            <a:ext cx="3842657" cy="915730"/>
          </a:xfrm>
          <a:prstGeom prst="rect">
            <a:avLst/>
          </a:prstGeom>
        </p:spPr>
      </p:pic>
      <p:cxnSp>
        <p:nvCxnSpPr>
          <p:cNvPr id="11" name="Straight Connector 10"/>
          <p:cNvCxnSpPr/>
          <p:nvPr/>
        </p:nvCxnSpPr>
        <p:spPr>
          <a:xfrm flipV="1">
            <a:off x="220762" y="1113064"/>
            <a:ext cx="8564690" cy="3810"/>
          </a:xfrm>
          <a:prstGeom prst="line">
            <a:avLst/>
          </a:prstGeom>
          <a:ln w="9525">
            <a:solidFill>
              <a:srgbClr val="D4A46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5420613" y="6318957"/>
            <a:ext cx="1284987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350" dirty="0">
                <a:solidFill>
                  <a:srgbClr val="1268BD"/>
                </a:solidFill>
              </a:rPr>
              <a:t>MANAGED BY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26426" y="49056"/>
            <a:ext cx="1101007" cy="1037631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994A159B-A883-4189-A2DA-174B0865C750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" y="1148722"/>
            <a:ext cx="9144001" cy="48720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703965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08373" y="6083808"/>
            <a:ext cx="2119060" cy="472207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249898" y="6318958"/>
            <a:ext cx="4093442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350" dirty="0">
                <a:solidFill>
                  <a:srgbClr val="1268BD"/>
                </a:solidFill>
              </a:rPr>
              <a:t>BRISBANE, AUSTRALIA |  18 - 20 SEPTEMBER 2017</a:t>
            </a:r>
          </a:p>
        </p:txBody>
      </p:sp>
      <p:pic>
        <p:nvPicPr>
          <p:cNvPr id="8" name="Picture 7" descr="RS17 ID long_blue.pn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5057" y="170689"/>
            <a:ext cx="3842657" cy="915730"/>
          </a:xfrm>
          <a:prstGeom prst="rect">
            <a:avLst/>
          </a:prstGeom>
        </p:spPr>
      </p:pic>
      <p:cxnSp>
        <p:nvCxnSpPr>
          <p:cNvPr id="11" name="Straight Connector 10"/>
          <p:cNvCxnSpPr/>
          <p:nvPr/>
        </p:nvCxnSpPr>
        <p:spPr>
          <a:xfrm flipV="1">
            <a:off x="220762" y="1113064"/>
            <a:ext cx="8564690" cy="3810"/>
          </a:xfrm>
          <a:prstGeom prst="line">
            <a:avLst/>
          </a:prstGeom>
          <a:ln w="9525">
            <a:solidFill>
              <a:srgbClr val="D4A46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5420613" y="6318957"/>
            <a:ext cx="1284987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350" dirty="0">
                <a:solidFill>
                  <a:srgbClr val="1268BD"/>
                </a:solidFill>
              </a:rPr>
              <a:t>MANAGED BY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26426" y="57848"/>
            <a:ext cx="1101007" cy="1037631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B0DE209E-0236-4F6C-8546-9E4EBAB5AAB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1385" y="1086419"/>
            <a:ext cx="6955041" cy="4920574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CAE9A6BA-E997-4529-BEFA-A354EFE7F9C6}"/>
              </a:ext>
            </a:extLst>
          </p:cNvPr>
          <p:cNvSpPr txBox="1"/>
          <p:nvPr/>
        </p:nvSpPr>
        <p:spPr>
          <a:xfrm>
            <a:off x="1151906" y="5953267"/>
            <a:ext cx="63745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/>
              <a:t>Map adapted from </a:t>
            </a:r>
            <a:r>
              <a:rPr lang="en-AU" dirty="0" err="1"/>
              <a:t>Drielsma</a:t>
            </a:r>
            <a:r>
              <a:rPr lang="en-AU" dirty="0"/>
              <a:t> et al 2012</a:t>
            </a:r>
          </a:p>
        </p:txBody>
      </p:sp>
    </p:spTree>
    <p:extLst>
      <p:ext uri="{BB962C8B-B14F-4D97-AF65-F5344CB8AC3E}">
        <p14:creationId xmlns:p14="http://schemas.microsoft.com/office/powerpoint/2010/main" val="278773217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A937A354-DB26-4E14-9FD8-563CF72316B5}"/>
              </a:ext>
            </a:extLst>
          </p:cNvPr>
          <p:cNvSpPr/>
          <p:nvPr/>
        </p:nvSpPr>
        <p:spPr>
          <a:xfrm>
            <a:off x="0" y="1148925"/>
            <a:ext cx="9144000" cy="4871859"/>
          </a:xfrm>
          <a:prstGeom prst="rect">
            <a:avLst/>
          </a:prstGeom>
          <a:solidFill>
            <a:srgbClr val="5B9BD5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08373" y="6083808"/>
            <a:ext cx="2119060" cy="472207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249898" y="6318958"/>
            <a:ext cx="4093442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350" dirty="0">
                <a:solidFill>
                  <a:srgbClr val="1268BD"/>
                </a:solidFill>
              </a:rPr>
              <a:t>BRISBANE, AUSTRALIA |  18 - 20 SEPTEMBER 2017</a:t>
            </a:r>
          </a:p>
        </p:txBody>
      </p:sp>
      <p:pic>
        <p:nvPicPr>
          <p:cNvPr id="8" name="Picture 7" descr="RS17 ID long_blue.pn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5057" y="170689"/>
            <a:ext cx="3842657" cy="915730"/>
          </a:xfrm>
          <a:prstGeom prst="rect">
            <a:avLst/>
          </a:prstGeom>
        </p:spPr>
      </p:pic>
      <p:cxnSp>
        <p:nvCxnSpPr>
          <p:cNvPr id="11" name="Straight Connector 10"/>
          <p:cNvCxnSpPr/>
          <p:nvPr/>
        </p:nvCxnSpPr>
        <p:spPr>
          <a:xfrm flipV="1">
            <a:off x="220762" y="1113064"/>
            <a:ext cx="8564690" cy="3810"/>
          </a:xfrm>
          <a:prstGeom prst="line">
            <a:avLst/>
          </a:prstGeom>
          <a:ln w="9525">
            <a:solidFill>
              <a:srgbClr val="D4A46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5420613" y="6318957"/>
            <a:ext cx="1284987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350" dirty="0">
                <a:solidFill>
                  <a:srgbClr val="1268BD"/>
                </a:solidFill>
              </a:rPr>
              <a:t>MANAGED BY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26426" y="57848"/>
            <a:ext cx="1101007" cy="1037631"/>
          </a:xfrm>
          <a:prstGeom prst="rect">
            <a:avLst/>
          </a:prstGeom>
        </p:spPr>
      </p:pic>
      <p:pic>
        <p:nvPicPr>
          <p:cNvPr id="10" name="Content Placeholder 3"/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633289" y="1933819"/>
            <a:ext cx="5877422" cy="239485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" name="TextBox 2"/>
          <p:cNvSpPr txBox="1"/>
          <p:nvPr/>
        </p:nvSpPr>
        <p:spPr>
          <a:xfrm>
            <a:off x="249898" y="1321568"/>
            <a:ext cx="874443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Started as a Government Initiative. Now a </a:t>
            </a:r>
            <a:r>
              <a:rPr lang="en-US" sz="22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community-lead partnership.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D923132-AE8F-4B56-B809-5439921D5694}"/>
              </a:ext>
            </a:extLst>
          </p:cNvPr>
          <p:cNvSpPr txBox="1"/>
          <p:nvPr/>
        </p:nvSpPr>
        <p:spPr>
          <a:xfrm>
            <a:off x="322965" y="4462758"/>
            <a:ext cx="4565558" cy="1538883"/>
          </a:xfrm>
          <a:prstGeom prst="rect">
            <a:avLst/>
          </a:prstGeom>
          <a:noFill/>
        </p:spPr>
        <p:txBody>
          <a:bodyPr wrap="square" numCol="1" rtlCol="0">
            <a:spAutoFit/>
          </a:bodyPr>
          <a:lstStyle/>
          <a:p>
            <a:r>
              <a:rPr lang="en-US" sz="2000" dirty="0">
                <a:solidFill>
                  <a:srgbClr val="1268BD"/>
                </a:solidFill>
              </a:rPr>
              <a:t>Over </a:t>
            </a:r>
            <a:r>
              <a:rPr lang="en-US" sz="2200" b="1" dirty="0">
                <a:solidFill>
                  <a:srgbClr val="1268BD"/>
                </a:solidFill>
              </a:rPr>
              <a:t>30 representatives</a:t>
            </a:r>
            <a:r>
              <a:rPr lang="en-US" sz="2200" dirty="0">
                <a:solidFill>
                  <a:srgbClr val="1268BD"/>
                </a:solidFill>
              </a:rPr>
              <a:t> </a:t>
            </a:r>
            <a:r>
              <a:rPr lang="en-US" dirty="0">
                <a:solidFill>
                  <a:srgbClr val="1268BD"/>
                </a:solidFill>
              </a:rPr>
              <a:t>from Landcare and community groups,  government and nongovernment organisations, NRM bodies, universities and research organisations and landholders.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28D3CEC-1F6F-4E09-86B2-CF8870523A52}"/>
              </a:ext>
            </a:extLst>
          </p:cNvPr>
          <p:cNvSpPr txBox="1"/>
          <p:nvPr/>
        </p:nvSpPr>
        <p:spPr>
          <a:xfrm>
            <a:off x="4910659" y="4524301"/>
            <a:ext cx="399594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1268BD"/>
                </a:solidFill>
              </a:rPr>
              <a:t>Working collaboratively</a:t>
            </a:r>
            <a:r>
              <a:rPr lang="en-US" dirty="0">
                <a:solidFill>
                  <a:srgbClr val="1268BD"/>
                </a:solidFill>
              </a:rPr>
              <a:t> to protect wildlife and natural resources in the</a:t>
            </a:r>
            <a:r>
              <a:rPr lang="en-US" sz="1600" dirty="0">
                <a:solidFill>
                  <a:srgbClr val="1268BD"/>
                </a:solidFill>
              </a:rPr>
              <a:t> </a:t>
            </a:r>
            <a:r>
              <a:rPr lang="en-US" b="1" dirty="0">
                <a:solidFill>
                  <a:srgbClr val="1268BD"/>
                </a:solidFill>
              </a:rPr>
              <a:t>Abercrombie River corridor</a:t>
            </a:r>
            <a:r>
              <a:rPr lang="en-US" dirty="0"/>
              <a:t>.</a:t>
            </a:r>
          </a:p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35308370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>
            <a:extLst>
              <a:ext uri="{FF2B5EF4-FFF2-40B4-BE49-F238E27FC236}">
                <a16:creationId xmlns:a16="http://schemas.microsoft.com/office/drawing/2014/main" id="{CF9D3A0B-E5A5-42A3-AE14-2572D5B0D76E}"/>
              </a:ext>
            </a:extLst>
          </p:cNvPr>
          <p:cNvSpPr/>
          <p:nvPr/>
        </p:nvSpPr>
        <p:spPr>
          <a:xfrm>
            <a:off x="0" y="1149275"/>
            <a:ext cx="9144000" cy="4871509"/>
          </a:xfrm>
          <a:prstGeom prst="rect">
            <a:avLst/>
          </a:prstGeom>
          <a:solidFill>
            <a:srgbClr val="5B9BD5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08373" y="6083808"/>
            <a:ext cx="2119060" cy="472207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249898" y="6318958"/>
            <a:ext cx="4093442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350" dirty="0">
                <a:solidFill>
                  <a:srgbClr val="1268BD"/>
                </a:solidFill>
              </a:rPr>
              <a:t>BRISBANE, AUSTRALIA |  18 - 20 SEPTEMBER 2017</a:t>
            </a:r>
          </a:p>
        </p:txBody>
      </p:sp>
      <p:pic>
        <p:nvPicPr>
          <p:cNvPr id="8" name="Picture 7" descr="RS17 ID long_blue.pn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5057" y="170689"/>
            <a:ext cx="3842657" cy="915730"/>
          </a:xfrm>
          <a:prstGeom prst="rect">
            <a:avLst/>
          </a:prstGeom>
        </p:spPr>
      </p:pic>
      <p:cxnSp>
        <p:nvCxnSpPr>
          <p:cNvPr id="11" name="Straight Connector 10"/>
          <p:cNvCxnSpPr/>
          <p:nvPr/>
        </p:nvCxnSpPr>
        <p:spPr>
          <a:xfrm flipV="1">
            <a:off x="220762" y="1113064"/>
            <a:ext cx="8564690" cy="3810"/>
          </a:xfrm>
          <a:prstGeom prst="line">
            <a:avLst/>
          </a:prstGeom>
          <a:ln w="9525">
            <a:solidFill>
              <a:srgbClr val="D4A46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5420613" y="6318957"/>
            <a:ext cx="1284987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350" dirty="0">
                <a:solidFill>
                  <a:srgbClr val="1268BD"/>
                </a:solidFill>
              </a:rPr>
              <a:t>MANAGED BY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26426" y="49056"/>
            <a:ext cx="1101007" cy="1037631"/>
          </a:xfrm>
          <a:prstGeom prst="rect">
            <a:avLst/>
          </a:prstGeom>
        </p:spPr>
      </p:pic>
      <p:pic>
        <p:nvPicPr>
          <p:cNvPr id="13" name="Picture 12" descr="C:\Users\Mary Bonet\Documents\forum\New folder\IMG_8229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248744" y="3951880"/>
            <a:ext cx="2775600" cy="185129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" descr="C:\Users\Mary Bonet\Documents\New folder\tandi\2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342597" y="3951880"/>
            <a:ext cx="2786491" cy="18504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3" descr="E:\GER K2W\cultural connections\New folder (2)\IMG_3939.JPG"/>
          <p:cNvPicPr>
            <a:picLocks noChangeAspect="1" noChangeArrowheads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205"/>
          <a:stretch/>
        </p:blipFill>
        <p:spPr bwMode="auto">
          <a:xfrm>
            <a:off x="3343229" y="1953792"/>
            <a:ext cx="2795185" cy="18504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97F5192D-6778-4AB1-B643-648B19A9EBCE}"/>
              </a:ext>
            </a:extLst>
          </p:cNvPr>
          <p:cNvSpPr/>
          <p:nvPr/>
        </p:nvSpPr>
        <p:spPr>
          <a:xfrm>
            <a:off x="249898" y="1801532"/>
            <a:ext cx="2973043" cy="45166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200" b="1" dirty="0">
                <a:solidFill>
                  <a:schemeClr val="accent6">
                    <a:lumMod val="75000"/>
                  </a:schemeClr>
                </a:solidFill>
              </a:rPr>
              <a:t>Natural diversity</a:t>
            </a:r>
            <a:r>
              <a:rPr lang="en-US" sz="2200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dirty="0">
                <a:solidFill>
                  <a:srgbClr val="1268BD"/>
                </a:solidFill>
              </a:rPr>
              <a:t>– </a:t>
            </a:r>
            <a:r>
              <a:rPr lang="en-AU" dirty="0">
                <a:solidFill>
                  <a:srgbClr val="1268BD"/>
                </a:solidFill>
              </a:rPr>
              <a:t>F</a:t>
            </a:r>
            <a:r>
              <a:rPr lang="en-AU" altLang="en-US" dirty="0">
                <a:solidFill>
                  <a:srgbClr val="1268BD"/>
                </a:solidFill>
              </a:rPr>
              <a:t>rom mountains to western woodlands </a:t>
            </a:r>
          </a:p>
          <a:p>
            <a:endParaRPr lang="en-AU" altLang="en-US" sz="1050" b="1" dirty="0">
              <a:solidFill>
                <a:srgbClr val="1268BD"/>
              </a:solidFill>
            </a:endParaRPr>
          </a:p>
          <a:p>
            <a:r>
              <a:rPr lang="en-US" sz="2200" b="1" dirty="0">
                <a:solidFill>
                  <a:schemeClr val="accent6">
                    <a:lumMod val="75000"/>
                  </a:schemeClr>
                </a:solidFill>
              </a:rPr>
              <a:t>Natural connections </a:t>
            </a:r>
            <a:r>
              <a:rPr lang="en-US" dirty="0">
                <a:solidFill>
                  <a:srgbClr val="1268BD"/>
                </a:solidFill>
              </a:rPr>
              <a:t>-</a:t>
            </a:r>
            <a:r>
              <a:rPr lang="en-AU" dirty="0">
                <a:solidFill>
                  <a:srgbClr val="1268BD"/>
                </a:solidFill>
              </a:rPr>
              <a:t>E</a:t>
            </a:r>
            <a:r>
              <a:rPr lang="en-AU" altLang="en-US" dirty="0">
                <a:solidFill>
                  <a:srgbClr val="1268BD"/>
                </a:solidFill>
              </a:rPr>
              <a:t>xisting landscape corridor and functional connections</a:t>
            </a:r>
            <a:endParaRPr lang="en-US" dirty="0">
              <a:solidFill>
                <a:srgbClr val="1268BD"/>
              </a:solidFill>
            </a:endParaRPr>
          </a:p>
          <a:p>
            <a:endParaRPr lang="en-US" sz="1050" dirty="0">
              <a:solidFill>
                <a:srgbClr val="1268BD"/>
              </a:solidFill>
            </a:endParaRPr>
          </a:p>
          <a:p>
            <a:r>
              <a:rPr lang="en-US" sz="2200" b="1" dirty="0">
                <a:solidFill>
                  <a:schemeClr val="accent6">
                    <a:lumMod val="75000"/>
                  </a:schemeClr>
                </a:solidFill>
              </a:rPr>
              <a:t>Nature’s highway</a:t>
            </a:r>
            <a:r>
              <a:rPr lang="en-US" sz="2200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dirty="0">
                <a:solidFill>
                  <a:srgbClr val="1268BD"/>
                </a:solidFill>
              </a:rPr>
              <a:t>- </a:t>
            </a:r>
            <a:r>
              <a:rPr lang="en-AU" dirty="0">
                <a:solidFill>
                  <a:srgbClr val="1268BD"/>
                </a:solidFill>
              </a:rPr>
              <a:t>U</a:t>
            </a:r>
            <a:r>
              <a:rPr lang="en-AU" altLang="en-US" dirty="0">
                <a:solidFill>
                  <a:srgbClr val="1268BD"/>
                </a:solidFill>
              </a:rPr>
              <a:t>sed by resident, nomadic and migratory species</a:t>
            </a:r>
          </a:p>
          <a:p>
            <a:endParaRPr lang="en-AU" altLang="en-US" sz="1050" dirty="0">
              <a:solidFill>
                <a:srgbClr val="1268BD"/>
              </a:solidFill>
            </a:endParaRPr>
          </a:p>
          <a:p>
            <a:r>
              <a:rPr lang="en-AU" altLang="en-US" sz="2200" b="1" dirty="0">
                <a:solidFill>
                  <a:schemeClr val="accent6">
                    <a:lumMod val="75000"/>
                  </a:schemeClr>
                </a:solidFill>
              </a:rPr>
              <a:t>Network of protected habitats </a:t>
            </a:r>
            <a:r>
              <a:rPr lang="en-AU" altLang="en-US" dirty="0">
                <a:solidFill>
                  <a:srgbClr val="1268BD"/>
                </a:solidFill>
              </a:rPr>
              <a:t>+ Management by farmers and landholders</a:t>
            </a:r>
          </a:p>
          <a:p>
            <a:endParaRPr lang="en-AU" altLang="en-US" sz="2000" dirty="0">
              <a:solidFill>
                <a:srgbClr val="1268BD"/>
              </a:solidFill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4A652DB1-5775-4A7D-9955-4699FCDC05B1}"/>
              </a:ext>
            </a:extLst>
          </p:cNvPr>
          <p:cNvSpPr txBox="1"/>
          <p:nvPr/>
        </p:nvSpPr>
        <p:spPr>
          <a:xfrm>
            <a:off x="220762" y="1296765"/>
            <a:ext cx="53284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Values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C78455B-2BF6-4AA3-B203-D878D68A4FD7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299838" y="1953792"/>
            <a:ext cx="2724505" cy="19020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03331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Rectangle 26">
            <a:extLst>
              <a:ext uri="{FF2B5EF4-FFF2-40B4-BE49-F238E27FC236}">
                <a16:creationId xmlns:a16="http://schemas.microsoft.com/office/drawing/2014/main" id="{2452E511-7892-472C-A3D6-745AD9ABF633}"/>
              </a:ext>
            </a:extLst>
          </p:cNvPr>
          <p:cNvSpPr/>
          <p:nvPr/>
        </p:nvSpPr>
        <p:spPr>
          <a:xfrm>
            <a:off x="0" y="1154195"/>
            <a:ext cx="9144000" cy="4875381"/>
          </a:xfrm>
          <a:prstGeom prst="rect">
            <a:avLst/>
          </a:prstGeom>
          <a:solidFill>
            <a:srgbClr val="5B9BD5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sp>
        <p:nvSpPr>
          <p:cNvPr id="12" name="Rectangle 11"/>
          <p:cNvSpPr/>
          <p:nvPr/>
        </p:nvSpPr>
        <p:spPr>
          <a:xfrm>
            <a:off x="291456" y="1807597"/>
            <a:ext cx="2973043" cy="40257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r>
              <a:rPr lang="en-AU" altLang="en-US" sz="2200" b="1" dirty="0">
                <a:solidFill>
                  <a:schemeClr val="accent2">
                    <a:lumMod val="75000"/>
                  </a:schemeClr>
                </a:solidFill>
              </a:rPr>
              <a:t>Weeds</a:t>
            </a:r>
            <a:r>
              <a:rPr lang="en-AU" altLang="en-US" b="1" dirty="0"/>
              <a:t> </a:t>
            </a:r>
            <a:r>
              <a:rPr lang="en-AU" altLang="en-US" dirty="0">
                <a:solidFill>
                  <a:srgbClr val="1268BD"/>
                </a:solidFill>
              </a:rPr>
              <a:t>– Competition, changed disturbance (</a:t>
            </a:r>
            <a:r>
              <a:rPr lang="en-AU" altLang="en-US" dirty="0" err="1">
                <a:solidFill>
                  <a:srgbClr val="1268BD"/>
                </a:solidFill>
              </a:rPr>
              <a:t>eg</a:t>
            </a:r>
            <a:r>
              <a:rPr lang="en-AU" altLang="en-US" dirty="0">
                <a:solidFill>
                  <a:srgbClr val="1268BD"/>
                </a:solidFill>
              </a:rPr>
              <a:t> fire) and habitat structure</a:t>
            </a:r>
          </a:p>
          <a:p>
            <a:pPr>
              <a:lnSpc>
                <a:spcPct val="90000"/>
              </a:lnSpc>
            </a:pPr>
            <a:endParaRPr lang="en-AU" altLang="en-US" sz="300" b="1" dirty="0"/>
          </a:p>
          <a:p>
            <a:pPr>
              <a:lnSpc>
                <a:spcPct val="90000"/>
              </a:lnSpc>
            </a:pPr>
            <a:r>
              <a:rPr lang="en-AU" altLang="en-US" sz="2200" b="1" dirty="0">
                <a:solidFill>
                  <a:schemeClr val="accent2">
                    <a:lumMod val="75000"/>
                  </a:schemeClr>
                </a:solidFill>
              </a:rPr>
              <a:t>Introduced fauna </a:t>
            </a:r>
            <a:r>
              <a:rPr lang="en-AU" altLang="en-US" dirty="0">
                <a:solidFill>
                  <a:srgbClr val="1268BD"/>
                </a:solidFill>
              </a:rPr>
              <a:t>– Grazing, predation and competition</a:t>
            </a:r>
          </a:p>
          <a:p>
            <a:pPr>
              <a:lnSpc>
                <a:spcPct val="90000"/>
              </a:lnSpc>
            </a:pPr>
            <a:endParaRPr lang="en-AU" altLang="en-US" sz="300" b="1" dirty="0"/>
          </a:p>
          <a:p>
            <a:pPr>
              <a:lnSpc>
                <a:spcPct val="90000"/>
              </a:lnSpc>
            </a:pPr>
            <a:r>
              <a:rPr lang="en-AU" altLang="en-US" sz="2200" b="1" dirty="0">
                <a:solidFill>
                  <a:schemeClr val="accent2">
                    <a:lumMod val="75000"/>
                  </a:schemeClr>
                </a:solidFill>
              </a:rPr>
              <a:t>Fragmentation</a:t>
            </a:r>
            <a:r>
              <a:rPr lang="en-AU" altLang="en-US" sz="2200" b="1" dirty="0">
                <a:solidFill>
                  <a:srgbClr val="1268BD"/>
                </a:solidFill>
              </a:rPr>
              <a:t> </a:t>
            </a:r>
            <a:r>
              <a:rPr lang="en-AU" altLang="en-US" dirty="0">
                <a:solidFill>
                  <a:srgbClr val="1268BD"/>
                </a:solidFill>
              </a:rPr>
              <a:t>– Reduced effectiveness of natural connections</a:t>
            </a:r>
          </a:p>
          <a:p>
            <a:pPr>
              <a:lnSpc>
                <a:spcPct val="90000"/>
              </a:lnSpc>
            </a:pPr>
            <a:endParaRPr lang="en-AU" altLang="en-US" sz="300" b="1" dirty="0"/>
          </a:p>
          <a:p>
            <a:pPr>
              <a:lnSpc>
                <a:spcPct val="90000"/>
              </a:lnSpc>
            </a:pPr>
            <a:r>
              <a:rPr lang="en-AU" altLang="en-US" sz="2200" b="1" dirty="0">
                <a:solidFill>
                  <a:schemeClr val="accent2">
                    <a:lumMod val="75000"/>
                  </a:schemeClr>
                </a:solidFill>
              </a:rPr>
              <a:t>Habitat loss </a:t>
            </a:r>
            <a:r>
              <a:rPr lang="en-AU" altLang="en-US" dirty="0">
                <a:solidFill>
                  <a:srgbClr val="1268BD"/>
                </a:solidFill>
              </a:rPr>
              <a:t>– Past clearing and continued loss of condition</a:t>
            </a:r>
          </a:p>
          <a:p>
            <a:pPr>
              <a:lnSpc>
                <a:spcPct val="90000"/>
              </a:lnSpc>
            </a:pPr>
            <a:endParaRPr lang="en-AU" altLang="en-US" sz="300" dirty="0"/>
          </a:p>
          <a:p>
            <a:pPr>
              <a:lnSpc>
                <a:spcPct val="90000"/>
              </a:lnSpc>
            </a:pPr>
            <a:r>
              <a:rPr lang="en-AU" altLang="en-US" sz="2200" b="1" dirty="0">
                <a:solidFill>
                  <a:schemeClr val="accent2">
                    <a:lumMod val="75000"/>
                  </a:schemeClr>
                </a:solidFill>
              </a:rPr>
              <a:t>Species decline </a:t>
            </a:r>
            <a:r>
              <a:rPr lang="en-AU" altLang="en-US" dirty="0">
                <a:solidFill>
                  <a:srgbClr val="1268BD"/>
                </a:solidFill>
              </a:rPr>
              <a:t>– Wider population decline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B8ADF9E3-D32F-4A4A-B1F5-A7AD466E6619}"/>
              </a:ext>
            </a:extLst>
          </p:cNvPr>
          <p:cNvSpPr txBox="1"/>
          <p:nvPr/>
        </p:nvSpPr>
        <p:spPr>
          <a:xfrm>
            <a:off x="249898" y="1300805"/>
            <a:ext cx="53284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Threats</a:t>
            </a:r>
          </a:p>
        </p:txBody>
      </p:sp>
      <p:pic>
        <p:nvPicPr>
          <p:cNvPr id="32" name="Picture 2">
            <a:extLst>
              <a:ext uri="{FF2B5EF4-FFF2-40B4-BE49-F238E27FC236}">
                <a16:creationId xmlns:a16="http://schemas.microsoft.com/office/drawing/2014/main" id="{3F594E30-76A1-4A03-997F-8AFEE48085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6258063" y="3960887"/>
            <a:ext cx="2775064" cy="1850042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ctr" rotWithShape="0">
              <a:srgbClr val="000000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08373" y="6083808"/>
            <a:ext cx="2119060" cy="472207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249898" y="6318958"/>
            <a:ext cx="4093442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350" dirty="0">
                <a:solidFill>
                  <a:srgbClr val="1268BD"/>
                </a:solidFill>
              </a:rPr>
              <a:t>BRISBANE, AUSTRALIA |  18 - 20 SEPTEMBER 2017</a:t>
            </a:r>
          </a:p>
        </p:txBody>
      </p:sp>
      <p:pic>
        <p:nvPicPr>
          <p:cNvPr id="8" name="Picture 7" descr="RS17 ID long_blue.png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5057" y="170689"/>
            <a:ext cx="3842657" cy="915730"/>
          </a:xfrm>
          <a:prstGeom prst="rect">
            <a:avLst/>
          </a:prstGeom>
        </p:spPr>
      </p:pic>
      <p:cxnSp>
        <p:nvCxnSpPr>
          <p:cNvPr id="11" name="Straight Connector 10"/>
          <p:cNvCxnSpPr/>
          <p:nvPr/>
        </p:nvCxnSpPr>
        <p:spPr>
          <a:xfrm flipV="1">
            <a:off x="220762" y="1113064"/>
            <a:ext cx="8564690" cy="3810"/>
          </a:xfrm>
          <a:prstGeom prst="line">
            <a:avLst/>
          </a:prstGeom>
          <a:ln w="9525">
            <a:solidFill>
              <a:srgbClr val="D4A46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5420613" y="6318957"/>
            <a:ext cx="1284987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350" dirty="0">
                <a:solidFill>
                  <a:srgbClr val="1268BD"/>
                </a:solidFill>
              </a:rPr>
              <a:t>MANAGED BY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26426" y="57848"/>
            <a:ext cx="1101007" cy="1037631"/>
          </a:xfrm>
          <a:prstGeom prst="rect">
            <a:avLst/>
          </a:prstGeom>
        </p:spPr>
      </p:pic>
      <p:pic>
        <p:nvPicPr>
          <p:cNvPr id="15" name="image147.png"/>
          <p:cNvPicPr/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51938" y="2192727"/>
            <a:ext cx="1368425" cy="13684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7" name="Picture 12" descr="http://www.abc.net.au/news/image/2601314-3x2-940x627.jpg"/>
          <p:cNvPicPr>
            <a:picLocks noChangeAspect="1" noChangeArrowheads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306057" y="4040551"/>
            <a:ext cx="2775600" cy="169071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6" descr="http://upload.wikimedia.org/wikipedia/commons/8/81/Feral_goat.jpg"/>
          <p:cNvPicPr>
            <a:picLocks noChangeAspect="1" noChangeArrowheads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352702" y="2004414"/>
            <a:ext cx="2775600" cy="185039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350794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C1E04EDD-21BE-4669-B813-A3FFB7F4D4CA}"/>
              </a:ext>
            </a:extLst>
          </p:cNvPr>
          <p:cNvSpPr/>
          <p:nvPr/>
        </p:nvSpPr>
        <p:spPr>
          <a:xfrm>
            <a:off x="0" y="1148925"/>
            <a:ext cx="9144000" cy="4871859"/>
          </a:xfrm>
          <a:prstGeom prst="rect">
            <a:avLst/>
          </a:prstGeom>
          <a:solidFill>
            <a:srgbClr val="5B9BD5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08373" y="6083808"/>
            <a:ext cx="2119060" cy="472207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249898" y="6318958"/>
            <a:ext cx="4093442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350" dirty="0">
                <a:solidFill>
                  <a:srgbClr val="1268BD"/>
                </a:solidFill>
              </a:rPr>
              <a:t>BRISBANE, AUSTRALIA |  18 - 20 SEPTEMBER 2017</a:t>
            </a:r>
          </a:p>
        </p:txBody>
      </p:sp>
      <p:pic>
        <p:nvPicPr>
          <p:cNvPr id="8" name="Picture 7" descr="RS17 ID long_blue.pn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5057" y="170689"/>
            <a:ext cx="3842657" cy="915730"/>
          </a:xfrm>
          <a:prstGeom prst="rect">
            <a:avLst/>
          </a:prstGeom>
        </p:spPr>
      </p:pic>
      <p:cxnSp>
        <p:nvCxnSpPr>
          <p:cNvPr id="11" name="Straight Connector 10"/>
          <p:cNvCxnSpPr/>
          <p:nvPr/>
        </p:nvCxnSpPr>
        <p:spPr>
          <a:xfrm flipV="1">
            <a:off x="220762" y="1113064"/>
            <a:ext cx="8564690" cy="3810"/>
          </a:xfrm>
          <a:prstGeom prst="line">
            <a:avLst/>
          </a:prstGeom>
          <a:ln w="9525">
            <a:solidFill>
              <a:srgbClr val="D4A46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5420613" y="6318957"/>
            <a:ext cx="1284987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350" dirty="0">
                <a:solidFill>
                  <a:srgbClr val="1268BD"/>
                </a:solidFill>
              </a:rPr>
              <a:t>MANAGED BY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26426" y="57848"/>
            <a:ext cx="1101007" cy="1037631"/>
          </a:xfrm>
          <a:prstGeom prst="rect">
            <a:avLst/>
          </a:prstGeom>
        </p:spPr>
      </p:pic>
      <p:pic>
        <p:nvPicPr>
          <p:cNvPr id="9" name="Picture 24" descr="K2W_Investment_Areas_A4L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38413" y="1663646"/>
            <a:ext cx="5713780" cy="40519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1D3DFAA4-57BA-4BB3-A26A-10D84A549AE0}"/>
              </a:ext>
            </a:extLst>
          </p:cNvPr>
          <p:cNvSpPr/>
          <p:nvPr/>
        </p:nvSpPr>
        <p:spPr>
          <a:xfrm>
            <a:off x="249898" y="1883009"/>
            <a:ext cx="2973043" cy="19236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200" b="1" dirty="0">
                <a:solidFill>
                  <a:srgbClr val="1268BD"/>
                </a:solidFill>
              </a:rPr>
              <a:t>$2.7M </a:t>
            </a:r>
            <a:r>
              <a:rPr lang="en-US" dirty="0">
                <a:solidFill>
                  <a:srgbClr val="1268BD"/>
                </a:solidFill>
              </a:rPr>
              <a:t>- Australian Government Biodiversity Fund (2012-2017)</a:t>
            </a:r>
          </a:p>
          <a:p>
            <a:endParaRPr lang="en-AU" altLang="en-US" sz="1050" b="1" dirty="0">
              <a:solidFill>
                <a:srgbClr val="1268BD"/>
              </a:solidFill>
            </a:endParaRPr>
          </a:p>
          <a:p>
            <a:r>
              <a:rPr lang="en-US" sz="2200" b="1" dirty="0">
                <a:solidFill>
                  <a:srgbClr val="1268BD"/>
                </a:solidFill>
              </a:rPr>
              <a:t>Developed </a:t>
            </a:r>
            <a:r>
              <a:rPr lang="en-US" sz="2000" dirty="0">
                <a:solidFill>
                  <a:srgbClr val="1268BD"/>
                </a:solidFill>
              </a:rPr>
              <a:t>an</a:t>
            </a:r>
            <a:r>
              <a:rPr lang="en-US" dirty="0">
                <a:solidFill>
                  <a:srgbClr val="1268BD"/>
                </a:solidFill>
              </a:rPr>
              <a:t> </a:t>
            </a:r>
            <a:r>
              <a:rPr lang="en-AU" dirty="0">
                <a:solidFill>
                  <a:srgbClr val="1268BD"/>
                </a:solidFill>
              </a:rPr>
              <a:t>investment strategy</a:t>
            </a:r>
            <a:endParaRPr lang="en-US" dirty="0">
              <a:solidFill>
                <a:srgbClr val="1268BD"/>
              </a:solidFill>
            </a:endParaRPr>
          </a:p>
          <a:p>
            <a:endParaRPr lang="en-US" sz="1050" dirty="0">
              <a:solidFill>
                <a:srgbClr val="1268BD"/>
              </a:solidFill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3FB65434-4E1D-4FB3-ACD9-BFED1370C153}"/>
              </a:ext>
            </a:extLst>
          </p:cNvPr>
          <p:cNvSpPr txBox="1"/>
          <p:nvPr/>
        </p:nvSpPr>
        <p:spPr>
          <a:xfrm>
            <a:off x="249898" y="1300805"/>
            <a:ext cx="53284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Funding</a:t>
            </a:r>
          </a:p>
        </p:txBody>
      </p:sp>
      <p:pic>
        <p:nvPicPr>
          <p:cNvPr id="17" name="Picture 2">
            <a:extLst>
              <a:ext uri="{FF2B5EF4-FFF2-40B4-BE49-F238E27FC236}">
                <a16:creationId xmlns:a16="http://schemas.microsoft.com/office/drawing/2014/main" id="{3D2C1853-DFD9-437D-A265-0ABCD5E91B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329026" y="3838664"/>
            <a:ext cx="2466722" cy="1850042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ctr" rotWithShape="0">
              <a:srgbClr val="000000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6235051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4680</TotalTime>
  <Words>802</Words>
  <Application>Microsoft Office PowerPoint</Application>
  <PresentationFormat>On-screen Show (4:3)</PresentationFormat>
  <Paragraphs>138</Paragraphs>
  <Slides>20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5" baseType="lpstr">
      <vt:lpstr>游ゴシック</vt:lpstr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Tanushree Rao</dc:creator>
  <cp:lastModifiedBy>Goulburn Yass</cp:lastModifiedBy>
  <cp:revision>83</cp:revision>
  <dcterms:created xsi:type="dcterms:W3CDTF">2016-07-18T05:53:10Z</dcterms:created>
  <dcterms:modified xsi:type="dcterms:W3CDTF">2017-09-19T22:40:59Z</dcterms:modified>
</cp:coreProperties>
</file>