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99275" autoAdjust="0"/>
  </p:normalViewPr>
  <p:slideViewPr>
    <p:cSldViewPr snapToGrid="0" showGuides="1">
      <p:cViewPr>
        <p:scale>
          <a:sx n="86" d="100"/>
          <a:sy n="86" d="100"/>
        </p:scale>
        <p:origin x="-348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9C0D-9926-48DB-B46C-53BB746D87B8}" type="datetimeFigureOut">
              <a:rPr lang="en-AU" smtClean="0"/>
              <a:t>20/07/2017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394D7-F194-4DD8-8049-6B777DD175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959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D26E-C223-401D-BEC0-5F1338DA006A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400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D26E-C223-401D-BEC0-5F1338DA006A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40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D26E-C223-401D-BEC0-5F1338DA006A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40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D26E-C223-401D-BEC0-5F1338DA006A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400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D26E-C223-401D-BEC0-5F1338DA006A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40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D26E-C223-401D-BEC0-5F1338DA006A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400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D26E-C223-401D-BEC0-5F1338DA006A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400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D26E-C223-401D-BEC0-5F1338DA006A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400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D26E-C223-401D-BEC0-5F1338DA006A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400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D26E-C223-401D-BEC0-5F1338DA006A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40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20/07/2017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20/07/2017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20/07/2017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20/07/2017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60" y="63160"/>
            <a:ext cx="2665886" cy="104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3771" y="2018600"/>
            <a:ext cx="57611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bg2">
                    <a:lumMod val="25000"/>
                  </a:schemeClr>
                </a:solidFill>
              </a:rPr>
              <a:t>Understanding cultural </a:t>
            </a:r>
            <a:r>
              <a:rPr lang="en-AU" sz="3600" dirty="0" smtClean="0">
                <a:solidFill>
                  <a:schemeClr val="bg2">
                    <a:lumMod val="25000"/>
                  </a:schemeClr>
                </a:solidFill>
              </a:rPr>
              <a:t>flows:</a:t>
            </a:r>
          </a:p>
          <a:p>
            <a:pPr algn="ctr"/>
            <a:r>
              <a:rPr lang="en-AU" sz="2800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</a:rPr>
              <a:t>coordinated research effort in pursuit of Aboriginal water </a:t>
            </a:r>
            <a:r>
              <a:rPr lang="en-AU" sz="2800" dirty="0" smtClean="0">
                <a:solidFill>
                  <a:schemeClr val="bg1">
                    <a:lumMod val="50000"/>
                  </a:schemeClr>
                </a:solidFill>
              </a:rPr>
              <a:t>rights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910" y="3933021"/>
            <a:ext cx="81464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2">
                    <a:lumMod val="25000"/>
                  </a:schemeClr>
                </a:solidFill>
              </a:rPr>
              <a:t>Rene Woods</a:t>
            </a:r>
          </a:p>
          <a:p>
            <a:pPr algn="ctr"/>
            <a:r>
              <a:rPr lang="en-AU" sz="2400" dirty="0" smtClean="0">
                <a:solidFill>
                  <a:schemeClr val="bg2">
                    <a:lumMod val="25000"/>
                  </a:schemeClr>
                </a:solidFill>
              </a:rPr>
              <a:t>Murray </a:t>
            </a:r>
            <a:r>
              <a:rPr lang="en-AU" sz="2400" dirty="0">
                <a:solidFill>
                  <a:schemeClr val="bg2">
                    <a:lumMod val="25000"/>
                  </a:schemeClr>
                </a:solidFill>
              </a:rPr>
              <a:t>Lower Darling Rivers Indigenous Nations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5-21 10.47.07.jpg"/>
          <p:cNvPicPr>
            <a:picLocks noChangeAspect="1"/>
          </p:cNvPicPr>
          <p:nvPr/>
        </p:nvPicPr>
        <p:blipFill rotWithShape="1"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/>
          <a:stretch/>
        </p:blipFill>
        <p:spPr>
          <a:xfrm>
            <a:off x="0" y="1052736"/>
            <a:ext cx="9214982" cy="587727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6405" y="116632"/>
            <a:ext cx="7137963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dirty="0" err="1" smtClean="0">
                <a:solidFill>
                  <a:srgbClr val="0098CF"/>
                </a:solidFill>
              </a:rPr>
              <a:t>Gooraman</a:t>
            </a:r>
            <a:r>
              <a:rPr lang="en-AU" sz="4000" dirty="0" smtClean="0">
                <a:solidFill>
                  <a:srgbClr val="0098CF"/>
                </a:solidFill>
              </a:rPr>
              <a:t> Swamp</a:t>
            </a:r>
            <a:endParaRPr lang="en-AU" sz="4000" dirty="0">
              <a:solidFill>
                <a:srgbClr val="0098C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7524" y="1340768"/>
            <a:ext cx="4284476" cy="504056"/>
          </a:xfrm>
          <a:solidFill>
            <a:schemeClr val="bg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AU" sz="2600" dirty="0" smtClean="0">
                <a:solidFill>
                  <a:schemeClr val="accent1">
                    <a:lumMod val="75000"/>
                  </a:schemeClr>
                </a:solidFill>
              </a:rPr>
              <a:t> Field trip 1   </a:t>
            </a: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 fieldwork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riped Right Arrow 11"/>
          <p:cNvSpPr/>
          <p:nvPr/>
        </p:nvSpPr>
        <p:spPr>
          <a:xfrm rot="5400000">
            <a:off x="3468558" y="1940154"/>
            <a:ext cx="406684" cy="360040"/>
          </a:xfrm>
          <a:prstGeom prst="stripedRightArrow">
            <a:avLst/>
          </a:prstGeom>
          <a:solidFill>
            <a:srgbClr val="B1CB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3568" y="2348880"/>
            <a:ext cx="6984776" cy="545584"/>
          </a:xfrm>
          <a:prstGeom prst="rect">
            <a:avLst/>
          </a:prstGeom>
          <a:solidFill>
            <a:srgbClr val="BFBFB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600" dirty="0">
                <a:solidFill>
                  <a:schemeClr val="accent1">
                    <a:lumMod val="75000"/>
                  </a:schemeClr>
                </a:solidFill>
              </a:rPr>
              <a:t> Field </a:t>
            </a:r>
            <a:r>
              <a:rPr lang="en-AU" sz="2600" dirty="0" smtClean="0">
                <a:solidFill>
                  <a:schemeClr val="accent1">
                    <a:lumMod val="75000"/>
                  </a:schemeClr>
                </a:solidFill>
              </a:rPr>
              <a:t>trip 2   </a:t>
            </a: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aspirations for cultural flows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Striped Right Arrow 16"/>
          <p:cNvSpPr/>
          <p:nvPr/>
        </p:nvSpPr>
        <p:spPr>
          <a:xfrm rot="5400000">
            <a:off x="1799692" y="3681028"/>
            <a:ext cx="1584176" cy="360040"/>
          </a:xfrm>
          <a:prstGeom prst="stripedRightArrow">
            <a:avLst/>
          </a:prstGeom>
          <a:solidFill>
            <a:srgbClr val="B1CB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95536" y="4725144"/>
            <a:ext cx="6912768" cy="504056"/>
          </a:xfrm>
          <a:prstGeom prst="rect">
            <a:avLst/>
          </a:prstGeom>
          <a:solidFill>
            <a:srgbClr val="BFBFB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600" dirty="0">
                <a:solidFill>
                  <a:schemeClr val="accent1">
                    <a:lumMod val="75000"/>
                  </a:schemeClr>
                </a:solidFill>
              </a:rPr>
              <a:t> Field trip </a:t>
            </a:r>
            <a:r>
              <a:rPr lang="en-AU" sz="2600" dirty="0" smtClean="0">
                <a:solidFill>
                  <a:schemeClr val="accent1">
                    <a:lumMod val="75000"/>
                  </a:schemeClr>
                </a:solidFill>
              </a:rPr>
              <a:t>3   </a:t>
            </a: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Modelling, indicators and monitoring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Striped Right Arrow 25"/>
          <p:cNvSpPr/>
          <p:nvPr/>
        </p:nvSpPr>
        <p:spPr>
          <a:xfrm rot="5400000">
            <a:off x="4656690" y="5360534"/>
            <a:ext cx="478692" cy="360040"/>
          </a:xfrm>
          <a:prstGeom prst="stripedRightArrow">
            <a:avLst/>
          </a:prstGeom>
          <a:solidFill>
            <a:srgbClr val="B1CB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563888" y="5877272"/>
            <a:ext cx="4140460" cy="545584"/>
          </a:xfrm>
          <a:prstGeom prst="rect">
            <a:avLst/>
          </a:prstGeom>
          <a:solidFill>
            <a:srgbClr val="BFBFB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600" dirty="0">
                <a:solidFill>
                  <a:schemeClr val="accent1">
                    <a:lumMod val="75000"/>
                  </a:schemeClr>
                </a:solidFill>
              </a:rPr>
              <a:t> Field trip </a:t>
            </a:r>
            <a:r>
              <a:rPr lang="en-AU" sz="2600" dirty="0" smtClean="0">
                <a:solidFill>
                  <a:schemeClr val="accent1">
                    <a:lumMod val="75000"/>
                  </a:schemeClr>
                </a:solidFill>
              </a:rPr>
              <a:t>4   </a:t>
            </a: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Analyse findings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8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(Device Independent Bitmap) 1.jp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80728"/>
            <a:ext cx="9289032" cy="69580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6405" y="116632"/>
            <a:ext cx="7137963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dirty="0" err="1" smtClean="0">
                <a:solidFill>
                  <a:srgbClr val="0098CF"/>
                </a:solidFill>
              </a:rPr>
              <a:t>Toogimbie</a:t>
            </a:r>
            <a:r>
              <a:rPr lang="en-AU" sz="4000" dirty="0" smtClean="0">
                <a:solidFill>
                  <a:srgbClr val="0098CF"/>
                </a:solidFill>
              </a:rPr>
              <a:t> Wetlands</a:t>
            </a:r>
            <a:endParaRPr lang="en-AU" sz="4000" dirty="0">
              <a:solidFill>
                <a:srgbClr val="0098C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7524" y="1340768"/>
            <a:ext cx="4284476" cy="504056"/>
          </a:xfrm>
          <a:solidFill>
            <a:schemeClr val="bg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AU" sz="2600" dirty="0" smtClean="0">
                <a:solidFill>
                  <a:schemeClr val="accent1">
                    <a:lumMod val="75000"/>
                  </a:schemeClr>
                </a:solidFill>
              </a:rPr>
              <a:t> Field trip 1   </a:t>
            </a: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 fieldwork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riped Right Arrow 11"/>
          <p:cNvSpPr/>
          <p:nvPr/>
        </p:nvSpPr>
        <p:spPr>
          <a:xfrm rot="5400000">
            <a:off x="3468558" y="1940154"/>
            <a:ext cx="406684" cy="360040"/>
          </a:xfrm>
          <a:prstGeom prst="stripedRightArrow">
            <a:avLst/>
          </a:prstGeom>
          <a:solidFill>
            <a:srgbClr val="B1CB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3568" y="2348880"/>
            <a:ext cx="6984776" cy="545584"/>
          </a:xfrm>
          <a:prstGeom prst="rect">
            <a:avLst/>
          </a:prstGeom>
          <a:solidFill>
            <a:srgbClr val="BFBFB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600" dirty="0">
                <a:solidFill>
                  <a:schemeClr val="accent1">
                    <a:lumMod val="75000"/>
                  </a:schemeClr>
                </a:solidFill>
              </a:rPr>
              <a:t> Field </a:t>
            </a:r>
            <a:r>
              <a:rPr lang="en-AU" sz="2600" dirty="0" smtClean="0">
                <a:solidFill>
                  <a:schemeClr val="accent1">
                    <a:lumMod val="75000"/>
                  </a:schemeClr>
                </a:solidFill>
              </a:rPr>
              <a:t>trip 2   </a:t>
            </a: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aspirations for cultural flows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Striped Right Arrow 16"/>
          <p:cNvSpPr/>
          <p:nvPr/>
        </p:nvSpPr>
        <p:spPr>
          <a:xfrm rot="5400000">
            <a:off x="2411760" y="3068960"/>
            <a:ext cx="360040" cy="360040"/>
          </a:xfrm>
          <a:prstGeom prst="stripedRightArrow">
            <a:avLst/>
          </a:prstGeom>
          <a:solidFill>
            <a:srgbClr val="B1CB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79512" y="3501008"/>
            <a:ext cx="4752528" cy="504056"/>
          </a:xfrm>
          <a:prstGeom prst="rect">
            <a:avLst/>
          </a:prstGeom>
          <a:solidFill>
            <a:srgbClr val="BFBFB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600" dirty="0">
                <a:solidFill>
                  <a:schemeClr val="accent1">
                    <a:lumMod val="75000"/>
                  </a:schemeClr>
                </a:solidFill>
              </a:rPr>
              <a:t> Field trip </a:t>
            </a:r>
            <a:r>
              <a:rPr lang="en-AU" sz="2600" dirty="0" smtClean="0">
                <a:solidFill>
                  <a:schemeClr val="accent1">
                    <a:lumMod val="75000"/>
                  </a:schemeClr>
                </a:solidFill>
              </a:rPr>
              <a:t>3   </a:t>
            </a: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Pre-flow monitoring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Striped Right Arrow 25"/>
          <p:cNvSpPr/>
          <p:nvPr/>
        </p:nvSpPr>
        <p:spPr>
          <a:xfrm rot="5400000">
            <a:off x="4080626" y="4208406"/>
            <a:ext cx="478692" cy="360040"/>
          </a:xfrm>
          <a:prstGeom prst="stripedRightArrow">
            <a:avLst/>
          </a:prstGeom>
          <a:solidFill>
            <a:srgbClr val="B1CB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051720" y="4725144"/>
            <a:ext cx="4788532" cy="545584"/>
          </a:xfrm>
          <a:prstGeom prst="rect">
            <a:avLst/>
          </a:prstGeom>
          <a:solidFill>
            <a:srgbClr val="BFBFB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600" dirty="0">
                <a:solidFill>
                  <a:schemeClr val="accent1">
                    <a:lumMod val="75000"/>
                  </a:schemeClr>
                </a:solidFill>
              </a:rPr>
              <a:t> Field trip </a:t>
            </a:r>
            <a:r>
              <a:rPr lang="en-AU" sz="2600" dirty="0" smtClean="0">
                <a:solidFill>
                  <a:schemeClr val="accent1">
                    <a:lumMod val="75000"/>
                  </a:schemeClr>
                </a:solidFill>
              </a:rPr>
              <a:t>4   </a:t>
            </a: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Post-flow monitoring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Striped Right Arrow 13"/>
          <p:cNvSpPr/>
          <p:nvPr/>
        </p:nvSpPr>
        <p:spPr>
          <a:xfrm rot="5400000">
            <a:off x="2856490" y="5432542"/>
            <a:ext cx="478692" cy="360040"/>
          </a:xfrm>
          <a:prstGeom prst="stripedRightArrow">
            <a:avLst/>
          </a:prstGeom>
          <a:solidFill>
            <a:srgbClr val="B1CB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99592" y="6021288"/>
            <a:ext cx="4140460" cy="545584"/>
          </a:xfrm>
          <a:prstGeom prst="rect">
            <a:avLst/>
          </a:prstGeom>
          <a:solidFill>
            <a:srgbClr val="BFBFB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600" dirty="0">
                <a:solidFill>
                  <a:schemeClr val="accent1">
                    <a:lumMod val="75000"/>
                  </a:schemeClr>
                </a:solidFill>
              </a:rPr>
              <a:t> Field </a:t>
            </a:r>
            <a:r>
              <a:rPr lang="en-AU" sz="2600" dirty="0" smtClean="0">
                <a:solidFill>
                  <a:schemeClr val="accent1">
                    <a:lumMod val="75000"/>
                  </a:schemeClr>
                </a:solidFill>
              </a:rPr>
              <a:t>trip 5   </a:t>
            </a: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Analyse findings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0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25802" y="648432"/>
            <a:ext cx="7174589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700" dirty="0" smtClean="0">
                <a:solidFill>
                  <a:srgbClr val="0098CF"/>
                </a:solidFill>
              </a:rPr>
              <a:t>Project progress</a:t>
            </a:r>
            <a:endParaRPr lang="en-AU" sz="3700" dirty="0" smtClean="0">
              <a:solidFill>
                <a:srgbClr val="0098C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7013" y="1484784"/>
            <a:ext cx="7339706" cy="3960440"/>
          </a:xfrm>
        </p:spPr>
        <p:txBody>
          <a:bodyPr>
            <a:noAutofit/>
          </a:bodyPr>
          <a:lstStyle/>
          <a:p>
            <a:pPr marL="432000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400" dirty="0" smtClean="0">
                <a:solidFill>
                  <a:schemeClr val="bg2">
                    <a:lumMod val="25000"/>
                  </a:schemeClr>
                </a:solidFill>
              </a:rPr>
              <a:t>Field research </a:t>
            </a:r>
            <a:r>
              <a:rPr lang="en-AU" sz="2400" dirty="0" smtClean="0">
                <a:solidFill>
                  <a:schemeClr val="bg2">
                    <a:lumMod val="25000"/>
                  </a:schemeClr>
                </a:solidFill>
              </a:rPr>
              <a:t>complete at the two case study sites</a:t>
            </a:r>
          </a:p>
          <a:p>
            <a:pPr marL="432000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400" dirty="0" smtClean="0">
                <a:solidFill>
                  <a:schemeClr val="bg2">
                    <a:lumMod val="25000"/>
                  </a:schemeClr>
                </a:solidFill>
              </a:rPr>
              <a:t>Currently </a:t>
            </a:r>
            <a:r>
              <a:rPr lang="en-AU" sz="2400" dirty="0">
                <a:solidFill>
                  <a:schemeClr val="bg2">
                    <a:lumMod val="25000"/>
                  </a:schemeClr>
                </a:solidFill>
              </a:rPr>
              <a:t>analysing legal, policy and </a:t>
            </a:r>
            <a:r>
              <a:rPr lang="en-AU" sz="2400" dirty="0" smtClean="0">
                <a:solidFill>
                  <a:schemeClr val="bg2">
                    <a:lumMod val="25000"/>
                  </a:schemeClr>
                </a:solidFill>
              </a:rPr>
              <a:t>governance opportunities </a:t>
            </a:r>
            <a:r>
              <a:rPr lang="en-AU" sz="2400" dirty="0" smtClean="0">
                <a:solidFill>
                  <a:schemeClr val="bg2">
                    <a:lumMod val="25000"/>
                  </a:schemeClr>
                </a:solidFill>
              </a:rPr>
              <a:t>to achieve cu</a:t>
            </a:r>
            <a:r>
              <a:rPr lang="en-AU" sz="2400" dirty="0" smtClean="0">
                <a:solidFill>
                  <a:schemeClr val="bg2">
                    <a:lumMod val="25000"/>
                  </a:schemeClr>
                </a:solidFill>
              </a:rPr>
              <a:t>ltural flows</a:t>
            </a:r>
            <a:endParaRPr lang="en-A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32000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400" dirty="0" smtClean="0">
                <a:solidFill>
                  <a:schemeClr val="bg2">
                    <a:lumMod val="25000"/>
                  </a:schemeClr>
                </a:solidFill>
              </a:rPr>
              <a:t>MLDRIN, NBAN and NAILSMA looking at ways to effectively communicate results</a:t>
            </a:r>
          </a:p>
          <a:p>
            <a:pPr marL="432000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400" dirty="0" smtClean="0">
                <a:solidFill>
                  <a:schemeClr val="bg2">
                    <a:lumMod val="25000"/>
                  </a:schemeClr>
                </a:solidFill>
              </a:rPr>
              <a:t>Ongoing discussions with state and federal government agencies</a:t>
            </a:r>
            <a:endParaRPr lang="en-A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32000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400" dirty="0" smtClean="0">
                <a:solidFill>
                  <a:schemeClr val="bg2">
                    <a:lumMod val="25000"/>
                  </a:schemeClr>
                </a:solidFill>
              </a:rPr>
              <a:t>Project due to be completed in December 2017</a:t>
            </a:r>
          </a:p>
          <a:p>
            <a:pPr marL="432000" indent="-43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endParaRPr lang="en-AU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31" name="Picture 7" descr="X:\Communications\Presentations\National Native Title Conference\blue green footer low res for p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7" y="5342568"/>
            <a:ext cx="9175980" cy="151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6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25802" y="648432"/>
            <a:ext cx="7174589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700" dirty="0" smtClean="0">
                <a:solidFill>
                  <a:srgbClr val="0098CF"/>
                </a:solidFill>
              </a:rPr>
              <a:t>Key lessons from the project</a:t>
            </a:r>
            <a:endParaRPr lang="en-AU" sz="3700" dirty="0" smtClean="0">
              <a:solidFill>
                <a:srgbClr val="0098C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7012" y="1484784"/>
            <a:ext cx="7637435" cy="3960440"/>
          </a:xfrm>
        </p:spPr>
        <p:txBody>
          <a:bodyPr>
            <a:normAutofit/>
          </a:bodyPr>
          <a:lstStyle/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400" dirty="0" smtClean="0">
                <a:solidFill>
                  <a:schemeClr val="bg2">
                    <a:lumMod val="25000"/>
                  </a:schemeClr>
                </a:solidFill>
              </a:rPr>
              <a:t>Aboriginal ownership of the project</a:t>
            </a: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400" dirty="0" smtClean="0">
                <a:solidFill>
                  <a:schemeClr val="bg2">
                    <a:lumMod val="25000"/>
                  </a:schemeClr>
                </a:solidFill>
              </a:rPr>
              <a:t>Keeping nations informed and engaged</a:t>
            </a:r>
            <a:endParaRPr lang="en-A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400" dirty="0" smtClean="0">
                <a:solidFill>
                  <a:schemeClr val="bg2">
                    <a:lumMod val="25000"/>
                  </a:schemeClr>
                </a:solidFill>
              </a:rPr>
              <a:t>Importance of co-designing the field research with nation partners</a:t>
            </a: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400" dirty="0" smtClean="0">
                <a:solidFill>
                  <a:schemeClr val="bg2">
                    <a:lumMod val="25000"/>
                  </a:schemeClr>
                </a:solidFill>
              </a:rPr>
              <a:t>Community benefits from </a:t>
            </a:r>
            <a:r>
              <a:rPr lang="en-AU" sz="24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AU" sz="2400" dirty="0" smtClean="0">
                <a:solidFill>
                  <a:schemeClr val="bg2">
                    <a:lumMod val="25000"/>
                  </a:schemeClr>
                </a:solidFill>
              </a:rPr>
              <a:t>esearch partnership – confidence, capacity and cultural regeneration</a:t>
            </a: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400" dirty="0" smtClean="0">
                <a:solidFill>
                  <a:schemeClr val="bg2">
                    <a:lumMod val="25000"/>
                  </a:schemeClr>
                </a:solidFill>
              </a:rPr>
              <a:t>Involving government in project governance</a:t>
            </a:r>
            <a:endParaRPr lang="en-A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endParaRPr lang="en-AU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31" name="Picture 7" descr="X:\Communications\Presentations\National Native Title Conference\blue green footer low res for p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7" y="5342568"/>
            <a:ext cx="9175980" cy="151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9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74" y="62998"/>
            <a:ext cx="2598641" cy="102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54662" y="5039466"/>
            <a:ext cx="5394864" cy="558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</a:pPr>
            <a:r>
              <a:rPr lang="en-AU" sz="3600" dirty="0" smtClean="0">
                <a:solidFill>
                  <a:schemeClr val="accent1">
                    <a:lumMod val="75000"/>
                  </a:schemeClr>
                </a:solidFill>
              </a:rPr>
              <a:t>www.culturalflows.com.au</a:t>
            </a:r>
            <a:endParaRPr lang="en-A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 descr="\\SERVER1\NNTC\Communications\Website\Project supporters\NBAN 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84" y="1982677"/>
            <a:ext cx="4104456" cy="110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SERVER1\NNTC\Communications\Website\Project supporters\NAILSMA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68" y="3152421"/>
            <a:ext cx="3096344" cy="150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\\SERVER1\NNTC\Communications\Website\Project supporters\MLDRIN new 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6" y="2120776"/>
            <a:ext cx="4103638" cy="9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58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32" y="4905384"/>
            <a:ext cx="2160468" cy="1980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25803" y="1196752"/>
            <a:ext cx="7137963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dirty="0" smtClean="0">
                <a:solidFill>
                  <a:srgbClr val="0098CF"/>
                </a:solidFill>
              </a:rPr>
              <a:t>Cultural flows</a:t>
            </a:r>
            <a:endParaRPr lang="en-AU" sz="4000" dirty="0">
              <a:solidFill>
                <a:srgbClr val="0098C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99592" y="2060848"/>
            <a:ext cx="7200800" cy="453650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2800" i="1" dirty="0">
                <a:solidFill>
                  <a:schemeClr val="bg2">
                    <a:lumMod val="25000"/>
                  </a:schemeClr>
                </a:solidFill>
              </a:rPr>
              <a:t>‘Cultural Flows are water entitlements that are legally and beneficially owned by the Indigenous Nations and are of a sufficient and adequate quantity and quality to improve the spiritual, cultural, environmental, social and economic conditions of those Indigenous Nations.  </a:t>
            </a:r>
            <a:r>
              <a:rPr lang="en-AU" sz="28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AU" sz="28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AU" sz="2800" i="1" dirty="0" smtClean="0">
                <a:solidFill>
                  <a:schemeClr val="bg2">
                    <a:lumMod val="25000"/>
                  </a:schemeClr>
                </a:solidFill>
              </a:rPr>
              <a:t>This </a:t>
            </a:r>
            <a:r>
              <a:rPr lang="en-AU" sz="2800" i="1" dirty="0">
                <a:solidFill>
                  <a:schemeClr val="bg2">
                    <a:lumMod val="25000"/>
                  </a:schemeClr>
                </a:solidFill>
              </a:rPr>
              <a:t>is our inherent right.’  </a:t>
            </a:r>
          </a:p>
          <a:p>
            <a:pPr marL="0" indent="0">
              <a:buNone/>
            </a:pPr>
            <a:endParaRPr lang="en-AU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AU" sz="2400" dirty="0">
                <a:solidFill>
                  <a:schemeClr val="bg2">
                    <a:lumMod val="25000"/>
                  </a:schemeClr>
                </a:solidFill>
              </a:rPr>
              <a:t>The Echuca Declaration, September 2010</a:t>
            </a:r>
          </a:p>
          <a:p>
            <a:endParaRPr lang="en-AU" dirty="0">
              <a:solidFill>
                <a:srgbClr val="C3B4A7"/>
              </a:solidFill>
            </a:endParaRPr>
          </a:p>
        </p:txBody>
      </p:sp>
      <p:pic>
        <p:nvPicPr>
          <p:cNvPr id="7" name="Picture 6" descr="X:\Communications\Presentations\National Native Title Conference\dark green footer low res for p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838"/>
            <a:ext cx="9144000" cy="8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32" y="4905384"/>
            <a:ext cx="2160468" cy="1980000"/>
          </a:xfrm>
          <a:prstGeom prst="rect">
            <a:avLst/>
          </a:prstGeom>
        </p:spPr>
      </p:pic>
      <p:pic>
        <p:nvPicPr>
          <p:cNvPr id="2050" name="Picture 2" descr="X:\Communications\Presentations\National Native Title Conference\Aboriginal Env Outcom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93213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4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25803" y="989856"/>
            <a:ext cx="71745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dirty="0" smtClean="0">
                <a:solidFill>
                  <a:srgbClr val="0098CF"/>
                </a:solidFill>
              </a:rPr>
              <a:t>National Cultural Flows</a:t>
            </a:r>
          </a:p>
          <a:p>
            <a:pPr algn="l"/>
            <a:r>
              <a:rPr lang="en-AU" sz="4000" dirty="0" smtClean="0">
                <a:solidFill>
                  <a:schemeClr val="bg1">
                    <a:lumMod val="50000"/>
                  </a:schemeClr>
                </a:solidFill>
              </a:rPr>
              <a:t>Research Project</a:t>
            </a:r>
            <a:endParaRPr lang="en-AU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1600" y="2276872"/>
            <a:ext cx="7200800" cy="280831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2800" i="1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en-AU" sz="2800" i="1" dirty="0">
                <a:solidFill>
                  <a:schemeClr val="bg2">
                    <a:lumMod val="25000"/>
                  </a:schemeClr>
                </a:solidFill>
              </a:rPr>
              <a:t>future where Aboriginal water allocations are embedded within Australia’s water planning and management framework, delivering cultural, social, spiritual, environmental and economic benefit to communities across </a:t>
            </a:r>
            <a:r>
              <a:rPr lang="en-AU" sz="2800" i="1" dirty="0" smtClean="0">
                <a:solidFill>
                  <a:schemeClr val="bg2">
                    <a:lumMod val="25000"/>
                  </a:schemeClr>
                </a:solidFill>
              </a:rPr>
              <a:t>Australia</a:t>
            </a:r>
            <a:endParaRPr lang="en-AU" sz="28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AU" dirty="0">
              <a:solidFill>
                <a:srgbClr val="C3B4A7"/>
              </a:solidFill>
            </a:endParaRPr>
          </a:p>
        </p:txBody>
      </p:sp>
      <p:pic>
        <p:nvPicPr>
          <p:cNvPr id="1031" name="Picture 7" descr="X:\Communications\Presentations\National Native Title Conference\blue green footer low res for p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7" y="5342568"/>
            <a:ext cx="9175980" cy="151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6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99592" y="99709"/>
            <a:ext cx="7137963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dirty="0" smtClean="0">
                <a:solidFill>
                  <a:srgbClr val="0098CF"/>
                </a:solidFill>
              </a:rPr>
              <a:t>Research principles</a:t>
            </a:r>
            <a:endParaRPr lang="en-AU" sz="4000" dirty="0">
              <a:solidFill>
                <a:srgbClr val="0098CF"/>
              </a:solidFill>
            </a:endParaRPr>
          </a:p>
        </p:txBody>
      </p:sp>
      <p:pic>
        <p:nvPicPr>
          <p:cNvPr id="7" name="Picture 6" descr="X:\Communications\Presentations\National Native Title Conference\dark green footer low res for p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894"/>
            <a:ext cx="9144000" cy="8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1600" y="1700808"/>
            <a:ext cx="7704856" cy="5040560"/>
          </a:xfrm>
        </p:spPr>
        <p:txBody>
          <a:bodyPr>
            <a:normAutofit fontScale="92500" lnSpcReduction="10000"/>
          </a:bodyPr>
          <a:lstStyle/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800" dirty="0" smtClean="0">
                <a:solidFill>
                  <a:schemeClr val="bg2">
                    <a:lumMod val="25000"/>
                  </a:schemeClr>
                </a:solidFill>
              </a:rPr>
              <a:t>Acknowledging rights of Traditional Owners</a:t>
            </a:r>
            <a:endParaRPr lang="en-AU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800" dirty="0" smtClean="0">
                <a:solidFill>
                  <a:schemeClr val="bg2">
                    <a:lumMod val="25000"/>
                  </a:schemeClr>
                </a:solidFill>
              </a:rPr>
              <a:t>Holistic and integrated research</a:t>
            </a: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800" dirty="0" smtClean="0">
                <a:solidFill>
                  <a:schemeClr val="bg2">
                    <a:lumMod val="25000"/>
                  </a:schemeClr>
                </a:solidFill>
              </a:rPr>
              <a:t>Benefit of Aboriginal people</a:t>
            </a: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800" dirty="0" smtClean="0">
                <a:solidFill>
                  <a:schemeClr val="bg2">
                    <a:lumMod val="25000"/>
                  </a:schemeClr>
                </a:solidFill>
              </a:rPr>
              <a:t>Respecting intellectual property rights</a:t>
            </a: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800" dirty="0" smtClean="0">
                <a:solidFill>
                  <a:schemeClr val="bg2">
                    <a:lumMod val="25000"/>
                  </a:schemeClr>
                </a:solidFill>
              </a:rPr>
              <a:t>Actively building capacity</a:t>
            </a: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800" dirty="0" smtClean="0">
                <a:solidFill>
                  <a:schemeClr val="bg2">
                    <a:lumMod val="25000"/>
                  </a:schemeClr>
                </a:solidFill>
              </a:rPr>
              <a:t>Participatory research approach</a:t>
            </a: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800" dirty="0" smtClean="0">
                <a:solidFill>
                  <a:schemeClr val="bg2">
                    <a:lumMod val="25000"/>
                  </a:schemeClr>
                </a:solidFill>
              </a:rPr>
              <a:t>Free, prior and informed consent</a:t>
            </a: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800" dirty="0" smtClean="0">
                <a:solidFill>
                  <a:schemeClr val="bg2">
                    <a:lumMod val="25000"/>
                  </a:schemeClr>
                </a:solidFill>
              </a:rPr>
              <a:t>Aboriginal decision-making and ownership</a:t>
            </a: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800" dirty="0" smtClean="0">
                <a:solidFill>
                  <a:schemeClr val="bg2">
                    <a:lumMod val="25000"/>
                  </a:schemeClr>
                </a:solidFill>
              </a:rPr>
              <a:t>Alignment with government strategies and policies</a:t>
            </a: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800" dirty="0" smtClean="0">
                <a:solidFill>
                  <a:schemeClr val="bg2">
                    <a:lumMod val="25000"/>
                  </a:schemeClr>
                </a:solidFill>
              </a:rPr>
              <a:t>Focus on robust science with sound methodologies</a:t>
            </a: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endParaRPr lang="en-AU" dirty="0">
              <a:solidFill>
                <a:srgbClr val="C3B4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6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32" y="4905384"/>
            <a:ext cx="2160468" cy="1980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6405" y="332656"/>
            <a:ext cx="7137963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dirty="0" smtClean="0">
                <a:solidFill>
                  <a:srgbClr val="0098CF"/>
                </a:solidFill>
              </a:rPr>
              <a:t>Research components</a:t>
            </a:r>
            <a:endParaRPr lang="en-AU" sz="4000" dirty="0">
              <a:solidFill>
                <a:srgbClr val="0098C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7524" y="1412776"/>
            <a:ext cx="8028892" cy="720080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Literature review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7524" y="2478095"/>
            <a:ext cx="2376264" cy="10355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 algn="ctr">
              <a:buNone/>
            </a:pPr>
            <a:r>
              <a:rPr lang="en-A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Values and aspirations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951820" y="2505578"/>
            <a:ext cx="2808312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 algn="ctr">
              <a:buNone/>
            </a:pP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Modelling and watering trials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48164" y="2505578"/>
            <a:ext cx="2268252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 algn="ctr">
              <a:buNone/>
            </a:pP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Analyse impacts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riped Right Arrow 11"/>
          <p:cNvSpPr/>
          <p:nvPr/>
        </p:nvSpPr>
        <p:spPr>
          <a:xfrm rot="5400000">
            <a:off x="4008618" y="2122216"/>
            <a:ext cx="550700" cy="360040"/>
          </a:xfrm>
          <a:prstGeom prst="stripedRightArrow">
            <a:avLst/>
          </a:prstGeom>
          <a:solidFill>
            <a:srgbClr val="B1CB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87524" y="4017746"/>
            <a:ext cx="8028892" cy="7794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indent="0">
              <a:buNone/>
            </a:pP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Investigate policy, legal and institutional reforms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87524" y="5169875"/>
            <a:ext cx="1872208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indent="0">
              <a:buNone/>
            </a:pP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Capacity building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447764" y="5169873"/>
            <a:ext cx="3060340" cy="10801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indent="0">
              <a:spcBef>
                <a:spcPts val="0"/>
              </a:spcBef>
              <a:buNone/>
            </a:pPr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Communications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96136" y="5169875"/>
            <a:ext cx="2520280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indent="0">
              <a:buNone/>
            </a:pPr>
            <a:r>
              <a:rPr lang="en-A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management</a:t>
            </a: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Striped Right Arrow 16"/>
          <p:cNvSpPr/>
          <p:nvPr/>
        </p:nvSpPr>
        <p:spPr>
          <a:xfrm rot="5400000">
            <a:off x="4080626" y="3609020"/>
            <a:ext cx="550700" cy="360040"/>
          </a:xfrm>
          <a:prstGeom prst="stripedRightArrow">
            <a:avLst/>
          </a:prstGeom>
          <a:solidFill>
            <a:srgbClr val="B1CB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286200" y="1196752"/>
            <a:ext cx="54006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A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en-A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200" y="2276872"/>
            <a:ext cx="54006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A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en-A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5" y="2276872"/>
            <a:ext cx="54006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A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en-A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0162" y="2276872"/>
            <a:ext cx="54006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A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en-A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6200" y="3781489"/>
            <a:ext cx="54006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A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en-A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200" y="4933617"/>
            <a:ext cx="54006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A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en-A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47764" y="4933617"/>
            <a:ext cx="54006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A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  <a:endParaRPr lang="en-A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6136" y="4933617"/>
            <a:ext cx="54006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A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endParaRPr lang="en-A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97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26705" y="1124744"/>
            <a:ext cx="4104456" cy="2502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3528" y="3778817"/>
            <a:ext cx="2992549" cy="28643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55308" y="3778817"/>
            <a:ext cx="2809135" cy="28643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27848" y="3778817"/>
            <a:ext cx="2392624" cy="28643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dirty="0" smtClean="0">
                <a:solidFill>
                  <a:srgbClr val="0098CF"/>
                </a:solidFill>
              </a:rPr>
              <a:t>Planning and Research Committee</a:t>
            </a:r>
            <a:endParaRPr lang="en-AU" dirty="0">
              <a:solidFill>
                <a:srgbClr val="0098C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4737" y="1124744"/>
            <a:ext cx="338437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000" dirty="0">
                <a:solidFill>
                  <a:srgbClr val="404040"/>
                </a:solidFill>
              </a:rPr>
              <a:t>Murray Lower Darling Basin Indigenous </a:t>
            </a:r>
            <a:r>
              <a:rPr lang="en-AU" sz="2000" dirty="0" smtClean="0">
                <a:solidFill>
                  <a:srgbClr val="404040"/>
                </a:solidFill>
              </a:rPr>
              <a:t>Nations</a:t>
            </a:r>
            <a:endParaRPr lang="en-AU" sz="2000" dirty="0">
              <a:solidFill>
                <a:srgbClr val="40404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19620" y="3873655"/>
            <a:ext cx="1630595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North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Aust.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Indigenous Land and Sea Management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Alliance (NAILSMA)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01426" y="3873655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404040"/>
                </a:solidFill>
              </a:rPr>
              <a:t>Independent </a:t>
            </a:r>
            <a:r>
              <a:rPr lang="en-AU" sz="2000" dirty="0" smtClean="0">
                <a:solidFill>
                  <a:srgbClr val="404040"/>
                </a:solidFill>
              </a:rPr>
              <a:t>chair</a:t>
            </a:r>
            <a:endParaRPr lang="en-AU" sz="2000" dirty="0">
              <a:solidFill>
                <a:srgbClr val="4040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79644" y="3778818"/>
            <a:ext cx="2412836" cy="2503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2200" b="1" dirty="0" smtClean="0">
                <a:solidFill>
                  <a:schemeClr val="accent3">
                    <a:lumMod val="75000"/>
                  </a:schemeClr>
                </a:solidFill>
              </a:rPr>
              <a:t>Plus  </a:t>
            </a:r>
          </a:p>
          <a:p>
            <a:pPr marL="0" indent="0">
              <a:buFont typeface="Arial" pitchFamily="34" charset="0"/>
              <a:buNone/>
            </a:pPr>
            <a:r>
              <a:rPr lang="en-AU" sz="1800" dirty="0" smtClean="0">
                <a:solidFill>
                  <a:srgbClr val="404040"/>
                </a:solidFill>
              </a:rPr>
              <a:t>Murra</a:t>
            </a:r>
            <a:r>
              <a:rPr lang="en-AU" sz="1800" dirty="0" smtClean="0">
                <a:solidFill>
                  <a:srgbClr val="404040"/>
                </a:solidFill>
              </a:rPr>
              <a:t>y Darling Basin Authority</a:t>
            </a:r>
            <a:endParaRPr lang="en-AU" sz="1800" dirty="0" smtClean="0">
              <a:solidFill>
                <a:srgbClr val="40404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AU" sz="1800" dirty="0" err="1" smtClean="0">
                <a:solidFill>
                  <a:srgbClr val="404040"/>
                </a:solidFill>
              </a:rPr>
              <a:t>C’wealth</a:t>
            </a:r>
            <a:r>
              <a:rPr lang="en-AU" sz="1800" dirty="0" smtClean="0">
                <a:solidFill>
                  <a:srgbClr val="404040"/>
                </a:solidFill>
              </a:rPr>
              <a:t> Environmental </a:t>
            </a:r>
            <a:r>
              <a:rPr lang="en-AU" sz="1800" dirty="0" smtClean="0">
                <a:solidFill>
                  <a:srgbClr val="404040"/>
                </a:solidFill>
              </a:rPr>
              <a:t>Water Office</a:t>
            </a:r>
            <a:r>
              <a:rPr lang="en-AU" sz="1800" dirty="0" smtClean="0">
                <a:solidFill>
                  <a:srgbClr val="404040"/>
                </a:solidFill>
              </a:rPr>
              <a:t> </a:t>
            </a:r>
            <a:endParaRPr lang="en-AU" sz="1800" dirty="0" smtClean="0">
              <a:solidFill>
                <a:srgbClr val="40404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AU" sz="1800" dirty="0" smtClean="0">
                <a:solidFill>
                  <a:srgbClr val="404040"/>
                </a:solidFill>
              </a:rPr>
              <a:t>National Native Title Council </a:t>
            </a:r>
          </a:p>
          <a:p>
            <a:pPr marL="0" indent="0">
              <a:buFont typeface="Arial" pitchFamily="34" charset="0"/>
              <a:buNone/>
            </a:pPr>
            <a:r>
              <a:rPr lang="en-AU" sz="1800" dirty="0" smtClean="0">
                <a:solidFill>
                  <a:srgbClr val="404040"/>
                </a:solidFill>
              </a:rPr>
              <a:t>Basin </a:t>
            </a:r>
            <a:r>
              <a:rPr lang="en-AU" sz="1800" dirty="0" smtClean="0">
                <a:solidFill>
                  <a:srgbClr val="404040"/>
                </a:solidFill>
              </a:rPr>
              <a:t>State Governments</a:t>
            </a:r>
          </a:p>
        </p:txBody>
      </p:sp>
      <p:pic>
        <p:nvPicPr>
          <p:cNvPr id="5" name="Picture 4" descr="DameinBell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t="6533" r="10387" b="30081"/>
          <a:stretch/>
        </p:blipFill>
        <p:spPr>
          <a:xfrm>
            <a:off x="3599324" y="3954047"/>
            <a:ext cx="1211840" cy="1478619"/>
          </a:xfrm>
          <a:prstGeom prst="rect">
            <a:avLst/>
          </a:prstGeom>
        </p:spPr>
      </p:pic>
      <p:pic>
        <p:nvPicPr>
          <p:cNvPr id="16" name="Picture 15" descr="Lane Mug Sho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t="-1903" r="21324" b="18417"/>
          <a:stretch/>
        </p:blipFill>
        <p:spPr>
          <a:xfrm>
            <a:off x="467544" y="3954047"/>
            <a:ext cx="1219200" cy="1486107"/>
          </a:xfrm>
          <a:prstGeom prst="rect">
            <a:avLst/>
          </a:prstGeom>
        </p:spPr>
      </p:pic>
      <p:pic>
        <p:nvPicPr>
          <p:cNvPr id="18" name="Picture 17" descr="ren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6" t="1819" r="24250" b="19943"/>
          <a:stretch/>
        </p:blipFill>
        <p:spPr>
          <a:xfrm>
            <a:off x="2774977" y="1807229"/>
            <a:ext cx="1238613" cy="1456515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403920" y="5457831"/>
            <a:ext cx="1503784" cy="567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2200" b="1" dirty="0" smtClean="0">
                <a:solidFill>
                  <a:schemeClr val="accent3">
                    <a:lumMod val="75000"/>
                  </a:schemeClr>
                </a:solidFill>
              </a:rPr>
              <a:t>Paul Lane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527316" y="5466215"/>
            <a:ext cx="2016224" cy="567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2200" b="1" dirty="0" err="1" smtClean="0">
                <a:solidFill>
                  <a:schemeClr val="accent3">
                    <a:lumMod val="75000"/>
                  </a:schemeClr>
                </a:solidFill>
              </a:rPr>
              <a:t>Damein</a:t>
            </a:r>
            <a:r>
              <a:rPr lang="en-AU" sz="2200" b="1" dirty="0" smtClean="0">
                <a:solidFill>
                  <a:schemeClr val="accent3">
                    <a:lumMod val="75000"/>
                  </a:schemeClr>
                </a:solidFill>
              </a:rPr>
              <a:t> Bell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558953" y="3211138"/>
            <a:ext cx="1800200" cy="567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AU" sz="2200" b="1" dirty="0" smtClean="0">
                <a:solidFill>
                  <a:schemeClr val="accent3">
                    <a:lumMod val="75000"/>
                  </a:schemeClr>
                </a:solidFill>
              </a:rPr>
              <a:t>Rene Woods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07097" y="3202754"/>
            <a:ext cx="1935832" cy="567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AU" sz="2200" b="1" dirty="0" smtClean="0">
                <a:solidFill>
                  <a:schemeClr val="accent3">
                    <a:lumMod val="75000"/>
                  </a:schemeClr>
                </a:solidFill>
              </a:rPr>
              <a:t>Grant </a:t>
            </a:r>
            <a:r>
              <a:rPr lang="en-AU" sz="2200" b="1" dirty="0" err="1" smtClean="0">
                <a:solidFill>
                  <a:schemeClr val="accent3">
                    <a:lumMod val="75000"/>
                  </a:schemeClr>
                </a:solidFill>
              </a:rPr>
              <a:t>Rigney</a:t>
            </a:r>
            <a:endParaRPr lang="en-AU" sz="22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X:\Communications\Photos\Gran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 t="3384" r="6211" b="17524"/>
          <a:stretch/>
        </p:blipFill>
        <p:spPr bwMode="auto">
          <a:xfrm>
            <a:off x="781834" y="1825762"/>
            <a:ext cx="12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564024" y="1115616"/>
            <a:ext cx="4248472" cy="2511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564024" y="1187624"/>
            <a:ext cx="4248472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000" dirty="0">
                <a:solidFill>
                  <a:srgbClr val="404040"/>
                </a:solidFill>
              </a:rPr>
              <a:t>Northern Basin Aboriginal </a:t>
            </a:r>
            <a:r>
              <a:rPr lang="en-AU" sz="2000" dirty="0" smtClean="0">
                <a:solidFill>
                  <a:srgbClr val="404040"/>
                </a:solidFill>
              </a:rPr>
              <a:t>Nations</a:t>
            </a:r>
            <a:endParaRPr lang="en-AU" sz="2000" dirty="0">
              <a:solidFill>
                <a:srgbClr val="404040"/>
              </a:solidFill>
            </a:endParaRPr>
          </a:p>
        </p:txBody>
      </p:sp>
      <p:pic>
        <p:nvPicPr>
          <p:cNvPr id="31" name="Picture 30" descr="maureen mug shot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4" b="33709"/>
          <a:stretch/>
        </p:blipFill>
        <p:spPr>
          <a:xfrm>
            <a:off x="5059696" y="1538020"/>
            <a:ext cx="1204747" cy="1461616"/>
          </a:xfrm>
          <a:prstGeom prst="rect">
            <a:avLst/>
          </a:prstGeom>
        </p:spPr>
      </p:pic>
      <p:pic>
        <p:nvPicPr>
          <p:cNvPr id="32" name="Picture 31" descr="michael-anderson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" r="8031" b="9698"/>
          <a:stretch/>
        </p:blipFill>
        <p:spPr>
          <a:xfrm>
            <a:off x="7092688" y="1559476"/>
            <a:ext cx="1236133" cy="1461616"/>
          </a:xfrm>
          <a:prstGeom prst="rect">
            <a:avLst/>
          </a:prstGeom>
        </p:spPr>
      </p:pic>
      <p:sp>
        <p:nvSpPr>
          <p:cNvPr id="33" name="Content Placeholder 2"/>
          <p:cNvSpPr txBox="1">
            <a:spLocks/>
          </p:cNvSpPr>
          <p:nvPr/>
        </p:nvSpPr>
        <p:spPr>
          <a:xfrm>
            <a:off x="6948672" y="2927628"/>
            <a:ext cx="1503784" cy="567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AU" sz="2200" b="1" dirty="0" smtClean="0">
                <a:solidFill>
                  <a:schemeClr val="accent3">
                    <a:lumMod val="75000"/>
                  </a:schemeClr>
                </a:solidFill>
              </a:rPr>
              <a:t>Michael Anderson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924064" y="2927628"/>
            <a:ext cx="1503784" cy="567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AU" sz="2200" b="1" dirty="0" smtClean="0">
                <a:solidFill>
                  <a:schemeClr val="accent3">
                    <a:lumMod val="75000"/>
                  </a:schemeClr>
                </a:solidFill>
              </a:rPr>
              <a:t>Maureen McKellar</a:t>
            </a:r>
          </a:p>
        </p:txBody>
      </p:sp>
    </p:spTree>
    <p:extLst>
      <p:ext uri="{BB962C8B-B14F-4D97-AF65-F5344CB8AC3E}">
        <p14:creationId xmlns:p14="http://schemas.microsoft.com/office/powerpoint/2010/main" val="32896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25802" y="648432"/>
            <a:ext cx="7174589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700" dirty="0" smtClean="0">
                <a:solidFill>
                  <a:srgbClr val="0098CF"/>
                </a:solidFill>
              </a:rPr>
              <a:t>Research </a:t>
            </a:r>
            <a:r>
              <a:rPr lang="en-AU" sz="3700" dirty="0" smtClean="0">
                <a:solidFill>
                  <a:srgbClr val="0098CF"/>
                </a:solidFill>
              </a:rPr>
              <a:t>outcomes</a:t>
            </a:r>
            <a:endParaRPr lang="en-AU" sz="3700" dirty="0" smtClean="0">
              <a:solidFill>
                <a:srgbClr val="0098C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7013" y="1484784"/>
            <a:ext cx="7200800" cy="3960440"/>
          </a:xfrm>
        </p:spPr>
        <p:txBody>
          <a:bodyPr>
            <a:normAutofit/>
          </a:bodyPr>
          <a:lstStyle/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800" dirty="0" smtClean="0">
                <a:solidFill>
                  <a:schemeClr val="bg2">
                    <a:lumMod val="25000"/>
                  </a:schemeClr>
                </a:solidFill>
              </a:rPr>
              <a:t>Rigorous basis for articulating value and importance of </a:t>
            </a:r>
            <a:r>
              <a:rPr lang="en-AU" sz="2800" dirty="0">
                <a:solidFill>
                  <a:schemeClr val="bg2">
                    <a:lumMod val="25000"/>
                  </a:schemeClr>
                </a:solidFill>
              </a:rPr>
              <a:t>cultural flows</a:t>
            </a: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800" dirty="0" smtClean="0">
                <a:solidFill>
                  <a:schemeClr val="bg2">
                    <a:lumMod val="25000"/>
                  </a:schemeClr>
                </a:solidFill>
              </a:rPr>
              <a:t>Methodologies for defining cultural values and quantifying water required to meet them</a:t>
            </a: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800" dirty="0" smtClean="0">
                <a:solidFill>
                  <a:schemeClr val="bg2">
                    <a:lumMod val="25000"/>
                  </a:schemeClr>
                </a:solidFill>
              </a:rPr>
              <a:t>Monitoring and indicator frameworks that can be applied to other sites</a:t>
            </a:r>
          </a:p>
          <a:p>
            <a:pPr marL="432000" indent="-4320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anose="05000000000000000000" pitchFamily="2" charset="2"/>
              <a:buChar char=""/>
            </a:pPr>
            <a:r>
              <a:rPr lang="en-AU" sz="2800" dirty="0" smtClean="0">
                <a:solidFill>
                  <a:schemeClr val="bg2">
                    <a:lumMod val="25000"/>
                  </a:schemeClr>
                </a:solidFill>
              </a:rPr>
              <a:t>Identified opportunities for policy, legislative and governance reform</a:t>
            </a:r>
            <a:endParaRPr lang="en-AU" dirty="0">
              <a:solidFill>
                <a:srgbClr val="C3B4A7"/>
              </a:solidFill>
            </a:endParaRPr>
          </a:p>
        </p:txBody>
      </p:sp>
      <p:pic>
        <p:nvPicPr>
          <p:cNvPr id="1031" name="Picture 7" descr="X:\Communications\Presentations\National Native Title Conference\blue green footer low res for p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7" y="5342568"/>
            <a:ext cx="9175980" cy="151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1021_CaseStudiesSit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71560"/>
            <a:ext cx="6582501" cy="549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32" y="4905384"/>
            <a:ext cx="2160468" cy="1980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59632" y="188640"/>
            <a:ext cx="7437512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dirty="0" smtClean="0">
                <a:solidFill>
                  <a:srgbClr val="0098CF"/>
                </a:solidFill>
              </a:rPr>
              <a:t>Case study sites</a:t>
            </a:r>
            <a:endParaRPr lang="en-AU" sz="4000" dirty="0">
              <a:solidFill>
                <a:srgbClr val="0098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480</Words>
  <Application>Microsoft Office PowerPoint</Application>
  <PresentationFormat>On-screen Show (4:3)</PresentationFormat>
  <Paragraphs>99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Alanna Maguire</cp:lastModifiedBy>
  <cp:revision>13</cp:revision>
  <dcterms:created xsi:type="dcterms:W3CDTF">2016-07-18T05:53:10Z</dcterms:created>
  <dcterms:modified xsi:type="dcterms:W3CDTF">2017-07-20T00:10:43Z</dcterms:modified>
</cp:coreProperties>
</file>