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A46B"/>
    <a:srgbClr val="1268BD"/>
    <a:srgbClr val="008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6992" autoAdjust="0"/>
    <p:restoredTop sz="99275" autoAdjust="0"/>
  </p:normalViewPr>
  <p:slideViewPr>
    <p:cSldViewPr snapToGrid="0" showGuides="1">
      <p:cViewPr>
        <p:scale>
          <a:sx n="90" d="100"/>
          <a:sy n="90" d="100"/>
        </p:scale>
        <p:origin x="-1314" y="-222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EF805-93AD-456B-ABF7-090456D4FDA7}" type="datetimeFigureOut">
              <a:rPr lang="en-AU" smtClean="0"/>
              <a:t>15/09/2017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9CDDC-633D-4D6E-A374-9F9200C898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9767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9CDDC-633D-4D6E-A374-9F9200C898F8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0746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15/09/2017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100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15/09/2017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257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15/09/2017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11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15/09/2017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900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15/09/2017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25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15/09/2017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138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15/09/2017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649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15/09/2017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70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15/09/2017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299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15/09/2017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673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15/09/2017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91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D5A3-6871-4623-BDBC-0A043D365282}" type="datetimeFigureOut">
              <a:rPr lang="en-AU" smtClean="0"/>
              <a:pPr/>
              <a:t>15/09/2017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895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276" y="137885"/>
            <a:ext cx="3062905" cy="66224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834798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7486" y="130629"/>
            <a:ext cx="1621971" cy="644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Shape 200" descr="dpi water logo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48070" y="43928"/>
            <a:ext cx="3248867" cy="77584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90"/>
          <p:cNvSpPr txBox="1"/>
          <p:nvPr/>
        </p:nvSpPr>
        <p:spPr>
          <a:xfrm>
            <a:off x="865817" y="1274264"/>
            <a:ext cx="5325095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AU" sz="3000" b="1" dirty="0">
                <a:solidFill>
                  <a:srgbClr val="BA0017"/>
                </a:solidFill>
                <a:latin typeface="Calibri"/>
                <a:ea typeface="Calibri"/>
                <a:cs typeface="Calibri"/>
                <a:sym typeface="Calibri"/>
              </a:rPr>
              <a:t>Drought Security Assessments</a:t>
            </a:r>
          </a:p>
        </p:txBody>
      </p:sp>
      <p:sp>
        <p:nvSpPr>
          <p:cNvPr id="13" name="Shape 91"/>
          <p:cNvSpPr txBox="1"/>
          <p:nvPr/>
        </p:nvSpPr>
        <p:spPr>
          <a:xfrm>
            <a:off x="864294" y="2119440"/>
            <a:ext cx="6359908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AU" sz="2600" dirty="0">
                <a:solidFill>
                  <a:srgbClr val="004080"/>
                </a:solidFill>
                <a:latin typeface="Calibri"/>
                <a:ea typeface="Calibri"/>
                <a:cs typeface="Calibri"/>
                <a:sym typeface="Calibri"/>
              </a:rPr>
              <a:t>Modelled analysis of NSW regulated rivers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AU" sz="2600" dirty="0">
                <a:solidFill>
                  <a:srgbClr val="004080"/>
                </a:solidFill>
                <a:latin typeface="Calibri"/>
                <a:ea typeface="Calibri"/>
                <a:cs typeface="Calibri"/>
                <a:sym typeface="Calibri"/>
              </a:rPr>
              <a:t>based on recent drought operations</a:t>
            </a:r>
          </a:p>
        </p:txBody>
      </p:sp>
      <p:sp>
        <p:nvSpPr>
          <p:cNvPr id="15" name="Shape 92"/>
          <p:cNvSpPr txBox="1"/>
          <p:nvPr/>
        </p:nvSpPr>
        <p:spPr>
          <a:xfrm>
            <a:off x="887083" y="3520303"/>
            <a:ext cx="4416594" cy="430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AU" sz="2200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Michael </a:t>
            </a:r>
            <a:r>
              <a:rPr lang="en-AU" sz="2200" dirty="0" err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Wrathall</a:t>
            </a:r>
            <a:r>
              <a:rPr lang="en-AU" sz="2200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and Rowan Murray</a:t>
            </a:r>
          </a:p>
        </p:txBody>
      </p:sp>
    </p:spTree>
    <p:extLst>
      <p:ext uri="{BB962C8B-B14F-4D97-AF65-F5344CB8AC3E}">
        <p14:creationId xmlns:p14="http://schemas.microsoft.com/office/powerpoint/2010/main" val="37344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276" y="137885"/>
            <a:ext cx="3062905" cy="66224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834798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7486" y="130629"/>
            <a:ext cx="1621971" cy="644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Shape 200" descr="dpi water logo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48070" y="43928"/>
            <a:ext cx="3248867" cy="775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2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9655" y="1256438"/>
            <a:ext cx="8602825" cy="388706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89"/>
          <p:cNvSpPr txBox="1"/>
          <p:nvPr/>
        </p:nvSpPr>
        <p:spPr>
          <a:xfrm>
            <a:off x="539552" y="827023"/>
            <a:ext cx="2520280" cy="4924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AU" sz="2400" b="1" dirty="0" smtClean="0">
                <a:solidFill>
                  <a:srgbClr val="BA0017"/>
                </a:solidFill>
                <a:latin typeface="Calibri"/>
                <a:ea typeface="Calibri"/>
                <a:cs typeface="Calibri"/>
                <a:sym typeface="Calibri"/>
              </a:rPr>
              <a:t>Methodology (2)</a:t>
            </a:r>
            <a:endParaRPr lang="en-AU" sz="2400" b="1" dirty="0">
              <a:solidFill>
                <a:srgbClr val="BA001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745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276" y="137885"/>
            <a:ext cx="3062905" cy="66224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834798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7486" y="130629"/>
            <a:ext cx="1621971" cy="644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Shape 200" descr="dpi water logo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48070" y="43928"/>
            <a:ext cx="3248867" cy="775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2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300828"/>
            <a:ext cx="9058940" cy="384267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89"/>
          <p:cNvSpPr txBox="1"/>
          <p:nvPr/>
        </p:nvSpPr>
        <p:spPr>
          <a:xfrm>
            <a:off x="539552" y="840286"/>
            <a:ext cx="2520280" cy="4924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AU" sz="2400" b="1" dirty="0" smtClean="0">
                <a:solidFill>
                  <a:srgbClr val="BA0017"/>
                </a:solidFill>
                <a:latin typeface="Calibri"/>
                <a:ea typeface="Calibri"/>
                <a:cs typeface="Calibri"/>
                <a:sym typeface="Calibri"/>
              </a:rPr>
              <a:t>Methodology (3)</a:t>
            </a:r>
            <a:endParaRPr lang="en-AU" sz="2400" b="1" dirty="0">
              <a:solidFill>
                <a:srgbClr val="BA001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745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276" y="137885"/>
            <a:ext cx="3062905" cy="66224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834798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7486" y="130629"/>
            <a:ext cx="1621971" cy="644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Shape 200" descr="dpi water logo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48070" y="43928"/>
            <a:ext cx="3248867" cy="77584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234"/>
          <p:cNvSpPr txBox="1"/>
          <p:nvPr/>
        </p:nvSpPr>
        <p:spPr>
          <a:xfrm>
            <a:off x="904064" y="852133"/>
            <a:ext cx="4798234" cy="4924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AU" sz="2600" b="1">
                <a:solidFill>
                  <a:srgbClr val="BA0017"/>
                </a:solidFill>
                <a:latin typeface="Calibri"/>
                <a:ea typeface="Calibri"/>
                <a:cs typeface="Calibri"/>
                <a:sym typeface="Calibri"/>
              </a:rPr>
              <a:t>Regulated rivers assessed to date</a:t>
            </a:r>
          </a:p>
        </p:txBody>
      </p:sp>
      <p:graphicFrame>
        <p:nvGraphicFramePr>
          <p:cNvPr id="12" name="Shape 235"/>
          <p:cNvGraphicFramePr/>
          <p:nvPr>
            <p:extLst>
              <p:ext uri="{D42A27DB-BD31-4B8C-83A1-F6EECF244321}">
                <p14:modId xmlns:p14="http://schemas.microsoft.com/office/powerpoint/2010/main" val="2061596051"/>
              </p:ext>
            </p:extLst>
          </p:nvPr>
        </p:nvGraphicFramePr>
        <p:xfrm>
          <a:off x="904064" y="1344575"/>
          <a:ext cx="7166048" cy="29668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328527"/>
                <a:gridCol w="4837521"/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800" u="none" strike="noStrike" cap="none" dirty="0"/>
                        <a:t>River system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800"/>
                        <a:t>Significant towns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800"/>
                        <a:t>Gwydir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800"/>
                        <a:t>Inverell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800"/>
                        <a:t>Namoi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800"/>
                        <a:t>Walgett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800"/>
                        <a:t>Peel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800"/>
                        <a:t>Tamworth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800"/>
                        <a:t>Macquarie-Cudgegong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800" dirty="0"/>
                        <a:t>Nyngan, Cobar, Dubbo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800"/>
                        <a:t>Lachlan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800"/>
                        <a:t>Parkes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800"/>
                        <a:t>Murrumbidgee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800"/>
                        <a:t>Balranald, Hay, Gundagai, Narrandera, Jerilderie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800"/>
                        <a:t>Hunter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800" dirty="0"/>
                        <a:t>Scone, Aberdeen, Muswellbrook, Singleton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745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276" y="137885"/>
            <a:ext cx="3062905" cy="66224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834798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7486" y="130629"/>
            <a:ext cx="1621971" cy="644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Shape 200" descr="dpi water logo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48070" y="43928"/>
            <a:ext cx="3248867" cy="775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246"/>
          <p:cNvPicPr preferRelativeResize="0"/>
          <p:nvPr/>
        </p:nvPicPr>
        <p:blipFill rotWithShape="1">
          <a:blip r:embed="rId5">
            <a:alphaModFix/>
          </a:blip>
          <a:srcRect l="1729" b="626"/>
          <a:stretch/>
        </p:blipFill>
        <p:spPr>
          <a:xfrm>
            <a:off x="1041990" y="1307854"/>
            <a:ext cx="6866481" cy="370836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247"/>
          <p:cNvSpPr txBox="1"/>
          <p:nvPr/>
        </p:nvSpPr>
        <p:spPr>
          <a:xfrm>
            <a:off x="885058" y="836678"/>
            <a:ext cx="3228793" cy="4924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AU" sz="2400" b="1" dirty="0">
                <a:solidFill>
                  <a:srgbClr val="BA0017"/>
                </a:solidFill>
                <a:latin typeface="Calibri"/>
                <a:ea typeface="Calibri"/>
                <a:cs typeface="Calibri"/>
                <a:sym typeface="Calibri"/>
              </a:rPr>
              <a:t>Namoi regulated river</a:t>
            </a:r>
          </a:p>
        </p:txBody>
      </p:sp>
    </p:spTree>
    <p:extLst>
      <p:ext uri="{BB962C8B-B14F-4D97-AF65-F5344CB8AC3E}">
        <p14:creationId xmlns:p14="http://schemas.microsoft.com/office/powerpoint/2010/main" val="413745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276" y="137885"/>
            <a:ext cx="3062905" cy="66224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834798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7486" y="130629"/>
            <a:ext cx="1621971" cy="644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Shape 200" descr="dpi water logo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48070" y="43928"/>
            <a:ext cx="3248867" cy="775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2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40420" y="1253202"/>
            <a:ext cx="6578599" cy="389029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259"/>
          <p:cNvSpPr txBox="1"/>
          <p:nvPr/>
        </p:nvSpPr>
        <p:spPr>
          <a:xfrm>
            <a:off x="885058" y="815412"/>
            <a:ext cx="2917348" cy="4924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AU" sz="2400" b="1" dirty="0">
                <a:solidFill>
                  <a:srgbClr val="BA0017"/>
                </a:solidFill>
                <a:latin typeface="Calibri"/>
                <a:ea typeface="Calibri"/>
                <a:cs typeface="Calibri"/>
                <a:sym typeface="Calibri"/>
              </a:rPr>
              <a:t>Peel regulated river</a:t>
            </a:r>
          </a:p>
        </p:txBody>
      </p:sp>
    </p:spTree>
    <p:extLst>
      <p:ext uri="{BB962C8B-B14F-4D97-AF65-F5344CB8AC3E}">
        <p14:creationId xmlns:p14="http://schemas.microsoft.com/office/powerpoint/2010/main" val="413745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276" y="137885"/>
            <a:ext cx="3062905" cy="66224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834798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7486" y="130629"/>
            <a:ext cx="1621971" cy="644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Shape 200" descr="dpi water logo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48070" y="43928"/>
            <a:ext cx="3248867" cy="77584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Shape 283"/>
          <p:cNvGraphicFramePr/>
          <p:nvPr>
            <p:extLst>
              <p:ext uri="{D42A27DB-BD31-4B8C-83A1-F6EECF244321}">
                <p14:modId xmlns:p14="http://schemas.microsoft.com/office/powerpoint/2010/main" val="3923379194"/>
              </p:ext>
            </p:extLst>
          </p:nvPr>
        </p:nvGraphicFramePr>
        <p:xfrm>
          <a:off x="885058" y="1392918"/>
          <a:ext cx="7692150" cy="2966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08900"/>
                <a:gridCol w="2347325"/>
                <a:gridCol w="2635925"/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800" dirty="0"/>
                        <a:t>River system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800" dirty="0"/>
                        <a:t>Critical drought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800"/>
                        <a:t>Duration (months)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800"/>
                        <a:t>Gwydir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800"/>
                        <a:t>1936 – 1941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800"/>
                        <a:t>57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800"/>
                        <a:t>Namoi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800"/>
                        <a:t>2014 – 2016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800"/>
                        <a:t>25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800"/>
                        <a:t>Peel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800"/>
                        <a:t>1938 – 1941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800"/>
                        <a:t>31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800"/>
                        <a:t>Macquarie-Cudgegong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800"/>
                        <a:t>1980 – 1981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800"/>
                        <a:t>13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800"/>
                        <a:t>Lachlan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800"/>
                        <a:t>2003 – 2005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800"/>
                        <a:t>27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800"/>
                        <a:t>Murrumbidgee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800"/>
                        <a:t>2007 – 2010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800"/>
                        <a:t>38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800"/>
                        <a:t>Hunter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800"/>
                        <a:t>1937 – 1949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800" dirty="0"/>
                        <a:t>140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12" name="Shape 284"/>
          <p:cNvSpPr txBox="1"/>
          <p:nvPr/>
        </p:nvSpPr>
        <p:spPr>
          <a:xfrm>
            <a:off x="885058" y="857944"/>
            <a:ext cx="3307102" cy="4924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AU" sz="2400" b="1" dirty="0">
                <a:solidFill>
                  <a:srgbClr val="BA0017"/>
                </a:solidFill>
                <a:latin typeface="Calibri"/>
                <a:ea typeface="Calibri"/>
                <a:cs typeface="Calibri"/>
                <a:sym typeface="Calibri"/>
              </a:rPr>
              <a:t>Critical drought period</a:t>
            </a:r>
          </a:p>
        </p:txBody>
      </p:sp>
    </p:spTree>
    <p:extLst>
      <p:ext uri="{BB962C8B-B14F-4D97-AF65-F5344CB8AC3E}">
        <p14:creationId xmlns:p14="http://schemas.microsoft.com/office/powerpoint/2010/main" val="413745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276" y="137885"/>
            <a:ext cx="3062905" cy="66224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834798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7486" y="130629"/>
            <a:ext cx="1621971" cy="644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Shape 200" descr="dpi water logo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48070" y="43928"/>
            <a:ext cx="3248867" cy="77584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295"/>
          <p:cNvSpPr txBox="1"/>
          <p:nvPr/>
        </p:nvSpPr>
        <p:spPr>
          <a:xfrm>
            <a:off x="792154" y="862379"/>
            <a:ext cx="6199007" cy="4924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AU" sz="2400" b="1" dirty="0">
                <a:solidFill>
                  <a:srgbClr val="BA0017"/>
                </a:solidFill>
                <a:latin typeface="Calibri"/>
                <a:ea typeface="Calibri"/>
                <a:cs typeface="Calibri"/>
                <a:sym typeface="Calibri"/>
              </a:rPr>
              <a:t>Summary of droughts over period of record</a:t>
            </a:r>
          </a:p>
        </p:txBody>
      </p:sp>
      <p:graphicFrame>
        <p:nvGraphicFramePr>
          <p:cNvPr id="12" name="Shape 296"/>
          <p:cNvGraphicFramePr/>
          <p:nvPr>
            <p:extLst>
              <p:ext uri="{D42A27DB-BD31-4B8C-83A1-F6EECF244321}">
                <p14:modId xmlns:p14="http://schemas.microsoft.com/office/powerpoint/2010/main" val="1549987297"/>
              </p:ext>
            </p:extLst>
          </p:nvPr>
        </p:nvGraphicFramePr>
        <p:xfrm>
          <a:off x="813362" y="1382592"/>
          <a:ext cx="5768125" cy="3175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04850"/>
                <a:gridCol w="1443025"/>
                <a:gridCol w="2020250"/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600" dirty="0"/>
                        <a:t>River system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600" dirty="0"/>
                        <a:t>Total months of drought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600"/>
                        <a:t>Long duration droughts (&gt;6 mths)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600" dirty="0"/>
                        <a:t>Gwydir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600" dirty="0"/>
                        <a:t>280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600"/>
                        <a:t>10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600" dirty="0"/>
                        <a:t>Namoi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600"/>
                        <a:t>97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600"/>
                        <a:t>6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600"/>
                        <a:t>Peel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600" dirty="0"/>
                        <a:t>112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600"/>
                        <a:t>4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600"/>
                        <a:t>Macquarie-Cudgegong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600" dirty="0"/>
                        <a:t>57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600"/>
                        <a:t>3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600"/>
                        <a:t>Lachlan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600" dirty="0"/>
                        <a:t>101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600"/>
                        <a:t>4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600"/>
                        <a:t>Murrumbidgee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600" dirty="0"/>
                        <a:t>40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600" dirty="0"/>
                        <a:t>1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600"/>
                        <a:t>Hunter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600"/>
                        <a:t>206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AU" sz="1600" dirty="0"/>
                        <a:t>5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13" name="Shape 297"/>
          <p:cNvSpPr/>
          <p:nvPr/>
        </p:nvSpPr>
        <p:spPr>
          <a:xfrm>
            <a:off x="3476692" y="1924846"/>
            <a:ext cx="2693700" cy="404100"/>
          </a:xfrm>
          <a:prstGeom prst="ellipse">
            <a:avLst/>
          </a:prstGeom>
          <a:noFill/>
          <a:ln w="25400" cap="flat" cmpd="sng">
            <a:solidFill>
              <a:srgbClr val="BA0017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298"/>
          <p:cNvSpPr txBox="1"/>
          <p:nvPr/>
        </p:nvSpPr>
        <p:spPr>
          <a:xfrm>
            <a:off x="6574399" y="1903581"/>
            <a:ext cx="22236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AU" sz="1600" dirty="0">
                <a:solidFill>
                  <a:srgbClr val="BA0017"/>
                </a:solidFill>
                <a:latin typeface="Calibri"/>
                <a:ea typeface="Calibri"/>
                <a:cs typeface="Calibri"/>
                <a:sym typeface="Calibri"/>
              </a:rPr>
              <a:t>Common but resilient</a:t>
            </a:r>
          </a:p>
        </p:txBody>
      </p:sp>
      <p:sp>
        <p:nvSpPr>
          <p:cNvPr id="17" name="Shape 299"/>
          <p:cNvSpPr/>
          <p:nvPr/>
        </p:nvSpPr>
        <p:spPr>
          <a:xfrm>
            <a:off x="3475172" y="2308173"/>
            <a:ext cx="2693700" cy="404100"/>
          </a:xfrm>
          <a:prstGeom prst="ellipse">
            <a:avLst/>
          </a:prstGeom>
          <a:noFill/>
          <a:ln w="25400" cap="flat" cmpd="sng">
            <a:solidFill>
              <a:srgbClr val="BA0017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Shape 300"/>
          <p:cNvSpPr txBox="1"/>
          <p:nvPr/>
        </p:nvSpPr>
        <p:spPr>
          <a:xfrm>
            <a:off x="6572880" y="2286908"/>
            <a:ext cx="22671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AU" sz="1600">
                <a:solidFill>
                  <a:srgbClr val="BA0017"/>
                </a:solidFill>
                <a:latin typeface="Calibri"/>
                <a:ea typeface="Calibri"/>
                <a:cs typeface="Calibri"/>
                <a:sym typeface="Calibri"/>
              </a:rPr>
              <a:t>Frequent, not multi-yr</a:t>
            </a:r>
          </a:p>
        </p:txBody>
      </p:sp>
      <p:sp>
        <p:nvSpPr>
          <p:cNvPr id="19" name="Shape 301"/>
          <p:cNvSpPr/>
          <p:nvPr/>
        </p:nvSpPr>
        <p:spPr>
          <a:xfrm>
            <a:off x="3455933" y="2693054"/>
            <a:ext cx="2693700" cy="404100"/>
          </a:xfrm>
          <a:prstGeom prst="ellipse">
            <a:avLst/>
          </a:prstGeom>
          <a:noFill/>
          <a:ln w="25400" cap="flat" cmpd="sng">
            <a:solidFill>
              <a:srgbClr val="BA0017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302"/>
          <p:cNvSpPr txBox="1"/>
          <p:nvPr/>
        </p:nvSpPr>
        <p:spPr>
          <a:xfrm>
            <a:off x="6572880" y="2671788"/>
            <a:ext cx="17304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AU" sz="1600">
                <a:solidFill>
                  <a:srgbClr val="BA0017"/>
                </a:solidFill>
                <a:latin typeface="Calibri"/>
                <a:ea typeface="Calibri"/>
                <a:cs typeface="Calibri"/>
                <a:sym typeface="Calibri"/>
              </a:rPr>
              <a:t>Recent droughts</a:t>
            </a:r>
          </a:p>
        </p:txBody>
      </p:sp>
      <p:sp>
        <p:nvSpPr>
          <p:cNvPr id="21" name="Shape 303"/>
          <p:cNvSpPr/>
          <p:nvPr/>
        </p:nvSpPr>
        <p:spPr>
          <a:xfrm>
            <a:off x="3455933" y="3077934"/>
            <a:ext cx="2693700" cy="348000"/>
          </a:xfrm>
          <a:prstGeom prst="ellipse">
            <a:avLst/>
          </a:prstGeom>
          <a:noFill/>
          <a:ln w="25400" cap="flat" cmpd="sng">
            <a:solidFill>
              <a:srgbClr val="BA0017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304"/>
          <p:cNvSpPr txBox="1"/>
          <p:nvPr/>
        </p:nvSpPr>
        <p:spPr>
          <a:xfrm>
            <a:off x="6553640" y="3056668"/>
            <a:ext cx="26907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AU" sz="1600">
                <a:solidFill>
                  <a:srgbClr val="BA0017"/>
                </a:solidFill>
                <a:latin typeface="Calibri"/>
                <a:ea typeface="Calibri"/>
                <a:cs typeface="Calibri"/>
                <a:sym typeface="Calibri"/>
              </a:rPr>
              <a:t>Infrequent drought history</a:t>
            </a:r>
          </a:p>
        </p:txBody>
      </p:sp>
      <p:sp>
        <p:nvSpPr>
          <p:cNvPr id="23" name="Shape 305"/>
          <p:cNvSpPr/>
          <p:nvPr/>
        </p:nvSpPr>
        <p:spPr>
          <a:xfrm>
            <a:off x="3454413" y="3442018"/>
            <a:ext cx="2693700" cy="348000"/>
          </a:xfrm>
          <a:prstGeom prst="ellipse">
            <a:avLst/>
          </a:prstGeom>
          <a:noFill/>
          <a:ln w="25400" cap="flat" cmpd="sng">
            <a:solidFill>
              <a:srgbClr val="BA0017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306"/>
          <p:cNvSpPr txBox="1"/>
          <p:nvPr/>
        </p:nvSpPr>
        <p:spPr>
          <a:xfrm>
            <a:off x="6552119" y="3420752"/>
            <a:ext cx="25059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AU" sz="1600">
                <a:solidFill>
                  <a:srgbClr val="BA0017"/>
                </a:solidFill>
                <a:latin typeface="Calibri"/>
                <a:ea typeface="Calibri"/>
                <a:cs typeface="Calibri"/>
                <a:sym typeface="Calibri"/>
              </a:rPr>
              <a:t>Longer duration recently</a:t>
            </a:r>
          </a:p>
        </p:txBody>
      </p:sp>
      <p:sp>
        <p:nvSpPr>
          <p:cNvPr id="25" name="Shape 307"/>
          <p:cNvSpPr/>
          <p:nvPr/>
        </p:nvSpPr>
        <p:spPr>
          <a:xfrm>
            <a:off x="3454413" y="3807654"/>
            <a:ext cx="2693700" cy="348000"/>
          </a:xfrm>
          <a:prstGeom prst="ellipse">
            <a:avLst/>
          </a:prstGeom>
          <a:noFill/>
          <a:ln w="25400" cap="flat" cmpd="sng">
            <a:solidFill>
              <a:srgbClr val="BA0017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Shape 308"/>
          <p:cNvSpPr txBox="1"/>
          <p:nvPr/>
        </p:nvSpPr>
        <p:spPr>
          <a:xfrm>
            <a:off x="6552119" y="3786388"/>
            <a:ext cx="20613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AU" sz="1600">
                <a:solidFill>
                  <a:srgbClr val="BA0017"/>
                </a:solidFill>
                <a:latin typeface="Calibri"/>
                <a:ea typeface="Calibri"/>
                <a:cs typeface="Calibri"/>
                <a:sym typeface="Calibri"/>
              </a:rPr>
              <a:t>Millennium drought</a:t>
            </a:r>
          </a:p>
        </p:txBody>
      </p:sp>
      <p:sp>
        <p:nvSpPr>
          <p:cNvPr id="27" name="Shape 309"/>
          <p:cNvSpPr/>
          <p:nvPr/>
        </p:nvSpPr>
        <p:spPr>
          <a:xfrm>
            <a:off x="3454413" y="4173289"/>
            <a:ext cx="2693700" cy="348000"/>
          </a:xfrm>
          <a:prstGeom prst="ellipse">
            <a:avLst/>
          </a:prstGeom>
          <a:noFill/>
          <a:ln w="25400" cap="flat" cmpd="sng">
            <a:solidFill>
              <a:srgbClr val="BA0017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310"/>
          <p:cNvSpPr txBox="1"/>
          <p:nvPr/>
        </p:nvSpPr>
        <p:spPr>
          <a:xfrm>
            <a:off x="6552119" y="4152025"/>
            <a:ext cx="20715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AU" sz="1600">
                <a:solidFill>
                  <a:srgbClr val="BA0017"/>
                </a:solidFill>
                <a:latin typeface="Calibri"/>
                <a:ea typeface="Calibri"/>
                <a:cs typeface="Calibri"/>
                <a:sym typeface="Calibri"/>
              </a:rPr>
              <a:t>One very long event</a:t>
            </a:r>
          </a:p>
        </p:txBody>
      </p:sp>
    </p:spTree>
    <p:extLst>
      <p:ext uri="{BB962C8B-B14F-4D97-AF65-F5344CB8AC3E}">
        <p14:creationId xmlns:p14="http://schemas.microsoft.com/office/powerpoint/2010/main" val="413745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276" y="137885"/>
            <a:ext cx="3062905" cy="66224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834798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7486" y="130629"/>
            <a:ext cx="1621971" cy="644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Shape 200" descr="dpi water logo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48070" y="43928"/>
            <a:ext cx="3248867" cy="775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C:\Users\wratham\Downloads\Normalised Inflow Compariso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" t="3915" r="1217" b="-1"/>
          <a:stretch/>
        </p:blipFill>
        <p:spPr bwMode="auto">
          <a:xfrm>
            <a:off x="539552" y="1398238"/>
            <a:ext cx="7987760" cy="374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hape 297"/>
          <p:cNvSpPr/>
          <p:nvPr/>
        </p:nvSpPr>
        <p:spPr>
          <a:xfrm>
            <a:off x="4511641" y="1499191"/>
            <a:ext cx="1645330" cy="2626242"/>
          </a:xfrm>
          <a:prstGeom prst="ellipse">
            <a:avLst/>
          </a:prstGeom>
          <a:noFill/>
          <a:ln w="25400" cap="flat" cmpd="sng">
            <a:solidFill>
              <a:srgbClr val="BA0017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Shape 298"/>
          <p:cNvSpPr txBox="1"/>
          <p:nvPr/>
        </p:nvSpPr>
        <p:spPr>
          <a:xfrm>
            <a:off x="539552" y="1334441"/>
            <a:ext cx="1416355" cy="702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AU" sz="2200" dirty="0" smtClean="0">
                <a:solidFill>
                  <a:srgbClr val="BA0017"/>
                </a:solidFill>
                <a:latin typeface="Calibri"/>
                <a:ea typeface="Calibri"/>
                <a:cs typeface="Calibri"/>
                <a:sym typeface="Calibri"/>
              </a:rPr>
              <a:t>Variability in summer</a:t>
            </a:r>
            <a:endParaRPr lang="en-AU" sz="2200" dirty="0">
              <a:solidFill>
                <a:srgbClr val="BA001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298"/>
          <p:cNvSpPr txBox="1"/>
          <p:nvPr/>
        </p:nvSpPr>
        <p:spPr>
          <a:xfrm>
            <a:off x="6063105" y="1287420"/>
            <a:ext cx="1416355" cy="13673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AU" sz="2200" dirty="0" smtClean="0">
                <a:solidFill>
                  <a:srgbClr val="BA0017"/>
                </a:solidFill>
                <a:latin typeface="Calibri"/>
                <a:ea typeface="Calibri"/>
                <a:cs typeface="Calibri"/>
                <a:sym typeface="Calibri"/>
              </a:rPr>
              <a:t>Large late-winter, spring inflows</a:t>
            </a:r>
            <a:endParaRPr lang="en-AU" sz="2200" dirty="0">
              <a:solidFill>
                <a:srgbClr val="BA001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Shape 297"/>
          <p:cNvSpPr/>
          <p:nvPr/>
        </p:nvSpPr>
        <p:spPr>
          <a:xfrm>
            <a:off x="2195736" y="3723219"/>
            <a:ext cx="1485779" cy="777778"/>
          </a:xfrm>
          <a:prstGeom prst="ellipse">
            <a:avLst/>
          </a:prstGeom>
          <a:noFill/>
          <a:ln w="25400" cap="flat" cmpd="sng">
            <a:solidFill>
              <a:srgbClr val="BA0017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Shape 298"/>
          <p:cNvSpPr txBox="1"/>
          <p:nvPr/>
        </p:nvSpPr>
        <p:spPr>
          <a:xfrm>
            <a:off x="2089399" y="2931132"/>
            <a:ext cx="1831977" cy="7920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AU" sz="2200" dirty="0" smtClean="0">
                <a:solidFill>
                  <a:srgbClr val="BA0017"/>
                </a:solidFill>
                <a:latin typeface="Calibri"/>
                <a:ea typeface="Calibri"/>
                <a:cs typeface="Calibri"/>
                <a:sym typeface="Calibri"/>
              </a:rPr>
              <a:t>Low autumn inflows</a:t>
            </a:r>
            <a:endParaRPr lang="en-AU" sz="2200" dirty="0">
              <a:solidFill>
                <a:srgbClr val="BA001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321"/>
          <p:cNvSpPr txBox="1"/>
          <p:nvPr/>
        </p:nvSpPr>
        <p:spPr>
          <a:xfrm>
            <a:off x="876818" y="837653"/>
            <a:ext cx="7727630" cy="492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AU" sz="2400" b="1" dirty="0" smtClean="0">
                <a:solidFill>
                  <a:srgbClr val="BA0017"/>
                </a:solidFill>
                <a:latin typeface="Calibri"/>
                <a:ea typeface="Calibri"/>
                <a:cs typeface="Calibri"/>
                <a:sym typeface="Calibri"/>
              </a:rPr>
              <a:t>Modelled monthly average inflows (normalised)</a:t>
            </a:r>
            <a:endParaRPr lang="en-AU" sz="2400" b="1" dirty="0">
              <a:solidFill>
                <a:srgbClr val="BA001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745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276" y="137885"/>
            <a:ext cx="3062905" cy="66224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834798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7486" y="130629"/>
            <a:ext cx="1621971" cy="644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Shape 200" descr="dpi water logo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48070" y="43928"/>
            <a:ext cx="3248867" cy="77584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344"/>
          <p:cNvSpPr txBox="1"/>
          <p:nvPr/>
        </p:nvSpPr>
        <p:spPr>
          <a:xfrm>
            <a:off x="885058" y="865056"/>
            <a:ext cx="1890261" cy="4924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AU" sz="2400" b="1" dirty="0">
                <a:solidFill>
                  <a:srgbClr val="BA0017"/>
                </a:solidFill>
                <a:latin typeface="Calibri"/>
                <a:ea typeface="Calibri"/>
                <a:cs typeface="Calibri"/>
                <a:sym typeface="Calibri"/>
              </a:rPr>
              <a:t>Future work</a:t>
            </a:r>
          </a:p>
        </p:txBody>
      </p:sp>
      <p:sp>
        <p:nvSpPr>
          <p:cNvPr id="12" name="Shape 345"/>
          <p:cNvSpPr txBox="1"/>
          <p:nvPr/>
        </p:nvSpPr>
        <p:spPr>
          <a:xfrm>
            <a:off x="520995" y="1325599"/>
            <a:ext cx="7899991" cy="34457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080"/>
              </a:buClr>
              <a:buSzPct val="100000"/>
              <a:buFont typeface="Arial"/>
              <a:buChar char="•"/>
            </a:pPr>
            <a:r>
              <a:rPr lang="en-AU" sz="2000" dirty="0">
                <a:solidFill>
                  <a:srgbClr val="004080"/>
                </a:solidFill>
                <a:latin typeface="Calibri"/>
                <a:ea typeface="Calibri"/>
                <a:cs typeface="Calibri"/>
                <a:sym typeface="Calibri"/>
              </a:rPr>
              <a:t>Extend the analysis to the remaining NSW regulated rivers (12 in total) by the end of 2017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4080"/>
              </a:buClr>
              <a:buSzPct val="100000"/>
              <a:buFont typeface="Arial"/>
              <a:buChar char="•"/>
            </a:pPr>
            <a:r>
              <a:rPr lang="en-AU" sz="2000" dirty="0">
                <a:solidFill>
                  <a:srgbClr val="004080"/>
                </a:solidFill>
                <a:latin typeface="Calibri"/>
                <a:ea typeface="Calibri"/>
                <a:cs typeface="Calibri"/>
                <a:sym typeface="Calibri"/>
              </a:rPr>
              <a:t>Work alongside the DPI Water modelling group to more explicitly represent drought operations in </a:t>
            </a:r>
            <a:r>
              <a:rPr lang="en-AU" sz="2000" dirty="0" smtClean="0">
                <a:solidFill>
                  <a:srgbClr val="004080"/>
                </a:solidFill>
                <a:latin typeface="Calibri"/>
                <a:ea typeface="Calibri"/>
                <a:cs typeface="Calibri"/>
                <a:sym typeface="Calibri"/>
              </a:rPr>
              <a:t>IQQM/Source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4080"/>
              </a:buClr>
              <a:buSzPct val="100000"/>
              <a:buFont typeface="Arial"/>
              <a:buChar char="•"/>
            </a:pPr>
            <a:r>
              <a:rPr lang="en-AU" sz="2000" dirty="0" smtClean="0">
                <a:solidFill>
                  <a:srgbClr val="004080"/>
                </a:solidFill>
                <a:latin typeface="Calibri"/>
                <a:ea typeface="Calibri"/>
                <a:cs typeface="Calibri"/>
                <a:sym typeface="Calibri"/>
              </a:rPr>
              <a:t>Climatic drought extension beyond the measured period</a:t>
            </a:r>
            <a:endParaRPr lang="en-AU" sz="2000" dirty="0">
              <a:solidFill>
                <a:srgbClr val="00408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4080"/>
              </a:buClr>
              <a:buSzPct val="100000"/>
              <a:buFont typeface="Arial"/>
              <a:buChar char="•"/>
            </a:pPr>
            <a:r>
              <a:rPr lang="en-AU" sz="2000" dirty="0">
                <a:solidFill>
                  <a:srgbClr val="004080"/>
                </a:solidFill>
                <a:latin typeface="Calibri"/>
                <a:ea typeface="Calibri"/>
                <a:cs typeface="Calibri"/>
                <a:sym typeface="Calibri"/>
              </a:rPr>
              <a:t>Inform more detailed analysis for individual valleys:</a:t>
            </a:r>
          </a:p>
          <a:p>
            <a:pPr marL="8001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004080"/>
              </a:buClr>
              <a:buSzPct val="100000"/>
              <a:buFont typeface="Arial"/>
              <a:buChar char="•"/>
            </a:pPr>
            <a:r>
              <a:rPr lang="en-AU" b="0" i="0" u="none" strike="noStrike" cap="none" dirty="0">
                <a:solidFill>
                  <a:srgbClr val="004080"/>
                </a:solidFill>
                <a:latin typeface="Calibri"/>
                <a:ea typeface="Calibri"/>
                <a:cs typeface="Calibri"/>
                <a:sym typeface="Calibri"/>
              </a:rPr>
              <a:t>State Infrastructure Strategy</a:t>
            </a:r>
          </a:p>
          <a:p>
            <a:pPr marL="8001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004080"/>
              </a:buClr>
              <a:buSzPct val="100000"/>
              <a:buFont typeface="Arial"/>
              <a:buChar char="•"/>
            </a:pPr>
            <a:r>
              <a:rPr lang="en-AU" b="0" i="0" u="none" strike="noStrike" cap="none" dirty="0" smtClean="0">
                <a:solidFill>
                  <a:srgbClr val="004080"/>
                </a:solidFill>
                <a:latin typeface="Calibri"/>
                <a:ea typeface="Calibri"/>
                <a:cs typeface="Calibri"/>
                <a:sym typeface="Calibri"/>
              </a:rPr>
              <a:t>Surface </a:t>
            </a:r>
            <a:r>
              <a:rPr lang="en-AU" b="0" i="0" u="none" strike="noStrike" cap="none" dirty="0">
                <a:solidFill>
                  <a:srgbClr val="004080"/>
                </a:solidFill>
                <a:latin typeface="Calibri"/>
                <a:ea typeface="Calibri"/>
                <a:cs typeface="Calibri"/>
                <a:sym typeface="Calibri"/>
              </a:rPr>
              <a:t>water / groundwater interactions</a:t>
            </a:r>
          </a:p>
        </p:txBody>
      </p:sp>
    </p:spTree>
    <p:extLst>
      <p:ext uri="{BB962C8B-B14F-4D97-AF65-F5344CB8AC3E}">
        <p14:creationId xmlns:p14="http://schemas.microsoft.com/office/powerpoint/2010/main" val="413745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276" y="137885"/>
            <a:ext cx="3062905" cy="66224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834798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7486" y="130629"/>
            <a:ext cx="1621971" cy="644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Shape 200" descr="dpi water logo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48070" y="43928"/>
            <a:ext cx="3248867" cy="77584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356"/>
          <p:cNvSpPr txBox="1"/>
          <p:nvPr/>
        </p:nvSpPr>
        <p:spPr>
          <a:xfrm>
            <a:off x="904297" y="911998"/>
            <a:ext cx="1734081" cy="4924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AU" sz="2400" b="1" dirty="0">
                <a:solidFill>
                  <a:srgbClr val="BA0017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</a:p>
        </p:txBody>
      </p:sp>
      <p:sp>
        <p:nvSpPr>
          <p:cNvPr id="12" name="Shape 357"/>
          <p:cNvSpPr txBox="1"/>
          <p:nvPr/>
        </p:nvSpPr>
        <p:spPr>
          <a:xfrm>
            <a:off x="864294" y="1584254"/>
            <a:ext cx="7562999" cy="26900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AU" sz="2400" dirty="0">
                <a:solidFill>
                  <a:srgbClr val="004080"/>
                </a:solidFill>
                <a:latin typeface="Calibri"/>
                <a:ea typeface="Calibri"/>
                <a:cs typeface="Calibri"/>
                <a:sym typeface="Calibri"/>
              </a:rPr>
              <a:t>Main contributors to this work:</a:t>
            </a:r>
          </a:p>
          <a:p>
            <a:pPr marL="0" marR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25000"/>
              <a:buNone/>
            </a:pPr>
            <a:r>
              <a:rPr lang="en-AU" sz="2400" dirty="0" smtClean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Michael </a:t>
            </a:r>
            <a:r>
              <a:rPr lang="en-AU" sz="2400" dirty="0" err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Wrathall</a:t>
            </a:r>
            <a:endParaRPr lang="en-AU" sz="2400" dirty="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25000"/>
              <a:buNone/>
            </a:pPr>
            <a:r>
              <a:rPr lang="en-AU" sz="2200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Manager Knowledge Coordination</a:t>
            </a:r>
          </a:p>
          <a:p>
            <a:pPr marL="0" marR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600" dirty="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25000"/>
              <a:buNone/>
            </a:pPr>
            <a:r>
              <a:rPr lang="en-AU" sz="2400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Rowan Murray</a:t>
            </a:r>
          </a:p>
          <a:p>
            <a:pPr marL="0" marR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25000"/>
              <a:buNone/>
            </a:pPr>
            <a:r>
              <a:rPr lang="en-AU" sz="2200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Water Resource Analyst</a:t>
            </a:r>
          </a:p>
        </p:txBody>
      </p:sp>
    </p:spTree>
    <p:extLst>
      <p:ext uri="{BB962C8B-B14F-4D97-AF65-F5344CB8AC3E}">
        <p14:creationId xmlns:p14="http://schemas.microsoft.com/office/powerpoint/2010/main" val="413745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276" y="137885"/>
            <a:ext cx="3062905" cy="66224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834798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7486" y="130629"/>
            <a:ext cx="1621971" cy="644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Shape 200" descr="dpi water logo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48070" y="43928"/>
            <a:ext cx="3248867" cy="77584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03"/>
          <p:cNvSpPr txBox="1"/>
          <p:nvPr/>
        </p:nvSpPr>
        <p:spPr>
          <a:xfrm>
            <a:off x="582603" y="926431"/>
            <a:ext cx="1433780" cy="4924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AU" sz="2400" b="1" dirty="0">
                <a:solidFill>
                  <a:srgbClr val="BA0017"/>
                </a:solidFill>
                <a:latin typeface="Calibri"/>
                <a:ea typeface="Calibri"/>
                <a:cs typeface="Calibri"/>
                <a:sym typeface="Calibri"/>
              </a:rPr>
              <a:t>Purpose</a:t>
            </a:r>
          </a:p>
        </p:txBody>
      </p:sp>
      <p:sp>
        <p:nvSpPr>
          <p:cNvPr id="12" name="Shape 104"/>
          <p:cNvSpPr txBox="1"/>
          <p:nvPr/>
        </p:nvSpPr>
        <p:spPr>
          <a:xfrm>
            <a:off x="582603" y="1432672"/>
            <a:ext cx="8223612" cy="33065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AU" sz="2200" dirty="0">
                <a:solidFill>
                  <a:srgbClr val="004080"/>
                </a:solidFill>
                <a:latin typeface="Calibri"/>
                <a:ea typeface="Calibri"/>
                <a:cs typeface="Calibri"/>
                <a:sym typeface="Calibri"/>
              </a:rPr>
              <a:t>To assess the frequency and duration of droughts in NSW regulated river systems 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4080"/>
              </a:buClr>
              <a:buSzPct val="100000"/>
              <a:buFont typeface="Arial"/>
              <a:buChar char="•"/>
            </a:pPr>
            <a:r>
              <a:rPr lang="en-AU" sz="2000" dirty="0">
                <a:solidFill>
                  <a:srgbClr val="004080"/>
                </a:solidFill>
                <a:latin typeface="Calibri"/>
                <a:ea typeface="Calibri"/>
                <a:cs typeface="Calibri"/>
                <a:sym typeface="Calibri"/>
              </a:rPr>
              <a:t>Better understand the drought resilience of NSW regulated rivers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4080"/>
              </a:buClr>
              <a:buSzPct val="100000"/>
              <a:buFont typeface="Arial"/>
              <a:buChar char="•"/>
            </a:pPr>
            <a:r>
              <a:rPr lang="en-AU" sz="2000" dirty="0">
                <a:solidFill>
                  <a:srgbClr val="004080"/>
                </a:solidFill>
                <a:latin typeface="Calibri"/>
                <a:ea typeface="Calibri"/>
                <a:cs typeface="Calibri"/>
                <a:sym typeface="Calibri"/>
              </a:rPr>
              <a:t>Investigate the security of urban water needs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4080"/>
              </a:buClr>
              <a:buSzPct val="100000"/>
              <a:buFont typeface="Arial"/>
              <a:buChar char="•"/>
            </a:pPr>
            <a:r>
              <a:rPr lang="en-AU" sz="2000" dirty="0">
                <a:solidFill>
                  <a:srgbClr val="004080"/>
                </a:solidFill>
                <a:latin typeface="Calibri"/>
                <a:ea typeface="Calibri"/>
                <a:cs typeface="Calibri"/>
                <a:sym typeface="Calibri"/>
              </a:rPr>
              <a:t>Assist in prioritising funding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4080"/>
              </a:buClr>
              <a:buSzPct val="100000"/>
              <a:buFont typeface="Arial"/>
              <a:buChar char="•"/>
            </a:pPr>
            <a:r>
              <a:rPr lang="en-AU" sz="2000" dirty="0">
                <a:solidFill>
                  <a:srgbClr val="004080"/>
                </a:solidFill>
                <a:latin typeface="Calibri"/>
                <a:ea typeface="Calibri"/>
                <a:cs typeface="Calibri"/>
                <a:sym typeface="Calibri"/>
              </a:rPr>
              <a:t>Propose broad options for improving drought security</a:t>
            </a:r>
          </a:p>
        </p:txBody>
      </p:sp>
    </p:spTree>
    <p:extLst>
      <p:ext uri="{BB962C8B-B14F-4D97-AF65-F5344CB8AC3E}">
        <p14:creationId xmlns:p14="http://schemas.microsoft.com/office/powerpoint/2010/main" val="413745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276" y="137885"/>
            <a:ext cx="3062905" cy="66224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834798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7486" y="130629"/>
            <a:ext cx="1621971" cy="644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Shape 200" descr="dpi water logo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48070" y="43928"/>
            <a:ext cx="3248867" cy="77584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15"/>
          <p:cNvSpPr txBox="1"/>
          <p:nvPr/>
        </p:nvSpPr>
        <p:spPr>
          <a:xfrm>
            <a:off x="611897" y="928854"/>
            <a:ext cx="2672704" cy="4924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AU" sz="2600" b="1" dirty="0">
                <a:solidFill>
                  <a:srgbClr val="BA0017"/>
                </a:solidFill>
                <a:latin typeface="Calibri"/>
                <a:ea typeface="Calibri"/>
                <a:cs typeface="Calibri"/>
                <a:sym typeface="Calibri"/>
              </a:rPr>
              <a:t>Assessment tool</a:t>
            </a:r>
          </a:p>
        </p:txBody>
      </p:sp>
      <p:sp>
        <p:nvSpPr>
          <p:cNvPr id="12" name="Shape 116"/>
          <p:cNvSpPr txBox="1"/>
          <p:nvPr/>
        </p:nvSpPr>
        <p:spPr>
          <a:xfrm>
            <a:off x="611897" y="1421296"/>
            <a:ext cx="7745294" cy="31576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AU" sz="2200" dirty="0">
                <a:solidFill>
                  <a:srgbClr val="004080"/>
                </a:solidFill>
                <a:latin typeface="Calibri"/>
                <a:ea typeface="Calibri"/>
                <a:cs typeface="Calibri"/>
                <a:sym typeface="Calibri"/>
              </a:rPr>
              <a:t>The standard modelling tool for surface water systems in NSW is the Integrated Quantity-Quality Models (IQQM) 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4080"/>
              </a:buClr>
              <a:buSzPct val="100000"/>
              <a:buFont typeface="Arial"/>
              <a:buChar char="•"/>
            </a:pPr>
            <a:r>
              <a:rPr lang="en-AU" sz="2000" dirty="0">
                <a:solidFill>
                  <a:srgbClr val="004080"/>
                </a:solidFill>
                <a:latin typeface="Calibri"/>
                <a:ea typeface="Calibri"/>
                <a:cs typeface="Calibri"/>
                <a:sym typeface="Calibri"/>
              </a:rPr>
              <a:t>Simulates major hydrological processes and management rules in river valleys at a daily time-step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4080"/>
              </a:buClr>
              <a:buSzPct val="100000"/>
              <a:buFont typeface="Arial"/>
              <a:buChar char="•"/>
            </a:pPr>
            <a:r>
              <a:rPr lang="en-AU" sz="2000" dirty="0">
                <a:solidFill>
                  <a:srgbClr val="004080"/>
                </a:solidFill>
                <a:latin typeface="Calibri"/>
                <a:ea typeface="Calibri"/>
                <a:cs typeface="Calibri"/>
                <a:sym typeface="Calibri"/>
              </a:rPr>
              <a:t>Reproduces average long-term behaviour for planning purposes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4080"/>
              </a:buClr>
              <a:buSzPct val="100000"/>
              <a:buFont typeface="Arial"/>
              <a:buChar char="•"/>
            </a:pPr>
            <a:r>
              <a:rPr lang="en-AU" sz="2000" dirty="0">
                <a:solidFill>
                  <a:srgbClr val="004080"/>
                </a:solidFill>
                <a:latin typeface="Calibri"/>
                <a:ea typeface="Calibri"/>
                <a:cs typeface="Calibri"/>
                <a:sym typeface="Calibri"/>
              </a:rPr>
              <a:t>Calibrated to match reservoir levels, diversions and flows over the calibration period</a:t>
            </a:r>
          </a:p>
        </p:txBody>
      </p:sp>
    </p:spTree>
    <p:extLst>
      <p:ext uri="{BB962C8B-B14F-4D97-AF65-F5344CB8AC3E}">
        <p14:creationId xmlns:p14="http://schemas.microsoft.com/office/powerpoint/2010/main" val="413745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276" y="137885"/>
            <a:ext cx="3062905" cy="66224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834798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7486" y="130629"/>
            <a:ext cx="1621971" cy="644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Shape 200" descr="dpi water logo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48070" y="43928"/>
            <a:ext cx="3248867" cy="77584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27"/>
          <p:cNvSpPr txBox="1"/>
          <p:nvPr/>
        </p:nvSpPr>
        <p:spPr>
          <a:xfrm>
            <a:off x="885058" y="1067083"/>
            <a:ext cx="1861720" cy="4924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AU" sz="2400" b="1" dirty="0">
                <a:solidFill>
                  <a:srgbClr val="BA0017"/>
                </a:solidFill>
                <a:latin typeface="Calibri"/>
                <a:ea typeface="Calibri"/>
                <a:cs typeface="Calibri"/>
                <a:sym typeface="Calibri"/>
              </a:rPr>
              <a:t>Mismatches</a:t>
            </a:r>
          </a:p>
        </p:txBody>
      </p:sp>
      <p:sp>
        <p:nvSpPr>
          <p:cNvPr id="12" name="Shape 128"/>
          <p:cNvSpPr txBox="1"/>
          <p:nvPr/>
        </p:nvSpPr>
        <p:spPr>
          <a:xfrm>
            <a:off x="864294" y="1732684"/>
            <a:ext cx="7678442" cy="15635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080"/>
              </a:buClr>
              <a:buSzPct val="100000"/>
              <a:buFont typeface="Calibri"/>
              <a:buAutoNum type="arabicPeriod"/>
            </a:pPr>
            <a:r>
              <a:rPr lang="en-AU" sz="2200" dirty="0">
                <a:solidFill>
                  <a:srgbClr val="004080"/>
                </a:solidFill>
                <a:latin typeface="Calibri"/>
                <a:ea typeface="Calibri"/>
                <a:cs typeface="Calibri"/>
                <a:sym typeface="Calibri"/>
              </a:rPr>
              <a:t>Lived experience vs retrospective approach</a:t>
            </a:r>
          </a:p>
          <a:p>
            <a:pPr marL="457200" marR="0" lvl="0" indent="-4572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4080"/>
              </a:buClr>
              <a:buSzPct val="100000"/>
              <a:buFont typeface="Calibri"/>
              <a:buAutoNum type="arabicPeriod"/>
            </a:pPr>
            <a:r>
              <a:rPr lang="en-AU" sz="2200" dirty="0">
                <a:solidFill>
                  <a:srgbClr val="004080"/>
                </a:solidFill>
                <a:latin typeface="Calibri"/>
                <a:ea typeface="Calibri"/>
                <a:cs typeface="Calibri"/>
                <a:sym typeface="Calibri"/>
              </a:rPr>
              <a:t>Adaptive management vs fixed modelling environment</a:t>
            </a:r>
          </a:p>
          <a:p>
            <a:pPr marL="457200" marR="0" lvl="0" indent="-4572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4080"/>
              </a:buClr>
              <a:buSzPct val="100000"/>
              <a:buFont typeface="Calibri"/>
              <a:buAutoNum type="arabicPeriod"/>
            </a:pPr>
            <a:r>
              <a:rPr lang="en-AU" sz="2200" dirty="0">
                <a:solidFill>
                  <a:srgbClr val="004080"/>
                </a:solidFill>
                <a:latin typeface="Calibri"/>
                <a:ea typeface="Calibri"/>
                <a:cs typeface="Calibri"/>
                <a:sym typeface="Calibri"/>
              </a:rPr>
              <a:t>Extreme conditions vs long-term averages</a:t>
            </a:r>
          </a:p>
        </p:txBody>
      </p:sp>
    </p:spTree>
    <p:extLst>
      <p:ext uri="{BB962C8B-B14F-4D97-AF65-F5344CB8AC3E}">
        <p14:creationId xmlns:p14="http://schemas.microsoft.com/office/powerpoint/2010/main" val="413745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276" y="137885"/>
            <a:ext cx="3062905" cy="66224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834798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7486" y="130629"/>
            <a:ext cx="1621971" cy="644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Shape 200" descr="dpi water logo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48070" y="43928"/>
            <a:ext cx="3248867" cy="775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1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6422" y="1363077"/>
            <a:ext cx="6393614" cy="365314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40"/>
          <p:cNvSpPr txBox="1"/>
          <p:nvPr/>
        </p:nvSpPr>
        <p:spPr>
          <a:xfrm>
            <a:off x="346327" y="870635"/>
            <a:ext cx="6503289" cy="4924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AU" sz="2400" b="1" dirty="0">
                <a:solidFill>
                  <a:srgbClr val="BA0017"/>
                </a:solidFill>
                <a:latin typeface="Calibri"/>
                <a:ea typeface="Calibri"/>
                <a:cs typeface="Calibri"/>
                <a:sym typeface="Calibri"/>
              </a:rPr>
              <a:t>1. Lived experience vs retrospective approach</a:t>
            </a:r>
          </a:p>
        </p:txBody>
      </p:sp>
    </p:spTree>
    <p:extLst>
      <p:ext uri="{BB962C8B-B14F-4D97-AF65-F5344CB8AC3E}">
        <p14:creationId xmlns:p14="http://schemas.microsoft.com/office/powerpoint/2010/main" val="413745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276" y="137885"/>
            <a:ext cx="3062905" cy="66224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834798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7486" y="130629"/>
            <a:ext cx="1621971" cy="644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Shape 200" descr="dpi water logo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48070" y="43928"/>
            <a:ext cx="3248867" cy="775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1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828" y="1381525"/>
            <a:ext cx="8632624" cy="374422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52"/>
          <p:cNvSpPr txBox="1"/>
          <p:nvPr/>
        </p:nvSpPr>
        <p:spPr>
          <a:xfrm>
            <a:off x="249898" y="865650"/>
            <a:ext cx="8722200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AU" sz="2400" b="1" dirty="0">
                <a:solidFill>
                  <a:srgbClr val="BA0017"/>
                </a:solidFill>
                <a:latin typeface="Calibri"/>
                <a:ea typeface="Calibri"/>
                <a:cs typeface="Calibri"/>
                <a:sym typeface="Calibri"/>
              </a:rPr>
              <a:t>2. Adaptive management vs fixed modelling environment</a:t>
            </a:r>
          </a:p>
        </p:txBody>
      </p:sp>
    </p:spTree>
    <p:extLst>
      <p:ext uri="{BB962C8B-B14F-4D97-AF65-F5344CB8AC3E}">
        <p14:creationId xmlns:p14="http://schemas.microsoft.com/office/powerpoint/2010/main" val="413745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276" y="137885"/>
            <a:ext cx="3062905" cy="66224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834798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7486" y="130629"/>
            <a:ext cx="1621971" cy="644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Shape 200" descr="dpi water logo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48070" y="43928"/>
            <a:ext cx="3248867" cy="775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163"/>
          <p:cNvPicPr preferRelativeResize="0"/>
          <p:nvPr/>
        </p:nvPicPr>
        <p:blipFill rotWithShape="1">
          <a:blip r:embed="rId6">
            <a:alphaModFix/>
          </a:blip>
          <a:srcRect t="6828" b="9515"/>
          <a:stretch/>
        </p:blipFill>
        <p:spPr>
          <a:xfrm>
            <a:off x="0" y="1234406"/>
            <a:ext cx="9144000" cy="39090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2" name="Shape 164"/>
          <p:cNvSpPr txBox="1"/>
          <p:nvPr/>
        </p:nvSpPr>
        <p:spPr>
          <a:xfrm>
            <a:off x="2452642" y="1530291"/>
            <a:ext cx="3195428" cy="8935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AU" sz="2200" dirty="0">
                <a:solidFill>
                  <a:srgbClr val="004080"/>
                </a:solidFill>
                <a:latin typeface="Calibri"/>
                <a:ea typeface="Calibri"/>
                <a:cs typeface="Calibri"/>
                <a:sym typeface="Calibri"/>
              </a:rPr>
              <a:t>Delivery losses 50% higher than previous largest</a:t>
            </a:r>
          </a:p>
        </p:txBody>
      </p:sp>
      <p:cxnSp>
        <p:nvCxnSpPr>
          <p:cNvPr id="13" name="Shape 165"/>
          <p:cNvCxnSpPr/>
          <p:nvPr/>
        </p:nvCxnSpPr>
        <p:spPr>
          <a:xfrm flipV="1">
            <a:off x="5714398" y="1785264"/>
            <a:ext cx="2212645" cy="115463"/>
          </a:xfrm>
          <a:prstGeom prst="straightConnector1">
            <a:avLst/>
          </a:prstGeom>
          <a:noFill/>
          <a:ln w="38100" cap="flat" cmpd="sng">
            <a:solidFill>
              <a:srgbClr val="004080"/>
            </a:solidFill>
            <a:prstDash val="solid"/>
            <a:miter/>
            <a:headEnd type="none" w="med" len="med"/>
            <a:tailEnd type="stealth" w="lg" len="lg"/>
          </a:ln>
        </p:spPr>
      </p:cxnSp>
      <p:sp>
        <p:nvSpPr>
          <p:cNvPr id="15" name="Shape 166"/>
          <p:cNvSpPr txBox="1"/>
          <p:nvPr/>
        </p:nvSpPr>
        <p:spPr>
          <a:xfrm>
            <a:off x="346327" y="837656"/>
            <a:ext cx="6291154" cy="4924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AU" sz="2400" b="1" dirty="0">
                <a:solidFill>
                  <a:srgbClr val="BA0017"/>
                </a:solidFill>
                <a:latin typeface="Calibri"/>
                <a:ea typeface="Calibri"/>
                <a:cs typeface="Calibri"/>
                <a:sym typeface="Calibri"/>
              </a:rPr>
              <a:t>3. Extreme conditions vs long term averages</a:t>
            </a:r>
          </a:p>
        </p:txBody>
      </p:sp>
      <p:sp>
        <p:nvSpPr>
          <p:cNvPr id="17" name="Shape 164"/>
          <p:cNvSpPr txBox="1"/>
          <p:nvPr/>
        </p:nvSpPr>
        <p:spPr>
          <a:xfrm>
            <a:off x="-1" y="1785264"/>
            <a:ext cx="346327" cy="3043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vert270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A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Transmission Losses (GL)</a:t>
            </a:r>
            <a:endParaRPr lang="en-AU" sz="2000" b="1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745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276" y="137885"/>
            <a:ext cx="3062905" cy="66224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834798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7486" y="130629"/>
            <a:ext cx="1621971" cy="644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Shape 200" descr="dpi water logo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48070" y="43928"/>
            <a:ext cx="3248867" cy="77584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77"/>
          <p:cNvSpPr txBox="1"/>
          <p:nvPr/>
        </p:nvSpPr>
        <p:spPr>
          <a:xfrm>
            <a:off x="555449" y="848289"/>
            <a:ext cx="3105386" cy="4924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AU" sz="2400" b="1" dirty="0">
                <a:solidFill>
                  <a:srgbClr val="BA0017"/>
                </a:solidFill>
                <a:latin typeface="Calibri"/>
                <a:ea typeface="Calibri"/>
                <a:cs typeface="Calibri"/>
                <a:sym typeface="Calibri"/>
              </a:rPr>
              <a:t>Definition of drought</a:t>
            </a:r>
          </a:p>
        </p:txBody>
      </p:sp>
      <p:sp>
        <p:nvSpPr>
          <p:cNvPr id="12" name="Shape 178"/>
          <p:cNvSpPr txBox="1"/>
          <p:nvPr/>
        </p:nvSpPr>
        <p:spPr>
          <a:xfrm>
            <a:off x="534686" y="1330098"/>
            <a:ext cx="7981993" cy="3409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AU" sz="2200" dirty="0">
                <a:solidFill>
                  <a:srgbClr val="004080"/>
                </a:solidFill>
                <a:latin typeface="Calibri"/>
                <a:ea typeface="Calibri"/>
                <a:cs typeface="Calibri"/>
                <a:sym typeface="Calibri"/>
              </a:rPr>
              <a:t>Those periods of time where the regulated river requires contingency approaches to conserve water, rather than ‘normal’ water sharing and river </a:t>
            </a:r>
            <a:r>
              <a:rPr lang="en-AU" sz="2200" dirty="0" smtClean="0">
                <a:solidFill>
                  <a:srgbClr val="004080"/>
                </a:solidFill>
                <a:latin typeface="Calibri"/>
                <a:ea typeface="Calibri"/>
                <a:cs typeface="Calibri"/>
                <a:sym typeface="Calibri"/>
              </a:rPr>
              <a:t>operations.</a:t>
            </a:r>
          </a:p>
          <a:p>
            <a:pPr marL="0" marR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25000"/>
              <a:buNone/>
            </a:pPr>
            <a:r>
              <a:rPr lang="en-AU" sz="2200" dirty="0" smtClean="0">
                <a:solidFill>
                  <a:srgbClr val="004080"/>
                </a:solidFill>
                <a:latin typeface="Calibri"/>
                <a:ea typeface="Calibri"/>
                <a:cs typeface="Calibri"/>
                <a:sym typeface="Calibri"/>
              </a:rPr>
              <a:t>This could include some or all of the below:</a:t>
            </a: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004080"/>
              </a:buClr>
              <a:buSzPct val="100000"/>
              <a:buFont typeface="Arial"/>
              <a:buChar char="•"/>
            </a:pPr>
            <a:r>
              <a:rPr lang="en-AU" sz="2000" dirty="0" smtClean="0">
                <a:solidFill>
                  <a:srgbClr val="004080"/>
                </a:solidFill>
                <a:latin typeface="Calibri"/>
                <a:ea typeface="Calibri"/>
                <a:cs typeface="Calibri"/>
                <a:sym typeface="Calibri"/>
              </a:rPr>
              <a:t>allocations </a:t>
            </a:r>
            <a:r>
              <a:rPr lang="en-AU" sz="2000" dirty="0">
                <a:solidFill>
                  <a:srgbClr val="004080"/>
                </a:solidFill>
                <a:latin typeface="Calibri"/>
                <a:ea typeface="Calibri"/>
                <a:cs typeface="Calibri"/>
                <a:sym typeface="Calibri"/>
              </a:rPr>
              <a:t>of less than 100 per cent of entitlement to higher priority licence categories</a:t>
            </a: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004080"/>
              </a:buClr>
              <a:buSzPct val="100000"/>
              <a:buFont typeface="Arial"/>
              <a:buChar char="•"/>
            </a:pPr>
            <a:r>
              <a:rPr lang="en-AU" sz="2000" dirty="0">
                <a:solidFill>
                  <a:srgbClr val="004080"/>
                </a:solidFill>
                <a:latin typeface="Calibri"/>
                <a:ea typeface="Calibri"/>
                <a:cs typeface="Calibri"/>
                <a:sym typeface="Calibri"/>
              </a:rPr>
              <a:t>periodic ‘block release’ strategies</a:t>
            </a: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004080"/>
              </a:buClr>
              <a:buSzPct val="100000"/>
              <a:buFont typeface="Arial"/>
              <a:buChar char="•"/>
            </a:pPr>
            <a:r>
              <a:rPr lang="en-AU" sz="2000" dirty="0">
                <a:solidFill>
                  <a:srgbClr val="004080"/>
                </a:solidFill>
                <a:latin typeface="Calibri"/>
                <a:ea typeface="Calibri"/>
                <a:cs typeface="Calibri"/>
                <a:sym typeface="Calibri"/>
              </a:rPr>
              <a:t>temporary suspension of certain water sharing plan rules</a:t>
            </a:r>
          </a:p>
        </p:txBody>
      </p:sp>
    </p:spTree>
    <p:extLst>
      <p:ext uri="{BB962C8B-B14F-4D97-AF65-F5344CB8AC3E}">
        <p14:creationId xmlns:p14="http://schemas.microsoft.com/office/powerpoint/2010/main" val="413745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276" y="137885"/>
            <a:ext cx="3062905" cy="66224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834798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7486" y="130629"/>
            <a:ext cx="1621971" cy="644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Shape 200" descr="dpi water logo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48070" y="43928"/>
            <a:ext cx="3248867" cy="77584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89"/>
          <p:cNvSpPr txBox="1"/>
          <p:nvPr/>
        </p:nvSpPr>
        <p:spPr>
          <a:xfrm>
            <a:off x="539552" y="840286"/>
            <a:ext cx="2520280" cy="4924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AU" sz="2400" b="1" dirty="0" smtClean="0">
                <a:solidFill>
                  <a:srgbClr val="BA0017"/>
                </a:solidFill>
                <a:latin typeface="Calibri"/>
                <a:ea typeface="Calibri"/>
                <a:cs typeface="Calibri"/>
                <a:sym typeface="Calibri"/>
              </a:rPr>
              <a:t>Methodology (1)</a:t>
            </a:r>
            <a:endParaRPr lang="en-AU" sz="2400" b="1" dirty="0">
              <a:solidFill>
                <a:srgbClr val="BA001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3" descr="C:\Users\wratham\Downloads\PeelCombinedStorage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2728"/>
            <a:ext cx="9144000" cy="381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hape 298"/>
          <p:cNvSpPr txBox="1"/>
          <p:nvPr/>
        </p:nvSpPr>
        <p:spPr>
          <a:xfrm>
            <a:off x="2411760" y="4270748"/>
            <a:ext cx="4293838" cy="3960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AU" sz="2400" b="1" dirty="0" smtClean="0">
                <a:solidFill>
                  <a:srgbClr val="BA0017"/>
                </a:solidFill>
                <a:latin typeface="Calibri"/>
                <a:ea typeface="Calibri"/>
                <a:cs typeface="Calibri"/>
                <a:sym typeface="Calibri"/>
              </a:rPr>
              <a:t>Total 116 years of record</a:t>
            </a:r>
            <a:endParaRPr lang="en-AU" sz="2400" b="1" dirty="0">
              <a:solidFill>
                <a:srgbClr val="BA001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39552" y="4532549"/>
            <a:ext cx="1872208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H="1">
            <a:off x="6804248" y="4532549"/>
            <a:ext cx="1872208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45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</TotalTime>
  <Words>711</Words>
  <Application>Microsoft Office PowerPoint</Application>
  <PresentationFormat>On-screen Show (16:9)</PresentationFormat>
  <Paragraphs>167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Tanushree Rao</dc:creator>
  <cp:lastModifiedBy>NSW Government User</cp:lastModifiedBy>
  <cp:revision>18</cp:revision>
  <dcterms:created xsi:type="dcterms:W3CDTF">2016-07-18T05:53:10Z</dcterms:created>
  <dcterms:modified xsi:type="dcterms:W3CDTF">2017-09-15T04:38:09Z</dcterms:modified>
</cp:coreProperties>
</file>