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24" r:id="rId3"/>
    <p:sldId id="300" r:id="rId4"/>
    <p:sldId id="266" r:id="rId5"/>
    <p:sldId id="267" r:id="rId6"/>
    <p:sldId id="322" r:id="rId7"/>
    <p:sldId id="305" r:id="rId8"/>
    <p:sldId id="298" r:id="rId9"/>
    <p:sldId id="270" r:id="rId10"/>
    <p:sldId id="325" r:id="rId11"/>
    <p:sldId id="327" r:id="rId12"/>
    <p:sldId id="260" r:id="rId13"/>
    <p:sldId id="262" r:id="rId14"/>
    <p:sldId id="275" r:id="rId15"/>
    <p:sldId id="282" r:id="rId16"/>
    <p:sldId id="311" r:id="rId17"/>
    <p:sldId id="320" r:id="rId18"/>
    <p:sldId id="295" r:id="rId19"/>
    <p:sldId id="288" r:id="rId20"/>
    <p:sldId id="290" r:id="rId21"/>
    <p:sldId id="291" r:id="rId22"/>
    <p:sldId id="302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2597" autoAdjust="0"/>
  </p:normalViewPr>
  <p:slideViewPr>
    <p:cSldViewPr>
      <p:cViewPr varScale="1">
        <p:scale>
          <a:sx n="98" d="100"/>
          <a:sy n="98" d="100"/>
        </p:scale>
        <p:origin x="24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h.D%20Thesis\New%20Data%20May%202014\UIB%20River%20Basin%20Data%20in%20Mean%20Montly%20valu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haib\Desktop\Head-water%20Snow-cover%20Analysis\UIB%20Who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95689481122581"/>
          <c:y val="0.0342971575290672"/>
          <c:w val="0.88692677838348"/>
          <c:h val="0.835274940529243"/>
        </c:manualLayout>
      </c:layout>
      <c:lineChart>
        <c:grouping val="standar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Shigar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8"/>
            <c:spPr>
              <a:solidFill>
                <a:sysClr val="windowText" lastClr="000000"/>
              </a:solidFill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Sheet1!$J$4:$J$15</c:f>
              <c:numCache>
                <c:formatCode>0.0</c:formatCode>
                <c:ptCount val="12"/>
                <c:pt idx="0">
                  <c:v>0.0575465929769328</c:v>
                </c:pt>
                <c:pt idx="1">
                  <c:v>0.0512987368155821</c:v>
                </c:pt>
                <c:pt idx="2">
                  <c:v>0.0589442800767003</c:v>
                </c:pt>
                <c:pt idx="3">
                  <c:v>0.0664958130237955</c:v>
                </c:pt>
                <c:pt idx="4">
                  <c:v>0.180871379285646</c:v>
                </c:pt>
                <c:pt idx="5">
                  <c:v>0.692689342081189</c:v>
                </c:pt>
                <c:pt idx="6">
                  <c:v>1.605191004607041</c:v>
                </c:pt>
                <c:pt idx="7">
                  <c:v>1.536874794338576</c:v>
                </c:pt>
                <c:pt idx="8">
                  <c:v>0.707729773352624</c:v>
                </c:pt>
                <c:pt idx="9">
                  <c:v>0.177403421981016</c:v>
                </c:pt>
                <c:pt idx="10">
                  <c:v>0.0881437603138778</c:v>
                </c:pt>
                <c:pt idx="11">
                  <c:v>0.0641039029522698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Kharmong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diamond"/>
            <c:size val="9"/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Sheet1!$K$4:$K$15</c:f>
              <c:numCache>
                <c:formatCode>0.0</c:formatCode>
                <c:ptCount val="12"/>
                <c:pt idx="0">
                  <c:v>0.222022421459266</c:v>
                </c:pt>
                <c:pt idx="1">
                  <c:v>0.199599742723087</c:v>
                </c:pt>
                <c:pt idx="2">
                  <c:v>0.236086377045471</c:v>
                </c:pt>
                <c:pt idx="3">
                  <c:v>0.341087416501412</c:v>
                </c:pt>
                <c:pt idx="4">
                  <c:v>1.073096700365266</c:v>
                </c:pt>
                <c:pt idx="5">
                  <c:v>2.35599780666756</c:v>
                </c:pt>
                <c:pt idx="6">
                  <c:v>2.703204754508685</c:v>
                </c:pt>
                <c:pt idx="7">
                  <c:v>2.24951031169304</c:v>
                </c:pt>
                <c:pt idx="8">
                  <c:v>1.152997549305575</c:v>
                </c:pt>
                <c:pt idx="9">
                  <c:v>0.516917409683805</c:v>
                </c:pt>
                <c:pt idx="10">
                  <c:v>0.316155464237205</c:v>
                </c:pt>
                <c:pt idx="11">
                  <c:v>0.261024421239732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Kachura (Skardu)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Sheet1!$L$4:$L$15</c:f>
              <c:numCache>
                <c:formatCode>0.0</c:formatCode>
                <c:ptCount val="12"/>
                <c:pt idx="0">
                  <c:v>0.43843051777381</c:v>
                </c:pt>
                <c:pt idx="1">
                  <c:v>0.365166311322998</c:v>
                </c:pt>
                <c:pt idx="2">
                  <c:v>0.402209920113458</c:v>
                </c:pt>
                <c:pt idx="3">
                  <c:v>0.539725373420563</c:v>
                </c:pt>
                <c:pt idx="4">
                  <c:v>1.724795585493018</c:v>
                </c:pt>
                <c:pt idx="5">
                  <c:v>4.501915610503027</c:v>
                </c:pt>
                <c:pt idx="6">
                  <c:v>7.267301665400008</c:v>
                </c:pt>
                <c:pt idx="7">
                  <c:v>6.836431603072247</c:v>
                </c:pt>
                <c:pt idx="8">
                  <c:v>3.110428990697924</c:v>
                </c:pt>
                <c:pt idx="9">
                  <c:v>1.119660142898482</c:v>
                </c:pt>
                <c:pt idx="10">
                  <c:v>0.674881279456133</c:v>
                </c:pt>
                <c:pt idx="11">
                  <c:v>0.526915834301553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Sheet1!$M$3</c:f>
              <c:strCache>
                <c:ptCount val="1"/>
                <c:pt idx="0">
                  <c:v>Astore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8"/>
            <c:spPr>
              <a:solidFill>
                <a:srgbClr val="FFFF00"/>
              </a:solidFill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Sheet1!$M$4:$M$15</c:f>
              <c:numCache>
                <c:formatCode>0.0</c:formatCode>
                <c:ptCount val="12"/>
                <c:pt idx="0">
                  <c:v>0.0672283752304132</c:v>
                </c:pt>
                <c:pt idx="1">
                  <c:v>0.0557262543497524</c:v>
                </c:pt>
                <c:pt idx="2">
                  <c:v>0.0640167095325622</c:v>
                </c:pt>
                <c:pt idx="3">
                  <c:v>0.118070227363967</c:v>
                </c:pt>
                <c:pt idx="4">
                  <c:v>0.400070693178185</c:v>
                </c:pt>
                <c:pt idx="5">
                  <c:v>0.775438270109099</c:v>
                </c:pt>
                <c:pt idx="6">
                  <c:v>0.858009891530597</c:v>
                </c:pt>
                <c:pt idx="7">
                  <c:v>0.553414218745124</c:v>
                </c:pt>
                <c:pt idx="8">
                  <c:v>0.26586256515968</c:v>
                </c:pt>
                <c:pt idx="9">
                  <c:v>0.138955796881986</c:v>
                </c:pt>
                <c:pt idx="10">
                  <c:v>0.0958820842684297</c:v>
                </c:pt>
                <c:pt idx="11">
                  <c:v>0.0782473768912397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Sheet1!$N$3</c:f>
              <c:strCache>
                <c:ptCount val="1"/>
                <c:pt idx="0">
                  <c:v>Gilgit</c:v>
                </c:pt>
              </c:strCache>
            </c:strRef>
          </c:tx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Sheet1!$N$4:$N$15</c:f>
              <c:numCache>
                <c:formatCode>0.0</c:formatCode>
                <c:ptCount val="12"/>
                <c:pt idx="0">
                  <c:v>0.256127440028205</c:v>
                </c:pt>
                <c:pt idx="1">
                  <c:v>0.202083139376969</c:v>
                </c:pt>
                <c:pt idx="2">
                  <c:v>0.207254450282297</c:v>
                </c:pt>
                <c:pt idx="3">
                  <c:v>0.270480967900539</c:v>
                </c:pt>
                <c:pt idx="4">
                  <c:v>0.912953165363696</c:v>
                </c:pt>
                <c:pt idx="5">
                  <c:v>2.798577622273564</c:v>
                </c:pt>
                <c:pt idx="6">
                  <c:v>4.519388602609448</c:v>
                </c:pt>
                <c:pt idx="7">
                  <c:v>3.981013519324305</c:v>
                </c:pt>
                <c:pt idx="8">
                  <c:v>1.804638962008088</c:v>
                </c:pt>
                <c:pt idx="9">
                  <c:v>0.686920142197346</c:v>
                </c:pt>
                <c:pt idx="10">
                  <c:v>0.387327312848779</c:v>
                </c:pt>
                <c:pt idx="11">
                  <c:v>0.302256131243555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Sheet1!$O$3</c:f>
              <c:strCache>
                <c:ptCount val="1"/>
                <c:pt idx="0">
                  <c:v>Hunza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Sheet1!$O$4:$O$15</c:f>
              <c:numCache>
                <c:formatCode>0.0</c:formatCode>
                <c:ptCount val="12"/>
                <c:pt idx="0">
                  <c:v>0.103020032148239</c:v>
                </c:pt>
                <c:pt idx="1">
                  <c:v>0.0789203107495657</c:v>
                </c:pt>
                <c:pt idx="2">
                  <c:v>0.0881713233391923</c:v>
                </c:pt>
                <c:pt idx="3">
                  <c:v>0.117686783151835</c:v>
                </c:pt>
                <c:pt idx="4">
                  <c:v>0.373595122630013</c:v>
                </c:pt>
                <c:pt idx="5">
                  <c:v>1.197928123423986</c:v>
                </c:pt>
                <c:pt idx="6">
                  <c:v>2.463686770279254</c:v>
                </c:pt>
                <c:pt idx="7">
                  <c:v>2.386435916903657</c:v>
                </c:pt>
                <c:pt idx="8">
                  <c:v>0.989319024034574</c:v>
                </c:pt>
                <c:pt idx="9">
                  <c:v>0.32545359061575</c:v>
                </c:pt>
                <c:pt idx="10">
                  <c:v>0.152788996739454</c:v>
                </c:pt>
                <c:pt idx="11">
                  <c:v>0.120188783929013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Sheet1!$P$3</c:f>
              <c:strCache>
                <c:ptCount val="1"/>
                <c:pt idx="0">
                  <c:v>Shyok</c:v>
                </c:pt>
              </c:strCache>
            </c:strRef>
          </c:tx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Sheet1!$I$4:$I$15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Sheet1!$P$4:$P$15</c:f>
              <c:numCache>
                <c:formatCode>0.0</c:formatCode>
                <c:ptCount val="12"/>
                <c:pt idx="0">
                  <c:v>0.119058809144585</c:v>
                </c:pt>
                <c:pt idx="1">
                  <c:v>0.0940123263827282</c:v>
                </c:pt>
                <c:pt idx="2">
                  <c:v>0.0965231781262112</c:v>
                </c:pt>
                <c:pt idx="3">
                  <c:v>0.0898057861718542</c:v>
                </c:pt>
                <c:pt idx="4">
                  <c:v>0.259529649586118</c:v>
                </c:pt>
                <c:pt idx="5">
                  <c:v>0.94453938950019</c:v>
                </c:pt>
                <c:pt idx="6">
                  <c:v>2.825651816940518</c:v>
                </c:pt>
                <c:pt idx="7">
                  <c:v>2.923718449035534</c:v>
                </c:pt>
                <c:pt idx="8">
                  <c:v>1.076931582167816</c:v>
                </c:pt>
                <c:pt idx="9">
                  <c:v>0.352711700642687</c:v>
                </c:pt>
                <c:pt idx="10">
                  <c:v>0.188276273574464</c:v>
                </c:pt>
                <c:pt idx="11">
                  <c:v>0.146233630828644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947552"/>
        <c:axId val="274948912"/>
      </c:lineChart>
      <c:catAx>
        <c:axId val="27494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zh-CN"/>
            </a:pPr>
            <a:endParaRPr lang="zh-CN"/>
          </a:p>
        </c:txPr>
        <c:crossAx val="274948912"/>
        <c:crosses val="autoZero"/>
        <c:auto val="1"/>
        <c:lblAlgn val="ctr"/>
        <c:lblOffset val="100"/>
        <c:noMultiLvlLbl val="0"/>
      </c:catAx>
      <c:valAx>
        <c:axId val="2749489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zh-CN"/>
            </a:pPr>
            <a:endParaRPr lang="zh-CN"/>
          </a:p>
        </c:txPr>
        <c:crossAx val="274947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375710848644"/>
          <c:y val="0.0518445833171603"/>
          <c:w val="0.737060586176728"/>
          <c:h val="0.22160492555253"/>
        </c:manualLayout>
      </c:layout>
      <c:overlay val="0"/>
      <c:txPr>
        <a:bodyPr/>
        <a:lstStyle/>
        <a:p>
          <a:pPr>
            <a:defRPr lang="zh-CN" sz="1600"/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2000" b="1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Sheet7!$AB$1</c:f>
              <c:strCache>
                <c:ptCount val="1"/>
                <c:pt idx="0">
                  <c:v>Snow Cover Area (%)</c:v>
                </c:pt>
              </c:strCache>
            </c:strRef>
          </c:tx>
          <c:invertIfNegative val="0"/>
          <c:cat>
            <c:strRef>
              <c:f>Sheet7!$AA$2:$AA$57</c:f>
              <c:strCache>
                <c:ptCount val="56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Aug</c:v>
                </c:pt>
                <c:pt idx="13">
                  <c:v>Sep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Mar</c:v>
                </c:pt>
                <c:pt idx="22">
                  <c:v>Apr</c:v>
                </c:pt>
                <c:pt idx="23">
                  <c:v>May</c:v>
                </c:pt>
                <c:pt idx="24">
                  <c:v>Jun</c:v>
                </c:pt>
                <c:pt idx="25">
                  <c:v>Jul</c:v>
                </c:pt>
                <c:pt idx="26">
                  <c:v>Aug</c:v>
                </c:pt>
                <c:pt idx="27">
                  <c:v>Sep</c:v>
                </c:pt>
                <c:pt idx="28">
                  <c:v>Mar</c:v>
                </c:pt>
                <c:pt idx="29">
                  <c:v>Apr</c:v>
                </c:pt>
                <c:pt idx="30">
                  <c:v>May</c:v>
                </c:pt>
                <c:pt idx="31">
                  <c:v>Jun</c:v>
                </c:pt>
                <c:pt idx="32">
                  <c:v>Jul</c:v>
                </c:pt>
                <c:pt idx="33">
                  <c:v>Aug</c:v>
                </c:pt>
                <c:pt idx="34">
                  <c:v>Sep</c:v>
                </c:pt>
                <c:pt idx="35">
                  <c:v>Mar</c:v>
                </c:pt>
                <c:pt idx="36">
                  <c:v>Apr</c:v>
                </c:pt>
                <c:pt idx="37">
                  <c:v>May</c:v>
                </c:pt>
                <c:pt idx="38">
                  <c:v>Jun</c:v>
                </c:pt>
                <c:pt idx="39">
                  <c:v>Jul</c:v>
                </c:pt>
                <c:pt idx="40">
                  <c:v>Aug</c:v>
                </c:pt>
                <c:pt idx="41">
                  <c:v>Sep</c:v>
                </c:pt>
                <c:pt idx="42">
                  <c:v>Mar</c:v>
                </c:pt>
                <c:pt idx="43">
                  <c:v>Apr</c:v>
                </c:pt>
                <c:pt idx="44">
                  <c:v>May</c:v>
                </c:pt>
                <c:pt idx="45">
                  <c:v>Jun</c:v>
                </c:pt>
                <c:pt idx="46">
                  <c:v>Jul</c:v>
                </c:pt>
                <c:pt idx="47">
                  <c:v>Aug</c:v>
                </c:pt>
                <c:pt idx="48">
                  <c:v>Sep</c:v>
                </c:pt>
                <c:pt idx="49">
                  <c:v>Mar</c:v>
                </c:pt>
                <c:pt idx="50">
                  <c:v>Apr</c:v>
                </c:pt>
                <c:pt idx="51">
                  <c:v>May</c:v>
                </c:pt>
                <c:pt idx="52">
                  <c:v>Jun</c:v>
                </c:pt>
                <c:pt idx="53">
                  <c:v>Jul</c:v>
                </c:pt>
                <c:pt idx="54">
                  <c:v>Aug</c:v>
                </c:pt>
                <c:pt idx="55">
                  <c:v>Sep</c:v>
                </c:pt>
              </c:strCache>
            </c:strRef>
          </c:cat>
          <c:val>
            <c:numRef>
              <c:f>Sheet7!$AB$2:$AB$57</c:f>
              <c:numCache>
                <c:formatCode>General</c:formatCode>
                <c:ptCount val="56"/>
                <c:pt idx="0">
                  <c:v>54.08547052232996</c:v>
                </c:pt>
                <c:pt idx="1">
                  <c:v>61.33091964286681</c:v>
                </c:pt>
                <c:pt idx="2">
                  <c:v>60.33910097236426</c:v>
                </c:pt>
                <c:pt idx="3">
                  <c:v>25.5361289359238</c:v>
                </c:pt>
                <c:pt idx="4">
                  <c:v>11.56351125451583</c:v>
                </c:pt>
                <c:pt idx="5">
                  <c:v>12.03804733818911</c:v>
                </c:pt>
                <c:pt idx="6">
                  <c:v>26.05158190588676</c:v>
                </c:pt>
                <c:pt idx="7">
                  <c:v>53.72520232841637</c:v>
                </c:pt>
                <c:pt idx="8">
                  <c:v>52.37810532818168</c:v>
                </c:pt>
                <c:pt idx="9">
                  <c:v>38.0031382649278</c:v>
                </c:pt>
                <c:pt idx="10">
                  <c:v>25.14010004870839</c:v>
                </c:pt>
                <c:pt idx="11">
                  <c:v>13.53267798939417</c:v>
                </c:pt>
                <c:pt idx="12">
                  <c:v>11.81566572449435</c:v>
                </c:pt>
                <c:pt idx="13">
                  <c:v>15.500181436212</c:v>
                </c:pt>
                <c:pt idx="14">
                  <c:v>59.6491690848505</c:v>
                </c:pt>
                <c:pt idx="15">
                  <c:v>59.02393910289201</c:v>
                </c:pt>
                <c:pt idx="16">
                  <c:v>36.83600903284319</c:v>
                </c:pt>
                <c:pt idx="17">
                  <c:v>36.13676273219108</c:v>
                </c:pt>
                <c:pt idx="18">
                  <c:v>18.52736570640275</c:v>
                </c:pt>
                <c:pt idx="19">
                  <c:v>10.790913950393</c:v>
                </c:pt>
                <c:pt idx="20">
                  <c:v>17.88383955577772</c:v>
                </c:pt>
                <c:pt idx="21">
                  <c:v>57.40772209446105</c:v>
                </c:pt>
                <c:pt idx="22">
                  <c:v>56.9305247498909</c:v>
                </c:pt>
                <c:pt idx="23">
                  <c:v>38.26444081923896</c:v>
                </c:pt>
                <c:pt idx="24">
                  <c:v>26.28111565824175</c:v>
                </c:pt>
                <c:pt idx="25">
                  <c:v>14.42420038984592</c:v>
                </c:pt>
                <c:pt idx="26">
                  <c:v>14.41106041416762</c:v>
                </c:pt>
                <c:pt idx="27">
                  <c:v>16.21323302776716</c:v>
                </c:pt>
                <c:pt idx="28">
                  <c:v>66.56545349820572</c:v>
                </c:pt>
                <c:pt idx="29">
                  <c:v>56.6447718610894</c:v>
                </c:pt>
                <c:pt idx="30">
                  <c:v>32.47852697182968</c:v>
                </c:pt>
                <c:pt idx="31">
                  <c:v>18.11220900649073</c:v>
                </c:pt>
                <c:pt idx="32">
                  <c:v>12.30500507190655</c:v>
                </c:pt>
                <c:pt idx="33">
                  <c:v>9.322563250544552</c:v>
                </c:pt>
                <c:pt idx="34">
                  <c:v>21.05689418887833</c:v>
                </c:pt>
                <c:pt idx="35">
                  <c:v>55.27023060785562</c:v>
                </c:pt>
                <c:pt idx="36">
                  <c:v>48.462891562466</c:v>
                </c:pt>
                <c:pt idx="37">
                  <c:v>42.59397964083601</c:v>
                </c:pt>
                <c:pt idx="38">
                  <c:v>18.36220120199051</c:v>
                </c:pt>
                <c:pt idx="39">
                  <c:v>10.07636539958322</c:v>
                </c:pt>
                <c:pt idx="40">
                  <c:v>11.42928390802997</c:v>
                </c:pt>
                <c:pt idx="41">
                  <c:v>34.5215436965962</c:v>
                </c:pt>
                <c:pt idx="42">
                  <c:v>60.21718195752612</c:v>
                </c:pt>
                <c:pt idx="43">
                  <c:v>44.7086840810112</c:v>
                </c:pt>
                <c:pt idx="44">
                  <c:v>46.25171641477856</c:v>
                </c:pt>
                <c:pt idx="45">
                  <c:v>28.70968255544243</c:v>
                </c:pt>
                <c:pt idx="46">
                  <c:v>21.95390543992979</c:v>
                </c:pt>
                <c:pt idx="47">
                  <c:v>11.62505291275597</c:v>
                </c:pt>
                <c:pt idx="48">
                  <c:v>21.76612021789433</c:v>
                </c:pt>
                <c:pt idx="49">
                  <c:v>63.47656124096891</c:v>
                </c:pt>
                <c:pt idx="50">
                  <c:v>44.15464282804435</c:v>
                </c:pt>
                <c:pt idx="51">
                  <c:v>41.31557643750135</c:v>
                </c:pt>
                <c:pt idx="52">
                  <c:v>33.17278340830085</c:v>
                </c:pt>
                <c:pt idx="53">
                  <c:v>28.40496818275086</c:v>
                </c:pt>
                <c:pt idx="54">
                  <c:v>12.09642874911421</c:v>
                </c:pt>
                <c:pt idx="55">
                  <c:v>20.87343351580023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74885712"/>
        <c:axId val="274887760"/>
      </c:barChart>
      <c:catAx>
        <c:axId val="27488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zh-CN" sz="1400" b="1"/>
            </a:pPr>
            <a:endParaRPr lang="zh-CN"/>
          </a:p>
        </c:txPr>
        <c:crossAx val="274887760"/>
        <c:crosses val="autoZero"/>
        <c:auto val="1"/>
        <c:lblAlgn val="ctr"/>
        <c:lblOffset val="100"/>
        <c:tickLblSkip val="3"/>
        <c:noMultiLvlLbl val="0"/>
      </c:catAx>
      <c:valAx>
        <c:axId val="274887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zh-CN" sz="1600"/>
                </a:pPr>
                <a:r>
                  <a:rPr lang="en-US" sz="1600" dirty="0" smtClean="0"/>
                  <a:t>Snow Covered Area</a:t>
                </a:r>
                <a:r>
                  <a:rPr lang="en-US" sz="1600" baseline="0" dirty="0" smtClean="0"/>
                  <a:t> (%)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zh-CN" sz="1400" b="1"/>
            </a:pPr>
            <a:endParaRPr lang="zh-CN"/>
          </a:p>
        </c:txPr>
        <c:crossAx val="27488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Sheet2!$I$1</c:f>
              <c:strCache>
                <c:ptCount val="1"/>
                <c:pt idx="0">
                  <c:v>aug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Sheet2!$I$15:$I$51</c:f>
              <c:numCache>
                <c:formatCode>General</c:formatCode>
                <c:ptCount val="37"/>
                <c:pt idx="0">
                  <c:v>21.0</c:v>
                </c:pt>
                <c:pt idx="1">
                  <c:v>20.5</c:v>
                </c:pt>
                <c:pt idx="2">
                  <c:v>19.1</c:v>
                </c:pt>
                <c:pt idx="3">
                  <c:v>21.9</c:v>
                </c:pt>
                <c:pt idx="4">
                  <c:v>22.05</c:v>
                </c:pt>
                <c:pt idx="5">
                  <c:v>19.65000000000002</c:v>
                </c:pt>
                <c:pt idx="6">
                  <c:v>20.9</c:v>
                </c:pt>
                <c:pt idx="7">
                  <c:v>20.5</c:v>
                </c:pt>
                <c:pt idx="8">
                  <c:v>22.8</c:v>
                </c:pt>
                <c:pt idx="9">
                  <c:v>22.35</c:v>
                </c:pt>
                <c:pt idx="10">
                  <c:v>22.9</c:v>
                </c:pt>
                <c:pt idx="11">
                  <c:v>21.1</c:v>
                </c:pt>
                <c:pt idx="12">
                  <c:v>19.0</c:v>
                </c:pt>
                <c:pt idx="13">
                  <c:v>20.5</c:v>
                </c:pt>
                <c:pt idx="14">
                  <c:v>19.3</c:v>
                </c:pt>
                <c:pt idx="15">
                  <c:v>17.5</c:v>
                </c:pt>
                <c:pt idx="16">
                  <c:v>21.4</c:v>
                </c:pt>
                <c:pt idx="17">
                  <c:v>20.4</c:v>
                </c:pt>
                <c:pt idx="18">
                  <c:v>20.65000000000003</c:v>
                </c:pt>
                <c:pt idx="19">
                  <c:v>19.2</c:v>
                </c:pt>
                <c:pt idx="20">
                  <c:v>22.7</c:v>
                </c:pt>
                <c:pt idx="21">
                  <c:v>21.35</c:v>
                </c:pt>
                <c:pt idx="22">
                  <c:v>20.6</c:v>
                </c:pt>
                <c:pt idx="23">
                  <c:v>19.8</c:v>
                </c:pt>
                <c:pt idx="24">
                  <c:v>21.25</c:v>
                </c:pt>
                <c:pt idx="25">
                  <c:v>19.45</c:v>
                </c:pt>
                <c:pt idx="26">
                  <c:v>20.15000000000002</c:v>
                </c:pt>
                <c:pt idx="27">
                  <c:v>21.05</c:v>
                </c:pt>
                <c:pt idx="28">
                  <c:v>21.3</c:v>
                </c:pt>
                <c:pt idx="29">
                  <c:v>19.65000000000002</c:v>
                </c:pt>
                <c:pt idx="30">
                  <c:v>19.2</c:v>
                </c:pt>
                <c:pt idx="31">
                  <c:v>20.45</c:v>
                </c:pt>
                <c:pt idx="32">
                  <c:v>20.55</c:v>
                </c:pt>
                <c:pt idx="33">
                  <c:v>20.7</c:v>
                </c:pt>
                <c:pt idx="34">
                  <c:v>20.8</c:v>
                </c:pt>
                <c:pt idx="35">
                  <c:v>21.4</c:v>
                </c:pt>
                <c:pt idx="36">
                  <c:v>19.75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4851808"/>
        <c:axId val="274854128"/>
      </c:lineChart>
      <c:catAx>
        <c:axId val="274851808"/>
        <c:scaling>
          <c:orientation val="minMax"/>
        </c:scaling>
        <c:delete val="1"/>
        <c:axPos val="b"/>
        <c:majorTickMark val="out"/>
        <c:minorTickMark val="none"/>
        <c:tickLblPos val="nextTo"/>
        <c:crossAx val="274854128"/>
        <c:crosses val="autoZero"/>
        <c:auto val="1"/>
        <c:lblAlgn val="ctr"/>
        <c:lblOffset val="100"/>
        <c:noMultiLvlLbl val="0"/>
      </c:catAx>
      <c:valAx>
        <c:axId val="274854128"/>
        <c:scaling>
          <c:orientation val="minMax"/>
          <c:max val="23.0"/>
          <c:min val="17.0"/>
        </c:scaling>
        <c:delete val="1"/>
        <c:axPos val="l"/>
        <c:numFmt formatCode="General" sourceLinked="1"/>
        <c:majorTickMark val="out"/>
        <c:minorTickMark val="none"/>
        <c:tickLblPos val="nextTo"/>
        <c:crossAx val="274851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96F4F-DAA1-4D8C-80DB-971CC7AC0D3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2A7C-9E62-4ADD-AC3B-5D60AEE19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Located in the Western Part of TPE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Lie in Pakistan, China and India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Situated at the confluence of Himalaya, Karakoram and Hindukush Ranges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Catchment Area (~166,000 km</a:t>
            </a:r>
            <a:r>
              <a:rPr lang="en-US" sz="800" b="1" baseline="30000" dirty="0" smtClean="0"/>
              <a:t>2</a:t>
            </a:r>
            <a:r>
              <a:rPr lang="en-US" sz="800" b="1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More than 12% area is covered by glaciers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During Winter more than half of the basin area is covered by seasonal Snow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Most of the Annual precipitation falls in winter and Spring mainly due to Westerly circulations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Low contribution of Monsoon circulations in the Annual precipitation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UIB is characterized by a range of stratified climatic zones, from high-altitude catchments covered by glaciers controlling runoff via seasonal temperature input, to mid-altitude catchments with summer flow dominated by preceding winter precipitation, to foothill areas predominantly controlled by rainfall both in winter and in the monsoon season.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Most of the flows are dependent on snow and glacier melt water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Most of the annual volume of the UIB catchments flows during Summer.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800" b="1" dirty="0" smtClean="0"/>
              <a:t>Most of the annual volume of glacierized sub-basins are generated during late summer, conversely most of Snow fed basins flows are generated during early summer.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2A7C-9E62-4ADD-AC3B-5D60AEE196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4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than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annual volume of the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glacierized sub-basins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 Hunza) are generated from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Jul-Oct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conversely more than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60%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Snow-fed sub-basins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 Astore) flows are generated from </a:t>
            </a:r>
            <a:r>
              <a:rPr lang="en-US" sz="1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Apr-Jul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2A7C-9E62-4ADD-AC3B-5D60AEE196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/>
          <p:cNvSpPr/>
          <p:nvPr userDrawn="1"/>
        </p:nvSpPr>
        <p:spPr>
          <a:xfrm>
            <a:off x="7035800" y="0"/>
            <a:ext cx="2108200" cy="2159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10"/>
          <p:cNvSpPr/>
          <p:nvPr userDrawn="1"/>
        </p:nvSpPr>
        <p:spPr>
          <a:xfrm>
            <a:off x="80963" y="681038"/>
            <a:ext cx="182562" cy="1825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11"/>
          <p:cNvSpPr/>
          <p:nvPr userDrawn="1"/>
        </p:nvSpPr>
        <p:spPr>
          <a:xfrm>
            <a:off x="428625" y="703263"/>
            <a:ext cx="136525" cy="1365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12"/>
          <p:cNvSpPr/>
          <p:nvPr userDrawn="1"/>
        </p:nvSpPr>
        <p:spPr>
          <a:xfrm>
            <a:off x="730250" y="725488"/>
            <a:ext cx="92075" cy="920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13"/>
          <p:cNvSpPr/>
          <p:nvPr userDrawn="1"/>
        </p:nvSpPr>
        <p:spPr>
          <a:xfrm>
            <a:off x="985838" y="735013"/>
            <a:ext cx="74612" cy="730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>
            <a:off x="6118225" y="238125"/>
            <a:ext cx="3017838" cy="284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5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hevron 17"/>
          <p:cNvSpPr/>
          <p:nvPr userDrawn="1"/>
        </p:nvSpPr>
        <p:spPr>
          <a:xfrm rot="10800000">
            <a:off x="8705850" y="33338"/>
            <a:ext cx="179388" cy="15875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19"/>
          <p:cNvSpPr/>
          <p:nvPr userDrawn="1"/>
        </p:nvSpPr>
        <p:spPr>
          <a:xfrm>
            <a:off x="7034213" y="557213"/>
            <a:ext cx="2112962" cy="214312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hevron 20"/>
          <p:cNvSpPr/>
          <p:nvPr userDrawn="1"/>
        </p:nvSpPr>
        <p:spPr>
          <a:xfrm>
            <a:off x="7072313" y="579438"/>
            <a:ext cx="179387" cy="16033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21"/>
          <p:cNvCxnSpPr/>
          <p:nvPr userDrawn="1"/>
        </p:nvCxnSpPr>
        <p:spPr>
          <a:xfrm>
            <a:off x="1152525" y="774700"/>
            <a:ext cx="7954963" cy="1588"/>
          </a:xfrm>
          <a:prstGeom prst="line">
            <a:avLst/>
          </a:prstGeom>
          <a:ln w="19050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uhaib\Desktop\114_268347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18864" y="0"/>
            <a:ext cx="225136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1"/>
          <p:cNvSpPr/>
          <p:nvPr userDrawn="1"/>
        </p:nvSpPr>
        <p:spPr>
          <a:xfrm>
            <a:off x="7035800" y="0"/>
            <a:ext cx="2108200" cy="2159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32"/>
          <p:cNvSpPr/>
          <p:nvPr userDrawn="1"/>
        </p:nvSpPr>
        <p:spPr>
          <a:xfrm>
            <a:off x="80963" y="681038"/>
            <a:ext cx="182562" cy="1825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3"/>
          <p:cNvSpPr/>
          <p:nvPr userDrawn="1"/>
        </p:nvSpPr>
        <p:spPr>
          <a:xfrm>
            <a:off x="428625" y="703263"/>
            <a:ext cx="136525" cy="1365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34"/>
          <p:cNvSpPr/>
          <p:nvPr userDrawn="1"/>
        </p:nvSpPr>
        <p:spPr>
          <a:xfrm>
            <a:off x="730250" y="725488"/>
            <a:ext cx="92075" cy="920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35"/>
          <p:cNvSpPr/>
          <p:nvPr userDrawn="1"/>
        </p:nvSpPr>
        <p:spPr>
          <a:xfrm>
            <a:off x="985838" y="735013"/>
            <a:ext cx="74612" cy="730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36"/>
          <p:cNvSpPr/>
          <p:nvPr userDrawn="1"/>
        </p:nvSpPr>
        <p:spPr>
          <a:xfrm>
            <a:off x="6118225" y="238125"/>
            <a:ext cx="3017838" cy="284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7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hevron 38"/>
          <p:cNvSpPr/>
          <p:nvPr userDrawn="1"/>
        </p:nvSpPr>
        <p:spPr>
          <a:xfrm rot="10800000">
            <a:off x="8705850" y="33338"/>
            <a:ext cx="179388" cy="15875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39"/>
          <p:cNvSpPr/>
          <p:nvPr userDrawn="1"/>
        </p:nvSpPr>
        <p:spPr>
          <a:xfrm>
            <a:off x="7034213" y="557213"/>
            <a:ext cx="2112962" cy="214312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hevron 40"/>
          <p:cNvSpPr/>
          <p:nvPr userDrawn="1"/>
        </p:nvSpPr>
        <p:spPr>
          <a:xfrm>
            <a:off x="7072313" y="579438"/>
            <a:ext cx="179387" cy="16033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41"/>
          <p:cNvCxnSpPr/>
          <p:nvPr userDrawn="1"/>
        </p:nvCxnSpPr>
        <p:spPr>
          <a:xfrm>
            <a:off x="1152525" y="774700"/>
            <a:ext cx="7954963" cy="1588"/>
          </a:xfrm>
          <a:prstGeom prst="line">
            <a:avLst/>
          </a:prstGeom>
          <a:ln w="19050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uhaib\Desktop\114_268347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18864" y="0"/>
            <a:ext cx="2251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/>
          <p:cNvSpPr/>
          <p:nvPr userDrawn="1"/>
        </p:nvSpPr>
        <p:spPr>
          <a:xfrm>
            <a:off x="7035800" y="0"/>
            <a:ext cx="2108200" cy="2159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19"/>
          <p:cNvSpPr/>
          <p:nvPr userDrawn="1"/>
        </p:nvSpPr>
        <p:spPr>
          <a:xfrm>
            <a:off x="80963" y="681038"/>
            <a:ext cx="182562" cy="1825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20"/>
          <p:cNvSpPr/>
          <p:nvPr userDrawn="1"/>
        </p:nvSpPr>
        <p:spPr>
          <a:xfrm>
            <a:off x="428625" y="703263"/>
            <a:ext cx="136525" cy="1365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21"/>
          <p:cNvSpPr/>
          <p:nvPr userDrawn="1"/>
        </p:nvSpPr>
        <p:spPr>
          <a:xfrm>
            <a:off x="730250" y="725488"/>
            <a:ext cx="92075" cy="920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2"/>
          <p:cNvSpPr/>
          <p:nvPr userDrawn="1"/>
        </p:nvSpPr>
        <p:spPr>
          <a:xfrm>
            <a:off x="985838" y="735013"/>
            <a:ext cx="74612" cy="730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23"/>
          <p:cNvSpPr/>
          <p:nvPr userDrawn="1"/>
        </p:nvSpPr>
        <p:spPr>
          <a:xfrm>
            <a:off x="6118225" y="238125"/>
            <a:ext cx="3017838" cy="284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4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hevron 25"/>
          <p:cNvSpPr/>
          <p:nvPr userDrawn="1"/>
        </p:nvSpPr>
        <p:spPr>
          <a:xfrm rot="10800000">
            <a:off x="8705850" y="33338"/>
            <a:ext cx="179388" cy="15875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26"/>
          <p:cNvSpPr/>
          <p:nvPr userDrawn="1"/>
        </p:nvSpPr>
        <p:spPr>
          <a:xfrm>
            <a:off x="7034213" y="557213"/>
            <a:ext cx="2112962" cy="214312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hevron 27"/>
          <p:cNvSpPr/>
          <p:nvPr userDrawn="1"/>
        </p:nvSpPr>
        <p:spPr>
          <a:xfrm>
            <a:off x="7072313" y="579438"/>
            <a:ext cx="179387" cy="16033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1152525" y="774700"/>
            <a:ext cx="7954963" cy="1588"/>
          </a:xfrm>
          <a:prstGeom prst="line">
            <a:avLst/>
          </a:prstGeom>
          <a:ln w="19050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uhaib\Desktop\114_268347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18864" y="0"/>
            <a:ext cx="2251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/>
          <p:cNvSpPr/>
          <p:nvPr userDrawn="1"/>
        </p:nvSpPr>
        <p:spPr>
          <a:xfrm>
            <a:off x="7035800" y="0"/>
            <a:ext cx="2108200" cy="2159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19"/>
          <p:cNvSpPr/>
          <p:nvPr userDrawn="1"/>
        </p:nvSpPr>
        <p:spPr>
          <a:xfrm>
            <a:off x="80963" y="681038"/>
            <a:ext cx="182562" cy="1825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20"/>
          <p:cNvSpPr/>
          <p:nvPr userDrawn="1"/>
        </p:nvSpPr>
        <p:spPr>
          <a:xfrm>
            <a:off x="428625" y="703263"/>
            <a:ext cx="136525" cy="1365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21"/>
          <p:cNvSpPr/>
          <p:nvPr userDrawn="1"/>
        </p:nvSpPr>
        <p:spPr>
          <a:xfrm>
            <a:off x="730250" y="725488"/>
            <a:ext cx="92075" cy="920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2"/>
          <p:cNvSpPr/>
          <p:nvPr userDrawn="1"/>
        </p:nvSpPr>
        <p:spPr>
          <a:xfrm>
            <a:off x="985838" y="735013"/>
            <a:ext cx="74612" cy="730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23"/>
          <p:cNvSpPr/>
          <p:nvPr userDrawn="1"/>
        </p:nvSpPr>
        <p:spPr>
          <a:xfrm>
            <a:off x="6118225" y="238125"/>
            <a:ext cx="3017838" cy="284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24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hevron 25"/>
          <p:cNvSpPr/>
          <p:nvPr userDrawn="1"/>
        </p:nvSpPr>
        <p:spPr>
          <a:xfrm rot="10800000">
            <a:off x="8705850" y="33338"/>
            <a:ext cx="179388" cy="15875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26"/>
          <p:cNvSpPr/>
          <p:nvPr userDrawn="1"/>
        </p:nvSpPr>
        <p:spPr>
          <a:xfrm>
            <a:off x="7034213" y="557213"/>
            <a:ext cx="2112962" cy="214312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hevron 27"/>
          <p:cNvSpPr/>
          <p:nvPr userDrawn="1"/>
        </p:nvSpPr>
        <p:spPr>
          <a:xfrm>
            <a:off x="7072313" y="579438"/>
            <a:ext cx="179387" cy="16033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28"/>
          <p:cNvCxnSpPr/>
          <p:nvPr userDrawn="1"/>
        </p:nvCxnSpPr>
        <p:spPr>
          <a:xfrm>
            <a:off x="1152525" y="774700"/>
            <a:ext cx="7954963" cy="1588"/>
          </a:xfrm>
          <a:prstGeom prst="line">
            <a:avLst/>
          </a:prstGeom>
          <a:ln w="19050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uhaib\Desktop\114_268347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18864" y="0"/>
            <a:ext cx="2251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9"/>
          <p:cNvSpPr/>
          <p:nvPr userDrawn="1"/>
        </p:nvSpPr>
        <p:spPr>
          <a:xfrm>
            <a:off x="7035800" y="0"/>
            <a:ext cx="2108200" cy="2159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0"/>
          <p:cNvSpPr/>
          <p:nvPr userDrawn="1"/>
        </p:nvSpPr>
        <p:spPr>
          <a:xfrm>
            <a:off x="80963" y="681038"/>
            <a:ext cx="182562" cy="18256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21"/>
          <p:cNvSpPr/>
          <p:nvPr userDrawn="1"/>
        </p:nvSpPr>
        <p:spPr>
          <a:xfrm>
            <a:off x="428625" y="703263"/>
            <a:ext cx="136525" cy="1365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22"/>
          <p:cNvSpPr/>
          <p:nvPr userDrawn="1"/>
        </p:nvSpPr>
        <p:spPr>
          <a:xfrm>
            <a:off x="730250" y="725488"/>
            <a:ext cx="92075" cy="920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3"/>
          <p:cNvSpPr/>
          <p:nvPr userDrawn="1"/>
        </p:nvSpPr>
        <p:spPr>
          <a:xfrm>
            <a:off x="985838" y="735013"/>
            <a:ext cx="74612" cy="7302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24"/>
          <p:cNvSpPr/>
          <p:nvPr userDrawn="1"/>
        </p:nvSpPr>
        <p:spPr>
          <a:xfrm>
            <a:off x="6118225" y="238125"/>
            <a:ext cx="3017838" cy="28416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37"/>
          <p:cNvSpPr/>
          <p:nvPr userDrawn="1"/>
        </p:nvSpPr>
        <p:spPr>
          <a:xfrm>
            <a:off x="9024938" y="0"/>
            <a:ext cx="119062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hevron 38"/>
          <p:cNvSpPr/>
          <p:nvPr userDrawn="1"/>
        </p:nvSpPr>
        <p:spPr>
          <a:xfrm rot="10800000">
            <a:off x="8705850" y="33338"/>
            <a:ext cx="179388" cy="15875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39"/>
          <p:cNvSpPr/>
          <p:nvPr userDrawn="1"/>
        </p:nvSpPr>
        <p:spPr>
          <a:xfrm>
            <a:off x="7034213" y="557213"/>
            <a:ext cx="2112962" cy="214312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hevron 40"/>
          <p:cNvSpPr/>
          <p:nvPr userDrawn="1"/>
        </p:nvSpPr>
        <p:spPr>
          <a:xfrm>
            <a:off x="7072313" y="579438"/>
            <a:ext cx="179387" cy="16033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41"/>
          <p:cNvCxnSpPr/>
          <p:nvPr userDrawn="1"/>
        </p:nvCxnSpPr>
        <p:spPr>
          <a:xfrm>
            <a:off x="1152525" y="774700"/>
            <a:ext cx="7954963" cy="1588"/>
          </a:xfrm>
          <a:prstGeom prst="line">
            <a:avLst/>
          </a:prstGeom>
          <a:ln w="19050" cmpd="sng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suhaib\Desktop\114_2683474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18864" y="0"/>
            <a:ext cx="22513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9D90D3B-6E88-48EB-8105-EA3B20028439}" type="datetimeFigureOut">
              <a:rPr lang="en-US" altLang="zh-CN"/>
              <a:pPr>
                <a:defRPr/>
              </a:pPr>
              <a:t>8/2/17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0A33548-18CE-42E8-A7DE-2AC48D156B2D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52E416-4265-40D0-ABFE-28099528C904}" type="datetimeFigureOut">
              <a:rPr lang="en-US" altLang="zh-CN"/>
              <a:pPr>
                <a:defRPr/>
              </a:pPr>
              <a:t>8/2/17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E3E69B9-EFD7-4634-96EE-D907BBED744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5B67-678E-424F-BB7C-8BBEF0C4179A}" type="datetimeFigureOut">
              <a:rPr lang="zh-CN" altLang="en-US"/>
              <a:pPr>
                <a:defRPr/>
              </a:pPr>
              <a:t>2017/8/2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B519-84F1-44B5-A369-BDE9B490CE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8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3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49.xml"/><Relationship Id="rId9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5.xml"/><Relationship Id="rId39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0.xml"/><Relationship Id="rId44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3555-B9D6-4A88-A512-C34AADADFF7F}" type="datetimeFigureOut">
              <a:rPr lang="en-US" smtClean="0"/>
              <a:pPr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D2E2A-4013-44C4-B33B-40BCC0E042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  <p:sldLayoutId id="2147483710" r:id="rId13"/>
    <p:sldLayoutId id="2147483717" r:id="rId14"/>
    <p:sldLayoutId id="2147483718" r:id="rId15"/>
    <p:sldLayoutId id="2147483719" r:id="rId16"/>
    <p:sldLayoutId id="214748372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6FFCDF-2517-4495-8166-F1BB9C2B8F1F}" type="datetimeFigureOut">
              <a:rPr lang="en-US" altLang="zh-CN"/>
              <a:pPr>
                <a:defRPr/>
              </a:pPr>
              <a:t>8/2/17</a:t>
            </a:fld>
            <a:endParaRPr lang="en-US" altLang="zh-CN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A3354C-5A77-421F-952E-F8A8D6670E6F}" type="slidenum">
              <a:rPr lang="en-US" altLang="zh-CN"/>
              <a:pPr>
                <a:defRPr/>
              </a:pPr>
              <a:t>‹#›</a:t>
            </a:fld>
            <a:endParaRPr lang="en-US" altLang="zh-CN" sz="14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25" r:id="rId45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png"/><Relationship Id="rId5" Type="http://schemas.openxmlformats.org/officeDocument/2006/relationships/image" Target="../media/image40.jp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png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37" y="115523"/>
            <a:ext cx="1002665" cy="1026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-2" y="1628800"/>
            <a:ext cx="9144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Impacts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</a:rPr>
              <a:t>of snow/glacier variability over the hydrologic regimes in upper Indus River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Basin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（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</a:rPr>
              <a:t>UIB)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0" y="1409235"/>
            <a:ext cx="9144000" cy="46320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u="sng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u="sng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Yinsheng</a:t>
            </a:r>
            <a:r>
              <a:rPr lang="en-US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Zhang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，</a:t>
            </a:r>
            <a:r>
              <a:rPr lang="en-US" altLang="zh-CN" sz="2400" b="1" dirty="0" err="1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Jie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Ding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，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F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Suhaib</a:t>
            </a:r>
            <a:endParaRPr lang="en-US" sz="2800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Institute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of Tibetan Plateau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Research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Chinese Academy of Sciences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55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1" b="4204"/>
          <a:stretch/>
        </p:blipFill>
        <p:spPr>
          <a:xfrm>
            <a:off x="4655489" y="332657"/>
            <a:ext cx="4488511" cy="3268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" r="6613"/>
          <a:stretch/>
        </p:blipFill>
        <p:spPr>
          <a:xfrm>
            <a:off x="4655489" y="3610250"/>
            <a:ext cx="4488511" cy="3348071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eaLnBrk="0" hangingPunct="0">
              <a:defRPr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r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r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r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r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Glacier Mass Balance Observation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25573" y="437345"/>
            <a:ext cx="3741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u="sng" dirty="0">
                <a:solidFill>
                  <a:schemeClr val="accent1"/>
                </a:solidFill>
                <a:latin typeface="Calibri" pitchFamily="34" charset="0"/>
              </a:rPr>
              <a:t>Location of observed glaciers</a:t>
            </a:r>
          </a:p>
        </p:txBody>
      </p:sp>
      <p:pic>
        <p:nvPicPr>
          <p:cNvPr id="9" name="Picture 19"/>
          <p:cNvPicPr/>
          <p:nvPr/>
        </p:nvPicPr>
        <p:blipFill>
          <a:blip r:embed="rId4" cstate="print"/>
          <a:srcRect l="12572" t="5973" r="12597" b="963"/>
          <a:stretch>
            <a:fillRect/>
          </a:stretch>
        </p:blipFill>
        <p:spPr bwMode="auto">
          <a:xfrm>
            <a:off x="675234" y="853709"/>
            <a:ext cx="3231471" cy="231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1" name="组合 160"/>
          <p:cNvGrpSpPr>
            <a:grpSpLocks noChangeAspect="1"/>
          </p:cNvGrpSpPr>
          <p:nvPr/>
        </p:nvGrpSpPr>
        <p:grpSpPr>
          <a:xfrm>
            <a:off x="168675" y="3573018"/>
            <a:ext cx="4440248" cy="3363638"/>
            <a:chOff x="278996" y="3806029"/>
            <a:chExt cx="4131836" cy="313000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83"/>
            <a:stretch/>
          </p:blipFill>
          <p:spPr>
            <a:xfrm>
              <a:off x="278996" y="3806029"/>
              <a:ext cx="4131836" cy="3130006"/>
            </a:xfrm>
            <a:prstGeom prst="rect">
              <a:avLst/>
            </a:prstGeom>
          </p:spPr>
        </p:pic>
        <p:pic>
          <p:nvPicPr>
            <p:cNvPr id="155" name="图片 1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" t="84970" r="76657" b="7363"/>
            <a:stretch/>
          </p:blipFill>
          <p:spPr>
            <a:xfrm>
              <a:off x="1566908" y="6498013"/>
              <a:ext cx="924246" cy="239991"/>
            </a:xfrm>
            <a:prstGeom prst="rect">
              <a:avLst/>
            </a:prstGeom>
          </p:spPr>
        </p:pic>
        <p:grpSp>
          <p:nvGrpSpPr>
            <p:cNvPr id="159" name="组合 158"/>
            <p:cNvGrpSpPr/>
            <p:nvPr/>
          </p:nvGrpSpPr>
          <p:grpSpPr>
            <a:xfrm>
              <a:off x="364777" y="5661248"/>
              <a:ext cx="1068262" cy="1076756"/>
              <a:chOff x="364777" y="5661248"/>
              <a:chExt cx="1068262" cy="1076756"/>
            </a:xfrm>
          </p:grpSpPr>
          <p:grpSp>
            <p:nvGrpSpPr>
              <p:cNvPr id="158" name="组合 157"/>
              <p:cNvGrpSpPr/>
              <p:nvPr/>
            </p:nvGrpSpPr>
            <p:grpSpPr>
              <a:xfrm>
                <a:off x="364777" y="5661248"/>
                <a:ext cx="1068262" cy="1076756"/>
                <a:chOff x="364777" y="5661248"/>
                <a:chExt cx="1068262" cy="1076756"/>
              </a:xfrm>
            </p:grpSpPr>
            <p:pic>
              <p:nvPicPr>
                <p:cNvPr id="154" name="图片 153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45" t="6026" r="31100" b="6571"/>
                <a:stretch/>
              </p:blipFill>
              <p:spPr>
                <a:xfrm>
                  <a:off x="364777" y="5752639"/>
                  <a:ext cx="1068262" cy="985365"/>
                </a:xfrm>
                <a:prstGeom prst="rect">
                  <a:avLst/>
                </a:prstGeom>
              </p:spPr>
            </p:pic>
            <p:sp>
              <p:nvSpPr>
                <p:cNvPr id="156" name="矩形 155"/>
                <p:cNvSpPr/>
                <p:nvPr/>
              </p:nvSpPr>
              <p:spPr>
                <a:xfrm>
                  <a:off x="364777" y="5661248"/>
                  <a:ext cx="1068261" cy="107675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7" name="矩形 156"/>
              <p:cNvSpPr/>
              <p:nvPr/>
            </p:nvSpPr>
            <p:spPr>
              <a:xfrm>
                <a:off x="467544" y="5752639"/>
                <a:ext cx="598439" cy="49268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62" name="TextBox 5"/>
          <p:cNvSpPr txBox="1">
            <a:spLocks noChangeArrowheads="1"/>
          </p:cNvSpPr>
          <p:nvPr/>
        </p:nvSpPr>
        <p:spPr bwMode="auto">
          <a:xfrm>
            <a:off x="4860032" y="398097"/>
            <a:ext cx="2182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latin typeface="Calibri" pitchFamily="34" charset="0"/>
              </a:rPr>
              <a:t>Sachen Glacier (Astore)</a:t>
            </a:r>
          </a:p>
        </p:txBody>
      </p:sp>
      <p:sp>
        <p:nvSpPr>
          <p:cNvPr id="163" name="TextBox 5"/>
          <p:cNvSpPr txBox="1">
            <a:spLocks noChangeArrowheads="1"/>
          </p:cNvSpPr>
          <p:nvPr/>
        </p:nvSpPr>
        <p:spPr bwMode="auto">
          <a:xfrm>
            <a:off x="195208" y="5128654"/>
            <a:ext cx="2182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u="sng" dirty="0">
                <a:latin typeface="Calibri" pitchFamily="34" charset="0"/>
              </a:rPr>
              <a:t>Barpu Glacier (Hunza)</a:t>
            </a:r>
          </a:p>
        </p:txBody>
      </p:sp>
      <p:sp>
        <p:nvSpPr>
          <p:cNvPr id="164" name="TextBox 5"/>
          <p:cNvSpPr txBox="1">
            <a:spLocks noChangeArrowheads="1"/>
          </p:cNvSpPr>
          <p:nvPr/>
        </p:nvSpPr>
        <p:spPr bwMode="auto">
          <a:xfrm>
            <a:off x="4762884" y="6385289"/>
            <a:ext cx="2182427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b="1" u="sng" dirty="0">
                <a:solidFill>
                  <a:schemeClr val="tx1"/>
                </a:solidFill>
                <a:latin typeface="Calibri" pitchFamily="34" charset="0"/>
              </a:rPr>
              <a:t>Gharko Glacier (Gilgit)</a:t>
            </a:r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24" y="3717032"/>
            <a:ext cx="1803635" cy="1202424"/>
          </a:xfrm>
          <a:prstGeom prst="rect">
            <a:avLst/>
          </a:prstGeom>
        </p:spPr>
      </p:pic>
      <p:pic>
        <p:nvPicPr>
          <p:cNvPr id="167" name="图片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05" y="3709188"/>
            <a:ext cx="1815402" cy="1210268"/>
          </a:xfrm>
          <a:prstGeom prst="rect">
            <a:avLst/>
          </a:prstGeom>
        </p:spPr>
      </p:pic>
      <p:pic>
        <p:nvPicPr>
          <p:cNvPr id="168" name="图片 16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5" t="6173" r="9230" b="80982"/>
          <a:stretch/>
        </p:blipFill>
        <p:spPr>
          <a:xfrm>
            <a:off x="2331213" y="3709188"/>
            <a:ext cx="351488" cy="432048"/>
          </a:xfrm>
          <a:prstGeom prst="rect">
            <a:avLst/>
          </a:prstGeom>
        </p:spPr>
      </p:pic>
      <p:pic>
        <p:nvPicPr>
          <p:cNvPr id="169" name="图片 1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8" y="731045"/>
            <a:ext cx="1997323" cy="1331549"/>
          </a:xfrm>
          <a:prstGeom prst="rect">
            <a:avLst/>
          </a:prstGeom>
        </p:spPr>
      </p:pic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8303906" y="2215340"/>
            <a:ext cx="107950" cy="107950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3" name="5-Point Star 21"/>
          <p:cNvSpPr>
            <a:spLocks noChangeAspect="1"/>
          </p:cNvSpPr>
          <p:nvPr/>
        </p:nvSpPr>
        <p:spPr bwMode="auto">
          <a:xfrm>
            <a:off x="250475" y="3777634"/>
            <a:ext cx="107950" cy="107950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4" name="5-Point Star 49"/>
          <p:cNvSpPr/>
          <p:nvPr/>
        </p:nvSpPr>
        <p:spPr bwMode="auto">
          <a:xfrm>
            <a:off x="8443809" y="2854311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5" name="5-Point Star 21"/>
          <p:cNvSpPr>
            <a:spLocks noChangeAspect="1"/>
          </p:cNvSpPr>
          <p:nvPr/>
        </p:nvSpPr>
        <p:spPr bwMode="auto">
          <a:xfrm>
            <a:off x="6789011" y="5594961"/>
            <a:ext cx="107950" cy="107950"/>
          </a:xfrm>
          <a:prstGeom prst="star5">
            <a:avLst/>
          </a:prstGeom>
          <a:solidFill>
            <a:srgbClr val="FF0000"/>
          </a:solidFill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6" name="5-Point Star 49"/>
          <p:cNvSpPr/>
          <p:nvPr/>
        </p:nvSpPr>
        <p:spPr bwMode="auto">
          <a:xfrm>
            <a:off x="7090920" y="1609149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7" name="5-Point Star 49"/>
          <p:cNvSpPr/>
          <p:nvPr/>
        </p:nvSpPr>
        <p:spPr bwMode="auto">
          <a:xfrm>
            <a:off x="6898645" y="5682952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8" name="5-Point Star 49"/>
          <p:cNvSpPr/>
          <p:nvPr/>
        </p:nvSpPr>
        <p:spPr bwMode="auto">
          <a:xfrm>
            <a:off x="6524063" y="6063674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9" name="5-Point Star 49"/>
          <p:cNvSpPr/>
          <p:nvPr/>
        </p:nvSpPr>
        <p:spPr bwMode="auto">
          <a:xfrm>
            <a:off x="5101911" y="5769493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30" name="5-Point Star 49"/>
          <p:cNvSpPr/>
          <p:nvPr/>
        </p:nvSpPr>
        <p:spPr bwMode="auto">
          <a:xfrm>
            <a:off x="3255469" y="6277289"/>
            <a:ext cx="108000" cy="108000"/>
          </a:xfrm>
          <a:prstGeom prst="star5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8675" y="3870148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(2784m)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1"/>
          <p:cNvSpPr txBox="1"/>
          <p:nvPr/>
        </p:nvSpPr>
        <p:spPr>
          <a:xfrm>
            <a:off x="3057541" y="6384660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(3568m)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1"/>
          <p:cNvSpPr txBox="1"/>
          <p:nvPr/>
        </p:nvSpPr>
        <p:spPr>
          <a:xfrm>
            <a:off x="5141075" y="5714212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(2928m)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1"/>
          <p:cNvSpPr txBox="1"/>
          <p:nvPr/>
        </p:nvSpPr>
        <p:spPr>
          <a:xfrm>
            <a:off x="6532715" y="6085832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(3455m)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1"/>
          <p:cNvSpPr txBox="1"/>
          <p:nvPr/>
        </p:nvSpPr>
        <p:spPr>
          <a:xfrm>
            <a:off x="6684220" y="5754382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(4610m)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1"/>
          <p:cNvSpPr txBox="1"/>
          <p:nvPr/>
        </p:nvSpPr>
        <p:spPr>
          <a:xfrm>
            <a:off x="6842985" y="5517812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(3827m)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1"/>
          <p:cNvSpPr txBox="1"/>
          <p:nvPr/>
        </p:nvSpPr>
        <p:spPr>
          <a:xfrm>
            <a:off x="8283145" y="2952943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(4170m)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1"/>
          <p:cNvSpPr txBox="1"/>
          <p:nvPr/>
        </p:nvSpPr>
        <p:spPr>
          <a:xfrm>
            <a:off x="6876256" y="1412589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(4709m)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1"/>
          <p:cNvSpPr txBox="1"/>
          <p:nvPr/>
        </p:nvSpPr>
        <p:spPr>
          <a:xfrm>
            <a:off x="8189857" y="2295635"/>
            <a:ext cx="5373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(3538m)</a:t>
            </a:r>
            <a:endParaRPr lang="zh-CN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Decision 51"/>
          <p:cNvSpPr>
            <a:spLocks noChangeAspect="1"/>
          </p:cNvSpPr>
          <p:nvPr/>
        </p:nvSpPr>
        <p:spPr bwMode="auto">
          <a:xfrm>
            <a:off x="8676472" y="1904414"/>
            <a:ext cx="144000" cy="85986"/>
          </a:xfrm>
          <a:prstGeom prst="flowChartDecision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43" name="Flowchart: Decision 51"/>
          <p:cNvSpPr>
            <a:spLocks noChangeAspect="1"/>
          </p:cNvSpPr>
          <p:nvPr/>
        </p:nvSpPr>
        <p:spPr bwMode="auto">
          <a:xfrm>
            <a:off x="4809300" y="6064824"/>
            <a:ext cx="144000" cy="85986"/>
          </a:xfrm>
          <a:prstGeom prst="flowChartDecision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47" name="Flowchart: Decision 51"/>
          <p:cNvSpPr>
            <a:spLocks noChangeAspect="1"/>
          </p:cNvSpPr>
          <p:nvPr/>
        </p:nvSpPr>
        <p:spPr bwMode="auto">
          <a:xfrm>
            <a:off x="5854097" y="6341667"/>
            <a:ext cx="144000" cy="85986"/>
          </a:xfrm>
          <a:prstGeom prst="flowChartDecision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sp>
        <p:nvSpPr>
          <p:cNvPr id="48" name="Flowchart: Decision 51"/>
          <p:cNvSpPr>
            <a:spLocks noChangeAspect="1"/>
          </p:cNvSpPr>
          <p:nvPr/>
        </p:nvSpPr>
        <p:spPr bwMode="auto">
          <a:xfrm>
            <a:off x="8885948" y="1083431"/>
            <a:ext cx="144000" cy="85986"/>
          </a:xfrm>
          <a:prstGeom prst="flowChartDecision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85">
              <a:latin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463413" y="3346122"/>
            <a:ext cx="838540" cy="215444"/>
            <a:chOff x="3552598" y="2355760"/>
            <a:chExt cx="838540" cy="215444"/>
          </a:xfrm>
        </p:grpSpPr>
        <p:sp>
          <p:nvSpPr>
            <p:cNvPr id="12" name="椭圆 11"/>
            <p:cNvSpPr/>
            <p:nvPr/>
          </p:nvSpPr>
          <p:spPr>
            <a:xfrm>
              <a:off x="3552598" y="2427482"/>
              <a:ext cx="72008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554049" y="2355760"/>
              <a:ext cx="83708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Ablation Stakes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00632" y="3341848"/>
            <a:ext cx="668030" cy="215444"/>
            <a:chOff x="3540868" y="2563987"/>
            <a:chExt cx="668030" cy="215444"/>
          </a:xfrm>
        </p:grpSpPr>
        <p:sp>
          <p:nvSpPr>
            <p:cNvPr id="51" name="5-Point Star 49"/>
            <p:cNvSpPr/>
            <p:nvPr/>
          </p:nvSpPr>
          <p:spPr bwMode="auto">
            <a:xfrm>
              <a:off x="3540868" y="2617709"/>
              <a:ext cx="108000" cy="108000"/>
            </a:xfrm>
            <a:prstGeom prst="star5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5">
                <a:latin typeface="Calibri" panose="020F050202020403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560964" y="2563987"/>
              <a:ext cx="6479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Rain gauge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387972" y="3357574"/>
            <a:ext cx="447724" cy="215444"/>
            <a:chOff x="3542912" y="2785799"/>
            <a:chExt cx="447724" cy="215444"/>
          </a:xfrm>
        </p:grpSpPr>
        <p:sp>
          <p:nvSpPr>
            <p:cNvPr id="50" name="5-Point Star 21"/>
            <p:cNvSpPr>
              <a:spLocks noChangeAspect="1"/>
            </p:cNvSpPr>
            <p:nvPr/>
          </p:nvSpPr>
          <p:spPr bwMode="auto">
            <a:xfrm>
              <a:off x="3542912" y="2828482"/>
              <a:ext cx="107950" cy="107950"/>
            </a:xfrm>
            <a:prstGeom prst="star5">
              <a:avLst/>
            </a:prstGeom>
            <a:solidFill>
              <a:srgbClr val="FF0000"/>
            </a:solidFill>
            <a:ln w="952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5">
                <a:latin typeface="Calibri" panose="020F0502020204030204" pitchFamily="34" charset="0"/>
              </a:endParaRPr>
            </a:p>
          </p:txBody>
        </p:sp>
        <p:sp>
          <p:nvSpPr>
            <p:cNvPr id="55" name="文本框 52"/>
            <p:cNvSpPr txBox="1"/>
            <p:nvPr/>
          </p:nvSpPr>
          <p:spPr>
            <a:xfrm>
              <a:off x="3578344" y="2785799"/>
              <a:ext cx="41229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AWS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3494" y="3357574"/>
            <a:ext cx="1250918" cy="215444"/>
            <a:chOff x="3522868" y="2997532"/>
            <a:chExt cx="1250918" cy="215444"/>
          </a:xfrm>
        </p:grpSpPr>
        <p:sp>
          <p:nvSpPr>
            <p:cNvPr id="49" name="Flowchart: Decision 51"/>
            <p:cNvSpPr>
              <a:spLocks noChangeAspect="1"/>
            </p:cNvSpPr>
            <p:nvPr/>
          </p:nvSpPr>
          <p:spPr bwMode="auto">
            <a:xfrm>
              <a:off x="3522868" y="3062261"/>
              <a:ext cx="144000" cy="85986"/>
            </a:xfrm>
            <a:prstGeom prst="flowChartDecision">
              <a:avLst/>
            </a:prstGeom>
            <a:ln w="952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85">
                <a:latin typeface="Calibri" panose="020F0502020204030204" pitchFamily="34" charset="0"/>
              </a:endParaRPr>
            </a:p>
          </p:txBody>
        </p:sp>
        <p:sp>
          <p:nvSpPr>
            <p:cNvPr id="56" name="文本框 52"/>
            <p:cNvSpPr txBox="1"/>
            <p:nvPr/>
          </p:nvSpPr>
          <p:spPr>
            <a:xfrm>
              <a:off x="3604876" y="2997532"/>
              <a:ext cx="11689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Discharge measurement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874641" y="2665699"/>
            <a:ext cx="72008" cy="7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274142" y="3341848"/>
            <a:ext cx="571589" cy="215444"/>
            <a:chOff x="4026603" y="3067003"/>
            <a:chExt cx="571589" cy="215444"/>
          </a:xfrm>
        </p:grpSpPr>
        <p:sp>
          <p:nvSpPr>
            <p:cNvPr id="62" name="矩形 61"/>
            <p:cNvSpPr/>
            <p:nvPr/>
          </p:nvSpPr>
          <p:spPr>
            <a:xfrm>
              <a:off x="4026603" y="3132387"/>
              <a:ext cx="72008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044835" y="3067003"/>
              <a:ext cx="5533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Snow pit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69347" y="3335569"/>
            <a:ext cx="918677" cy="215444"/>
            <a:chOff x="4026603" y="3067003"/>
            <a:chExt cx="918677" cy="215444"/>
          </a:xfrm>
        </p:grpSpPr>
        <p:sp>
          <p:nvSpPr>
            <p:cNvPr id="66" name="矩形 65"/>
            <p:cNvSpPr/>
            <p:nvPr/>
          </p:nvSpPr>
          <p:spPr>
            <a:xfrm>
              <a:off x="4026603" y="3132387"/>
              <a:ext cx="72008" cy="72000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4063307" y="3067003"/>
              <a:ext cx="88197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Lake level gauge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46730" y="2512006"/>
            <a:ext cx="537327" cy="261415"/>
            <a:chOff x="3784332" y="3132387"/>
            <a:chExt cx="537327" cy="261415"/>
          </a:xfrm>
        </p:grpSpPr>
        <p:sp>
          <p:nvSpPr>
            <p:cNvPr id="69" name="矩形 68"/>
            <p:cNvSpPr/>
            <p:nvPr/>
          </p:nvSpPr>
          <p:spPr>
            <a:xfrm>
              <a:off x="4026603" y="3132387"/>
              <a:ext cx="72008" cy="72000"/>
            </a:xfrm>
            <a:prstGeom prst="rect">
              <a:avLst/>
            </a:prstGeom>
            <a:solidFill>
              <a:srgbClr val="FF66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784332" y="3178358"/>
              <a:ext cx="53732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(3448m)</a:t>
              </a:r>
              <a:endParaRPr lang="zh-CN" altLang="en-US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93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137" y="621437"/>
            <a:ext cx="6063434" cy="41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1646" y="4863042"/>
            <a:ext cx="4634141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Snowfall started at the month of September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Maximum snow-cover reaches in Mar-Apr month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Seasonal snow cover reaches 50-60% of the basin area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Snow-melt period starts in late March or early April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b="1" dirty="0" smtClean="0"/>
              <a:t>Most of the snow melted away be the end of August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9512" y="43454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UIB Mean Monthly Snow Cover (2003-2010)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-99087" y="-126573"/>
            <a:ext cx="9144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600" b="1" dirty="0" smtClean="0">
                <a:latin typeface="Calibri" pitchFamily="34" charset="0"/>
              </a:rPr>
              <a:t>iii. Monitoring of Snow Cover in UIB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0" y="505312"/>
          <a:ext cx="9144000" cy="588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8911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2003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6014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2004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3117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2005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220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2006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7323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2007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4426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2008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1529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2009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8629" y="62456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Monthly Snow Cover in UIB during 2003-2010</a:t>
            </a:r>
            <a:endParaRPr lang="en-US" sz="2400" b="1" dirty="0">
              <a:latin typeface="+mj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317722" y="683735"/>
            <a:ext cx="3773010" cy="7052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1" indent="-285750" algn="ctr">
              <a:lnSpc>
                <a:spcPct val="150000"/>
              </a:lnSpc>
              <a:defRPr/>
            </a:pPr>
            <a:r>
              <a:rPr lang="en-US" altLang="zh-CN" sz="1400" b="1" dirty="0" smtClean="0"/>
              <a:t>No significant snow cover trends were observed in UIB sub catchments during 2003-2010</a:t>
            </a:r>
            <a:endParaRPr lang="en-US" altLang="zh-CN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3840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smtClean="0">
                <a:latin typeface="Calibri" pitchFamily="34" charset="0"/>
              </a:rPr>
              <a:t>iv. Monitoring of Glaciers in UIB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IB Glaci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273573"/>
            <a:ext cx="8915400" cy="658442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592" y="2910348"/>
            <a:ext cx="1676400" cy="89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3969603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pc="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Jammu  </a:t>
            </a:r>
          </a:p>
          <a:p>
            <a:pPr algn="ctr"/>
            <a:r>
              <a:rPr lang="en-US" sz="1600" b="1" spc="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&amp;  </a:t>
            </a:r>
          </a:p>
          <a:p>
            <a:pPr algn="ctr"/>
            <a:r>
              <a:rPr lang="en-US" sz="1600" b="1" spc="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Kashmir</a:t>
            </a:r>
            <a:endParaRPr lang="en-US" sz="1600" b="1" spc="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Glacier cover in UIB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357826"/>
            <a:ext cx="3027817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/>
              <a:t>Glacier Area	12%</a:t>
            </a:r>
          </a:p>
          <a:p>
            <a:r>
              <a:rPr lang="en-US" sz="1600" b="1" dirty="0" smtClean="0"/>
              <a:t>No. of Glaciers	18,495</a:t>
            </a:r>
          </a:p>
          <a:p>
            <a:r>
              <a:rPr lang="en-US" sz="1600" b="1" dirty="0" smtClean="0"/>
              <a:t>Covered Area 	21,192 Km</a:t>
            </a:r>
            <a:r>
              <a:rPr lang="en-US" sz="1600" b="1" baseline="30000" dirty="0" smtClean="0"/>
              <a:t>2 </a:t>
            </a:r>
          </a:p>
          <a:p>
            <a:r>
              <a:rPr lang="en-US" sz="1600" b="1" dirty="0" smtClean="0"/>
              <a:t>Ice Reserves 	2,696 Km</a:t>
            </a:r>
            <a:r>
              <a:rPr lang="en-US" sz="1600" b="1" baseline="30000" dirty="0" smtClean="0"/>
              <a:t>3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2209800" y="2133600"/>
            <a:ext cx="685800" cy="762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101598" y="818213"/>
            <a:ext cx="8900246" cy="5005302"/>
            <a:chOff x="106533" y="1500384"/>
            <a:chExt cx="8900246" cy="50053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90" y="1500384"/>
              <a:ext cx="7347364" cy="500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6221609" y="4200134"/>
              <a:ext cx="252919" cy="262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7840" y="3384383"/>
              <a:ext cx="2868939" cy="105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213906" y="415340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6729" y="41534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18452" y="41534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25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29093" y="415340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35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645293" y="3836551"/>
              <a:ext cx="39037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Glacier Area Change (% / year)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6124" y="5987611"/>
              <a:ext cx="27134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Glacier Size  (Km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 rot="16200000">
              <a:off x="7388942" y="3510116"/>
              <a:ext cx="280220" cy="234499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8788" y="4441083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Rescaled Graph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Astore Basin Glacier changes during 1973-2013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6183868"/>
            <a:ext cx="9144000" cy="369332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b="1" dirty="0" smtClean="0">
                <a:solidFill>
                  <a:srgbClr val="FFFFFF"/>
                </a:solidFill>
              </a:rPr>
              <a:t>Only Small Glacier in Astore basin represented both growing and shrinking during 1973-2013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475" y="807871"/>
            <a:ext cx="5406501" cy="224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72" r="12621"/>
          <a:stretch>
            <a:fillRect/>
          </a:stretch>
        </p:blipFill>
        <p:spPr bwMode="auto">
          <a:xfrm>
            <a:off x="0" y="286371"/>
            <a:ext cx="9144000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0" y="228600"/>
            <a:ext cx="470473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latin typeface="Calibri" pitchFamily="34" charset="0"/>
              </a:rPr>
              <a:t>Sachen </a:t>
            </a:r>
            <a:r>
              <a:rPr lang="en-US" altLang="zh-CN" sz="2800" b="1" dirty="0">
                <a:latin typeface="Calibri" pitchFamily="34" charset="0"/>
              </a:rPr>
              <a:t>Glacier (Astore) Thickness Changes by GLAS-ICESat (2003-2008)</a:t>
            </a:r>
            <a:endParaRPr lang="en-US" altLang="zh-CN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</a:rPr>
              <a:t>During </a:t>
            </a:r>
            <a:r>
              <a:rPr lang="en-US" altLang="zh-CN" sz="2000" b="1" dirty="0">
                <a:solidFill>
                  <a:srgbClr val="FFFF00"/>
                </a:solidFill>
              </a:rPr>
              <a:t>2003-2007</a:t>
            </a:r>
            <a:r>
              <a:rPr lang="en-US" altLang="zh-CN" sz="2000" b="1" dirty="0">
                <a:solidFill>
                  <a:srgbClr val="FFFFFF"/>
                </a:solidFill>
              </a:rPr>
              <a:t>, Sachen glacier does not shown much </a:t>
            </a:r>
            <a:r>
              <a:rPr lang="en-US" altLang="zh-CN" sz="2000" b="1" dirty="0">
                <a:solidFill>
                  <a:srgbClr val="FFFF00"/>
                </a:solidFill>
              </a:rPr>
              <a:t>variation </a:t>
            </a:r>
            <a:r>
              <a:rPr lang="en-US" altLang="zh-CN" sz="2000" b="1" dirty="0">
                <a:solidFill>
                  <a:srgbClr val="FFFFFF"/>
                </a:solidFill>
              </a:rPr>
              <a:t>in </a:t>
            </a:r>
            <a:r>
              <a:rPr lang="en-US" altLang="zh-CN" sz="2000" b="1" dirty="0">
                <a:solidFill>
                  <a:srgbClr val="FFFF00"/>
                </a:solidFill>
              </a:rPr>
              <a:t>thickness</a:t>
            </a:r>
            <a:r>
              <a:rPr lang="en-US" altLang="zh-CN" sz="2000" b="1" dirty="0">
                <a:solidFill>
                  <a:srgbClr val="FFFFFF"/>
                </a:solidFill>
              </a:rPr>
              <a:t>. However in </a:t>
            </a:r>
            <a:r>
              <a:rPr lang="en-US" altLang="zh-CN" sz="2000" b="1" dirty="0">
                <a:solidFill>
                  <a:srgbClr val="FFFF00"/>
                </a:solidFill>
              </a:rPr>
              <a:t>2008</a:t>
            </a:r>
            <a:r>
              <a:rPr lang="en-US" altLang="zh-CN" sz="2000" b="1" dirty="0">
                <a:solidFill>
                  <a:srgbClr val="FFFFFF"/>
                </a:solidFill>
              </a:rPr>
              <a:t> it shows slight </a:t>
            </a:r>
            <a:r>
              <a:rPr lang="en-US" altLang="zh-CN" sz="2000" b="1" dirty="0">
                <a:solidFill>
                  <a:srgbClr val="FFFF00"/>
                </a:solidFill>
              </a:rPr>
              <a:t>increase</a:t>
            </a:r>
            <a:r>
              <a:rPr lang="en-US" altLang="zh-CN" sz="2000" b="1" dirty="0">
                <a:solidFill>
                  <a:srgbClr val="FFFFFF"/>
                </a:solidFill>
              </a:rPr>
              <a:t> in </a:t>
            </a:r>
            <a:r>
              <a:rPr lang="en-US" altLang="zh-CN" sz="2000" b="1" dirty="0">
                <a:solidFill>
                  <a:srgbClr val="FFFF00"/>
                </a:solidFill>
              </a:rPr>
              <a:t>thickness</a:t>
            </a:r>
            <a:r>
              <a:rPr lang="en-US" altLang="zh-CN" sz="2000" b="1" dirty="0">
                <a:solidFill>
                  <a:srgbClr val="FFFFFF"/>
                </a:solidFill>
              </a:rPr>
              <a:t>.</a:t>
            </a:r>
            <a:endParaRPr lang="en-US" altLang="zh-CN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latin typeface="Calibri" pitchFamily="34" charset="0"/>
              </a:rPr>
              <a:t>v. Snow and Glacier Melt contribution to Stream-flow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558" y="884327"/>
            <a:ext cx="8056095" cy="58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0" y="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Snow and Glacier melt contribution to Astore Annual Stream-flow</a:t>
            </a:r>
            <a:endParaRPr lang="en-US" altLang="zh-CN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923928" y="1106268"/>
            <a:ext cx="1757779" cy="33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925417" y="1067801"/>
            <a:ext cx="19427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+mj-lt"/>
              </a:rPr>
              <a:t>Whole Basin</a:t>
            </a:r>
          </a:p>
          <a:p>
            <a:r>
              <a:rPr lang="en-US" altLang="zh-CN" sz="1600" b="1" dirty="0" smtClean="0">
                <a:latin typeface="+mj-lt"/>
              </a:rPr>
              <a:t>Simulated Discharge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09671" y="1134381"/>
            <a:ext cx="1099354" cy="33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266771" y="1069281"/>
            <a:ext cx="131093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+mj-lt"/>
              </a:rPr>
              <a:t>Whole Basin Glacier melt Simulated</a:t>
            </a:r>
          </a:p>
          <a:p>
            <a:r>
              <a:rPr lang="en-US" altLang="zh-CN" sz="1600" b="1" dirty="0" smtClean="0">
                <a:latin typeface="+mj-lt"/>
              </a:rPr>
              <a:t>Discharge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32122" y="1106269"/>
            <a:ext cx="1757779" cy="337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189203" y="1076676"/>
            <a:ext cx="19871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atin typeface="+mj-lt"/>
              </a:rPr>
              <a:t>Whole Basin </a:t>
            </a:r>
          </a:p>
          <a:p>
            <a:r>
              <a:rPr lang="en-US" altLang="zh-CN" sz="1600" b="1" dirty="0" smtClean="0">
                <a:latin typeface="+mj-lt"/>
              </a:rPr>
              <a:t>Measured Discharge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5544110" y="5083467"/>
            <a:ext cx="1310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+mj-lt"/>
              </a:rPr>
              <a:t>Glacier Melt</a:t>
            </a:r>
          </a:p>
          <a:p>
            <a:pPr algn="ctr"/>
            <a:r>
              <a:rPr lang="en-US" altLang="zh-CN" sz="1600" b="1" dirty="0" smtClean="0">
                <a:latin typeface="+mj-lt"/>
              </a:rPr>
              <a:t>(35%)</a:t>
            </a:r>
            <a:endParaRPr lang="en-US" altLang="zh-CN" sz="1600" b="1" dirty="0">
              <a:latin typeface="+mj-lt"/>
            </a:endParaRPr>
          </a:p>
        </p:txBody>
      </p:sp>
      <p:pic>
        <p:nvPicPr>
          <p:cNvPr id="38" name="Picture 33" descr="aug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696061"/>
            <a:ext cx="1465002" cy="149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29"/>
          <p:cNvSpPr/>
          <p:nvPr/>
        </p:nvSpPr>
        <p:spPr>
          <a:xfrm>
            <a:off x="1229989" y="5811905"/>
            <a:ext cx="7331384" cy="378688"/>
          </a:xfrm>
          <a:custGeom>
            <a:avLst/>
            <a:gdLst>
              <a:gd name="connsiteX0" fmla="*/ 0 w 7331384"/>
              <a:gd name="connsiteY0" fmla="*/ 64736 h 258945"/>
              <a:gd name="connsiteX1" fmla="*/ 736376 w 7331384"/>
              <a:gd name="connsiteY1" fmla="*/ 32368 h 258945"/>
              <a:gd name="connsiteX2" fmla="*/ 1642684 w 7331384"/>
              <a:gd name="connsiteY2" fmla="*/ 40460 h 258945"/>
              <a:gd name="connsiteX3" fmla="*/ 2799845 w 7331384"/>
              <a:gd name="connsiteY3" fmla="*/ 0 h 258945"/>
              <a:gd name="connsiteX4" fmla="*/ 4604369 w 7331384"/>
              <a:gd name="connsiteY4" fmla="*/ 40460 h 258945"/>
              <a:gd name="connsiteX5" fmla="*/ 6392708 w 7331384"/>
              <a:gd name="connsiteY5" fmla="*/ 48552 h 258945"/>
              <a:gd name="connsiteX6" fmla="*/ 7331384 w 7331384"/>
              <a:gd name="connsiteY6" fmla="*/ 80920 h 258945"/>
              <a:gd name="connsiteX7" fmla="*/ 7331384 w 7331384"/>
              <a:gd name="connsiteY7" fmla="*/ 250853 h 258945"/>
              <a:gd name="connsiteX8" fmla="*/ 0 w 7331384"/>
              <a:gd name="connsiteY8" fmla="*/ 258945 h 258945"/>
              <a:gd name="connsiteX9" fmla="*/ 0 w 7331384"/>
              <a:gd name="connsiteY9" fmla="*/ 64736 h 25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31384" h="258945">
                <a:moveTo>
                  <a:pt x="0" y="64736"/>
                </a:moveTo>
                <a:lnTo>
                  <a:pt x="736376" y="32368"/>
                </a:lnTo>
                <a:lnTo>
                  <a:pt x="1642684" y="40460"/>
                </a:lnTo>
                <a:lnTo>
                  <a:pt x="2799845" y="0"/>
                </a:lnTo>
                <a:lnTo>
                  <a:pt x="4604369" y="40460"/>
                </a:lnTo>
                <a:lnTo>
                  <a:pt x="6392708" y="48552"/>
                </a:lnTo>
                <a:lnTo>
                  <a:pt x="7331384" y="80920"/>
                </a:lnTo>
                <a:lnTo>
                  <a:pt x="7331384" y="250853"/>
                </a:lnTo>
                <a:lnTo>
                  <a:pt x="0" y="258945"/>
                </a:lnTo>
                <a:lnTo>
                  <a:pt x="0" y="647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72742" y="4041247"/>
            <a:ext cx="13109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latin typeface="+mj-lt"/>
              </a:rPr>
              <a:t>Snow Melt</a:t>
            </a:r>
          </a:p>
          <a:p>
            <a:pPr algn="ctr"/>
            <a:r>
              <a:rPr lang="en-US" altLang="zh-CN" sz="1600" b="1" dirty="0" smtClean="0">
                <a:latin typeface="+mj-lt"/>
              </a:rPr>
              <a:t>(41%)</a:t>
            </a:r>
            <a:endParaRPr lang="en-US" altLang="zh-CN" sz="1600" b="1" dirty="0">
              <a:latin typeface="+mj-lt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1179872" y="5858010"/>
            <a:ext cx="731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latin typeface="+mj-lt"/>
              </a:rPr>
              <a:t>Base Flow + Rain (24%)</a:t>
            </a:r>
            <a:endParaRPr lang="en-US" altLang="zh-CN" sz="1400" b="1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78477" y="545690"/>
            <a:ext cx="429178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Snow and Glacier melt Contributes ~76%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532916" y="1857828"/>
            <a:ext cx="649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Astore</a:t>
            </a:r>
          </a:p>
          <a:p>
            <a:pPr algn="ctr"/>
            <a:r>
              <a:rPr lang="en-US" sz="1100" b="1" dirty="0" smtClean="0"/>
              <a:t>Glaciers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27688" y="3399972"/>
            <a:ext cx="8306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Astore</a:t>
            </a:r>
          </a:p>
          <a:p>
            <a:pPr algn="ctr"/>
            <a:r>
              <a:rPr lang="en-US" sz="1100" b="1" dirty="0" smtClean="0"/>
              <a:t>Snowcover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0" y="899657"/>
            <a:ext cx="8849032" cy="53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-1" y="228600"/>
            <a:ext cx="9144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Contribution of Glacier melt to Annual stream-flow during 1974-2010</a:t>
            </a:r>
            <a:endParaRPr lang="en-US" altLang="zh-CN" sz="2400" b="1" dirty="0"/>
          </a:p>
        </p:txBody>
      </p:sp>
      <p:grpSp>
        <p:nvGrpSpPr>
          <p:cNvPr id="2" name="Group 33"/>
          <p:cNvGrpSpPr/>
          <p:nvPr/>
        </p:nvGrpSpPr>
        <p:grpSpPr>
          <a:xfrm>
            <a:off x="707923" y="2374492"/>
            <a:ext cx="8436077" cy="2713702"/>
            <a:chOff x="707923" y="2374492"/>
            <a:chExt cx="8436077" cy="2713702"/>
          </a:xfrm>
        </p:grpSpPr>
        <p:graphicFrame>
          <p:nvGraphicFramePr>
            <p:cNvPr id="30" name="Chart 29"/>
            <p:cNvGraphicFramePr/>
            <p:nvPr/>
          </p:nvGraphicFramePr>
          <p:xfrm>
            <a:off x="707923" y="2374492"/>
            <a:ext cx="8436077" cy="27137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291785" y="4055797"/>
              <a:ext cx="18029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Mean Annual</a:t>
              </a:r>
            </a:p>
            <a:p>
              <a:pPr algn="ctr"/>
              <a:r>
                <a:rPr lang="en-US" sz="1400" b="1" dirty="0" smtClean="0">
                  <a:solidFill>
                    <a:srgbClr val="FFFF00"/>
                  </a:solidFill>
                  <a:latin typeface="+mj-lt"/>
                </a:rPr>
                <a:t>Summer Temperature</a:t>
              </a:r>
              <a:endParaRPr lang="en-US" sz="14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988143" y="3480586"/>
            <a:ext cx="7905136" cy="26547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729803"/>
            <a:ext cx="71496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Introduction</a:t>
            </a:r>
            <a:endParaRPr lang="en-US" altLang="zh-CN" sz="2800" b="1" i="1" dirty="0">
              <a:latin typeface="Calibri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Observation</a:t>
            </a:r>
            <a:r>
              <a:rPr lang="zh-CN" altLang="en-US" sz="2800" b="1" i="1" dirty="0" smtClean="0">
                <a:latin typeface="Calibri" pitchFamily="34" charset="0"/>
              </a:rPr>
              <a:t> </a:t>
            </a:r>
            <a:r>
              <a:rPr lang="en-US" altLang="zh-CN" sz="2800" b="1" i="1" dirty="0" smtClean="0">
                <a:latin typeface="Calibri" pitchFamily="34" charset="0"/>
              </a:rPr>
              <a:t>network</a:t>
            </a:r>
            <a:r>
              <a:rPr lang="zh-CN" altLang="en-US" sz="2800" b="1" i="1" dirty="0" smtClean="0">
                <a:latin typeface="Calibri" pitchFamily="34" charset="0"/>
              </a:rPr>
              <a:t> </a:t>
            </a:r>
            <a:endParaRPr lang="en-US" altLang="zh-CN" sz="2800" b="1" i="1" dirty="0" smtClean="0">
              <a:latin typeface="Calibri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Monitoring of Snow Cover in UIB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Monitoring of Glaciers in UIB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Snow and Glacier melt to UIB Stream-flow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i="1" dirty="0" smtClean="0">
                <a:latin typeface="Calibri" pitchFamily="34" charset="0"/>
              </a:rPr>
              <a:t>Conclusions</a:t>
            </a:r>
          </a:p>
        </p:txBody>
      </p:sp>
      <p:pic>
        <p:nvPicPr>
          <p:cNvPr id="15362" name="Picture 1" descr="C:\Users\suhaib\Desktop\snow melt pics\ColorMastery_TOC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3" t="37430" r="12682" b="1141"/>
          <a:stretch>
            <a:fillRect/>
          </a:stretch>
        </p:blipFill>
        <p:spPr bwMode="auto">
          <a:xfrm>
            <a:off x="0" y="850133"/>
            <a:ext cx="91440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+mj-lt"/>
                <a:ea typeface="宋体" pitchFamily="2" charset="-122"/>
              </a:rPr>
              <a:t>Relationship </a:t>
            </a:r>
            <a:r>
              <a:rPr lang="en-US" sz="2800" b="1" dirty="0">
                <a:latin typeface="+mj-lt"/>
                <a:ea typeface="宋体" pitchFamily="2" charset="-122"/>
              </a:rPr>
              <a:t>between Temperature, Precipitation and Runoff </a:t>
            </a:r>
            <a:r>
              <a:rPr lang="en-US" sz="2800" b="1" dirty="0" smtClean="0">
                <a:latin typeface="+mj-lt"/>
                <a:ea typeface="宋体" pitchFamily="2" charset="-122"/>
              </a:rPr>
              <a:t>fluctuations</a:t>
            </a:r>
            <a:endParaRPr lang="en-US" sz="2800" b="1" dirty="0">
              <a:latin typeface="+mj-lt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90847"/>
            <a:ext cx="914400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00"/>
                </a:solidFill>
              </a:rPr>
              <a:t>Correlation</a:t>
            </a:r>
            <a:r>
              <a:rPr lang="en-US" altLang="zh-CN" sz="1600" b="1" dirty="0">
                <a:solidFill>
                  <a:srgbClr val="FFFFFF"/>
                </a:solidFill>
              </a:rPr>
              <a:t> results clearly evidences that the </a:t>
            </a:r>
            <a:r>
              <a:rPr lang="en-US" altLang="zh-CN" sz="1600" b="1" dirty="0">
                <a:solidFill>
                  <a:srgbClr val="FFFF00"/>
                </a:solidFill>
              </a:rPr>
              <a:t>runoff fluctuations </a:t>
            </a:r>
            <a:r>
              <a:rPr lang="en-US" altLang="zh-CN" sz="1600" b="1" dirty="0">
                <a:solidFill>
                  <a:srgbClr val="FFFFFF"/>
                </a:solidFill>
              </a:rPr>
              <a:t>of Astore River was mainly influenced by the </a:t>
            </a:r>
            <a:r>
              <a:rPr lang="en-US" altLang="zh-CN" sz="1600" b="1" dirty="0">
                <a:solidFill>
                  <a:srgbClr val="FFFF00"/>
                </a:solidFill>
              </a:rPr>
              <a:t>variations</a:t>
            </a:r>
            <a:r>
              <a:rPr lang="en-US" altLang="zh-CN" sz="1600" b="1" dirty="0">
                <a:solidFill>
                  <a:srgbClr val="FFFFFF"/>
                </a:solidFill>
              </a:rPr>
              <a:t> in </a:t>
            </a:r>
            <a:r>
              <a:rPr lang="en-US" altLang="zh-CN" sz="1600" b="1" dirty="0">
                <a:solidFill>
                  <a:srgbClr val="FFFF00"/>
                </a:solidFill>
              </a:rPr>
              <a:t>precipitation</a:t>
            </a:r>
            <a:r>
              <a:rPr lang="en-US" altLang="zh-CN" sz="1600" b="1" dirty="0">
                <a:solidFill>
                  <a:srgbClr val="FFFFFF"/>
                </a:solidFill>
              </a:rPr>
              <a:t> but not by the changes in </a:t>
            </a:r>
            <a:r>
              <a:rPr lang="en-US" altLang="zh-CN" sz="1600" b="1" dirty="0">
                <a:solidFill>
                  <a:srgbClr val="FFFF00"/>
                </a:solidFill>
              </a:rPr>
              <a:t>temperature</a:t>
            </a:r>
            <a:r>
              <a:rPr lang="en-US" altLang="zh-CN" sz="1600" b="1" dirty="0">
                <a:solidFill>
                  <a:srgbClr val="FFFFFF"/>
                </a:solidFill>
              </a:rPr>
              <a:t> during </a:t>
            </a:r>
            <a:r>
              <a:rPr lang="en-US" altLang="zh-CN" sz="1600" b="1" dirty="0">
                <a:solidFill>
                  <a:srgbClr val="FFFF00"/>
                </a:solidFill>
              </a:rPr>
              <a:t>1980-2010</a:t>
            </a:r>
            <a:endParaRPr lang="en-US" altLang="zh-CN" sz="1600" dirty="0">
              <a:solidFill>
                <a:srgbClr val="FFFF00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36330" y="1302204"/>
            <a:ext cx="3607779" cy="249116"/>
            <a:chOff x="536330" y="1204546"/>
            <a:chExt cx="3607779" cy="249116"/>
          </a:xfrm>
        </p:grpSpPr>
        <p:sp>
          <p:nvSpPr>
            <p:cNvPr id="19" name="Rectangle 18"/>
            <p:cNvSpPr/>
            <p:nvPr/>
          </p:nvSpPr>
          <p:spPr>
            <a:xfrm>
              <a:off x="536330" y="1204546"/>
              <a:ext cx="844061" cy="2461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00048" y="1207477"/>
              <a:ext cx="844061" cy="24618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04800"/>
            <a:ext cx="8788399" cy="635045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00050" indent="-400050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US" altLang="zh-CN" sz="1600" b="1" dirty="0" smtClean="0">
                <a:latin typeface="+mj-lt"/>
              </a:rPr>
              <a:t>Predominant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 Westerly circulations </a:t>
            </a:r>
            <a:r>
              <a:rPr lang="en-US" altLang="zh-CN" sz="1600" b="1" dirty="0" smtClean="0">
                <a:latin typeface="+mj-lt"/>
              </a:rPr>
              <a:t>brings significant snowfall in winter and spring seasons, therefore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snow cover </a:t>
            </a:r>
            <a:r>
              <a:rPr lang="en-US" altLang="zh-CN" sz="1600" b="1" dirty="0" smtClean="0">
                <a:latin typeface="+mj-lt"/>
              </a:rPr>
              <a:t>reaches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 85% </a:t>
            </a:r>
            <a:r>
              <a:rPr lang="en-US" altLang="zh-CN" sz="1600" b="1" dirty="0" smtClean="0">
                <a:latin typeface="+mj-lt"/>
              </a:rPr>
              <a:t>of the basin area, which plays an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important</a:t>
            </a:r>
            <a:r>
              <a:rPr lang="en-US" altLang="zh-CN" sz="1600" b="1" dirty="0" smtClean="0">
                <a:latin typeface="+mj-lt"/>
              </a:rPr>
              <a:t> role in the basin hydrology.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No </a:t>
            </a:r>
            <a:r>
              <a:rPr lang="en-US" altLang="zh-CN" sz="1600" b="1" dirty="0" smtClean="0">
                <a:latin typeface="+mj-lt"/>
              </a:rPr>
              <a:t>significant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 trends </a:t>
            </a:r>
            <a:r>
              <a:rPr lang="en-US" altLang="zh-CN" sz="1600" b="1" dirty="0" smtClean="0">
                <a:latin typeface="+mj-lt"/>
              </a:rPr>
              <a:t>in 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snow cover area </a:t>
            </a:r>
            <a:r>
              <a:rPr lang="en-US" altLang="zh-CN" sz="1600" b="1" dirty="0" smtClean="0">
                <a:latin typeface="+mj-lt"/>
              </a:rPr>
              <a:t>was observed.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  <a:defRPr/>
            </a:pPr>
            <a:endParaRPr lang="en-US" altLang="zh-CN" sz="1600" b="1" dirty="0" smtClean="0">
              <a:latin typeface="+mj-lt"/>
            </a:endParaRP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US" altLang="zh-CN" sz="1600" b="1" dirty="0" smtClean="0">
                <a:latin typeface="+mj-lt"/>
              </a:rPr>
              <a:t>More than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10% </a:t>
            </a:r>
            <a:r>
              <a:rPr lang="en-US" altLang="zh-CN" sz="1600" b="1" dirty="0" smtClean="0">
                <a:latin typeface="+mj-lt"/>
              </a:rPr>
              <a:t>of basin’s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glacier area </a:t>
            </a:r>
            <a:r>
              <a:rPr lang="en-US" altLang="zh-CN" sz="1600" b="1" dirty="0" smtClean="0">
                <a:latin typeface="+mj-lt"/>
              </a:rPr>
              <a:t>is covered by heavy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Debris</a:t>
            </a:r>
            <a:r>
              <a:rPr lang="en-US" altLang="zh-CN" sz="1600" b="1" dirty="0" smtClean="0">
                <a:latin typeface="+mj-lt"/>
              </a:rPr>
              <a:t>, which considerably influence the dynamics of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glacier’s interaction </a:t>
            </a:r>
            <a:r>
              <a:rPr lang="en-US" altLang="zh-CN" sz="1600" b="1" dirty="0" smtClean="0">
                <a:latin typeface="+mj-lt"/>
              </a:rPr>
              <a:t>with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atmosphere</a:t>
            </a:r>
            <a:r>
              <a:rPr lang="en-US" altLang="zh-CN" sz="1600" b="1" dirty="0" smtClean="0">
                <a:latin typeface="+mj-lt"/>
              </a:rPr>
              <a:t>, and consequently significant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lower melting rates</a:t>
            </a:r>
            <a:r>
              <a:rPr lang="en-US" altLang="zh-CN" sz="1600" b="1" dirty="0" smtClean="0">
                <a:latin typeface="+mj-lt"/>
              </a:rPr>
              <a:t> of debris covered ice as compare to clean ice, were observed.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  <a:defRPr/>
            </a:pPr>
            <a:endParaRPr lang="en-US" altLang="zh-CN" sz="1600" b="1" dirty="0" smtClean="0">
              <a:latin typeface="+mj-lt"/>
            </a:endParaRP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Satellite data </a:t>
            </a:r>
            <a:r>
              <a:rPr lang="en-US" altLang="zh-CN" sz="1600" b="1" dirty="0" smtClean="0">
                <a:latin typeface="+mj-lt"/>
              </a:rPr>
              <a:t>reveals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stability</a:t>
            </a:r>
            <a:r>
              <a:rPr lang="en-US" altLang="zh-CN" sz="1600" b="1" dirty="0" smtClean="0">
                <a:latin typeface="+mj-lt"/>
              </a:rPr>
              <a:t> of Astore basin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glaciers</a:t>
            </a:r>
            <a:r>
              <a:rPr lang="en-US" altLang="zh-CN" sz="1600" b="1" dirty="0" smtClean="0">
                <a:latin typeface="+mj-lt"/>
              </a:rPr>
              <a:t>, which is in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contrast</a:t>
            </a:r>
            <a:r>
              <a:rPr lang="en-US" altLang="zh-CN" sz="1600" b="1" dirty="0" smtClean="0">
                <a:latin typeface="+mj-lt"/>
              </a:rPr>
              <a:t> of 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surrounding regions</a:t>
            </a:r>
            <a:r>
              <a:rPr lang="en-US" altLang="zh-CN" sz="1600" b="1" dirty="0" smtClean="0">
                <a:latin typeface="+mj-lt"/>
              </a:rPr>
              <a:t>, mainly due to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decrease</a:t>
            </a:r>
            <a:r>
              <a:rPr lang="en-US" altLang="zh-CN" sz="1600" b="1" dirty="0" smtClean="0">
                <a:latin typeface="+mj-lt"/>
              </a:rPr>
              <a:t> in summer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temperatures</a:t>
            </a:r>
            <a:r>
              <a:rPr lang="en-US" altLang="zh-CN" sz="1600" b="1" dirty="0" smtClean="0">
                <a:latin typeface="+mj-lt"/>
              </a:rPr>
              <a:t>. Overall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83%</a:t>
            </a:r>
            <a:r>
              <a:rPr lang="en-US" altLang="zh-CN" sz="1600" b="1" dirty="0" smtClean="0">
                <a:latin typeface="+mj-lt"/>
              </a:rPr>
              <a:t> of 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Glaciers</a:t>
            </a:r>
            <a:r>
              <a:rPr lang="en-US" altLang="zh-CN" sz="1600" b="1" dirty="0" smtClean="0">
                <a:latin typeface="+mj-lt"/>
              </a:rPr>
              <a:t> found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stable</a:t>
            </a:r>
            <a:r>
              <a:rPr lang="en-US" altLang="zh-CN" sz="1600" b="1" dirty="0" smtClean="0">
                <a:latin typeface="+mj-lt"/>
              </a:rPr>
              <a:t>, 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8%</a:t>
            </a:r>
            <a:r>
              <a:rPr lang="en-US" altLang="zh-CN" sz="1600" b="1" dirty="0" smtClean="0">
                <a:latin typeface="+mj-lt"/>
              </a:rPr>
              <a:t> depicts slight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expansion</a:t>
            </a:r>
            <a:r>
              <a:rPr lang="en-US" altLang="zh-CN" sz="1600" b="1" dirty="0" smtClean="0">
                <a:latin typeface="+mj-lt"/>
              </a:rPr>
              <a:t>, whereas only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9%</a:t>
            </a:r>
            <a:r>
              <a:rPr lang="en-US" altLang="zh-CN" sz="1600" b="1" dirty="0" smtClean="0">
                <a:latin typeface="+mj-lt"/>
              </a:rPr>
              <a:t> shows slight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retreat</a:t>
            </a:r>
            <a:r>
              <a:rPr lang="en-US" altLang="zh-CN" sz="1600" b="1" dirty="0" smtClean="0">
                <a:latin typeface="+mj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  <a:defRPr/>
            </a:pPr>
            <a:endParaRPr lang="en-US" altLang="zh-CN" sz="1600" b="1" dirty="0" smtClean="0">
              <a:latin typeface="+mj-lt"/>
            </a:endParaRP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Snow-</a:t>
            </a:r>
            <a:r>
              <a:rPr lang="en-US" altLang="zh-CN" sz="1600" b="1" dirty="0" smtClean="0">
                <a:latin typeface="+mj-lt"/>
              </a:rPr>
              <a:t> and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glacier-melt </a:t>
            </a:r>
            <a:r>
              <a:rPr lang="en-US" altLang="zh-CN" sz="1600" b="1" dirty="0" smtClean="0">
                <a:latin typeface="+mj-lt"/>
              </a:rPr>
              <a:t>produced water plays a most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significant</a:t>
            </a:r>
            <a:r>
              <a:rPr lang="en-US" altLang="zh-CN" sz="1600" b="1" dirty="0" smtClean="0">
                <a:latin typeface="+mj-lt"/>
              </a:rPr>
              <a:t> role in the basin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Runoff</a:t>
            </a:r>
            <a:r>
              <a:rPr lang="en-US" altLang="zh-CN" sz="1600" b="1" dirty="0" smtClean="0">
                <a:latin typeface="+mj-lt"/>
              </a:rPr>
              <a:t>, which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collectively</a:t>
            </a:r>
            <a:r>
              <a:rPr lang="en-US" altLang="zh-CN" sz="1600" b="1" dirty="0" smtClean="0">
                <a:latin typeface="+mj-lt"/>
              </a:rPr>
              <a:t> constitutes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~76% </a:t>
            </a:r>
            <a:r>
              <a:rPr lang="en-US" altLang="zh-CN" sz="1600" b="1" dirty="0" smtClean="0">
                <a:latin typeface="+mj-lt"/>
              </a:rPr>
              <a:t>of the Basin’s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Annual Runoff </a:t>
            </a:r>
            <a:r>
              <a:rPr lang="en-US" altLang="zh-CN" sz="1600" b="1" dirty="0" smtClean="0">
                <a:latin typeface="+mj-lt"/>
              </a:rPr>
              <a:t>volume.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  <a:defRPr/>
            </a:pPr>
            <a:endParaRPr lang="en-US" altLang="zh-CN" sz="1600" b="1" dirty="0" smtClean="0">
              <a:latin typeface="+mj-lt"/>
            </a:endParaRPr>
          </a:p>
          <a:p>
            <a:pPr marL="400050" indent="-400050" algn="just">
              <a:lnSpc>
                <a:spcPct val="150000"/>
              </a:lnSpc>
              <a:buFont typeface="+mj-lt"/>
              <a:buAutoNum type="romanLcPeriod"/>
              <a:defRPr/>
            </a:pPr>
            <a:r>
              <a:rPr lang="en-US" altLang="zh-CN" sz="1600" b="1" dirty="0" smtClean="0">
                <a:latin typeface="+mj-lt"/>
              </a:rPr>
              <a:t>Runoff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fluctuation</a:t>
            </a:r>
            <a:r>
              <a:rPr lang="en-US" altLang="zh-CN" sz="1600" b="1" dirty="0" smtClean="0">
                <a:latin typeface="+mj-lt"/>
              </a:rPr>
              <a:t> of Astore River was found mainly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influenced</a:t>
            </a:r>
            <a:r>
              <a:rPr lang="en-US" altLang="zh-CN" sz="1600" b="1" dirty="0" smtClean="0">
                <a:latin typeface="+mj-lt"/>
              </a:rPr>
              <a:t> by 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variations in precipitation</a:t>
            </a:r>
            <a:r>
              <a:rPr lang="en-US" altLang="zh-CN" sz="1600" b="1" dirty="0" smtClean="0">
                <a:latin typeface="+mj-lt"/>
              </a:rPr>
              <a:t> but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altLang="zh-CN" sz="1600" b="1" dirty="0" smtClean="0">
                <a:latin typeface="+mj-lt"/>
              </a:rPr>
              <a:t> by the changes in basin </a:t>
            </a:r>
            <a:r>
              <a:rPr lang="en-US" altLang="zh-CN" sz="1600" b="1" dirty="0" smtClean="0">
                <a:solidFill>
                  <a:srgbClr val="FF0000"/>
                </a:solidFill>
                <a:latin typeface="+mj-lt"/>
              </a:rPr>
              <a:t>temperatures</a:t>
            </a:r>
            <a:r>
              <a:rPr lang="en-US" altLang="zh-CN" sz="1600" b="1" dirty="0" smtClean="0">
                <a:latin typeface="+mj-lt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Calibri" pitchFamily="34" charset="0"/>
              </a:rPr>
              <a:t>Conclusions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9080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>
                <a:latin typeface="Times New Roman" pitchFamily="18" charset="0"/>
                <a:cs typeface="Times New Roman" pitchFamily="18" charset="0"/>
              </a:rPr>
              <a:t>Thanks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cdn.static-economist.com/sites/default/files/imagecache/full-width/images/print-edition/20130511_STM9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9"/>
          <a:stretch>
            <a:fillRect/>
          </a:stretch>
        </p:blipFill>
        <p:spPr bwMode="auto">
          <a:xfrm>
            <a:off x="90750" y="1052736"/>
            <a:ext cx="5667375" cy="414924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052" y="3050662"/>
            <a:ext cx="3323948" cy="17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90750" y="643214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Calibri" pitchFamily="34" charset="0"/>
              </a:rPr>
              <a:t>Third Pole (TP) – Water Tower of the Region</a:t>
            </a:r>
            <a:endParaRPr lang="en-US" altLang="zh-CN" sz="2400" b="1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52078" y="5380672"/>
            <a:ext cx="63246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altLang="zh-CN" sz="2000" b="1" dirty="0" smtClean="0">
                <a:latin typeface="Calibri" pitchFamily="34" charset="0"/>
              </a:rPr>
              <a:t>Significant concentration of Cryosphere – Third Pole</a:t>
            </a:r>
          </a:p>
          <a:p>
            <a:pPr marL="742950" indent="-742950">
              <a:lnSpc>
                <a:spcPct val="150000"/>
              </a:lnSpc>
            </a:pPr>
            <a:r>
              <a:rPr lang="en-US" altLang="zh-CN" sz="2000" b="1" dirty="0" smtClean="0">
                <a:latin typeface="Calibri" pitchFamily="34" charset="0"/>
              </a:rPr>
              <a:t>Origination of Larger Rivers – Water Tower</a:t>
            </a:r>
          </a:p>
          <a:p>
            <a:pPr marL="742950" indent="-742950">
              <a:lnSpc>
                <a:spcPct val="150000"/>
              </a:lnSpc>
            </a:pPr>
            <a:r>
              <a:rPr lang="en-US" altLang="zh-CN" sz="2000" b="1" dirty="0" smtClean="0">
                <a:latin typeface="Calibri" pitchFamily="34" charset="0"/>
              </a:rPr>
              <a:t>Pakistan – Origin of River Indus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992" y="4038600"/>
            <a:ext cx="899653" cy="604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90750" y="-49159"/>
            <a:ext cx="3923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 smtClean="0">
                <a:latin typeface="Calibri" pitchFamily="34" charset="0"/>
              </a:rPr>
              <a:t>i</a:t>
            </a:r>
            <a:r>
              <a:rPr lang="en-US" altLang="zh-CN" sz="4800" b="1" dirty="0" smtClean="0">
                <a:latin typeface="Calibri" pitchFamily="34" charset="0"/>
              </a:rPr>
              <a:t>. Introduction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uhaib\Desktop\UIB Whole 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718"/>
            <a:ext cx="9144000" cy="654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381" y="399495"/>
            <a:ext cx="3086321" cy="2334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740308" y="4507099"/>
            <a:ext cx="1666569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1200" b="1" dirty="0" smtClean="0"/>
              <a:t>Confluence of HKH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200" b="1" dirty="0" smtClean="0"/>
              <a:t>Area (~166,000 km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200" b="1" dirty="0" smtClean="0"/>
              <a:t>12% glaciers area</a:t>
            </a:r>
          </a:p>
        </p:txBody>
      </p:sp>
      <p:pic>
        <p:nvPicPr>
          <p:cNvPr id="4" name="Pictur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111" y="384175"/>
            <a:ext cx="3222883" cy="2721005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Calibri" pitchFamily="34" charset="0"/>
              </a:rPr>
              <a:t>Huge amount of Glaciers in Upper Indus Basin (UIB) </a:t>
            </a:r>
            <a:endParaRPr lang="en-US" altLang="zh-CN" b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32" y="809752"/>
            <a:ext cx="8938260" cy="5966142"/>
          </a:xfrm>
          <a:prstGeom prst="rect">
            <a:avLst/>
          </a:prstGeom>
        </p:spPr>
      </p:pic>
      <p:sp>
        <p:nvSpPr>
          <p:cNvPr id="36865" name="矩形 3"/>
          <p:cNvSpPr>
            <a:spLocks noChangeArrowheads="1"/>
          </p:cNvSpPr>
          <p:nvPr/>
        </p:nvSpPr>
        <p:spPr bwMode="auto">
          <a:xfrm>
            <a:off x="88900" y="146050"/>
            <a:ext cx="88280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/>
            <a:r>
              <a:rPr lang="en-US" altLang="zh-CN" sz="2600" dirty="0" smtClean="0">
                <a:latin typeface="黑体" pitchFamily="49" charset="-122"/>
                <a:ea typeface="黑体" pitchFamily="49" charset="-122"/>
                <a:cs typeface="Adobe 黑体 Std R" pitchFamily="34" charset="-122"/>
              </a:rPr>
              <a:t>The glaciers in UIB are stable, differ to the others</a:t>
            </a:r>
            <a:endParaRPr lang="zh-CN" altLang="en-US" sz="2600" dirty="0">
              <a:latin typeface="黑体" pitchFamily="49" charset="-122"/>
              <a:ea typeface="黑体" pitchFamily="49" charset="-122"/>
              <a:cs typeface="Adobe 黑体 Std R" pitchFamily="34" charset="-122"/>
            </a:endParaRPr>
          </a:p>
        </p:txBody>
      </p:sp>
      <p:sp>
        <p:nvSpPr>
          <p:cNvPr id="36867" name="矩形 27"/>
          <p:cNvSpPr>
            <a:spLocks noChangeArrowheads="1"/>
          </p:cNvSpPr>
          <p:nvPr/>
        </p:nvSpPr>
        <p:spPr bwMode="auto">
          <a:xfrm>
            <a:off x="2563813" y="639763"/>
            <a:ext cx="3929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indent="-812800"/>
            <a:r>
              <a:rPr lang="zh-CN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（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Yao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et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al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，</a:t>
            </a:r>
            <a:r>
              <a:rPr lang="en-US" altLang="zh-CN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Nature</a:t>
            </a:r>
            <a:r>
              <a:rPr lang="zh-CN" altLang="en-US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 </a:t>
            </a:r>
            <a:r>
              <a:rPr lang="en-US" altLang="zh-CN" dirty="0" err="1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Heiti SC Light"/>
              </a:rPr>
              <a:t>clim</a:t>
            </a:r>
            <a:r>
              <a:rPr lang="zh-CN" altLang="en-US" i="1" dirty="0">
                <a:solidFill>
                  <a:srgbClr val="0000FF"/>
                </a:solidFill>
              </a:rPr>
              <a:t>，</a:t>
            </a:r>
            <a:r>
              <a:rPr lang="en-US" altLang="zh-CN" i="1" dirty="0" smtClean="0">
                <a:solidFill>
                  <a:srgbClr val="0000FF"/>
                </a:solidFill>
              </a:rPr>
              <a:t>2012</a:t>
            </a:r>
            <a:r>
              <a:rPr lang="zh-CN" altLang="en-US" i="1" dirty="0" smtClean="0">
                <a:solidFill>
                  <a:srgbClr val="0000FF"/>
                </a:solidFill>
              </a:rPr>
              <a:t>）</a:t>
            </a:r>
            <a:endParaRPr lang="en-US" altLang="zh-CN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5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haib\Desktop\Untitled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481" y="-147487"/>
            <a:ext cx="9792929" cy="7123471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25" y="2454274"/>
            <a:ext cx="973394" cy="556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0397" y="4530105"/>
            <a:ext cx="970143" cy="54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5641066" y="4269553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Astore (2168)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28" y="4544855"/>
            <a:ext cx="973406" cy="55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4436607" y="4303969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Rama (3140)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34" y="5326516"/>
            <a:ext cx="970143" cy="551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888" y="5739473"/>
            <a:ext cx="966908" cy="55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5714804" y="537568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Burzil (4030)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338" y="3153648"/>
            <a:ext cx="1013994" cy="580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5059408" y="3721371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Bunji (1470)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5012" y="221310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Gupis (2156)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911" y="4626907"/>
            <a:ext cx="977473" cy="566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3155905" y="4373838"/>
            <a:ext cx="1175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Chillas (1251)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469" y="3345318"/>
            <a:ext cx="973406" cy="56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3670007" y="3089902"/>
            <a:ext cx="1066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Gilgit (1459)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392" y="4013910"/>
            <a:ext cx="976640" cy="56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3" name="TextBox 62"/>
          <p:cNvSpPr txBox="1"/>
          <p:nvPr/>
        </p:nvSpPr>
        <p:spPr>
          <a:xfrm>
            <a:off x="6884851" y="4554689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Skardu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(2181)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5740" y="5474001"/>
            <a:ext cx="1096860" cy="638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7096239" y="5208537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Deosai (4356)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1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068" y="680778"/>
            <a:ext cx="973406" cy="561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6185197" y="348908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Khunjerab (4730)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9020" y="990493"/>
            <a:ext cx="970143" cy="564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9" name="TextBox 68"/>
          <p:cNvSpPr txBox="1"/>
          <p:nvPr/>
        </p:nvSpPr>
        <p:spPr>
          <a:xfrm>
            <a:off x="4523547" y="604547"/>
            <a:ext cx="1088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Ziarat (3669)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143" y="1255960"/>
            <a:ext cx="976640" cy="567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3348594" y="1951556"/>
            <a:ext cx="1104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Naltar (2810)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nut 6"/>
          <p:cNvSpPr>
            <a:spLocks noChangeAspect="1"/>
          </p:cNvSpPr>
          <p:nvPr/>
        </p:nvSpPr>
        <p:spPr>
          <a:xfrm>
            <a:off x="6817488" y="590310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>
            <a:spLocks noChangeAspect="1"/>
          </p:cNvSpPr>
          <p:nvPr/>
        </p:nvSpPr>
        <p:spPr>
          <a:xfrm>
            <a:off x="4967467" y="858456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3821574" y="1853880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>
            <a:spLocks noChangeAspect="1"/>
          </p:cNvSpPr>
          <p:nvPr/>
        </p:nvSpPr>
        <p:spPr>
          <a:xfrm>
            <a:off x="2063341" y="2204293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>
            <a:spLocks noChangeAspect="1"/>
          </p:cNvSpPr>
          <p:nvPr/>
        </p:nvSpPr>
        <p:spPr>
          <a:xfrm>
            <a:off x="4157239" y="2988199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>
            <a:spLocks noChangeAspect="1"/>
          </p:cNvSpPr>
          <p:nvPr/>
        </p:nvSpPr>
        <p:spPr>
          <a:xfrm>
            <a:off x="4990617" y="3671105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>
            <a:spLocks noChangeAspect="1"/>
          </p:cNvSpPr>
          <p:nvPr/>
        </p:nvSpPr>
        <p:spPr>
          <a:xfrm>
            <a:off x="3659529" y="4296138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7525473" y="4620229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>
            <a:spLocks noChangeAspect="1"/>
          </p:cNvSpPr>
          <p:nvPr/>
        </p:nvSpPr>
        <p:spPr>
          <a:xfrm>
            <a:off x="7571771" y="5117940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>
            <a:spLocks noChangeAspect="1"/>
          </p:cNvSpPr>
          <p:nvPr/>
        </p:nvSpPr>
        <p:spPr>
          <a:xfrm>
            <a:off x="6159660" y="5615651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>
            <a:spLocks noChangeAspect="1"/>
          </p:cNvSpPr>
          <p:nvPr/>
        </p:nvSpPr>
        <p:spPr>
          <a:xfrm>
            <a:off x="5580926" y="4458183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>
            <a:spLocks noChangeAspect="1"/>
          </p:cNvSpPr>
          <p:nvPr/>
        </p:nvSpPr>
        <p:spPr>
          <a:xfrm>
            <a:off x="5395731" y="4469758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>
            <a:spLocks noChangeAspect="1"/>
          </p:cNvSpPr>
          <p:nvPr/>
        </p:nvSpPr>
        <p:spPr>
          <a:xfrm>
            <a:off x="5361007" y="5189626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97279" y="5090549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Rattu (2920)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674" y="8786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 pitchFamily="34" charset="0"/>
                <a:cs typeface="Arial" pitchFamily="34" charset="0"/>
              </a:rPr>
              <a:t>UIB Precipitation (mm)</a:t>
            </a:r>
            <a:endParaRPr lang="en-US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612" y="1634188"/>
            <a:ext cx="988143" cy="579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5192138" y="2187538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Hunza (2156)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Donut 44"/>
          <p:cNvSpPr>
            <a:spLocks noChangeAspect="1"/>
          </p:cNvSpPr>
          <p:nvPr/>
        </p:nvSpPr>
        <p:spPr>
          <a:xfrm>
            <a:off x="5311596" y="2087487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496" y="3303641"/>
            <a:ext cx="976770" cy="570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1471503" y="3014433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Ushkor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(3353)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Donut 73"/>
          <p:cNvSpPr>
            <a:spLocks noChangeAspect="1"/>
          </p:cNvSpPr>
          <p:nvPr/>
        </p:nvSpPr>
        <p:spPr>
          <a:xfrm>
            <a:off x="1375085" y="3094112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509" y="2900938"/>
            <a:ext cx="1039761" cy="609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6742283" y="3674703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Shigar (2300)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Donut 75"/>
          <p:cNvSpPr>
            <a:spLocks noChangeAspect="1"/>
          </p:cNvSpPr>
          <p:nvPr/>
        </p:nvSpPr>
        <p:spPr>
          <a:xfrm>
            <a:off x="7220673" y="3578010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913" y="4203288"/>
            <a:ext cx="1096392" cy="630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8" name="TextBox 77"/>
          <p:cNvSpPr txBox="1"/>
          <p:nvPr/>
        </p:nvSpPr>
        <p:spPr>
          <a:xfrm>
            <a:off x="8054890" y="481033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Hushey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(2995)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Donut 78"/>
          <p:cNvSpPr>
            <a:spLocks noChangeAspect="1"/>
          </p:cNvSpPr>
          <p:nvPr/>
        </p:nvSpPr>
        <p:spPr>
          <a:xfrm>
            <a:off x="8712287" y="4886892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961" y="4719784"/>
            <a:ext cx="1019721" cy="589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0" name="TextBox 79"/>
          <p:cNvSpPr txBox="1"/>
          <p:nvPr/>
        </p:nvSpPr>
        <p:spPr>
          <a:xfrm>
            <a:off x="29496" y="527840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Shangla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(2134)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Donut 80"/>
          <p:cNvSpPr>
            <a:spLocks noChangeAspect="1"/>
          </p:cNvSpPr>
          <p:nvPr/>
        </p:nvSpPr>
        <p:spPr>
          <a:xfrm>
            <a:off x="126425" y="5163752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989" y="2451713"/>
            <a:ext cx="997686" cy="571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>
            <a:off x="0" y="3166828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Shendur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(3719)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Donut 82"/>
          <p:cNvSpPr>
            <a:spLocks noChangeAspect="1"/>
          </p:cNvSpPr>
          <p:nvPr/>
        </p:nvSpPr>
        <p:spPr>
          <a:xfrm>
            <a:off x="73740" y="3069531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83" y="707924"/>
            <a:ext cx="993710" cy="575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4" name="Donut 83"/>
          <p:cNvSpPr>
            <a:spLocks noChangeAspect="1"/>
          </p:cNvSpPr>
          <p:nvPr/>
        </p:nvSpPr>
        <p:spPr>
          <a:xfrm>
            <a:off x="1478324" y="1324306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3360" y="1244625"/>
            <a:ext cx="1072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Yasin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(3353)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045" y="1270469"/>
            <a:ext cx="1002890" cy="57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1756636" y="1839476"/>
            <a:ext cx="1388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Zani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Pass (3000)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Donut 86"/>
          <p:cNvSpPr>
            <a:spLocks noChangeAspect="1"/>
          </p:cNvSpPr>
          <p:nvPr/>
        </p:nvSpPr>
        <p:spPr>
          <a:xfrm>
            <a:off x="1655317" y="1899505"/>
            <a:ext cx="149088" cy="137160"/>
          </a:xfrm>
          <a:prstGeom prst="donu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9150" y="5814536"/>
            <a:ext cx="4138013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Most of the UIB Precipitation falls in winter and spring seasons mainly due to westerly circulations, whereas summer precipitation constitutes limited proportion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417251"/>
          <a:ext cx="9144000" cy="644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2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Mean Monthly UIB sub-basins Discharge 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maf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936" y="2100867"/>
            <a:ext cx="3422345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+mj-lt"/>
              </a:rPr>
              <a:t>Seasonal discharge of the UIB catchments suggested that more than 90% of the annual volume of the UIB catchments flows during April-October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suhaib\Desktop\UIB  new 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8071"/>
            <a:ext cx="9143999" cy="6005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-25275" y="551723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Calibri" pitchFamily="34" charset="0"/>
              </a:rPr>
              <a:t>Meteorological &amp; Hydrological Stations in UIB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0" y="30061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latin typeface="Calibri" pitchFamily="34" charset="0"/>
              </a:rPr>
              <a:t>ii. </a:t>
            </a:r>
            <a:r>
              <a:rPr lang="en-US" altLang="zh-CN" sz="3200" b="1" i="1" dirty="0">
                <a:latin typeface="Calibri" pitchFamily="34" charset="0"/>
              </a:rPr>
              <a:t>Observation</a:t>
            </a:r>
            <a:r>
              <a:rPr lang="zh-CN" altLang="en-US" sz="3200" b="1" i="1" dirty="0">
                <a:latin typeface="Calibri" pitchFamily="34" charset="0"/>
              </a:rPr>
              <a:t> </a:t>
            </a:r>
            <a:r>
              <a:rPr lang="en-US" altLang="zh-CN" sz="3200" b="1" i="1" dirty="0">
                <a:latin typeface="Calibri" pitchFamily="34" charset="0"/>
              </a:rPr>
              <a:t>network</a:t>
            </a:r>
            <a:r>
              <a:rPr lang="zh-CN" altLang="en-US" sz="3200" b="1" i="1" dirty="0">
                <a:latin typeface="Calibri" pitchFamily="34" charset="0"/>
              </a:rPr>
              <a:t> </a:t>
            </a:r>
            <a:endParaRPr lang="en-US" altLang="zh-CN" sz="3200" b="1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143"/>
            <a:ext cx="5878032" cy="453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35" y="4049486"/>
            <a:ext cx="3665965" cy="2808514"/>
          </a:xfrm>
          <a:prstGeom prst="rect">
            <a:avLst/>
          </a:prstGeom>
        </p:spPr>
      </p:pic>
      <p:sp>
        <p:nvSpPr>
          <p:cNvPr id="12292" name="标题 1"/>
          <p:cNvSpPr>
            <a:spLocks noGrp="1"/>
          </p:cNvSpPr>
          <p:nvPr>
            <p:ph type="title"/>
          </p:nvPr>
        </p:nvSpPr>
        <p:spPr>
          <a:xfrm>
            <a:off x="3373" y="63047"/>
            <a:ext cx="9032174" cy="561449"/>
          </a:xfrm>
        </p:spPr>
        <p:txBody>
          <a:bodyPr/>
          <a:lstStyle/>
          <a:p>
            <a:pPr algn="l" eaLnBrk="1" hangingPunct="1"/>
            <a:r>
              <a:rPr lang="en-US" altLang="zh-CN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1. Establish of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</a:t>
            </a:r>
            <a:r>
              <a:rPr lang="en-US" altLang="zh-CN" sz="2400" b="1" kern="12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bservation network </a:t>
            </a:r>
            <a:endParaRPr lang="zh-CN" altLang="en-US" sz="2400" b="1" kern="12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5"/>
          <p:cNvGraphicFramePr>
            <a:graphicFrameLocks/>
          </p:cNvGraphicFramePr>
          <p:nvPr>
            <p:extLst/>
          </p:nvPr>
        </p:nvGraphicFramePr>
        <p:xfrm>
          <a:off x="5634084" y="848091"/>
          <a:ext cx="3477465" cy="2416636"/>
        </p:xfrm>
        <a:graphic>
          <a:graphicData uri="http://schemas.openxmlformats.org/drawingml/2006/table">
            <a:tbl>
              <a:tblPr firstRow="1" bandRow="1"/>
              <a:tblGrid>
                <a:gridCol w="1447187">
                  <a:extLst>
                    <a:ext uri="{9D8B030D-6E8A-4147-A177-3AD203B41FA5}">
                      <a16:colId xmlns:a16="http://schemas.microsoft.com/office/drawing/2014/main" xmlns="" val="765337974"/>
                    </a:ext>
                  </a:extLst>
                </a:gridCol>
                <a:gridCol w="2030278">
                  <a:extLst>
                    <a:ext uri="{9D8B030D-6E8A-4147-A177-3AD203B41FA5}">
                      <a16:colId xmlns:a16="http://schemas.microsoft.com/office/drawing/2014/main" xmlns="" val="3250312057"/>
                    </a:ext>
                  </a:extLst>
                </a:gridCol>
              </a:tblGrid>
              <a:tr h="637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Glacier Mass Balance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 err="1">
                          <a:latin typeface="+mn-lt"/>
                          <a:ea typeface="黑体" panose="02010609060101010101" pitchFamily="49" charset="-122"/>
                        </a:rPr>
                        <a:t>Barpu</a:t>
                      </a:r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1600" b="0" baseline="0" dirty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1600" b="0" baseline="0" dirty="0" err="1">
                          <a:latin typeface="+mn-lt"/>
                          <a:ea typeface="黑体" panose="02010609060101010101" pitchFamily="49" charset="-122"/>
                        </a:rPr>
                        <a:t>Gharko</a:t>
                      </a:r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,</a:t>
                      </a:r>
                      <a:r>
                        <a:rPr lang="zh-CN" altLang="en-US" sz="1600" b="0" baseline="0" dirty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1600" b="0" baseline="0" dirty="0" err="1">
                          <a:latin typeface="+mn-lt"/>
                          <a:ea typeface="黑体" panose="02010609060101010101" pitchFamily="49" charset="-122"/>
                        </a:rPr>
                        <a:t>Sachen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012010"/>
                  </a:ext>
                </a:extLst>
              </a:tr>
              <a:tr h="618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Water Stable Isotope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Precipitation-5,</a:t>
                      </a:r>
                      <a:r>
                        <a:rPr lang="zh-CN" altLang="en-US" sz="1600" b="0" baseline="0" dirty="0">
                          <a:latin typeface="+mn-lt"/>
                          <a:ea typeface="黑体" panose="02010609060101010101" pitchFamily="49" charset="-122"/>
                        </a:rPr>
                        <a:t> </a:t>
                      </a:r>
                      <a:endParaRPr lang="en-US" altLang="zh-CN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River -4, Lake-5, Glacier melt stream-3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925667"/>
                  </a:ext>
                </a:extLst>
              </a:tr>
              <a:tr h="956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Hydrological observation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Discharge sites-4,</a:t>
                      </a: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AWS-4</a:t>
                      </a: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Rain Gauge-9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08670"/>
                  </a:ext>
                </a:extLst>
              </a:tr>
            </a:tbl>
          </a:graphicData>
        </a:graphic>
      </p:graphicFrame>
      <p:graphicFrame>
        <p:nvGraphicFramePr>
          <p:cNvPr id="18" name="内容占位符 5"/>
          <p:cNvGraphicFramePr>
            <a:graphicFrameLocks/>
          </p:cNvGraphicFramePr>
          <p:nvPr>
            <p:extLst/>
          </p:nvPr>
        </p:nvGraphicFramePr>
        <p:xfrm>
          <a:off x="2303949" y="5253669"/>
          <a:ext cx="3177459" cy="1449604"/>
        </p:xfrm>
        <a:graphic>
          <a:graphicData uri="http://schemas.openxmlformats.org/drawingml/2006/table">
            <a:tbl>
              <a:tblPr firstRow="1" bandRow="1"/>
              <a:tblGrid>
                <a:gridCol w="1410347">
                  <a:extLst>
                    <a:ext uri="{9D8B030D-6E8A-4147-A177-3AD203B41FA5}">
                      <a16:colId xmlns:a16="http://schemas.microsoft.com/office/drawing/2014/main" xmlns="" val="765337974"/>
                    </a:ext>
                  </a:extLst>
                </a:gridCol>
                <a:gridCol w="1767112">
                  <a:extLst>
                    <a:ext uri="{9D8B030D-6E8A-4147-A177-3AD203B41FA5}">
                      <a16:colId xmlns:a16="http://schemas.microsoft.com/office/drawing/2014/main" xmlns="" val="3250312057"/>
                    </a:ext>
                  </a:extLst>
                </a:gridCol>
              </a:tblGrid>
              <a:tr h="460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Water Stable Isotope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Precipitation-1</a:t>
                      </a: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River -1</a:t>
                      </a:r>
                      <a:endParaRPr lang="en-US" altLang="zh-CN" sz="1600" b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6925667"/>
                  </a:ext>
                </a:extLst>
              </a:tr>
              <a:tr h="870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Hydrological observation</a:t>
                      </a:r>
                      <a:endParaRPr lang="zh-CN" altLang="en-US" sz="1600" b="0" baseline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Discharge sites-1</a:t>
                      </a: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AWS-1</a:t>
                      </a:r>
                    </a:p>
                    <a:p>
                      <a:r>
                        <a:rPr lang="en-US" altLang="zh-CN" sz="1600" b="0" baseline="0" dirty="0">
                          <a:latin typeface="+mn-lt"/>
                          <a:ea typeface="黑体" panose="02010609060101010101" pitchFamily="49" charset="-122"/>
                        </a:rPr>
                        <a:t>Rain Gauge-1</a:t>
                      </a:r>
                      <a:endParaRPr lang="zh-CN" altLang="en-US" sz="1600" b="0" dirty="0">
                        <a:latin typeface="+mn-lt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30867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634084" y="6362117"/>
            <a:ext cx="288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China Part-</a:t>
            </a:r>
            <a:r>
              <a:rPr lang="en-US" altLang="zh-CN" dirty="0" err="1">
                <a:latin typeface="+mn-lt"/>
              </a:rPr>
              <a:t>Shiquan</a:t>
            </a:r>
            <a:r>
              <a:rPr lang="en-US" altLang="zh-CN" dirty="0">
                <a:latin typeface="+mn-lt"/>
              </a:rPr>
              <a:t> River</a:t>
            </a:r>
            <a:endParaRPr lang="zh-CN" altLang="en-US" dirty="0">
              <a:latin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1587987-1319-41B6-A381-6C55EF59B744}"/>
              </a:ext>
            </a:extLst>
          </p:cNvPr>
          <p:cNvSpPr txBox="1"/>
          <p:nvPr/>
        </p:nvSpPr>
        <p:spPr>
          <a:xfrm>
            <a:off x="79375" y="681850"/>
            <a:ext cx="157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dirty="0">
                <a:latin typeface="+mn-lt"/>
              </a:rPr>
              <a:t>Pakistan Part</a:t>
            </a:r>
            <a:endParaRPr lang="zh-CN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9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1128</Words>
  <Application>Microsoft Macintosh PowerPoint</Application>
  <PresentationFormat>全屏显示(4:3)</PresentationFormat>
  <Paragraphs>194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Adobe 黑体 Std R</vt:lpstr>
      <vt:lpstr>Calibri</vt:lpstr>
      <vt:lpstr>Heiti SC Light</vt:lpstr>
      <vt:lpstr>Times New Roman</vt:lpstr>
      <vt:lpstr>黑体</vt:lpstr>
      <vt:lpstr>宋体</vt:lpstr>
      <vt:lpstr>Arial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Establish of observation network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suhaib</dc:creator>
  <cp:lastModifiedBy>张寅生</cp:lastModifiedBy>
  <cp:revision>34</cp:revision>
  <dcterms:created xsi:type="dcterms:W3CDTF">2014-12-13T04:14:01Z</dcterms:created>
  <dcterms:modified xsi:type="dcterms:W3CDTF">2017-08-02T01:43:26Z</dcterms:modified>
</cp:coreProperties>
</file>